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6" r:id="rId3"/>
    <p:sldId id="257" r:id="rId4"/>
    <p:sldId id="261" r:id="rId5"/>
    <p:sldId id="259" r:id="rId6"/>
    <p:sldId id="260" r:id="rId7"/>
    <p:sldId id="262" r:id="rId8"/>
    <p:sldId id="263" r:id="rId9"/>
    <p:sldId id="268" r:id="rId10"/>
    <p:sldId id="267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48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u="none">
                <a:effectLst/>
              </a:defRPr>
            </a:lvl1pPr>
          </a:lstStyle>
          <a:p>
            <a:pPr>
              <a:defRPr/>
            </a:pPr>
            <a:r>
              <a:rPr lang="en-US"/>
              <a:t>Student handout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u="none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>
                <a:effectLst/>
              </a:defRPr>
            </a:lvl1pPr>
          </a:lstStyle>
          <a:p>
            <a:pPr>
              <a:defRPr/>
            </a:pPr>
            <a:fld id="{17EF84E6-3D81-4937-8AAB-612194AC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57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u="none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u="none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>
                <a:effectLst/>
              </a:defRPr>
            </a:lvl1pPr>
          </a:lstStyle>
          <a:p>
            <a:pPr>
              <a:defRPr/>
            </a:pPr>
            <a:fld id="{C1311FDA-4EA7-450B-A025-E950FD4A8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16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EEA5A8-288C-4C90-AC65-AC0BC43C61E1}" type="slidenum">
              <a:rPr lang="en-GB" sz="1200" b="0" u="none" smtClean="0"/>
              <a:pPr eaLnBrk="1" hangingPunct="1"/>
              <a:t>1</a:t>
            </a:fld>
            <a:endParaRPr lang="en-GB" sz="1200" b="0" u="none" smtClean="0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D401B9-76B6-4E5E-8B43-D0410E4759A6}" type="slidenum">
              <a:rPr lang="en-GB" sz="1200" b="0" u="none" smtClean="0"/>
              <a:pPr eaLnBrk="1" hangingPunct="1"/>
              <a:t>2</a:t>
            </a:fld>
            <a:endParaRPr lang="en-GB" sz="1200" b="0" u="none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BBBC4A-B57F-4658-8C43-5031377CA76D}" type="slidenum">
              <a:rPr lang="en-US" sz="1200" b="0" u="none" smtClean="0"/>
              <a:pPr eaLnBrk="1" hangingPunct="1"/>
              <a:t>3</a:t>
            </a:fld>
            <a:endParaRPr lang="en-US" sz="1200" b="0" u="none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14C26F-1354-4035-8753-83D06AAF4624}" type="slidenum">
              <a:rPr lang="en-US" sz="1200" b="0" u="none" smtClean="0"/>
              <a:pPr eaLnBrk="1" hangingPunct="1"/>
              <a:t>4</a:t>
            </a:fld>
            <a:endParaRPr lang="en-US" sz="1200" b="0" u="none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CE2D71-9C0B-42A8-B669-1FE51B9A722E}" type="slidenum">
              <a:rPr lang="en-US" sz="1200" b="0" u="none" smtClean="0"/>
              <a:pPr eaLnBrk="1" hangingPunct="1"/>
              <a:t>5</a:t>
            </a:fld>
            <a:endParaRPr lang="en-US" sz="1200" b="0" u="none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9CAF04-1A41-43A0-9605-8DA14150A64B}" type="slidenum">
              <a:rPr lang="en-US" sz="1200" b="0" u="none" smtClean="0"/>
              <a:pPr eaLnBrk="1" hangingPunct="1"/>
              <a:t>6</a:t>
            </a:fld>
            <a:endParaRPr lang="en-US" sz="1200" b="0" u="none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35FAAA-CC0F-4859-A680-CF62E74C2C80}" type="slidenum">
              <a:rPr lang="en-US" sz="1200" b="0" u="none" smtClean="0"/>
              <a:pPr eaLnBrk="1" hangingPunct="1"/>
              <a:t>7</a:t>
            </a:fld>
            <a:endParaRPr lang="en-US" sz="1200" b="0" u="none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8B193D-FBDD-4E29-B3EC-2ABF1AB3DA2B}" type="slidenum">
              <a:rPr lang="en-US" sz="1200" b="0" u="none" smtClean="0"/>
              <a:pPr eaLnBrk="1" hangingPunct="1"/>
              <a:t>8</a:t>
            </a:fld>
            <a:endParaRPr lang="en-US" sz="1200" b="0" u="none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3212CB-B87F-4403-A7CC-128BE79AAC7B}" type="slidenum">
              <a:rPr lang="en-GB" sz="1200" b="0" u="none" smtClean="0"/>
              <a:pPr eaLnBrk="1" hangingPunct="1"/>
              <a:t>10</a:t>
            </a:fld>
            <a:endParaRPr lang="en-GB" sz="1200" b="0" u="none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3738"/>
            <a:ext cx="4567237" cy="3427412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7425"/>
            <a:ext cx="46038" cy="4445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5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511FC-BAE2-4D57-8F24-52DA22B8F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T101.09                                                   iteenchallenge.org</a:t>
            </a:r>
          </a:p>
        </p:txBody>
      </p:sp>
    </p:spTree>
    <p:extLst>
      <p:ext uri="{BB962C8B-B14F-4D97-AF65-F5344CB8AC3E}">
        <p14:creationId xmlns:p14="http://schemas.microsoft.com/office/powerpoint/2010/main" val="1248612486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T101.09                                                   iteenchallenge.org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4219E-A266-4FEB-9769-58E350288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8059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T101.09                                                   iteenchallenge.org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67EA2-1440-4570-9384-D84F83A06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76414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1" y="1524000"/>
            <a:ext cx="8229600" cy="457200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u="none">
                <a:effectLst/>
              </a:defRPr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57200" y="6202363"/>
            <a:ext cx="4800600" cy="385762"/>
          </a:xfrm>
        </p:spPr>
        <p:txBody>
          <a:bodyPr/>
          <a:lstStyle>
            <a:lvl1pPr>
              <a:defRPr b="0" u="none">
                <a:effectLst/>
              </a:defRPr>
            </a:lvl1pPr>
          </a:lstStyle>
          <a:p>
            <a:pPr>
              <a:defRPr/>
            </a:pPr>
            <a:r>
              <a:rPr lang="en-US"/>
              <a:t>T101.09                                                   iteenchallenge.org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fld id="{3EFDA0CD-D4A2-4163-B455-D1F6877691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25111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8075"/>
            <a:ext cx="7924800" cy="317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T101.09                                                   iteenchallenge.org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72689-C22A-44F2-A125-A7FF25062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65113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T101.09                                                   iteenchallenge.org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654E9-F024-4430-82C0-D8C582560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47264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81225"/>
            <a:ext cx="3748087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81225"/>
            <a:ext cx="3749675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4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544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4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2DCF2-D861-456A-A68B-34972EA40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T101.09                                                   iteenchallenge.org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</p:spTree>
    <p:extLst>
      <p:ext uri="{BB962C8B-B14F-4D97-AF65-F5344CB8AC3E}">
        <p14:creationId xmlns:p14="http://schemas.microsoft.com/office/powerpoint/2010/main" val="571346521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T101.09                                                   iteenchallenge.org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45696-DA60-4E5C-93AF-FA5064EB0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51894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>
          <a:xfrm>
            <a:off x="6096000" y="6202363"/>
            <a:ext cx="2286000" cy="385762"/>
          </a:xfrm>
        </p:spPr>
        <p:txBody>
          <a:bodyPr/>
          <a:lstStyle>
            <a:lvl1pPr>
              <a:defRPr b="0" u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762000" y="6202363"/>
            <a:ext cx="4419600" cy="385762"/>
          </a:xfrm>
        </p:spPr>
        <p:txBody>
          <a:bodyPr/>
          <a:lstStyle>
            <a:lvl1pPr>
              <a:defRPr b="0" u="none">
                <a:effectLst/>
              </a:defRPr>
            </a:lvl1pPr>
          </a:lstStyle>
          <a:p>
            <a:pPr>
              <a:defRPr/>
            </a:pPr>
            <a:r>
              <a:rPr lang="en-US"/>
              <a:t>T101.09                                                   iteenchallenge.org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u="none"/>
            </a:lvl1pPr>
          </a:lstStyle>
          <a:p>
            <a:pPr>
              <a:defRPr/>
            </a:pPr>
            <a:fld id="{A9229F6C-8A95-4982-B565-DFFB8F84C1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66862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1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u="none">
                <a:effectLst/>
              </a:defRPr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305800" y="6172200"/>
            <a:ext cx="609600" cy="457200"/>
          </a:xfrm>
        </p:spPr>
        <p:txBody>
          <a:bodyPr/>
          <a:lstStyle>
            <a:lvl1pPr>
              <a:defRPr u="none">
                <a:effectLst/>
              </a:defRPr>
            </a:lvl1pPr>
          </a:lstStyle>
          <a:p>
            <a:pPr>
              <a:defRPr/>
            </a:pPr>
            <a:fld id="{77FE64B6-091E-4202-BFA1-2FD4D741FA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609600" y="6202363"/>
            <a:ext cx="4419600" cy="385762"/>
          </a:xfrm>
        </p:spPr>
        <p:txBody>
          <a:bodyPr/>
          <a:lstStyle>
            <a:lvl1pPr>
              <a:defRPr b="0" u="none">
                <a:effectLst/>
              </a:defRPr>
            </a:lvl1pPr>
          </a:lstStyle>
          <a:p>
            <a:pPr>
              <a:defRPr/>
            </a:pPr>
            <a:r>
              <a:rPr lang="en-US"/>
              <a:t>T101.09                                                   iteenchallenge.org</a:t>
            </a:r>
          </a:p>
        </p:txBody>
      </p:sp>
    </p:spTree>
    <p:extLst>
      <p:ext uri="{BB962C8B-B14F-4D97-AF65-F5344CB8AC3E}">
        <p14:creationId xmlns:p14="http://schemas.microsoft.com/office/powerpoint/2010/main" val="1839513995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1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1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u="none">
                <a:effectLst/>
              </a:defRPr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5A0D4-4947-4EF3-803E-CA1DBA816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609600" y="6202363"/>
            <a:ext cx="5105400" cy="385762"/>
          </a:xfrm>
        </p:spPr>
        <p:txBody>
          <a:bodyPr/>
          <a:lstStyle>
            <a:lvl1pPr>
              <a:defRPr b="0" u="none">
                <a:effectLst/>
              </a:defRPr>
            </a:lvl1pPr>
          </a:lstStyle>
          <a:p>
            <a:pPr>
              <a:defRPr/>
            </a:pPr>
            <a:r>
              <a:rPr lang="en-US"/>
              <a:t>T101.09                                                   iteenchallenge.org</a:t>
            </a:r>
          </a:p>
        </p:txBody>
      </p:sp>
    </p:spTree>
    <p:extLst>
      <p:ext uri="{BB962C8B-B14F-4D97-AF65-F5344CB8AC3E}">
        <p14:creationId xmlns:p14="http://schemas.microsoft.com/office/powerpoint/2010/main" val="2302570449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2363"/>
            <a:ext cx="2590800" cy="385762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2363"/>
            <a:ext cx="3581400" cy="385762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T101.09                                                   iteenchallenge.org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EDA1AC-8801-4ADC-9B7B-5569F3A4B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lIns="91430" tIns="45715" rIns="91430" bIns="45715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0" r:id="rId4"/>
    <p:sldLayoutId id="2147483727" r:id="rId5"/>
    <p:sldLayoutId id="2147483721" r:id="rId6"/>
    <p:sldLayoutId id="2147483728" r:id="rId7"/>
    <p:sldLayoutId id="2147483729" r:id="rId8"/>
    <p:sldLayoutId id="2147483730" r:id="rId9"/>
    <p:sldLayoutId id="2147483722" r:id="rId10"/>
    <p:sldLayoutId id="2147483723" r:id="rId11"/>
  </p:sldLayoutIdLst>
  <p:transition>
    <p:pull dir="d"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14726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829452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24417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658904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8175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7013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7938" indent="-227013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2575" indent="-227013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610" indent="-228577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472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5763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055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tc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iteenchallenge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Date Placeholder 8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11-2009</a:t>
            </a:r>
            <a:endParaRPr lang="en-GB"/>
          </a:p>
        </p:txBody>
      </p:sp>
      <p:sp>
        <p:nvSpPr>
          <p:cNvPr id="921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00088" y="6124575"/>
            <a:ext cx="7673975" cy="384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sz="1200" b="0" u="none" smtClean="0">
                <a:solidFill>
                  <a:schemeClr val="tx2"/>
                </a:solidFill>
              </a:rPr>
              <a:t>T101.09                                                   iteenchallenge.org</a:t>
            </a:r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fld id="{552BEDF1-3F62-4BA2-9430-821F05A3D173}" type="slidenum">
              <a:rPr lang="en-GB">
                <a:ea typeface="Lucida Sans Unicode" pitchFamily="34" charset="0"/>
                <a:cs typeface="Lucida Sans Unicode" pitchFamily="34" charset="0"/>
              </a:rPr>
              <a:pPr>
                <a:defRPr/>
              </a:pPr>
              <a:t>1</a:t>
            </a:fld>
            <a:endParaRPr lang="en-GB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07963" y="622300"/>
            <a:ext cx="8710612" cy="162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ru-RU" sz="5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Тин </a:t>
            </a:r>
            <a:r>
              <a:rPr lang="ru-RU" sz="5400" u="none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Челлендж</a:t>
            </a:r>
            <a:endParaRPr lang="ru-RU" sz="5400" u="none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ru-RU" sz="5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Ключевые ценности</a:t>
            </a:r>
            <a:r>
              <a:rPr lang="en-GB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874838" y="2324100"/>
            <a:ext cx="5462587" cy="106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ru-RU" sz="6500" u="none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Hvyface BT"/>
              </a:rPr>
              <a:t>Видение</a:t>
            </a:r>
            <a:endParaRPr lang="en-GB" sz="6500" u="none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udyHvyface BT" pitchFamily="16" charset="0"/>
            </a:endParaRPr>
          </a:p>
        </p:txBody>
      </p:sp>
      <p:pic>
        <p:nvPicPr>
          <p:cNvPr id="9" name="Picture 14" descr="BLP0034166_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429000"/>
            <a:ext cx="3962400" cy="2624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23863" y="1425575"/>
            <a:ext cx="8228012" cy="4699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300" b="1" smtClean="0">
                <a:solidFill>
                  <a:schemeClr val="tx2"/>
                </a:solidFill>
              </a:rPr>
              <a:t>Global Teen Challenge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300" b="1" smtClean="0">
                <a:solidFill>
                  <a:schemeClr val="tx2"/>
                </a:solidFill>
              </a:rPr>
              <a:t>	www.globaltc.org</a:t>
            </a:r>
            <a:endParaRPr lang="en-US" sz="3300" b="1" smtClean="0">
              <a:solidFill>
                <a:schemeClr val="tx2"/>
              </a:solidFill>
              <a:hlinkClick r:id="rId3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300" b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3300" b="1" smtClean="0">
                <a:solidFill>
                  <a:schemeClr val="tx2"/>
                </a:solidFill>
              </a:rPr>
              <a:t>Учебные материалы доступны по следующему адресу</a:t>
            </a:r>
            <a:r>
              <a:rPr lang="en-US" sz="3300" b="1" smtClean="0">
                <a:solidFill>
                  <a:schemeClr val="tx2"/>
                </a:solidFill>
              </a:rPr>
              <a:t>:</a:t>
            </a:r>
            <a:endParaRPr lang="en-US" sz="3300" b="1" smtClean="0">
              <a:solidFill>
                <a:schemeClr val="tx2"/>
              </a:solidFill>
              <a:hlinkClick r:id="rId4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300" b="1" smtClean="0">
                <a:solidFill>
                  <a:schemeClr val="tx2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300" b="1" smtClean="0">
                <a:solidFill>
                  <a:schemeClr val="tx2"/>
                </a:solidFill>
              </a:rPr>
              <a:t>www.iTeenChallenge.org </a:t>
            </a:r>
          </a:p>
          <a:p>
            <a:pPr eaLnBrk="1" hangingPunct="1">
              <a:buFont typeface="Wingdings" pitchFamily="2" charset="2"/>
              <a:buNone/>
            </a:pPr>
            <a:endParaRPr lang="en-US" sz="330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7871" cy="101344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u="sng" smtClean="0">
                <a:solidFill>
                  <a:schemeClr val="accent2"/>
                </a:solidFill>
                <a:latin typeface="AvantGarde Bk BT" pitchFamily="34" charset="0"/>
              </a:rPr>
              <a:t>Как с нами связаться:</a:t>
            </a:r>
            <a:endParaRPr sz="4800" b="1" u="sng" smtClean="0">
              <a:solidFill>
                <a:schemeClr val="accent2"/>
              </a:solidFill>
              <a:latin typeface="AvantGarde Bk BT" pitchFamily="34" charset="0"/>
            </a:endParaRPr>
          </a:p>
        </p:txBody>
      </p:sp>
      <p:sp>
        <p:nvSpPr>
          <p:cNvPr id="18436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u="none" smtClean="0">
                <a:solidFill>
                  <a:schemeClr val="tx2"/>
                </a:solidFill>
              </a:rPr>
              <a:t>11-2009</a:t>
            </a:r>
            <a:endParaRPr lang="en-GB" sz="1200" b="0" u="none" smtClean="0">
              <a:solidFill>
                <a:schemeClr val="tx2"/>
              </a:solidFill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fld id="{CE4CA395-B439-48DD-98A1-DBFD57C6E2C1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u="none" smtClean="0">
                <a:solidFill>
                  <a:schemeClr val="tx2"/>
                </a:solidFill>
              </a:rPr>
              <a:t>T101.09                                                     iteenchallenge.org             </a:t>
            </a:r>
          </a:p>
        </p:txBody>
      </p:sp>
      <p:pic>
        <p:nvPicPr>
          <p:cNvPr id="18439" name="Picture 6" descr="Z GTC-clea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762000"/>
            <a:ext cx="365760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Date Placeholder 8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11-2009</a:t>
            </a:r>
            <a:endParaRPr lang="en-GB"/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00088" y="6124575"/>
            <a:ext cx="7673975" cy="384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sz="1200" b="0" u="none" smtClean="0">
                <a:solidFill>
                  <a:schemeClr val="tx2"/>
                </a:solidFill>
              </a:rPr>
              <a:t>T101.09                                                   iteenchallenge.org</a:t>
            </a:r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fld id="{E7992D21-AA7A-4B19-819E-DC42246028C0}" type="slidenum">
              <a:rPr lang="en-GB">
                <a:ea typeface="Lucida Sans Unicode" pitchFamily="34" charset="0"/>
                <a:cs typeface="Lucida Sans Unicode" pitchFamily="34" charset="0"/>
              </a:rPr>
              <a:pPr>
                <a:defRPr/>
              </a:pPr>
              <a:t>2</a:t>
            </a:fld>
            <a:endParaRPr lang="en-GB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07963" y="622300"/>
            <a:ext cx="8710612" cy="162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ru-RU" sz="5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Тин </a:t>
            </a:r>
            <a:r>
              <a:rPr lang="ru-RU" sz="5400" u="none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Челлендж</a:t>
            </a:r>
            <a:r>
              <a:rPr lang="en-GB" sz="5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sz="5400" u="none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40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ru-RU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Ключевые ценности - </a:t>
            </a:r>
            <a:r>
              <a:rPr lang="en-GB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874838" y="2324100"/>
            <a:ext cx="5462587" cy="106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ru-RU" sz="6500" u="none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Hvyface BT"/>
              </a:rPr>
              <a:t>Видение</a:t>
            </a:r>
            <a:endParaRPr lang="en-GB" sz="6500" u="none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udyHvyface BT" pitchFamily="1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3886200"/>
            <a:ext cx="6629400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ru-RU" sz="44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Видеть сквозь настоящее</a:t>
            </a:r>
            <a:endParaRPr lang="en-US" sz="44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82000" cy="5257800"/>
          </a:xfrm>
        </p:spPr>
        <p:txBody>
          <a:bodyPr/>
          <a:lstStyle/>
          <a:p>
            <a:pPr marL="609600" indent="-609600" eaLnBrk="1" hangingPunct="1">
              <a:spcAft>
                <a:spcPct val="20000"/>
              </a:spcAft>
              <a:buFontTx/>
              <a:buAutoNum type="alphaLcPeriod"/>
            </a:pPr>
            <a:r>
              <a:rPr lang="ru-RU" sz="3000" smtClean="0"/>
              <a:t>Видение – это способность видеть в своем </a:t>
            </a:r>
            <a:r>
              <a:rPr lang="ru-RU" sz="3000" u="sng" smtClean="0">
                <a:solidFill>
                  <a:schemeClr val="accent2"/>
                </a:solidFill>
              </a:rPr>
              <a:t>духовном разуме </a:t>
            </a:r>
            <a:r>
              <a:rPr lang="ru-RU" sz="3000" smtClean="0"/>
              <a:t>то, что должно случиться в </a:t>
            </a:r>
            <a:r>
              <a:rPr lang="ru-RU" sz="3000" u="sng" smtClean="0">
                <a:solidFill>
                  <a:schemeClr val="accent2"/>
                </a:solidFill>
              </a:rPr>
              <a:t>будущем</a:t>
            </a:r>
            <a:r>
              <a:rPr lang="ru-RU" sz="3000" smtClean="0"/>
              <a:t>.</a:t>
            </a:r>
            <a:endParaRPr lang="en-US" sz="3000" smtClean="0"/>
          </a:p>
          <a:p>
            <a:pPr marL="609600" indent="-609600" eaLnBrk="1" hangingPunct="1">
              <a:spcAft>
                <a:spcPct val="20000"/>
              </a:spcAft>
              <a:buFontTx/>
              <a:buAutoNum type="alphaLcPeriod"/>
            </a:pPr>
            <a:r>
              <a:rPr lang="ru-RU" sz="3000" smtClean="0"/>
              <a:t>Бог дает христианам видение (то, что Он хочет сделать).</a:t>
            </a:r>
            <a:endParaRPr lang="en-US" sz="3000" smtClean="0"/>
          </a:p>
          <a:p>
            <a:pPr marL="609600" indent="-609600" eaLnBrk="1" hangingPunct="1">
              <a:spcAft>
                <a:spcPct val="20000"/>
              </a:spcAft>
              <a:buFontTx/>
              <a:buAutoNum type="alphaLcPeriod"/>
            </a:pPr>
            <a:r>
              <a:rPr lang="ru-RU" sz="3000" smtClean="0"/>
              <a:t>Бог дает </a:t>
            </a:r>
            <a:r>
              <a:rPr lang="ru-RU" sz="3000" u="sng" smtClean="0">
                <a:solidFill>
                  <a:schemeClr val="accent2"/>
                </a:solidFill>
              </a:rPr>
              <a:t>лидерам</a:t>
            </a:r>
            <a:r>
              <a:rPr lang="ru-RU" sz="3000" smtClean="0"/>
              <a:t> и п</a:t>
            </a:r>
            <a:r>
              <a:rPr lang="ru-RU" sz="3000" u="sng" smtClean="0">
                <a:solidFill>
                  <a:schemeClr val="accent2"/>
                </a:solidFill>
              </a:rPr>
              <a:t>ерсоналу</a:t>
            </a:r>
            <a:r>
              <a:rPr lang="ru-RU" sz="3000" smtClean="0"/>
              <a:t> духовное видение того, что Он хочет сделать в нашем служении.</a:t>
            </a:r>
            <a:endParaRPr lang="en-US" sz="3000" smtClean="0"/>
          </a:p>
          <a:p>
            <a:pPr marL="609600" indent="-609600" eaLnBrk="1" hangingPunct="1">
              <a:spcAft>
                <a:spcPct val="20000"/>
              </a:spcAft>
              <a:buFontTx/>
              <a:buAutoNum type="alphaLcPeriod"/>
            </a:pPr>
            <a:r>
              <a:rPr lang="ru-RU" sz="3000" smtClean="0"/>
              <a:t>Иногда видение приходит под видом </a:t>
            </a:r>
            <a:r>
              <a:rPr lang="ru-RU" sz="3000" u="sng" smtClean="0">
                <a:solidFill>
                  <a:schemeClr val="accent2"/>
                </a:solidFill>
              </a:rPr>
              <a:t>бремени </a:t>
            </a:r>
            <a:r>
              <a:rPr lang="ru-RU" sz="3000" smtClean="0"/>
              <a:t>от Бога.</a:t>
            </a:r>
            <a:endParaRPr lang="en-US" sz="300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52578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  <a:r>
              <a:rPr lang="ru-RU" sz="40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такое видение?</a:t>
            </a:r>
            <a:endParaRPr sz="4400" b="1" u="sng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8B1D9-E672-4E71-AEE1-949DEE13BD5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u="none" smtClean="0">
                <a:solidFill>
                  <a:schemeClr val="tx2"/>
                </a:solidFill>
              </a:rPr>
              <a:t>11-2009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u="none" smtClean="0">
                <a:solidFill>
                  <a:schemeClr val="tx2"/>
                </a:solidFill>
              </a:rPr>
              <a:t>T101.09                                                   iteenchallenge.org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7543800" cy="4525963"/>
          </a:xfrm>
        </p:spPr>
        <p:txBody>
          <a:bodyPr/>
          <a:lstStyle/>
          <a:p>
            <a:pPr marL="609600" indent="-609600" eaLnBrk="1" hangingPunct="1">
              <a:lnSpc>
                <a:spcPct val="130000"/>
              </a:lnSpc>
              <a:buFontTx/>
              <a:buAutoNum type="alphaLcPeriod"/>
            </a:pPr>
            <a:r>
              <a:rPr lang="ru-RU" sz="3200" smtClean="0"/>
              <a:t>Видение дает нам </a:t>
            </a:r>
            <a:r>
              <a:rPr lang="ru-RU" sz="3200" u="sng" smtClean="0">
                <a:solidFill>
                  <a:schemeClr val="accent2"/>
                </a:solidFill>
              </a:rPr>
              <a:t>направление</a:t>
            </a:r>
            <a:r>
              <a:rPr lang="ru-RU" sz="3200" smtClean="0"/>
              <a:t>.</a:t>
            </a:r>
            <a:endParaRPr lang="en-US" sz="3200" smtClean="0"/>
          </a:p>
          <a:p>
            <a:pPr marL="609600" indent="-609600" eaLnBrk="1" hangingPunct="1">
              <a:lnSpc>
                <a:spcPct val="130000"/>
              </a:lnSpc>
              <a:buFontTx/>
              <a:buAutoNum type="alphaLcPeriod"/>
            </a:pPr>
            <a:r>
              <a:rPr lang="ru-RU" sz="3200" smtClean="0"/>
              <a:t>Видение дает на </a:t>
            </a:r>
            <a:r>
              <a:rPr lang="ru-RU" sz="3200" u="sng" smtClean="0">
                <a:solidFill>
                  <a:schemeClr val="accent2"/>
                </a:solidFill>
              </a:rPr>
              <a:t>страсть</a:t>
            </a:r>
            <a:r>
              <a:rPr lang="ru-RU" sz="3200" smtClean="0"/>
              <a:t>.</a:t>
            </a:r>
            <a:endParaRPr lang="en-US" sz="3200" smtClean="0"/>
          </a:p>
          <a:p>
            <a:pPr marL="609600" indent="-609600" eaLnBrk="1" hangingPunct="1">
              <a:lnSpc>
                <a:spcPct val="130000"/>
              </a:lnSpc>
              <a:buFontTx/>
              <a:buAutoNum type="alphaLcPeriod"/>
            </a:pPr>
            <a:r>
              <a:rPr lang="ru-RU" sz="3200" smtClean="0"/>
              <a:t>Видение дает нам умение </a:t>
            </a:r>
            <a:r>
              <a:rPr lang="ru-RU" sz="3200" u="sng" smtClean="0">
                <a:solidFill>
                  <a:schemeClr val="accent2"/>
                </a:solidFill>
              </a:rPr>
              <a:t>преодолевать</a:t>
            </a:r>
            <a:r>
              <a:rPr lang="ru-RU" sz="3200" smtClean="0"/>
              <a:t>.</a:t>
            </a:r>
            <a:endParaRPr lang="en-US" sz="3200" smtClean="0"/>
          </a:p>
          <a:p>
            <a:pPr marL="609600" indent="-609600" eaLnBrk="1" hangingPunct="1">
              <a:lnSpc>
                <a:spcPct val="130000"/>
              </a:lnSpc>
              <a:buFontTx/>
              <a:buAutoNum type="alphaLcPeriod"/>
            </a:pPr>
            <a:r>
              <a:rPr lang="ru-RU" sz="3200" smtClean="0"/>
              <a:t>Видение </a:t>
            </a:r>
            <a:r>
              <a:rPr lang="ru-RU" sz="3200" u="sng" smtClean="0">
                <a:solidFill>
                  <a:schemeClr val="accent2"/>
                </a:solidFill>
              </a:rPr>
              <a:t>вдохновляет</a:t>
            </a:r>
            <a:r>
              <a:rPr lang="ru-RU" sz="3200" smtClean="0"/>
              <a:t> нас на рост.</a:t>
            </a:r>
            <a:endParaRPr lang="en-US" sz="3200" smtClean="0"/>
          </a:p>
          <a:p>
            <a:pPr marL="609600" indent="-609600" eaLnBrk="1" hangingPunct="1">
              <a:lnSpc>
                <a:spcPct val="130000"/>
              </a:lnSpc>
              <a:buFontTx/>
              <a:buAutoNum type="alphaLcPeriod"/>
            </a:pPr>
            <a:r>
              <a:rPr lang="ru-RU" sz="3200" smtClean="0"/>
              <a:t>Видение дает нам </a:t>
            </a:r>
            <a:r>
              <a:rPr lang="ru-RU" sz="3200" u="sng" smtClean="0">
                <a:solidFill>
                  <a:schemeClr val="accent2"/>
                </a:solidFill>
              </a:rPr>
              <a:t>надежду</a:t>
            </a:r>
            <a:r>
              <a:rPr lang="ru-RU" sz="3200" smtClean="0"/>
              <a:t>.</a:t>
            </a:r>
            <a:endParaRPr lang="en-US" sz="3200" smtClean="0"/>
          </a:p>
          <a:p>
            <a:pPr marL="609600" indent="-609600" eaLnBrk="1" hangingPunct="1"/>
            <a:endParaRPr lang="en-US" sz="240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848600" cy="914400"/>
          </a:xfrm>
        </p:spPr>
        <p:txBody>
          <a:bodyPr>
            <a:noAutofit/>
          </a:bodyPr>
          <a:lstStyle/>
          <a:p>
            <a:pPr marL="838200" indent="-838200" algn="ctr" eaLnBrk="1" hangingPunct="1">
              <a:buFontTx/>
              <a:buAutoNum type="arabicPeriod" startAt="2"/>
              <a:defRPr/>
            </a:pPr>
            <a:r>
              <a:rPr lang="ru-RU" sz="36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видение настолько важно?</a:t>
            </a:r>
            <a:endParaRPr sz="3600" b="1" u="sng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F6298-1BF1-4000-A1CC-61B244FD28A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u="none" smtClean="0">
                <a:solidFill>
                  <a:schemeClr val="tx2"/>
                </a:solidFill>
              </a:rPr>
              <a:t>11-2009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u="none" smtClean="0">
                <a:solidFill>
                  <a:schemeClr val="tx2"/>
                </a:solidFill>
              </a:rPr>
              <a:t>T101.09                                                   iteenchallenge.org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219200"/>
            <a:ext cx="7467600" cy="4525963"/>
          </a:xfrm>
        </p:spPr>
        <p:txBody>
          <a:bodyPr/>
          <a:lstStyle/>
          <a:p>
            <a:pPr marL="609600" indent="-609600" eaLnBrk="1" hangingPunct="1">
              <a:spcAft>
                <a:spcPct val="30000"/>
              </a:spcAft>
              <a:buClr>
                <a:schemeClr val="tx1"/>
              </a:buClr>
              <a:buFontTx/>
              <a:buAutoNum type="alphaLcPeriod"/>
            </a:pPr>
            <a:r>
              <a:rPr lang="ru-RU" sz="3200" u="sng" smtClean="0">
                <a:solidFill>
                  <a:schemeClr val="accent2"/>
                </a:solidFill>
              </a:rPr>
              <a:t>Ищите</a:t>
            </a:r>
            <a:r>
              <a:rPr lang="ru-RU" sz="3200" smtClean="0"/>
              <a:t> Бога, чтобы узнать Его волю, Его видение и направление.</a:t>
            </a:r>
            <a:endParaRPr lang="en-US" sz="3200" smtClean="0"/>
          </a:p>
          <a:p>
            <a:pPr marL="609600" indent="-609600" eaLnBrk="1" hangingPunct="1">
              <a:spcAft>
                <a:spcPct val="30000"/>
              </a:spcAft>
              <a:buClr>
                <a:schemeClr val="tx1"/>
              </a:buClr>
              <a:buFontTx/>
              <a:buAutoNum type="alphaLcPeriod"/>
            </a:pPr>
            <a:r>
              <a:rPr lang="ru-RU" sz="3200" smtClean="0"/>
              <a:t>Поймите, что иногда видение приходит в </a:t>
            </a:r>
            <a:r>
              <a:rPr lang="ru-RU" sz="3200" u="sng" smtClean="0">
                <a:solidFill>
                  <a:schemeClr val="accent2"/>
                </a:solidFill>
              </a:rPr>
              <a:t>малых частях.</a:t>
            </a:r>
            <a:endParaRPr lang="en-US" sz="3200" smtClean="0"/>
          </a:p>
          <a:p>
            <a:pPr marL="609600" indent="-609600" eaLnBrk="1" hangingPunct="1">
              <a:spcAft>
                <a:spcPct val="30000"/>
              </a:spcAft>
              <a:buClr>
                <a:schemeClr val="tx1"/>
              </a:buClr>
              <a:buFontTx/>
              <a:buAutoNum type="alphaLcPeriod"/>
            </a:pPr>
            <a:r>
              <a:rPr lang="ru-RU" sz="3200" smtClean="0"/>
              <a:t>Видение может прийти из различных источников: из </a:t>
            </a:r>
            <a:r>
              <a:rPr lang="ru-RU" sz="3200" u="sng" smtClean="0">
                <a:solidFill>
                  <a:schemeClr val="accent2"/>
                </a:solidFill>
              </a:rPr>
              <a:t>Библии</a:t>
            </a:r>
            <a:r>
              <a:rPr lang="ru-RU" sz="3200" smtClean="0"/>
              <a:t>, через </a:t>
            </a:r>
            <a:r>
              <a:rPr lang="ru-RU" sz="3200" u="sng" smtClean="0">
                <a:solidFill>
                  <a:schemeClr val="accent2"/>
                </a:solidFill>
              </a:rPr>
              <a:t>молитву</a:t>
            </a:r>
            <a:r>
              <a:rPr lang="ru-RU" sz="3200" smtClean="0"/>
              <a:t>, иногда через нашу </a:t>
            </a:r>
            <a:r>
              <a:rPr lang="ru-RU" sz="3200" u="sng" smtClean="0">
                <a:solidFill>
                  <a:schemeClr val="accent2"/>
                </a:solidFill>
              </a:rPr>
              <a:t>повседневную жизнь</a:t>
            </a:r>
            <a:r>
              <a:rPr lang="ru-RU" sz="3200" smtClean="0"/>
              <a:t>.</a:t>
            </a:r>
            <a:endParaRPr lang="en-US" sz="3200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366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 </a:t>
            </a:r>
            <a:r>
              <a:rPr lang="ru-RU" sz="40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мы получаем видение от Бога?</a:t>
            </a:r>
            <a:endParaRPr sz="4000" b="1" u="sng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66F7B-9C04-4C03-A77E-D93E9DBB889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3317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u="none" smtClean="0">
                <a:solidFill>
                  <a:schemeClr val="tx2"/>
                </a:solidFill>
              </a:rPr>
              <a:t>11-2009</a:t>
            </a:r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u="none" smtClean="0">
                <a:solidFill>
                  <a:schemeClr val="tx2"/>
                </a:solidFill>
              </a:rPr>
              <a:t>T101.09                                                   iteenchallenge.org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8077200" cy="4297363"/>
          </a:xfrm>
        </p:spPr>
        <p:txBody>
          <a:bodyPr/>
          <a:lstStyle/>
          <a:p>
            <a:pPr marL="609600" indent="-609600" eaLnBrk="1" hangingPunct="1">
              <a:spcAft>
                <a:spcPct val="40000"/>
              </a:spcAft>
              <a:buFontTx/>
              <a:buAutoNum type="alphaLcPeriod"/>
            </a:pPr>
            <a:r>
              <a:rPr lang="ru-RU" sz="3200" smtClean="0"/>
              <a:t>Зависимость </a:t>
            </a:r>
            <a:r>
              <a:rPr lang="ru-RU" sz="3200" u="sng" smtClean="0">
                <a:solidFill>
                  <a:schemeClr val="accent2"/>
                </a:solidFill>
              </a:rPr>
              <a:t>разрушает</a:t>
            </a:r>
            <a:r>
              <a:rPr lang="ru-RU" sz="3200" smtClean="0"/>
              <a:t> надежду.</a:t>
            </a:r>
            <a:r>
              <a:rPr lang="en-US" sz="3200" smtClean="0"/>
              <a:t> </a:t>
            </a:r>
          </a:p>
          <a:p>
            <a:pPr marL="609600" indent="-609600" eaLnBrk="1" hangingPunct="1">
              <a:spcAft>
                <a:spcPct val="40000"/>
              </a:spcAft>
              <a:buFontTx/>
              <a:buAutoNum type="alphaLcPeriod"/>
            </a:pPr>
            <a:r>
              <a:rPr lang="ru-RU" sz="3200" smtClean="0"/>
              <a:t>У зависимого только одно видение: больше </a:t>
            </a:r>
            <a:r>
              <a:rPr lang="ru-RU" sz="3200" u="sng" smtClean="0">
                <a:solidFill>
                  <a:schemeClr val="accent2"/>
                </a:solidFill>
              </a:rPr>
              <a:t>наркотиков</a:t>
            </a:r>
            <a:r>
              <a:rPr lang="ru-RU" sz="3200" smtClean="0"/>
              <a:t>.</a:t>
            </a:r>
            <a:endParaRPr lang="en-US" sz="3200" u="sng" smtClean="0">
              <a:solidFill>
                <a:schemeClr val="accent2"/>
              </a:solidFill>
            </a:endParaRPr>
          </a:p>
          <a:p>
            <a:pPr marL="609600" indent="-609600" eaLnBrk="1" hangingPunct="1">
              <a:spcAft>
                <a:spcPct val="40000"/>
              </a:spcAft>
              <a:buFontTx/>
              <a:buAutoNum type="alphaLcPeriod"/>
            </a:pPr>
            <a:r>
              <a:rPr lang="ru-RU" sz="3200" smtClean="0"/>
              <a:t>Зависимость ограничивает видение </a:t>
            </a:r>
            <a:r>
              <a:rPr lang="ru-RU" sz="3200" u="sng" smtClean="0">
                <a:solidFill>
                  <a:schemeClr val="accent2"/>
                </a:solidFill>
              </a:rPr>
              <a:t>сегодняшним днем.</a:t>
            </a:r>
            <a:endParaRPr lang="en-US" sz="3200" smtClean="0"/>
          </a:p>
          <a:p>
            <a:pPr marL="609600" indent="-609600" eaLnBrk="1" hangingPunct="1">
              <a:spcAft>
                <a:spcPct val="40000"/>
              </a:spcAft>
              <a:buFontTx/>
              <a:buAutoNum type="alphaLcPeriod"/>
            </a:pPr>
            <a:r>
              <a:rPr lang="ru-RU" sz="3200" smtClean="0"/>
              <a:t>Зависимость разрушает видение на </a:t>
            </a:r>
            <a:r>
              <a:rPr lang="ru-RU" sz="3200" u="sng" smtClean="0">
                <a:solidFill>
                  <a:schemeClr val="accent2"/>
                </a:solidFill>
              </a:rPr>
              <a:t>семью</a:t>
            </a:r>
            <a:r>
              <a:rPr lang="ru-RU" sz="3200" smtClean="0"/>
              <a:t> и </a:t>
            </a:r>
            <a:r>
              <a:rPr lang="ru-RU" sz="3200" u="sng" smtClean="0">
                <a:solidFill>
                  <a:schemeClr val="accent2"/>
                </a:solidFill>
              </a:rPr>
              <a:t>друзей</a:t>
            </a:r>
            <a:r>
              <a:rPr lang="ru-RU" sz="3200" smtClean="0"/>
              <a:t>.</a:t>
            </a:r>
            <a:endParaRPr lang="en-US" sz="3200" smtClean="0"/>
          </a:p>
          <a:p>
            <a:pPr marL="609600" indent="-609600" eaLnBrk="1" hangingPunct="1"/>
            <a:endParaRPr lang="en-US" sz="340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295400"/>
          </a:xfrm>
        </p:spPr>
        <p:txBody>
          <a:bodyPr>
            <a:noAutofit/>
          </a:bodyPr>
          <a:lstStyle/>
          <a:p>
            <a:pPr marL="838200" indent="-838200" algn="ctr" eaLnBrk="1" hangingPunct="1">
              <a:buFontTx/>
              <a:buAutoNum type="arabicPeriod" startAt="4"/>
              <a:defRPr/>
            </a:pPr>
            <a:r>
              <a:rPr lang="ru-RU" sz="36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наркозависимый рассматривает свое видение?</a:t>
            </a:r>
            <a:endParaRPr sz="3600" b="1" u="sng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E669E-FE97-4043-A730-8569EE99E87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4341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u="none" smtClean="0">
                <a:solidFill>
                  <a:schemeClr val="tx2"/>
                </a:solidFill>
              </a:rPr>
              <a:t>11-2009</a:t>
            </a:r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u="none" smtClean="0">
                <a:solidFill>
                  <a:schemeClr val="tx2"/>
                </a:solidFill>
              </a:rPr>
              <a:t>T101.09                                                   iteenchallenge.org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8382000" cy="42973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Aft>
                <a:spcPct val="40000"/>
              </a:spcAft>
              <a:buFontTx/>
              <a:buAutoNum type="alphaLcPeriod"/>
              <a:defRPr/>
            </a:pPr>
            <a:r>
              <a:rPr lang="ru-RU" sz="3000" dirty="0" smtClean="0"/>
              <a:t>Наставьте их в том, что у Бога есть </a:t>
            </a:r>
            <a:r>
              <a:rPr lang="ru-RU" sz="3000" u="sng" dirty="0" smtClean="0">
                <a:solidFill>
                  <a:schemeClr val="accent2"/>
                </a:solidFill>
              </a:rPr>
              <a:t>план</a:t>
            </a:r>
            <a:r>
              <a:rPr lang="ru-RU" sz="3000" dirty="0" smtClean="0"/>
              <a:t> на их жизнь. </a:t>
            </a:r>
            <a:r>
              <a:rPr lang="ru-RU" sz="3000" dirty="0" err="1" smtClean="0">
                <a:solidFill>
                  <a:schemeClr val="tx2">
                    <a:lumMod val="75000"/>
                  </a:schemeClr>
                </a:solidFill>
              </a:rPr>
              <a:t>Иерем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., 29: 11</a:t>
            </a:r>
            <a:endParaRPr lang="en-US" sz="3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Aft>
                <a:spcPct val="40000"/>
              </a:spcAft>
              <a:buFontTx/>
              <a:buAutoNum type="alphaLcPeriod"/>
              <a:defRPr/>
            </a:pPr>
            <a:r>
              <a:rPr lang="ru-RU" sz="3000" dirty="0" smtClean="0"/>
              <a:t>Учите их тому, как Бог </a:t>
            </a:r>
            <a:r>
              <a:rPr lang="ru-RU" sz="3000" u="sng" dirty="0" smtClean="0">
                <a:solidFill>
                  <a:schemeClr val="accent2"/>
                </a:solidFill>
              </a:rPr>
              <a:t>открывает</a:t>
            </a:r>
            <a:r>
              <a:rPr lang="ru-RU" sz="3000" dirty="0" smtClean="0"/>
              <a:t> Свою волю на нашу жизнь.</a:t>
            </a:r>
            <a:endParaRPr lang="en-US" sz="3000" dirty="0" smtClean="0"/>
          </a:p>
          <a:p>
            <a:pPr marL="609600" indent="-609600" eaLnBrk="1" hangingPunct="1">
              <a:lnSpc>
                <a:spcPct val="80000"/>
              </a:lnSpc>
              <a:spcAft>
                <a:spcPct val="40000"/>
              </a:spcAft>
              <a:buFontTx/>
              <a:buAutoNum type="alphaLcPeriod"/>
              <a:defRPr/>
            </a:pPr>
            <a:r>
              <a:rPr lang="ru-RU" sz="3000" dirty="0" smtClean="0"/>
              <a:t>Давайте им </a:t>
            </a:r>
            <a:r>
              <a:rPr lang="ru-RU" sz="3000" u="sng" dirty="0" smtClean="0">
                <a:solidFill>
                  <a:schemeClr val="accent2"/>
                </a:solidFill>
              </a:rPr>
              <a:t>примеры</a:t>
            </a:r>
            <a:r>
              <a:rPr lang="ru-RU" sz="3000" dirty="0" smtClean="0"/>
              <a:t> из Библии и сегодняшней жизни, как Бог дает направление  своему народу.</a:t>
            </a:r>
            <a:endParaRPr lang="en-US" sz="3000" dirty="0" smtClean="0"/>
          </a:p>
          <a:p>
            <a:pPr marL="609600" indent="-609600" eaLnBrk="1" hangingPunct="1">
              <a:lnSpc>
                <a:spcPct val="80000"/>
              </a:lnSpc>
              <a:spcAft>
                <a:spcPct val="40000"/>
              </a:spcAft>
              <a:buFontTx/>
              <a:buAutoNum type="alphaLcPeriod"/>
              <a:defRPr/>
            </a:pPr>
            <a:r>
              <a:rPr lang="ru-RU" sz="3000" dirty="0" smtClean="0"/>
              <a:t>Ободрите  студентов, чтобы они просили у Бога </a:t>
            </a:r>
            <a:r>
              <a:rPr lang="ru-RU" sz="3000" u="sng" dirty="0" smtClean="0">
                <a:solidFill>
                  <a:schemeClr val="accent2"/>
                </a:solidFill>
              </a:rPr>
              <a:t>видения/целей</a:t>
            </a:r>
            <a:r>
              <a:rPr lang="ru-RU" sz="3000" dirty="0" smtClean="0"/>
              <a:t> на свою жизнь.</a:t>
            </a:r>
            <a:endParaRPr lang="en-US" sz="3000" u="sng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Aft>
                <a:spcPct val="40000"/>
              </a:spcAft>
              <a:buFontTx/>
              <a:buNone/>
              <a:defRPr/>
            </a:pPr>
            <a:endParaRPr lang="en-US" sz="3000" dirty="0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391400" cy="1295400"/>
          </a:xfrm>
        </p:spPr>
        <p:txBody>
          <a:bodyPr>
            <a:noAutofit/>
          </a:bodyPr>
          <a:lstStyle/>
          <a:p>
            <a:pPr marL="838200" indent="-838200" algn="ctr" eaLnBrk="1" hangingPunct="1">
              <a:buFontTx/>
              <a:buAutoNum type="arabicPeriod" startAt="5"/>
              <a:defRPr/>
            </a:pPr>
            <a:r>
              <a:rPr lang="ru-RU" sz="36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мы развиваем видение у своих студентов?</a:t>
            </a:r>
            <a:endParaRPr sz="3600" b="1" u="sng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EA18E-6A7E-47A0-A743-4BC7590EF21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u="none" smtClean="0">
                <a:solidFill>
                  <a:schemeClr val="tx2"/>
                </a:solidFill>
              </a:rPr>
              <a:t>11-2009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u="none" smtClean="0">
                <a:solidFill>
                  <a:schemeClr val="tx2"/>
                </a:solidFill>
              </a:rPr>
              <a:t>T101.09                                                   iteenchallenge.org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marL="762000" indent="-762000" algn="ctr" eaLnBrk="1" hangingPunct="1">
              <a:buFontTx/>
              <a:buAutoNum type="arabicPeriod" startAt="6"/>
              <a:defRPr/>
            </a:pPr>
            <a:r>
              <a:rPr lang="ru-RU" sz="36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какой сфере своей жизни вы можете уже сегодня развивать свое видение от Бога?</a:t>
            </a:r>
            <a:endParaRPr sz="4000" b="1" u="sng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B6459-AC39-4EB2-92BD-581AB497AED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6388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u="none" smtClean="0">
                <a:solidFill>
                  <a:schemeClr val="tx2"/>
                </a:solidFill>
              </a:rPr>
              <a:t>11-2009</a:t>
            </a:r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u="none" smtClean="0">
                <a:solidFill>
                  <a:schemeClr val="tx2"/>
                </a:solidFill>
              </a:rPr>
              <a:t>T101.09                                                   iteenchallenge.org</a:t>
            </a:r>
          </a:p>
        </p:txBody>
      </p:sp>
      <p:pic>
        <p:nvPicPr>
          <p:cNvPr id="7" name="Picture 14" descr="BLP0034166_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276600"/>
            <a:ext cx="3790950" cy="2624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3913188"/>
            <a:ext cx="8229600" cy="25558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u="sng" smtClean="0"/>
              <a:t>Для дальнейшего обучения </a:t>
            </a:r>
            <a:r>
              <a:rPr lang="ru-RU" smtClean="0"/>
              <a:t>мы рекомендуем вам прочитать главу 4 «Видение» из книги «Наши ключевые ценности» (автор др. Джерри Нэнс (доступно на</a:t>
            </a:r>
            <a:r>
              <a:rPr lang="en-US" smtClean="0"/>
              <a:t> Teen Challenge USA and Global Teen Challenge).</a:t>
            </a:r>
            <a:endParaRPr lang="en-US" b="1" smtClean="0"/>
          </a:p>
          <a:p>
            <a:pPr eaLnBrk="1" hangingPunct="1"/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fld id="{C651E468-BBF5-44E2-BC40-A99B2F2E4E3F}" type="slidenum">
              <a:rPr lang="en-GB" smtClean="0"/>
              <a:pPr>
                <a:defRPr/>
              </a:pPr>
              <a:t>9</a:t>
            </a:fld>
            <a:endParaRPr lang="en-GB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23863" y="6192838"/>
            <a:ext cx="4356100" cy="384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200" b="0" u="none" smtClean="0">
                <a:solidFill>
                  <a:schemeClr val="tx2"/>
                </a:solidFill>
              </a:rPr>
              <a:t>T101.09                              iteenchallenge.org</a:t>
            </a:r>
          </a:p>
        </p:txBody>
      </p:sp>
      <p:pic>
        <p:nvPicPr>
          <p:cNvPr id="17413" name="Picture 5" descr="Core Values Cover7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457200"/>
            <a:ext cx="236855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Date Placeholder 6"/>
          <p:cNvSpPr>
            <a:spLocks noGrp="1"/>
          </p:cNvSpPr>
          <p:nvPr>
            <p:ph type="dt" sz="quarter" idx="10"/>
          </p:nvPr>
        </p:nvSpPr>
        <p:spPr bwMode="auto">
          <a:xfrm>
            <a:off x="6162675" y="6202363"/>
            <a:ext cx="2219325" cy="385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u="none" smtClean="0">
                <a:solidFill>
                  <a:schemeClr val="tx2"/>
                </a:solidFill>
              </a:rPr>
              <a:t>11-2009</a:t>
            </a:r>
            <a:endParaRPr lang="en-GB" sz="1200" b="0" u="none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5dd3b5eab04799935286d652a75b776e2b83c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re ValueTheme1">
  <a:themeElements>
    <a:clrScheme name="Custom 6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800000"/>
      </a:accent2>
      <a:accent3>
        <a:srgbClr val="E7BC29"/>
      </a:accent3>
      <a:accent4>
        <a:srgbClr val="E7BC29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Core ValueTheme1</Template>
  <TotalTime>209</TotalTime>
  <Words>371</Words>
  <Application>Microsoft Office PowerPoint</Application>
  <PresentationFormat>On-screen Show (4:3)</PresentationFormat>
  <Paragraphs>80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Constantia</vt:lpstr>
      <vt:lpstr>Wingdings 2</vt:lpstr>
      <vt:lpstr>Lucida Sans Unicode</vt:lpstr>
      <vt:lpstr>GoudyHvyface BT</vt:lpstr>
      <vt:lpstr>Wingdings</vt:lpstr>
      <vt:lpstr>Core ValueTheme1</vt:lpstr>
      <vt:lpstr>PowerPoint Presentation</vt:lpstr>
      <vt:lpstr>PowerPoint Presentation</vt:lpstr>
      <vt:lpstr>1.  Что такое видение?</vt:lpstr>
      <vt:lpstr>Почему видение настолько важно?</vt:lpstr>
      <vt:lpstr>3.  Как мы получаем видение от Бога?</vt:lpstr>
      <vt:lpstr>Как наркозависимый рассматривает свое видение?</vt:lpstr>
      <vt:lpstr>Как мы развиваем видение у своих студентов?</vt:lpstr>
      <vt:lpstr>В какой сфере своей жизни вы можете уже сегодня развивать свое видение от Бога?</vt:lpstr>
      <vt:lpstr>PowerPoint Presentation</vt:lpstr>
      <vt:lpstr>Как с нами связаться:</vt:lpstr>
    </vt:vector>
  </TitlesOfParts>
  <Company>TCIMA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Storms</dc:creator>
  <cp:lastModifiedBy>Gregg</cp:lastModifiedBy>
  <cp:revision>39</cp:revision>
  <dcterms:created xsi:type="dcterms:W3CDTF">2009-04-12T01:44:26Z</dcterms:created>
  <dcterms:modified xsi:type="dcterms:W3CDTF">2013-06-04T15:00:36Z</dcterms:modified>
</cp:coreProperties>
</file>