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0"/>
  </p:notesMasterIdLst>
  <p:handoutMasterIdLst>
    <p:handoutMasterId r:id="rId101"/>
  </p:handoutMasterIdLst>
  <p:sldIdLst>
    <p:sldId id="344" r:id="rId2"/>
    <p:sldId id="410" r:id="rId3"/>
    <p:sldId id="257" r:id="rId4"/>
    <p:sldId id="345" r:id="rId5"/>
    <p:sldId id="258" r:id="rId6"/>
    <p:sldId id="259" r:id="rId7"/>
    <p:sldId id="260" r:id="rId8"/>
    <p:sldId id="261" r:id="rId9"/>
    <p:sldId id="262" r:id="rId10"/>
    <p:sldId id="422" r:id="rId11"/>
    <p:sldId id="264" r:id="rId12"/>
    <p:sldId id="348" r:id="rId13"/>
    <p:sldId id="351" r:id="rId14"/>
    <p:sldId id="349" r:id="rId15"/>
    <p:sldId id="352" r:id="rId16"/>
    <p:sldId id="353" r:id="rId17"/>
    <p:sldId id="354" r:id="rId18"/>
    <p:sldId id="355" r:id="rId19"/>
    <p:sldId id="356" r:id="rId20"/>
    <p:sldId id="357" r:id="rId21"/>
    <p:sldId id="358" r:id="rId22"/>
    <p:sldId id="359" r:id="rId23"/>
    <p:sldId id="360" r:id="rId24"/>
    <p:sldId id="361" r:id="rId25"/>
    <p:sldId id="418" r:id="rId26"/>
    <p:sldId id="419" r:id="rId27"/>
    <p:sldId id="420" r:id="rId28"/>
    <p:sldId id="421" r:id="rId29"/>
    <p:sldId id="362" r:id="rId30"/>
    <p:sldId id="363" r:id="rId31"/>
    <p:sldId id="364" r:id="rId32"/>
    <p:sldId id="365" r:id="rId33"/>
    <p:sldId id="366" r:id="rId34"/>
    <p:sldId id="367" r:id="rId35"/>
    <p:sldId id="368" r:id="rId36"/>
    <p:sldId id="369" r:id="rId37"/>
    <p:sldId id="274" r:id="rId38"/>
    <p:sldId id="275" r:id="rId39"/>
    <p:sldId id="276" r:id="rId40"/>
    <p:sldId id="277" r:id="rId41"/>
    <p:sldId id="278" r:id="rId42"/>
    <p:sldId id="279" r:id="rId43"/>
    <p:sldId id="280" r:id="rId44"/>
    <p:sldId id="281" r:id="rId45"/>
    <p:sldId id="413" r:id="rId46"/>
    <p:sldId id="383" r:id="rId47"/>
    <p:sldId id="384" r:id="rId48"/>
    <p:sldId id="385" r:id="rId49"/>
    <p:sldId id="386" r:id="rId50"/>
    <p:sldId id="387" r:id="rId51"/>
    <p:sldId id="388" r:id="rId52"/>
    <p:sldId id="389" r:id="rId53"/>
    <p:sldId id="390" r:id="rId54"/>
    <p:sldId id="423" r:id="rId55"/>
    <p:sldId id="391" r:id="rId56"/>
    <p:sldId id="392" r:id="rId57"/>
    <p:sldId id="393" r:id="rId58"/>
    <p:sldId id="394" r:id="rId59"/>
    <p:sldId id="395" r:id="rId60"/>
    <p:sldId id="414" r:id="rId61"/>
    <p:sldId id="396" r:id="rId62"/>
    <p:sldId id="397" r:id="rId63"/>
    <p:sldId id="398" r:id="rId64"/>
    <p:sldId id="399" r:id="rId65"/>
    <p:sldId id="400" r:id="rId66"/>
    <p:sldId id="401" r:id="rId67"/>
    <p:sldId id="402" r:id="rId68"/>
    <p:sldId id="403" r:id="rId69"/>
    <p:sldId id="404" r:id="rId70"/>
    <p:sldId id="405" r:id="rId71"/>
    <p:sldId id="406" r:id="rId72"/>
    <p:sldId id="407" r:id="rId73"/>
    <p:sldId id="408" r:id="rId74"/>
    <p:sldId id="409" r:id="rId75"/>
    <p:sldId id="416" r:id="rId76"/>
    <p:sldId id="373" r:id="rId77"/>
    <p:sldId id="374" r:id="rId78"/>
    <p:sldId id="375" r:id="rId79"/>
    <p:sldId id="376" r:id="rId80"/>
    <p:sldId id="377" r:id="rId81"/>
    <p:sldId id="378" r:id="rId82"/>
    <p:sldId id="379" r:id="rId83"/>
    <p:sldId id="380" r:id="rId84"/>
    <p:sldId id="381" r:id="rId85"/>
    <p:sldId id="382" r:id="rId86"/>
    <p:sldId id="282" r:id="rId87"/>
    <p:sldId id="415" r:id="rId88"/>
    <p:sldId id="347" r:id="rId89"/>
    <p:sldId id="283" r:id="rId90"/>
    <p:sldId id="284" r:id="rId91"/>
    <p:sldId id="285" r:id="rId92"/>
    <p:sldId id="286" r:id="rId93"/>
    <p:sldId id="287" r:id="rId94"/>
    <p:sldId id="288" r:id="rId95"/>
    <p:sldId id="411" r:id="rId96"/>
    <p:sldId id="412" r:id="rId97"/>
    <p:sldId id="417" r:id="rId98"/>
    <p:sldId id="336" r:id="rId9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847"/>
    <a:srgbClr val="993300"/>
    <a:srgbClr val="FF00FF"/>
    <a:srgbClr val="2F0FF1"/>
    <a:srgbClr val="00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660"/>
  </p:normalViewPr>
  <p:slideViewPr>
    <p:cSldViewPr>
      <p:cViewPr varScale="1">
        <p:scale>
          <a:sx n="44" d="100"/>
          <a:sy n="44" d="100"/>
        </p:scale>
        <p:origin x="48" y="79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0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2.7210884353741496E-2"/>
          <c:y val="6.2358276643990927E-2"/>
          <c:w val="0.85458581070223361"/>
          <c:h val="0.93764172335600904"/>
        </c:manualLayout>
      </c:layout>
      <c:pie3DChart>
        <c:varyColors val="1"/>
        <c:ser>
          <c:idx val="0"/>
          <c:order val="0"/>
          <c:explosion val="25"/>
          <c:dPt>
            <c:idx val="0"/>
            <c:bubble3D val="0"/>
            <c:spPr>
              <a:solidFill>
                <a:srgbClr val="00B0F0"/>
              </a:solidFill>
            </c:spPr>
            <c:extLst>
              <c:ext xmlns:c16="http://schemas.microsoft.com/office/drawing/2014/chart" uri="{C3380CC4-5D6E-409C-BE32-E72D297353CC}">
                <c16:uniqueId val="{00000001-8B63-4708-9E2A-E0E6B45400B2}"/>
              </c:ext>
            </c:extLst>
          </c:dPt>
          <c:val>
            <c:numRef>
              <c:f>Sheet1!$A$6:$C$6</c:f>
              <c:numCache>
                <c:formatCode>General</c:formatCode>
                <c:ptCount val="3"/>
                <c:pt idx="0">
                  <c:v>1</c:v>
                </c:pt>
                <c:pt idx="1">
                  <c:v>120</c:v>
                </c:pt>
                <c:pt idx="2">
                  <c:v>8760</c:v>
                </c:pt>
              </c:numCache>
            </c:numRef>
          </c:val>
          <c:extLst>
            <c:ext xmlns:c16="http://schemas.microsoft.com/office/drawing/2014/chart" uri="{C3380CC4-5D6E-409C-BE32-E72D297353CC}">
              <c16:uniqueId val="{00000002-8B63-4708-9E2A-E0E6B45400B2}"/>
            </c:ext>
          </c:extLst>
        </c:ser>
        <c:dLbls>
          <c:showLegendKey val="0"/>
          <c:showVal val="0"/>
          <c:showCatName val="0"/>
          <c:showSerName val="0"/>
          <c:showPercent val="0"/>
          <c:showBubbleSize val="0"/>
          <c:showLeaderLines val="1"/>
        </c:dLbls>
      </c:pie3DChart>
    </c:plotArea>
    <c:legend>
      <c:legendPos val="r"/>
      <c:layout/>
      <c:overlay val="0"/>
      <c:txPr>
        <a:bodyPr/>
        <a:lstStyle/>
        <a:p>
          <a:pPr rtl="0">
            <a:defRPr sz="3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8F00D-55DA-4A5F-AA30-2C4E3B0D6618}" type="datetimeFigureOut">
              <a:rPr lang="en-US" smtClean="0"/>
              <a:pPr/>
              <a:t>10/30/2020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C32AC7-BBF6-41DA-A8D9-5AE3FE04737E}" type="slidenum">
              <a:rPr lang="en-US" smtClean="0"/>
              <a:pPr/>
              <a:t>‹#›</a:t>
            </a:fld>
            <a:endParaRPr lang="en-US"/>
          </a:p>
        </p:txBody>
      </p:sp>
    </p:spTree>
    <p:extLst>
      <p:ext uri="{BB962C8B-B14F-4D97-AF65-F5344CB8AC3E}">
        <p14:creationId xmlns:p14="http://schemas.microsoft.com/office/powerpoint/2010/main" val="242218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8D992FF-5C67-4EBE-85A7-D124DC7CE2FB}" type="datetimeFigureOut">
              <a:rPr lang="en-US"/>
              <a:pPr>
                <a:defRPr/>
              </a:pPr>
              <a:t>10/30/2020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FD881F9-A157-4347-84D5-6169BFAE1D2A}" type="slidenum">
              <a:rPr lang="en-US"/>
              <a:pPr>
                <a:defRPr/>
              </a:pPr>
              <a:t>‹#›</a:t>
            </a:fld>
            <a:endParaRPr lang="en-US"/>
          </a:p>
        </p:txBody>
      </p:sp>
    </p:spTree>
    <p:extLst>
      <p:ext uri="{BB962C8B-B14F-4D97-AF65-F5344CB8AC3E}">
        <p14:creationId xmlns:p14="http://schemas.microsoft.com/office/powerpoint/2010/main" val="143052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520732"/>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Title 8"/>
          <p:cNvSpPr>
            <a:spLocks noGrp="1"/>
          </p:cNvSpPr>
          <p:nvPr>
            <p:ph type="ctrTitle"/>
          </p:nvPr>
        </p:nvSpPr>
        <p:spPr>
          <a:xfrm>
            <a:off x="670560" y="2775745"/>
            <a:ext cx="109728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6" name="Footer Placeholder 18"/>
          <p:cNvSpPr>
            <a:spLocks noGrp="1"/>
          </p:cNvSpPr>
          <p:nvPr>
            <p:ph type="ftr" sz="quarter" idx="11"/>
          </p:nvPr>
        </p:nvSpPr>
        <p:spPr>
          <a:xfrm>
            <a:off x="666752" y="6356351"/>
            <a:ext cx="7562848" cy="365125"/>
          </a:xfrm>
        </p:spPr>
        <p:txBody>
          <a:bodyPr/>
          <a:lstStyle>
            <a:lvl1pPr algn="ctr">
              <a:defRPr b="1" smtClean="0"/>
            </a:lvl1pPr>
          </a:lstStyle>
          <a:p>
            <a:pPr>
              <a:defRPr/>
            </a:pPr>
            <a:r>
              <a:rPr lang="en-US"/>
              <a:t>Versija 2.3.2     Pēdējais labojums 10-2020</a:t>
            </a:r>
            <a:endParaRPr lang="en-US" dirty="0"/>
          </a:p>
        </p:txBody>
      </p:sp>
      <p:sp>
        <p:nvSpPr>
          <p:cNvPr id="7" name="Slide Number Placeholder 26"/>
          <p:cNvSpPr>
            <a:spLocks noGrp="1"/>
          </p:cNvSpPr>
          <p:nvPr>
            <p:ph type="sldNum" sz="quarter" idx="12"/>
          </p:nvPr>
        </p:nvSpPr>
        <p:spPr/>
        <p:txBody>
          <a:bodyPr/>
          <a:lstStyle>
            <a:lvl1pPr>
              <a:defRPr/>
            </a:lvl1pPr>
          </a:lstStyle>
          <a:p>
            <a:pPr>
              <a:defRPr/>
            </a:pPr>
            <a:fld id="{5D3E1928-559A-42C4-9A8B-E1DCB792DEF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9600" y="6356351"/>
            <a:ext cx="7315200" cy="365125"/>
          </a:xfrm>
        </p:spPr>
        <p:txBody>
          <a:bodyPr/>
          <a:lstStyle>
            <a:lvl1pPr algn="l">
              <a:defRPr smtClean="0"/>
            </a:lvl1pPr>
          </a:lstStyle>
          <a:p>
            <a:pPr>
              <a:defRPr/>
            </a:pPr>
            <a:r>
              <a:rPr lang="en-US"/>
              <a:t>Versija 2.3.2     Pēdējais labojums 10-2020</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44AF4A-4BDE-4A4F-B641-ED8EAF910C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09600" y="6356351"/>
            <a:ext cx="7315200" cy="365125"/>
          </a:xfrm>
        </p:spPr>
        <p:txBody>
          <a:bodyPr/>
          <a:lstStyle>
            <a:lvl1pPr algn="l">
              <a:defRPr smtClean="0"/>
            </a:lvl1pPr>
          </a:lstStyle>
          <a:p>
            <a:pPr>
              <a:defRPr/>
            </a:pPr>
            <a:r>
              <a:rPr lang="en-US"/>
              <a:t>Versija 2.3.2     Pēdējais labojums 10-2020</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9227170-9F6D-4BCA-9609-E371F9A07E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normAutofit/>
          </a:bodyPr>
          <a:lstStyle/>
          <a:p>
            <a:pPr lvl="0"/>
            <a:endParaRPr lang="en-US" noProof="0"/>
          </a:p>
        </p:txBody>
      </p:sp>
      <p:sp>
        <p:nvSpPr>
          <p:cNvPr id="5" name="Rectangle 5"/>
          <p:cNvSpPr>
            <a:spLocks noGrp="1" noChangeArrowheads="1"/>
          </p:cNvSpPr>
          <p:nvPr>
            <p:ph type="ftr" sz="quarter" idx="11"/>
          </p:nvPr>
        </p:nvSpPr>
        <p:spPr>
          <a:xfrm>
            <a:off x="609600" y="6356351"/>
            <a:ext cx="7315200" cy="365125"/>
          </a:xfrm>
        </p:spPr>
        <p:txBody>
          <a:bodyPr/>
          <a:lstStyle>
            <a:lvl1pPr algn="l">
              <a:defRPr smtClean="0"/>
            </a:lvl1pPr>
          </a:lstStyle>
          <a:p>
            <a:pPr>
              <a:defRPr/>
            </a:pPr>
            <a:r>
              <a:rPr lang="en-US"/>
              <a:t>Versija 2.3.2     Pēdējais labojums 10-2020</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2EA67A3-9D34-4FD2-B397-B0662F2E81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09600" y="6356351"/>
            <a:ext cx="7721600" cy="365125"/>
          </a:xfrm>
        </p:spPr>
        <p:txBody>
          <a:bodyPr/>
          <a:lstStyle>
            <a:lvl1pPr algn="ctr">
              <a:defRPr b="1" smtClean="0"/>
            </a:lvl1pPr>
          </a:lstStyle>
          <a:p>
            <a:pPr>
              <a:defRPr/>
            </a:pPr>
            <a:r>
              <a:rPr lang="en-US"/>
              <a:t>Versija 2.3.2     Pēdējais labojums 10-2020</a:t>
            </a:r>
          </a:p>
        </p:txBody>
      </p:sp>
      <p:sp>
        <p:nvSpPr>
          <p:cNvPr id="6" name="Slide Number Placeholder 5"/>
          <p:cNvSpPr>
            <a:spLocks noGrp="1"/>
          </p:cNvSpPr>
          <p:nvPr>
            <p:ph type="sldNum" sz="quarter" idx="12"/>
          </p:nvPr>
        </p:nvSpPr>
        <p:spPr/>
        <p:txBody>
          <a:bodyPr/>
          <a:lstStyle>
            <a:lvl1pPr>
              <a:defRPr/>
            </a:lvl1pPr>
          </a:lstStyle>
          <a:p>
            <a:pPr>
              <a:defRPr/>
            </a:pPr>
            <a:fld id="{474097A7-0CC8-4B37-BB74-928581C9D39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963084" y="2352677"/>
            <a:ext cx="103632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Footer Placeholder 4"/>
          <p:cNvSpPr>
            <a:spLocks noGrp="1"/>
          </p:cNvSpPr>
          <p:nvPr>
            <p:ph type="ftr" sz="quarter" idx="11"/>
          </p:nvPr>
        </p:nvSpPr>
        <p:spPr>
          <a:xfrm>
            <a:off x="963084" y="6356351"/>
            <a:ext cx="6961716" cy="365125"/>
          </a:xfrm>
        </p:spPr>
        <p:txBody>
          <a:bodyPr/>
          <a:lstStyle>
            <a:lvl1pPr algn="ctr">
              <a:defRPr b="1" smtClean="0"/>
            </a:lvl1pPr>
          </a:lstStyle>
          <a:p>
            <a:pPr>
              <a:defRPr/>
            </a:pPr>
            <a:r>
              <a:rPr lang="en-US"/>
              <a:t>Versija 2.3.2     Pēdējais labojums 10-2020</a:t>
            </a:r>
          </a:p>
        </p:txBody>
      </p:sp>
      <p:sp>
        <p:nvSpPr>
          <p:cNvPr id="6" name="Slide Number Placeholder 5"/>
          <p:cNvSpPr>
            <a:spLocks noGrp="1"/>
          </p:cNvSpPr>
          <p:nvPr>
            <p:ph type="sldNum" sz="quarter" idx="12"/>
          </p:nvPr>
        </p:nvSpPr>
        <p:spPr/>
        <p:txBody>
          <a:bodyPr/>
          <a:lstStyle>
            <a:lvl1pPr>
              <a:defRPr/>
            </a:lvl1pPr>
          </a:lstStyle>
          <a:p>
            <a:pPr>
              <a:defRPr/>
            </a:pPr>
            <a:fld id="{FA647620-F508-4F81-9B81-AD405DABD4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609600" y="6356351"/>
            <a:ext cx="7315200" cy="365125"/>
          </a:xfrm>
        </p:spPr>
        <p:txBody>
          <a:bodyPr/>
          <a:lstStyle>
            <a:lvl1pPr algn="l">
              <a:defRPr smtClean="0"/>
            </a:lvl1pPr>
          </a:lstStyle>
          <a:p>
            <a:pPr>
              <a:defRPr/>
            </a:pPr>
            <a:r>
              <a:rPr lang="en-US"/>
              <a:t>Versija 2.3.2     Pēdējais labojums 10-2020</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256B665-6ADF-4522-B44A-F19A14C6F7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2112168"/>
            <a:ext cx="5386917"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2112168"/>
            <a:ext cx="5389033"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667000"/>
            <a:ext cx="5386917"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2667000"/>
            <a:ext cx="5389033"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609600" y="6356351"/>
            <a:ext cx="7315200" cy="365125"/>
          </a:xfrm>
        </p:spPr>
        <p:txBody>
          <a:bodyPr/>
          <a:lstStyle>
            <a:lvl1pPr algn="l">
              <a:defRPr smtClean="0"/>
            </a:lvl1pPr>
          </a:lstStyle>
          <a:p>
            <a:pPr>
              <a:defRPr/>
            </a:pPr>
            <a:r>
              <a:rPr lang="en-US"/>
              <a:t>Versija 2.3.2     Pēdējais labojums 10-2020</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575D4AC9-A3A2-4BDF-94A5-55B525958A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7315200" cy="365125"/>
          </a:xfrm>
        </p:spPr>
        <p:txBody>
          <a:bodyPr/>
          <a:lstStyle>
            <a:lvl1pPr algn="l">
              <a:defRPr smtClean="0"/>
            </a:lvl1pPr>
          </a:lstStyle>
          <a:p>
            <a:pPr>
              <a:defRPr/>
            </a:pPr>
            <a:r>
              <a:rPr lang="en-US"/>
              <a:t>Versija 2.3.2     Pēdējais labojums 10-2020</a:t>
            </a:r>
          </a:p>
        </p:txBody>
      </p:sp>
      <p:sp>
        <p:nvSpPr>
          <p:cNvPr id="5" name="Slide Number Placeholder 4"/>
          <p:cNvSpPr>
            <a:spLocks noGrp="1"/>
          </p:cNvSpPr>
          <p:nvPr>
            <p:ph type="sldNum" sz="quarter" idx="12"/>
          </p:nvPr>
        </p:nvSpPr>
        <p:spPr/>
        <p:txBody>
          <a:bodyPr/>
          <a:lstStyle>
            <a:lvl1pPr>
              <a:defRPr/>
            </a:lvl1pPr>
          </a:lstStyle>
          <a:p>
            <a:pPr>
              <a:defRPr/>
            </a:pPr>
            <a:fld id="{779A2748-5482-4823-A13B-79D36041DA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6356351"/>
            <a:ext cx="7010400" cy="365125"/>
          </a:xfrm>
        </p:spPr>
        <p:txBody>
          <a:bodyPr/>
          <a:lstStyle>
            <a:lvl1pPr algn="l">
              <a:defRPr smtClean="0"/>
            </a:lvl1pPr>
          </a:lstStyle>
          <a:p>
            <a:pPr>
              <a:defRPr/>
            </a:pPr>
            <a:r>
              <a:rPr lang="en-US"/>
              <a:t>Versija 2.3.2     Pēdējais labojums 10-2020</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077A7BF6-4A16-421E-9D6F-64083B71D8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914400"/>
          </a:xfrm>
        </p:spPr>
        <p:txBody>
          <a:bodyPr tIns="0" bIns="0"/>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609600" y="1133856"/>
            <a:ext cx="34544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609600" y="6356351"/>
            <a:ext cx="7315200" cy="365125"/>
          </a:xfrm>
        </p:spPr>
        <p:txBody>
          <a:bodyPr/>
          <a:lstStyle>
            <a:lvl1pPr algn="l">
              <a:defRPr smtClean="0"/>
            </a:lvl1pPr>
          </a:lstStyle>
          <a:p>
            <a:pPr>
              <a:defRPr/>
            </a:pPr>
            <a:r>
              <a:rPr lang="en-US"/>
              <a:t>Versija 2.3.2     Pēdējais labojums 10-2020</a:t>
            </a:r>
          </a:p>
        </p:txBody>
      </p:sp>
      <p:sp>
        <p:nvSpPr>
          <p:cNvPr id="7" name="Slide Number Placeholder 6"/>
          <p:cNvSpPr>
            <a:spLocks noGrp="1"/>
          </p:cNvSpPr>
          <p:nvPr>
            <p:ph type="sldNum" sz="quarter" idx="12"/>
          </p:nvPr>
        </p:nvSpPr>
        <p:spPr/>
        <p:txBody>
          <a:bodyPr/>
          <a:lstStyle>
            <a:lvl1pPr>
              <a:defRPr/>
            </a:lvl1pPr>
          </a:lstStyle>
          <a:p>
            <a:pPr>
              <a:defRPr/>
            </a:pPr>
            <a:fld id="{8FDF1725-CF65-4EEE-A71C-685A5D2968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653" y="1981200"/>
            <a:ext cx="4572000" cy="522288"/>
          </a:xfrm>
        </p:spPr>
        <p:txBody>
          <a:bodyPr tIns="0" bIns="0"/>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5457824" y="1066800"/>
            <a:ext cx="6096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1653" y="2543176"/>
            <a:ext cx="4572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6" name="Footer Placeholder 5"/>
          <p:cNvSpPr>
            <a:spLocks noGrp="1"/>
          </p:cNvSpPr>
          <p:nvPr>
            <p:ph type="ftr" sz="quarter" idx="11"/>
          </p:nvPr>
        </p:nvSpPr>
        <p:spPr>
          <a:xfrm>
            <a:off x="501653" y="6356351"/>
            <a:ext cx="7423147" cy="365125"/>
          </a:xfrm>
        </p:spPr>
        <p:txBody>
          <a:bodyPr/>
          <a:lstStyle>
            <a:lvl1pPr algn="l">
              <a:defRPr smtClean="0"/>
            </a:lvl1pPr>
          </a:lstStyle>
          <a:p>
            <a:pPr>
              <a:defRPr/>
            </a:pPr>
            <a:r>
              <a:rPr lang="en-US"/>
              <a:t>Versija 2.3.2     Pēdējais labojums 10-2020</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06E8A65-F44C-4F56-8862-72F2C36E70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Title Placeholder 8"/>
          <p:cNvSpPr>
            <a:spLocks noGrp="1"/>
          </p:cNvSpPr>
          <p:nvPr>
            <p:ph type="title"/>
          </p:nvPr>
        </p:nvSpPr>
        <p:spPr>
          <a:xfrm>
            <a:off x="609600" y="533400"/>
            <a:ext cx="10972800" cy="1524000"/>
          </a:xfrm>
          <a:prstGeom prst="rect">
            <a:avLst/>
          </a:prstGeom>
        </p:spPr>
        <p:txBody>
          <a:bodyPr vert="horz" lIns="0" tIns="9144" rIns="0" bIns="9144" anchor="b">
            <a:normAutofit/>
          </a:bodyPr>
          <a:lstStyle/>
          <a:p>
            <a:r>
              <a:rPr lang="en-US"/>
              <a:t>Click to edit Master title style</a:t>
            </a:r>
            <a:endParaRPr lang="en-US" dirty="0"/>
          </a:p>
        </p:txBody>
      </p:sp>
      <p:sp>
        <p:nvSpPr>
          <p:cNvPr id="1033" name="Text Placeholder 29"/>
          <p:cNvSpPr>
            <a:spLocks noGrp="1"/>
          </p:cNvSpPr>
          <p:nvPr>
            <p:ph type="body" idx="1"/>
          </p:nvPr>
        </p:nvSpPr>
        <p:spPr bwMode="auto">
          <a:xfrm>
            <a:off x="609600" y="2179638"/>
            <a:ext cx="1097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09600" y="6356351"/>
            <a:ext cx="2641600" cy="365125"/>
          </a:xfrm>
          <a:prstGeom prst="rect">
            <a:avLst/>
          </a:prstGeom>
        </p:spPr>
        <p:txBody>
          <a:bodyPr vert="horz" anchor="b"/>
          <a:lstStyle>
            <a:lvl1pPr algn="ctr">
              <a:defRPr sz="1200" b="1" smtClean="0">
                <a:solidFill>
                  <a:schemeClr val="tx2">
                    <a:shade val="50000"/>
                  </a:schemeClr>
                </a:solidFill>
                <a:cs typeface="+mn-cs"/>
              </a:defRPr>
            </a:lvl1pPr>
          </a:lstStyle>
          <a:p>
            <a:pPr>
              <a:defRPr/>
            </a:pPr>
            <a:endParaRPr lang="en-US" dirty="0"/>
          </a:p>
        </p:txBody>
      </p:sp>
      <p:sp>
        <p:nvSpPr>
          <p:cNvPr id="22" name="Footer Placeholder 21"/>
          <p:cNvSpPr>
            <a:spLocks noGrp="1"/>
          </p:cNvSpPr>
          <p:nvPr>
            <p:ph type="ftr" sz="quarter" idx="3"/>
          </p:nvPr>
        </p:nvSpPr>
        <p:spPr>
          <a:xfrm>
            <a:off x="3251200" y="6356351"/>
            <a:ext cx="4673600" cy="365125"/>
          </a:xfrm>
          <a:prstGeom prst="rect">
            <a:avLst/>
          </a:prstGeom>
        </p:spPr>
        <p:txBody>
          <a:bodyPr vert="horz" lIns="0" anchor="b"/>
          <a:lstStyle>
            <a:lvl1pPr algn="ctr">
              <a:defRPr sz="1200" smtClean="0">
                <a:solidFill>
                  <a:schemeClr val="tx2">
                    <a:shade val="50000"/>
                  </a:schemeClr>
                </a:solidFill>
                <a:cs typeface="+mn-cs"/>
              </a:defRPr>
            </a:lvl1pPr>
          </a:lstStyle>
          <a:p>
            <a:pPr>
              <a:defRPr/>
            </a:pPr>
            <a:r>
              <a:rPr lang="en-US"/>
              <a:t>Versija 2.3.2     Pēdējais labojums 10-2020</a:t>
            </a:r>
            <a:endParaRPr lang="en-US" b="1" dirty="0"/>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91440" rIns="0" anchor="b"/>
          <a:lstStyle>
            <a:lvl1pPr algn="r">
              <a:defRPr sz="1400" b="1">
                <a:solidFill>
                  <a:schemeClr val="tx2">
                    <a:shade val="50000"/>
                  </a:schemeClr>
                </a:solidFill>
                <a:cs typeface="+mn-cs"/>
              </a:defRPr>
            </a:lvl1pPr>
          </a:lstStyle>
          <a:p>
            <a:pPr>
              <a:defRPr/>
            </a:pPr>
            <a:fld id="{5A2F89B3-B730-44A1-BE7D-2E093E56A9E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dt="0"/>
  <p:txStyles>
    <p:titleStyle>
      <a:lvl1pPr algn="l" rtl="0" eaLnBrk="0" fontAlgn="base" hangingPunct="0">
        <a:spcBef>
          <a:spcPct val="0"/>
        </a:spcBef>
        <a:spcAft>
          <a:spcPct val="0"/>
        </a:spcAft>
        <a:defRPr sz="48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eaLnBrk="0" fontAlgn="base" hangingPunct="0">
        <a:spcBef>
          <a:spcPct val="0"/>
        </a:spcBef>
        <a:spcAft>
          <a:spcPct val="0"/>
        </a:spcAft>
        <a:defRPr sz="4800" b="1">
          <a:solidFill>
            <a:srgbClr val="FFFFD2"/>
          </a:solidFill>
          <a:latin typeface="Corbel" pitchFamily="34" charset="0"/>
        </a:defRPr>
      </a:lvl2pPr>
      <a:lvl3pPr algn="l" rtl="0" eaLnBrk="0" fontAlgn="base" hangingPunct="0">
        <a:spcBef>
          <a:spcPct val="0"/>
        </a:spcBef>
        <a:spcAft>
          <a:spcPct val="0"/>
        </a:spcAft>
        <a:defRPr sz="4800" b="1">
          <a:solidFill>
            <a:srgbClr val="FFFFD2"/>
          </a:solidFill>
          <a:latin typeface="Corbel" pitchFamily="34" charset="0"/>
        </a:defRPr>
      </a:lvl3pPr>
      <a:lvl4pPr algn="l" rtl="0" eaLnBrk="0" fontAlgn="base" hangingPunct="0">
        <a:spcBef>
          <a:spcPct val="0"/>
        </a:spcBef>
        <a:spcAft>
          <a:spcPct val="0"/>
        </a:spcAft>
        <a:defRPr sz="4800" b="1">
          <a:solidFill>
            <a:srgbClr val="FFFFD2"/>
          </a:solidFill>
          <a:latin typeface="Corbel" pitchFamily="34" charset="0"/>
        </a:defRPr>
      </a:lvl4pPr>
      <a:lvl5pPr algn="l" rtl="0" eaLnBrk="0" fontAlgn="base" hangingPunct="0">
        <a:spcBef>
          <a:spcPct val="0"/>
        </a:spcBef>
        <a:spcAft>
          <a:spcPct val="0"/>
        </a:spcAft>
        <a:defRPr sz="4800" b="1">
          <a:solidFill>
            <a:srgbClr val="FFFFD2"/>
          </a:solidFill>
          <a:latin typeface="Corbel" pitchFamily="34" charset="0"/>
        </a:defRPr>
      </a:lvl5pPr>
      <a:lvl6pPr marL="457200" algn="l" rtl="0" fontAlgn="base">
        <a:spcBef>
          <a:spcPct val="0"/>
        </a:spcBef>
        <a:spcAft>
          <a:spcPct val="0"/>
        </a:spcAft>
        <a:defRPr sz="4800" b="1">
          <a:solidFill>
            <a:srgbClr val="FFFFD2"/>
          </a:solidFill>
          <a:latin typeface="Corbel" pitchFamily="34" charset="0"/>
        </a:defRPr>
      </a:lvl6pPr>
      <a:lvl7pPr marL="914400" algn="l" rtl="0" fontAlgn="base">
        <a:spcBef>
          <a:spcPct val="0"/>
        </a:spcBef>
        <a:spcAft>
          <a:spcPct val="0"/>
        </a:spcAft>
        <a:defRPr sz="4800" b="1">
          <a:solidFill>
            <a:srgbClr val="FFFFD2"/>
          </a:solidFill>
          <a:latin typeface="Corbel" pitchFamily="34" charset="0"/>
        </a:defRPr>
      </a:lvl7pPr>
      <a:lvl8pPr marL="1371600" algn="l" rtl="0" fontAlgn="base">
        <a:spcBef>
          <a:spcPct val="0"/>
        </a:spcBef>
        <a:spcAft>
          <a:spcPct val="0"/>
        </a:spcAft>
        <a:defRPr sz="4800" b="1">
          <a:solidFill>
            <a:srgbClr val="FFFFD2"/>
          </a:solidFill>
          <a:latin typeface="Corbel" pitchFamily="34" charset="0"/>
        </a:defRPr>
      </a:lvl8pPr>
      <a:lvl9pPr marL="1828800" algn="l" rtl="0" fontAlgn="base">
        <a:spcBef>
          <a:spcPct val="0"/>
        </a:spcBef>
        <a:spcAft>
          <a:spcPct val="0"/>
        </a:spcAft>
        <a:defRPr sz="4800" b="1">
          <a:solidFill>
            <a:srgbClr val="FFFFD2"/>
          </a:solidFill>
          <a:latin typeface="Corbel" pitchFamily="34" charset="0"/>
        </a:defRPr>
      </a:lvl9pPr>
    </p:titleStyle>
    <p:bodyStyle>
      <a:lvl1pPr marL="319088" indent="-319088" algn="l" rtl="0" eaLnBrk="0" fontAlgn="base" hangingPunct="0">
        <a:spcBef>
          <a:spcPct val="20000"/>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1pPr>
      <a:lvl2pPr marL="630238" indent="-273050" algn="l" rtl="0" eaLnBrk="0" fontAlgn="base" hangingPunct="0">
        <a:spcBef>
          <a:spcPct val="20000"/>
        </a:spcBef>
        <a:spcAft>
          <a:spcPct val="0"/>
        </a:spcAft>
        <a:buClr>
          <a:schemeClr val="accent2"/>
        </a:buClr>
        <a:buFont typeface="Wingdings 2" pitchFamily="18" charset="2"/>
        <a:buChar char=""/>
        <a:defRPr sz="2600" kern="1200">
          <a:solidFill>
            <a:schemeClr val="tx1"/>
          </a:solidFill>
          <a:latin typeface="+mn-lt"/>
          <a:ea typeface="+mn-ea"/>
          <a:cs typeface="+mn-cs"/>
        </a:defRPr>
      </a:lvl2pPr>
      <a:lvl3pPr marL="922338" indent="-273050" algn="l" rtl="0" eaLnBrk="0" fontAlgn="base" hangingPunct="0">
        <a:spcBef>
          <a:spcPct val="20000"/>
        </a:spcBef>
        <a:spcAft>
          <a:spcPct val="0"/>
        </a:spcAft>
        <a:buClr>
          <a:srgbClr val="FF953E"/>
        </a:buClr>
        <a:buFont typeface="Wingdings 2" pitchFamily="18" charset="2"/>
        <a:buChar char=""/>
        <a:defRPr sz="2400" kern="1200">
          <a:solidFill>
            <a:schemeClr val="tx1"/>
          </a:solidFill>
          <a:latin typeface="+mn-lt"/>
          <a:ea typeface="+mn-ea"/>
          <a:cs typeface="+mn-cs"/>
        </a:defRPr>
      </a:lvl3pPr>
      <a:lvl4pPr marL="1187450" indent="-228600" algn="l" rtl="0" eaLnBrk="0" fontAlgn="base" hangingPunct="0">
        <a:spcBef>
          <a:spcPct val="20000"/>
        </a:spcBef>
        <a:spcAft>
          <a:spcPct val="0"/>
        </a:spcAft>
        <a:buClr>
          <a:srgbClr val="F8BD52"/>
        </a:buClr>
        <a:buFont typeface="Wingdings 2" pitchFamily="18" charset="2"/>
        <a:buChar char=""/>
        <a:defRPr sz="2200" kern="1200">
          <a:solidFill>
            <a:schemeClr val="tx1"/>
          </a:solidFill>
          <a:latin typeface="+mn-lt"/>
          <a:ea typeface="+mn-ea"/>
          <a:cs typeface="+mn-cs"/>
        </a:defRPr>
      </a:lvl4pPr>
      <a:lvl5pPr marL="1425575" indent="-228600" algn="l" rtl="0" eaLnBrk="0" fontAlgn="base" hangingPunct="0">
        <a:spcBef>
          <a:spcPct val="20000"/>
        </a:spcBef>
        <a:spcAft>
          <a:spcPct val="0"/>
        </a:spcAft>
        <a:buClr>
          <a:srgbClr val="46A6BD"/>
        </a:buClr>
        <a:buFont typeface="Wingdings 2" pitchFamily="18" charset="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iteenchallenge.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teenchallengeusa.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8229600" cy="2167128"/>
          </a:xfrm>
        </p:spPr>
        <p:txBody>
          <a:bodyPr/>
          <a:lstStyle/>
          <a:p>
            <a:pPr eaLnBrk="1" fontAlgn="auto" hangingPunct="1">
              <a:spcAft>
                <a:spcPts val="0"/>
              </a:spcAft>
              <a:defRPr/>
            </a:pPr>
            <a:r>
              <a:rPr lang="lv-LV" dirty="0">
                <a:effectLst/>
              </a:rPr>
              <a:t>Saprotot soļus uz atkārtošanu</a:t>
            </a:r>
            <a:endParaRPr lang="en-US" dirty="0">
              <a:solidFill>
                <a:schemeClr val="tx2">
                  <a:tint val="100000"/>
                  <a:satMod val="250000"/>
                </a:schemeClr>
              </a:solidFill>
            </a:endParaRPr>
          </a:p>
        </p:txBody>
      </p:sp>
      <p:sp>
        <p:nvSpPr>
          <p:cNvPr id="3" name="Subtitle 2"/>
          <p:cNvSpPr>
            <a:spLocks noGrp="1"/>
          </p:cNvSpPr>
          <p:nvPr>
            <p:ph type="subTitle" idx="1"/>
          </p:nvPr>
        </p:nvSpPr>
        <p:spPr>
          <a:xfrm>
            <a:off x="990600" y="1905000"/>
            <a:ext cx="6324600" cy="1524000"/>
          </a:xfrm>
        </p:spPr>
        <p:txBody>
          <a:bodyPr>
            <a:normAutofit/>
          </a:bodyPr>
          <a:lstStyle/>
          <a:p>
            <a:pPr eaLnBrk="1" fontAlgn="auto" hangingPunct="1">
              <a:spcAft>
                <a:spcPts val="0"/>
              </a:spcAft>
              <a:defRPr/>
            </a:pPr>
            <a:r>
              <a:rPr lang="lv-LV" sz="4000" b="1" dirty="0"/>
              <a:t>Atgūšanās</a:t>
            </a:r>
            <a:r>
              <a:rPr lang="lv-LV" sz="3200" dirty="0"/>
              <a:t> atpakaļgaitā</a:t>
            </a:r>
            <a:endParaRPr lang="en-US" sz="3200" b="1" dirty="0"/>
          </a:p>
        </p:txBody>
      </p:sp>
      <p:sp>
        <p:nvSpPr>
          <p:cNvPr id="14340" name="TextBox 5"/>
          <p:cNvSpPr txBox="1">
            <a:spLocks noChangeArrowheads="1"/>
          </p:cNvSpPr>
          <p:nvPr/>
        </p:nvSpPr>
        <p:spPr bwMode="auto">
          <a:xfrm>
            <a:off x="914400" y="3886201"/>
            <a:ext cx="7543800" cy="1384995"/>
          </a:xfrm>
          <a:prstGeom prst="rect">
            <a:avLst/>
          </a:prstGeom>
          <a:noFill/>
          <a:ln w="9525">
            <a:noFill/>
            <a:miter lim="800000"/>
            <a:headEnd/>
            <a:tailEnd/>
          </a:ln>
        </p:spPr>
        <p:txBody>
          <a:bodyPr wrap="square">
            <a:spAutoFit/>
          </a:bodyPr>
          <a:lstStyle/>
          <a:p>
            <a:r>
              <a:rPr lang="lv-LV" sz="2800" dirty="0"/>
              <a:t>Labojums</a:t>
            </a:r>
            <a:r>
              <a:rPr lang="en-US" sz="2800" dirty="0"/>
              <a:t> 2.3.2</a:t>
            </a:r>
          </a:p>
          <a:p>
            <a:endParaRPr lang="en-US" sz="2800" dirty="0"/>
          </a:p>
          <a:p>
            <a:r>
              <a:rPr lang="lv-LV" sz="2800" dirty="0"/>
              <a:t>Autors</a:t>
            </a:r>
            <a:r>
              <a:rPr lang="en-US" sz="2800" dirty="0"/>
              <a:t> Dave Batty</a:t>
            </a:r>
          </a:p>
        </p:txBody>
      </p:sp>
      <p:sp>
        <p:nvSpPr>
          <p:cNvPr id="5" name="Slide Number Placeholder 4"/>
          <p:cNvSpPr>
            <a:spLocks noGrp="1"/>
          </p:cNvSpPr>
          <p:nvPr>
            <p:ph type="sldNum" sz="quarter" idx="12"/>
          </p:nvPr>
        </p:nvSpPr>
        <p:spPr/>
        <p:txBody>
          <a:bodyPr/>
          <a:lstStyle/>
          <a:p>
            <a:pPr>
              <a:defRPr/>
            </a:pPr>
            <a:fld id="{D3E30B19-1D62-4E9A-9A4B-A7CCFDD533FC}" type="slidenum">
              <a:rPr lang="en-US"/>
              <a:pPr>
                <a:defRPr/>
              </a:pPr>
              <a:t>1</a:t>
            </a:fld>
            <a:endParaRPr lang="en-US" dirty="0"/>
          </a:p>
        </p:txBody>
      </p:sp>
      <p:sp>
        <p:nvSpPr>
          <p:cNvPr id="7" name="Footer Placeholder 6"/>
          <p:cNvSpPr>
            <a:spLocks noGrp="1"/>
          </p:cNvSpPr>
          <p:nvPr>
            <p:ph type="ftr" sz="quarter" idx="11"/>
          </p:nvPr>
        </p:nvSpPr>
        <p:spPr>
          <a:xfrm>
            <a:off x="3048000" y="6356351"/>
            <a:ext cx="5257800" cy="365125"/>
          </a:xfrm>
        </p:spPr>
        <p:txBody>
          <a:bodyPr/>
          <a:lstStyle/>
          <a:p>
            <a:pPr>
              <a:defRPr/>
            </a:pPr>
            <a:r>
              <a:rPr lang="en-US" dirty="0" err="1"/>
              <a:t>Versija</a:t>
            </a:r>
            <a:r>
              <a:rPr lang="en-US" dirty="0"/>
              <a:t> 2.3.2     </a:t>
            </a:r>
            <a:r>
              <a:rPr lang="en-US" dirty="0" err="1"/>
              <a:t>Pēdējais</a:t>
            </a:r>
            <a:r>
              <a:rPr lang="en-US" dirty="0"/>
              <a:t> </a:t>
            </a:r>
            <a:r>
              <a:rPr lang="en-US" dirty="0" err="1"/>
              <a:t>labojums</a:t>
            </a:r>
            <a:r>
              <a:rPr lang="en-US" dirty="0"/>
              <a:t> 10-2020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2922302"/>
            <a:ext cx="4057572" cy="3927922"/>
          </a:xfrm>
          <a:prstGeom prst="rect">
            <a:avLst/>
          </a:prstGeom>
        </p:spPr>
      </p:pic>
      <p:sp>
        <p:nvSpPr>
          <p:cNvPr id="9" name="Date Placeholder 7"/>
          <p:cNvSpPr txBox="1">
            <a:spLocks/>
          </p:cNvSpPr>
          <p:nvPr/>
        </p:nvSpPr>
        <p:spPr>
          <a:xfrm>
            <a:off x="762000" y="6356350"/>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4694238"/>
          </a:xfrm>
        </p:spPr>
        <p:txBody>
          <a:bodyPr/>
          <a:lstStyle/>
          <a:p>
            <a:pPr marL="609600" indent="-609600" eaLnBrk="1" hangingPunct="1">
              <a:lnSpc>
                <a:spcPct val="80000"/>
              </a:lnSpc>
              <a:spcAft>
                <a:spcPct val="55000"/>
              </a:spcAft>
              <a:buClr>
                <a:schemeClr val="tx1"/>
              </a:buClr>
              <a:buSzPct val="100000"/>
              <a:buAutoNum type="arabicPeriod"/>
            </a:pPr>
            <a:r>
              <a:rPr lang="lv-LV" sz="2400" dirty="0">
                <a:effectLst>
                  <a:outerShdw blurRad="38100" dist="38100" dir="2700000" algn="tl">
                    <a:srgbClr val="000000">
                      <a:alpha val="43137"/>
                    </a:srgbClr>
                  </a:outerShdw>
                </a:effectLst>
              </a:rPr>
              <a:t>Maģiska domāšana – visas manas problēmas ir atrisinātas. Man ir labi. </a:t>
            </a:r>
            <a:r>
              <a:rPr lang="en-US" sz="2400" dirty="0">
                <a:effectLst>
                  <a:outerShdw blurRad="38100" dist="38100" dir="2700000" algn="tl">
                    <a:srgbClr val="000000">
                      <a:alpha val="43137"/>
                    </a:srgbClr>
                  </a:outerShdw>
                </a:effectLst>
              </a:rPr>
              <a:t/>
            </a:r>
            <a:br>
              <a:rPr lang="en-US" sz="2400" dirty="0">
                <a:effectLst>
                  <a:outerShdw blurRad="38100" dist="38100" dir="2700000" algn="tl">
                    <a:srgbClr val="000000">
                      <a:alpha val="43137"/>
                    </a:srgbClr>
                  </a:outerShdw>
                </a:effectLst>
              </a:rPr>
            </a:br>
            <a:r>
              <a:rPr lang="lv-LV" sz="2400" dirty="0">
                <a:effectLst>
                  <a:outerShdw blurRad="38100" dist="38100" dir="2700000" algn="tl">
                    <a:srgbClr val="000000">
                      <a:alpha val="43137"/>
                    </a:srgbClr>
                  </a:outerShdw>
                </a:effectLst>
              </a:rPr>
              <a:t>Es ar visu pats tieku galā. Esmu atbrīvots.</a:t>
            </a:r>
            <a:endParaRPr lang="en-US" sz="2400" dirty="0">
              <a:effectLst>
                <a:outerShdw blurRad="38100" dist="38100" dir="2700000" algn="tl">
                  <a:srgbClr val="000000">
                    <a:alpha val="43137"/>
                  </a:srgbClr>
                </a:outerShdw>
              </a:effectLst>
            </a:endParaRPr>
          </a:p>
          <a:p>
            <a:pPr marL="609600" indent="-609600" eaLnBrk="1" hangingPunct="1">
              <a:lnSpc>
                <a:spcPct val="80000"/>
              </a:lnSpc>
              <a:spcAft>
                <a:spcPct val="55000"/>
              </a:spcAft>
              <a:buClr>
                <a:schemeClr val="tx1"/>
              </a:buClr>
              <a:buSzPct val="100000"/>
              <a:buAutoNum type="arabicPeriod"/>
            </a:pPr>
            <a:r>
              <a:rPr lang="lv-LV" sz="2400" dirty="0">
                <a:effectLst>
                  <a:outerShdw blurRad="38100" dist="38100" dir="2700000" algn="tl">
                    <a:srgbClr val="000000">
                      <a:alpha val="43137"/>
                    </a:srgbClr>
                  </a:outerShdw>
                </a:effectLst>
              </a:rPr>
              <a:t>Atturēšanās no vides, nevis patiesas iekšējas izmaiņas.</a:t>
            </a:r>
            <a:endParaRPr lang="en-US" sz="2400" dirty="0">
              <a:effectLst>
                <a:outerShdw blurRad="38100" dist="38100" dir="2700000" algn="tl">
                  <a:srgbClr val="000000">
                    <a:alpha val="43137"/>
                  </a:srgbClr>
                </a:outerShdw>
              </a:effectLst>
            </a:endParaRPr>
          </a:p>
          <a:p>
            <a:pPr marL="609600" indent="-609600" eaLnBrk="1" hangingPunct="1">
              <a:lnSpc>
                <a:spcPct val="80000"/>
              </a:lnSpc>
              <a:spcAft>
                <a:spcPct val="55000"/>
              </a:spcAft>
              <a:buClr>
                <a:schemeClr val="tx1"/>
              </a:buClr>
              <a:buSzPct val="100000"/>
              <a:buAutoNum type="arabicPeriod"/>
            </a:pPr>
            <a:r>
              <a:rPr lang="lv-LV" sz="2400" dirty="0">
                <a:effectLst>
                  <a:outerShdw blurRad="38100" dist="38100" dir="2700000" algn="tl">
                    <a:srgbClr val="000000">
                      <a:alpha val="43137"/>
                    </a:srgbClr>
                  </a:outerShdw>
                </a:effectLst>
              </a:rPr>
              <a:t>Mani vecie draugi vēl joprojām šodien ir mani draugi.</a:t>
            </a:r>
            <a:endParaRPr lang="en-US" sz="2400" dirty="0">
              <a:effectLst>
                <a:outerShdw blurRad="38100" dist="38100" dir="2700000" algn="tl">
                  <a:srgbClr val="000000">
                    <a:alpha val="43137"/>
                  </a:srgbClr>
                </a:outerShdw>
              </a:effectLst>
            </a:endParaRPr>
          </a:p>
          <a:p>
            <a:pPr marL="609600" indent="-609600" eaLnBrk="1" hangingPunct="1">
              <a:lnSpc>
                <a:spcPct val="80000"/>
              </a:lnSpc>
              <a:spcAft>
                <a:spcPct val="55000"/>
              </a:spcAft>
              <a:buClr>
                <a:schemeClr val="tx1"/>
              </a:buClr>
              <a:buSzPct val="100000"/>
              <a:buAutoNum type="arabicPeriod"/>
            </a:pPr>
            <a:r>
              <a:rPr lang="lv-LV" sz="2400" dirty="0">
                <a:effectLst>
                  <a:outerShdw blurRad="38100" dist="38100" dir="2700000" algn="tl">
                    <a:srgbClr val="000000">
                      <a:alpha val="43137"/>
                    </a:srgbClr>
                  </a:outerShdw>
                </a:effectLst>
              </a:rPr>
              <a:t>Kad es sastopos ar jaunām problēmām, es joprojām “problēmu risināšanai” izmantoju savas vecās stratēģijas.</a:t>
            </a:r>
            <a:endParaRPr lang="en-US" sz="2400" dirty="0">
              <a:effectLst>
                <a:outerShdw blurRad="38100" dist="38100" dir="2700000" algn="tl">
                  <a:srgbClr val="000000">
                    <a:alpha val="43137"/>
                  </a:srgbClr>
                </a:outerShdw>
              </a:effectLst>
            </a:endParaRPr>
          </a:p>
          <a:p>
            <a:pPr marL="609600" indent="-609600" eaLnBrk="1" hangingPunct="1">
              <a:lnSpc>
                <a:spcPct val="80000"/>
              </a:lnSpc>
              <a:spcAft>
                <a:spcPct val="55000"/>
              </a:spcAft>
              <a:buClr>
                <a:schemeClr val="tx1"/>
              </a:buClr>
              <a:buSzPct val="100000"/>
              <a:buAutoNum type="arabicPeriod"/>
            </a:pPr>
            <a:r>
              <a:rPr lang="lv-LV" sz="2400" dirty="0">
                <a:effectLst>
                  <a:outerShdw blurRad="38100" dist="38100" dir="2700000" algn="tl">
                    <a:srgbClr val="000000">
                      <a:alpha val="43137"/>
                    </a:srgbClr>
                  </a:outerShdw>
                </a:effectLst>
              </a:rPr>
              <a:t>Es nespēju satvert Dieva spēku un to atbilstoši izmantot savā ikdienas dzīvē.</a:t>
            </a:r>
            <a:endParaRPr lang="en-US" sz="2400" dirty="0">
              <a:effectLst>
                <a:outerShdw blurRad="38100" dist="38100" dir="2700000" algn="tl">
                  <a:srgbClr val="000000">
                    <a:alpha val="43137"/>
                  </a:srgbClr>
                </a:outerShdw>
              </a:effectLst>
            </a:endParaRPr>
          </a:p>
          <a:p>
            <a:pPr marL="609600" indent="-609600" eaLnBrk="1" hangingPunct="1">
              <a:lnSpc>
                <a:spcPct val="80000"/>
              </a:lnSpc>
              <a:spcAft>
                <a:spcPct val="55000"/>
              </a:spcAft>
              <a:buClr>
                <a:schemeClr val="tx1"/>
              </a:buClr>
              <a:buSzPct val="100000"/>
              <a:buAutoNum type="arabicPeriod"/>
            </a:pPr>
            <a:r>
              <a:rPr lang="lv-LV" sz="2400" dirty="0">
                <a:effectLst>
                  <a:outerShdw blurRad="38100" dist="38100" dir="2700000" algn="tl">
                    <a:srgbClr val="000000">
                      <a:alpha val="43137"/>
                    </a:srgbClr>
                  </a:outerShdw>
                </a:effectLst>
              </a:rPr>
              <a:t>Mani joprojām ietekmē neatrisinātas pagātnes problēmas.</a:t>
            </a:r>
            <a:endParaRPr lang="en-US" sz="2400" dirty="0">
              <a:effectLst>
                <a:outerShdw blurRad="38100" dist="38100" dir="2700000" algn="tl">
                  <a:srgbClr val="000000">
                    <a:alpha val="43137"/>
                  </a:srgbClr>
                </a:outerShdw>
              </a:effectLst>
            </a:endParaRPr>
          </a:p>
          <a:p>
            <a:pPr marL="609600" indent="-609600" eaLnBrk="1" hangingPunct="1">
              <a:lnSpc>
                <a:spcPct val="80000"/>
              </a:lnSpc>
              <a:spcAft>
                <a:spcPct val="55000"/>
              </a:spcAft>
              <a:buClr>
                <a:schemeClr val="tx1"/>
              </a:buClr>
              <a:buSzPct val="100000"/>
              <a:buAutoNum type="arabicPeriod"/>
            </a:pPr>
            <a:r>
              <a:rPr lang="lv-LV" sz="2400" dirty="0">
                <a:effectLst>
                  <a:outerShdw blurRad="38100" dist="38100" dir="2700000" algn="tl">
                    <a:srgbClr val="000000">
                      <a:alpha val="43137"/>
                    </a:srgbClr>
                  </a:outerShdw>
                </a:effectLst>
              </a:rPr>
              <a:t>Sadala savu dzīvi.</a:t>
            </a:r>
            <a:endParaRPr lang="en-US" sz="2400" dirty="0">
              <a:effectLst>
                <a:outerShdw blurRad="38100" dist="38100" dir="2700000" algn="tl">
                  <a:srgbClr val="000000">
                    <a:alpha val="43137"/>
                  </a:srgbClr>
                </a:outerShdw>
              </a:effectLst>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Versija 2.3.2     Pēdējais labojums 10-2020</a:t>
            </a:r>
          </a:p>
        </p:txBody>
      </p:sp>
      <p:sp>
        <p:nvSpPr>
          <p:cNvPr id="5" name="Slide Number Placeholder 4"/>
          <p:cNvSpPr>
            <a:spLocks noGrp="1"/>
          </p:cNvSpPr>
          <p:nvPr>
            <p:ph type="sldNum" sz="quarter" idx="12"/>
          </p:nvPr>
        </p:nvSpPr>
        <p:spPr/>
        <p:txBody>
          <a:bodyPr/>
          <a:lstStyle/>
          <a:p>
            <a:pPr>
              <a:defRPr/>
            </a:pPr>
            <a:fld id="{474097A7-0CC8-4B37-BB74-928581C9D395}" type="slidenum">
              <a:rPr lang="en-US" smtClean="0"/>
              <a:pPr>
                <a:defRPr/>
              </a:pPr>
              <a:t>10</a:t>
            </a:fld>
            <a:endParaRPr lang="en-US" dirty="0"/>
          </a:p>
        </p:txBody>
      </p:sp>
      <p:sp>
        <p:nvSpPr>
          <p:cNvPr id="6" name="Rectangle 2"/>
          <p:cNvSpPr>
            <a:spLocks noGrp="1" noChangeArrowheads="1"/>
          </p:cNvSpPr>
          <p:nvPr>
            <p:ph type="title"/>
          </p:nvPr>
        </p:nvSpPr>
        <p:spPr>
          <a:xfrm>
            <a:off x="1600200" y="304800"/>
            <a:ext cx="8610600" cy="1143000"/>
          </a:xfrm>
        </p:spPr>
        <p:txBody>
          <a:bodyPr>
            <a:noAutofit/>
          </a:bodyPr>
          <a:lstStyle/>
          <a:p>
            <a:pPr eaLnBrk="1" fontAlgn="auto" hangingPunct="1">
              <a:spcAft>
                <a:spcPts val="0"/>
              </a:spcAft>
              <a:defRPr/>
            </a:pPr>
            <a:r>
              <a:rPr lang="lv-LV" sz="4000" dirty="0">
                <a:solidFill>
                  <a:schemeClr val="accent4">
                    <a:lumMod val="60000"/>
                    <a:lumOff val="40000"/>
                  </a:schemeClr>
                </a:solidFill>
                <a:effectLst>
                  <a:outerShdw blurRad="38100" dist="38100" dir="2700000" algn="tl">
                    <a:srgbClr val="000000">
                      <a:alpha val="43137"/>
                    </a:srgbClr>
                  </a:outerShdw>
                </a:effectLst>
              </a:rPr>
              <a:t>Septiņi iemesli, kāpēc atgūšanās ātri pāriet atkārtošanā</a:t>
            </a:r>
            <a:endParaRPr lang="en-US" sz="40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952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lv-LV" dirty="0">
                <a:effectLst/>
              </a:rPr>
              <a:t>Vai visas atkārtošanas rada vienādus zaudējumus?</a:t>
            </a:r>
            <a:endParaRPr lang="en-US" sz="4000" dirty="0">
              <a:solidFill>
                <a:schemeClr val="tx2">
                  <a:tint val="100000"/>
                  <a:satMod val="250000"/>
                </a:schemeClr>
              </a:solidFill>
            </a:endParaRPr>
          </a:p>
        </p:txBody>
      </p:sp>
      <p:sp>
        <p:nvSpPr>
          <p:cNvPr id="23555" name="Rectangle 3"/>
          <p:cNvSpPr>
            <a:spLocks noGrp="1" noChangeArrowheads="1"/>
          </p:cNvSpPr>
          <p:nvPr>
            <p:ph idx="1"/>
          </p:nvPr>
        </p:nvSpPr>
        <p:spPr/>
        <p:txBody>
          <a:bodyPr/>
          <a:lstStyle/>
          <a:p>
            <a:pPr eaLnBrk="1" hangingPunct="1">
              <a:spcAft>
                <a:spcPct val="50000"/>
              </a:spcAft>
            </a:pPr>
            <a:r>
              <a:rPr lang="lv-LV" dirty="0">
                <a:effectLst>
                  <a:outerShdw blurRad="38100" dist="38100" dir="2700000" algn="tl">
                    <a:srgbClr val="000000">
                      <a:alpha val="43137"/>
                    </a:srgbClr>
                  </a:outerShdw>
                </a:effectLst>
              </a:rPr>
              <a:t>Atkārtošana var būt maza.</a:t>
            </a:r>
          </a:p>
          <a:p>
            <a:pPr eaLnBrk="1" hangingPunct="1">
              <a:spcAft>
                <a:spcPct val="50000"/>
              </a:spcAft>
            </a:pPr>
            <a:r>
              <a:rPr lang="lv-LV" dirty="0">
                <a:effectLst>
                  <a:outerShdw blurRad="38100" dist="38100" dir="2700000" algn="tl">
                    <a:srgbClr val="000000">
                      <a:alpha val="43137"/>
                    </a:srgbClr>
                  </a:outerShdw>
                </a:effectLst>
              </a:rPr>
              <a:t>Atkārtošana var būt katastrofāla.</a:t>
            </a:r>
          </a:p>
          <a:p>
            <a:pPr eaLnBrk="1" hangingPunct="1">
              <a:spcAft>
                <a:spcPct val="50000"/>
              </a:spcAft>
            </a:pPr>
            <a:r>
              <a:rPr lang="lv-LV" dirty="0">
                <a:effectLst>
                  <a:outerShdw blurRad="38100" dist="38100" dir="2700000" algn="tl">
                    <a:srgbClr val="000000">
                      <a:alpha val="43137"/>
                    </a:srgbClr>
                  </a:outerShdw>
                </a:effectLst>
              </a:rPr>
              <a:t>Atkārtošana kā degoša māja.</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732F0BC2-FD92-4A3D-99BF-E68154960A46}" type="slidenum">
              <a:rPr lang="en-US"/>
              <a:pPr>
                <a:defRPr/>
              </a:pPr>
              <a:t>11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2514600"/>
            <a:ext cx="4384842" cy="3124200"/>
          </a:xfrm>
          <a:prstGeom prst="rect">
            <a:avLst/>
          </a:prstGeom>
        </p:spPr>
      </p:pic>
      <p:sp>
        <p:nvSpPr>
          <p:cNvPr id="8"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9"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n-US" sz="4000" dirty="0">
                <a:solidFill>
                  <a:schemeClr val="tx1"/>
                </a:solidFill>
              </a:rPr>
              <a:t>2</a:t>
            </a:r>
            <a:r>
              <a:rPr lang="lv-LV" sz="4000" dirty="0">
                <a:solidFill>
                  <a:schemeClr val="tx1"/>
                </a:solidFill>
              </a:rPr>
              <a:t>.nodaļa</a:t>
            </a:r>
            <a:r>
              <a:rPr lang="en-US" sz="4000" dirty="0">
                <a:solidFill>
                  <a:schemeClr val="tx1"/>
                </a:solidFill>
              </a:rPr>
              <a:t/>
            </a:r>
            <a:br>
              <a:rPr lang="en-US" sz="4000" dirty="0">
                <a:solidFill>
                  <a:schemeClr val="tx1"/>
                </a:solidFill>
              </a:rPr>
            </a:br>
            <a:r>
              <a:rPr lang="lv-LV" sz="4000" dirty="0">
                <a:solidFill>
                  <a:schemeClr val="tx1"/>
                </a:solidFill>
              </a:rPr>
              <a:t>Atkārtošana</a:t>
            </a:r>
            <a:endParaRPr lang="en-US" sz="4000" dirty="0">
              <a:solidFill>
                <a:schemeClr val="tx1"/>
              </a:solidFill>
            </a:endParaRPr>
          </a:p>
        </p:txBody>
      </p:sp>
      <p:sp>
        <p:nvSpPr>
          <p:cNvPr id="78851" name="Rectangle 3"/>
          <p:cNvSpPr>
            <a:spLocks noGrp="1" noChangeArrowheads="1"/>
          </p:cNvSpPr>
          <p:nvPr>
            <p:ph idx="1"/>
          </p:nvPr>
        </p:nvSpPr>
        <p:spPr/>
        <p:txBody>
          <a:bodyPr/>
          <a:lstStyle/>
          <a:p>
            <a:pPr eaLnBrk="1" hangingPunct="1"/>
            <a:r>
              <a:rPr lang="lv-LV" dirty="0">
                <a:effectLst>
                  <a:outerShdw blurRad="38100" dist="38100" dir="2700000" algn="tl">
                    <a:srgbClr val="000000">
                      <a:alpha val="43137"/>
                    </a:srgbClr>
                  </a:outerShdw>
                </a:effectLst>
              </a:rPr>
              <a:t>Atkārtošanas zaudējumi ir proporcionāli atgūšanās līmenim.</a:t>
            </a:r>
            <a:endParaRPr lang="en-US" dirty="0">
              <a:effectLst>
                <a:outerShdw blurRad="38100" dist="38100" dir="2700000" algn="tl">
                  <a:srgbClr val="000000">
                    <a:alpha val="43137"/>
                  </a:srgbClr>
                </a:outerShdw>
              </a:effectLst>
            </a:endParaRPr>
          </a:p>
          <a:p>
            <a:pPr eaLnBrk="1" hangingPunct="1">
              <a:buFontTx/>
              <a:buNone/>
            </a:pPr>
            <a:endParaRPr lang="en-US" dirty="0">
              <a:effectLst>
                <a:outerShdw blurRad="38100" dist="38100" dir="2700000" algn="tl">
                  <a:srgbClr val="000000">
                    <a:alpha val="43137"/>
                  </a:srgbClr>
                </a:outerShdw>
              </a:effectLst>
            </a:endParaRPr>
          </a:p>
          <a:p>
            <a:pPr eaLnBrk="1" hangingPunct="1"/>
            <a:r>
              <a:rPr lang="lv-LV" dirty="0">
                <a:effectLst>
                  <a:outerShdw blurRad="38100" dist="38100" dir="2700000" algn="tl">
                    <a:srgbClr val="000000">
                      <a:alpha val="43137"/>
                    </a:srgbClr>
                  </a:outerShdw>
                </a:effectLst>
              </a:rPr>
              <a:t>Atkārtošana ir ļoti nopietna: tagad atver sevi dziļākiem ievainojumiem</a:t>
            </a:r>
            <a:r>
              <a:rPr lang="en-US" dirty="0">
                <a:effectLst>
                  <a:outerShdw blurRad="38100" dist="38100" dir="2700000" algn="tl">
                    <a:srgbClr val="000000">
                      <a:alpha val="43137"/>
                    </a:srgbClr>
                  </a:outerShdw>
                </a:effectLst>
              </a:rPr>
              <a:t>.</a:t>
            </a:r>
          </a:p>
          <a:p>
            <a:pPr eaLnBrk="1" hangingPunct="1"/>
            <a:endParaRPr lang="en-US" dirty="0">
              <a:effectLst>
                <a:outerShdw blurRad="38100" dist="38100" dir="2700000" algn="tl">
                  <a:srgbClr val="000000">
                    <a:alpha val="43137"/>
                  </a:srgbClr>
                </a:outerShdw>
              </a:effectLst>
            </a:endParaRPr>
          </a:p>
          <a:p>
            <a:pPr eaLnBrk="1" hangingPunct="1"/>
            <a:r>
              <a:rPr lang="lv-LV" dirty="0">
                <a:effectLst>
                  <a:outerShdw blurRad="38100" dist="38100" dir="2700000" algn="tl">
                    <a:srgbClr val="000000">
                      <a:alpha val="43137"/>
                    </a:srgbClr>
                  </a:outerShdw>
                </a:effectLst>
              </a:rPr>
              <a:t>Kas izraisa atkārtošanu</a:t>
            </a:r>
            <a:r>
              <a:rPr lang="en-US" dirty="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pPr>
              <a:defRPr/>
            </a:pPr>
            <a:fld id="{04807AF5-7BC8-4703-B5AD-4264D1EBC180}" type="slidenum">
              <a:rPr lang="en-US"/>
              <a:pPr>
                <a:defRPr/>
              </a:pPr>
              <a:t>12</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1981200" y="1295400"/>
            <a:ext cx="8229600" cy="4999038"/>
          </a:xfrm>
        </p:spPr>
        <p:txBody>
          <a:bodyPr/>
          <a:lstStyle/>
          <a:p>
            <a:pPr eaLnBrk="1" hangingPunct="1"/>
            <a:r>
              <a:rPr lang="lv-LV" sz="3600" dirty="0">
                <a:effectLst>
                  <a:outerShdw blurRad="38100" dist="38100" dir="2700000" algn="tl">
                    <a:srgbClr val="000000">
                      <a:alpha val="43137"/>
                    </a:srgbClr>
                  </a:outerShdw>
                </a:effectLst>
              </a:rPr>
              <a:t>Viens no izplatītākajiem atkārtošanas modeļiem ir tas, ka persona nav tikusi galā ar jautājumiem, kas </a:t>
            </a:r>
            <a:r>
              <a:rPr lang="lv-LV" sz="3600" u="sng" dirty="0">
                <a:effectLst>
                  <a:outerShdw blurRad="38100" dist="38100" dir="2700000" algn="tl">
                    <a:srgbClr val="000000">
                      <a:alpha val="43137"/>
                    </a:srgbClr>
                  </a:outerShdw>
                </a:effectLst>
              </a:rPr>
              <a:t>nebija primārā atkarība</a:t>
            </a:r>
            <a:r>
              <a:rPr lang="lv-LV" sz="3600" dirty="0">
                <a:effectLst>
                  <a:outerShdw blurRad="38100" dist="38100" dir="2700000" algn="tl">
                    <a:srgbClr val="000000">
                      <a:alpha val="43137"/>
                    </a:srgbClr>
                  </a:outerShdw>
                </a:effectLst>
              </a:rPr>
              <a:t>. Bet tie bieži bija saistīti ar atkarību.</a:t>
            </a:r>
            <a:endParaRPr lang="en-US" sz="3600" dirty="0">
              <a:effectLst>
                <a:outerShdw blurRad="38100" dist="38100" dir="2700000" algn="tl">
                  <a:srgbClr val="000000">
                    <a:alpha val="43137"/>
                  </a:srgbClr>
                </a:outerShdw>
              </a:effectLst>
            </a:endParaRPr>
          </a:p>
          <a:p>
            <a:pPr marL="0" indent="0" eaLnBrk="1" hangingPunct="1">
              <a:buNone/>
            </a:pPr>
            <a:endParaRPr lang="en-US" sz="3600" dirty="0">
              <a:effectLst>
                <a:outerShdw blurRad="38100" dist="38100" dir="2700000" algn="tl">
                  <a:srgbClr val="000000">
                    <a:alpha val="43137"/>
                  </a:srgbClr>
                </a:outerShdw>
              </a:effectLst>
            </a:endParaRPr>
          </a:p>
          <a:p>
            <a:pPr eaLnBrk="1" hangingPunct="1"/>
            <a:r>
              <a:rPr lang="lv-LV" sz="3600" dirty="0">
                <a:effectLst>
                  <a:outerShdw blurRad="38100" dist="38100" dir="2700000" algn="tl">
                    <a:srgbClr val="000000">
                      <a:alpha val="43137"/>
                    </a:srgbClr>
                  </a:outerShdw>
                </a:effectLst>
              </a:rPr>
              <a:t>Varētu būt pat paralēlas atkarības.</a:t>
            </a:r>
            <a:endParaRPr lang="en-US" sz="36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8EF63041-819B-42FE-9B0E-BCB254A9EA41}" type="slidenum">
              <a:rPr lang="en-US"/>
              <a:pPr>
                <a:defRPr/>
              </a:pPr>
              <a:t>13</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6" descr="iceberg.jpg"/>
          <p:cNvPicPr>
            <a:picLocks noGrp="1" noChangeAspect="1"/>
          </p:cNvPicPr>
          <p:nvPr>
            <p:ph idx="1"/>
          </p:nvPr>
        </p:nvPicPr>
        <p:blipFill>
          <a:blip r:embed="rId2" cstate="print"/>
          <a:srcRect/>
          <a:stretch>
            <a:fillRect/>
          </a:stretch>
        </p:blipFill>
        <p:spPr>
          <a:xfrm>
            <a:off x="1524000" y="-42863"/>
            <a:ext cx="4495800" cy="6143626"/>
          </a:xfrm>
        </p:spPr>
      </p:pic>
      <p:sp>
        <p:nvSpPr>
          <p:cNvPr id="6" name="Slide Number Placeholder 5"/>
          <p:cNvSpPr>
            <a:spLocks noGrp="1"/>
          </p:cNvSpPr>
          <p:nvPr>
            <p:ph type="sldNum" sz="quarter" idx="12"/>
          </p:nvPr>
        </p:nvSpPr>
        <p:spPr/>
        <p:txBody>
          <a:bodyPr/>
          <a:lstStyle/>
          <a:p>
            <a:pPr>
              <a:defRPr/>
            </a:pPr>
            <a:fld id="{21926280-BA0B-4EF1-AB65-7B9A55020A48}" type="slidenum">
              <a:rPr lang="en-US" smtClean="0"/>
              <a:pPr>
                <a:defRPr/>
              </a:pPr>
              <a:t>14</a:t>
            </a:fld>
            <a:endParaRPr lang="en-US" dirty="0"/>
          </a:p>
        </p:txBody>
      </p:sp>
      <p:sp>
        <p:nvSpPr>
          <p:cNvPr id="79878" name="TextBox 7"/>
          <p:cNvSpPr txBox="1">
            <a:spLocks noChangeArrowheads="1"/>
          </p:cNvSpPr>
          <p:nvPr/>
        </p:nvSpPr>
        <p:spPr bwMode="auto">
          <a:xfrm>
            <a:off x="6477000" y="1371601"/>
            <a:ext cx="4394200" cy="3108543"/>
          </a:xfrm>
          <a:prstGeom prst="rect">
            <a:avLst/>
          </a:prstGeom>
          <a:noFill/>
          <a:ln w="9525">
            <a:noFill/>
            <a:miter lim="800000"/>
            <a:headEnd/>
            <a:tailEnd/>
          </a:ln>
        </p:spPr>
        <p:txBody>
          <a:bodyPr wrap="square">
            <a:spAutoFit/>
          </a:bodyPr>
          <a:lstStyle/>
          <a:p>
            <a:r>
              <a:rPr lang="lv-LV" sz="2800" b="1" dirty="0">
                <a:effectLst>
                  <a:outerShdw blurRad="38100" dist="38100" dir="2700000" algn="tl">
                    <a:srgbClr val="000000">
                      <a:alpha val="43137"/>
                    </a:srgbClr>
                  </a:outerShdw>
                </a:effectLst>
              </a:rPr>
              <a:t>Virspusējās problēmas</a:t>
            </a:r>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lv-LV" sz="2800" b="1" dirty="0">
              <a:effectLst>
                <a:outerShdw blurRad="38100" dist="38100" dir="2700000" algn="tl">
                  <a:srgbClr val="000000">
                    <a:alpha val="43137"/>
                  </a:srgbClr>
                </a:outerShdw>
              </a:effectLst>
            </a:endParaRPr>
          </a:p>
          <a:p>
            <a:endParaRPr lang="lv-LV" sz="2800" b="1" dirty="0">
              <a:effectLst>
                <a:outerShdw blurRad="38100" dist="38100" dir="2700000" algn="tl">
                  <a:srgbClr val="000000">
                    <a:alpha val="43137"/>
                  </a:srgbClr>
                </a:outerShdw>
              </a:effectLst>
            </a:endParaRPr>
          </a:p>
          <a:p>
            <a:r>
              <a:rPr lang="lv-LV" sz="2800" b="1" dirty="0">
                <a:effectLst>
                  <a:outerShdw blurRad="38100" dist="38100" dir="2700000" algn="tl">
                    <a:srgbClr val="000000">
                      <a:alpha val="43137"/>
                    </a:srgbClr>
                  </a:outerShdw>
                </a:effectLst>
              </a:rPr>
              <a:t>Saknes problēmas</a:t>
            </a:r>
            <a:endParaRPr lang="en-US" sz="2800" b="1" dirty="0">
              <a:effectLst>
                <a:outerShdw blurRad="38100" dist="38100" dir="2700000" algn="tl">
                  <a:srgbClr val="000000">
                    <a:alpha val="43137"/>
                  </a:srgbClr>
                </a:outerShdw>
              </a:effectLst>
            </a:endParaRPr>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1981200" y="838200"/>
            <a:ext cx="8229600" cy="5456238"/>
          </a:xfrm>
        </p:spPr>
        <p:txBody>
          <a:bodyPr/>
          <a:lstStyle/>
          <a:p>
            <a:pPr eaLnBrk="1" hangingPunct="1"/>
            <a:r>
              <a:rPr lang="lv-LV" sz="3600" dirty="0">
                <a:effectLst>
                  <a:outerShdw blurRad="38100" dist="38100" dir="2700000" algn="tl">
                    <a:srgbClr val="000000">
                      <a:alpha val="43137"/>
                    </a:srgbClr>
                  </a:outerShdw>
                </a:effectLst>
              </a:rPr>
              <a:t>Svarīgi ir stāties pretī savām bailēm</a:t>
            </a:r>
          </a:p>
          <a:p>
            <a:pPr marL="0" indent="0" eaLnBrk="1" hangingPunct="1">
              <a:buNone/>
            </a:pPr>
            <a:endParaRPr lang="en-US" sz="3600" dirty="0">
              <a:effectLst>
                <a:outerShdw blurRad="38100" dist="38100" dir="2700000" algn="tl">
                  <a:srgbClr val="000000">
                    <a:alpha val="43137"/>
                  </a:srgbClr>
                </a:outerShdw>
              </a:effectLst>
            </a:endParaRPr>
          </a:p>
          <a:p>
            <a:r>
              <a:rPr lang="lv-LV" sz="3600" dirty="0">
                <a:effectLst>
                  <a:outerShdw blurRad="38100" dist="38100" dir="2700000" algn="tl">
                    <a:srgbClr val="000000">
                      <a:alpha val="43137"/>
                    </a:srgbClr>
                  </a:outerShdw>
                </a:effectLst>
              </a:rPr>
              <a:t>Svarīgi ir stāties pretī savām sāpēm</a:t>
            </a:r>
          </a:p>
          <a:p>
            <a:pPr eaLnBrk="1" hangingPunct="1">
              <a:buFontTx/>
              <a:buNone/>
            </a:pPr>
            <a:endParaRPr lang="en-US" sz="3600" dirty="0">
              <a:effectLst>
                <a:outerShdw blurRad="38100" dist="38100" dir="2700000" algn="tl">
                  <a:srgbClr val="000000">
                    <a:alpha val="43137"/>
                  </a:srgbClr>
                </a:outerShdw>
              </a:effectLst>
            </a:endParaRPr>
          </a:p>
          <a:p>
            <a:pPr eaLnBrk="1" hangingPunct="1">
              <a:buFontTx/>
              <a:buNone/>
            </a:pPr>
            <a:r>
              <a:rPr lang="en-US" sz="3600" dirty="0">
                <a:effectLst>
                  <a:outerShdw blurRad="38100" dist="38100" dir="2700000" algn="tl">
                    <a:srgbClr val="000000">
                      <a:alpha val="43137"/>
                    </a:srgbClr>
                  </a:outerShdw>
                </a:effectLst>
              </a:rPr>
              <a:t>		</a:t>
            </a:r>
            <a:r>
              <a:rPr lang="lv-LV" sz="3600" dirty="0">
                <a:effectLst>
                  <a:outerShdw blurRad="38100" dist="38100" dir="2700000" algn="tl">
                    <a:srgbClr val="000000">
                      <a:alpha val="43137"/>
                    </a:srgbClr>
                  </a:outerShdw>
                </a:effectLst>
              </a:rPr>
              <a:t>Mīts par spitālību </a:t>
            </a:r>
            <a:endParaRPr lang="en-US" sz="3600" dirty="0">
              <a:effectLst>
                <a:outerShdw blurRad="38100" dist="38100" dir="2700000" algn="tl">
                  <a:srgbClr val="000000">
                    <a:alpha val="43137"/>
                  </a:srgbClr>
                </a:outerShdw>
              </a:effectLst>
            </a:endParaRPr>
          </a:p>
          <a:p>
            <a:pPr lvl="1" eaLnBrk="1" hangingPunct="1">
              <a:buNone/>
            </a:pPr>
            <a:r>
              <a:rPr lang="en-US" sz="3600" dirty="0">
                <a:effectLst>
                  <a:outerShdw blurRad="38100" dist="38100" dir="2700000" algn="tl">
                    <a:srgbClr val="000000">
                      <a:alpha val="43137"/>
                    </a:srgbClr>
                  </a:outerShdw>
                </a:effectLst>
              </a:rPr>
              <a:t>		</a:t>
            </a:r>
            <a:r>
              <a:rPr lang="lv-LV" sz="3600" dirty="0">
                <a:effectLst>
                  <a:outerShdw blurRad="38100" dist="38100" dir="2700000" algn="tl">
                    <a:srgbClr val="000000">
                      <a:alpha val="43137"/>
                    </a:srgbClr>
                  </a:outerShdw>
                </a:effectLst>
              </a:rPr>
              <a:t>Patiesība par spitālību</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pPr>
              <a:defRPr/>
            </a:pPr>
            <a:fld id="{3EE51210-9F9A-430B-8F84-318179872DA1}" type="slidenum">
              <a:rPr lang="en-US"/>
              <a:pPr>
                <a:defRPr/>
              </a:pPr>
              <a:t>15</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6">
                                            <p:txEl>
                                              <p:pRg st="2" end="2"/>
                                            </p:txEl>
                                          </p:spTgt>
                                        </p:tgtEl>
                                        <p:attrNameLst>
                                          <p:attrName>style.visibility</p:attrName>
                                        </p:attrNameLst>
                                      </p:cBhvr>
                                      <p:to>
                                        <p:strVal val="visible"/>
                                      </p:to>
                                    </p:set>
                                    <p:anim calcmode="lin" valueType="num">
                                      <p:cBhvr additive="base">
                                        <p:cTn id="7" dur="500" fill="hold"/>
                                        <p:tgtEl>
                                          <p:spTgt spid="829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6">
                                            <p:txEl>
                                              <p:pRg st="4" end="4"/>
                                            </p:txEl>
                                          </p:spTgt>
                                        </p:tgtEl>
                                        <p:attrNameLst>
                                          <p:attrName>style.visibility</p:attrName>
                                        </p:attrNameLst>
                                      </p:cBhvr>
                                      <p:to>
                                        <p:strVal val="visible"/>
                                      </p:to>
                                    </p:set>
                                    <p:anim calcmode="lin" valueType="num">
                                      <p:cBhvr additive="base">
                                        <p:cTn id="13" dur="500" fill="hold"/>
                                        <p:tgtEl>
                                          <p:spTgt spid="8294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6">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2946">
                                            <p:txEl>
                                              <p:pRg st="5" end="5"/>
                                            </p:txEl>
                                          </p:spTgt>
                                        </p:tgtEl>
                                        <p:attrNameLst>
                                          <p:attrName>style.visibility</p:attrName>
                                        </p:attrNameLst>
                                      </p:cBhvr>
                                      <p:to>
                                        <p:strVal val="visible"/>
                                      </p:to>
                                    </p:set>
                                    <p:anim calcmode="lin" valueType="num">
                                      <p:cBhvr additive="base">
                                        <p:cTn id="17" dur="500" fill="hold"/>
                                        <p:tgtEl>
                                          <p:spTgt spid="82946">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29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BE42DD4-A0C3-4A7A-AFA1-6A0E2A9821B6}" type="slidenum">
              <a:rPr lang="en-US"/>
              <a:pPr>
                <a:defRPr/>
              </a:pPr>
              <a:t>16</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66526848"/>
              </p:ext>
            </p:extLst>
          </p:nvPr>
        </p:nvGraphicFramePr>
        <p:xfrm>
          <a:off x="0" y="-1"/>
          <a:ext cx="12192000" cy="6979922"/>
        </p:xfrm>
        <a:graphic>
          <a:graphicData uri="http://schemas.openxmlformats.org/drawingml/2006/table">
            <a:tbl>
              <a:tblPr firstRow="1" bandRow="1">
                <a:tableStyleId>{5C22544A-7EE6-4342-B048-85BDC9FD1C3A}</a:tableStyleId>
              </a:tblPr>
              <a:tblGrid>
                <a:gridCol w="1494503">
                  <a:extLst>
                    <a:ext uri="{9D8B030D-6E8A-4147-A177-3AD203B41FA5}">
                      <a16:colId xmlns:a16="http://schemas.microsoft.com/office/drawing/2014/main" val="529527980"/>
                    </a:ext>
                  </a:extLst>
                </a:gridCol>
                <a:gridCol w="1022555">
                  <a:extLst>
                    <a:ext uri="{9D8B030D-6E8A-4147-A177-3AD203B41FA5}">
                      <a16:colId xmlns:a16="http://schemas.microsoft.com/office/drawing/2014/main" val="800567214"/>
                    </a:ext>
                  </a:extLst>
                </a:gridCol>
                <a:gridCol w="9674942">
                  <a:extLst>
                    <a:ext uri="{9D8B030D-6E8A-4147-A177-3AD203B41FA5}">
                      <a16:colId xmlns:a16="http://schemas.microsoft.com/office/drawing/2014/main" val="3233839621"/>
                    </a:ext>
                  </a:extLst>
                </a:gridCol>
              </a:tblGrid>
              <a:tr h="478076">
                <a:tc>
                  <a:txBody>
                    <a:bodyPr/>
                    <a:lstStyle/>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400" b="1" dirty="0" err="1">
                          <a:effectLst/>
                          <a:latin typeface="Times New Roman" panose="02020603050405020304" pitchFamily="18" charset="0"/>
                          <a:ea typeface="Times New Roman" panose="02020603050405020304" pitchFamily="18" charset="0"/>
                        </a:rPr>
                        <a:t>ĀTRĀKA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ATKĀRTOŠANAS</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APZINĀŠANĀS</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SKALA</a:t>
                      </a:r>
                      <a:endParaRPr lang="lv-LV"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57929028"/>
                  </a:ext>
                </a:extLst>
              </a:tr>
              <a:tr h="956154">
                <a:tc>
                  <a:txBody>
                    <a:bodyPr/>
                    <a:lstStyle/>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ATGŪŠANĀS </a:t>
                      </a:r>
                      <a:r>
                        <a:rPr lang="en-US" sz="1200" i="1" dirty="0">
                          <a:effectLst/>
                          <a:latin typeface="Times New Roman" panose="02020603050405020304" pitchFamily="18" charset="0"/>
                          <a:ea typeface="Times New Roman" panose="02020603050405020304" pitchFamily="18" charset="0"/>
                        </a:rPr>
                        <a:t>(</a:t>
                      </a:r>
                      <a:r>
                        <a:rPr lang="en-US" sz="1200" i="1" dirty="0" err="1">
                          <a:effectLst/>
                          <a:latin typeface="Times New Roman" panose="02020603050405020304" pitchFamily="18" charset="0"/>
                          <a:ea typeface="Times New Roman" panose="02020603050405020304" pitchFamily="18" charset="0"/>
                        </a:rPr>
                        <a:t>Pieņemšana</a:t>
                      </a:r>
                      <a:r>
                        <a:rPr lang="en-US" sz="1200" i="1" dirty="0">
                          <a:effectLst/>
                          <a:latin typeface="Times New Roman" panose="02020603050405020304" pitchFamily="18" charset="0"/>
                          <a:ea typeface="Times New Roman" panose="02020603050405020304" pitchFamily="18" charset="0"/>
                        </a:rPr>
                        <a:t> un </a:t>
                      </a:r>
                      <a:r>
                        <a:rPr lang="en-US" sz="1200" i="1" dirty="0" err="1">
                          <a:effectLst/>
                          <a:latin typeface="Times New Roman" panose="02020603050405020304" pitchFamily="18" charset="0"/>
                          <a:ea typeface="Times New Roman" panose="02020603050405020304" pitchFamily="18" charset="0"/>
                        </a:rPr>
                        <a:t>pateicība</a:t>
                      </a:r>
                      <a:r>
                        <a:rPr lang="en-US" sz="1200" i="1"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Pašreiz</a:t>
                      </a:r>
                      <a:r>
                        <a:rPr lang="en-US" sz="1200" dirty="0">
                          <a:effectLst/>
                          <a:latin typeface="Times New Roman" panose="02020603050405020304" pitchFamily="18" charset="0"/>
                          <a:ea typeface="Times New Roman" panose="02020603050405020304" pitchFamily="18" charset="0"/>
                        </a:rPr>
                        <a:t> nav </a:t>
                      </a:r>
                      <a:r>
                        <a:rPr lang="en-US" sz="1200" dirty="0" err="1">
                          <a:effectLst/>
                          <a:latin typeface="Times New Roman" panose="02020603050405020304" pitchFamily="18" charset="0"/>
                          <a:ea typeface="Times New Roman" panose="02020603050405020304" pitchFamily="18" charset="0"/>
                        </a:rPr>
                        <a:t>noslēpumu</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atrisinātas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problēmas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identificē</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bailes</a:t>
                      </a:r>
                      <a:r>
                        <a:rPr lang="en-US" sz="1200" dirty="0">
                          <a:effectLst/>
                          <a:latin typeface="Times New Roman" panose="02020603050405020304" pitchFamily="18" charset="0"/>
                          <a:ea typeface="Times New Roman" panose="02020603050405020304" pitchFamily="18" charset="0"/>
                        </a:rPr>
                        <a:t> un </a:t>
                      </a:r>
                      <a:r>
                        <a:rPr lang="en-US" sz="1200" dirty="0" err="1">
                          <a:effectLst/>
                          <a:latin typeface="Times New Roman" panose="02020603050405020304" pitchFamily="18" charset="0"/>
                          <a:ea typeface="Times New Roman" panose="02020603050405020304" pitchFamily="18" charset="0"/>
                        </a:rPr>
                        <a:t>sajūtas</a:t>
                      </a:r>
                      <a:r>
                        <a:rPr lang="en-US" sz="1200" dirty="0">
                          <a:effectLst/>
                          <a:latin typeface="Times New Roman" panose="02020603050405020304" pitchFamily="18" charset="0"/>
                          <a:ea typeface="Times New Roman" panose="02020603050405020304" pitchFamily="18" charset="0"/>
                        </a:rPr>
                        <a:t>, tur </a:t>
                      </a:r>
                      <a:r>
                        <a:rPr lang="en-US" sz="1200" dirty="0" err="1">
                          <a:effectLst/>
                          <a:latin typeface="Times New Roman" panose="02020603050405020304" pitchFamily="18" charset="0"/>
                          <a:ea typeface="Times New Roman" panose="02020603050405020304" pitchFamily="18" charset="0"/>
                        </a:rPr>
                        <a:t>nodošanos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doties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uz</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tikšanām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draudze</a:t>
                      </a:r>
                      <a:r>
                        <a:rPr lang="lv-LV" sz="1200" dirty="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cilvēki</a:t>
                      </a:r>
                      <a:r>
                        <a:rPr lang="lv-LV" sz="1200" dirty="0" err="1">
                          <a:effectLst/>
                          <a:latin typeface="Times New Roman" panose="02020603050405020304" pitchFamily="18" charset="0"/>
                          <a:ea typeface="Times New Roman" panose="02020603050405020304" pitchFamily="18" charset="0"/>
                        </a:rPr>
                        <a:t>em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mērķi</a:t>
                      </a:r>
                      <a:r>
                        <a:rPr lang="lv-LV" sz="1200" dirty="0">
                          <a:effectLst/>
                          <a:latin typeface="Times New Roman" panose="02020603050405020304" pitchFamily="18" charset="0"/>
                          <a:ea typeface="Times New Roman" panose="02020603050405020304" pitchFamily="18" charset="0"/>
                        </a:rPr>
                        <a:t>m</a:t>
                      </a:r>
                      <a:r>
                        <a:rPr lang="en-US" sz="1200" dirty="0">
                          <a:effectLst/>
                          <a:latin typeface="Times New Roman" panose="02020603050405020304" pitchFamily="18" charset="0"/>
                          <a:ea typeface="Times New Roman" panose="02020603050405020304" pitchFamily="18" charset="0"/>
                        </a:rPr>
                        <a:t>, s</a:t>
                      </a:r>
                      <a:r>
                        <a:rPr lang="lv-LV" sz="1200" dirty="0" err="1">
                          <a:effectLst/>
                          <a:latin typeface="Times New Roman" panose="02020603050405020304" pitchFamily="18" charset="0"/>
                          <a:ea typeface="Times New Roman" panose="02020603050405020304" pitchFamily="18" charset="0"/>
                        </a:rPr>
                        <a:t>ev</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Atvērts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atklāts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veido</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acu</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kontaktu</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sniedzas</a:t>
                      </a:r>
                      <a:r>
                        <a:rPr lang="en-US" sz="1200" dirty="0">
                          <a:effectLst/>
                          <a:latin typeface="Times New Roman" panose="02020603050405020304" pitchFamily="18" charset="0"/>
                          <a:ea typeface="Times New Roman" panose="02020603050405020304" pitchFamily="18" charset="0"/>
                        </a:rPr>
                        <a:t> pie </a:t>
                      </a:r>
                      <a:r>
                        <a:rPr lang="en-US" sz="1200" dirty="0" err="1">
                          <a:effectLst/>
                          <a:latin typeface="Times New Roman" panose="02020603050405020304" pitchFamily="18" charset="0"/>
                          <a:ea typeface="Times New Roman" panose="02020603050405020304" pitchFamily="18" charset="0"/>
                        </a:rPr>
                        <a:t>citiem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padziļina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attiecības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ar</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Dievu</a:t>
                      </a:r>
                      <a:r>
                        <a:rPr lang="en-US" sz="1200" dirty="0">
                          <a:effectLst/>
                          <a:latin typeface="Times New Roman" panose="02020603050405020304" pitchFamily="18" charset="0"/>
                          <a:ea typeface="Times New Roman" panose="02020603050405020304" pitchFamily="18" charset="0"/>
                        </a:rPr>
                        <a:t> un </a:t>
                      </a:r>
                      <a:r>
                        <a:rPr lang="en-US" sz="1200" dirty="0" err="1">
                          <a:effectLst/>
                          <a:latin typeface="Times New Roman" panose="02020603050405020304" pitchFamily="18" charset="0"/>
                          <a:ea typeface="Times New Roman" panose="02020603050405020304" pitchFamily="18" charset="0"/>
                        </a:rPr>
                        <a:t>citiem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Atbildība</a:t>
                      </a:r>
                      <a:r>
                        <a:rPr lang="en-US" sz="1200" dirty="0">
                          <a:effectLst/>
                          <a:latin typeface="Times New Roman" panose="02020603050405020304" pitchFamily="18" charset="0"/>
                          <a:ea typeface="Times New Roman" panose="02020603050405020304" pitchFamily="18" charset="0"/>
                        </a:rPr>
                        <a:t>.</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5346257"/>
                  </a:ext>
                </a:extLst>
              </a:tr>
              <a:tr h="956154">
                <a:tc rowSpan="5">
                  <a:txBody>
                    <a:bodyPr/>
                    <a:lstStyle/>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a:p>
                      <a:pPr>
                        <a:spcAft>
                          <a:spcPts val="0"/>
                        </a:spcAft>
                      </a:pPr>
                      <a:endParaRPr lang="en-US" sz="1200" dirty="0">
                        <a:effectLst/>
                        <a:latin typeface="Times New Roman" panose="02020603050405020304" pitchFamily="18" charset="0"/>
                        <a:ea typeface="Times New Roman" panose="02020603050405020304" pitchFamily="18" charset="0"/>
                      </a:endParaRPr>
                    </a:p>
                    <a:p>
                      <a:pPr>
                        <a:spcAft>
                          <a:spcPts val="0"/>
                        </a:spcAft>
                      </a:pPr>
                      <a:endParaRPr lang="en-US" sz="1200" dirty="0">
                        <a:effectLst/>
                        <a:latin typeface="Times New Roman" panose="02020603050405020304" pitchFamily="18" charset="0"/>
                        <a:ea typeface="Times New Roman" panose="02020603050405020304" pitchFamily="18" charset="0"/>
                      </a:endParaRPr>
                    </a:p>
                    <a:p>
                      <a:pPr>
                        <a:spcAft>
                          <a:spcPts val="0"/>
                        </a:spcAft>
                      </a:pPr>
                      <a:endParaRPr lang="en-US" sz="1200" dirty="0">
                        <a:effectLst/>
                        <a:latin typeface="Times New Roman" panose="02020603050405020304" pitchFamily="18" charset="0"/>
                        <a:ea typeface="Times New Roman" panose="02020603050405020304" pitchFamily="18" charset="0"/>
                      </a:endParaRPr>
                    </a:p>
                    <a:p>
                      <a:pPr>
                        <a:spcAft>
                          <a:spcPts val="0"/>
                        </a:spcAft>
                      </a:pPr>
                      <a:endParaRPr lang="en-US" sz="1200" dirty="0">
                        <a:effectLst/>
                        <a:latin typeface="Times New Roman" panose="02020603050405020304" pitchFamily="18" charset="0"/>
                        <a:ea typeface="Times New Roman" panose="02020603050405020304" pitchFamily="18" charset="0"/>
                      </a:endParaRPr>
                    </a:p>
                    <a:p>
                      <a:pPr>
                        <a:spcAft>
                          <a:spcPts val="0"/>
                        </a:spcAft>
                      </a:pPr>
                      <a:endParaRPr lang="en-US" sz="1200" dirty="0">
                        <a:effectLst/>
                        <a:latin typeface="Times New Roman" panose="02020603050405020304" pitchFamily="18" charset="0"/>
                        <a:ea typeface="Times New Roman" panose="02020603050405020304" pitchFamily="18" charset="0"/>
                      </a:endParaRPr>
                    </a:p>
                    <a:p>
                      <a:pPr>
                        <a:spcAft>
                          <a:spcPts val="0"/>
                        </a:spcAft>
                      </a:pPr>
                      <a:endParaRPr lang="en-US" sz="1200" dirty="0">
                        <a:effectLst/>
                        <a:latin typeface="Times New Roman" panose="02020603050405020304" pitchFamily="18" charset="0"/>
                        <a:ea typeface="Times New Roman" panose="02020603050405020304" pitchFamily="18" charset="0"/>
                      </a:endParaRPr>
                    </a:p>
                    <a:p>
                      <a:pPr>
                        <a:spcAft>
                          <a:spcPts val="0"/>
                        </a:spcAft>
                      </a:pPr>
                      <a:endParaRPr lang="en-US" sz="1200" dirty="0">
                        <a:effectLst/>
                        <a:latin typeface="Times New Roman" panose="02020603050405020304" pitchFamily="18" charset="0"/>
                        <a:ea typeface="Times New Roman" panose="02020603050405020304" pitchFamily="18" charset="0"/>
                      </a:endParaRPr>
                    </a:p>
                    <a:p>
                      <a:pPr>
                        <a:spcAft>
                          <a:spcPts val="0"/>
                        </a:spcAft>
                      </a:pPr>
                      <a:endParaRPr lang="en-US" sz="1200" dirty="0">
                        <a:effectLst/>
                        <a:latin typeface="Times New Roman" panose="02020603050405020304" pitchFamily="18" charset="0"/>
                        <a:ea typeface="Times New Roman" panose="02020603050405020304" pitchFamily="18" charset="0"/>
                      </a:endParaRPr>
                    </a:p>
                    <a:p>
                      <a:pPr>
                        <a:spcAft>
                          <a:spcPts val="0"/>
                        </a:spcAft>
                      </a:pPr>
                      <a:endParaRPr lang="lv-LV" sz="1200" dirty="0">
                        <a:effectLst/>
                        <a:latin typeface="Times New Roman" panose="02020603050405020304" pitchFamily="18" charset="0"/>
                        <a:ea typeface="Times New Roman" panose="02020603050405020304" pitchFamily="18" charset="0"/>
                      </a:endParaRPr>
                    </a:p>
                    <a:p>
                      <a:pPr algn="ctr" rtl="1">
                        <a:spcAft>
                          <a:spcPts val="0"/>
                        </a:spcAft>
                      </a:pPr>
                      <a:r>
                        <a:rPr lang="en-US" sz="1200" b="1" dirty="0" err="1">
                          <a:effectLst/>
                          <a:latin typeface="Times New Roman" panose="02020603050405020304" pitchFamily="18" charset="0"/>
                          <a:ea typeface="Times New Roman" panose="02020603050405020304" pitchFamily="18" charset="0"/>
                        </a:rPr>
                        <a:t>SAUSĀ</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b="1" dirty="0" err="1">
                          <a:effectLst/>
                          <a:latin typeface="Times New Roman" panose="02020603050405020304" pitchFamily="18" charset="0"/>
                          <a:ea typeface="Times New Roman" panose="02020603050405020304" pitchFamily="18" charset="0"/>
                        </a:rPr>
                        <a:t>ATKĀRTOŠANA</a:t>
                      </a:r>
                      <a:endParaRPr lang="lv-LV" sz="12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en-US" sz="1600" b="1">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p>
                      <a:pPr>
                        <a:spcAft>
                          <a:spcPts val="0"/>
                        </a:spcAft>
                      </a:pPr>
                      <a:r>
                        <a:rPr lang="en-US" sz="1600" b="1">
                          <a:effectLst/>
                          <a:latin typeface="Times New Roman" panose="02020603050405020304" pitchFamily="18" charset="0"/>
                          <a:ea typeface="Times New Roman" panose="02020603050405020304" pitchFamily="18" charset="0"/>
                        </a:rPr>
                        <a:t>1.SOLIS</a:t>
                      </a:r>
                      <a:endParaRPr lang="lv-LV"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AIZMIRST PRIORITĀTES </a:t>
                      </a:r>
                      <a:r>
                        <a:rPr lang="en-US" sz="1200" i="1" dirty="0">
                          <a:effectLst/>
                          <a:latin typeface="Times New Roman" panose="02020603050405020304" pitchFamily="18" charset="0"/>
                          <a:ea typeface="Times New Roman" panose="02020603050405020304" pitchFamily="18" charset="0"/>
                        </a:rPr>
                        <a:t>(</a:t>
                      </a:r>
                      <a:r>
                        <a:rPr lang="en-US" sz="1200" i="1" dirty="0" err="1">
                          <a:effectLst/>
                          <a:latin typeface="Times New Roman" panose="02020603050405020304" pitchFamily="18" charset="0"/>
                          <a:ea typeface="Times New Roman" panose="02020603050405020304" pitchFamily="18" charset="0"/>
                        </a:rPr>
                        <a:t>noliegums</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bēgšana</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izmaiņas</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svarīgākajā</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kā</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tu</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pavadi</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savu</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laiku</a:t>
                      </a:r>
                      <a:r>
                        <a:rPr lang="en-US" sz="1200" i="1" dirty="0">
                          <a:effectLst/>
                          <a:latin typeface="Times New Roman" panose="02020603050405020304" pitchFamily="18" charset="0"/>
                          <a:ea typeface="Times New Roman" panose="02020603050405020304" pitchFamily="18" charset="0"/>
                        </a:rPr>
                        <a:t>, ko </a:t>
                      </a:r>
                      <a:r>
                        <a:rPr lang="en-US" sz="1200" i="1" dirty="0" err="1">
                          <a:effectLst/>
                          <a:latin typeface="Times New Roman" panose="02020603050405020304" pitchFamily="18" charset="0"/>
                          <a:ea typeface="Times New Roman" panose="02020603050405020304" pitchFamily="18" charset="0"/>
                        </a:rPr>
                        <a:t>domā</a:t>
                      </a:r>
                      <a:r>
                        <a:rPr lang="en-US" sz="1200" i="1"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Noslēpumi</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maz</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laika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enerģijas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priekš</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Dieva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tikšanām</a:t>
                      </a:r>
                      <a:r>
                        <a:rPr lang="en-US" sz="1200" dirty="0">
                          <a:effectLst/>
                          <a:latin typeface="Times New Roman" panose="02020603050405020304" pitchFamily="18" charset="0"/>
                          <a:ea typeface="Times New Roman" panose="02020603050405020304" pitchFamily="18" charset="0"/>
                        </a:rPr>
                        <a:t> un </a:t>
                      </a:r>
                      <a:r>
                        <a:rPr lang="en-US" sz="1200" dirty="0" err="1">
                          <a:effectLst/>
                          <a:latin typeface="Times New Roman" panose="02020603050405020304" pitchFamily="18" charset="0"/>
                          <a:ea typeface="Times New Roman" panose="02020603050405020304" pitchFamily="18" charset="0"/>
                        </a:rPr>
                        <a:t>draudzei</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Izvairās</a:t>
                      </a:r>
                      <a:r>
                        <a:rPr lang="en-US" sz="1200" dirty="0">
                          <a:effectLst/>
                          <a:latin typeface="Times New Roman" panose="02020603050405020304" pitchFamily="18" charset="0"/>
                          <a:ea typeface="Times New Roman" panose="02020603050405020304" pitchFamily="18" charset="0"/>
                        </a:rPr>
                        <a:t> no </a:t>
                      </a:r>
                      <a:r>
                        <a:rPr lang="en-US" sz="1200" dirty="0" err="1">
                          <a:effectLst/>
                          <a:latin typeface="Times New Roman" panose="02020603050405020304" pitchFamily="18" charset="0"/>
                          <a:ea typeface="Times New Roman" panose="02020603050405020304" pitchFamily="18" charset="0"/>
                        </a:rPr>
                        <a:t>atbalsta</a:t>
                      </a:r>
                      <a:r>
                        <a:rPr lang="lv-LV"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cilvēka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kuram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jāatskaitās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paviršas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virspusējas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sarunas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izolēšanās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izmaiņas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mērķos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Pārņemts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ar</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attiecībām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lauž</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solījumus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nodošanos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Galvenā</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nodarbošanās</a:t>
                      </a:r>
                      <a:r>
                        <a:rPr lang="en-US" sz="1200" dirty="0">
                          <a:effectLst/>
                          <a:latin typeface="Times New Roman" panose="02020603050405020304" pitchFamily="18" charset="0"/>
                          <a:ea typeface="Times New Roman" panose="02020603050405020304" pitchFamily="18" charset="0"/>
                        </a:rPr>
                        <a:t> gar </a:t>
                      </a:r>
                      <a:r>
                        <a:rPr lang="en-US" sz="1200" dirty="0" err="1">
                          <a:effectLst/>
                          <a:latin typeface="Times New Roman" panose="02020603050405020304" pitchFamily="18" charset="0"/>
                          <a:ea typeface="Times New Roman" panose="02020603050405020304" pitchFamily="18" charset="0"/>
                        </a:rPr>
                        <a:t>materiālām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lietām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televīziju</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izklaidi</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Vilcināšanās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melošana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Jūtās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pašpārliecināts</a:t>
                      </a:r>
                      <a:r>
                        <a:rPr lang="en-US" sz="1200" dirty="0">
                          <a:effectLst/>
                          <a:latin typeface="Times New Roman" panose="02020603050405020304" pitchFamily="18" charset="0"/>
                          <a:ea typeface="Times New Roman" panose="02020603050405020304" pitchFamily="18" charset="0"/>
                        </a:rPr>
                        <a:t>.</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73215499"/>
                  </a:ext>
                </a:extLst>
              </a:tr>
              <a:tr h="956154">
                <a:tc vMerge="1">
                  <a:txBody>
                    <a:bodyPr/>
                    <a:lstStyle/>
                    <a:p>
                      <a:endParaRPr lang="lv-LV"/>
                    </a:p>
                  </a:txBody>
                  <a:tcPr/>
                </a:tc>
                <a:tc>
                  <a:txBody>
                    <a:bodyPr/>
                    <a:lstStyle/>
                    <a:p>
                      <a:pPr>
                        <a:spcAft>
                          <a:spcPts val="0"/>
                        </a:spcAft>
                      </a:pPr>
                      <a:r>
                        <a:rPr lang="en-US" sz="1600" b="1">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p>
                      <a:pPr>
                        <a:spcAft>
                          <a:spcPts val="0"/>
                        </a:spcAft>
                      </a:pPr>
                      <a:r>
                        <a:rPr lang="en-US" sz="1600" b="1">
                          <a:effectLst/>
                          <a:latin typeface="Times New Roman" panose="02020603050405020304" pitchFamily="18" charset="0"/>
                          <a:ea typeface="Times New Roman" panose="02020603050405020304" pitchFamily="18" charset="0"/>
                        </a:rPr>
                        <a:t>2.SOLIS</a:t>
                      </a:r>
                      <a:endParaRPr lang="lv-LV"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NEMIERS </a:t>
                      </a:r>
                      <a:r>
                        <a:rPr lang="en-US" sz="1200" i="1" dirty="0">
                          <a:effectLst/>
                          <a:latin typeface="Times New Roman" panose="02020603050405020304" pitchFamily="18" charset="0"/>
                          <a:ea typeface="Times New Roman" panose="02020603050405020304" pitchFamily="18" charset="0"/>
                        </a:rPr>
                        <a:t>(</a:t>
                      </a:r>
                      <a:r>
                        <a:rPr lang="en-US" sz="1200" i="1" dirty="0" err="1">
                          <a:effectLst/>
                          <a:latin typeface="Times New Roman" panose="02020603050405020304" pitchFamily="18" charset="0"/>
                          <a:ea typeface="Times New Roman" panose="02020603050405020304" pitchFamily="18" charset="0"/>
                        </a:rPr>
                        <a:t>enerģijas</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iegūšana</a:t>
                      </a:r>
                      <a:r>
                        <a:rPr lang="en-US" sz="1200" i="1" dirty="0">
                          <a:effectLst/>
                          <a:latin typeface="Times New Roman" panose="02020603050405020304" pitchFamily="18" charset="0"/>
                          <a:ea typeface="Times New Roman" panose="02020603050405020304" pitchFamily="18" charset="0"/>
                        </a:rPr>
                        <a:t> no </a:t>
                      </a:r>
                      <a:r>
                        <a:rPr lang="en-US" sz="1200" i="1" dirty="0" err="1">
                          <a:effectLst/>
                          <a:latin typeface="Times New Roman" panose="02020603050405020304" pitchFamily="18" charset="0"/>
                          <a:ea typeface="Times New Roman" panose="02020603050405020304" pitchFamily="18" charset="0"/>
                        </a:rPr>
                        <a:t>emocijām</a:t>
                      </a:r>
                      <a:r>
                        <a:rPr lang="en-US" sz="1200" i="1"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Uztraukums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Lieto</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rupjības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Bailīgs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Aizvainojošs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atsaucas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uz</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vecām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negatīvām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domām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Perfekcionisms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notiesā</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citu</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motīvus</a:t>
                      </a:r>
                      <a:r>
                        <a:rPr lang="en-US" sz="1200" dirty="0">
                          <a:effectLst/>
                          <a:latin typeface="Times New Roman" panose="02020603050405020304" pitchFamily="18" charset="0"/>
                          <a:ea typeface="Times New Roman" panose="02020603050405020304" pitchFamily="18" charset="0"/>
                        </a:rPr>
                        <a:t>, </a:t>
                      </a:r>
                      <a:r>
                        <a:rPr lang="lv-LV" sz="1200" dirty="0">
                          <a:effectLst/>
                          <a:latin typeface="Times New Roman" panose="02020603050405020304" pitchFamily="18" charset="0"/>
                          <a:ea typeface="Times New Roman" panose="02020603050405020304" pitchFamily="18" charset="0"/>
                        </a:rPr>
                        <a:t>«</a:t>
                      </a:r>
                      <a:r>
                        <a:rPr lang="en-US" sz="1200" dirty="0" err="1">
                          <a:effectLst/>
                          <a:latin typeface="Times New Roman" panose="02020603050405020304" pitchFamily="18" charset="0"/>
                          <a:ea typeface="Times New Roman" panose="02020603050405020304" pitchFamily="18" charset="0"/>
                        </a:rPr>
                        <a:t>prāta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lasīšana</a:t>
                      </a:r>
                      <a:r>
                        <a:rPr lang="lv-LV" sz="1200"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fantāzijas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masturbēšana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kodēts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miega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problēmas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koncentrēšanās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uz</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nepatikšanām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meklē</a:t>
                      </a:r>
                      <a:r>
                        <a:rPr lang="en-US" sz="1200" dirty="0">
                          <a:effectLst/>
                          <a:latin typeface="Times New Roman" panose="02020603050405020304" pitchFamily="18" charset="0"/>
                          <a:ea typeface="Times New Roman" panose="02020603050405020304" pitchFamily="18" charset="0"/>
                        </a:rPr>
                        <a:t>/</a:t>
                      </a:r>
                      <a:r>
                        <a:rPr lang="en-US" sz="1200" dirty="0" err="1">
                          <a:effectLst/>
                          <a:latin typeface="Times New Roman" panose="02020603050405020304" pitchFamily="18" charset="0"/>
                          <a:ea typeface="Times New Roman" panose="02020603050405020304" pitchFamily="18" charset="0"/>
                        </a:rPr>
                        <a:t>spēlē</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teātri</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tenko</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Pārāk</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daudz</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lieto</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medikamentus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sāpēm</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miegam</a:t>
                      </a:r>
                      <a:r>
                        <a:rPr lang="en-US" sz="1200" dirty="0">
                          <a:effectLst/>
                          <a:latin typeface="Times New Roman" panose="02020603050405020304" pitchFamily="18" charset="0"/>
                          <a:ea typeface="Times New Roman" panose="02020603050405020304" pitchFamily="18" charset="0"/>
                        </a:rPr>
                        <a:t> un </a:t>
                      </a:r>
                      <a:r>
                        <a:rPr lang="en-US" sz="1200" dirty="0" err="1">
                          <a:effectLst/>
                          <a:latin typeface="Times New Roman" panose="02020603050405020304" pitchFamily="18" charset="0"/>
                          <a:ea typeface="Times New Roman" panose="02020603050405020304" pitchFamily="18" charset="0"/>
                        </a:rPr>
                        <a:t>svara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kontrolei</a:t>
                      </a:r>
                      <a:r>
                        <a:rPr lang="en-US" sz="1200" dirty="0">
                          <a:effectLst/>
                          <a:latin typeface="Times New Roman" panose="02020603050405020304" pitchFamily="18" charset="0"/>
                          <a:ea typeface="Times New Roman" panose="02020603050405020304" pitchFamily="18" charset="0"/>
                        </a:rPr>
                        <a:t>.</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0552627"/>
                  </a:ext>
                </a:extLst>
              </a:tr>
              <a:tr h="956154">
                <a:tc vMerge="1">
                  <a:txBody>
                    <a:bodyPr/>
                    <a:lstStyle/>
                    <a:p>
                      <a:endParaRPr lang="lv-LV"/>
                    </a:p>
                  </a:txBody>
                  <a:tcPr/>
                </a:tc>
                <a:tc>
                  <a:txBody>
                    <a:bodyPr/>
                    <a:lstStyle/>
                    <a:p>
                      <a:pPr>
                        <a:spcAft>
                          <a:spcPts val="0"/>
                        </a:spcAft>
                      </a:pPr>
                      <a:r>
                        <a:rPr lang="en-US" sz="1600" b="1">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p>
                      <a:pPr>
                        <a:spcAft>
                          <a:spcPts val="0"/>
                        </a:spcAft>
                      </a:pPr>
                      <a:r>
                        <a:rPr lang="en-US" sz="1600" b="1">
                          <a:effectLst/>
                          <a:latin typeface="Times New Roman" panose="02020603050405020304" pitchFamily="18" charset="0"/>
                          <a:ea typeface="Times New Roman" panose="02020603050405020304" pitchFamily="18" charset="0"/>
                        </a:rPr>
                        <a:t>3.SOLIS</a:t>
                      </a:r>
                      <a:endParaRPr lang="lv-LV"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p>
                      <a:pPr>
                        <a:spcAft>
                          <a:spcPts val="0"/>
                        </a:spcAft>
                      </a:pPr>
                      <a:r>
                        <a:rPr lang="en-US" sz="1200">
                          <a:effectLst/>
                          <a:latin typeface="Times New Roman" panose="02020603050405020304" pitchFamily="18" charset="0"/>
                          <a:ea typeface="Times New Roman" panose="02020603050405020304" pitchFamily="18" charset="0"/>
                        </a:rPr>
                        <a:t>UZDOD ĀTRUMU </a:t>
                      </a:r>
                      <a:r>
                        <a:rPr lang="en-US" sz="1200" i="1">
                          <a:effectLst/>
                          <a:latin typeface="Times New Roman" panose="02020603050405020304" pitchFamily="18" charset="0"/>
                          <a:ea typeface="Times New Roman" panose="02020603050405020304" pitchFamily="18" charset="0"/>
                        </a:rPr>
                        <a:t>(Depresija) </a:t>
                      </a:r>
                      <a:r>
                        <a:rPr lang="en-US" sz="1200">
                          <a:effectLst/>
                          <a:latin typeface="Times New Roman" panose="02020603050405020304" pitchFamily="18" charset="0"/>
                          <a:ea typeface="Times New Roman" panose="02020603050405020304" pitchFamily="18" charset="0"/>
                        </a:rPr>
                        <a:t>Super aizņemts. Darbaholiķis. Nespēj atpūsties. Izlaiž ēdienreizes, ēšanas mānija (parasti naktīs), pārtērēšanās. Nespēj noteikt savas sajūtas/vajadzības. Atkārtotas, negatīvas domas. Ātri sakaitināms, mainīgs dramatisks garstāvoklis, iekāre, kofeīna pārlietošana, pārvingrošanās, nervozitāte, nespēj būt viens. Grūtības klausīties citos. Atsakās no atbalsta.</a:t>
                      </a:r>
                      <a:endParaRPr lang="lv-LV" sz="1200">
                        <a:effectLst/>
                        <a:latin typeface="Times New Roman" panose="02020603050405020304" pitchFamily="18" charset="0"/>
                        <a:ea typeface="Times New Roman" panose="02020603050405020304" pitchFamily="18" charset="0"/>
                      </a:endParaRPr>
                    </a:p>
                    <a:p>
                      <a:pPr>
                        <a:spcAft>
                          <a:spcPts val="0"/>
                        </a:spcAft>
                      </a:pPr>
                      <a:r>
                        <a:rPr lang="en-US" sz="1200">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1465030"/>
                  </a:ext>
                </a:extLst>
              </a:tr>
              <a:tr h="956154">
                <a:tc vMerge="1">
                  <a:txBody>
                    <a:bodyPr/>
                    <a:lstStyle/>
                    <a:p>
                      <a:endParaRPr lang="lv-LV"/>
                    </a:p>
                  </a:txBody>
                  <a:tcPr/>
                </a:tc>
                <a:tc>
                  <a:txBody>
                    <a:bodyPr/>
                    <a:lstStyle/>
                    <a:p>
                      <a:pPr>
                        <a:spcAft>
                          <a:spcPts val="0"/>
                        </a:spcAft>
                      </a:pPr>
                      <a:r>
                        <a:rPr lang="en-US" sz="1600" b="1">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p>
                      <a:pPr>
                        <a:spcAft>
                          <a:spcPts val="0"/>
                        </a:spcAft>
                      </a:pPr>
                      <a:r>
                        <a:rPr lang="en-US" sz="1600" b="1">
                          <a:effectLst/>
                          <a:latin typeface="Times New Roman" panose="02020603050405020304" pitchFamily="18" charset="0"/>
                          <a:ea typeface="Times New Roman" panose="02020603050405020304" pitchFamily="18" charset="0"/>
                        </a:rPr>
                        <a:t>4.SOLIS</a:t>
                      </a:r>
                      <a:endParaRPr lang="lv-LV"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ATZĪMĒJAS </a:t>
                      </a:r>
                      <a:r>
                        <a:rPr lang="en-US" sz="1200" i="1" dirty="0">
                          <a:effectLst/>
                          <a:latin typeface="Times New Roman" panose="02020603050405020304" pitchFamily="18" charset="0"/>
                          <a:ea typeface="Times New Roman" panose="02020603050405020304" pitchFamily="18" charset="0"/>
                        </a:rPr>
                        <a:t>(</a:t>
                      </a:r>
                      <a:r>
                        <a:rPr lang="en-US" sz="1200" i="1" dirty="0" err="1">
                          <a:effectLst/>
                          <a:latin typeface="Times New Roman" panose="02020603050405020304" pitchFamily="18" charset="0"/>
                          <a:ea typeface="Times New Roman" panose="02020603050405020304" pitchFamily="18" charset="0"/>
                        </a:rPr>
                        <a:t>Darbojas</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dusmā</a:t>
                      </a:r>
                      <a:r>
                        <a:rPr lang="lv-LV" sz="1200" i="1" dirty="0">
                          <a:effectLst/>
                          <a:latin typeface="Times New Roman" panose="02020603050405020304" pitchFamily="18" charset="0"/>
                          <a:ea typeface="Times New Roman" panose="02020603050405020304" pitchFamily="18" charset="0"/>
                        </a:rPr>
                        <a:t>s</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kautiņi</a:t>
                      </a:r>
                      <a:r>
                        <a:rPr lang="en-US" sz="1200" i="1"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Krīze</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finansēs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darbā</a:t>
                      </a:r>
                      <a:r>
                        <a:rPr lang="en-US" sz="1200" dirty="0">
                          <a:effectLst/>
                          <a:latin typeface="Times New Roman" panose="02020603050405020304" pitchFamily="18" charset="0"/>
                          <a:ea typeface="Times New Roman" panose="02020603050405020304" pitchFamily="18" charset="0"/>
                        </a:rPr>
                        <a:t> un </a:t>
                      </a:r>
                      <a:r>
                        <a:rPr lang="en-US" sz="1200" dirty="0" err="1">
                          <a:effectLst/>
                          <a:latin typeface="Times New Roman" panose="02020603050405020304" pitchFamily="18" charset="0"/>
                          <a:ea typeface="Times New Roman" panose="02020603050405020304" pitchFamily="18" charset="0"/>
                        </a:rPr>
                        <a:t>attiecību</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izjaukšana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Sarkasms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pārmērīgi</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reaģē</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patstāvīgs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aizvainojums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Atgrūž</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citus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pieaug</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izolēšanās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nosodīšana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Nespēj</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pieņemt</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kritiku</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aizsargāšanās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pozīcijā</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gremošanas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problēmas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galvas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sāpes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apsēstības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iestrēgušas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domas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Nevar</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piedot</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Jūtas</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grandiozi</a:t>
                      </a:r>
                      <a:r>
                        <a:rPr lang="en-US" sz="1200" dirty="0">
                          <a:effectLst/>
                          <a:latin typeface="Times New Roman" panose="02020603050405020304" pitchFamily="18" charset="0"/>
                          <a:ea typeface="Times New Roman" panose="02020603050405020304" pitchFamily="18" charset="0"/>
                        </a:rPr>
                        <a:t>.</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60028354"/>
                  </a:ext>
                </a:extLst>
              </a:tr>
              <a:tr h="1147384">
                <a:tc vMerge="1">
                  <a:txBody>
                    <a:bodyPr/>
                    <a:lstStyle/>
                    <a:p>
                      <a:endParaRPr lang="lv-LV"/>
                    </a:p>
                  </a:txBody>
                  <a:tcPr/>
                </a:tc>
                <a:tc>
                  <a:txBody>
                    <a:bodyPr/>
                    <a:lstStyle/>
                    <a:p>
                      <a:pPr>
                        <a:spcAft>
                          <a:spcPts val="0"/>
                        </a:spcAft>
                      </a:pPr>
                      <a:r>
                        <a:rPr lang="en-US" sz="1600" b="1">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p>
                      <a:pPr>
                        <a:spcAft>
                          <a:spcPts val="0"/>
                        </a:spcAft>
                      </a:pPr>
                      <a:r>
                        <a:rPr lang="en-US" sz="1600" b="1">
                          <a:effectLst/>
                          <a:latin typeface="Times New Roman" panose="02020603050405020304" pitchFamily="18" charset="0"/>
                          <a:ea typeface="Times New Roman" panose="02020603050405020304" pitchFamily="18" charset="0"/>
                        </a:rPr>
                        <a:t>5.SOLIS</a:t>
                      </a:r>
                      <a:endParaRPr lang="lv-LV"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p>
                      <a:pPr>
                        <a:spcAft>
                          <a:spcPts val="0"/>
                        </a:spcAft>
                      </a:pPr>
                      <a:r>
                        <a:rPr lang="en-US" sz="1200">
                          <a:effectLst/>
                          <a:latin typeface="Times New Roman" panose="02020603050405020304" pitchFamily="18" charset="0"/>
                          <a:ea typeface="Times New Roman" panose="02020603050405020304" pitchFamily="18" charset="0"/>
                        </a:rPr>
                        <a:t>IZSMELTS </a:t>
                      </a:r>
                      <a:r>
                        <a:rPr lang="en-US" sz="1200" i="1">
                          <a:effectLst/>
                          <a:latin typeface="Times New Roman" panose="02020603050405020304" pitchFamily="18" charset="0"/>
                          <a:ea typeface="Times New Roman" panose="02020603050405020304" pitchFamily="18" charset="0"/>
                        </a:rPr>
                        <a:t>(Bez enerģijas) </a:t>
                      </a:r>
                      <a:r>
                        <a:rPr lang="en-US" sz="1200">
                          <a:effectLst/>
                          <a:latin typeface="Times New Roman" panose="02020603050405020304" pitchFamily="18" charset="0"/>
                          <a:ea typeface="Times New Roman" panose="02020603050405020304" pitchFamily="18" charset="0"/>
                        </a:rPr>
                        <a:t>Depresīvs. Panika, apjukums, bezcerība, guļ par daudz/par maz. Nespēj cīnīties, pesimistisks, bezpalīdzīgs, noguris, nejutīgs. Vēlēšanās bēgt, domas par lietošanu, par atkarīgajiem draugiem vai vietām, kur lieto. Patiešām izolējies, cilvēki uz tevi ir dusmīgi. Sevis ļaunprātīga izmantošana, pašnāvnieciskas domas, nav mērķi, izdzīvošanas režīms. Neatbild uz zvaniem, kavē darbu, aizkaitināmība, meklē vecos draugus.</a:t>
                      </a:r>
                      <a:endParaRPr lang="lv-LV" sz="1200">
                        <a:effectLst/>
                        <a:latin typeface="Times New Roman" panose="02020603050405020304" pitchFamily="18" charset="0"/>
                        <a:ea typeface="Times New Roman" panose="02020603050405020304" pitchFamily="18" charset="0"/>
                      </a:endParaRPr>
                    </a:p>
                    <a:p>
                      <a:pPr>
                        <a:spcAft>
                          <a:spcPts val="0"/>
                        </a:spcAft>
                      </a:pPr>
                      <a:r>
                        <a:rPr lang="en-US" sz="1200">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68197723"/>
                  </a:ext>
                </a:extLst>
              </a:tr>
              <a:tr h="573692">
                <a:tc>
                  <a:txBody>
                    <a:bodyPr/>
                    <a:lstStyle/>
                    <a:p>
                      <a:pPr algn="ctr">
                        <a:spcAft>
                          <a:spcPts val="0"/>
                        </a:spcAft>
                      </a:pPr>
                      <a:r>
                        <a:rPr lang="en-US" sz="1200" b="1" dirty="0" err="1">
                          <a:effectLst/>
                          <a:latin typeface="Times New Roman" panose="02020603050405020304" pitchFamily="18" charset="0"/>
                          <a:ea typeface="Times New Roman" panose="02020603050405020304" pitchFamily="18" charset="0"/>
                        </a:rPr>
                        <a:t>SLAPJĀ</a:t>
                      </a:r>
                      <a:r>
                        <a:rPr lang="en-US" sz="1200" b="1" dirty="0">
                          <a:effectLst/>
                          <a:latin typeface="Times New Roman" panose="02020603050405020304" pitchFamily="18" charset="0"/>
                          <a:ea typeface="Times New Roman" panose="02020603050405020304" pitchFamily="18" charset="0"/>
                        </a:rPr>
                        <a:t> </a:t>
                      </a:r>
                      <a:r>
                        <a:rPr lang="en-US" sz="1200" b="1" dirty="0" err="1">
                          <a:effectLst/>
                          <a:latin typeface="Times New Roman" panose="02020603050405020304" pitchFamily="18" charset="0"/>
                          <a:ea typeface="Times New Roman" panose="02020603050405020304" pitchFamily="18" charset="0"/>
                        </a:rPr>
                        <a:t>ATKĀRTOŠANA</a:t>
                      </a:r>
                      <a:endParaRPr lang="lv-LV" sz="12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spcAft>
                          <a:spcPts val="0"/>
                        </a:spcAft>
                      </a:pPr>
                      <a:r>
                        <a:rPr lang="en-US" sz="1200" b="1">
                          <a:effectLst/>
                          <a:latin typeface="Times New Roman" panose="02020603050405020304" pitchFamily="18" charset="0"/>
                          <a:ea typeface="Times New Roman" panose="02020603050405020304" pitchFamily="18" charset="0"/>
                        </a:rPr>
                        <a:t> </a:t>
                      </a:r>
                      <a:endParaRPr lang="lv-LV"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ATKĀRTOŠANA </a:t>
                      </a:r>
                      <a:r>
                        <a:rPr lang="en-US" sz="1200" i="1" dirty="0">
                          <a:effectLst/>
                          <a:latin typeface="Times New Roman" panose="02020603050405020304" pitchFamily="18" charset="0"/>
                          <a:ea typeface="Times New Roman" panose="02020603050405020304" pitchFamily="18" charset="0"/>
                        </a:rPr>
                        <a:t>(</a:t>
                      </a:r>
                      <a:r>
                        <a:rPr lang="en-US" sz="1200" i="1" dirty="0" err="1">
                          <a:effectLst/>
                          <a:latin typeface="Times New Roman" panose="02020603050405020304" pitchFamily="18" charset="0"/>
                          <a:ea typeface="Times New Roman" panose="02020603050405020304" pitchFamily="18" charset="0"/>
                        </a:rPr>
                        <a:t>Lietošana</a:t>
                      </a:r>
                      <a:r>
                        <a:rPr lang="en-US" sz="1200" i="1"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Dzeršana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melošana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manipulēšana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Narkotiku</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lietošana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Iedzeršana</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Atgriešanās</a:t>
                      </a:r>
                      <a:r>
                        <a:rPr lang="en-US" sz="1200" dirty="0">
                          <a:effectLst/>
                          <a:latin typeface="Times New Roman" panose="02020603050405020304" pitchFamily="18" charset="0"/>
                          <a:ea typeface="Times New Roman" panose="02020603050405020304" pitchFamily="18" charset="0"/>
                        </a:rPr>
                        <a:t> pie </a:t>
                      </a:r>
                      <a:r>
                        <a:rPr lang="en-US" sz="1200" dirty="0" err="1">
                          <a:effectLst/>
                          <a:latin typeface="Times New Roman" panose="02020603050405020304" pitchFamily="18" charset="0"/>
                          <a:ea typeface="Times New Roman" panose="02020603050405020304" pitchFamily="18" charset="0"/>
                        </a:rPr>
                        <a:t>atkarības</a:t>
                      </a:r>
                      <a:r>
                        <a:rPr lang="en-US" sz="1200" dirty="0">
                          <a:effectLst/>
                          <a:latin typeface="Times New Roman" panose="02020603050405020304" pitchFamily="18" charset="0"/>
                          <a:ea typeface="Times New Roman" panose="02020603050405020304" pitchFamily="18" charset="0"/>
                        </a:rPr>
                        <a:t>.</a:t>
                      </a:r>
                      <a:endParaRPr lang="lv-LV" sz="1200" dirty="0">
                        <a:effectLst/>
                        <a:latin typeface="Times New Roman" panose="02020603050405020304" pitchFamily="18" charset="0"/>
                        <a:ea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endParaRPr lang="lv-LV"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42294034"/>
                  </a:ext>
                </a:extLst>
              </a:tr>
            </a:tbl>
          </a:graphicData>
        </a:graphic>
      </p:graphicFrame>
      <p:sp>
        <p:nvSpPr>
          <p:cNvPr id="9" name="Up Arrow 8"/>
          <p:cNvSpPr/>
          <p:nvPr/>
        </p:nvSpPr>
        <p:spPr>
          <a:xfrm>
            <a:off x="565403" y="1447800"/>
            <a:ext cx="484632"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65403" y="4267201"/>
            <a:ext cx="484632" cy="2089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981200" y="533400"/>
            <a:ext cx="8229600" cy="1143000"/>
          </a:xfrm>
        </p:spPr>
        <p:txBody>
          <a:bodyPr/>
          <a:lstStyle/>
          <a:p>
            <a:pPr eaLnBrk="1" fontAlgn="auto" hangingPunct="1">
              <a:spcAft>
                <a:spcPts val="0"/>
              </a:spcAft>
              <a:defRPr/>
            </a:pPr>
            <a:r>
              <a:rPr lang="lv-LV" dirty="0">
                <a:effectLst>
                  <a:outerShdw blurRad="38100" dist="38100" dir="2700000" algn="tl">
                    <a:srgbClr val="000000">
                      <a:alpha val="43137"/>
                    </a:srgbClr>
                  </a:outerShdw>
                </a:effectLst>
              </a:rPr>
              <a:t>Ciešāks atkārtošanas apskats</a:t>
            </a:r>
            <a:endParaRPr lang="en-US" dirty="0">
              <a:solidFill>
                <a:schemeClr val="tx2">
                  <a:tint val="100000"/>
                  <a:satMod val="250000"/>
                </a:schemeClr>
              </a:solidFill>
              <a:effectLst>
                <a:outerShdw blurRad="38100" dist="38100" dir="2700000" algn="tl">
                  <a:srgbClr val="000000">
                    <a:alpha val="43137"/>
                  </a:srgbClr>
                </a:outerShdw>
              </a:effectLst>
            </a:endParaRPr>
          </a:p>
        </p:txBody>
      </p:sp>
      <p:sp>
        <p:nvSpPr>
          <p:cNvPr id="84995" name="Rectangle 3"/>
          <p:cNvSpPr>
            <a:spLocks noGrp="1" noChangeArrowheads="1"/>
          </p:cNvSpPr>
          <p:nvPr>
            <p:ph idx="1"/>
          </p:nvPr>
        </p:nvSpPr>
        <p:spPr>
          <a:xfrm>
            <a:off x="1981200" y="1828800"/>
            <a:ext cx="8229600" cy="4038600"/>
          </a:xfrm>
        </p:spPr>
        <p:txBody>
          <a:bodyPr/>
          <a:lstStyle/>
          <a:p>
            <a:pPr eaLnBrk="1" hangingPunct="1"/>
            <a:r>
              <a:rPr lang="lv-LV" dirty="0">
                <a:effectLst>
                  <a:outerShdw blurRad="38100" dist="38100" dir="2700000" algn="tl">
                    <a:srgbClr val="000000">
                      <a:alpha val="43137"/>
                    </a:srgbClr>
                  </a:outerShdw>
                </a:effectLst>
              </a:rPr>
              <a:t>Cilvēks ir piedzīvojis atgūšanos kādā pakāpē, ka var atkal piedzīvot atkārtošanu.</a:t>
            </a:r>
          </a:p>
          <a:p>
            <a:pPr marL="0" indent="0" eaLnBrk="1" hangingPunct="1">
              <a:buNone/>
            </a:pPr>
            <a:endParaRPr lang="en-US" dirty="0">
              <a:effectLst>
                <a:outerShdw blurRad="38100" dist="38100" dir="2700000" algn="tl">
                  <a:srgbClr val="000000">
                    <a:alpha val="43137"/>
                  </a:srgbClr>
                </a:outerShdw>
              </a:effectLst>
            </a:endParaRPr>
          </a:p>
          <a:p>
            <a:pPr eaLnBrk="1" hangingPunct="1"/>
            <a:r>
              <a:rPr lang="lv-LV" dirty="0">
                <a:effectLst>
                  <a:outerShdw blurRad="38100" dist="38100" dir="2700000" algn="tl">
                    <a:srgbClr val="000000">
                      <a:alpha val="43137"/>
                    </a:srgbClr>
                  </a:outerShdw>
                </a:effectLst>
              </a:rPr>
              <a:t>Trīs atkārtošanas dimensijas</a:t>
            </a:r>
            <a:r>
              <a:rPr lang="en-US" dirty="0">
                <a:effectLst>
                  <a:outerShdw blurRad="38100" dist="38100" dir="2700000" algn="tl">
                    <a:srgbClr val="000000">
                      <a:alpha val="43137"/>
                    </a:srgbClr>
                  </a:outerShdw>
                </a:effectLst>
              </a:rPr>
              <a:t>	</a:t>
            </a:r>
            <a:endParaRPr lang="lv-LV" dirty="0">
              <a:effectLst>
                <a:outerShdw blurRad="38100" dist="38100" dir="2700000" algn="tl">
                  <a:srgbClr val="000000">
                    <a:alpha val="43137"/>
                  </a:srgbClr>
                </a:outerShdw>
              </a:effectLst>
            </a:endParaRPr>
          </a:p>
          <a:p>
            <a:pPr marL="0" indent="0" eaLnBrk="1" hangingPunct="1">
              <a:buNone/>
            </a:pPr>
            <a:r>
              <a:rPr lang="en-US" dirty="0">
                <a:effectLst>
                  <a:outerShdw blurRad="38100" dist="38100" dir="2700000" algn="tl">
                    <a:srgbClr val="000000">
                      <a:alpha val="43137"/>
                    </a:srgbClr>
                  </a:outerShdw>
                </a:effectLst>
              </a:rPr>
              <a:t>	1.	</a:t>
            </a:r>
            <a:r>
              <a:rPr lang="lv-LV" dirty="0">
                <a:effectLst>
                  <a:outerShdw blurRad="38100" dist="38100" dir="2700000" algn="tl">
                    <a:srgbClr val="000000">
                      <a:alpha val="43137"/>
                    </a:srgbClr>
                  </a:outerShdw>
                </a:effectLst>
              </a:rPr>
              <a:t>Fiziskā </a:t>
            </a:r>
            <a:endParaRPr lang="en-US" dirty="0">
              <a:effectLst>
                <a:outerShdw blurRad="38100" dist="38100" dir="2700000" algn="tl">
                  <a:srgbClr val="000000">
                    <a:alpha val="43137"/>
                  </a:srgbClr>
                </a:outerShdw>
              </a:effectLst>
            </a:endParaRPr>
          </a:p>
          <a:p>
            <a:pPr eaLnBrk="1" hangingPunct="1">
              <a:buFontTx/>
              <a:buNone/>
            </a:pPr>
            <a:r>
              <a:rPr lang="en-US" dirty="0">
                <a:effectLst>
                  <a:outerShdw blurRad="38100" dist="38100" dir="2700000" algn="tl">
                    <a:srgbClr val="000000">
                      <a:alpha val="43137"/>
                    </a:srgbClr>
                  </a:outerShdw>
                </a:effectLst>
              </a:rPr>
              <a:t>		2.	</a:t>
            </a:r>
            <a:r>
              <a:rPr lang="en-US" dirty="0" err="1">
                <a:effectLst>
                  <a:outerShdw blurRad="38100" dist="38100" dir="2700000" algn="tl">
                    <a:srgbClr val="000000">
                      <a:alpha val="43137"/>
                    </a:srgbClr>
                  </a:outerShdw>
                </a:effectLst>
              </a:rPr>
              <a:t>Ment</a:t>
            </a:r>
            <a:r>
              <a:rPr lang="lv-LV" dirty="0">
                <a:effectLst>
                  <a:outerShdw blurRad="38100" dist="38100" dir="2700000" algn="tl">
                    <a:srgbClr val="000000">
                      <a:alpha val="43137"/>
                    </a:srgbClr>
                  </a:outerShdw>
                </a:effectLst>
              </a:rPr>
              <a:t>ālā</a:t>
            </a:r>
            <a:endParaRPr lang="en-US" dirty="0">
              <a:effectLst>
                <a:outerShdw blurRad="38100" dist="38100" dir="2700000" algn="tl">
                  <a:srgbClr val="000000">
                    <a:alpha val="43137"/>
                  </a:srgbClr>
                </a:outerShdw>
              </a:effectLst>
            </a:endParaRPr>
          </a:p>
          <a:p>
            <a:pPr eaLnBrk="1" hangingPunct="1">
              <a:buFontTx/>
              <a:buNone/>
            </a:pPr>
            <a:r>
              <a:rPr lang="en-US" dirty="0">
                <a:effectLst>
                  <a:outerShdw blurRad="38100" dist="38100" dir="2700000" algn="tl">
                    <a:srgbClr val="000000">
                      <a:alpha val="43137"/>
                    </a:srgbClr>
                  </a:outerShdw>
                </a:effectLst>
              </a:rPr>
              <a:t>		3.	</a:t>
            </a:r>
            <a:r>
              <a:rPr lang="lv-LV" dirty="0">
                <a:effectLst>
                  <a:outerShdw blurRad="38100" dist="38100" dir="2700000" algn="tl">
                    <a:srgbClr val="000000">
                      <a:alpha val="43137"/>
                    </a:srgbClr>
                  </a:outerShdw>
                </a:effectLst>
              </a:rPr>
              <a:t>Garīgā</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1F132381-67AB-49A7-A101-FE34E48D25F0}" type="slidenum">
              <a:rPr lang="en-US"/>
              <a:pPr>
                <a:defRPr/>
              </a:pPr>
              <a:t>17</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1981200" y="1066800"/>
            <a:ext cx="8229600" cy="4114800"/>
          </a:xfrm>
        </p:spPr>
        <p:txBody>
          <a:bodyPr/>
          <a:lstStyle/>
          <a:p>
            <a:pPr eaLnBrk="1" hangingPunct="1">
              <a:buFontTx/>
              <a:buNone/>
            </a:pPr>
            <a:r>
              <a:rPr lang="lv-LV" sz="4800" b="1" dirty="0">
                <a:solidFill>
                  <a:schemeClr val="accent4">
                    <a:lumMod val="60000"/>
                    <a:lumOff val="40000"/>
                  </a:schemeClr>
                </a:solidFill>
              </a:rPr>
              <a:t>Kas ir tavi ierosinātāji?</a:t>
            </a:r>
            <a:endParaRPr lang="en-US" sz="4800" b="1" dirty="0">
              <a:solidFill>
                <a:schemeClr val="accent4">
                  <a:lumMod val="60000"/>
                  <a:lumOff val="4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497FEFF2-7DF2-41AB-8D91-1984B831DE5D}" type="slidenum">
              <a:rPr lang="en-US"/>
              <a:pPr>
                <a:defRPr/>
              </a:pPr>
              <a:t>18</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962400"/>
            <a:ext cx="2819400" cy="19171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301" y="3429000"/>
            <a:ext cx="3040993" cy="2425192"/>
          </a:xfrm>
          <a:prstGeom prst="rect">
            <a:avLst/>
          </a:prstGeom>
        </p:spPr>
      </p:pic>
      <p:sp>
        <p:nvSpPr>
          <p:cNvPr id="9"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11"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1981200" y="990600"/>
            <a:ext cx="8229600" cy="4114800"/>
          </a:xfrm>
        </p:spPr>
        <p:txBody>
          <a:bodyPr/>
          <a:lstStyle/>
          <a:p>
            <a:pPr eaLnBrk="1" hangingPunct="1"/>
            <a:r>
              <a:rPr lang="lv-LV" sz="3600" dirty="0"/>
              <a:t>“Atkārtošana nesākas ar pirmo dzērienu. Atkārtošana sākas tad, kad cilvēks atkārtoti aktivizē nolieguma, izolācijas, paaugstināta stresa un pasliktinātas spriestspējas modeļus.”</a:t>
            </a:r>
            <a:r>
              <a:rPr lang="en-US" sz="3600" dirty="0">
                <a:effectLst>
                  <a:outerShdw blurRad="38100" dist="38100" dir="2700000" algn="tl">
                    <a:srgbClr val="000000">
                      <a:alpha val="43137"/>
                    </a:srgbClr>
                  </a:outerShdw>
                </a:effectLst>
              </a:rPr>
              <a:t>  </a:t>
            </a:r>
          </a:p>
          <a:p>
            <a:pPr eaLnBrk="1" hangingPunct="1">
              <a:buFontTx/>
              <a:buNone/>
            </a:pPr>
            <a:r>
              <a:rPr lang="lv-LV"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	</a:t>
            </a:r>
            <a:r>
              <a:rPr lang="lv-LV" sz="2000" dirty="0">
                <a:effectLst>
                  <a:outerShdw blurRad="38100" dist="38100" dir="2700000" algn="tl">
                    <a:srgbClr val="000000">
                      <a:alpha val="43137"/>
                    </a:srgbClr>
                  </a:outerShdw>
                </a:effectLst>
              </a:rPr>
              <a:t>- </a:t>
            </a:r>
            <a:r>
              <a:rPr lang="lv-LV" sz="2000" dirty="0"/>
              <a:t>citēts no </a:t>
            </a:r>
            <a:r>
              <a:rPr lang="lv-LV" sz="2000" i="1" dirty="0"/>
              <a:t>Counseling for Relapse Prevention</a:t>
            </a:r>
            <a:r>
              <a:rPr lang="lv-LV" sz="2000" dirty="0"/>
              <a:t> (</a:t>
            </a:r>
            <a:r>
              <a:rPr lang="lv-LV" sz="2000" i="1" dirty="0"/>
              <a:t>Padomdošana atkārtošanas novēršanai</a:t>
            </a:r>
            <a:r>
              <a:rPr lang="lv-LV" sz="2000" dirty="0"/>
              <a:t>)Terence T. Gorski &amp; Merlene Miller</a:t>
            </a:r>
            <a:r>
              <a:rPr lang="en-US" sz="2000" dirty="0">
                <a:effectLst>
                  <a:outerShdw blurRad="38100" dist="38100" dir="2700000" algn="tl">
                    <a:srgbClr val="000000">
                      <a:alpha val="43137"/>
                    </a:srgbClr>
                  </a:outerShdw>
                </a:effectLst>
              </a:rPr>
              <a:t> </a:t>
            </a:r>
          </a:p>
        </p:txBody>
      </p:sp>
      <p:sp>
        <p:nvSpPr>
          <p:cNvPr id="4" name="Slide Number Placeholder 3"/>
          <p:cNvSpPr>
            <a:spLocks noGrp="1"/>
          </p:cNvSpPr>
          <p:nvPr>
            <p:ph type="sldNum" sz="quarter" idx="12"/>
          </p:nvPr>
        </p:nvSpPr>
        <p:spPr/>
        <p:txBody>
          <a:bodyPr/>
          <a:lstStyle/>
          <a:p>
            <a:pPr>
              <a:defRPr/>
            </a:pPr>
            <a:fld id="{B96990D2-6681-4F2F-AA17-FB581B8B08E9}" type="slidenum">
              <a:rPr lang="en-US"/>
              <a:pPr>
                <a:defRPr/>
              </a:pPr>
              <a:t>19</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990600"/>
          </a:xfrm>
        </p:spPr>
        <p:txBody>
          <a:bodyPr/>
          <a:lstStyle/>
          <a:p>
            <a:r>
              <a:rPr lang="lv-LV" dirty="0">
                <a:effectLst/>
              </a:rPr>
              <a:t>Personīgā pielietojuma idejas</a:t>
            </a:r>
            <a:endParaRPr lang="en-US" dirty="0"/>
          </a:p>
        </p:txBody>
      </p:sp>
      <p:sp>
        <p:nvSpPr>
          <p:cNvPr id="3" name="Content Placeholder 2"/>
          <p:cNvSpPr>
            <a:spLocks noGrp="1"/>
          </p:cNvSpPr>
          <p:nvPr>
            <p:ph idx="1"/>
          </p:nvPr>
        </p:nvSpPr>
        <p:spPr/>
        <p:txBody>
          <a:bodyPr/>
          <a:lstStyle/>
          <a:p>
            <a:pPr>
              <a:buNone/>
              <a:tabLst>
                <a:tab pos="7315200" algn="r"/>
              </a:tabLst>
            </a:pPr>
            <a:r>
              <a:rPr lang="en-US" dirty="0"/>
              <a:t>1	</a:t>
            </a:r>
            <a:r>
              <a:rPr lang="en-US" u="sng" dirty="0"/>
              <a:t>	</a:t>
            </a:r>
          </a:p>
          <a:p>
            <a:pPr>
              <a:buNone/>
              <a:tabLst>
                <a:tab pos="7315200" algn="r"/>
              </a:tabLst>
            </a:pPr>
            <a:r>
              <a:rPr lang="en-US" dirty="0"/>
              <a:t>2	</a:t>
            </a:r>
            <a:r>
              <a:rPr lang="en-US" u="sng" dirty="0"/>
              <a:t>	</a:t>
            </a:r>
          </a:p>
          <a:p>
            <a:pPr>
              <a:buNone/>
              <a:tabLst>
                <a:tab pos="7315200" algn="r"/>
              </a:tabLst>
            </a:pPr>
            <a:r>
              <a:rPr lang="en-US" dirty="0"/>
              <a:t>3	</a:t>
            </a:r>
            <a:r>
              <a:rPr lang="en-US" u="sng" dirty="0"/>
              <a:t>	</a:t>
            </a:r>
          </a:p>
          <a:p>
            <a:pPr>
              <a:buNone/>
              <a:tabLst>
                <a:tab pos="7315200" algn="r"/>
              </a:tabLst>
            </a:pPr>
            <a:r>
              <a:rPr lang="en-US" dirty="0"/>
              <a:t>4	</a:t>
            </a:r>
            <a:r>
              <a:rPr lang="en-US" u="sng" dirty="0"/>
              <a:t>	</a:t>
            </a:r>
          </a:p>
          <a:p>
            <a:pPr>
              <a:buNone/>
              <a:tabLst>
                <a:tab pos="7315200" algn="r"/>
              </a:tabLst>
            </a:pPr>
            <a:r>
              <a:rPr lang="en-US" dirty="0"/>
              <a:t>5	</a:t>
            </a:r>
            <a:r>
              <a:rPr lang="en-US" u="sng" dirty="0"/>
              <a:t>	</a:t>
            </a:r>
          </a:p>
          <a:p>
            <a:pPr>
              <a:buNone/>
              <a:tabLst>
                <a:tab pos="7315200" algn="r"/>
              </a:tabLst>
            </a:pPr>
            <a:r>
              <a:rPr lang="en-US" dirty="0"/>
              <a:t>6	</a:t>
            </a:r>
            <a:r>
              <a:rPr lang="en-US" u="sng" dirty="0"/>
              <a:t>	</a:t>
            </a:r>
          </a:p>
          <a:p>
            <a:pPr>
              <a:buNone/>
              <a:tabLst>
                <a:tab pos="7315200" algn="r"/>
              </a:tabLst>
            </a:pPr>
            <a:r>
              <a:rPr lang="en-US" dirty="0"/>
              <a:t>7	</a:t>
            </a:r>
            <a:r>
              <a:rPr lang="en-US" u="sng" dirty="0"/>
              <a:t>	</a:t>
            </a:r>
          </a:p>
          <a:p>
            <a:pPr>
              <a:buNone/>
            </a:pPr>
            <a:endParaRPr lang="en-US" dirty="0"/>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2</a:t>
            </a:fld>
            <a:endParaRPr lang="en-US" dirty="0"/>
          </a:p>
        </p:txBody>
      </p:sp>
      <p:sp>
        <p:nvSpPr>
          <p:cNvPr id="8" name="Footer Placeholder 6"/>
          <p:cNvSpPr>
            <a:spLocks noGrp="1"/>
          </p:cNvSpPr>
          <p:nvPr>
            <p:ph type="ftr" sz="quarter" idx="11"/>
          </p:nvPr>
        </p:nvSpPr>
        <p:spPr>
          <a:xfrm>
            <a:off x="609600" y="6356351"/>
            <a:ext cx="7696200" cy="365125"/>
          </a:xfrm>
        </p:spPr>
        <p:txBody>
          <a:bodyPr/>
          <a:lstStyle/>
          <a:p>
            <a:pPr>
              <a:defRPr/>
            </a:pPr>
            <a:r>
              <a:rPr lang="en-US"/>
              <a:t>Versija 2.3.2     Pēdējais labojums 10-2020</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a:solidFill>
                  <a:schemeClr val="tx2">
                    <a:tint val="100000"/>
                    <a:satMod val="250000"/>
                  </a:schemeClr>
                </a:solidFill>
              </a:rPr>
              <a:t>37 </a:t>
            </a:r>
            <a:r>
              <a:rPr lang="lv-LV" sz="4000" dirty="0">
                <a:solidFill>
                  <a:schemeClr val="tx2">
                    <a:tint val="100000"/>
                    <a:satMod val="250000"/>
                  </a:schemeClr>
                </a:solidFill>
              </a:rPr>
              <a:t>atkārtošanas simptomi</a:t>
            </a:r>
            <a:r>
              <a:rPr lang="en-US" sz="4000" dirty="0">
                <a:solidFill>
                  <a:schemeClr val="tx2">
                    <a:tint val="100000"/>
                    <a:satMod val="250000"/>
                  </a:schemeClr>
                </a:solidFill>
              </a:rPr>
              <a:t> </a:t>
            </a:r>
            <a:br>
              <a:rPr lang="en-US" sz="4000" dirty="0">
                <a:solidFill>
                  <a:schemeClr val="tx2">
                    <a:tint val="100000"/>
                    <a:satMod val="250000"/>
                  </a:schemeClr>
                </a:solidFill>
              </a:rPr>
            </a:br>
            <a:r>
              <a:rPr lang="lv-LV" sz="2000" dirty="0"/>
              <a:t>no </a:t>
            </a:r>
            <a:r>
              <a:rPr lang="lv-LV" sz="2000" i="1" dirty="0"/>
              <a:t>Counseling for Relapse Prevention</a:t>
            </a:r>
            <a:r>
              <a:rPr lang="lv-LV" sz="2000" dirty="0"/>
              <a:t> (</a:t>
            </a:r>
            <a:r>
              <a:rPr lang="lv-LV" sz="2000" i="1" dirty="0"/>
              <a:t>Padomdošana atkārtošanas novēršanai</a:t>
            </a:r>
            <a:r>
              <a:rPr lang="lv-LV" sz="2000" dirty="0"/>
              <a:t>)Terence T. Gorski &amp; Merlene Miller</a:t>
            </a:r>
            <a:endParaRPr lang="en-US" sz="2000" dirty="0">
              <a:solidFill>
                <a:schemeClr val="tx2">
                  <a:tint val="100000"/>
                  <a:satMod val="250000"/>
                </a:schemeClr>
              </a:solidFill>
            </a:endParaRPr>
          </a:p>
        </p:txBody>
      </p:sp>
      <p:graphicFrame>
        <p:nvGraphicFramePr>
          <p:cNvPr id="68768" name="Group 160"/>
          <p:cNvGraphicFramePr>
            <a:graphicFrameLocks noGrp="1"/>
          </p:cNvGraphicFramePr>
          <p:nvPr>
            <p:ph type="tbl" idx="1"/>
            <p:extLst>
              <p:ext uri="{D42A27DB-BD31-4B8C-83A1-F6EECF244321}">
                <p14:modId xmlns:p14="http://schemas.microsoft.com/office/powerpoint/2010/main" val="3845571808"/>
              </p:ext>
            </p:extLst>
          </p:nvPr>
        </p:nvGraphicFramePr>
        <p:xfrm>
          <a:off x="1981200" y="1600200"/>
          <a:ext cx="8229600" cy="4596384"/>
        </p:xfrm>
        <a:graphic>
          <a:graphicData uri="http://schemas.openxmlformats.org/drawingml/2006/table">
            <a:tbl>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Bažas par labklājību</a:t>
                      </a: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kumimoji="0" lang="en-US" sz="2400" b="0" i="0" u="none" strike="noStrike" cap="none" normalizeH="0" baseline="0" dirty="0" err="1">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Jūtos</a:t>
                      </a: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sz="2400" b="0" i="0" u="none" strike="noStrike" cap="none" normalizeH="0" baseline="0" dirty="0" err="1">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nepietiekami</a:t>
                      </a: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par </a:t>
                      </a:r>
                      <a:r>
                        <a:rPr kumimoji="0" lang="en-US" sz="2400" b="0" i="0" u="none" strike="noStrike" cap="none" normalizeH="0" baseline="0" dirty="0" err="1">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sevi</a:t>
                      </a: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Noliegums</a:t>
                      </a:r>
                      <a:endParaRPr lang="en-US"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Nelokāma apņemšanās atturēties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297886DC-0812-4056-B13E-316B73B5705A}" type="slidenum">
              <a:rPr lang="en-US" smtClean="0"/>
              <a:pPr>
                <a:defRPr/>
              </a:pPr>
              <a:t>20</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r>
              <a:rPr lang="en-US" sz="4400" dirty="0">
                <a:solidFill>
                  <a:schemeClr val="tx2"/>
                </a:solidFill>
              </a:rPr>
              <a:t/>
            </a:r>
            <a:br>
              <a:rPr lang="en-US" sz="4400" dirty="0">
                <a:solidFill>
                  <a:schemeClr val="tx2"/>
                </a:solidFill>
              </a:rPr>
            </a:br>
            <a:endParaRPr lang="en-US" sz="2400" dirty="0">
              <a:solidFill>
                <a:schemeClr val="tx2"/>
              </a:solidFill>
            </a:endParaRPr>
          </a:p>
        </p:txBody>
      </p:sp>
      <p:graphicFrame>
        <p:nvGraphicFramePr>
          <p:cNvPr id="70692" name="Group 36"/>
          <p:cNvGraphicFramePr>
            <a:graphicFrameLocks noGrp="1"/>
          </p:cNvGraphicFramePr>
          <p:nvPr>
            <p:extLst>
              <p:ext uri="{D42A27DB-BD31-4B8C-83A1-F6EECF244321}">
                <p14:modId xmlns:p14="http://schemas.microsoft.com/office/powerpoint/2010/main" val="4103595706"/>
              </p:ext>
            </p:extLst>
          </p:nvPr>
        </p:nvGraphicFramePr>
        <p:xfrm>
          <a:off x="1981200" y="1600200"/>
          <a:ext cx="8229600" cy="4392168"/>
        </p:xfrm>
        <a:graphic>
          <a:graphicData uri="http://schemas.openxmlformats.org/drawingml/2006/table">
            <a:tbl>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86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Piespiedu mēģinājumi uzspiest  atturēšanos citiem</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Aizsargāšanās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Uzspiedoša uzvedība</a:t>
                      </a:r>
                      <a:endParaRPr lang="en-US"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B1778A28-72AE-458F-AAE2-786C1FFB1D7A}" type="slidenum">
              <a:rPr lang="en-US"/>
              <a:pPr>
                <a:defRPr/>
              </a:pPr>
              <a:t>21</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1717" name="Group 37"/>
          <p:cNvGraphicFramePr>
            <a:graphicFrameLocks noGrp="1"/>
          </p:cNvGraphicFramePr>
          <p:nvPr>
            <p:extLst>
              <p:ext uri="{D42A27DB-BD31-4B8C-83A1-F6EECF244321}">
                <p14:modId xmlns:p14="http://schemas.microsoft.com/office/powerpoint/2010/main" val="523668570"/>
              </p:ext>
            </p:extLst>
          </p:nvPr>
        </p:nvGraphicFramePr>
        <p:xfrm>
          <a:off x="1981200" y="1447800"/>
          <a:ext cx="8229600" cy="3950208"/>
        </p:xfrm>
        <a:graphic>
          <a:graphicData uri="http://schemas.openxmlformats.org/drawingml/2006/table">
            <a:tbl>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Impulsīva uzvedība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Tendences uz vientulību</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Šaurs redzējums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734F42D3-8856-45DD-9D97-D5897CDD4892}" type="slidenum">
              <a:rPr lang="en-US"/>
              <a:pPr>
                <a:defRPr/>
              </a:pPr>
              <a:t>22</a:t>
            </a:fld>
            <a:endParaRPr lang="en-US"/>
          </a:p>
        </p:txBody>
      </p:sp>
      <p:sp>
        <p:nvSpPr>
          <p:cNvPr id="7" name="Date Placeholder 7"/>
          <p:cNvSpPr txBox="1">
            <a:spLocks/>
          </p:cNvSpPr>
          <p:nvPr/>
        </p:nvSpPr>
        <p:spPr>
          <a:xfrm>
            <a:off x="-228600" y="6324917"/>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587966" y="6427402"/>
            <a:ext cx="3657600" cy="365125"/>
          </a:xfrm>
        </p:spPr>
        <p:txBody>
          <a:bodyPr/>
          <a:lstStyle/>
          <a:p>
            <a:pPr>
              <a:defRPr/>
            </a:pPr>
            <a:r>
              <a:rPr lang="en-US"/>
              <a:t>Versija 2.3.2     Pēdējais labojums 10-2020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2743" name="Group 39"/>
          <p:cNvGraphicFramePr>
            <a:graphicFrameLocks noGrp="1"/>
          </p:cNvGraphicFramePr>
          <p:nvPr>
            <p:extLst>
              <p:ext uri="{D42A27DB-BD31-4B8C-83A1-F6EECF244321}">
                <p14:modId xmlns:p14="http://schemas.microsoft.com/office/powerpoint/2010/main" val="3707469702"/>
              </p:ext>
            </p:extLst>
          </p:nvPr>
        </p:nvGraphicFramePr>
        <p:xfrm>
          <a:off x="1981200" y="1600200"/>
          <a:ext cx="8229600" cy="4108704"/>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Neliela depresija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Konstruktīvas plānošanas zudums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Plāni sāk izgāzties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AFB0D7F1-2C99-47F7-863D-B655F876E35A}" type="slidenum">
              <a:rPr lang="en-US"/>
              <a:pPr>
                <a:defRPr/>
              </a:pPr>
              <a:t>23</a:t>
            </a:fld>
            <a:endParaRPr lang="en-US"/>
          </a:p>
        </p:txBody>
      </p:sp>
      <p:sp>
        <p:nvSpPr>
          <p:cNvPr id="7" name="Date Placeholder 7"/>
          <p:cNvSpPr txBox="1">
            <a:spLocks/>
          </p:cNvSpPr>
          <p:nvPr/>
        </p:nvSpPr>
        <p:spPr>
          <a:xfrm>
            <a:off x="-228600" y="6294755"/>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3767" name="Group 39"/>
          <p:cNvGraphicFramePr>
            <a:graphicFrameLocks noGrp="1"/>
          </p:cNvGraphicFramePr>
          <p:nvPr>
            <p:extLst>
              <p:ext uri="{D42A27DB-BD31-4B8C-83A1-F6EECF244321}">
                <p14:modId xmlns:p14="http://schemas.microsoft.com/office/powerpoint/2010/main" val="1452772628"/>
              </p:ext>
            </p:extLst>
          </p:nvPr>
        </p:nvGraphicFramePr>
        <p:xfrm>
          <a:off x="1447800" y="1524000"/>
          <a:ext cx="9067800" cy="4632960"/>
        </p:xfrm>
        <a:graphic>
          <a:graphicData uri="http://schemas.openxmlformats.org/drawingml/2006/table">
            <a:tbl>
              <a:tblPr/>
              <a:tblGrid>
                <a:gridCol w="671689">
                  <a:extLst>
                    <a:ext uri="{9D8B030D-6E8A-4147-A177-3AD203B41FA5}">
                      <a16:colId xmlns:a16="http://schemas.microsoft.com/office/drawing/2014/main" val="20000"/>
                    </a:ext>
                  </a:extLst>
                </a:gridCol>
                <a:gridCol w="3862211">
                  <a:extLst>
                    <a:ext uri="{9D8B030D-6E8A-4147-A177-3AD203B41FA5}">
                      <a16:colId xmlns:a16="http://schemas.microsoft.com/office/drawing/2014/main" val="20001"/>
                    </a:ext>
                  </a:extLst>
                </a:gridCol>
                <a:gridCol w="755650">
                  <a:extLst>
                    <a:ext uri="{9D8B030D-6E8A-4147-A177-3AD203B41FA5}">
                      <a16:colId xmlns:a16="http://schemas.microsoft.com/office/drawing/2014/main" val="20002"/>
                    </a:ext>
                  </a:extLst>
                </a:gridCol>
                <a:gridCol w="377825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Bezjēdzīga sapņošana un vēlmju pilna domāšana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Sajūta, ka neko nevar atrisināt</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Nenobriedusi vēlēšanās būt laimīgam</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8328745-745F-4F43-80DF-CC61078401E6}" type="slidenum">
              <a:rPr lang="en-US"/>
              <a:pPr>
                <a:defRPr/>
              </a:pPr>
              <a:t>24</a:t>
            </a:fld>
            <a:endParaRPr lang="en-US"/>
          </a:p>
        </p:txBody>
      </p:sp>
      <p:sp>
        <p:nvSpPr>
          <p:cNvPr id="7" name="Date Placeholder 7"/>
          <p:cNvSpPr txBox="1">
            <a:spLocks/>
          </p:cNvSpPr>
          <p:nvPr/>
        </p:nvSpPr>
        <p:spPr>
          <a:xfrm>
            <a:off x="-152400" y="6306629"/>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3767" name="Group 39"/>
          <p:cNvGraphicFramePr>
            <a:graphicFrameLocks noGrp="1"/>
          </p:cNvGraphicFramePr>
          <p:nvPr>
            <p:extLst>
              <p:ext uri="{D42A27DB-BD31-4B8C-83A1-F6EECF244321}">
                <p14:modId xmlns:p14="http://schemas.microsoft.com/office/powerpoint/2010/main" val="2072335368"/>
              </p:ext>
            </p:extLst>
          </p:nvPr>
        </p:nvGraphicFramePr>
        <p:xfrm>
          <a:off x="1981200" y="1600200"/>
          <a:ext cx="8229600" cy="4035552"/>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Apjukuma periodi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Draugi kaitina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Viegli sadusmojams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8328745-745F-4F43-80DF-CC61078401E6}" type="slidenum">
              <a:rPr lang="en-US"/>
              <a:pPr>
                <a:defRPr/>
              </a:pPr>
              <a:t>25</a:t>
            </a:fld>
            <a:endParaRPr lang="en-US"/>
          </a:p>
        </p:txBody>
      </p:sp>
      <p:sp>
        <p:nvSpPr>
          <p:cNvPr id="7" name="Date Placeholder 7"/>
          <p:cNvSpPr txBox="1">
            <a:spLocks/>
          </p:cNvSpPr>
          <p:nvPr/>
        </p:nvSpPr>
        <p:spPr>
          <a:xfrm>
            <a:off x="-152400" y="6306629"/>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extLst>
      <p:ext uri="{BB962C8B-B14F-4D97-AF65-F5344CB8AC3E}">
        <p14:creationId xmlns:p14="http://schemas.microsoft.com/office/powerpoint/2010/main" val="395105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3767" name="Group 39"/>
          <p:cNvGraphicFramePr>
            <a:graphicFrameLocks noGrp="1"/>
          </p:cNvGraphicFramePr>
          <p:nvPr>
            <p:extLst>
              <p:ext uri="{D42A27DB-BD31-4B8C-83A1-F6EECF244321}">
                <p14:modId xmlns:p14="http://schemas.microsoft.com/office/powerpoint/2010/main" val="1006982563"/>
              </p:ext>
            </p:extLst>
          </p:nvPr>
        </p:nvGraphicFramePr>
        <p:xfrm>
          <a:off x="1981200" y="1600200"/>
          <a:ext cx="8229600" cy="3864864"/>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Neregulāri ēšanas ieradumi </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Neieklausīšanās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Neregulāri gulēšanas ieradumi </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8328745-745F-4F43-80DF-CC61078401E6}" type="slidenum">
              <a:rPr lang="en-US"/>
              <a:pPr>
                <a:defRPr/>
              </a:pPr>
              <a:t>26</a:t>
            </a:fld>
            <a:endParaRPr lang="en-US"/>
          </a:p>
        </p:txBody>
      </p:sp>
      <p:sp>
        <p:nvSpPr>
          <p:cNvPr id="7" name="Date Placeholder 7"/>
          <p:cNvSpPr txBox="1">
            <a:spLocks/>
          </p:cNvSpPr>
          <p:nvPr/>
        </p:nvSpPr>
        <p:spPr>
          <a:xfrm>
            <a:off x="-152400" y="6306629"/>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extLst>
      <p:ext uri="{BB962C8B-B14F-4D97-AF65-F5344CB8AC3E}">
        <p14:creationId xmlns:p14="http://schemas.microsoft.com/office/powerpoint/2010/main" val="21907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3767" name="Group 39"/>
          <p:cNvGraphicFramePr>
            <a:graphicFrameLocks noGrp="1"/>
          </p:cNvGraphicFramePr>
          <p:nvPr>
            <p:extLst>
              <p:ext uri="{D42A27DB-BD31-4B8C-83A1-F6EECF244321}">
                <p14:modId xmlns:p14="http://schemas.microsoft.com/office/powerpoint/2010/main" val="1918179987"/>
              </p:ext>
            </p:extLst>
          </p:nvPr>
        </p:nvGraphicFramePr>
        <p:xfrm>
          <a:off x="1981200" y="1600200"/>
          <a:ext cx="8229600" cy="4632960"/>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Progresīva dienas kārtības sajaukšana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Dziļas depresijas periodi</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Neregulāra ārstēšanās sapulču (vai draudzes) apmeklēšana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8328745-745F-4F43-80DF-CC61078401E6}" type="slidenum">
              <a:rPr lang="en-US"/>
              <a:pPr>
                <a:defRPr/>
              </a:pPr>
              <a:t>27</a:t>
            </a:fld>
            <a:endParaRPr lang="en-US"/>
          </a:p>
        </p:txBody>
      </p:sp>
      <p:sp>
        <p:nvSpPr>
          <p:cNvPr id="7" name="Date Placeholder 7"/>
          <p:cNvSpPr txBox="1">
            <a:spLocks/>
          </p:cNvSpPr>
          <p:nvPr/>
        </p:nvSpPr>
        <p:spPr>
          <a:xfrm>
            <a:off x="-152400" y="6306629"/>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extLst>
      <p:ext uri="{BB962C8B-B14F-4D97-AF65-F5344CB8AC3E}">
        <p14:creationId xmlns:p14="http://schemas.microsoft.com/office/powerpoint/2010/main" val="1742756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3767" name="Group 39"/>
          <p:cNvGraphicFramePr>
            <a:graphicFrameLocks noGrp="1"/>
          </p:cNvGraphicFramePr>
          <p:nvPr>
            <p:extLst>
              <p:ext uri="{D42A27DB-BD31-4B8C-83A1-F6EECF244321}">
                <p14:modId xmlns:p14="http://schemas.microsoft.com/office/powerpoint/2010/main" val="665923738"/>
              </p:ext>
            </p:extLst>
          </p:nvPr>
        </p:nvGraphicFramePr>
        <p:xfrm>
          <a:off x="1981200" y="1600200"/>
          <a:ext cx="8229600" cy="3779520"/>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Attīstās attieksme “man vienalga”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Atklāta palīdzības noraidīšana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Neapmierinātība ar dzīvi</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8328745-745F-4F43-80DF-CC61078401E6}" type="slidenum">
              <a:rPr lang="en-US"/>
              <a:pPr>
                <a:defRPr/>
              </a:pPr>
              <a:t>28</a:t>
            </a:fld>
            <a:endParaRPr lang="en-US"/>
          </a:p>
        </p:txBody>
      </p:sp>
      <p:sp>
        <p:nvSpPr>
          <p:cNvPr id="7" name="Date Placeholder 7"/>
          <p:cNvSpPr txBox="1">
            <a:spLocks/>
          </p:cNvSpPr>
          <p:nvPr/>
        </p:nvSpPr>
        <p:spPr>
          <a:xfrm>
            <a:off x="-152400" y="6306629"/>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extLst>
      <p:ext uri="{BB962C8B-B14F-4D97-AF65-F5344CB8AC3E}">
        <p14:creationId xmlns:p14="http://schemas.microsoft.com/office/powerpoint/2010/main" val="860430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4794" name="Group 42"/>
          <p:cNvGraphicFramePr>
            <a:graphicFrameLocks noGrp="1"/>
          </p:cNvGraphicFramePr>
          <p:nvPr>
            <p:extLst>
              <p:ext uri="{D42A27DB-BD31-4B8C-83A1-F6EECF244321}">
                <p14:modId xmlns:p14="http://schemas.microsoft.com/office/powerpoint/2010/main" val="3710136234"/>
              </p:ext>
            </p:extLst>
          </p:nvPr>
        </p:nvGraphicFramePr>
        <p:xfrm>
          <a:off x="1981200" y="1600200"/>
          <a:ext cx="8229600" cy="4291584"/>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Bezspēka un bezpalīdzības sajūta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Sevis žēlošana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Domas par sabiedrisku dzeršanu</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8CEE8658-2655-4F88-BA65-C58B45EFB3F7}" type="slidenum">
              <a:rPr lang="en-US"/>
              <a:pPr>
                <a:defRPr/>
              </a:pPr>
              <a:t>29</a:t>
            </a:fld>
            <a:endParaRPr lang="en-US"/>
          </a:p>
        </p:txBody>
      </p:sp>
      <p:sp>
        <p:nvSpPr>
          <p:cNvPr id="7" name="Date Placeholder 7"/>
          <p:cNvSpPr txBox="1">
            <a:spLocks/>
          </p:cNvSpPr>
          <p:nvPr/>
        </p:nvSpPr>
        <p:spPr>
          <a:xfrm>
            <a:off x="-228600" y="6282881"/>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22800" y="6246146"/>
            <a:ext cx="3657600" cy="365125"/>
          </a:xfrm>
        </p:spPr>
        <p:txBody>
          <a:bodyPr/>
          <a:lstStyle/>
          <a:p>
            <a:pPr>
              <a:defRPr/>
            </a:pPr>
            <a:r>
              <a:rPr lang="en-US"/>
              <a:t>Versija 2.3.2     Pēdējais labojums 10-2020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838200" y="457200"/>
            <a:ext cx="8839200" cy="5761038"/>
          </a:xfrm>
        </p:spPr>
        <p:txBody>
          <a:bodyPr/>
          <a:lstStyle/>
          <a:p>
            <a:pPr eaLnBrk="1" hangingPunct="1">
              <a:buFontTx/>
              <a:buNone/>
            </a:pPr>
            <a:r>
              <a:rPr lang="lv-LV" sz="4000" b="1" dirty="0"/>
              <a:t>Atkārtošana un atgūšanās ir kā mēģinājums salikt kopā puzli</a:t>
            </a:r>
            <a:endParaRPr lang="en-US" sz="4000" b="1" dirty="0">
              <a:effectLst>
                <a:outerShdw blurRad="38100" dist="38100" dir="2700000" algn="tl">
                  <a:srgbClr val="000000">
                    <a:alpha val="43137"/>
                  </a:srgbClr>
                </a:outerShdw>
              </a:effectLst>
            </a:endParaRPr>
          </a:p>
          <a:p>
            <a:pPr eaLnBrk="1" hangingPunct="1">
              <a:buFontTx/>
              <a:buNone/>
            </a:pPr>
            <a:endParaRPr lang="en-US" dirty="0">
              <a:effectLst>
                <a:outerShdw blurRad="38100" dist="38100" dir="2700000" algn="tl">
                  <a:srgbClr val="000000">
                    <a:alpha val="43137"/>
                  </a:srgbClr>
                </a:outerShdw>
              </a:effectLst>
            </a:endParaRPr>
          </a:p>
          <a:p>
            <a:pPr eaLnBrk="1" hangingPunct="1">
              <a:buFontTx/>
              <a:buNone/>
            </a:pPr>
            <a:endParaRPr lang="en-US" dirty="0">
              <a:effectLst>
                <a:outerShdw blurRad="38100" dist="38100" dir="2700000" algn="tl">
                  <a:srgbClr val="000000">
                    <a:alpha val="43137"/>
                  </a:srgbClr>
                </a:outerShdw>
              </a:effectLst>
            </a:endParaRPr>
          </a:p>
          <a:p>
            <a:pPr eaLnBrk="1" hangingPunct="1">
              <a:spcBef>
                <a:spcPts val="1200"/>
              </a:spcBef>
              <a:buFontTx/>
              <a:buNone/>
            </a:pPr>
            <a:r>
              <a:rPr lang="en-US" dirty="0">
                <a:effectLst>
                  <a:outerShdw blurRad="38100" dist="38100" dir="2700000" algn="tl">
                    <a:srgbClr val="000000">
                      <a:alpha val="43137"/>
                    </a:srgbClr>
                  </a:outerShdw>
                </a:effectLst>
              </a:rPr>
              <a:t>&gt;</a:t>
            </a:r>
            <a:r>
              <a:rPr lang="lv-LV" dirty="0">
                <a:effectLst>
                  <a:outerShdw blurRad="38100" dist="38100" dir="2700000" algn="tl">
                    <a:srgbClr val="000000">
                      <a:alpha val="43137"/>
                    </a:srgbClr>
                  </a:outerShdw>
                </a:effectLst>
              </a:rPr>
              <a:t>Tas ir sarežģīti</a:t>
            </a:r>
            <a:endParaRPr lang="en-US" dirty="0">
              <a:effectLst>
                <a:outerShdw blurRad="38100" dist="38100" dir="2700000" algn="tl">
                  <a:srgbClr val="000000">
                    <a:alpha val="43137"/>
                  </a:srgbClr>
                </a:outerShdw>
              </a:effectLst>
            </a:endParaRPr>
          </a:p>
          <a:p>
            <a:pPr eaLnBrk="1" hangingPunct="1">
              <a:spcBef>
                <a:spcPts val="1200"/>
              </a:spcBef>
              <a:buFontTx/>
              <a:buNone/>
            </a:pPr>
            <a:r>
              <a:rPr lang="en-US" dirty="0">
                <a:effectLst>
                  <a:outerShdw blurRad="38100" dist="38100" dir="2700000" algn="tl">
                    <a:srgbClr val="000000">
                      <a:alpha val="43137"/>
                    </a:srgbClr>
                  </a:outerShdw>
                </a:effectLst>
              </a:rPr>
              <a:t>&gt;</a:t>
            </a:r>
            <a:r>
              <a:rPr lang="lv-LV" dirty="0">
                <a:effectLst>
                  <a:outerShdw blurRad="38100" dist="38100" dir="2700000" algn="tl">
                    <a:srgbClr val="000000">
                      <a:alpha val="43137"/>
                    </a:srgbClr>
                  </a:outerShdw>
                </a:effectLst>
              </a:rPr>
              <a:t>Mums ir vajadzīga palīdzība gabalu salikšanā</a:t>
            </a:r>
            <a:endParaRPr lang="en-US" dirty="0">
              <a:effectLst>
                <a:outerShdw blurRad="38100" dist="38100" dir="2700000" algn="tl">
                  <a:srgbClr val="000000">
                    <a:alpha val="43137"/>
                  </a:srgbClr>
                </a:outerShdw>
              </a:effectLst>
            </a:endParaRPr>
          </a:p>
          <a:p>
            <a:pPr eaLnBrk="1" hangingPunct="1">
              <a:spcBef>
                <a:spcPts val="1200"/>
              </a:spcBef>
              <a:buFontTx/>
              <a:buNone/>
            </a:pPr>
            <a:r>
              <a:rPr lang="en-US" dirty="0">
                <a:effectLst>
                  <a:outerShdw blurRad="38100" dist="38100" dir="2700000" algn="tl">
                    <a:srgbClr val="000000">
                      <a:alpha val="43137"/>
                    </a:srgbClr>
                  </a:outerShdw>
                </a:effectLst>
              </a:rPr>
              <a:t>&gt;N</a:t>
            </a:r>
            <a:r>
              <a:rPr lang="lv-LV" dirty="0">
                <a:effectLst>
                  <a:outerShdw blurRad="38100" dist="38100" dir="2700000" algn="tl">
                    <a:srgbClr val="000000">
                      <a:alpha val="43137"/>
                    </a:srgbClr>
                  </a:outerShdw>
                </a:effectLst>
              </a:rPr>
              <a:t>e visiem atkārtošana un atgūšanās ir vienāda</a:t>
            </a:r>
            <a:endParaRPr lang="en-US" dirty="0">
              <a:effectLst>
                <a:outerShdw blurRad="38100" dist="38100" dir="2700000" algn="tl">
                  <a:srgbClr val="000000">
                    <a:alpha val="43137"/>
                  </a:srgbClr>
                </a:outerShdw>
              </a:effectLst>
            </a:endParaRPr>
          </a:p>
          <a:p>
            <a:pPr eaLnBrk="1" hangingPunct="1">
              <a:spcBef>
                <a:spcPts val="1200"/>
              </a:spcBef>
              <a:buFontTx/>
              <a:buNone/>
            </a:pPr>
            <a:r>
              <a:rPr lang="en-US" dirty="0">
                <a:effectLst>
                  <a:outerShdw blurRad="38100" dist="38100" dir="2700000" algn="tl">
                    <a:srgbClr val="000000">
                      <a:alpha val="43137"/>
                    </a:srgbClr>
                  </a:outerShdw>
                </a:effectLst>
              </a:rPr>
              <a:t>&gt;</a:t>
            </a:r>
            <a:r>
              <a:rPr lang="lv-LV" dirty="0">
                <a:effectLst>
                  <a:outerShdw blurRad="38100" dist="38100" dir="2700000" algn="tl">
                    <a:srgbClr val="000000">
                      <a:alpha val="43137"/>
                    </a:srgbClr>
                  </a:outerShdw>
                </a:effectLst>
              </a:rPr>
              <a:t>Atkārtošanas un atgūšanās principi cilvēkiem ir līdzīgi</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EBB50AEE-A77A-4529-8EC8-43AFB5B658F5}" type="slidenum">
              <a:rPr lang="en-US"/>
              <a:pPr>
                <a:defRPr/>
              </a:pPr>
              <a:t>3</a:t>
            </a:fld>
            <a:endParaRPr lang="en-US"/>
          </a:p>
        </p:txBody>
      </p:sp>
      <p:pic>
        <p:nvPicPr>
          <p:cNvPr id="6" name="Picture 8" descr="MCj02458210000[1]"/>
          <p:cNvPicPr>
            <a:picLocks noChangeAspect="1" noChangeArrowheads="1"/>
          </p:cNvPicPr>
          <p:nvPr/>
        </p:nvPicPr>
        <p:blipFill>
          <a:blip r:embed="rId2" cstate="print"/>
          <a:srcRect/>
          <a:stretch>
            <a:fillRect/>
          </a:stretch>
        </p:blipFill>
        <p:spPr bwMode="auto">
          <a:xfrm>
            <a:off x="8640499" y="672896"/>
            <a:ext cx="2941901" cy="2667000"/>
          </a:xfrm>
          <a:prstGeom prst="rect">
            <a:avLst/>
          </a:prstGeom>
          <a:noFill/>
          <a:ln w="9525">
            <a:noFill/>
            <a:miter lim="800000"/>
            <a:headEnd/>
            <a:tailEnd/>
          </a:ln>
        </p:spPr>
      </p:pic>
      <p:sp>
        <p:nvSpPr>
          <p:cNvPr id="8" name="Footer Placeholder 6"/>
          <p:cNvSpPr>
            <a:spLocks noGrp="1"/>
          </p:cNvSpPr>
          <p:nvPr>
            <p:ph type="ftr" sz="quarter" idx="11"/>
          </p:nvPr>
        </p:nvSpPr>
        <p:spPr>
          <a:xfrm>
            <a:off x="838200" y="6356351"/>
            <a:ext cx="7467600" cy="365125"/>
          </a:xfrm>
        </p:spPr>
        <p:txBody>
          <a:bodyPr/>
          <a:lstStyle/>
          <a:p>
            <a:pPr>
              <a:defRPr/>
            </a:pPr>
            <a:r>
              <a:rPr lang="en-US"/>
              <a:t>Versija 2.3.2     Pēdējais labojums 10-2020</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5811" name="Group 35"/>
          <p:cNvGraphicFramePr>
            <a:graphicFrameLocks noGrp="1"/>
          </p:cNvGraphicFramePr>
          <p:nvPr>
            <p:extLst>
              <p:ext uri="{D42A27DB-BD31-4B8C-83A1-F6EECF244321}">
                <p14:modId xmlns:p14="http://schemas.microsoft.com/office/powerpoint/2010/main" val="1004060273"/>
              </p:ext>
            </p:extLst>
          </p:nvPr>
        </p:nvGraphicFramePr>
        <p:xfrm>
          <a:off x="1981200" y="1371600"/>
          <a:ext cx="8229600" cy="3864864"/>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Apzināta melošana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Pilnīgs pašapziņas zudums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Nepamatoti aizvainojumi</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B2939B6A-A1D9-445A-8BD9-5D5E217707D9}" type="slidenum">
              <a:rPr lang="en-US"/>
              <a:pPr>
                <a:defRPr/>
              </a:pPr>
              <a:t>30</a:t>
            </a:fld>
            <a:endParaRPr lang="en-US"/>
          </a:p>
        </p:txBody>
      </p:sp>
      <p:sp>
        <p:nvSpPr>
          <p:cNvPr id="7" name="Date Placeholder 7"/>
          <p:cNvSpPr txBox="1">
            <a:spLocks/>
          </p:cNvSpPr>
          <p:nvPr/>
        </p:nvSpPr>
        <p:spPr>
          <a:xfrm>
            <a:off x="-152400" y="6345936"/>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6840" name="Group 40"/>
          <p:cNvGraphicFramePr>
            <a:graphicFrameLocks noGrp="1"/>
          </p:cNvGraphicFramePr>
          <p:nvPr>
            <p:extLst>
              <p:ext uri="{D42A27DB-BD31-4B8C-83A1-F6EECF244321}">
                <p14:modId xmlns:p14="http://schemas.microsoft.com/office/powerpoint/2010/main" val="3780359632"/>
              </p:ext>
            </p:extLst>
          </p:nvPr>
        </p:nvGraphicFramePr>
        <p:xfrm>
          <a:off x="1981200" y="1295400"/>
          <a:ext cx="8229600" cy="4206240"/>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Visas ārstēšanās pārtraukšana</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Nospiedoša vientulība, vilšanās, dusmas un spriedze</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Kontrolētas dzeršanas sākums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7C425B25-004B-4DAE-ABBC-784E62A97C09}" type="slidenum">
              <a:rPr lang="en-US"/>
              <a:pPr>
                <a:defRPr/>
              </a:pPr>
              <a:t>31</a:t>
            </a:fld>
            <a:endParaRPr lang="en-US"/>
          </a:p>
        </p:txBody>
      </p:sp>
      <p:sp>
        <p:nvSpPr>
          <p:cNvPr id="7" name="Date Placeholder 7"/>
          <p:cNvSpPr txBox="1">
            <a:spLocks/>
          </p:cNvSpPr>
          <p:nvPr/>
        </p:nvSpPr>
        <p:spPr>
          <a:xfrm>
            <a:off x="-228600" y="6356350"/>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2"/>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dirty="0">
                <a:solidFill>
                  <a:schemeClr val="tx2"/>
                </a:solidFill>
              </a:rPr>
              <a:t>37 </a:t>
            </a:r>
            <a:r>
              <a:rPr lang="lv-LV" sz="4400" dirty="0">
                <a:solidFill>
                  <a:schemeClr val="tx2"/>
                </a:solidFill>
              </a:rPr>
              <a:t>atkārtošanas simptomi</a:t>
            </a:r>
            <a:endParaRPr lang="en-US" sz="4400" dirty="0">
              <a:solidFill>
                <a:schemeClr val="tx2"/>
              </a:solidFill>
            </a:endParaRPr>
          </a:p>
        </p:txBody>
      </p:sp>
      <p:graphicFrame>
        <p:nvGraphicFramePr>
          <p:cNvPr id="77884" name="Group 60"/>
          <p:cNvGraphicFramePr>
            <a:graphicFrameLocks noGrp="1"/>
          </p:cNvGraphicFramePr>
          <p:nvPr>
            <p:extLst>
              <p:ext uri="{D42A27DB-BD31-4B8C-83A1-F6EECF244321}">
                <p14:modId xmlns:p14="http://schemas.microsoft.com/office/powerpoint/2010/main" val="1685068272"/>
              </p:ext>
            </p:extLst>
          </p:nvPr>
        </p:nvGraphicFramePr>
        <p:xfrm>
          <a:off x="1981200" y="1600200"/>
          <a:ext cx="8229600" cy="2487168"/>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Atgūšanās stratēģijas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Kontroles zudums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5A82F4A5-D2F6-44E9-9E02-15B2529137F4}" type="slidenum">
              <a:rPr lang="en-US"/>
              <a:pPr>
                <a:defRPr/>
              </a:pPr>
              <a:t>32</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81200" y="533400"/>
            <a:ext cx="8229600" cy="1066800"/>
          </a:xfrm>
        </p:spPr>
        <p:txBody>
          <a:bodyPr>
            <a:normAutofit/>
          </a:bodyPr>
          <a:lstStyle/>
          <a:p>
            <a:pPr eaLnBrk="1" fontAlgn="auto" hangingPunct="1">
              <a:spcAft>
                <a:spcPts val="0"/>
              </a:spcAft>
              <a:defRPr/>
            </a:pPr>
            <a:r>
              <a:rPr lang="lv-LV" dirty="0">
                <a:solidFill>
                  <a:schemeClr val="tx2">
                    <a:tint val="100000"/>
                    <a:satMod val="250000"/>
                  </a:schemeClr>
                </a:solidFill>
              </a:rPr>
              <a:t>Atkārtošana un atgūšanās</a:t>
            </a:r>
            <a:endParaRPr lang="en-US" dirty="0">
              <a:solidFill>
                <a:schemeClr val="tx2">
                  <a:tint val="100000"/>
                  <a:satMod val="250000"/>
                </a:schemeClr>
              </a:solidFill>
            </a:endParaRPr>
          </a:p>
        </p:txBody>
      </p:sp>
      <p:sp>
        <p:nvSpPr>
          <p:cNvPr id="97283" name="Rectangle 3"/>
          <p:cNvSpPr>
            <a:spLocks noGrp="1" noChangeArrowheads="1"/>
          </p:cNvSpPr>
          <p:nvPr>
            <p:ph idx="1"/>
          </p:nvPr>
        </p:nvSpPr>
        <p:spPr/>
        <p:txBody>
          <a:bodyPr/>
          <a:lstStyle/>
          <a:p>
            <a:pPr eaLnBrk="1" hangingPunct="1"/>
            <a:r>
              <a:rPr lang="lv-LV" dirty="0">
                <a:effectLst>
                  <a:outerShdw blurRad="38100" dist="38100" dir="2700000" algn="tl">
                    <a:srgbClr val="000000">
                      <a:alpha val="43137"/>
                    </a:srgbClr>
                  </a:outerShdw>
                </a:effectLst>
              </a:rPr>
              <a:t>Šie ir </a:t>
            </a:r>
            <a:r>
              <a:rPr lang="lv-LV" b="1" u="sng" dirty="0">
                <a:solidFill>
                  <a:schemeClr val="accent4">
                    <a:lumMod val="75000"/>
                  </a:schemeClr>
                </a:solidFill>
                <a:effectLst>
                  <a:outerShdw blurRad="38100" dist="38100" dir="2700000" algn="tl">
                    <a:srgbClr val="000000">
                      <a:alpha val="43137"/>
                    </a:srgbClr>
                  </a:outerShdw>
                </a:effectLst>
              </a:rPr>
              <a:t>paredzami</a:t>
            </a:r>
            <a:r>
              <a:rPr lang="lv-LV" dirty="0">
                <a:solidFill>
                  <a:schemeClr val="accent4">
                    <a:lumMod val="75000"/>
                  </a:schemeClr>
                </a:solidFill>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simptomi vai brīdinājuma zīmes pirms alkohola vai citas atkarības atgriešanās.</a:t>
            </a:r>
          </a:p>
          <a:p>
            <a:pPr marL="0" indent="0" eaLnBrk="1" hangingPunct="1">
              <a:buNone/>
            </a:pPr>
            <a:endParaRPr lang="en-US" dirty="0">
              <a:effectLst>
                <a:outerShdw blurRad="38100" dist="38100" dir="2700000" algn="tl">
                  <a:srgbClr val="000000">
                    <a:alpha val="43137"/>
                  </a:srgbClr>
                </a:outerShdw>
              </a:effectLst>
            </a:endParaRPr>
          </a:p>
          <a:p>
            <a:pPr eaLnBrk="1" hangingPunct="1"/>
            <a:r>
              <a:rPr lang="lv-LV" dirty="0">
                <a:effectLst>
                  <a:outerShdw blurRad="38100" dist="38100" dir="2700000" algn="tl">
                    <a:srgbClr val="000000">
                      <a:alpha val="43137"/>
                    </a:srgbClr>
                  </a:outerShdw>
                </a:effectLst>
              </a:rPr>
              <a:t>Mums ir jāattīsta </a:t>
            </a:r>
            <a:r>
              <a:rPr lang="lv-LV" u="sng" dirty="0">
                <a:effectLst>
                  <a:outerShdw blurRad="38100" dist="38100" dir="2700000" algn="tl">
                    <a:srgbClr val="000000">
                      <a:alpha val="43137"/>
                    </a:srgbClr>
                  </a:outerShdw>
                </a:effectLst>
              </a:rPr>
              <a:t>iejaukšanās stratēģijas</a:t>
            </a:r>
            <a:r>
              <a:rPr lang="lv-LV" dirty="0">
                <a:effectLst>
                  <a:outerShdw blurRad="38100" dist="38100" dir="2700000" algn="tl">
                    <a:srgbClr val="000000">
                      <a:alpha val="43137"/>
                    </a:srgbClr>
                  </a:outerShdw>
                </a:effectLst>
              </a:rPr>
              <a:t>, lai nekavējoties novērstu šos simptomus, lai novērstu slīdēšanu uz atkārtošanu. </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521414D-A9B0-4015-B74B-68BDFCF2F9E9}" type="slidenum">
              <a:rPr lang="en-US"/>
              <a:pPr>
                <a:defRPr/>
              </a:pPr>
              <a:t>33</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chemeClr val="tx2">
                    <a:tint val="100000"/>
                    <a:satMod val="250000"/>
                  </a:schemeClr>
                </a:solidFill>
              </a:rPr>
              <a:t>37 </a:t>
            </a:r>
            <a:r>
              <a:rPr lang="lv-LV" dirty="0">
                <a:solidFill>
                  <a:schemeClr val="tx2">
                    <a:tint val="100000"/>
                    <a:satMod val="250000"/>
                  </a:schemeClr>
                </a:solidFill>
              </a:rPr>
              <a:t>atkārtošanas simptomi</a:t>
            </a:r>
            <a:endParaRPr lang="en-US" dirty="0">
              <a:solidFill>
                <a:schemeClr val="tx2">
                  <a:tint val="100000"/>
                  <a:satMod val="250000"/>
                </a:schemeClr>
              </a:solidFill>
            </a:endParaRPr>
          </a:p>
        </p:txBody>
      </p:sp>
      <p:graphicFrame>
        <p:nvGraphicFramePr>
          <p:cNvPr id="85029" name="Group 37"/>
          <p:cNvGraphicFramePr>
            <a:graphicFrameLocks noGrp="1"/>
          </p:cNvGraphicFramePr>
          <p:nvPr>
            <p:ph type="tbl" idx="1"/>
            <p:extLst>
              <p:ext uri="{D42A27DB-BD31-4B8C-83A1-F6EECF244321}">
                <p14:modId xmlns:p14="http://schemas.microsoft.com/office/powerpoint/2010/main" val="3775809164"/>
              </p:ext>
            </p:extLst>
          </p:nvPr>
        </p:nvGraphicFramePr>
        <p:xfrm>
          <a:off x="762000" y="1935480"/>
          <a:ext cx="10210800" cy="4023360"/>
        </p:xfrm>
        <a:graphic>
          <a:graphicData uri="http://schemas.openxmlformats.org/drawingml/2006/table">
            <a:tbl>
              <a:tblPr/>
              <a:tblGrid>
                <a:gridCol w="567266">
                  <a:extLst>
                    <a:ext uri="{9D8B030D-6E8A-4147-A177-3AD203B41FA5}">
                      <a16:colId xmlns:a16="http://schemas.microsoft.com/office/drawing/2014/main" val="20000"/>
                    </a:ext>
                  </a:extLst>
                </a:gridCol>
                <a:gridCol w="4538134">
                  <a:extLst>
                    <a:ext uri="{9D8B030D-6E8A-4147-A177-3AD203B41FA5}">
                      <a16:colId xmlns:a16="http://schemas.microsoft.com/office/drawing/2014/main" val="20001"/>
                    </a:ext>
                  </a:extLst>
                </a:gridCol>
                <a:gridCol w="661811">
                  <a:extLst>
                    <a:ext uri="{9D8B030D-6E8A-4147-A177-3AD203B41FA5}">
                      <a16:colId xmlns:a16="http://schemas.microsoft.com/office/drawing/2014/main" val="20002"/>
                    </a:ext>
                  </a:extLst>
                </a:gridCol>
                <a:gridCol w="4443589">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CC66"/>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accent4">
                              <a:lumMod val="75000"/>
                            </a:schemeClr>
                          </a:solidFill>
                          <a:effectLst>
                            <a:outerShdw blurRad="38100" dist="38100" dir="2700000" algn="tl">
                              <a:srgbClr val="000000">
                                <a:alpha val="43137"/>
                              </a:srgbClr>
                            </a:outerShdw>
                          </a:effectLst>
                          <a:latin typeface="Arial" charset="0"/>
                        </a:rPr>
                        <a:t>Atgūšanās stratēģijas</a:t>
                      </a:r>
                      <a:endParaRPr kumimoji="0" lang="en-US" sz="2800" b="0" i="0" u="none" strike="noStrike" cap="none" normalizeH="0" baseline="0" dirty="0">
                        <a:ln>
                          <a:noFill/>
                        </a:ln>
                        <a:solidFill>
                          <a:schemeClr val="accent4">
                            <a:lumMod val="75000"/>
                          </a:schemeClr>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Bažas par labklājību</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accent4"/>
                          </a:solidFill>
                          <a:effectLst>
                            <a:outerShdw blurRad="38100" dist="38100" dir="2700000" algn="tl">
                              <a:srgbClr val="000000">
                                <a:alpha val="43137"/>
                              </a:srgbClr>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indent="-457200">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mn-lt"/>
                          <a:ea typeface="+mn-ea"/>
                          <a:cs typeface="+mn-cs"/>
                        </a:rPr>
                        <a:t>Redzēt sevi kā Dieva bērnu.</a:t>
                      </a:r>
                    </a:p>
                    <a:p>
                      <a:pPr marL="457200" indent="-457200">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mn-lt"/>
                          <a:ea typeface="+mn-ea"/>
                          <a:cs typeface="+mn-cs"/>
                        </a:rPr>
                        <a:t>Pieņemt sevi tādu, kādu Dievs radīja.</a:t>
                      </a:r>
                    </a:p>
                    <a:p>
                      <a:pPr marL="457200" indent="-457200">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mn-lt"/>
                          <a:ea typeface="+mn-ea"/>
                          <a:cs typeface="+mn-cs"/>
                        </a:rPr>
                        <a:t>Attīstīt pateicības attieksmi.</a:t>
                      </a:r>
                    </a:p>
                    <a:p>
                      <a:pPr marL="457200" indent="-457200">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mn-lt"/>
                          <a:ea typeface="+mn-ea"/>
                          <a:cs typeface="+mn-cs"/>
                        </a:rPr>
                        <a:t>Pateikties Dievam par ikdienas nodrošinājumu.</a:t>
                      </a:r>
                      <a:endParaRPr kumimoji="0" lang="en-US" sz="2800" b="0" i="0" u="none" strike="noStrike" cap="none" normalizeH="0" baseline="0" dirty="0">
                        <a:ln>
                          <a:noFill/>
                        </a:ln>
                        <a:solidFill>
                          <a:schemeClr val="accent4">
                            <a:lumMod val="75000"/>
                          </a:schemeClr>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F3BFB04E-EE51-4442-BEAA-CD321E02D15F}" type="slidenum">
              <a:rPr lang="en-US" smtClean="0"/>
              <a:pPr>
                <a:defRPr/>
              </a:pPr>
              <a:t>34</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US" dirty="0">
                <a:solidFill>
                  <a:schemeClr val="tx2">
                    <a:tint val="100000"/>
                    <a:satMod val="250000"/>
                  </a:schemeClr>
                </a:solidFill>
              </a:rPr>
              <a:t>37 </a:t>
            </a:r>
            <a:r>
              <a:rPr lang="lv-LV" dirty="0">
                <a:solidFill>
                  <a:schemeClr val="tx2">
                    <a:tint val="100000"/>
                    <a:satMod val="250000"/>
                  </a:schemeClr>
                </a:solidFill>
              </a:rPr>
              <a:t>atkārtošanas simptomi</a:t>
            </a:r>
            <a:endParaRPr lang="en-US" dirty="0">
              <a:solidFill>
                <a:schemeClr val="tx2">
                  <a:tint val="100000"/>
                  <a:satMod val="250000"/>
                </a:schemeClr>
              </a:solidFill>
            </a:endParaRPr>
          </a:p>
        </p:txBody>
      </p:sp>
      <p:graphicFrame>
        <p:nvGraphicFramePr>
          <p:cNvPr id="86051" name="Group 35"/>
          <p:cNvGraphicFramePr>
            <a:graphicFrameLocks noGrp="1"/>
          </p:cNvGraphicFramePr>
          <p:nvPr>
            <p:ph type="tbl" idx="1"/>
            <p:extLst>
              <p:ext uri="{D42A27DB-BD31-4B8C-83A1-F6EECF244321}">
                <p14:modId xmlns:p14="http://schemas.microsoft.com/office/powerpoint/2010/main" val="3844198197"/>
              </p:ext>
            </p:extLst>
          </p:nvPr>
        </p:nvGraphicFramePr>
        <p:xfrm>
          <a:off x="609600" y="1600200"/>
          <a:ext cx="10261601" cy="4450080"/>
        </p:xfrm>
        <a:graphic>
          <a:graphicData uri="http://schemas.openxmlformats.org/drawingml/2006/table">
            <a:tbl>
              <a:tblPr/>
              <a:tblGrid>
                <a:gridCol w="570089">
                  <a:extLst>
                    <a:ext uri="{9D8B030D-6E8A-4147-A177-3AD203B41FA5}">
                      <a16:colId xmlns:a16="http://schemas.microsoft.com/office/drawing/2014/main" val="20000"/>
                    </a:ext>
                  </a:extLst>
                </a:gridCol>
                <a:gridCol w="4750741">
                  <a:extLst>
                    <a:ext uri="{9D8B030D-6E8A-4147-A177-3AD203B41FA5}">
                      <a16:colId xmlns:a16="http://schemas.microsoft.com/office/drawing/2014/main" val="20001"/>
                    </a:ext>
                  </a:extLst>
                </a:gridCol>
                <a:gridCol w="665104">
                  <a:extLst>
                    <a:ext uri="{9D8B030D-6E8A-4147-A177-3AD203B41FA5}">
                      <a16:colId xmlns:a16="http://schemas.microsoft.com/office/drawing/2014/main" val="20002"/>
                    </a:ext>
                  </a:extLst>
                </a:gridCol>
                <a:gridCol w="4275667">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CC66"/>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accent4">
                              <a:lumMod val="75000"/>
                            </a:schemeClr>
                          </a:solidFill>
                          <a:effectLst>
                            <a:outerShdw blurRad="38100" dist="38100" dir="2700000" algn="tl">
                              <a:srgbClr val="000000">
                                <a:alpha val="43137"/>
                              </a:srgbClr>
                            </a:outerShdw>
                          </a:effectLst>
                          <a:latin typeface="Arial" charset="0"/>
                        </a:rPr>
                        <a:t>Atgūšanās stratēģijas</a:t>
                      </a:r>
                      <a:endParaRPr kumimoji="0" lang="en-US" sz="2800" b="0" i="0" u="none" strike="noStrike" cap="none" normalizeH="0" baseline="0" dirty="0">
                        <a:ln>
                          <a:noFill/>
                        </a:ln>
                        <a:solidFill>
                          <a:schemeClr val="accent4">
                            <a:lumMod val="75000"/>
                          </a:schemeClr>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Noliegums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accent4"/>
                          </a:solidFill>
                          <a:effectLst>
                            <a:outerShdw blurRad="38100" dist="38100" dir="2700000" algn="tl">
                              <a:srgbClr val="000000">
                                <a:alpha val="43137"/>
                              </a:srgbClr>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indent="-457200">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Dzīvo patiesībā.</a:t>
                      </a:r>
                    </a:p>
                    <a:p>
                      <a:pPr marL="457200" indent="-457200">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Iegaumē Rakstu vietas.</a:t>
                      </a:r>
                    </a:p>
                    <a:p>
                      <a:pPr marL="457200" indent="-457200">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Sevis inventarizācija attiecībā uz nepareizu pārliecību.</a:t>
                      </a:r>
                    </a:p>
                    <a:p>
                      <a:pPr marL="457200" indent="-457200">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Cilvēks, kuram atskaitīties, kurš teiks patiesību.</a:t>
                      </a:r>
                      <a:endParaRPr kumimoji="0" lang="en-US" sz="2800" b="0" i="0" u="none" strike="noStrike" cap="none" normalizeH="0" baseline="0" dirty="0">
                        <a:ln>
                          <a:noFill/>
                        </a:ln>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077539E1-8E6E-47F9-9DAF-F0B9738A1F6F}" type="slidenum">
              <a:rPr lang="en-US" smtClean="0"/>
              <a:pPr>
                <a:defRPr/>
              </a:pPr>
              <a:t>35</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r>
              <a:rPr lang="en-US" dirty="0">
                <a:solidFill>
                  <a:schemeClr val="tx2">
                    <a:tint val="100000"/>
                    <a:satMod val="250000"/>
                  </a:schemeClr>
                </a:solidFill>
              </a:rPr>
              <a:t>37 </a:t>
            </a:r>
            <a:r>
              <a:rPr lang="lv-LV" dirty="0">
                <a:solidFill>
                  <a:schemeClr val="tx2">
                    <a:tint val="100000"/>
                    <a:satMod val="250000"/>
                  </a:schemeClr>
                </a:solidFill>
              </a:rPr>
              <a:t>atkārtošanas simptomi</a:t>
            </a:r>
            <a:endParaRPr lang="en-US" dirty="0">
              <a:solidFill>
                <a:schemeClr val="tx2">
                  <a:tint val="100000"/>
                  <a:satMod val="250000"/>
                </a:schemeClr>
              </a:solidFill>
            </a:endParaRPr>
          </a:p>
        </p:txBody>
      </p:sp>
      <p:graphicFrame>
        <p:nvGraphicFramePr>
          <p:cNvPr id="87073" name="Group 33"/>
          <p:cNvGraphicFramePr>
            <a:graphicFrameLocks noGrp="1"/>
          </p:cNvGraphicFramePr>
          <p:nvPr>
            <p:ph type="tbl" idx="1"/>
            <p:extLst>
              <p:ext uri="{D42A27DB-BD31-4B8C-83A1-F6EECF244321}">
                <p14:modId xmlns:p14="http://schemas.microsoft.com/office/powerpoint/2010/main" val="3311421078"/>
              </p:ext>
            </p:extLst>
          </p:nvPr>
        </p:nvGraphicFramePr>
        <p:xfrm>
          <a:off x="685800" y="1600200"/>
          <a:ext cx="10591800" cy="4282440"/>
        </p:xfrm>
        <a:graphic>
          <a:graphicData uri="http://schemas.openxmlformats.org/drawingml/2006/table">
            <a:tbl>
              <a:tblPr/>
              <a:tblGrid>
                <a:gridCol w="588433">
                  <a:extLst>
                    <a:ext uri="{9D8B030D-6E8A-4147-A177-3AD203B41FA5}">
                      <a16:colId xmlns:a16="http://schemas.microsoft.com/office/drawing/2014/main" val="20000"/>
                    </a:ext>
                  </a:extLst>
                </a:gridCol>
                <a:gridCol w="4707467">
                  <a:extLst>
                    <a:ext uri="{9D8B030D-6E8A-4147-A177-3AD203B41FA5}">
                      <a16:colId xmlns:a16="http://schemas.microsoft.com/office/drawing/2014/main" val="20001"/>
                    </a:ext>
                  </a:extLst>
                </a:gridCol>
                <a:gridCol w="686506">
                  <a:extLst>
                    <a:ext uri="{9D8B030D-6E8A-4147-A177-3AD203B41FA5}">
                      <a16:colId xmlns:a16="http://schemas.microsoft.com/office/drawing/2014/main" val="20002"/>
                    </a:ext>
                  </a:extLst>
                </a:gridCol>
                <a:gridCol w="4609394">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Atkārtošanas simptoms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CC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2800" b="0" i="0" u="none" strike="noStrike" cap="none" normalizeH="0" baseline="0" dirty="0">
                          <a:ln>
                            <a:noFill/>
                          </a:ln>
                          <a:solidFill>
                            <a:schemeClr val="accent4">
                              <a:lumMod val="75000"/>
                            </a:schemeClr>
                          </a:solidFill>
                          <a:effectLst>
                            <a:outerShdw blurRad="38100" dist="38100" dir="2700000" algn="tl">
                              <a:srgbClr val="000000">
                                <a:alpha val="43137"/>
                              </a:srgbClr>
                            </a:outerShdw>
                          </a:effectLst>
                          <a:latin typeface="Arial" charset="0"/>
                        </a:rPr>
                        <a:t>Atgūšanās stratēģijas</a:t>
                      </a:r>
                      <a:endParaRPr kumimoji="0" lang="en-US" sz="2800" b="0" i="0" u="none" strike="noStrike" cap="none" normalizeH="0" baseline="0" dirty="0">
                        <a:ln>
                          <a:noFill/>
                        </a:ln>
                        <a:solidFill>
                          <a:schemeClr val="accent4">
                            <a:lumMod val="75000"/>
                          </a:schemeClr>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lv-LV" sz="2800"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Nelokāma apņemšanās atturēties</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accent4"/>
                          </a:solidFill>
                          <a:effectLst>
                            <a:outerShdw blurRad="38100" dist="38100" dir="2700000" algn="tl">
                              <a:srgbClr val="000000">
                                <a:alpha val="43137"/>
                              </a:srgbClr>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indent="-457200">
                        <a:spcAft>
                          <a:spcPts val="1800"/>
                        </a:spcAft>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Veselīga nodošanās atturēties.</a:t>
                      </a:r>
                    </a:p>
                    <a:p>
                      <a:pPr marL="457200" indent="-457200">
                        <a:spcAft>
                          <a:spcPts val="1800"/>
                        </a:spcAft>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Godīgums pret iespējamo atkārtošanu.</a:t>
                      </a:r>
                    </a:p>
                    <a:p>
                      <a:pPr marL="457200" indent="-457200">
                        <a:spcAft>
                          <a:spcPts val="1800"/>
                        </a:spcAft>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Vajadzība pēc robežām.</a:t>
                      </a:r>
                    </a:p>
                    <a:p>
                      <a:pPr marL="457200" indent="-457200">
                        <a:spcAft>
                          <a:spcPts val="1800"/>
                        </a:spcAft>
                        <a:buFont typeface="Arial" panose="020B0604020202020204" pitchFamily="34" charset="0"/>
                        <a:buChar char="•"/>
                      </a:pPr>
                      <a:r>
                        <a:rPr lang="lv-LV" sz="2800" kern="1200"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Saprast ierosinātājus savā dzīvē.</a:t>
                      </a:r>
                      <a:endParaRPr kumimoji="0" lang="en-US" sz="2800" b="0" i="0" u="none" strike="noStrike" cap="none" normalizeH="0" baseline="0" dirty="0">
                        <a:ln>
                          <a:noFill/>
                        </a:ln>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CAB28FA-D752-411E-8222-793314690A20}" type="slidenum">
              <a:rPr lang="en-US" smtClean="0"/>
              <a:pPr>
                <a:defRPr/>
              </a:pPr>
              <a:t>36</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533400"/>
            <a:ext cx="8229600" cy="4724400"/>
          </a:xfrm>
        </p:spPr>
        <p:txBody>
          <a:bodyPr/>
          <a:lstStyle/>
          <a:p>
            <a:pPr eaLnBrk="1" fontAlgn="auto" hangingPunct="1">
              <a:spcAft>
                <a:spcPts val="0"/>
              </a:spcAft>
              <a:defRPr/>
            </a:pPr>
            <a:r>
              <a:rPr lang="lv-LV" dirty="0">
                <a:solidFill>
                  <a:schemeClr val="tx1"/>
                </a:solidFill>
              </a:rPr>
              <a:t>3.nodaļa</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lv-LV" dirty="0">
                <a:effectLst/>
              </a:rPr>
              <a:t>Ceļš uz atkārtošanu un dzīvi kontrolējošām problēmām</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35690FB8-DBE4-4816-B19F-98597BDCF3D9}" type="slidenum">
              <a:rPr lang="en-US"/>
              <a:pPr>
                <a:defRPr/>
              </a:pPr>
              <a:t>37</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33401"/>
            <a:ext cx="1950482" cy="2174753"/>
          </a:xfrm>
          <a:prstGeom prst="rect">
            <a:avLst/>
          </a:prstGeom>
        </p:spPr>
      </p:pic>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fontAlgn="auto" hangingPunct="1">
              <a:spcAft>
                <a:spcPts val="0"/>
              </a:spcAft>
              <a:defRPr/>
            </a:pPr>
            <a:r>
              <a:rPr lang="lv-LV" sz="4000" dirty="0">
                <a:solidFill>
                  <a:srgbClr val="F7B847"/>
                </a:solidFill>
                <a:effectLst>
                  <a:outerShdw blurRad="38100" dist="38100" dir="2700000" algn="tl">
                    <a:srgbClr val="000000">
                      <a:alpha val="43137"/>
                    </a:srgbClr>
                  </a:outerShdw>
                </a:effectLst>
              </a:rPr>
              <a:t>3 galvenās pazīmes tiem, </a:t>
            </a:r>
            <a:r>
              <a:rPr lang="en-US" sz="4000" dirty="0">
                <a:solidFill>
                  <a:srgbClr val="F7B847"/>
                </a:solidFill>
                <a:effectLst>
                  <a:outerShdw blurRad="38100" dist="38100" dir="2700000" algn="tl">
                    <a:srgbClr val="000000">
                      <a:alpha val="43137"/>
                    </a:srgbClr>
                  </a:outerShdw>
                </a:effectLst>
              </a:rPr>
              <a:t/>
            </a:r>
            <a:br>
              <a:rPr lang="en-US" sz="4000" dirty="0">
                <a:solidFill>
                  <a:srgbClr val="F7B847"/>
                </a:solidFill>
                <a:effectLst>
                  <a:outerShdw blurRad="38100" dist="38100" dir="2700000" algn="tl">
                    <a:srgbClr val="000000">
                      <a:alpha val="43137"/>
                    </a:srgbClr>
                  </a:outerShdw>
                </a:effectLst>
              </a:rPr>
            </a:br>
            <a:r>
              <a:rPr lang="lv-LV" sz="4000" dirty="0">
                <a:solidFill>
                  <a:srgbClr val="F7B847"/>
                </a:solidFill>
                <a:effectLst>
                  <a:outerShdw blurRad="38100" dist="38100" dir="2700000" algn="tl">
                    <a:srgbClr val="000000">
                      <a:alpha val="43137"/>
                    </a:srgbClr>
                  </a:outerShdw>
                </a:effectLst>
              </a:rPr>
              <a:t>kas atrodas ceļā uz atkarībām</a:t>
            </a:r>
            <a:endParaRPr lang="en-US" sz="4000" dirty="0">
              <a:solidFill>
                <a:srgbClr val="F7B847"/>
              </a:solidFill>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1066800" y="2362200"/>
            <a:ext cx="10515600" cy="3932238"/>
          </a:xfrm>
        </p:spPr>
        <p:txBody>
          <a:bodyPr/>
          <a:lstStyle/>
          <a:p>
            <a:pPr eaLnBrk="1" hangingPunct="1">
              <a:spcAft>
                <a:spcPts val="3600"/>
              </a:spcAft>
              <a:buFontTx/>
              <a:buNone/>
            </a:pPr>
            <a:r>
              <a:rPr lang="en-US" b="1" dirty="0">
                <a:effectLst>
                  <a:outerShdw blurRad="38100" dist="38100" dir="2700000" algn="tl">
                    <a:srgbClr val="000000">
                      <a:alpha val="43137"/>
                    </a:srgbClr>
                  </a:outerShdw>
                </a:effectLst>
              </a:rPr>
              <a:t>1.	</a:t>
            </a:r>
            <a:r>
              <a:rPr lang="lv-LV" b="1" dirty="0">
                <a:effectLst>
                  <a:outerShdw blurRad="38100" dist="38100" dir="2700000" algn="tl">
                    <a:srgbClr val="000000">
                      <a:alpha val="43137"/>
                    </a:srgbClr>
                  </a:outerShdw>
                </a:effectLst>
              </a:rPr>
              <a:t>Viņi dzīvo ar </a:t>
            </a:r>
            <a:r>
              <a:rPr lang="lv-LV" b="1" u="sng" dirty="0">
                <a:solidFill>
                  <a:srgbClr val="F7B847"/>
                </a:solidFill>
                <a:effectLst>
                  <a:outerShdw blurRad="38100" dist="38100" dir="2700000" algn="tl">
                    <a:srgbClr val="000000">
                      <a:alpha val="43137"/>
                    </a:srgbClr>
                  </a:outerShdw>
                </a:effectLst>
              </a:rPr>
              <a:t>nepareizu</a:t>
            </a:r>
            <a:r>
              <a:rPr lang="lv-LV" dirty="0">
                <a:effectLst>
                  <a:outerShdw blurRad="38100" dist="38100" dir="2700000" algn="tl">
                    <a:srgbClr val="000000">
                      <a:alpha val="43137"/>
                    </a:srgbClr>
                  </a:outerShdw>
                </a:effectLst>
              </a:rPr>
              <a:t> </a:t>
            </a:r>
            <a:r>
              <a:rPr lang="lv-LV" b="1" dirty="0">
                <a:effectLst>
                  <a:outerShdw blurRad="38100" dist="38100" dir="2700000" algn="tl">
                    <a:srgbClr val="000000">
                      <a:alpha val="43137"/>
                    </a:srgbClr>
                  </a:outerShdw>
                </a:effectLst>
              </a:rPr>
              <a:t>pārliecību.</a:t>
            </a:r>
            <a:endParaRPr lang="en-US" b="1" dirty="0">
              <a:effectLst>
                <a:outerShdw blurRad="38100" dist="38100" dir="2700000" algn="tl">
                  <a:srgbClr val="000000">
                    <a:alpha val="43137"/>
                  </a:srgbClr>
                </a:outerShdw>
              </a:effectLst>
            </a:endParaRPr>
          </a:p>
          <a:p>
            <a:pPr eaLnBrk="1" hangingPunct="1">
              <a:spcAft>
                <a:spcPts val="3600"/>
              </a:spcAft>
              <a:buFontTx/>
              <a:buNone/>
            </a:pPr>
            <a:r>
              <a:rPr lang="en-US" b="1" dirty="0">
                <a:effectLst>
                  <a:outerShdw blurRad="38100" dist="38100" dir="2700000" algn="tl">
                    <a:srgbClr val="000000">
                      <a:alpha val="43137"/>
                    </a:srgbClr>
                  </a:outerShdw>
                </a:effectLst>
              </a:rPr>
              <a:t>2.	</a:t>
            </a:r>
            <a:r>
              <a:rPr lang="lv-LV" b="1" dirty="0">
                <a:effectLst>
                  <a:outerShdw blurRad="38100" dist="38100" dir="2700000" algn="tl">
                    <a:srgbClr val="000000">
                      <a:alpha val="43137"/>
                    </a:srgbClr>
                  </a:outerShdw>
                </a:effectLst>
              </a:rPr>
              <a:t>Viņi netiek galā ar</a:t>
            </a:r>
            <a:r>
              <a:rPr lang="lv-LV" dirty="0">
                <a:effectLst>
                  <a:outerShdw blurRad="38100" dist="38100" dir="2700000" algn="tl">
                    <a:srgbClr val="000000">
                      <a:alpha val="43137"/>
                    </a:srgbClr>
                  </a:outerShdw>
                </a:effectLst>
              </a:rPr>
              <a:t> </a:t>
            </a:r>
            <a:r>
              <a:rPr lang="lv-LV" b="1" u="sng" dirty="0">
                <a:solidFill>
                  <a:srgbClr val="F7B847"/>
                </a:solidFill>
                <a:effectLst>
                  <a:outerShdw blurRad="38100" dist="38100" dir="2700000" algn="tl">
                    <a:srgbClr val="000000">
                      <a:alpha val="43137"/>
                    </a:srgbClr>
                  </a:outerShdw>
                </a:effectLst>
              </a:rPr>
              <a:t>problēmām</a:t>
            </a:r>
            <a:r>
              <a:rPr lang="lv-LV" dirty="0">
                <a:effectLst>
                  <a:outerShdw blurRad="38100" dist="38100" dir="2700000" algn="tl">
                    <a:srgbClr val="000000">
                      <a:alpha val="43137"/>
                    </a:srgbClr>
                  </a:outerShdw>
                </a:effectLst>
              </a:rPr>
              <a:t> </a:t>
            </a:r>
            <a:r>
              <a:rPr lang="lv-LV" b="1" dirty="0">
                <a:effectLst>
                  <a:outerShdw blurRad="38100" dist="38100" dir="2700000" algn="tl">
                    <a:srgbClr val="000000">
                      <a:alpha val="43137"/>
                    </a:srgbClr>
                  </a:outerShdw>
                </a:effectLst>
              </a:rPr>
              <a:t>tā, kā Dievs grib.</a:t>
            </a:r>
          </a:p>
          <a:p>
            <a:pPr eaLnBrk="1" hangingPunct="1">
              <a:spcAft>
                <a:spcPct val="50000"/>
              </a:spcAft>
              <a:buFontTx/>
              <a:buNone/>
            </a:pPr>
            <a:r>
              <a:rPr lang="en-US" b="1" dirty="0">
                <a:effectLst>
                  <a:outerShdw blurRad="38100" dist="38100" dir="2700000" algn="tl">
                    <a:srgbClr val="000000">
                      <a:alpha val="43137"/>
                    </a:srgbClr>
                  </a:outerShdw>
                </a:effectLst>
              </a:rPr>
              <a:t>3.	</a:t>
            </a:r>
            <a:r>
              <a:rPr lang="lv-LV" b="1" dirty="0">
                <a:effectLst>
                  <a:outerShdw blurRad="38100" dist="38100" dir="2700000" algn="tl">
                    <a:srgbClr val="000000">
                      <a:alpha val="43137"/>
                    </a:srgbClr>
                  </a:outerShdw>
                </a:effectLst>
              </a:rPr>
              <a:t>Viņi dzīvo </a:t>
            </a:r>
            <a:r>
              <a:rPr lang="lv-LV" b="1" u="sng" dirty="0" err="1">
                <a:solidFill>
                  <a:srgbClr val="F7B847"/>
                </a:solidFill>
                <a:effectLst>
                  <a:outerShdw blurRad="38100" dist="38100" dir="2700000" algn="tl">
                    <a:srgbClr val="000000">
                      <a:alpha val="43137"/>
                    </a:srgbClr>
                  </a:outerShdw>
                </a:effectLst>
              </a:rPr>
              <a:t>disfunkcionālās</a:t>
            </a:r>
            <a:r>
              <a:rPr lang="lv-LV" b="1" dirty="0">
                <a:effectLst>
                  <a:outerShdw blurRad="38100" dist="38100" dir="2700000" algn="tl">
                    <a:srgbClr val="000000">
                      <a:alpha val="43137"/>
                    </a:srgbClr>
                  </a:outerShdw>
                </a:effectLst>
              </a:rPr>
              <a:t> attiecībās.</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07797A5B-A731-4B6D-8452-81B8BD968BE1}" type="slidenum">
              <a:rPr lang="en-US"/>
              <a:pPr>
                <a:defRPr/>
              </a:pPr>
              <a:t>38</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lv-LV" dirty="0">
                <a:effectLst/>
              </a:rPr>
              <a:t>Kas ir atkarība?</a:t>
            </a:r>
            <a:endParaRPr lang="en-US" dirty="0">
              <a:solidFill>
                <a:schemeClr val="tx2">
                  <a:tint val="100000"/>
                  <a:satMod val="250000"/>
                </a:schemeClr>
              </a:solidFill>
            </a:endParaRPr>
          </a:p>
        </p:txBody>
      </p:sp>
      <p:sp>
        <p:nvSpPr>
          <p:cNvPr id="35843" name="Rectangle 3"/>
          <p:cNvSpPr>
            <a:spLocks noGrp="1" noChangeArrowheads="1"/>
          </p:cNvSpPr>
          <p:nvPr>
            <p:ph idx="1"/>
          </p:nvPr>
        </p:nvSpPr>
        <p:spPr/>
        <p:txBody>
          <a:bodyPr/>
          <a:lstStyle/>
          <a:p>
            <a:pPr eaLnBrk="1" hangingPunct="1">
              <a:defRPr/>
            </a:pPr>
            <a:r>
              <a:rPr lang="lv-LV" dirty="0">
                <a:effectLst>
                  <a:outerShdw blurRad="38100" dist="38100" dir="2700000" algn="tl">
                    <a:srgbClr val="000000">
                      <a:alpha val="43137"/>
                    </a:srgbClr>
                  </a:outerShdw>
                </a:effectLst>
              </a:rPr>
              <a:t>Angļu valodā ir divi termini, kas pamatā ir ar vienādu</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lv-LV" dirty="0">
                <a:effectLst>
                  <a:outerShdw blurRad="38100" dist="38100" dir="2700000" algn="tl">
                    <a:srgbClr val="000000">
                      <a:alpha val="43137"/>
                    </a:srgbClr>
                  </a:outerShdw>
                </a:effectLst>
              </a:rPr>
              <a:t>nozīmi - “dependency”  un “addiction.”</a:t>
            </a:r>
            <a:endParaRPr lang="en-US" dirty="0">
              <a:effectLst>
                <a:outerShdw blurRad="38100" dist="38100" dir="2700000" algn="tl">
                  <a:srgbClr val="000000">
                    <a:alpha val="43137"/>
                  </a:srgbClr>
                </a:outerShdw>
              </a:effectLst>
            </a:endParaRPr>
          </a:p>
          <a:p>
            <a:pPr eaLnBrk="1" hangingPunct="1">
              <a:buFontTx/>
              <a:buNone/>
              <a:defRPr/>
            </a:pPr>
            <a:r>
              <a:rPr lang="en-US" dirty="0">
                <a:effectLst>
                  <a:outerShdw blurRad="38100" dist="38100" dir="2700000" algn="tl">
                    <a:srgbClr val="000000">
                      <a:alpha val="43137"/>
                    </a:srgbClr>
                  </a:outerShdw>
                </a:effectLst>
              </a:rPr>
              <a:t>	Jeff Van </a:t>
            </a:r>
            <a:r>
              <a:rPr lang="en-US" dirty="0" err="1">
                <a:effectLst>
                  <a:outerShdw blurRad="38100" dist="38100" dir="2700000" algn="tl">
                    <a:srgbClr val="000000">
                      <a:alpha val="43137"/>
                    </a:srgbClr>
                  </a:outerShdw>
                </a:effectLst>
              </a:rPr>
              <a:t>Vonderan</a:t>
            </a:r>
            <a:endParaRPr lang="lv-LV" dirty="0">
              <a:effectLst>
                <a:outerShdw blurRad="38100" dist="38100" dir="2700000" algn="tl">
                  <a:srgbClr val="000000">
                    <a:alpha val="43137"/>
                  </a:srgbClr>
                </a:outerShdw>
              </a:effectLst>
            </a:endParaRPr>
          </a:p>
          <a:p>
            <a:pPr eaLnBrk="1" hangingPunct="1">
              <a:buFontTx/>
              <a:buNone/>
              <a:defRPr/>
            </a:pPr>
            <a:endParaRPr lang="en-US" b="1" u="sng" dirty="0">
              <a:effectLst>
                <a:outerShdw blurRad="38100" dist="38100" dir="2700000" algn="tl">
                  <a:srgbClr val="000000">
                    <a:alpha val="43137"/>
                  </a:srgbClr>
                </a:outerShdw>
              </a:effectLst>
            </a:endParaRPr>
          </a:p>
          <a:p>
            <a:pPr eaLnBrk="1" hangingPunct="1">
              <a:defRPr/>
            </a:pPr>
            <a:r>
              <a:rPr lang="lv-LV" b="1" dirty="0">
                <a:effectLst>
                  <a:outerShdw blurRad="38100" dist="38100" dir="2700000" algn="tl">
                    <a:srgbClr val="000000">
                      <a:alpha val="43137"/>
                    </a:srgbClr>
                  </a:outerShdw>
                </a:effectLst>
              </a:rPr>
              <a:t>Atkarība no </a:t>
            </a:r>
            <a:r>
              <a:rPr lang="lv-LV" b="1" u="sng" dirty="0">
                <a:solidFill>
                  <a:srgbClr val="F7B847"/>
                </a:solidFill>
                <a:effectLst>
                  <a:outerShdw blurRad="38100" dist="38100" dir="2700000" algn="tl">
                    <a:srgbClr val="000000">
                      <a:alpha val="43137"/>
                    </a:srgbClr>
                  </a:outerShdw>
                </a:effectLst>
              </a:rPr>
              <a:t>ķīmiskām vielām</a:t>
            </a:r>
            <a:r>
              <a:rPr lang="lv-LV" b="1" dirty="0">
                <a:solidFill>
                  <a:srgbClr val="F7B847"/>
                </a:solidFill>
                <a:effectLst>
                  <a:outerShdw blurRad="38100" dist="38100" dir="2700000" algn="tl">
                    <a:srgbClr val="000000">
                      <a:alpha val="43137"/>
                    </a:srgbClr>
                  </a:outerShdw>
                </a:effectLst>
              </a:rPr>
              <a:t> </a:t>
            </a:r>
            <a:r>
              <a:rPr lang="lv-LV" b="1" dirty="0">
                <a:effectLst>
                  <a:outerShdw blurRad="38100" dist="38100" dir="2700000" algn="tl">
                    <a:srgbClr val="000000">
                      <a:alpha val="43137"/>
                    </a:srgbClr>
                  </a:outerShdw>
                </a:effectLst>
              </a:rPr>
              <a:t>ir stāvoklis, kas rodas, arvien vairāk pievēršoties </a:t>
            </a:r>
            <a:r>
              <a:rPr lang="lv-LV" b="1" u="sng" dirty="0">
                <a:solidFill>
                  <a:srgbClr val="F7B847"/>
                </a:solidFill>
                <a:effectLst>
                  <a:outerShdw blurRad="38100" dist="38100" dir="2700000" algn="tl">
                    <a:srgbClr val="000000">
                      <a:alpha val="43137"/>
                    </a:srgbClr>
                  </a:outerShdw>
                </a:effectLst>
              </a:rPr>
              <a:t>ķīmisko vielu lietošanai</a:t>
            </a:r>
            <a:r>
              <a:rPr lang="lv-LV" b="1" dirty="0">
                <a:effectLst>
                  <a:outerShdw blurRad="38100" dist="38100" dir="2700000" algn="tl">
                    <a:srgbClr val="000000">
                      <a:alpha val="43137"/>
                    </a:srgbClr>
                  </a:outerShdw>
                </a:effectLst>
              </a:rPr>
              <a:t>, lai apmierinātu dzīves vajadzības</a:t>
            </a:r>
            <a:r>
              <a:rPr lang="en-US" b="1" dirty="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pPr>
              <a:defRPr/>
            </a:pPr>
            <a:fld id="{A017D890-E4B5-4B3D-A247-C9D11DE42FA2}" type="slidenum">
              <a:rPr lang="en-US"/>
              <a:pPr>
                <a:defRPr/>
              </a:pPr>
              <a:t>39</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1</a:t>
            </a:r>
            <a:r>
              <a:rPr lang="lv-LV" dirty="0">
                <a:solidFill>
                  <a:schemeClr val="tx1"/>
                </a:solidFill>
              </a:rPr>
              <a:t>.nodaļa</a:t>
            </a:r>
            <a:r>
              <a:rPr lang="en-US" dirty="0">
                <a:solidFill>
                  <a:schemeClr val="tx1"/>
                </a:solidFill>
              </a:rPr>
              <a:t/>
            </a:r>
            <a:br>
              <a:rPr lang="en-US" dirty="0">
                <a:solidFill>
                  <a:schemeClr val="tx1"/>
                </a:solidFill>
              </a:rPr>
            </a:br>
            <a:r>
              <a:rPr lang="lv-LV" dirty="0">
                <a:effectLst/>
              </a:rPr>
              <a:t>Iepazīstināšana ar atkārtošanu</a:t>
            </a:r>
            <a:endParaRPr lang="en-US" dirty="0"/>
          </a:p>
        </p:txBody>
      </p:sp>
      <p:sp>
        <p:nvSpPr>
          <p:cNvPr id="3" name="Content Placeholder 2"/>
          <p:cNvSpPr>
            <a:spLocks noGrp="1"/>
          </p:cNvSpPr>
          <p:nvPr>
            <p:ph idx="1"/>
          </p:nvPr>
        </p:nvSpPr>
        <p:spPr/>
        <p:txBody>
          <a:bodyPr/>
          <a:lstStyle/>
          <a:p>
            <a:pPr>
              <a:buNone/>
              <a:defRPr/>
            </a:pPr>
            <a:r>
              <a:rPr lang="lv-LV" b="1" dirty="0"/>
              <a:t>Četri galvenie jautājumi, lai saprastu atkārtošanu</a:t>
            </a:r>
            <a:endParaRPr lang="en-US" dirty="0">
              <a:effectLst>
                <a:outerShdw blurRad="38100" dist="38100" dir="2700000" algn="tl">
                  <a:srgbClr val="000000">
                    <a:alpha val="43137"/>
                  </a:srgbClr>
                </a:outerShdw>
              </a:effectLst>
            </a:endParaRPr>
          </a:p>
          <a:p>
            <a:pPr marL="514350" indent="-514350">
              <a:buClr>
                <a:schemeClr val="accent3">
                  <a:lumMod val="75000"/>
                </a:schemeClr>
              </a:buClr>
              <a:buSzPct val="100000"/>
              <a:buFont typeface="Wingdings 2" pitchFamily="18" charset="2"/>
              <a:buAutoNum type="arabicPeriod"/>
              <a:defRPr/>
            </a:pPr>
            <a:r>
              <a:rPr lang="lv-LV" dirty="0">
                <a:effectLst>
                  <a:outerShdw blurRad="38100" dist="38100" dir="2700000" algn="tl">
                    <a:srgbClr val="000000">
                      <a:alpha val="43137"/>
                    </a:srgbClr>
                  </a:outerShdw>
                </a:effectLst>
              </a:rPr>
              <a:t>Atkārtošana</a:t>
            </a:r>
            <a:endParaRPr lang="en-US" dirty="0">
              <a:effectLst>
                <a:outerShdw blurRad="38100" dist="38100" dir="2700000" algn="tl">
                  <a:srgbClr val="000000">
                    <a:alpha val="43137"/>
                  </a:srgbClr>
                </a:outerShdw>
              </a:effectLst>
            </a:endParaRPr>
          </a:p>
          <a:p>
            <a:pPr marL="514350" indent="-514350">
              <a:buClr>
                <a:schemeClr val="accent3">
                  <a:lumMod val="75000"/>
                </a:schemeClr>
              </a:buClr>
              <a:buSzPct val="100000"/>
              <a:buFont typeface="Wingdings 2" pitchFamily="18" charset="2"/>
              <a:buAutoNum type="arabicPeriod"/>
              <a:defRPr/>
            </a:pPr>
            <a:r>
              <a:rPr lang="en-US" dirty="0">
                <a:effectLst>
                  <a:outerShdw blurRad="38100" dist="38100" dir="2700000" algn="tl">
                    <a:srgbClr val="000000">
                      <a:alpha val="43137"/>
                    </a:srgbClr>
                  </a:outerShdw>
                </a:effectLst>
              </a:rPr>
              <a:t>A</a:t>
            </a:r>
            <a:r>
              <a:rPr lang="lv-LV" dirty="0">
                <a:effectLst>
                  <a:outerShdw blurRad="38100" dist="38100" dir="2700000" algn="tl">
                    <a:srgbClr val="000000">
                      <a:alpha val="43137"/>
                    </a:srgbClr>
                  </a:outerShdw>
                </a:effectLst>
              </a:rPr>
              <a:t>tgūšanās</a:t>
            </a:r>
            <a:endParaRPr lang="en-US" dirty="0">
              <a:effectLst>
                <a:outerShdw blurRad="38100" dist="38100" dir="2700000" algn="tl">
                  <a:srgbClr val="000000">
                    <a:alpha val="43137"/>
                  </a:srgbClr>
                </a:outerShdw>
              </a:effectLst>
            </a:endParaRPr>
          </a:p>
          <a:p>
            <a:pPr marL="514350" indent="-514350">
              <a:buClr>
                <a:schemeClr val="accent3">
                  <a:lumMod val="75000"/>
                </a:schemeClr>
              </a:buClr>
              <a:buSzPct val="100000"/>
              <a:buFont typeface="Wingdings 2" pitchFamily="18" charset="2"/>
              <a:buAutoNum type="arabicPeriod"/>
              <a:defRPr/>
            </a:pPr>
            <a:r>
              <a:rPr lang="lv-LV" dirty="0">
                <a:effectLst>
                  <a:outerShdw blurRad="38100" dist="38100" dir="2700000" algn="tl">
                    <a:srgbClr val="000000">
                      <a:alpha val="43137"/>
                    </a:srgbClr>
                  </a:outerShdw>
                </a:effectLst>
              </a:rPr>
              <a:t>Atkarība</a:t>
            </a:r>
            <a:endParaRPr lang="en-US" dirty="0">
              <a:effectLst>
                <a:outerShdw blurRad="38100" dist="38100" dir="2700000" algn="tl">
                  <a:srgbClr val="000000">
                    <a:alpha val="43137"/>
                  </a:srgbClr>
                </a:outerShdw>
              </a:effectLst>
            </a:endParaRPr>
          </a:p>
          <a:p>
            <a:pPr marL="514350" indent="-514350">
              <a:buClr>
                <a:schemeClr val="accent3">
                  <a:lumMod val="75000"/>
                </a:schemeClr>
              </a:buClr>
              <a:buSzPct val="100000"/>
              <a:buFont typeface="Wingdings 2" pitchFamily="18" charset="2"/>
              <a:buAutoNum type="arabicPeriod"/>
              <a:defRPr/>
            </a:pPr>
            <a:r>
              <a:rPr lang="lv-LV" dirty="0">
                <a:effectLst>
                  <a:outerShdw blurRad="38100" dist="38100" dir="2700000" algn="tl">
                    <a:srgbClr val="000000">
                      <a:alpha val="43137"/>
                    </a:srgbClr>
                  </a:outerShdw>
                </a:effectLst>
              </a:rPr>
              <a:t>Veselīgs dzīvesveids</a:t>
            </a:r>
            <a:endParaRPr lang="en-US" dirty="0">
              <a:effectLst>
                <a:outerShdw blurRad="38100" dist="38100" dir="2700000" algn="tl">
                  <a:srgbClr val="000000">
                    <a:alpha val="43137"/>
                  </a:srgbClr>
                </a:outerShdw>
              </a:effectLst>
            </a:endParaRPr>
          </a:p>
          <a:p>
            <a:pPr marL="514350" indent="-514350">
              <a:buFont typeface="Wingdings 2" pitchFamily="18" charset="2"/>
              <a:buAutoNum type="arabicPeriod"/>
              <a:defRPr/>
            </a:pPr>
            <a:endParaRPr lang="en-US" dirty="0"/>
          </a:p>
        </p:txBody>
      </p:sp>
      <p:sp>
        <p:nvSpPr>
          <p:cNvPr id="6" name="Slide Number Placeholder 5"/>
          <p:cNvSpPr>
            <a:spLocks noGrp="1"/>
          </p:cNvSpPr>
          <p:nvPr>
            <p:ph type="sldNum" sz="quarter" idx="12"/>
          </p:nvPr>
        </p:nvSpPr>
        <p:spPr/>
        <p:txBody>
          <a:bodyPr/>
          <a:lstStyle/>
          <a:p>
            <a:pPr>
              <a:defRPr/>
            </a:pPr>
            <a:fld id="{A1E3319B-6B6A-482F-ABE8-59305AB3FB26}" type="slidenum">
              <a:rPr lang="en-US" smtClean="0"/>
              <a:pPr>
                <a:defRPr/>
              </a:pPr>
              <a:t>4</a:t>
            </a:fld>
            <a:endParaRPr lang="en-US" dirty="0"/>
          </a:p>
        </p:txBody>
      </p:sp>
      <p:sp>
        <p:nvSpPr>
          <p:cNvPr id="5" name="Footer Placeholder 4"/>
          <p:cNvSpPr>
            <a:spLocks noGrp="1"/>
          </p:cNvSpPr>
          <p:nvPr>
            <p:ph type="ftr" sz="quarter" idx="11"/>
          </p:nvPr>
        </p:nvSpPr>
        <p:spPr>
          <a:xfrm>
            <a:off x="609600" y="6416675"/>
            <a:ext cx="7721600" cy="365125"/>
          </a:xfrm>
        </p:spPr>
        <p:txBody>
          <a:bodyPr/>
          <a:lstStyle/>
          <a:p>
            <a:pPr>
              <a:defRPr/>
            </a:pPr>
            <a:r>
              <a:rPr lang="en-US"/>
              <a:t>Versija 2.3.2     Pēdējais labojums 10-2020</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981200" y="1752600"/>
            <a:ext cx="8229600" cy="4541838"/>
          </a:xfrm>
        </p:spPr>
        <p:txBody>
          <a:bodyPr/>
          <a:lstStyle/>
          <a:p>
            <a:pPr eaLnBrk="1" hangingPunct="1">
              <a:defRPr/>
            </a:pPr>
            <a:r>
              <a:rPr lang="lv-LV" sz="4000" b="1" dirty="0"/>
              <a:t>Atkarība no </a:t>
            </a:r>
            <a:r>
              <a:rPr lang="lv-LV" sz="4000" b="1" u="sng" dirty="0">
                <a:solidFill>
                  <a:srgbClr val="F7B847"/>
                </a:solidFill>
              </a:rPr>
              <a:t>Dieva</a:t>
            </a:r>
            <a:r>
              <a:rPr lang="lv-LV" sz="4000" b="1" dirty="0"/>
              <a:t> ir stāvoklis, kas rodas, arvien vairāk pievēršoties </a:t>
            </a:r>
            <a:r>
              <a:rPr lang="lv-LV" sz="4000" b="1" u="sng" dirty="0">
                <a:solidFill>
                  <a:srgbClr val="F7B847"/>
                </a:solidFill>
              </a:rPr>
              <a:t>Dievam</a:t>
            </a:r>
            <a:r>
              <a:rPr lang="lv-LV" sz="4000" b="1" dirty="0"/>
              <a:t>, lai apmierinātu dzīves vajadzības.</a:t>
            </a:r>
            <a:endParaRPr lang="en-US" sz="4000" b="1" dirty="0"/>
          </a:p>
        </p:txBody>
      </p:sp>
      <p:sp>
        <p:nvSpPr>
          <p:cNvPr id="4" name="Slide Number Placeholder 3"/>
          <p:cNvSpPr>
            <a:spLocks noGrp="1"/>
          </p:cNvSpPr>
          <p:nvPr>
            <p:ph type="sldNum" sz="quarter" idx="12"/>
          </p:nvPr>
        </p:nvSpPr>
        <p:spPr/>
        <p:txBody>
          <a:bodyPr/>
          <a:lstStyle/>
          <a:p>
            <a:pPr>
              <a:defRPr/>
            </a:pPr>
            <a:fld id="{E1A8EFA0-65EE-4555-92EE-C05BD20BA896}" type="slidenum">
              <a:rPr lang="en-US"/>
              <a:pPr>
                <a:defRPr/>
              </a:pPr>
              <a:t>40</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533400"/>
            <a:ext cx="10972800" cy="990600"/>
          </a:xfrm>
        </p:spPr>
        <p:txBody>
          <a:bodyPr/>
          <a:lstStyle/>
          <a:p>
            <a:pPr algn="ctr" eaLnBrk="1" fontAlgn="auto" hangingPunct="1">
              <a:spcAft>
                <a:spcPts val="0"/>
              </a:spcAft>
              <a:defRPr/>
            </a:pPr>
            <a:r>
              <a:rPr lang="lv-LV" dirty="0">
                <a:effectLst/>
              </a:rPr>
              <a:t>Kā var palikt atkarīgs?</a:t>
            </a:r>
            <a:endParaRPr lang="en-US" dirty="0">
              <a:solidFill>
                <a:schemeClr val="tx2"/>
              </a:solidFill>
            </a:endParaRPr>
          </a:p>
        </p:txBody>
      </p:sp>
      <p:pic>
        <p:nvPicPr>
          <p:cNvPr id="38915" name="Picture 4" descr="Painter-2"/>
          <p:cNvPicPr>
            <a:picLocks noChangeAspect="1" noChangeArrowheads="1"/>
          </p:cNvPicPr>
          <p:nvPr/>
        </p:nvPicPr>
        <p:blipFill>
          <a:blip r:embed="rId2" cstate="print"/>
          <a:srcRect/>
          <a:stretch>
            <a:fillRect/>
          </a:stretch>
        </p:blipFill>
        <p:spPr bwMode="auto">
          <a:xfrm>
            <a:off x="3179772" y="1828801"/>
            <a:ext cx="5311767" cy="466407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CC7A8F62-8FAB-4BD5-822B-59E56A8D1096}" type="slidenum">
              <a:rPr lang="en-US"/>
              <a:pPr>
                <a:defRPr/>
              </a:pPr>
              <a:t>41</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304800"/>
            <a:ext cx="8229600" cy="1066800"/>
          </a:xfrm>
        </p:spPr>
        <p:txBody>
          <a:bodyPr/>
          <a:lstStyle/>
          <a:p>
            <a:pPr eaLnBrk="1" fontAlgn="auto" hangingPunct="1">
              <a:spcAft>
                <a:spcPts val="0"/>
              </a:spcAft>
              <a:defRPr/>
            </a:pPr>
            <a:r>
              <a:rPr lang="lv-LV" dirty="0">
                <a:effectLst>
                  <a:outerShdw blurRad="38100" dist="38100" dir="2700000" algn="tl">
                    <a:srgbClr val="000000">
                      <a:alpha val="43137"/>
                    </a:srgbClr>
                  </a:outerShdw>
                </a:effectLst>
              </a:rPr>
              <a:t>Atkarības četras fāzes</a:t>
            </a:r>
            <a:endParaRPr lang="en-US" dirty="0">
              <a:solidFill>
                <a:schemeClr val="tx2"/>
              </a:solidFill>
              <a:effectLst>
                <a:outerShdw blurRad="38100" dist="38100" dir="2700000" algn="tl">
                  <a:srgbClr val="000000">
                    <a:alpha val="43137"/>
                  </a:srgbClr>
                </a:outerShdw>
              </a:effectLst>
            </a:endParaRPr>
          </a:p>
        </p:txBody>
      </p:sp>
      <p:sp>
        <p:nvSpPr>
          <p:cNvPr id="39939" name="Rectangle 3"/>
          <p:cNvSpPr>
            <a:spLocks noGrp="1" noChangeArrowheads="1"/>
          </p:cNvSpPr>
          <p:nvPr>
            <p:ph idx="1"/>
          </p:nvPr>
        </p:nvSpPr>
        <p:spPr>
          <a:xfrm>
            <a:off x="1981200" y="1676400"/>
            <a:ext cx="9601200" cy="4618038"/>
          </a:xfrm>
        </p:spPr>
        <p:txBody>
          <a:bodyPr/>
          <a:lstStyle/>
          <a:p>
            <a:pPr eaLnBrk="1" hangingPunct="1">
              <a:buFontTx/>
              <a:buNone/>
            </a:pPr>
            <a:r>
              <a:rPr lang="en-US" b="1" dirty="0">
                <a:effectLst>
                  <a:outerShdw blurRad="38100" dist="38100" dir="2700000" algn="tl">
                    <a:srgbClr val="000000">
                      <a:alpha val="43137"/>
                    </a:srgbClr>
                  </a:outerShdw>
                </a:effectLst>
              </a:rPr>
              <a:t>1.	</a:t>
            </a:r>
            <a:r>
              <a:rPr lang="lv-LV" b="1" dirty="0">
                <a:effectLst>
                  <a:outerShdw blurRad="38100" dist="38100" dir="2700000" algn="tl">
                    <a:srgbClr val="000000">
                      <a:alpha val="43137"/>
                    </a:srgbClr>
                  </a:outerShdw>
                </a:effectLst>
              </a:rPr>
              <a:t>Eksperimentēšana</a:t>
            </a:r>
          </a:p>
          <a:p>
            <a:pPr eaLnBrk="1" hangingPunct="1">
              <a:buFontTx/>
              <a:buNone/>
            </a:pPr>
            <a:endParaRPr lang="en-US" b="1" dirty="0">
              <a:effectLst>
                <a:outerShdw blurRad="38100" dist="38100" dir="2700000" algn="tl">
                  <a:srgbClr val="000000">
                    <a:alpha val="43137"/>
                  </a:srgbClr>
                </a:outerShdw>
              </a:effectLst>
            </a:endParaRPr>
          </a:p>
          <a:p>
            <a:pPr eaLnBrk="1" hangingPunct="1">
              <a:buFontTx/>
              <a:buNone/>
            </a:pPr>
            <a:r>
              <a:rPr lang="en-US" b="1" dirty="0">
                <a:effectLst>
                  <a:outerShdw blurRad="38100" dist="38100" dir="2700000" algn="tl">
                    <a:srgbClr val="000000">
                      <a:alpha val="43137"/>
                    </a:srgbClr>
                  </a:outerShdw>
                </a:effectLst>
              </a:rPr>
              <a:t>2.	</a:t>
            </a:r>
            <a:r>
              <a:rPr lang="lv-LV" b="1" dirty="0">
                <a:effectLst>
                  <a:outerShdw blurRad="38100" dist="38100" dir="2700000" algn="tl">
                    <a:srgbClr val="000000">
                      <a:alpha val="43137"/>
                    </a:srgbClr>
                  </a:outerShdw>
                </a:effectLst>
              </a:rPr>
              <a:t>Sociālā lietošana</a:t>
            </a:r>
          </a:p>
          <a:p>
            <a:pPr eaLnBrk="1" hangingPunct="1">
              <a:buFontTx/>
              <a:buNone/>
            </a:pPr>
            <a:endParaRPr lang="en-US" b="1" dirty="0">
              <a:effectLst>
                <a:outerShdw blurRad="38100" dist="38100" dir="2700000" algn="tl">
                  <a:srgbClr val="000000">
                    <a:alpha val="43137"/>
                  </a:srgbClr>
                </a:outerShdw>
              </a:effectLst>
            </a:endParaRPr>
          </a:p>
          <a:p>
            <a:pPr eaLnBrk="1" hangingPunct="1">
              <a:buFontTx/>
              <a:buNone/>
            </a:pPr>
            <a:r>
              <a:rPr lang="en-US" b="1" dirty="0">
                <a:effectLst>
                  <a:outerShdw blurRad="38100" dist="38100" dir="2700000" algn="tl">
                    <a:srgbClr val="000000">
                      <a:alpha val="43137"/>
                    </a:srgbClr>
                  </a:outerShdw>
                </a:effectLst>
              </a:rPr>
              <a:t>3.	</a:t>
            </a:r>
            <a:r>
              <a:rPr lang="lv-LV" b="1" dirty="0">
                <a:effectLst>
                  <a:outerShdw blurRad="38100" dist="38100" dir="2700000" algn="tl">
                    <a:srgbClr val="000000">
                      <a:alpha val="43137"/>
                    </a:srgbClr>
                  </a:outerShdw>
                </a:effectLst>
              </a:rPr>
              <a:t>Kaitīga, nepareiza lietošana (ikdienas galvenās rūpes)</a:t>
            </a:r>
            <a:endParaRPr lang="en-US" b="1" dirty="0">
              <a:effectLst>
                <a:outerShdw blurRad="38100" dist="38100" dir="2700000" algn="tl">
                  <a:srgbClr val="000000">
                    <a:alpha val="43137"/>
                  </a:srgbClr>
                </a:outerShdw>
              </a:effectLst>
            </a:endParaRPr>
          </a:p>
          <a:p>
            <a:pPr eaLnBrk="1" hangingPunct="1">
              <a:buFontTx/>
              <a:buNone/>
            </a:pPr>
            <a:endParaRPr lang="en-US" b="1" dirty="0">
              <a:effectLst>
                <a:outerShdw blurRad="38100" dist="38100" dir="2700000" algn="tl">
                  <a:srgbClr val="000000">
                    <a:alpha val="43137"/>
                  </a:srgbClr>
                </a:outerShdw>
              </a:effectLst>
            </a:endParaRPr>
          </a:p>
          <a:p>
            <a:pPr eaLnBrk="1" hangingPunct="1">
              <a:buFontTx/>
              <a:buNone/>
            </a:pPr>
            <a:r>
              <a:rPr lang="en-US" b="1" dirty="0">
                <a:effectLst>
                  <a:outerShdw blurRad="38100" dist="38100" dir="2700000" algn="tl">
                    <a:srgbClr val="000000">
                      <a:alpha val="43137"/>
                    </a:srgbClr>
                  </a:outerShdw>
                </a:effectLst>
              </a:rPr>
              <a:t>4.	</a:t>
            </a:r>
            <a:r>
              <a:rPr lang="lv-LV" b="1" dirty="0">
                <a:effectLst>
                  <a:outerShdw blurRad="38100" dist="38100" dir="2700000" algn="tl">
                    <a:srgbClr val="000000">
                      <a:alpha val="43137"/>
                    </a:srgbClr>
                  </a:outerShdw>
                </a:effectLst>
              </a:rPr>
              <a:t>Lieto, lai justos normāli</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A7C4C85F-749E-400C-9090-A0A32D2C2B2D}" type="slidenum">
              <a:rPr lang="en-US"/>
              <a:pPr>
                <a:defRPr/>
              </a:pPr>
              <a:t>42</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1981200" y="762001"/>
            <a:ext cx="8229600" cy="5364163"/>
          </a:xfrm>
        </p:spPr>
        <p:txBody>
          <a:bodyPr/>
          <a:lstStyle/>
          <a:p>
            <a:pPr eaLnBrk="1" hangingPunct="1">
              <a:spcAft>
                <a:spcPct val="75000"/>
              </a:spcAft>
            </a:pPr>
            <a:r>
              <a:rPr lang="lv-LV" dirty="0">
                <a:effectLst>
                  <a:outerShdw blurRad="38100" dist="38100" dir="2700000" algn="tl">
                    <a:srgbClr val="000000">
                      <a:alpha val="43137"/>
                    </a:srgbClr>
                  </a:outerShdw>
                </a:effectLst>
              </a:rPr>
              <a:t>Viņi ir fiziski un psiholoģiski atkarīgi no šīs vielas vai uzvedības.</a:t>
            </a:r>
          </a:p>
          <a:p>
            <a:pPr eaLnBrk="1" hangingPunct="1">
              <a:spcAft>
                <a:spcPct val="75000"/>
              </a:spcAft>
            </a:pPr>
            <a:r>
              <a:rPr lang="lv-LV" dirty="0">
                <a:effectLst>
                  <a:outerShdw blurRad="38100" dist="38100" dir="2700000" algn="tl">
                    <a:srgbClr val="000000">
                      <a:alpha val="43137"/>
                    </a:srgbClr>
                  </a:outerShdw>
                </a:effectLst>
              </a:rPr>
              <a:t>Viņi normāli jūtas tikai tad, kad ir augstā līmeni no atkarības pielietošanas. Kad viņi nav augstu, viņi jūtas slimi - fiziski vai emocionāli viņi jūtas nevietā. </a:t>
            </a:r>
            <a:endParaRPr lang="en-US" dirty="0">
              <a:effectLst>
                <a:outerShdw blurRad="38100" dist="38100" dir="2700000" algn="tl">
                  <a:srgbClr val="000000">
                    <a:alpha val="43137"/>
                  </a:srgbClr>
                </a:outerShdw>
              </a:effectLst>
            </a:endParaRPr>
          </a:p>
          <a:p>
            <a:pPr eaLnBrk="1" hangingPunct="1"/>
            <a:r>
              <a:rPr lang="lv-LV" dirty="0">
                <a:effectLst>
                  <a:outerShdw blurRad="38100" dist="38100" dir="2700000" algn="tl">
                    <a:srgbClr val="000000">
                      <a:alpha val="43137"/>
                    </a:srgbClr>
                  </a:outerShdw>
                </a:effectLst>
              </a:rPr>
              <a:t>Viņi mieru izjūt tikai tad, kad ir «augstu» (salietojušies).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DD3AB167-C084-4FDD-B0A1-46BBA64596C3}" type="slidenum">
              <a:rPr lang="en-US"/>
              <a:pPr>
                <a:defRPr/>
              </a:pPr>
              <a:t>43</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28800" y="-152400"/>
            <a:ext cx="8229600" cy="2239962"/>
          </a:xfrm>
        </p:spPr>
        <p:txBody>
          <a:bodyPr>
            <a:normAutofit/>
          </a:bodyPr>
          <a:lstStyle/>
          <a:p>
            <a:r>
              <a:rPr lang="lv-LV" sz="4000" dirty="0">
                <a:effectLst/>
              </a:rPr>
              <a:t>Divu veidu ievainojumi, kas var likt cilvēkam iet pa atkarības ceļu</a:t>
            </a:r>
            <a:endParaRPr lang="en-US" sz="4000" dirty="0">
              <a:solidFill>
                <a:schemeClr val="tx2">
                  <a:tint val="100000"/>
                  <a:satMod val="250000"/>
                </a:schemeClr>
              </a:solidFill>
            </a:endParaRPr>
          </a:p>
        </p:txBody>
      </p:sp>
      <p:sp>
        <p:nvSpPr>
          <p:cNvPr id="41987" name="Rectangle 3"/>
          <p:cNvSpPr>
            <a:spLocks noGrp="1" noChangeArrowheads="1"/>
          </p:cNvSpPr>
          <p:nvPr>
            <p:ph idx="1"/>
          </p:nvPr>
        </p:nvSpPr>
        <p:spPr>
          <a:xfrm>
            <a:off x="1981200" y="2590801"/>
            <a:ext cx="8229600" cy="3611563"/>
          </a:xfrm>
        </p:spPr>
        <p:txBody>
          <a:bodyPr/>
          <a:lstStyle/>
          <a:p>
            <a:pPr marL="609600" indent="-609600" eaLnBrk="1" hangingPunct="1">
              <a:buNone/>
            </a:pPr>
            <a:r>
              <a:rPr lang="en-US" dirty="0">
                <a:effectLst>
                  <a:outerShdw blurRad="38100" dist="38100" dir="2700000" algn="tl">
                    <a:srgbClr val="000000">
                      <a:alpha val="43137"/>
                    </a:srgbClr>
                  </a:outerShdw>
                </a:effectLst>
              </a:rPr>
              <a:t>1.	</a:t>
            </a:r>
            <a:r>
              <a:rPr lang="lv-LV" b="1" dirty="0"/>
              <a:t> </a:t>
            </a:r>
            <a:r>
              <a:rPr lang="lv-LV" dirty="0">
                <a:effectLst>
                  <a:outerShdw blurRad="38100" dist="38100" dir="2700000" algn="tl">
                    <a:srgbClr val="000000">
                      <a:alpha val="43137"/>
                    </a:srgbClr>
                  </a:outerShdw>
                </a:effectLst>
              </a:rPr>
              <a:t>Ievainojumi no </a:t>
            </a:r>
            <a:r>
              <a:rPr lang="lv-LV" u="sng" dirty="0">
                <a:solidFill>
                  <a:srgbClr val="F7B847"/>
                </a:solidFill>
                <a:effectLst>
                  <a:outerShdw blurRad="38100" dist="38100" dir="2700000" algn="tl">
                    <a:srgbClr val="000000">
                      <a:alpha val="43137"/>
                    </a:srgbClr>
                  </a:outerShdw>
                </a:effectLst>
              </a:rPr>
              <a:t>nevērīgas izturēšanās</a:t>
            </a:r>
            <a:r>
              <a:rPr lang="en-US" dirty="0">
                <a:effectLst>
                  <a:outerShdw blurRad="38100" dist="38100" dir="2700000" algn="tl">
                    <a:srgbClr val="000000">
                      <a:alpha val="43137"/>
                    </a:srgbClr>
                  </a:outerShdw>
                </a:effectLst>
              </a:rPr>
              <a:t>.</a:t>
            </a:r>
          </a:p>
          <a:p>
            <a:pPr marL="609600" indent="-609600" eaLnBrk="1" hangingPunct="1">
              <a:buFontTx/>
              <a:buAutoNum type="arabicPeriod"/>
            </a:pPr>
            <a:endParaRPr lang="en-US" dirty="0">
              <a:effectLst>
                <a:outerShdw blurRad="38100" dist="38100" dir="2700000" algn="tl">
                  <a:srgbClr val="000000">
                    <a:alpha val="43137"/>
                  </a:srgbClr>
                </a:outerShdw>
              </a:effectLst>
            </a:endParaRPr>
          </a:p>
          <a:p>
            <a:pPr marL="609600" indent="-609600" eaLnBrk="1" hangingPunct="1">
              <a:buNone/>
            </a:pPr>
            <a:r>
              <a:rPr lang="en-US" dirty="0">
                <a:effectLst>
                  <a:outerShdw blurRad="38100" dist="38100" dir="2700000" algn="tl">
                    <a:srgbClr val="000000">
                      <a:alpha val="43137"/>
                    </a:srgbClr>
                  </a:outerShdw>
                </a:effectLst>
              </a:rPr>
              <a:t>2.	</a:t>
            </a:r>
            <a:r>
              <a:rPr lang="lv-LV" b="1" dirty="0"/>
              <a:t> </a:t>
            </a:r>
            <a:r>
              <a:rPr lang="lv-LV" dirty="0">
                <a:effectLst>
                  <a:outerShdw blurRad="38100" dist="38100" dir="2700000" algn="tl">
                    <a:srgbClr val="000000">
                      <a:alpha val="43137"/>
                    </a:srgbClr>
                  </a:outerShdw>
                </a:effectLst>
              </a:rPr>
              <a:t>Ievainojums no </a:t>
            </a:r>
            <a:r>
              <a:rPr lang="lv-LV" u="sng" dirty="0">
                <a:solidFill>
                  <a:srgbClr val="F7B847"/>
                </a:solidFill>
                <a:effectLst>
                  <a:outerShdw blurRad="38100" dist="38100" dir="2700000" algn="tl">
                    <a:srgbClr val="000000">
                      <a:alpha val="43137"/>
                    </a:srgbClr>
                  </a:outerShdw>
                </a:effectLst>
              </a:rPr>
              <a:t>sliktām</a:t>
            </a:r>
            <a:r>
              <a:rPr lang="lv-LV" dirty="0">
                <a:effectLst>
                  <a:outerShdw blurRad="38100" dist="38100" dir="2700000" algn="tl">
                    <a:srgbClr val="000000">
                      <a:alpha val="43137"/>
                    </a:srgbClr>
                  </a:outerShdw>
                </a:effectLst>
              </a:rPr>
              <a:t> lietām, kas notika</a:t>
            </a:r>
            <a:r>
              <a:rPr lang="en-US" dirty="0">
                <a:effectLst>
                  <a:outerShdw blurRad="38100" dist="38100" dir="2700000" algn="tl">
                    <a:srgbClr val="000000">
                      <a:alpha val="43137"/>
                    </a:srgbClr>
                  </a:outerShdw>
                </a:effectLst>
              </a:rPr>
              <a:t>.</a:t>
            </a:r>
          </a:p>
          <a:p>
            <a:pPr marL="609600" indent="-609600" eaLnBrk="1" hangingPunct="1">
              <a:buFontTx/>
              <a:buAutoNum type="arabicPeriod"/>
            </a:pPr>
            <a:endParaRPr lang="en-US" dirty="0">
              <a:effectLst>
                <a:outerShdw blurRad="38100" dist="38100" dir="2700000" algn="tl">
                  <a:srgbClr val="000000">
                    <a:alpha val="43137"/>
                  </a:srgbClr>
                </a:outerShdw>
              </a:effectLst>
            </a:endParaRPr>
          </a:p>
          <a:p>
            <a:pPr marL="609600" indent="-609600" eaLnBrk="1" hangingPunct="1">
              <a:buNone/>
            </a:pPr>
            <a:r>
              <a:rPr lang="lv-LV" dirty="0"/>
              <a:t>Persona iet uz leju pa atkarības ceļu kā pa “pašārstēšanās” ceļu</a:t>
            </a:r>
            <a:r>
              <a:rPr lang="en-US" dirty="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pPr>
              <a:defRPr/>
            </a:pPr>
            <a:fld id="{765E1E60-341B-48B7-A657-63209F40B7E8}" type="slidenum">
              <a:rPr lang="en-US"/>
              <a:pPr>
                <a:defRPr/>
              </a:pPr>
              <a:t>44</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41987">
                                            <p:txEl>
                                              <p:pRg st="4" end="4"/>
                                            </p:txEl>
                                          </p:spTgt>
                                        </p:tgtEl>
                                        <p:attrNameLst>
                                          <p:attrName>style.visibility</p:attrName>
                                        </p:attrNameLst>
                                      </p:cBhvr>
                                      <p:to>
                                        <p:strVal val="visible"/>
                                      </p:to>
                                    </p:set>
                                    <p:anim calcmode="lin" valueType="num">
                                      <p:cBhvr additive="base">
                                        <p:cTn id="18"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effectLst>
                  <a:outerShdw blurRad="38100" dist="38100" dir="2700000" algn="tl">
                    <a:srgbClr val="000000">
                      <a:alpha val="43137"/>
                    </a:srgbClr>
                  </a:outerShdw>
                </a:effectLst>
              </a:rPr>
              <a:t>Jautājums par atbildības uzņemšanos par savu rīcību</a:t>
            </a:r>
            <a:endParaRPr lang="en-US"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45</a:t>
            </a:fld>
            <a:endParaRPr lang="en-US" dirty="0"/>
          </a:p>
        </p:txBody>
      </p:sp>
      <p:pic>
        <p:nvPicPr>
          <p:cNvPr id="7"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t="17542" b="15213"/>
          <a:stretch/>
        </p:blipFill>
        <p:spPr bwMode="auto">
          <a:xfrm>
            <a:off x="2362200" y="2590800"/>
            <a:ext cx="3840321" cy="233680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8"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9"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362200" y="533400"/>
            <a:ext cx="7848600" cy="1524000"/>
          </a:xfrm>
        </p:spPr>
        <p:txBody>
          <a:bodyPr/>
          <a:lstStyle/>
          <a:p>
            <a:pPr eaLnBrk="1" fontAlgn="auto" hangingPunct="1">
              <a:spcAft>
                <a:spcPts val="0"/>
              </a:spcAft>
              <a:defRPr/>
            </a:pPr>
            <a:r>
              <a:rPr lang="en-US" dirty="0">
                <a:solidFill>
                  <a:schemeClr val="tx2"/>
                </a:solidFill>
              </a:rPr>
              <a:t>4</a:t>
            </a:r>
            <a:r>
              <a:rPr lang="lv-LV" dirty="0">
                <a:solidFill>
                  <a:schemeClr val="tx2"/>
                </a:solidFill>
              </a:rPr>
              <a:t>.nodaļa</a:t>
            </a:r>
            <a:r>
              <a:rPr lang="en-US" dirty="0">
                <a:solidFill>
                  <a:schemeClr val="tx2"/>
                </a:solidFill>
              </a:rPr>
              <a:t/>
            </a:r>
            <a:br>
              <a:rPr lang="en-US" dirty="0">
                <a:solidFill>
                  <a:schemeClr val="tx2"/>
                </a:solidFill>
              </a:rPr>
            </a:br>
            <a:r>
              <a:rPr lang="lv-LV" dirty="0">
                <a:solidFill>
                  <a:schemeClr val="tx2"/>
                </a:solidFill>
              </a:rPr>
              <a:t>Atgūšanās</a:t>
            </a:r>
            <a:endParaRPr lang="en-US" dirty="0">
              <a:solidFill>
                <a:schemeClr val="tx2"/>
              </a:solidFill>
            </a:endParaRPr>
          </a:p>
        </p:txBody>
      </p:sp>
      <p:sp>
        <p:nvSpPr>
          <p:cNvPr id="51203" name="Rectangle 3"/>
          <p:cNvSpPr>
            <a:spLocks noGrp="1" noChangeArrowheads="1"/>
          </p:cNvSpPr>
          <p:nvPr>
            <p:ph idx="1"/>
          </p:nvPr>
        </p:nvSpPr>
        <p:spPr>
          <a:xfrm>
            <a:off x="1981200" y="2514600"/>
            <a:ext cx="8229600" cy="4114800"/>
          </a:xfrm>
        </p:spPr>
        <p:txBody>
          <a:bodyPr/>
          <a:lstStyle/>
          <a:p>
            <a:pPr marL="609600" indent="-609600" eaLnBrk="1" hangingPunct="1">
              <a:buNone/>
            </a:pPr>
            <a:endParaRPr lang="en-US" sz="1800" b="1" dirty="0"/>
          </a:p>
          <a:p>
            <a:pPr marL="609600" indent="-609600" algn="ctr" eaLnBrk="1" hangingPunct="1">
              <a:buNone/>
            </a:pPr>
            <a:r>
              <a:rPr lang="lv-LV" sz="3600" b="1" dirty="0">
                <a:solidFill>
                  <a:schemeClr val="tx2"/>
                </a:solidFill>
                <a:effectLst>
                  <a:outerShdw blurRad="38100" dist="38100" dir="2700000" algn="tl">
                    <a:srgbClr val="000000">
                      <a:alpha val="43137"/>
                    </a:srgbClr>
                  </a:outerShdw>
                </a:effectLst>
              </a:rPr>
              <a:t>Mīts par “nokrišanu līdz pašai apakšai”</a:t>
            </a:r>
          </a:p>
          <a:p>
            <a:pPr marL="609600" indent="-609600" algn="ctr" eaLnBrk="1" hangingPunct="1">
              <a:buNone/>
            </a:pPr>
            <a:r>
              <a:rPr lang="lv-LV" sz="3600" b="1" dirty="0">
                <a:solidFill>
                  <a:schemeClr val="tx2"/>
                </a:solidFill>
                <a:effectLst>
                  <a:outerShdw blurRad="38100" dist="38100" dir="2700000" algn="tl">
                    <a:srgbClr val="000000">
                      <a:alpha val="43137"/>
                    </a:srgbClr>
                  </a:outerShdw>
                </a:effectLst>
              </a:rPr>
              <a:t>pirms viņi var saņemt palīdzību.</a:t>
            </a:r>
          </a:p>
          <a:p>
            <a:pPr marL="609600" indent="-609600" algn="ctr" eaLnBrk="1" hangingPunct="1">
              <a:buNone/>
            </a:pPr>
            <a:endParaRPr lang="en-US" sz="3600" b="1" dirty="0">
              <a:solidFill>
                <a:schemeClr val="tx2"/>
              </a:solidFill>
              <a:effectLst>
                <a:outerShdw blurRad="38100" dist="38100" dir="2700000" algn="tl">
                  <a:srgbClr val="000000">
                    <a:alpha val="43137"/>
                  </a:srgbClr>
                </a:outerShdw>
              </a:effectLst>
            </a:endParaRPr>
          </a:p>
          <a:p>
            <a:pPr marL="609600" indent="-609600" algn="ctr" eaLnBrk="1" hangingPunct="1">
              <a:buNone/>
            </a:pPr>
            <a:r>
              <a:rPr lang="lv-LV" sz="3600" b="1" dirty="0">
                <a:solidFill>
                  <a:schemeClr val="tx2"/>
                </a:solidFill>
                <a:effectLst>
                  <a:outerShdw blurRad="38100" dist="38100" dir="2700000" algn="tl">
                    <a:srgbClr val="000000">
                      <a:alpha val="43137"/>
                    </a:srgbClr>
                  </a:outerShdw>
                </a:effectLst>
              </a:rPr>
              <a:t>Sāpes motivē pārmaiņas</a:t>
            </a:r>
            <a:r>
              <a:rPr lang="en-US" sz="3600" b="1" dirty="0">
                <a:solidFill>
                  <a:schemeClr val="tx2"/>
                </a:solidFill>
                <a:effectLst>
                  <a:outerShdw blurRad="38100" dist="38100" dir="2700000" algn="tl">
                    <a:srgbClr val="000000">
                      <a:alpha val="43137"/>
                    </a:srgbClr>
                  </a:outerShdw>
                </a:effectLst>
              </a:rPr>
              <a:t>!</a:t>
            </a:r>
            <a:endParaRPr lang="en-US" sz="1800" b="1" dirty="0">
              <a:solidFill>
                <a:schemeClr val="tx2"/>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2FB6F9CD-D43B-4A53-A077-96CC194BAEB0}" type="slidenum">
              <a:rPr lang="en-US"/>
              <a:pPr>
                <a:defRPr/>
              </a:pPr>
              <a:t>46</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533400"/>
            <a:ext cx="10972800" cy="914400"/>
          </a:xfrm>
        </p:spPr>
        <p:txBody>
          <a:bodyPr/>
          <a:lstStyle/>
          <a:p>
            <a:pPr eaLnBrk="1" fontAlgn="auto" hangingPunct="1">
              <a:spcAft>
                <a:spcPts val="0"/>
              </a:spcAft>
              <a:defRPr/>
            </a:pPr>
            <a:r>
              <a:rPr lang="lv-LV" dirty="0">
                <a:effectLst>
                  <a:outerShdw blurRad="38100" dist="38100" dir="2700000" algn="tl">
                    <a:srgbClr val="000000">
                      <a:alpha val="43137"/>
                    </a:srgbClr>
                  </a:outerShdw>
                </a:effectLst>
              </a:rPr>
              <a:t>Atgūšanās pamats</a:t>
            </a:r>
            <a:endParaRPr lang="en-US" dirty="0">
              <a:solidFill>
                <a:schemeClr val="tx2"/>
              </a:solidFill>
              <a:effectLst>
                <a:outerShdw blurRad="38100" dist="38100" dir="2700000" algn="tl">
                  <a:srgbClr val="000000">
                    <a:alpha val="43137"/>
                  </a:srgbClr>
                </a:outerShdw>
              </a:effectLst>
            </a:endParaRPr>
          </a:p>
        </p:txBody>
      </p:sp>
      <p:sp>
        <p:nvSpPr>
          <p:cNvPr id="52227" name="Rectangle 3"/>
          <p:cNvSpPr>
            <a:spLocks noGrp="1" noChangeArrowheads="1"/>
          </p:cNvSpPr>
          <p:nvPr>
            <p:ph idx="1"/>
          </p:nvPr>
        </p:nvSpPr>
        <p:spPr>
          <a:xfrm>
            <a:off x="576943" y="1905000"/>
            <a:ext cx="10972800" cy="4114800"/>
          </a:xfrm>
        </p:spPr>
        <p:txBody>
          <a:bodyPr/>
          <a:lstStyle/>
          <a:p>
            <a:pPr marL="609600" indent="-609600" eaLnBrk="1" hangingPunct="1">
              <a:spcAft>
                <a:spcPts val="2400"/>
              </a:spcAft>
              <a:buNone/>
            </a:pPr>
            <a:r>
              <a:rPr lang="en-US" dirty="0">
                <a:effectLst>
                  <a:outerShdw blurRad="38100" dist="38100" dir="2700000" algn="tl">
                    <a:srgbClr val="000000">
                      <a:alpha val="43137"/>
                    </a:srgbClr>
                  </a:outerShdw>
                </a:effectLst>
              </a:rPr>
              <a:t>1. 	</a:t>
            </a:r>
            <a:r>
              <a:rPr lang="lv-LV" dirty="0">
                <a:effectLst>
                  <a:outerShdw blurRad="38100" dist="38100" dir="2700000" algn="tl">
                    <a:srgbClr val="000000">
                      <a:alpha val="43137"/>
                    </a:srgbClr>
                  </a:outerShdw>
                </a:effectLst>
              </a:rPr>
              <a:t>Pārtrauc atkarību izraisošu izturēšanos. </a:t>
            </a:r>
          </a:p>
          <a:p>
            <a:pPr marL="609600" indent="-609600" eaLnBrk="1" hangingPunct="1">
              <a:spcAft>
                <a:spcPts val="2400"/>
              </a:spcAft>
              <a:buNone/>
            </a:pPr>
            <a:r>
              <a:rPr lang="en-US" dirty="0">
                <a:effectLst>
                  <a:outerShdw blurRad="38100" dist="38100" dir="2700000" algn="tl">
                    <a:srgbClr val="000000">
                      <a:alpha val="43137"/>
                    </a:srgbClr>
                  </a:outerShdw>
                </a:effectLst>
              </a:rPr>
              <a:t>2</a:t>
            </a:r>
            <a:r>
              <a:rPr lang="en-US" dirty="0"/>
              <a:t>. 	</a:t>
            </a:r>
            <a:r>
              <a:rPr lang="lv-LV" dirty="0">
                <a:effectLst>
                  <a:outerShdw blurRad="38100" dist="38100" dir="2700000" algn="tl">
                    <a:srgbClr val="000000">
                      <a:alpha val="43137"/>
                    </a:srgbClr>
                  </a:outerShdw>
                </a:effectLst>
              </a:rPr>
              <a:t>Komunicē</a:t>
            </a:r>
            <a:r>
              <a:rPr lang="lv-LV" dirty="0">
                <a:solidFill>
                  <a:srgbClr val="F7B847"/>
                </a:solidFill>
                <a:effectLst>
                  <a:outerShdw blurRad="38100" dist="38100" dir="2700000" algn="tl">
                    <a:srgbClr val="000000">
                      <a:alpha val="43137"/>
                    </a:srgbClr>
                  </a:outerShdw>
                </a:effectLst>
              </a:rPr>
              <a:t> </a:t>
            </a:r>
            <a:r>
              <a:rPr lang="lv-LV" b="1" u="sng" dirty="0">
                <a:solidFill>
                  <a:srgbClr val="F7B847"/>
                </a:solidFill>
                <a:effectLst>
                  <a:outerShdw blurRad="38100" dist="38100" dir="2700000" algn="tl">
                    <a:srgbClr val="000000">
                      <a:alpha val="43137"/>
                    </a:srgbClr>
                  </a:outerShdw>
                </a:effectLst>
              </a:rPr>
              <a:t>cerību</a:t>
            </a:r>
            <a:r>
              <a:rPr lang="lv-LV" dirty="0">
                <a:solidFill>
                  <a:srgbClr val="F7B847"/>
                </a:solidFill>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par patiesām izmaiņām. </a:t>
            </a:r>
          </a:p>
          <a:p>
            <a:pPr marL="609600" indent="-609600" eaLnBrk="1" hangingPunct="1">
              <a:spcAft>
                <a:spcPts val="2400"/>
              </a:spcAft>
              <a:buNone/>
            </a:pPr>
            <a:r>
              <a:rPr lang="en-US" dirty="0">
                <a:effectLst>
                  <a:outerShdw blurRad="38100" dist="38100" dir="2700000" algn="tl">
                    <a:srgbClr val="000000">
                      <a:alpha val="43137"/>
                    </a:srgbClr>
                  </a:outerShdw>
                </a:effectLst>
              </a:rPr>
              <a:t>3. 	</a:t>
            </a:r>
            <a:r>
              <a:rPr lang="lv-LV" dirty="0">
                <a:effectLst>
                  <a:outerShdw blurRad="38100" dist="38100" dir="2700000" algn="tl">
                    <a:srgbClr val="000000">
                      <a:alpha val="43137"/>
                    </a:srgbClr>
                  </a:outerShdw>
                </a:effectLst>
              </a:rPr>
              <a:t>Izveido personiskas attiecības ar Jēzu.</a:t>
            </a:r>
            <a:endParaRPr lang="en-US" dirty="0">
              <a:effectLst>
                <a:outerShdw blurRad="38100" dist="38100" dir="2700000" algn="tl">
                  <a:srgbClr val="000000">
                    <a:alpha val="43137"/>
                  </a:srgbClr>
                </a:outerShdw>
              </a:effectLst>
            </a:endParaRPr>
          </a:p>
          <a:p>
            <a:pPr marL="609600" indent="-609600" eaLnBrk="1" hangingPunct="1">
              <a:spcAft>
                <a:spcPts val="2400"/>
              </a:spcAft>
              <a:buNone/>
            </a:pPr>
            <a:r>
              <a:rPr lang="en-US" dirty="0">
                <a:effectLst>
                  <a:outerShdw blurRad="38100" dist="38100" dir="2700000" algn="tl">
                    <a:srgbClr val="000000">
                      <a:alpha val="43137"/>
                    </a:srgbClr>
                  </a:outerShdw>
                </a:effectLst>
              </a:rPr>
              <a:t>4.	</a:t>
            </a:r>
            <a:r>
              <a:rPr lang="lv-LV" dirty="0">
                <a:effectLst>
                  <a:outerShdw blurRad="38100" dist="38100" dir="2700000" algn="tl">
                    <a:srgbClr val="000000">
                      <a:alpha val="43137"/>
                    </a:srgbClr>
                  </a:outerShdw>
                </a:effectLst>
              </a:rPr>
              <a:t>Kāda ir Dieva attieksme pret sāpinātu cilvēku?</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Psalm</a:t>
            </a:r>
            <a:r>
              <a:rPr lang="lv-LV" dirty="0">
                <a:effectLst>
                  <a:outerShdw blurRad="38100" dist="38100" dir="2700000" algn="tl">
                    <a:srgbClr val="000000">
                      <a:alpha val="43137"/>
                    </a:srgbClr>
                  </a:outerShdw>
                </a:effectLst>
              </a:rPr>
              <a:t>s</a:t>
            </a:r>
            <a:r>
              <a:rPr lang="en-US" dirty="0">
                <a:effectLst>
                  <a:outerShdw blurRad="38100" dist="38100" dir="2700000" algn="tl">
                    <a:srgbClr val="000000">
                      <a:alpha val="43137"/>
                    </a:srgbClr>
                  </a:outerShdw>
                </a:effectLst>
              </a:rPr>
              <a:t> 145:14</a:t>
            </a:r>
          </a:p>
        </p:txBody>
      </p:sp>
      <p:sp>
        <p:nvSpPr>
          <p:cNvPr id="4" name="Slide Number Placeholder 3"/>
          <p:cNvSpPr>
            <a:spLocks noGrp="1"/>
          </p:cNvSpPr>
          <p:nvPr>
            <p:ph type="sldNum" sz="quarter" idx="12"/>
          </p:nvPr>
        </p:nvSpPr>
        <p:spPr/>
        <p:txBody>
          <a:bodyPr/>
          <a:lstStyle/>
          <a:p>
            <a:pPr>
              <a:defRPr/>
            </a:pPr>
            <a:fld id="{6C4A5430-CC43-4441-B4B1-448D69A3987B}" type="slidenum">
              <a:rPr lang="en-US"/>
              <a:pPr>
                <a:defRPr/>
              </a:pPr>
              <a:t>47</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733679"/>
            <a:ext cx="5029200" cy="3168396"/>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0"/>
            <a:ext cx="8229600" cy="1524000"/>
          </a:xfrm>
        </p:spPr>
        <p:txBody>
          <a:bodyPr/>
          <a:lstStyle/>
          <a:p>
            <a:pPr eaLnBrk="1" fontAlgn="auto" hangingPunct="1">
              <a:spcAft>
                <a:spcPts val="0"/>
              </a:spcAft>
              <a:defRPr/>
            </a:pPr>
            <a:r>
              <a:rPr lang="en-US" dirty="0">
                <a:solidFill>
                  <a:schemeClr val="accent4"/>
                </a:solidFill>
              </a:rPr>
              <a:t>4 </a:t>
            </a:r>
            <a:r>
              <a:rPr lang="lv-LV" dirty="0">
                <a:solidFill>
                  <a:schemeClr val="accent4"/>
                </a:solidFill>
              </a:rPr>
              <a:t>atslēgas uz atgūšanos</a:t>
            </a:r>
            <a:endParaRPr lang="en-US" dirty="0">
              <a:solidFill>
                <a:schemeClr val="accent4"/>
              </a:solidFill>
            </a:endParaRPr>
          </a:p>
        </p:txBody>
      </p:sp>
      <p:sp>
        <p:nvSpPr>
          <p:cNvPr id="53251" name="Rectangle 3"/>
          <p:cNvSpPr>
            <a:spLocks noGrp="1" noChangeArrowheads="1"/>
          </p:cNvSpPr>
          <p:nvPr>
            <p:ph idx="1"/>
          </p:nvPr>
        </p:nvSpPr>
        <p:spPr>
          <a:xfrm>
            <a:off x="2362200" y="1752600"/>
            <a:ext cx="8229600" cy="4114800"/>
          </a:xfrm>
        </p:spPr>
        <p:txBody>
          <a:bodyPr/>
          <a:lstStyle/>
          <a:p>
            <a:pPr marL="609600" indent="-609600" eaLnBrk="1" hangingPunct="1">
              <a:buNone/>
            </a:pPr>
            <a:r>
              <a:rPr lang="en-US" dirty="0">
                <a:effectLst>
                  <a:outerShdw blurRad="38100" dist="38100" dir="2700000" algn="tl">
                    <a:srgbClr val="000000">
                      <a:alpha val="43137"/>
                    </a:srgbClr>
                  </a:outerShdw>
                </a:effectLst>
              </a:rPr>
              <a:t>1.	</a:t>
            </a:r>
            <a:r>
              <a:rPr lang="lv-LV" dirty="0"/>
              <a:t> </a:t>
            </a:r>
            <a:r>
              <a:rPr lang="lv-LV" dirty="0">
                <a:effectLst>
                  <a:outerShdw blurRad="38100" dist="38100" dir="2700000" algn="tl">
                    <a:srgbClr val="000000">
                      <a:alpha val="43137"/>
                    </a:srgbClr>
                  </a:outerShdw>
                </a:effectLst>
              </a:rPr>
              <a:t>Nodošanās </a:t>
            </a:r>
            <a:r>
              <a:rPr lang="lv-LV" b="1" u="sng" dirty="0">
                <a:solidFill>
                  <a:srgbClr val="F7B847"/>
                </a:solidFill>
                <a:effectLst>
                  <a:outerShdw blurRad="38100" dist="38100" dir="2700000" algn="tl">
                    <a:srgbClr val="000000">
                      <a:alpha val="43137"/>
                    </a:srgbClr>
                  </a:outerShdw>
                </a:effectLst>
              </a:rPr>
              <a:t>izmaiņām</a:t>
            </a:r>
          </a:p>
          <a:p>
            <a:pPr marL="609600" indent="-609600" eaLnBrk="1" hangingPunct="1">
              <a:buNone/>
            </a:pPr>
            <a:endParaRPr lang="en-US" dirty="0">
              <a:effectLst>
                <a:outerShdw blurRad="38100" dist="38100" dir="2700000" algn="tl">
                  <a:srgbClr val="000000">
                    <a:alpha val="43137"/>
                  </a:srgbClr>
                </a:outerShdw>
              </a:effectLst>
            </a:endParaRPr>
          </a:p>
          <a:p>
            <a:pPr marL="609600" indent="-609600" eaLnBrk="1" hangingPunct="1">
              <a:buNone/>
            </a:pPr>
            <a:r>
              <a:rPr lang="en-US" dirty="0">
                <a:effectLst>
                  <a:outerShdw blurRad="38100" dist="38100" dir="2700000" algn="tl">
                    <a:srgbClr val="000000">
                      <a:alpha val="43137"/>
                    </a:srgbClr>
                  </a:outerShdw>
                </a:effectLst>
              </a:rPr>
              <a:t>2.	</a:t>
            </a:r>
            <a:r>
              <a:rPr lang="lv-LV" dirty="0"/>
              <a:t> </a:t>
            </a:r>
            <a:r>
              <a:rPr lang="lv-LV" dirty="0">
                <a:effectLst>
                  <a:outerShdw blurRad="38100" dist="38100" dir="2700000" algn="tl">
                    <a:srgbClr val="000000">
                      <a:alpha val="43137"/>
                    </a:srgbClr>
                  </a:outerShdw>
                </a:effectLst>
              </a:rPr>
              <a:t>Nodošanās atbildībai</a:t>
            </a:r>
          </a:p>
          <a:p>
            <a:pPr marL="609600" indent="-609600" eaLnBrk="1" hangingPunct="1">
              <a:buNone/>
            </a:pPr>
            <a:endParaRPr lang="en-US" dirty="0">
              <a:effectLst>
                <a:outerShdw blurRad="38100" dist="38100" dir="2700000" algn="tl">
                  <a:srgbClr val="000000">
                    <a:alpha val="43137"/>
                  </a:srgbClr>
                </a:outerShdw>
              </a:effectLst>
            </a:endParaRPr>
          </a:p>
          <a:p>
            <a:pPr marL="609600" indent="-609600" eaLnBrk="1" hangingPunct="1">
              <a:buNone/>
            </a:pPr>
            <a:r>
              <a:rPr lang="en-US" dirty="0">
                <a:effectLst>
                  <a:outerShdw blurRad="38100" dist="38100" dir="2700000" algn="tl">
                    <a:srgbClr val="000000">
                      <a:alpha val="43137"/>
                    </a:srgbClr>
                  </a:outerShdw>
                </a:effectLst>
              </a:rPr>
              <a:t>3.	</a:t>
            </a:r>
            <a:r>
              <a:rPr lang="lv-LV" dirty="0"/>
              <a:t> </a:t>
            </a:r>
            <a:r>
              <a:rPr lang="lv-LV" dirty="0">
                <a:effectLst>
                  <a:outerShdw blurRad="38100" dist="38100" dir="2700000" algn="tl">
                    <a:srgbClr val="000000">
                      <a:alpha val="43137"/>
                    </a:srgbClr>
                  </a:outerShdw>
                </a:effectLst>
              </a:rPr>
              <a:t>Nodošanās Dieva apsolījumiem</a:t>
            </a:r>
            <a:endParaRPr lang="en-US" dirty="0">
              <a:effectLst>
                <a:outerShdw blurRad="38100" dist="38100" dir="2700000" algn="tl">
                  <a:srgbClr val="000000">
                    <a:alpha val="43137"/>
                  </a:srgbClr>
                </a:outerShdw>
              </a:effectLst>
            </a:endParaRPr>
          </a:p>
          <a:p>
            <a:pPr marL="609600" indent="-609600" eaLnBrk="1" hangingPunct="1">
              <a:buFontTx/>
              <a:buAutoNum type="arabicPeriod"/>
            </a:pPr>
            <a:endParaRPr lang="en-US" dirty="0">
              <a:effectLst>
                <a:outerShdw blurRad="38100" dist="38100" dir="2700000" algn="tl">
                  <a:srgbClr val="000000">
                    <a:alpha val="43137"/>
                  </a:srgbClr>
                </a:outerShdw>
              </a:effectLst>
            </a:endParaRPr>
          </a:p>
          <a:p>
            <a:pPr marL="609600" indent="-609600" eaLnBrk="1" hangingPunct="1">
              <a:buNone/>
            </a:pPr>
            <a:r>
              <a:rPr lang="en-US" dirty="0">
                <a:solidFill>
                  <a:schemeClr val="tx2"/>
                </a:solidFill>
                <a:effectLst>
                  <a:outerShdw blurRad="38100" dist="38100" dir="2700000" algn="tl">
                    <a:srgbClr val="000000">
                      <a:alpha val="43137"/>
                    </a:srgbClr>
                  </a:outerShdw>
                </a:effectLst>
              </a:rPr>
              <a:t>4.	</a:t>
            </a:r>
            <a:r>
              <a:rPr lang="lv-LV" dirty="0"/>
              <a:t> Atslēga uz atgūšanos - </a:t>
            </a:r>
            <a:r>
              <a:rPr lang="lv-LV" b="1" u="sng" dirty="0">
                <a:solidFill>
                  <a:srgbClr val="F7B847"/>
                </a:solidFill>
              </a:rPr>
              <a:t>pateicība</a:t>
            </a:r>
            <a:endParaRPr lang="en-US" u="sng" dirty="0">
              <a:solidFill>
                <a:srgbClr val="F7B847"/>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3B5BA42-C503-4F84-98CE-8465674848EB}" type="slidenum">
              <a:rPr lang="en-US"/>
              <a:pPr>
                <a:defRPr/>
              </a:pPr>
              <a:t>48</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 calcmode="lin" valueType="num">
                                      <p:cBhvr additive="base">
                                        <p:cTn id="13"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anim calcmode="lin" valueType="num">
                                      <p:cBhvr additive="base">
                                        <p:cTn id="19"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251">
                                            <p:txEl>
                                              <p:pRg st="6" end="6"/>
                                            </p:txEl>
                                          </p:spTgt>
                                        </p:tgtEl>
                                        <p:attrNameLst>
                                          <p:attrName>style.visibility</p:attrName>
                                        </p:attrNameLst>
                                      </p:cBhvr>
                                      <p:to>
                                        <p:strVal val="visible"/>
                                      </p:to>
                                    </p:set>
                                    <p:anim calcmode="lin" valueType="num">
                                      <p:cBhvr additive="base">
                                        <p:cTn id="25"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1981200" y="609601"/>
            <a:ext cx="8229600" cy="5516563"/>
          </a:xfrm>
        </p:spPr>
        <p:txBody>
          <a:bodyPr>
            <a:normAutofit/>
          </a:bodyPr>
          <a:lstStyle/>
          <a:p>
            <a:pPr marL="609600" indent="-609600" eaLnBrk="1" fontAlgn="auto" hangingPunct="1">
              <a:spcAft>
                <a:spcPts val="0"/>
              </a:spcAft>
              <a:buNone/>
              <a:defRPr/>
            </a:pPr>
            <a:endParaRPr lang="en-US" sz="1800" b="1" dirty="0">
              <a:solidFill>
                <a:srgbClr val="FF0000"/>
              </a:solidFill>
            </a:endParaRPr>
          </a:p>
          <a:p>
            <a:pPr marL="609600" indent="-609600" eaLnBrk="1" fontAlgn="auto" hangingPunct="1">
              <a:spcAft>
                <a:spcPts val="0"/>
              </a:spcAft>
              <a:buNone/>
              <a:defRPr/>
            </a:pPr>
            <a:r>
              <a:rPr lang="lv-LV" sz="4800" b="1" dirty="0">
                <a:solidFill>
                  <a:srgbClr val="F7B847"/>
                </a:solidFill>
                <a:effectLst>
                  <a:outerShdw blurRad="38100" dist="38100" dir="2700000" algn="tl">
                    <a:srgbClr val="000000">
                      <a:alpha val="43137"/>
                    </a:srgbClr>
                  </a:outerShdw>
                </a:effectLst>
              </a:rPr>
              <a:t>Atgūšanās bieži ietver 4 fāzes</a:t>
            </a:r>
            <a:endParaRPr lang="en-US" sz="4800" b="1" dirty="0">
              <a:solidFill>
                <a:srgbClr val="F7B847"/>
              </a:solidFill>
              <a:effectLst>
                <a:outerShdw blurRad="38100" dist="38100" dir="2700000" algn="tl">
                  <a:srgbClr val="000000">
                    <a:alpha val="43137"/>
                  </a:srgbClr>
                </a:outerShdw>
              </a:effectLst>
            </a:endParaRPr>
          </a:p>
          <a:p>
            <a:pPr marL="609600" indent="-609600" eaLnBrk="1" fontAlgn="auto" hangingPunct="1">
              <a:spcAft>
                <a:spcPct val="20000"/>
              </a:spcAft>
              <a:buNone/>
              <a:defRPr/>
            </a:pPr>
            <a:r>
              <a:rPr lang="en-US" sz="3600" dirty="0">
                <a:effectLst>
                  <a:outerShdw blurRad="38100" dist="38100" dir="2700000" algn="tl">
                    <a:srgbClr val="000000">
                      <a:alpha val="43137"/>
                    </a:srgbClr>
                  </a:outerShdw>
                </a:effectLst>
              </a:rPr>
              <a:t>1. 	</a:t>
            </a:r>
            <a:r>
              <a:rPr lang="lv-LV" sz="3600" dirty="0">
                <a:effectLst>
                  <a:outerShdw blurRad="38100" dist="38100" dir="2700000" algn="tl">
                    <a:srgbClr val="000000">
                      <a:alpha val="43137"/>
                    </a:srgbClr>
                  </a:outerShdw>
                </a:effectLst>
              </a:rPr>
              <a:t>Iejaukšanās </a:t>
            </a:r>
          </a:p>
          <a:p>
            <a:pPr marL="609600" indent="-609600" eaLnBrk="1" fontAlgn="auto" hangingPunct="1">
              <a:spcAft>
                <a:spcPct val="20000"/>
              </a:spcAft>
              <a:buNone/>
              <a:defRPr/>
            </a:pPr>
            <a:r>
              <a:rPr lang="en-US" sz="3600" dirty="0">
                <a:effectLst>
                  <a:outerShdw blurRad="38100" dist="38100" dir="2700000" algn="tl">
                    <a:srgbClr val="000000">
                      <a:alpha val="43137"/>
                    </a:srgbClr>
                  </a:outerShdw>
                </a:effectLst>
              </a:rPr>
              <a:t>2. 	</a:t>
            </a:r>
            <a:r>
              <a:rPr lang="en-US" sz="3600" dirty="0" err="1">
                <a:effectLst>
                  <a:outerShdw blurRad="38100" dist="38100" dir="2700000" algn="tl">
                    <a:srgbClr val="000000">
                      <a:alpha val="43137"/>
                    </a:srgbClr>
                  </a:outerShdw>
                </a:effectLst>
              </a:rPr>
              <a:t>Deto</a:t>
            </a:r>
            <a:r>
              <a:rPr lang="lv-LV" sz="3600" dirty="0">
                <a:effectLst>
                  <a:outerShdw blurRad="38100" dist="38100" dir="2700000" algn="tl">
                    <a:srgbClr val="000000">
                      <a:alpha val="43137"/>
                    </a:srgbClr>
                  </a:outerShdw>
                </a:effectLst>
              </a:rPr>
              <a:t>ksikācija</a:t>
            </a:r>
            <a:endParaRPr lang="en-US" sz="3600" dirty="0">
              <a:effectLst>
                <a:outerShdw blurRad="38100" dist="38100" dir="2700000" algn="tl">
                  <a:srgbClr val="000000">
                    <a:alpha val="43137"/>
                  </a:srgbClr>
                </a:outerShdw>
              </a:effectLst>
            </a:endParaRPr>
          </a:p>
          <a:p>
            <a:pPr marL="609600" indent="-609600" eaLnBrk="1" fontAlgn="auto" hangingPunct="1">
              <a:spcAft>
                <a:spcPct val="20000"/>
              </a:spcAft>
              <a:buNone/>
              <a:defRPr/>
            </a:pPr>
            <a:r>
              <a:rPr lang="en-US" sz="3600" dirty="0">
                <a:effectLst>
                  <a:outerShdw blurRad="38100" dist="38100" dir="2700000" algn="tl">
                    <a:srgbClr val="000000">
                      <a:alpha val="43137"/>
                    </a:srgbClr>
                  </a:outerShdw>
                </a:effectLst>
              </a:rPr>
              <a:t>3. 	</a:t>
            </a:r>
            <a:r>
              <a:rPr lang="lv-LV" sz="3600" dirty="0">
                <a:effectLst>
                  <a:outerShdw blurRad="38100" dist="38100" dir="2700000" algn="tl">
                    <a:srgbClr val="000000">
                      <a:alpha val="43137"/>
                    </a:srgbClr>
                  </a:outerShdw>
                </a:effectLst>
              </a:rPr>
              <a:t>Mācoties soļus uz veselīgu dzīvesveidu</a:t>
            </a:r>
            <a:endParaRPr lang="en-US" sz="3600" dirty="0">
              <a:effectLst>
                <a:outerShdw blurRad="38100" dist="38100" dir="2700000" algn="tl">
                  <a:srgbClr val="000000">
                    <a:alpha val="43137"/>
                  </a:srgbClr>
                </a:outerShdw>
              </a:effectLst>
            </a:endParaRPr>
          </a:p>
          <a:p>
            <a:pPr marL="609600" indent="-609600" eaLnBrk="1" fontAlgn="auto" hangingPunct="1">
              <a:spcAft>
                <a:spcPct val="20000"/>
              </a:spcAft>
              <a:buNone/>
              <a:defRPr/>
            </a:pPr>
            <a:r>
              <a:rPr lang="en-US" sz="3600" dirty="0">
                <a:effectLst>
                  <a:outerShdw blurRad="38100" dist="38100" dir="2700000" algn="tl">
                    <a:srgbClr val="000000">
                      <a:alpha val="43137"/>
                    </a:srgbClr>
                  </a:outerShdw>
                </a:effectLst>
              </a:rPr>
              <a:t>4.	</a:t>
            </a:r>
            <a:r>
              <a:rPr lang="lv-LV" sz="3600" dirty="0">
                <a:effectLst>
                  <a:outerShdw blurRad="38100" dist="38100" dir="2700000" algn="tl">
                    <a:srgbClr val="000000">
                      <a:alpha val="43137"/>
                    </a:srgbClr>
                  </a:outerShdw>
                </a:effectLst>
              </a:rPr>
              <a:t>Iekļaušanās atpakaļ sabiedrībā – veselīgs dzīvesveids kļūst par normu</a:t>
            </a:r>
            <a:endParaRPr lang="en-US" sz="36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7C4F1FD2-5118-4590-9FB5-11CB61F75035}" type="slidenum">
              <a:rPr lang="en-US"/>
              <a:pPr>
                <a:defRPr/>
              </a:pPr>
              <a:t>49</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anim calcmode="lin" valueType="num">
                                      <p:cBhvr additive="base">
                                        <p:cTn id="7" dur="5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8">
                                            <p:txEl>
                                              <p:pRg st="3" end="3"/>
                                            </p:txEl>
                                          </p:spTgt>
                                        </p:tgtEl>
                                        <p:attrNameLst>
                                          <p:attrName>style.visibility</p:attrName>
                                        </p:attrNameLst>
                                      </p:cBhvr>
                                      <p:to>
                                        <p:strVal val="visible"/>
                                      </p:to>
                                    </p:set>
                                    <p:anim calcmode="lin" valueType="num">
                                      <p:cBhvr additive="base">
                                        <p:cTn id="13" dur="5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8">
                                            <p:txEl>
                                              <p:pRg st="4" end="4"/>
                                            </p:txEl>
                                          </p:spTgt>
                                        </p:tgtEl>
                                        <p:attrNameLst>
                                          <p:attrName>style.visibility</p:attrName>
                                        </p:attrNameLst>
                                      </p:cBhvr>
                                      <p:to>
                                        <p:strVal val="visible"/>
                                      </p:to>
                                    </p:set>
                                    <p:anim calcmode="lin" valueType="num">
                                      <p:cBhvr additive="base">
                                        <p:cTn id="19" dur="5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938">
                                            <p:txEl>
                                              <p:pRg st="5" end="5"/>
                                            </p:txEl>
                                          </p:spTgt>
                                        </p:tgtEl>
                                        <p:attrNameLst>
                                          <p:attrName>style.visibility</p:attrName>
                                        </p:attrNameLst>
                                      </p:cBhvr>
                                      <p:to>
                                        <p:strVal val="visible"/>
                                      </p:to>
                                    </p:set>
                                    <p:anim calcmode="lin" valueType="num">
                                      <p:cBhvr additive="base">
                                        <p:cTn id="25" dur="5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dirty="0">
                <a:solidFill>
                  <a:schemeClr val="tx2">
                    <a:tint val="100000"/>
                    <a:satMod val="250000"/>
                  </a:schemeClr>
                </a:solidFill>
              </a:rPr>
              <a:t>1. </a:t>
            </a:r>
            <a:r>
              <a:rPr lang="lv-LV" dirty="0">
                <a:solidFill>
                  <a:schemeClr val="tx2">
                    <a:tint val="100000"/>
                    <a:satMod val="250000"/>
                  </a:schemeClr>
                </a:solidFill>
              </a:rPr>
              <a:t>Atkārtošana</a:t>
            </a:r>
            <a:endParaRPr lang="en-US" dirty="0">
              <a:solidFill>
                <a:schemeClr val="tx2">
                  <a:tint val="100000"/>
                  <a:satMod val="250000"/>
                </a:schemeClr>
              </a:solidFill>
            </a:endParaRPr>
          </a:p>
        </p:txBody>
      </p:sp>
      <p:sp>
        <p:nvSpPr>
          <p:cNvPr id="17411" name="Rectangle 3"/>
          <p:cNvSpPr>
            <a:spLocks noGrp="1" noChangeArrowheads="1"/>
          </p:cNvSpPr>
          <p:nvPr>
            <p:ph idx="1"/>
          </p:nvPr>
        </p:nvSpPr>
        <p:spPr/>
        <p:txBody>
          <a:bodyPr/>
          <a:lstStyle/>
          <a:p>
            <a:pPr eaLnBrk="1" hangingPunct="1"/>
            <a:r>
              <a:rPr lang="lv-LV" dirty="0">
                <a:effectLst>
                  <a:outerShdw blurRad="38100" dist="38100" dir="2700000" algn="tl">
                    <a:srgbClr val="000000">
                      <a:alpha val="43137"/>
                    </a:srgbClr>
                  </a:outerShdw>
                </a:effectLst>
              </a:rPr>
              <a:t>Kas ir atkārtošana</a:t>
            </a:r>
            <a:r>
              <a:rPr lang="en-US" dirty="0">
                <a:effectLst>
                  <a:outerShdw blurRad="38100" dist="38100" dir="2700000" algn="tl">
                    <a:srgbClr val="000000">
                      <a:alpha val="43137"/>
                    </a:srgbClr>
                  </a:outerShdw>
                </a:effectLst>
              </a:rPr>
              <a:t>?</a:t>
            </a:r>
          </a:p>
          <a:p>
            <a:pPr eaLnBrk="1" hangingPunct="1"/>
            <a:r>
              <a:rPr lang="lv-LV" dirty="0">
                <a:effectLst>
                  <a:outerShdw blurRad="38100" dist="38100" dir="2700000" algn="tl">
                    <a:srgbClr val="000000">
                      <a:alpha val="43137"/>
                    </a:srgbClr>
                  </a:outerShdw>
                </a:effectLst>
              </a:rPr>
              <a:t>Kādas ir agrīnas atkārtošanas brīdinājuma pazīmes?</a:t>
            </a:r>
          </a:p>
          <a:p>
            <a:pPr eaLnBrk="1" hangingPunct="1"/>
            <a:r>
              <a:rPr lang="lv-LV" dirty="0">
                <a:effectLst>
                  <a:outerShdw blurRad="38100" dist="38100" dir="2700000" algn="tl">
                    <a:srgbClr val="000000">
                      <a:alpha val="43137"/>
                    </a:srgbClr>
                  </a:outerShdw>
                </a:effectLst>
              </a:rPr>
              <a:t>Kā tu vari novērst atkārtošanu?</a:t>
            </a:r>
          </a:p>
          <a:p>
            <a:pPr eaLnBrk="1" hangingPunct="1"/>
            <a:r>
              <a:rPr lang="lv-LV" dirty="0">
                <a:effectLst>
                  <a:outerShdw blurRad="38100" dist="38100" dir="2700000" algn="tl">
                    <a:srgbClr val="000000">
                      <a:alpha val="43137"/>
                    </a:srgbClr>
                  </a:outerShdw>
                </a:effectLst>
              </a:rPr>
              <a:t>Ko tev vajadzētu darīt, ja piedzīvo atkārtošanu?</a:t>
            </a:r>
          </a:p>
          <a:p>
            <a:pPr eaLnBrk="1" hangingPunct="1"/>
            <a:r>
              <a:rPr lang="lv-LV" dirty="0">
                <a:effectLst>
                  <a:outerShdw blurRad="38100" dist="38100" dir="2700000" algn="tl">
                    <a:srgbClr val="000000">
                      <a:alpha val="43137"/>
                    </a:srgbClr>
                  </a:outerShdw>
                </a:effectLst>
              </a:rPr>
              <a:t>Lai saprastu atkārtošanu, tev jāsaprot arī kas ir atgūšanās.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9A70C030-A164-4A91-94A3-C18EF8BE6A58}" type="slidenum">
              <a:rPr lang="en-US"/>
              <a:pPr>
                <a:defRPr/>
              </a:pPr>
              <a:t>5</a:t>
            </a:fld>
            <a:endParaRPr lang="en-US"/>
          </a:p>
        </p:txBody>
      </p:sp>
      <p:sp>
        <p:nvSpPr>
          <p:cNvPr id="8" name="Footer Placeholder 6"/>
          <p:cNvSpPr>
            <a:spLocks noGrp="1"/>
          </p:cNvSpPr>
          <p:nvPr>
            <p:ph type="ftr" sz="quarter" idx="11"/>
          </p:nvPr>
        </p:nvSpPr>
        <p:spPr>
          <a:xfrm>
            <a:off x="609600" y="6356351"/>
            <a:ext cx="7696200" cy="365125"/>
          </a:xfrm>
        </p:spPr>
        <p:txBody>
          <a:bodyPr/>
          <a:lstStyle/>
          <a:p>
            <a:pPr>
              <a:defRPr/>
            </a:pPr>
            <a:r>
              <a:rPr lang="en-US"/>
              <a:t>Versija 2.3.2     Pēdējais labojums 10-2020</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2600" y="228600"/>
            <a:ext cx="8229600" cy="838200"/>
          </a:xfrm>
        </p:spPr>
        <p:txBody>
          <a:bodyPr/>
          <a:lstStyle/>
          <a:p>
            <a:pPr eaLnBrk="1" fontAlgn="auto" hangingPunct="1">
              <a:spcAft>
                <a:spcPts val="0"/>
              </a:spcAft>
              <a:defRPr/>
            </a:pPr>
            <a:r>
              <a:rPr lang="en-US" dirty="0">
                <a:solidFill>
                  <a:schemeClr val="tx2">
                    <a:tint val="100000"/>
                    <a:satMod val="250000"/>
                  </a:schemeClr>
                </a:solidFill>
              </a:rPr>
              <a:t>  </a:t>
            </a:r>
            <a:r>
              <a:rPr lang="en-US" dirty="0">
                <a:solidFill>
                  <a:schemeClr val="accent4"/>
                </a:solidFill>
              </a:rPr>
              <a:t>1.  I</a:t>
            </a:r>
            <a:r>
              <a:rPr lang="lv-LV" dirty="0">
                <a:solidFill>
                  <a:schemeClr val="accent4"/>
                </a:solidFill>
              </a:rPr>
              <a:t>ejaukšanās</a:t>
            </a:r>
            <a:endParaRPr lang="en-US" dirty="0">
              <a:solidFill>
                <a:schemeClr val="accent4"/>
              </a:solidFill>
            </a:endParaRPr>
          </a:p>
        </p:txBody>
      </p:sp>
      <p:sp>
        <p:nvSpPr>
          <p:cNvPr id="55299" name="Rectangle 3"/>
          <p:cNvSpPr>
            <a:spLocks noGrp="1" noChangeArrowheads="1"/>
          </p:cNvSpPr>
          <p:nvPr>
            <p:ph idx="1"/>
          </p:nvPr>
        </p:nvSpPr>
        <p:spPr>
          <a:xfrm>
            <a:off x="1143000" y="1066800"/>
            <a:ext cx="10439400" cy="4618038"/>
          </a:xfrm>
        </p:spPr>
        <p:txBody>
          <a:bodyPr/>
          <a:lstStyle/>
          <a:p>
            <a:pPr eaLnBrk="1" hangingPunct="1">
              <a:lnSpc>
                <a:spcPct val="90000"/>
              </a:lnSpc>
            </a:pPr>
            <a:r>
              <a:rPr lang="lv-LV" dirty="0">
                <a:effectLst>
                  <a:outerShdw blurRad="38100" dist="38100" dir="2700000" algn="tl">
                    <a:srgbClr val="000000">
                      <a:alpha val="43137"/>
                    </a:srgbClr>
                  </a:outerShdw>
                </a:effectLst>
              </a:rPr>
              <a:t>Ģimene tiekas ar personu, lai tā motivētu viņus (ģimeni) saņemt palīdzību.</a:t>
            </a:r>
            <a:r>
              <a:rPr lang="en-US" dirty="0">
                <a:effectLst>
                  <a:outerShdw blurRad="38100" dist="38100" dir="2700000" algn="tl">
                    <a:srgbClr val="000000">
                      <a:alpha val="43137"/>
                    </a:srgbClr>
                  </a:outerShdw>
                </a:effectLst>
              </a:rPr>
              <a:t>  </a:t>
            </a:r>
          </a:p>
          <a:p>
            <a:pPr eaLnBrk="1" hangingPunct="1">
              <a:lnSpc>
                <a:spcPct val="90000"/>
              </a:lnSpc>
            </a:pPr>
            <a:r>
              <a:rPr lang="lv-LV" dirty="0">
                <a:effectLst>
                  <a:outerShdw blurRad="38100" dist="38100" dir="2700000" algn="tl">
                    <a:srgbClr val="000000">
                      <a:alpha val="43137"/>
                    </a:srgbClr>
                  </a:outerShdw>
                </a:effectLst>
              </a:rPr>
              <a:t>Viņi pārstāj</a:t>
            </a:r>
            <a:r>
              <a:rPr lang="en-US" dirty="0">
                <a:effectLst>
                  <a:outerShdw blurRad="38100" dist="38100" dir="2700000" algn="tl">
                    <a:srgbClr val="000000">
                      <a:alpha val="43137"/>
                    </a:srgbClr>
                  </a:outerShdw>
                </a:effectLst>
              </a:rPr>
              <a:t> </a:t>
            </a:r>
            <a:r>
              <a:rPr lang="lv-LV" b="1" dirty="0">
                <a:effectLst>
                  <a:outerShdw blurRad="38100" dist="38100" dir="2700000" algn="tl">
                    <a:srgbClr val="000000">
                      <a:alpha val="43137"/>
                    </a:srgbClr>
                  </a:outerShdw>
                </a:effectLst>
              </a:rPr>
              <a:t>dot iespēju</a:t>
            </a:r>
            <a:r>
              <a:rPr lang="en-US" dirty="0">
                <a:effectLst>
                  <a:outerShdw blurRad="38100" dist="38100" dir="2700000" algn="tl">
                    <a:srgbClr val="000000">
                      <a:alpha val="43137"/>
                    </a:srgbClr>
                  </a:outerShdw>
                </a:effectLst>
              </a:rPr>
              <a:t> person</a:t>
            </a:r>
            <a:r>
              <a:rPr lang="lv-LV" dirty="0">
                <a:effectLst>
                  <a:outerShdw blurRad="38100" dist="38100" dir="2700000" algn="tl">
                    <a:srgbClr val="000000">
                      <a:alpha val="43137"/>
                    </a:srgbClr>
                  </a:outerShdw>
                </a:effectLst>
              </a:rPr>
              <a:t>ai ar problēmu</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piedāvājot nepareizu palīdzību</a:t>
            </a:r>
            <a:r>
              <a:rPr lang="en-US" dirty="0">
                <a:effectLst>
                  <a:outerShdw blurRad="38100" dist="38100" dir="2700000" algn="tl">
                    <a:srgbClr val="000000">
                      <a:alpha val="43137"/>
                    </a:srgbClr>
                  </a:outerShdw>
                </a:effectLst>
              </a:rPr>
              <a:t>)</a:t>
            </a:r>
            <a:r>
              <a:rPr lang="lv-LV"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eaLnBrk="1" hangingPunct="1">
              <a:lnSpc>
                <a:spcPct val="90000"/>
              </a:lnSpc>
            </a:pPr>
            <a:r>
              <a:rPr lang="lv-LV" dirty="0">
                <a:effectLst>
                  <a:outerShdw blurRad="38100" dist="38100" dir="2700000" algn="tl">
                    <a:srgbClr val="000000">
                      <a:alpha val="43137"/>
                    </a:srgbClr>
                  </a:outerShdw>
                </a:effectLst>
              </a:rPr>
              <a:t>Tā vietā, lai gaidītu, kamēr persona ar problēmu “nokrīt viszemāk”, ģimene “paceļ viszemāko vietu”.</a:t>
            </a:r>
            <a:r>
              <a:rPr lang="en-US" dirty="0">
                <a:effectLst>
                  <a:outerShdw blurRad="38100" dist="38100" dir="2700000" algn="tl">
                    <a:srgbClr val="000000">
                      <a:alpha val="43137"/>
                    </a:srgbClr>
                  </a:outerShdw>
                </a:effectLst>
              </a:rPr>
              <a:t>  </a:t>
            </a:r>
          </a:p>
          <a:p>
            <a:pPr eaLnBrk="1" hangingPunct="1">
              <a:lnSpc>
                <a:spcPct val="90000"/>
              </a:lnSpc>
            </a:pPr>
            <a:r>
              <a:rPr lang="lv-LV" dirty="0">
                <a:effectLst>
                  <a:outerShdw blurRad="38100" dist="38100" dir="2700000" algn="tl">
                    <a:srgbClr val="000000">
                      <a:alpha val="43137"/>
                    </a:srgbClr>
                  </a:outerShdw>
                </a:effectLst>
              </a:rPr>
              <a:t>Sīkāk informāciju par šo skatīties kursā</a:t>
            </a:r>
            <a:r>
              <a:rPr lang="en-US" dirty="0">
                <a:effectLst>
                  <a:outerShdw blurRad="38100" dist="38100" dir="2700000" algn="tl">
                    <a:srgbClr val="000000">
                      <a:alpha val="43137"/>
                    </a:srgbClr>
                  </a:outerShdw>
                </a:effectLst>
              </a:rPr>
              <a:t> </a:t>
            </a:r>
            <a:r>
              <a:rPr lang="lv-LV" i="1" dirty="0"/>
              <a:t>“How to Help a Loved One Who Doesn’t Want Help” (</a:t>
            </a:r>
            <a:r>
              <a:rPr lang="en-US" i="1" dirty="0">
                <a:effectLst>
                  <a:outerShdw blurRad="38100" dist="38100" dir="2700000" algn="tl">
                    <a:srgbClr val="000000">
                      <a:alpha val="43137"/>
                    </a:srgbClr>
                  </a:outerShdw>
                </a:effectLst>
              </a:rPr>
              <a:t>“</a:t>
            </a:r>
            <a:r>
              <a:rPr lang="lv-LV" i="1" dirty="0"/>
              <a:t>Kā palīdzēt mīļajam cilvēkam, kurš negrib palīdzību</a:t>
            </a:r>
            <a:r>
              <a:rPr lang="en-US" i="1" dirty="0">
                <a:effectLst>
                  <a:outerShdw blurRad="38100" dist="38100" dir="2700000" algn="tl">
                    <a:srgbClr val="000000">
                      <a:alpha val="43137"/>
                    </a:srgbClr>
                  </a:outerShdw>
                </a:effectLst>
              </a:rPr>
              <a:t>”</a:t>
            </a:r>
            <a:r>
              <a:rPr lang="lv-LV" i="1" dirty="0">
                <a:effectLst>
                  <a:outerShdw blurRad="38100" dist="38100" dir="2700000" algn="tl">
                    <a:srgbClr val="000000">
                      <a:alpha val="43137"/>
                    </a:srgbClr>
                  </a:outerShdw>
                </a:effectLst>
              </a:rPr>
              <a:t>)</a:t>
            </a:r>
            <a:r>
              <a:rPr lang="lv-LV"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eaLnBrk="1" hangingPunct="1">
              <a:lnSpc>
                <a:spcPct val="90000"/>
              </a:lnSpc>
            </a:pPr>
            <a:r>
              <a:rPr lang="lv-LV" dirty="0">
                <a:effectLst>
                  <a:outerShdw blurRad="38100" dist="38100" dir="2700000" algn="tl">
                    <a:srgbClr val="000000">
                      <a:alpha val="43137"/>
                    </a:srgbClr>
                  </a:outerShdw>
                </a:effectLst>
              </a:rPr>
              <a:t>Mājas lapā</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hlinkClick r:id="rId2"/>
              </a:rPr>
              <a:t>www.iTeenChallenge.org</a:t>
            </a:r>
            <a:r>
              <a:rPr lang="lv-LV" dirty="0">
                <a:effectLst>
                  <a:outerShdw blurRad="38100" dist="38100" dir="2700000" algn="tl">
                    <a:srgbClr val="000000">
                      <a:alpha val="43137"/>
                    </a:srgbClr>
                  </a:outerShdw>
                </a:effectLst>
              </a:rPr>
              <a:t>, sadaļā </a:t>
            </a:r>
            <a:r>
              <a:rPr lang="en-US" dirty="0">
                <a:effectLst>
                  <a:outerShdw blurRad="38100" dist="38100" dir="2700000" algn="tl">
                    <a:srgbClr val="000000">
                      <a:alpha val="43137"/>
                    </a:srgbClr>
                  </a:outerShdw>
                </a:effectLst>
              </a:rPr>
              <a:t>Resource</a:t>
            </a:r>
            <a:r>
              <a:rPr lang="lv-LV" dirty="0">
                <a:effectLst>
                  <a:outerShdw blurRad="38100" dist="38100" dir="2700000" algn="tl">
                    <a:srgbClr val="000000">
                      <a:alpha val="43137"/>
                    </a:srgbClr>
                  </a:outerShdw>
                </a:effectLst>
              </a:rPr>
              <a:t>, materiāls </a:t>
            </a:r>
            <a:r>
              <a:rPr lang="en-US" i="1" dirty="0">
                <a:effectLst>
                  <a:outerShdw blurRad="38100" dist="38100" dir="2700000" algn="tl">
                    <a:srgbClr val="000000">
                      <a:alpha val="43137"/>
                    </a:srgbClr>
                  </a:outerShdw>
                </a:effectLst>
              </a:rPr>
              <a:t>When they don’t want help</a:t>
            </a:r>
            <a:r>
              <a:rPr lang="lv-LV" i="1" dirty="0">
                <a:effectLst>
                  <a:outerShdw blurRad="38100" dist="38100" dir="2700000" algn="tl">
                    <a:srgbClr val="000000">
                      <a:alpha val="43137"/>
                    </a:srgbClr>
                  </a:outerShdw>
                </a:effectLst>
              </a:rPr>
              <a:t> (Kad viņi nevēlas palīdzību) – autors </a:t>
            </a:r>
            <a:r>
              <a:rPr lang="en-US" i="1" dirty="0">
                <a:effectLst>
                  <a:outerShdw blurRad="38100" dist="38100" dir="2700000" algn="tl">
                    <a:srgbClr val="000000">
                      <a:alpha val="43137"/>
                    </a:srgbClr>
                  </a:outerShdw>
                </a:effectLst>
              </a:rPr>
              <a:t>Dave Batty</a:t>
            </a:r>
          </a:p>
        </p:txBody>
      </p:sp>
      <p:sp>
        <p:nvSpPr>
          <p:cNvPr id="4" name="Slide Number Placeholder 3"/>
          <p:cNvSpPr>
            <a:spLocks noGrp="1"/>
          </p:cNvSpPr>
          <p:nvPr>
            <p:ph type="sldNum" sz="quarter" idx="12"/>
          </p:nvPr>
        </p:nvSpPr>
        <p:spPr/>
        <p:txBody>
          <a:bodyPr/>
          <a:lstStyle/>
          <a:p>
            <a:pPr>
              <a:defRPr/>
            </a:pPr>
            <a:fld id="{D5C1D197-0B3C-45FB-9E2D-693D80E0DCA5}" type="slidenum">
              <a:rPr lang="en-US"/>
              <a:pPr>
                <a:defRPr/>
              </a:pPr>
              <a:t>50</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533400"/>
            <a:ext cx="8229600" cy="1143000"/>
          </a:xfrm>
        </p:spPr>
        <p:txBody>
          <a:bodyPr/>
          <a:lstStyle/>
          <a:p>
            <a:pPr eaLnBrk="1" fontAlgn="auto" hangingPunct="1">
              <a:spcAft>
                <a:spcPts val="0"/>
              </a:spcAft>
              <a:defRPr/>
            </a:pPr>
            <a:r>
              <a:rPr lang="en-US" dirty="0">
                <a:solidFill>
                  <a:schemeClr val="accent4"/>
                </a:solidFill>
              </a:rPr>
              <a:t>2.  </a:t>
            </a:r>
            <a:r>
              <a:rPr lang="en-US" dirty="0" err="1">
                <a:solidFill>
                  <a:schemeClr val="accent4"/>
                </a:solidFill>
              </a:rPr>
              <a:t>Deto</a:t>
            </a:r>
            <a:r>
              <a:rPr lang="lv-LV" dirty="0">
                <a:solidFill>
                  <a:schemeClr val="accent4"/>
                </a:solidFill>
              </a:rPr>
              <a:t>ksikācija</a:t>
            </a:r>
            <a:endParaRPr lang="en-US" dirty="0">
              <a:solidFill>
                <a:schemeClr val="accent4"/>
              </a:solidFill>
            </a:endParaRPr>
          </a:p>
        </p:txBody>
      </p:sp>
      <p:sp>
        <p:nvSpPr>
          <p:cNvPr id="56323" name="Rectangle 3"/>
          <p:cNvSpPr>
            <a:spLocks noGrp="1" noChangeArrowheads="1"/>
          </p:cNvSpPr>
          <p:nvPr>
            <p:ph idx="1"/>
          </p:nvPr>
        </p:nvSpPr>
        <p:spPr>
          <a:xfrm>
            <a:off x="1981200" y="1828800"/>
            <a:ext cx="8229600" cy="4465638"/>
          </a:xfrm>
        </p:spPr>
        <p:txBody>
          <a:bodyPr/>
          <a:lstStyle/>
          <a:p>
            <a:pPr eaLnBrk="1" hangingPunct="1"/>
            <a:r>
              <a:rPr lang="lv-LV" dirty="0">
                <a:effectLst>
                  <a:outerShdw blurRad="38100" dist="38100" dir="2700000" algn="tl">
                    <a:srgbClr val="000000">
                      <a:alpha val="43137"/>
                    </a:srgbClr>
                  </a:outerShdw>
                </a:effectLst>
              </a:rPr>
              <a:t>Detoksikācija nav atgūšanās</a:t>
            </a:r>
            <a:r>
              <a:rPr lang="en-US" dirty="0">
                <a:effectLst>
                  <a:outerShdw blurRad="38100" dist="38100" dir="2700000" algn="tl">
                    <a:srgbClr val="000000">
                      <a:alpha val="43137"/>
                    </a:srgbClr>
                  </a:outerShdw>
                </a:effectLst>
              </a:rPr>
              <a:t>.  </a:t>
            </a:r>
          </a:p>
          <a:p>
            <a:pPr eaLnBrk="1" hangingPunct="1"/>
            <a:r>
              <a:rPr lang="lv-LV" dirty="0">
                <a:effectLst>
                  <a:outerShdw blurRad="38100" dist="38100" dir="2700000" algn="tl">
                    <a:srgbClr val="000000">
                      <a:alpha val="43137"/>
                    </a:srgbClr>
                  </a:outerShdw>
                </a:effectLst>
              </a:rPr>
              <a:t>Tas ir tikai viens no pirmajiem soļiem uz atgūšanos.</a:t>
            </a:r>
            <a:r>
              <a:rPr lang="en-US" dirty="0">
                <a:effectLst>
                  <a:outerShdw blurRad="38100" dist="38100" dir="2700000" algn="tl">
                    <a:srgbClr val="000000">
                      <a:alpha val="43137"/>
                    </a:srgbClr>
                  </a:outerShdw>
                </a:effectLst>
              </a:rPr>
              <a:t>  </a:t>
            </a:r>
          </a:p>
          <a:p>
            <a:pPr eaLnBrk="1" hangingPunct="1"/>
            <a:r>
              <a:rPr lang="lv-LV" dirty="0">
                <a:effectLst>
                  <a:outerShdw blurRad="38100" dist="38100" dir="2700000" algn="tl">
                    <a:srgbClr val="000000">
                      <a:alpha val="43137"/>
                    </a:srgbClr>
                  </a:outerShdw>
                </a:effectLst>
              </a:rPr>
              <a:t>Tas vienkārši noved pie tā, ka cilvēks iziet no lielākās fiziskās slimības, atsakoties no fiziskās atkarības. </a:t>
            </a:r>
          </a:p>
          <a:p>
            <a:pPr eaLnBrk="1" hangingPunct="1"/>
            <a:r>
              <a:rPr lang="lv-LV" dirty="0">
                <a:effectLst>
                  <a:outerShdw blurRad="38100" dist="38100" dir="2700000" algn="tl">
                    <a:srgbClr val="000000">
                      <a:alpha val="43137"/>
                    </a:srgbClr>
                  </a:outerShdw>
                </a:effectLst>
              </a:rPr>
              <a:t>Realitāte - viņi joprojām ir atkarīgi</a:t>
            </a:r>
            <a:r>
              <a:rPr lang="en-US" dirty="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pPr>
              <a:defRPr/>
            </a:pPr>
            <a:fld id="{42FE3FF6-D756-4278-B9EC-CDC43EBE4DF7}" type="slidenum">
              <a:rPr lang="en-US"/>
              <a:pPr>
                <a:defRPr/>
              </a:pPr>
              <a:t>51</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05000" y="228600"/>
            <a:ext cx="8229600" cy="762000"/>
          </a:xfrm>
        </p:spPr>
        <p:txBody>
          <a:bodyPr>
            <a:normAutofit fontScale="90000"/>
          </a:bodyPr>
          <a:lstStyle/>
          <a:p>
            <a:pPr eaLnBrk="1" fontAlgn="auto" hangingPunct="1">
              <a:spcAft>
                <a:spcPts val="0"/>
              </a:spcAft>
              <a:defRPr/>
            </a:pPr>
            <a:r>
              <a:rPr lang="en-US" sz="4000" dirty="0">
                <a:solidFill>
                  <a:schemeClr val="tx2">
                    <a:tint val="100000"/>
                    <a:satMod val="250000"/>
                  </a:schemeClr>
                </a:solidFill>
              </a:rPr>
              <a:t>3.  </a:t>
            </a:r>
            <a:r>
              <a:rPr lang="lv-LV" sz="4000" dirty="0">
                <a:effectLst>
                  <a:outerShdw blurRad="38100" dist="38100" dir="2700000" algn="tl">
                    <a:srgbClr val="000000">
                      <a:alpha val="43137"/>
                    </a:srgbClr>
                  </a:outerShdw>
                </a:effectLst>
              </a:rPr>
              <a:t>Mācoties soļus uz veselīgu dzīvesveidu</a:t>
            </a:r>
            <a:endParaRPr lang="en-US" sz="4000" dirty="0">
              <a:solidFill>
                <a:schemeClr val="tx2">
                  <a:tint val="100000"/>
                  <a:satMod val="250000"/>
                </a:schemeClr>
              </a:solidFill>
            </a:endParaRPr>
          </a:p>
        </p:txBody>
      </p:sp>
      <p:sp>
        <p:nvSpPr>
          <p:cNvPr id="57347" name="Rectangle 3"/>
          <p:cNvSpPr>
            <a:spLocks noGrp="1" noChangeArrowheads="1"/>
          </p:cNvSpPr>
          <p:nvPr>
            <p:ph idx="1"/>
          </p:nvPr>
        </p:nvSpPr>
        <p:spPr>
          <a:xfrm>
            <a:off x="990600" y="1295400"/>
            <a:ext cx="6617062" cy="4114800"/>
          </a:xfrm>
        </p:spPr>
        <p:txBody>
          <a:bodyPr/>
          <a:lstStyle/>
          <a:p>
            <a:pPr eaLnBrk="1" hangingPunct="1"/>
            <a:r>
              <a:rPr lang="lv-LV" sz="3600" dirty="0">
                <a:effectLst>
                  <a:outerShdw blurRad="38100" dist="38100" dir="2700000" algn="tl">
                    <a:srgbClr val="000000">
                      <a:alpha val="43137"/>
                    </a:srgbClr>
                  </a:outerShdw>
                </a:effectLst>
              </a:rPr>
              <a:t>Atgūšanās ir kas vairāk nekā dzīvot bez narkotikām </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lv-LV" sz="3600" dirty="0">
                <a:effectLst>
                  <a:outerShdw blurRad="38100" dist="38100" dir="2700000" algn="tl">
                    <a:srgbClr val="000000">
                      <a:alpha val="43137"/>
                    </a:srgbClr>
                  </a:outerShdw>
                </a:effectLst>
              </a:rPr>
              <a:t>(bez atkarības).</a:t>
            </a:r>
            <a:endParaRPr lang="en-US" sz="3600" dirty="0">
              <a:effectLst>
                <a:outerShdw blurRad="38100" dist="38100" dir="2700000" algn="tl">
                  <a:srgbClr val="000000">
                    <a:alpha val="43137"/>
                  </a:srgbClr>
                </a:outerShdw>
              </a:effectLst>
            </a:endParaRPr>
          </a:p>
          <a:p>
            <a:pPr eaLnBrk="1" hangingPunct="1"/>
            <a:r>
              <a:rPr lang="lv-LV" sz="3600" dirty="0">
                <a:effectLst>
                  <a:outerShdw blurRad="38100" dist="38100" dir="2700000" algn="tl">
                    <a:srgbClr val="000000">
                      <a:alpha val="43137"/>
                    </a:srgbClr>
                  </a:outerShdw>
                </a:effectLst>
              </a:rPr>
              <a:t>Šī daļa – mācoties soļus uz veselīgu dzīvesveidu – ir galvenā atgūšanās daļa.</a:t>
            </a:r>
            <a:endParaRPr lang="en-US" sz="3600" dirty="0">
              <a:effectLst>
                <a:outerShdw blurRad="38100" dist="38100" dir="2700000" algn="tl">
                  <a:srgbClr val="000000">
                    <a:alpha val="43137"/>
                  </a:srgbClr>
                </a:outerShdw>
              </a:effectLst>
            </a:endParaRPr>
          </a:p>
          <a:p>
            <a:pPr eaLnBrk="1" hangingPunct="1">
              <a:buFontTx/>
              <a:buNone/>
            </a:pPr>
            <a:endParaRPr lang="en-US" dirty="0"/>
          </a:p>
        </p:txBody>
      </p:sp>
      <p:sp>
        <p:nvSpPr>
          <p:cNvPr id="4" name="Slide Number Placeholder 3"/>
          <p:cNvSpPr>
            <a:spLocks noGrp="1"/>
          </p:cNvSpPr>
          <p:nvPr>
            <p:ph type="sldNum" sz="quarter" idx="12"/>
          </p:nvPr>
        </p:nvSpPr>
        <p:spPr/>
        <p:txBody>
          <a:bodyPr/>
          <a:lstStyle/>
          <a:p>
            <a:pPr>
              <a:defRPr/>
            </a:pPr>
            <a:fld id="{6D5EC343-C553-471E-8B1F-C72C5F16EE92}" type="slidenum">
              <a:rPr lang="en-US"/>
              <a:pPr>
                <a:defRPr/>
              </a:pPr>
              <a:t>52</a:t>
            </a:fld>
            <a:endParaRPr lang="en-US"/>
          </a:p>
        </p:txBody>
      </p:sp>
      <p:sp>
        <p:nvSpPr>
          <p:cNvPr id="8"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9"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967" y="1371600"/>
            <a:ext cx="3067050" cy="412432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1981200" y="1143000"/>
            <a:ext cx="8229600" cy="5151438"/>
          </a:xfrm>
        </p:spPr>
        <p:txBody>
          <a:bodyPr/>
          <a:lstStyle/>
          <a:p>
            <a:pPr eaLnBrk="1" hangingPunct="1">
              <a:buFontTx/>
              <a:buNone/>
            </a:pPr>
            <a:r>
              <a:rPr lang="en-US" sz="4000" dirty="0" err="1">
                <a:effectLst>
                  <a:outerShdw blurRad="38100" dist="38100" dir="2700000" algn="tl">
                    <a:srgbClr val="000000">
                      <a:alpha val="43137"/>
                    </a:srgbClr>
                  </a:outerShdw>
                </a:effectLst>
              </a:rPr>
              <a:t>Probl</a:t>
            </a:r>
            <a:r>
              <a:rPr lang="lv-LV" sz="4000" dirty="0">
                <a:effectLst>
                  <a:outerShdw blurRad="38100" dist="38100" dir="2700000" algn="tl">
                    <a:srgbClr val="000000">
                      <a:alpha val="43137"/>
                    </a:srgbClr>
                  </a:outerShdw>
                </a:effectLst>
              </a:rPr>
              <a:t>ēmas ar atgūšanos</a:t>
            </a:r>
            <a:endParaRPr lang="en-US" sz="4000" dirty="0">
              <a:effectLst>
                <a:outerShdw blurRad="38100" dist="38100" dir="2700000" algn="tl">
                  <a:srgbClr val="000000">
                    <a:alpha val="43137"/>
                  </a:srgbClr>
                </a:outerShdw>
              </a:effectLst>
            </a:endParaRPr>
          </a:p>
          <a:p>
            <a:pPr eaLnBrk="1" hangingPunct="1">
              <a:buFontTx/>
              <a:buNone/>
            </a:pPr>
            <a:r>
              <a:rPr lang="lv-LV" sz="4000" dirty="0">
                <a:effectLst>
                  <a:outerShdw blurRad="38100" dist="38100" dir="2700000" algn="tl">
                    <a:srgbClr val="000000">
                      <a:alpha val="43137"/>
                    </a:srgbClr>
                  </a:outerShdw>
                </a:effectLst>
              </a:rPr>
              <a:t>Cik viņi ir izslāpuši</a:t>
            </a:r>
            <a:r>
              <a:rPr lang="en-US" sz="4000" dirty="0">
                <a:effectLst>
                  <a:outerShdw blurRad="38100" dist="38100" dir="2700000" algn="tl">
                    <a:srgbClr val="000000">
                      <a:alpha val="43137"/>
                    </a:srgbClr>
                  </a:outerShdw>
                </a:effectLst>
              </a:rPr>
              <a:t>?</a:t>
            </a:r>
          </a:p>
          <a:p>
            <a:pPr eaLnBrk="1" hangingPunct="1">
              <a:buFontTx/>
              <a:buNone/>
            </a:pPr>
            <a:endParaRPr lang="en-US" dirty="0">
              <a:effectLst>
                <a:outerShdw blurRad="38100" dist="38100" dir="2700000" algn="tl">
                  <a:srgbClr val="000000">
                    <a:alpha val="43137"/>
                  </a:srgbClr>
                </a:outerShdw>
              </a:effectLst>
            </a:endParaRPr>
          </a:p>
          <a:p>
            <a:pPr marL="0" indent="0" eaLnBrk="1" hangingPunct="1">
              <a:buNone/>
            </a:pPr>
            <a:r>
              <a:rPr lang="en-US" sz="3600" dirty="0">
                <a:solidFill>
                  <a:srgbClr val="FFC000"/>
                </a:solidFill>
                <a:effectLst>
                  <a:outerShdw blurRad="38100" dist="38100" dir="2700000" algn="tl">
                    <a:srgbClr val="000000">
                      <a:alpha val="43137"/>
                    </a:srgbClr>
                  </a:outerShdw>
                </a:effectLst>
              </a:rPr>
              <a:t>“</a:t>
            </a:r>
            <a:r>
              <a:rPr lang="lv-LV" sz="3600" dirty="0">
                <a:solidFill>
                  <a:srgbClr val="FFC000"/>
                </a:solidFill>
                <a:effectLst>
                  <a:outerShdw blurRad="38100" dist="38100" dir="2700000" algn="tl">
                    <a:srgbClr val="000000">
                      <a:alpha val="43137"/>
                    </a:srgbClr>
                  </a:outerShdw>
                </a:effectLst>
              </a:rPr>
              <a:t>Tie, kas lūdz palīdzību un pēc tam atsakās no pārmaiņu disciplīnas</a:t>
            </a:r>
            <a:r>
              <a:rPr lang="en-US" sz="3600" dirty="0">
                <a:solidFill>
                  <a:srgbClr val="FFC000"/>
                </a:solidFill>
                <a:effectLst>
                  <a:outerShdw blurRad="38100" dist="38100" dir="2700000" algn="tl">
                    <a:srgbClr val="000000">
                      <a:alpha val="43137"/>
                    </a:srgbClr>
                  </a:outerShdw>
                </a:effectLst>
              </a:rPr>
              <a:t>”</a:t>
            </a:r>
          </a:p>
          <a:p>
            <a:pPr algn="r" eaLnBrk="1" hangingPunct="1">
              <a:buFontTx/>
              <a:buNone/>
            </a:pPr>
            <a:r>
              <a:rPr lang="lv-LV" sz="2000" dirty="0">
                <a:effectLst>
                  <a:outerShdw blurRad="38100" dist="38100" dir="2700000" algn="tl">
                    <a:srgbClr val="000000">
                      <a:alpha val="43137"/>
                    </a:srgbClr>
                  </a:outerShdw>
                </a:effectLst>
              </a:rPr>
              <a:t> - </a:t>
            </a:r>
            <a:r>
              <a:rPr lang="en-US" sz="2000" dirty="0">
                <a:effectLst>
                  <a:outerShdw blurRad="38100" dist="38100" dir="2700000" algn="tl">
                    <a:srgbClr val="000000">
                      <a:alpha val="43137"/>
                    </a:srgbClr>
                  </a:outerShdw>
                </a:effectLst>
              </a:rPr>
              <a:t>Bob</a:t>
            </a:r>
            <a:r>
              <a:rPr lang="lv-LV"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Dunstan, Life Challenge, Amarillo, TX</a:t>
            </a:r>
          </a:p>
        </p:txBody>
      </p:sp>
      <p:sp>
        <p:nvSpPr>
          <p:cNvPr id="3" name="Slide Number Placeholder 2"/>
          <p:cNvSpPr>
            <a:spLocks noGrp="1"/>
          </p:cNvSpPr>
          <p:nvPr>
            <p:ph type="sldNum" sz="quarter" idx="12"/>
          </p:nvPr>
        </p:nvSpPr>
        <p:spPr/>
        <p:txBody>
          <a:bodyPr/>
          <a:lstStyle/>
          <a:p>
            <a:pPr>
              <a:defRPr/>
            </a:pPr>
            <a:fld id="{744080E5-72D0-4E26-87B3-1BDBA8AD29AE}" type="slidenum">
              <a:rPr lang="en-US"/>
              <a:pPr>
                <a:defRPr/>
              </a:pPr>
              <a:t>53</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11049000" cy="2743200"/>
          </a:xfrm>
        </p:spPr>
        <p:txBody>
          <a:bodyPr/>
          <a:lstStyle/>
          <a:p>
            <a:pPr marL="6226175" indent="-6226175">
              <a:buNone/>
              <a:tabLst>
                <a:tab pos="2568575" algn="l"/>
                <a:tab pos="6183313" algn="l"/>
              </a:tabLst>
            </a:pPr>
            <a:r>
              <a:rPr lang="en-US" sz="3600" dirty="0" err="1">
                <a:effectLst>
                  <a:outerShdw blurRad="38100" dist="38100" dir="2700000" algn="tl">
                    <a:srgbClr val="000000">
                      <a:alpha val="43137"/>
                    </a:srgbClr>
                  </a:outerShdw>
                </a:effectLst>
              </a:rPr>
              <a:t>Iejaukšanās</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Detoksikācija</a:t>
            </a:r>
            <a:r>
              <a:rPr lang="en-US" sz="3600" dirty="0">
                <a:effectLst>
                  <a:outerShdw blurRad="38100" dist="38100" dir="2700000" algn="tl">
                    <a:srgbClr val="000000">
                      <a:alpha val="43137"/>
                    </a:srgbClr>
                  </a:outerShdw>
                </a:effectLst>
              </a:rPr>
              <a:t>	</a:t>
            </a:r>
            <a:r>
              <a:rPr lang="lv-LV" sz="3600" dirty="0" smtClean="0">
                <a:effectLst>
                  <a:outerShdw blurRad="38100" dist="38100" dir="2700000" algn="tl">
                    <a:srgbClr val="000000">
                      <a:alpha val="43137"/>
                    </a:srgbClr>
                  </a:outerShdw>
                </a:effectLst>
              </a:rPr>
              <a:t>Mācoties </a:t>
            </a:r>
            <a:r>
              <a:rPr lang="lv-LV" sz="3600" dirty="0">
                <a:effectLst>
                  <a:outerShdw blurRad="38100" dist="38100" dir="2700000" algn="tl">
                    <a:srgbClr val="000000">
                      <a:alpha val="43137"/>
                    </a:srgbClr>
                  </a:outerShdw>
                </a:effectLst>
              </a:rPr>
              <a:t>soļus uz veselīgu dzīvesveidu</a:t>
            </a:r>
            <a:endParaRPr lang="en-US" sz="3600" dirty="0">
              <a:effectLst>
                <a:outerShdw blurRad="38100" dist="38100" dir="2700000" algn="tl">
                  <a:srgbClr val="000000">
                    <a:alpha val="43137"/>
                  </a:srgbClr>
                </a:outerShdw>
              </a:effectLst>
            </a:endParaRPr>
          </a:p>
          <a:p>
            <a:pPr marL="0" indent="0">
              <a:buNone/>
              <a:tabLst>
                <a:tab pos="2568575" algn="l"/>
                <a:tab pos="6183313" algn="l"/>
              </a:tabLst>
            </a:pPr>
            <a:r>
              <a:rPr lang="en-US" sz="3600" dirty="0">
                <a:effectLst>
                  <a:outerShdw blurRad="38100" dist="38100" dir="2700000" algn="tl">
                    <a:srgbClr val="000000">
                      <a:alpha val="43137"/>
                    </a:srgbClr>
                  </a:outerShdw>
                </a:effectLst>
              </a:rPr>
              <a:t>1 </a:t>
            </a:r>
            <a:r>
              <a:rPr lang="lv-LV" sz="3600" dirty="0">
                <a:effectLst>
                  <a:outerShdw blurRad="38100" dist="38100" dir="2700000" algn="tl">
                    <a:srgbClr val="000000">
                      <a:alpha val="43137"/>
                    </a:srgbClr>
                  </a:outerShdw>
                </a:effectLst>
              </a:rPr>
              <a:t>stunda</a:t>
            </a:r>
            <a:r>
              <a:rPr lang="en-US" sz="3600" dirty="0">
                <a:effectLst>
                  <a:outerShdw blurRad="38100" dist="38100" dir="2700000" algn="tl">
                    <a:srgbClr val="000000">
                      <a:alpha val="43137"/>
                    </a:srgbClr>
                  </a:outerShdw>
                </a:effectLst>
              </a:rPr>
              <a:t>	3-5 d</a:t>
            </a:r>
            <a:r>
              <a:rPr lang="lv-LV" sz="3600" dirty="0" err="1">
                <a:effectLst>
                  <a:outerShdw blurRad="38100" dist="38100" dir="2700000" algn="tl">
                    <a:srgbClr val="000000">
                      <a:alpha val="43137"/>
                    </a:srgbClr>
                  </a:outerShdw>
                </a:effectLst>
              </a:rPr>
              <a:t>ienas</a:t>
            </a:r>
            <a:r>
              <a:rPr lang="en-US" sz="3600" dirty="0">
                <a:effectLst>
                  <a:outerShdw blurRad="38100" dist="38100" dir="2700000" algn="tl">
                    <a:srgbClr val="000000">
                      <a:alpha val="43137"/>
                    </a:srgbClr>
                  </a:outerShdw>
                </a:effectLst>
              </a:rPr>
              <a:t>	6-12 m</a:t>
            </a:r>
            <a:r>
              <a:rPr lang="lv-LV" sz="3600" dirty="0" err="1">
                <a:effectLst>
                  <a:outerShdw blurRad="38100" dist="38100" dir="2700000" algn="tl">
                    <a:srgbClr val="000000">
                      <a:alpha val="43137"/>
                    </a:srgbClr>
                  </a:outerShdw>
                </a:effectLst>
              </a:rPr>
              <a:t>ēneši</a:t>
            </a:r>
            <a:r>
              <a:rPr lang="lv-LV" sz="3600" dirty="0">
                <a:effectLst>
                  <a:outerShdw blurRad="38100" dist="38100" dir="2700000" algn="tl">
                    <a:srgbClr val="000000">
                      <a:alpha val="43137"/>
                    </a:srgbClr>
                  </a:outerShdw>
                </a:effectLst>
              </a:rPr>
              <a:t> vai vairāk</a:t>
            </a:r>
            <a:endParaRPr lang="en-US" sz="3600" dirty="0">
              <a:effectLst>
                <a:outerShdw blurRad="38100" dist="38100" dir="2700000" algn="tl">
                  <a:srgbClr val="000000">
                    <a:alpha val="43137"/>
                  </a:srgbClr>
                </a:outerShdw>
              </a:effectLst>
            </a:endParaRPr>
          </a:p>
          <a:p>
            <a:pPr marL="0" indent="0">
              <a:buNone/>
            </a:pPr>
            <a:r>
              <a:rPr lang="en-US" dirty="0"/>
              <a:t>			</a:t>
            </a:r>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54</a:t>
            </a:fld>
            <a:endParaRPr lang="en-US" dirty="0"/>
          </a:p>
        </p:txBody>
      </p:sp>
      <p:graphicFrame>
        <p:nvGraphicFramePr>
          <p:cNvPr id="9" name="Chart 8"/>
          <p:cNvGraphicFramePr/>
          <p:nvPr>
            <p:extLst>
              <p:ext uri="{D42A27DB-BD31-4B8C-83A1-F6EECF244321}">
                <p14:modId xmlns:p14="http://schemas.microsoft.com/office/powerpoint/2010/main" val="2770455879"/>
              </p:ext>
            </p:extLst>
          </p:nvPr>
        </p:nvGraphicFramePr>
        <p:xfrm>
          <a:off x="1930400" y="2023034"/>
          <a:ext cx="7467600" cy="4480560"/>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7">
            <a:extLst>
              <a:ext uri="{FF2B5EF4-FFF2-40B4-BE49-F238E27FC236}">
                <a16:creationId xmlns:a16="http://schemas.microsoft.com/office/drawing/2014/main" id="{F287EA33-2A14-48A8-BCAC-A608CA51F535}"/>
              </a:ext>
            </a:extLst>
          </p:cNvPr>
          <p:cNvSpPr txBox="1">
            <a:spLocks/>
          </p:cNvSpPr>
          <p:nvPr/>
        </p:nvSpPr>
        <p:spPr>
          <a:xfrm>
            <a:off x="405414" y="6446837"/>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10" name="Footer Placeholder 6">
            <a:extLst>
              <a:ext uri="{FF2B5EF4-FFF2-40B4-BE49-F238E27FC236}">
                <a16:creationId xmlns:a16="http://schemas.microsoft.com/office/drawing/2014/main" id="{7D60C785-C761-47A5-A98B-F592D123D1C4}"/>
              </a:ext>
            </a:extLst>
          </p:cNvPr>
          <p:cNvSpPr>
            <a:spLocks noGrp="1"/>
          </p:cNvSpPr>
          <p:nvPr>
            <p:ph type="ftr" sz="quarter" idx="11"/>
          </p:nvPr>
        </p:nvSpPr>
        <p:spPr>
          <a:xfrm>
            <a:off x="4648200" y="6356351"/>
            <a:ext cx="3657600" cy="365125"/>
          </a:xfrm>
        </p:spPr>
        <p:txBody>
          <a:bodyPr/>
          <a:lstStyle/>
          <a:p>
            <a:pPr>
              <a:defRPr/>
            </a:pPr>
            <a:r>
              <a:rPr lang="en-US" dirty="0" err="1"/>
              <a:t>Versija</a:t>
            </a:r>
            <a:r>
              <a:rPr lang="en-US" dirty="0"/>
              <a:t> 2.3.2     </a:t>
            </a:r>
            <a:r>
              <a:rPr lang="en-US" dirty="0" err="1"/>
              <a:t>Pēdējais</a:t>
            </a:r>
            <a:r>
              <a:rPr lang="en-US" dirty="0"/>
              <a:t> </a:t>
            </a:r>
            <a:r>
              <a:rPr lang="en-US" dirty="0" err="1"/>
              <a:t>labojums</a:t>
            </a:r>
            <a:r>
              <a:rPr lang="en-US" dirty="0"/>
              <a:t> 10-2020</a:t>
            </a:r>
          </a:p>
        </p:txBody>
      </p:sp>
    </p:spTree>
    <p:extLst>
      <p:ext uri="{BB962C8B-B14F-4D97-AF65-F5344CB8AC3E}">
        <p14:creationId xmlns:p14="http://schemas.microsoft.com/office/powerpoint/2010/main" val="400293950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fontAlgn="auto" hangingPunct="1">
              <a:spcAft>
                <a:spcPts val="0"/>
              </a:spcAft>
              <a:defRPr/>
            </a:pPr>
            <a:r>
              <a:rPr lang="lv-LV" sz="4000" dirty="0">
                <a:effectLst>
                  <a:outerShdw blurRad="38100" dist="38100" dir="2700000" algn="tl">
                    <a:srgbClr val="000000">
                      <a:alpha val="43137"/>
                    </a:srgbClr>
                  </a:outerShdw>
                </a:effectLst>
              </a:rPr>
              <a:t>Atgūšanās iekļauj 3 veselīga dzīvesveida pamatus</a:t>
            </a:r>
            <a:endParaRPr lang="en-US" sz="4000" dirty="0">
              <a:solidFill>
                <a:schemeClr val="tx2">
                  <a:tint val="100000"/>
                  <a:satMod val="250000"/>
                </a:schemeClr>
              </a:solidFill>
              <a:effectLst>
                <a:outerShdw blurRad="38100" dist="38100" dir="2700000" algn="tl">
                  <a:srgbClr val="000000">
                    <a:alpha val="43137"/>
                  </a:srgbClr>
                </a:outerShdw>
              </a:effectLst>
            </a:endParaRPr>
          </a:p>
        </p:txBody>
      </p:sp>
      <p:sp>
        <p:nvSpPr>
          <p:cNvPr id="59395" name="Rectangle 3"/>
          <p:cNvSpPr>
            <a:spLocks noGrp="1" noChangeArrowheads="1"/>
          </p:cNvSpPr>
          <p:nvPr>
            <p:ph idx="1"/>
          </p:nvPr>
        </p:nvSpPr>
        <p:spPr/>
        <p:txBody>
          <a:bodyPr/>
          <a:lstStyle/>
          <a:p>
            <a:pPr eaLnBrk="1" hangingPunct="1">
              <a:spcAft>
                <a:spcPct val="50000"/>
              </a:spcAft>
              <a:buFontTx/>
              <a:buNone/>
            </a:pPr>
            <a:r>
              <a:rPr lang="en-US" sz="3600" dirty="0">
                <a:effectLst>
                  <a:outerShdw blurRad="38100" dist="38100" dir="2700000" algn="tl">
                    <a:srgbClr val="000000">
                      <a:alpha val="43137"/>
                    </a:srgbClr>
                  </a:outerShdw>
                </a:effectLst>
              </a:rPr>
              <a:t>1.  	</a:t>
            </a:r>
            <a:r>
              <a:rPr lang="lv-LV" sz="3600" dirty="0"/>
              <a:t> </a:t>
            </a:r>
            <a:r>
              <a:rPr lang="lv-LV" sz="3600" dirty="0">
                <a:effectLst>
                  <a:outerShdw blurRad="38100" dist="38100" dir="2700000" algn="tl">
                    <a:srgbClr val="000000">
                      <a:alpha val="43137"/>
                    </a:srgbClr>
                  </a:outerShdw>
                </a:effectLst>
              </a:rPr>
              <a:t>Dzīvot patiesībā </a:t>
            </a:r>
          </a:p>
          <a:p>
            <a:pPr eaLnBrk="1" hangingPunct="1">
              <a:spcAft>
                <a:spcPct val="50000"/>
              </a:spcAft>
              <a:buFontTx/>
              <a:buNone/>
            </a:pPr>
            <a:r>
              <a:rPr lang="en-US" sz="3600" dirty="0">
                <a:effectLst>
                  <a:outerShdw blurRad="38100" dist="38100" dir="2700000" algn="tl">
                    <a:srgbClr val="000000">
                      <a:alpha val="43137"/>
                    </a:srgbClr>
                  </a:outerShdw>
                </a:effectLst>
              </a:rPr>
              <a:t>2.  	</a:t>
            </a:r>
            <a:r>
              <a:rPr lang="lv-LV" sz="3600" dirty="0"/>
              <a:t> </a:t>
            </a:r>
            <a:r>
              <a:rPr lang="lv-LV" sz="3600" dirty="0">
                <a:effectLst>
                  <a:outerShdw blurRad="38100" dist="38100" dir="2700000" algn="tl">
                    <a:srgbClr val="000000">
                      <a:alpha val="43137"/>
                    </a:srgbClr>
                  </a:outerShdw>
                </a:effectLst>
              </a:rPr>
              <a:t>Mācīties veselīgas problēmas risināšanas prasmes </a:t>
            </a:r>
          </a:p>
          <a:p>
            <a:pPr eaLnBrk="1" hangingPunct="1">
              <a:spcAft>
                <a:spcPct val="50000"/>
              </a:spcAft>
              <a:buFontTx/>
              <a:buNone/>
            </a:pPr>
            <a:r>
              <a:rPr lang="en-US" sz="3600" dirty="0">
                <a:effectLst>
                  <a:outerShdw blurRad="38100" dist="38100" dir="2700000" algn="tl">
                    <a:srgbClr val="000000">
                      <a:alpha val="43137"/>
                    </a:srgbClr>
                  </a:outerShdw>
                </a:effectLst>
              </a:rPr>
              <a:t>3.  	</a:t>
            </a:r>
            <a:r>
              <a:rPr lang="lv-LV" sz="3600" dirty="0"/>
              <a:t> </a:t>
            </a:r>
            <a:r>
              <a:rPr lang="lv-LV" sz="3600" dirty="0">
                <a:effectLst>
                  <a:outerShdw blurRad="38100" dist="38100" dir="2700000" algn="tl">
                    <a:srgbClr val="000000">
                      <a:alpha val="43137"/>
                    </a:srgbClr>
                  </a:outerShdw>
                </a:effectLst>
              </a:rPr>
              <a:t>Attīstīt veselīgas attiecības ar veselīgiem cilvēkiem</a:t>
            </a:r>
            <a:endParaRPr lang="en-US" sz="36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A6EABF54-BA42-4147-8A8C-CA4FAFCB9AED}" type="slidenum">
              <a:rPr lang="en-US"/>
              <a:pPr>
                <a:defRPr/>
              </a:pPr>
              <a:t>55</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dirty="0" err="1"/>
              <a:t>Versija</a:t>
            </a:r>
            <a:r>
              <a:rPr lang="en-US" dirty="0"/>
              <a:t> 2.3.2     </a:t>
            </a:r>
            <a:r>
              <a:rPr lang="en-US" dirty="0" err="1"/>
              <a:t>Pēdējais</a:t>
            </a:r>
            <a:r>
              <a:rPr lang="en-US" dirty="0"/>
              <a:t> </a:t>
            </a:r>
            <a:r>
              <a:rPr lang="en-US" dirty="0" err="1"/>
              <a:t>labojums</a:t>
            </a:r>
            <a:r>
              <a:rPr lang="en-US" dirty="0"/>
              <a:t> 10-2020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533400"/>
            <a:ext cx="10972800" cy="1143000"/>
          </a:xfrm>
        </p:spPr>
        <p:txBody>
          <a:bodyPr>
            <a:normAutofit/>
          </a:bodyPr>
          <a:lstStyle/>
          <a:p>
            <a:pPr marL="762000" indent="-762000" eaLnBrk="1" fontAlgn="auto" hangingPunct="1">
              <a:spcAft>
                <a:spcPts val="0"/>
              </a:spcAft>
              <a:buFontTx/>
              <a:buAutoNum type="alphaUcPeriod" startAt="3"/>
              <a:defRPr/>
            </a:pPr>
            <a:r>
              <a:rPr lang="lv-LV" sz="4000" dirty="0">
                <a:effectLst/>
              </a:rPr>
              <a:t>Garīgais pamats un pārmaiņu process</a:t>
            </a:r>
            <a:endParaRPr lang="en-US" sz="4000" dirty="0">
              <a:solidFill>
                <a:schemeClr val="tx2">
                  <a:tint val="100000"/>
                  <a:satMod val="250000"/>
                </a:schemeClr>
              </a:solidFill>
            </a:endParaRPr>
          </a:p>
        </p:txBody>
      </p:sp>
      <p:sp>
        <p:nvSpPr>
          <p:cNvPr id="47107" name="Rectangle 3"/>
          <p:cNvSpPr>
            <a:spLocks noGrp="1" noChangeArrowheads="1"/>
          </p:cNvSpPr>
          <p:nvPr>
            <p:ph idx="1"/>
          </p:nvPr>
        </p:nvSpPr>
        <p:spPr/>
        <p:txBody>
          <a:bodyPr>
            <a:normAutofit/>
          </a:bodyPr>
          <a:lstStyle/>
          <a:p>
            <a:pPr marL="320040" indent="-320040" eaLnBrk="1" fontAlgn="auto" hangingPunct="1">
              <a:lnSpc>
                <a:spcPct val="90000"/>
              </a:lnSpc>
              <a:spcAft>
                <a:spcPts val="0"/>
              </a:spcAft>
              <a:buFont typeface="Wingdings 2"/>
              <a:buChar char=""/>
              <a:defRPr/>
            </a:pPr>
            <a:r>
              <a:rPr lang="en-US" sz="3200" b="1" dirty="0">
                <a:effectLst>
                  <a:outerShdw blurRad="38100" dist="38100" dir="2700000" algn="tl">
                    <a:srgbClr val="000000">
                      <a:alpha val="43137"/>
                    </a:srgbClr>
                  </a:outerShdw>
                </a:effectLst>
              </a:rPr>
              <a:t>2</a:t>
            </a:r>
            <a:r>
              <a:rPr lang="lv-LV" sz="3200" b="1"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P</a:t>
            </a:r>
            <a:r>
              <a:rPr lang="lv-LV" sz="3200" b="1" dirty="0">
                <a:effectLst>
                  <a:outerShdw blurRad="38100" dist="38100" dir="2700000" algn="tl">
                    <a:srgbClr val="000000">
                      <a:alpha val="43137"/>
                    </a:srgbClr>
                  </a:outerShdw>
                </a:effectLst>
              </a:rPr>
              <a:t>ē</a:t>
            </a:r>
            <a:r>
              <a:rPr lang="en-US" sz="3200" b="1" dirty="0" err="1">
                <a:effectLst>
                  <a:outerShdw blurRad="38100" dist="38100" dir="2700000" algn="tl">
                    <a:srgbClr val="000000">
                      <a:alpha val="43137"/>
                    </a:srgbClr>
                  </a:outerShdw>
                </a:effectLst>
              </a:rPr>
              <a:t>ter</a:t>
            </a:r>
            <a:r>
              <a:rPr lang="lv-LV" sz="3200" b="1" dirty="0">
                <a:effectLst>
                  <a:outerShdw blurRad="38100" dist="38100" dir="2700000" algn="tl">
                    <a:srgbClr val="000000">
                      <a:alpha val="43137"/>
                    </a:srgbClr>
                  </a:outerShdw>
                </a:effectLst>
              </a:rPr>
              <a:t>a</a:t>
            </a:r>
            <a:r>
              <a:rPr lang="en-US" sz="3200" b="1" dirty="0">
                <a:effectLst>
                  <a:outerShdw blurRad="38100" dist="38100" dir="2700000" algn="tl">
                    <a:srgbClr val="000000">
                      <a:alpha val="43137"/>
                    </a:srgbClr>
                  </a:outerShdw>
                </a:effectLst>
              </a:rPr>
              <a:t> 1:3-11 </a:t>
            </a:r>
            <a:r>
              <a:rPr lang="lv-LV" sz="3200" b="1" dirty="0">
                <a:effectLst>
                  <a:outerShdw blurRad="38100" dist="38100" dir="2700000" algn="tl">
                    <a:srgbClr val="000000">
                      <a:alpha val="43137"/>
                    </a:srgbClr>
                  </a:outerShdw>
                </a:effectLst>
              </a:rPr>
              <a:t>(tulkojums no </a:t>
            </a:r>
            <a:r>
              <a:rPr lang="en-US" sz="3200" b="1" dirty="0">
                <a:effectLst>
                  <a:outerShdw blurRad="38100" dist="38100" dir="2700000" algn="tl">
                    <a:srgbClr val="000000">
                      <a:alpha val="43137"/>
                    </a:srgbClr>
                  </a:outerShdw>
                </a:effectLst>
              </a:rPr>
              <a:t>NIV</a:t>
            </a:r>
            <a:r>
              <a:rPr lang="lv-LV" sz="3200" b="1" dirty="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a:p>
            <a:pPr marL="320040" indent="-320040" eaLnBrk="1" fontAlgn="auto" hangingPunct="1">
              <a:lnSpc>
                <a:spcPct val="90000"/>
              </a:lnSpc>
              <a:spcAft>
                <a:spcPts val="0"/>
              </a:spcAft>
              <a:buNone/>
              <a:defRPr/>
            </a:pPr>
            <a:r>
              <a:rPr lang="en-US" sz="2800" dirty="0">
                <a:effectLst>
                  <a:outerShdw blurRad="38100" dist="38100" dir="2700000" algn="tl">
                    <a:srgbClr val="000000">
                      <a:alpha val="43137"/>
                    </a:srgbClr>
                  </a:outerShdw>
                </a:effectLst>
              </a:rPr>
              <a:t>	</a:t>
            </a:r>
            <a:r>
              <a:rPr lang="lv-LV" sz="2800" b="1" dirty="0">
                <a:effectLst>
                  <a:outerShdw blurRad="38100" dist="38100" dir="2700000" algn="tl">
                    <a:srgbClr val="000000">
                      <a:alpha val="43137"/>
                    </a:srgbClr>
                  </a:outerShdw>
                </a:effectLst>
              </a:rPr>
              <a:t>Dieva spēks un  apsolījums</a:t>
            </a:r>
            <a:endParaRPr lang="en-US" sz="2800" b="1" dirty="0">
              <a:effectLst>
                <a:outerShdw blurRad="38100" dist="38100" dir="2700000" algn="tl">
                  <a:srgbClr val="000000">
                    <a:alpha val="43137"/>
                  </a:srgbClr>
                </a:outerShdw>
              </a:effectLst>
            </a:endParaRPr>
          </a:p>
          <a:p>
            <a:r>
              <a:rPr lang="lv-LV" baseline="30000" dirty="0">
                <a:effectLst>
                  <a:outerShdw blurRad="38100" dist="38100" dir="2700000" algn="tl">
                    <a:srgbClr val="000000">
                      <a:alpha val="43137"/>
                    </a:srgbClr>
                  </a:outerShdw>
                </a:effectLst>
              </a:rPr>
              <a:t>3</a:t>
            </a:r>
            <a:r>
              <a:rPr lang="lv-LV" dirty="0">
                <a:effectLst>
                  <a:outerShdw blurRad="38100" dist="38100" dir="2700000" algn="tl">
                    <a:srgbClr val="000000">
                      <a:alpha val="43137"/>
                    </a:srgbClr>
                  </a:outerShdw>
                </a:effectLst>
              </a:rPr>
              <a:t>Viņa dievišķais spēks ir devis mums visu, kas vajadzīgs dzīvībai un dievbijībai, pateicoties zināšanām par Viņu, kurš mūs aicināja pēc Savas godības un labestības. </a:t>
            </a:r>
            <a:r>
              <a:rPr lang="lv-LV" baseline="30000" dirty="0">
                <a:effectLst>
                  <a:outerShdw blurRad="38100" dist="38100" dir="2700000" algn="tl">
                    <a:srgbClr val="000000">
                      <a:alpha val="43137"/>
                    </a:srgbClr>
                  </a:outerShdw>
                </a:effectLst>
              </a:rPr>
              <a:t>4</a:t>
            </a:r>
            <a:r>
              <a:rPr lang="lv-LV" dirty="0">
                <a:effectLst>
                  <a:outerShdw blurRad="38100" dist="38100" dir="2700000" algn="tl">
                    <a:srgbClr val="000000">
                      <a:alpha val="43137"/>
                    </a:srgbClr>
                  </a:outerShdw>
                </a:effectLst>
              </a:rPr>
              <a:t>Caur to Viņš ir mums devis savus ļoti lielos un dārgos apsolījumus, lai caur tiem jūs varētu ņemt dalību dievišķajā dabā un izbēgt no korupcijas pasaulē, ko rada ļaunas vēlmes.</a:t>
            </a:r>
          </a:p>
        </p:txBody>
      </p:sp>
      <p:sp>
        <p:nvSpPr>
          <p:cNvPr id="4" name="Slide Number Placeholder 3"/>
          <p:cNvSpPr>
            <a:spLocks noGrp="1"/>
          </p:cNvSpPr>
          <p:nvPr>
            <p:ph type="sldNum" sz="quarter" idx="12"/>
          </p:nvPr>
        </p:nvSpPr>
        <p:spPr/>
        <p:txBody>
          <a:bodyPr/>
          <a:lstStyle/>
          <a:p>
            <a:pPr>
              <a:defRPr/>
            </a:pPr>
            <a:fld id="{CC1D6407-9F3C-448D-81AC-2A9B39FB74F5}" type="slidenum">
              <a:rPr lang="en-US"/>
              <a:pPr>
                <a:defRPr/>
              </a:pPr>
              <a:t>56</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idx="1"/>
          </p:nvPr>
        </p:nvSpPr>
        <p:spPr>
          <a:xfrm>
            <a:off x="1981200" y="609601"/>
            <a:ext cx="8229600" cy="5516563"/>
          </a:xfrm>
        </p:spPr>
        <p:txBody>
          <a:bodyPr/>
          <a:lstStyle/>
          <a:p>
            <a:pPr marL="609600" indent="-609600" eaLnBrk="1" hangingPunct="1">
              <a:buNone/>
            </a:pPr>
            <a:r>
              <a:rPr lang="lv-LV" b="1" dirty="0">
                <a:effectLst>
                  <a:outerShdw blurRad="38100" dist="38100" dir="2700000" algn="tl">
                    <a:srgbClr val="000000">
                      <a:alpha val="43137"/>
                    </a:srgbClr>
                  </a:outerShdw>
                </a:effectLst>
              </a:rPr>
              <a:t>Pārveidošanas process</a:t>
            </a:r>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2</a:t>
            </a:r>
            <a:r>
              <a:rPr lang="lv-LV"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P</a:t>
            </a:r>
            <a:r>
              <a:rPr lang="lv-LV" sz="2800" dirty="0">
                <a:effectLst>
                  <a:outerShdw blurRad="38100" dist="38100" dir="2700000" algn="tl">
                    <a:srgbClr val="000000">
                      <a:alpha val="43137"/>
                    </a:srgbClr>
                  </a:outerShdw>
                </a:effectLst>
              </a:rPr>
              <a:t>ē</a:t>
            </a:r>
            <a:r>
              <a:rPr lang="en-US" sz="2800" dirty="0" err="1">
                <a:effectLst>
                  <a:outerShdw blurRad="38100" dist="38100" dir="2700000" algn="tl">
                    <a:srgbClr val="000000">
                      <a:alpha val="43137"/>
                    </a:srgbClr>
                  </a:outerShdw>
                </a:effectLst>
              </a:rPr>
              <a:t>ter</a:t>
            </a:r>
            <a:r>
              <a:rPr lang="lv-LV" sz="2800" dirty="0">
                <a:effectLst>
                  <a:outerShdw blurRad="38100" dist="38100" dir="2700000" algn="tl">
                    <a:srgbClr val="000000">
                      <a:alpha val="43137"/>
                    </a:srgbClr>
                  </a:outerShdw>
                </a:effectLst>
              </a:rPr>
              <a:t>a</a:t>
            </a:r>
            <a:r>
              <a:rPr lang="en-US" sz="2800" dirty="0">
                <a:effectLst>
                  <a:outerShdw blurRad="38100" dist="38100" dir="2700000" algn="tl">
                    <a:srgbClr val="000000">
                      <a:alpha val="43137"/>
                    </a:srgbClr>
                  </a:outerShdw>
                </a:effectLst>
              </a:rPr>
              <a:t> 1:5-7</a:t>
            </a:r>
          </a:p>
          <a:p>
            <a:pPr marL="609600" indent="-609600" eaLnBrk="1" hangingPunct="1"/>
            <a:r>
              <a:rPr lang="lv-LV" dirty="0">
                <a:effectLst>
                  <a:outerShdw blurRad="38100" dist="38100" dir="2700000" algn="tl">
                    <a:srgbClr val="000000">
                      <a:alpha val="43137"/>
                    </a:srgbClr>
                  </a:outerShdw>
                </a:effectLst>
              </a:rPr>
              <a:t>Pievieno savai ticībai</a:t>
            </a:r>
            <a:r>
              <a:rPr lang="en-US" dirty="0">
                <a:effectLst>
                  <a:outerShdw blurRad="38100" dist="38100" dir="2700000" algn="tl">
                    <a:srgbClr val="000000">
                      <a:alpha val="43137"/>
                    </a:srgbClr>
                  </a:outerShdw>
                </a:effectLst>
              </a:rPr>
              <a:t> ….</a:t>
            </a:r>
          </a:p>
          <a:p>
            <a:pPr marL="609600" indent="-609600" eaLnBrk="1" hangingPunct="1"/>
            <a:r>
              <a:rPr lang="lv-LV" dirty="0">
                <a:effectLst>
                  <a:outerShdw blurRad="38100" dist="38100" dir="2700000" algn="tl">
                    <a:srgbClr val="000000">
                      <a:alpha val="43137"/>
                    </a:srgbClr>
                  </a:outerShdw>
                </a:effectLst>
              </a:rPr>
              <a:t>Labestība </a:t>
            </a:r>
            <a:endParaRPr lang="en-US" dirty="0">
              <a:effectLst>
                <a:outerShdw blurRad="38100" dist="38100" dir="2700000" algn="tl">
                  <a:srgbClr val="000000">
                    <a:alpha val="43137"/>
                  </a:srgbClr>
                </a:outerShdw>
              </a:effectLst>
            </a:endParaRPr>
          </a:p>
          <a:p>
            <a:pPr marL="609600" indent="-609600" eaLnBrk="1" hangingPunct="1"/>
            <a:r>
              <a:rPr lang="lv-LV" dirty="0">
                <a:effectLst>
                  <a:outerShdw blurRad="38100" dist="38100" dir="2700000" algn="tl">
                    <a:srgbClr val="000000">
                      <a:alpha val="43137"/>
                    </a:srgbClr>
                  </a:outerShdw>
                </a:effectLst>
              </a:rPr>
              <a:t>Zināšanas</a:t>
            </a:r>
            <a:endParaRPr lang="en-US" dirty="0">
              <a:effectLst>
                <a:outerShdw blurRad="38100" dist="38100" dir="2700000" algn="tl">
                  <a:srgbClr val="000000">
                    <a:alpha val="43137"/>
                  </a:srgbClr>
                </a:outerShdw>
              </a:effectLst>
            </a:endParaRPr>
          </a:p>
          <a:p>
            <a:pPr marL="609600" indent="-609600" eaLnBrk="1" hangingPunct="1"/>
            <a:r>
              <a:rPr lang="lv-LV" dirty="0">
                <a:effectLst>
                  <a:outerShdw blurRad="38100" dist="38100" dir="2700000" algn="tl">
                    <a:srgbClr val="000000">
                      <a:alpha val="43137"/>
                    </a:srgbClr>
                  </a:outerShdw>
                </a:effectLst>
              </a:rPr>
              <a:t>Paškontrole</a:t>
            </a:r>
            <a:endParaRPr lang="en-US" dirty="0">
              <a:effectLst>
                <a:outerShdw blurRad="38100" dist="38100" dir="2700000" algn="tl">
                  <a:srgbClr val="000000">
                    <a:alpha val="43137"/>
                  </a:srgbClr>
                </a:outerShdw>
              </a:effectLst>
            </a:endParaRPr>
          </a:p>
          <a:p>
            <a:pPr marL="609600" indent="-609600" eaLnBrk="1" hangingPunct="1"/>
            <a:r>
              <a:rPr lang="lv-LV" dirty="0">
                <a:effectLst>
                  <a:outerShdw blurRad="38100" dist="38100" dir="2700000" algn="tl">
                    <a:srgbClr val="000000">
                      <a:alpha val="43137"/>
                    </a:srgbClr>
                  </a:outerShdw>
                </a:effectLst>
              </a:rPr>
              <a:t>Neatlaidība</a:t>
            </a:r>
            <a:endParaRPr lang="en-US" dirty="0">
              <a:effectLst>
                <a:outerShdw blurRad="38100" dist="38100" dir="2700000" algn="tl">
                  <a:srgbClr val="000000">
                    <a:alpha val="43137"/>
                  </a:srgbClr>
                </a:outerShdw>
              </a:effectLst>
            </a:endParaRPr>
          </a:p>
          <a:p>
            <a:pPr marL="609600" indent="-609600" eaLnBrk="1" hangingPunct="1"/>
            <a:r>
              <a:rPr lang="lv-LV" dirty="0">
                <a:effectLst>
                  <a:outerShdw blurRad="38100" dist="38100" dir="2700000" algn="tl">
                    <a:srgbClr val="000000">
                      <a:alpha val="43137"/>
                    </a:srgbClr>
                  </a:outerShdw>
                </a:effectLst>
              </a:rPr>
              <a:t>Dievbijība</a:t>
            </a:r>
            <a:endParaRPr lang="en-US" dirty="0">
              <a:effectLst>
                <a:outerShdw blurRad="38100" dist="38100" dir="2700000" algn="tl">
                  <a:srgbClr val="000000">
                    <a:alpha val="43137"/>
                  </a:srgbClr>
                </a:outerShdw>
              </a:effectLst>
            </a:endParaRPr>
          </a:p>
          <a:p>
            <a:pPr marL="609600" indent="-609600" eaLnBrk="1" hangingPunct="1"/>
            <a:r>
              <a:rPr lang="en-US" dirty="0">
                <a:effectLst>
                  <a:outerShdw blurRad="38100" dist="38100" dir="2700000" algn="tl">
                    <a:srgbClr val="000000">
                      <a:alpha val="43137"/>
                    </a:srgbClr>
                  </a:outerShdw>
                </a:effectLst>
              </a:rPr>
              <a:t>Br</a:t>
            </a:r>
            <a:r>
              <a:rPr lang="lv-LV" dirty="0">
                <a:effectLst>
                  <a:outerShdw blurRad="38100" dist="38100" dir="2700000" algn="tl">
                    <a:srgbClr val="000000">
                      <a:alpha val="43137"/>
                    </a:srgbClr>
                  </a:outerShdw>
                </a:effectLst>
              </a:rPr>
              <a:t>ālīga laipnība</a:t>
            </a:r>
            <a:endParaRPr lang="en-US" dirty="0">
              <a:effectLst>
                <a:outerShdw blurRad="38100" dist="38100" dir="2700000" algn="tl">
                  <a:srgbClr val="000000">
                    <a:alpha val="43137"/>
                  </a:srgbClr>
                </a:outerShdw>
              </a:effectLst>
            </a:endParaRPr>
          </a:p>
          <a:p>
            <a:pPr marL="609600" indent="-609600" eaLnBrk="1" hangingPunct="1"/>
            <a:r>
              <a:rPr lang="lv-LV" dirty="0">
                <a:effectLst>
                  <a:outerShdw blurRad="38100" dist="38100" dir="2700000" algn="tl">
                    <a:srgbClr val="000000">
                      <a:alpha val="43137"/>
                    </a:srgbClr>
                  </a:outerShdw>
                </a:effectLst>
              </a:rPr>
              <a:t>Mīlestība</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246FDAFD-B836-4190-9C56-F8395AC03CAA}" type="slidenum">
              <a:rPr lang="en-US"/>
              <a:pPr>
                <a:defRPr/>
              </a:pPr>
              <a:t>57</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1981200" y="533401"/>
            <a:ext cx="8229600" cy="5592763"/>
          </a:xfrm>
        </p:spPr>
        <p:txBody>
          <a:bodyPr/>
          <a:lstStyle/>
          <a:p>
            <a:pPr eaLnBrk="1" hangingPunct="1">
              <a:lnSpc>
                <a:spcPct val="80000"/>
              </a:lnSpc>
              <a:buFontTx/>
              <a:buNone/>
            </a:pPr>
            <a:r>
              <a:rPr lang="en-US" sz="28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2</a:t>
            </a:r>
            <a:r>
              <a:rPr lang="lv-LV" sz="3200" b="1" dirty="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P</a:t>
            </a:r>
            <a:r>
              <a:rPr lang="lv-LV" sz="3200" b="1" dirty="0">
                <a:effectLst>
                  <a:outerShdw blurRad="38100" dist="38100" dir="2700000" algn="tl">
                    <a:srgbClr val="000000">
                      <a:alpha val="43137"/>
                    </a:srgbClr>
                  </a:outerShdw>
                </a:effectLst>
              </a:rPr>
              <a:t>ē</a:t>
            </a:r>
            <a:r>
              <a:rPr lang="en-US" sz="3200" b="1" dirty="0" err="1">
                <a:effectLst>
                  <a:outerShdw blurRad="38100" dist="38100" dir="2700000" algn="tl">
                    <a:srgbClr val="000000">
                      <a:alpha val="43137"/>
                    </a:srgbClr>
                  </a:outerShdw>
                </a:effectLst>
              </a:rPr>
              <a:t>ter</a:t>
            </a:r>
            <a:r>
              <a:rPr lang="lv-LV" sz="3200" b="1" dirty="0">
                <a:effectLst>
                  <a:outerShdw blurRad="38100" dist="38100" dir="2700000" algn="tl">
                    <a:srgbClr val="000000">
                      <a:alpha val="43137"/>
                    </a:srgbClr>
                  </a:outerShdw>
                </a:effectLst>
              </a:rPr>
              <a:t>a</a:t>
            </a:r>
            <a:r>
              <a:rPr lang="en-US" sz="3200" b="1" dirty="0">
                <a:effectLst>
                  <a:outerShdw blurRad="38100" dist="38100" dir="2700000" algn="tl">
                    <a:srgbClr val="000000">
                      <a:alpha val="43137"/>
                    </a:srgbClr>
                  </a:outerShdw>
                </a:effectLst>
              </a:rPr>
              <a:t> 1:8-11 </a:t>
            </a:r>
            <a:r>
              <a:rPr lang="lv-LV" sz="3200" b="1" dirty="0">
                <a:effectLst>
                  <a:outerShdw blurRad="38100" dist="38100" dir="2700000" algn="tl">
                    <a:srgbClr val="000000">
                      <a:alpha val="43137"/>
                    </a:srgbClr>
                  </a:outerShdw>
                </a:effectLst>
              </a:rPr>
              <a:t>(tulkojums no</a:t>
            </a:r>
            <a:r>
              <a:rPr lang="en-US" sz="3200" b="1" dirty="0">
                <a:effectLst>
                  <a:outerShdw blurRad="38100" dist="38100" dir="2700000" algn="tl">
                    <a:srgbClr val="000000">
                      <a:alpha val="43137"/>
                    </a:srgbClr>
                  </a:outerShdw>
                </a:effectLst>
              </a:rPr>
              <a:t> NIV</a:t>
            </a:r>
            <a:r>
              <a:rPr lang="lv-LV" sz="3200" b="1" dirty="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a:p>
            <a:pPr eaLnBrk="1" hangingPunct="1">
              <a:lnSpc>
                <a:spcPct val="80000"/>
              </a:lnSpc>
              <a:buFontTx/>
              <a:buNone/>
            </a:pPr>
            <a:r>
              <a:rPr lang="en-US" dirty="0">
                <a:effectLst>
                  <a:outerShdw blurRad="38100" dist="38100" dir="2700000" algn="tl">
                    <a:srgbClr val="000000">
                      <a:alpha val="43137"/>
                    </a:srgbClr>
                  </a:outerShdw>
                </a:effectLst>
              </a:rPr>
              <a:t>	</a:t>
            </a:r>
            <a:r>
              <a:rPr lang="lv-LV" baseline="30000" dirty="0"/>
              <a:t> </a:t>
            </a:r>
            <a:r>
              <a:rPr lang="lv-LV" baseline="30000" dirty="0">
                <a:effectLst>
                  <a:outerShdw blurRad="38100" dist="38100" dir="2700000" algn="tl">
                    <a:srgbClr val="000000">
                      <a:alpha val="43137"/>
                    </a:srgbClr>
                  </a:outerShdw>
                </a:effectLst>
              </a:rPr>
              <a:t>8</a:t>
            </a:r>
            <a:r>
              <a:rPr lang="lv-LV" dirty="0">
                <a:effectLst>
                  <a:outerShdw blurRad="38100" dist="38100" dir="2700000" algn="tl">
                    <a:srgbClr val="000000">
                      <a:alpha val="43137"/>
                    </a:srgbClr>
                  </a:outerShdw>
                </a:effectLst>
              </a:rPr>
              <a:t>Jo, ja jums piemīt šīs īpašības </a:t>
            </a:r>
            <a:r>
              <a:rPr lang="lv-LV" b="1" u="sng" dirty="0">
                <a:effectLst>
                  <a:outerShdw blurRad="38100" dist="38100" dir="2700000" algn="tl">
                    <a:srgbClr val="000000">
                      <a:alpha val="43137"/>
                    </a:srgbClr>
                  </a:outerShdw>
                </a:effectLst>
              </a:rPr>
              <a:t>pieaugošā mērā</a:t>
            </a:r>
            <a:r>
              <a:rPr lang="lv-LV" dirty="0">
                <a:effectLst>
                  <a:outerShdw blurRad="38100" dist="38100" dir="2700000" algn="tl">
                    <a:srgbClr val="000000">
                      <a:alpha val="43137"/>
                    </a:srgbClr>
                  </a:outerShdw>
                </a:effectLst>
              </a:rPr>
              <a:t>, tās neļaus jums būt neefektīviem un neproduktīviem jūsu zināšanās par mūsu Kungu Jēzu Kristu. </a:t>
            </a:r>
            <a:r>
              <a:rPr lang="lv-LV" baseline="30000" dirty="0">
                <a:effectLst>
                  <a:outerShdw blurRad="38100" dist="38100" dir="2700000" algn="tl">
                    <a:srgbClr val="000000">
                      <a:alpha val="43137"/>
                    </a:srgbClr>
                  </a:outerShdw>
                </a:effectLst>
              </a:rPr>
              <a:t>9</a:t>
            </a:r>
            <a:r>
              <a:rPr lang="lv-LV" dirty="0">
                <a:effectLst>
                  <a:outerShdw blurRad="38100" dist="38100" dir="2700000" algn="tl">
                    <a:srgbClr val="000000">
                      <a:alpha val="43137"/>
                    </a:srgbClr>
                  </a:outerShdw>
                </a:effectLst>
              </a:rPr>
              <a:t>Bet, ja kādam to nav, viņš ir tuvredzīgs un akls un aizmirsis, ka ir attīrīts no pagātnes grēkiem.</a:t>
            </a:r>
            <a:r>
              <a:rPr lang="en-US" dirty="0">
                <a:effectLst>
                  <a:outerShdw blurRad="38100" dist="38100" dir="2700000" algn="tl">
                    <a:srgbClr val="000000">
                      <a:alpha val="43137"/>
                    </a:srgbClr>
                  </a:outerShdw>
                </a:effectLst>
              </a:rPr>
              <a:t> </a:t>
            </a:r>
          </a:p>
          <a:p>
            <a:pPr eaLnBrk="1" hangingPunct="1">
              <a:lnSpc>
                <a:spcPct val="80000"/>
              </a:lnSpc>
              <a:buFontTx/>
              <a:buNone/>
            </a:pPr>
            <a:r>
              <a:rPr lang="en-US" baseline="30000"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  </a:t>
            </a:r>
            <a:r>
              <a:rPr lang="lv-LV" baseline="30000" dirty="0">
                <a:effectLst>
                  <a:outerShdw blurRad="38100" dist="38100" dir="2700000" algn="tl">
                    <a:srgbClr val="000000">
                      <a:alpha val="43137"/>
                    </a:srgbClr>
                  </a:outerShdw>
                </a:effectLst>
              </a:rPr>
              <a:t>10</a:t>
            </a:r>
            <a:r>
              <a:rPr lang="lv-LV" dirty="0">
                <a:effectLst>
                  <a:outerShdw blurRad="38100" dist="38100" dir="2700000" algn="tl">
                    <a:srgbClr val="000000">
                      <a:alpha val="43137"/>
                    </a:srgbClr>
                  </a:outerShdw>
                </a:effectLst>
              </a:rPr>
              <a:t>Tādēļ, mani brāļi, esiet visi vēl dedzīgāki, lai pārliecinātos par savu aicinājumu un izraudzīšanu. </a:t>
            </a:r>
            <a:r>
              <a:rPr lang="lv-LV" b="1" u="sng" dirty="0">
                <a:effectLst>
                  <a:outerShdw blurRad="38100" dist="38100" dir="2700000" algn="tl">
                    <a:srgbClr val="000000">
                      <a:alpha val="43137"/>
                    </a:srgbClr>
                  </a:outerShdw>
                </a:effectLst>
              </a:rPr>
              <a:t>Jo, ja jūs darāt šīs lietas, jūs nekad nekritīsiet</a:t>
            </a:r>
            <a:r>
              <a:rPr lang="lv-LV" dirty="0">
                <a:effectLst>
                  <a:outerShdw blurRad="38100" dist="38100" dir="2700000" algn="tl">
                    <a:srgbClr val="000000">
                      <a:alpha val="43137"/>
                    </a:srgbClr>
                  </a:outerShdw>
                </a:effectLst>
              </a:rPr>
              <a:t> </a:t>
            </a:r>
            <a:r>
              <a:rPr lang="lv-LV" baseline="30000" dirty="0">
                <a:effectLst>
                  <a:outerShdw blurRad="38100" dist="38100" dir="2700000" algn="tl">
                    <a:srgbClr val="000000">
                      <a:alpha val="43137"/>
                    </a:srgbClr>
                  </a:outerShdw>
                </a:effectLst>
              </a:rPr>
              <a:t>11</a:t>
            </a:r>
            <a:r>
              <a:rPr lang="lv-LV" dirty="0">
                <a:effectLst>
                  <a:outerShdw blurRad="38100" dist="38100" dir="2700000" algn="tl">
                    <a:srgbClr val="000000">
                      <a:alpha val="43137"/>
                    </a:srgbClr>
                  </a:outerShdw>
                </a:effectLst>
              </a:rPr>
              <a:t>un jūs saņemsit bagātīgu uzņemšanu mūsu Kunga un Pestītāja Jēzus Kristus mūžīgajā valstībā.</a:t>
            </a:r>
            <a:r>
              <a:rPr lang="en-US" dirty="0">
                <a:effectLst>
                  <a:outerShdw blurRad="38100" dist="38100" dir="2700000" algn="tl">
                    <a:srgbClr val="000000">
                      <a:alpha val="43137"/>
                    </a:srgbClr>
                  </a:outerShdw>
                </a:effectLst>
              </a:rPr>
              <a:t> </a:t>
            </a:r>
            <a:endParaRPr lang="en-US" i="1" dirty="0">
              <a:effectLst>
                <a:outerShdw blurRad="38100" dist="38100" dir="2700000" algn="tl">
                  <a:srgbClr val="000000">
                    <a:alpha val="43137"/>
                  </a:srgbClr>
                </a:outerShdw>
              </a:effectLst>
            </a:endParaRPr>
          </a:p>
          <a:p>
            <a:pPr algn="r" eaLnBrk="1" hangingPunct="1">
              <a:lnSpc>
                <a:spcPct val="80000"/>
              </a:lnSpc>
              <a:buFontTx/>
              <a:buNone/>
            </a:pPr>
            <a:r>
              <a:rPr lang="en-US" sz="2800" i="1" dirty="0">
                <a:effectLst>
                  <a:outerShdw blurRad="38100" dist="38100" dir="2700000" algn="tl">
                    <a:srgbClr val="000000">
                      <a:alpha val="43137"/>
                    </a:srgbClr>
                  </a:outerShdw>
                </a:effectLst>
              </a:rPr>
              <a:t>	(</a:t>
            </a:r>
            <a:r>
              <a:rPr lang="lv-LV" sz="2800" i="1" dirty="0">
                <a:effectLst>
                  <a:outerShdw blurRad="38100" dist="38100" dir="2700000" algn="tl">
                    <a:srgbClr val="000000">
                      <a:alpha val="43137"/>
                    </a:srgbClr>
                  </a:outerShdw>
                </a:effectLst>
              </a:rPr>
              <a:t>Pievienots uzsvars</a:t>
            </a:r>
            <a:r>
              <a:rPr lang="en-US" sz="2800" i="1" dirty="0">
                <a:effectLst>
                  <a:outerShdw blurRad="38100" dist="38100" dir="2700000" algn="tl">
                    <a:srgbClr val="000000">
                      <a:alpha val="43137"/>
                    </a:srgbClr>
                  </a:outerShdw>
                </a:effectLst>
              </a:rPr>
              <a:t>)</a:t>
            </a:r>
          </a:p>
        </p:txBody>
      </p:sp>
      <p:sp>
        <p:nvSpPr>
          <p:cNvPr id="3" name="Slide Number Placeholder 2"/>
          <p:cNvSpPr>
            <a:spLocks noGrp="1"/>
          </p:cNvSpPr>
          <p:nvPr>
            <p:ph type="sldNum" sz="quarter" idx="12"/>
          </p:nvPr>
        </p:nvSpPr>
        <p:spPr/>
        <p:txBody>
          <a:bodyPr/>
          <a:lstStyle/>
          <a:p>
            <a:pPr>
              <a:defRPr/>
            </a:pPr>
            <a:fld id="{9EB1B023-4CAA-4AD3-84E6-C519A5ADEA46}" type="slidenum">
              <a:rPr lang="en-US"/>
              <a:pPr>
                <a:defRPr/>
              </a:pPr>
              <a:t>58</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1600200" y="838200"/>
            <a:ext cx="8229600" cy="4999038"/>
          </a:xfrm>
        </p:spPr>
        <p:txBody>
          <a:bodyPr/>
          <a:lstStyle/>
          <a:p>
            <a:pPr eaLnBrk="1" hangingPunct="1">
              <a:buFontTx/>
              <a:buNone/>
            </a:pPr>
            <a:r>
              <a:rPr lang="en-US" sz="4400" dirty="0"/>
              <a:t>	</a:t>
            </a:r>
            <a:r>
              <a:rPr lang="lv-LV" sz="6000" b="1" dirty="0">
                <a:effectLst>
                  <a:outerShdw blurRad="38100" dist="38100" dir="2700000" algn="tl">
                    <a:srgbClr val="000000">
                      <a:alpha val="43137"/>
                    </a:srgbClr>
                  </a:outerShdw>
                </a:effectLst>
              </a:rPr>
              <a:t> Atgūšanās ir pieaugšana Tai Kungā – pilnībā sasniedzot to potenciālu, kas Dievam ir priekš mums.</a:t>
            </a:r>
            <a:endParaRPr lang="en-US" sz="60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BCC8D26C-A8DF-4E41-B221-1E0B2016F13A}" type="slidenum">
              <a:rPr lang="en-US"/>
              <a:pPr>
                <a:defRPr/>
              </a:pPr>
              <a:t>59</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a:solidFill>
                  <a:schemeClr val="tx2">
                    <a:tint val="100000"/>
                    <a:satMod val="250000"/>
                  </a:schemeClr>
                </a:solidFill>
              </a:rPr>
              <a:t>2.  </a:t>
            </a:r>
            <a:r>
              <a:rPr lang="lv-LV" dirty="0">
                <a:solidFill>
                  <a:schemeClr val="tx2">
                    <a:tint val="100000"/>
                    <a:satMod val="250000"/>
                  </a:schemeClr>
                </a:solidFill>
              </a:rPr>
              <a:t>Atgūšanās</a:t>
            </a:r>
            <a:endParaRPr lang="en-US" dirty="0">
              <a:solidFill>
                <a:schemeClr val="tx2">
                  <a:tint val="100000"/>
                  <a:satMod val="250000"/>
                </a:schemeClr>
              </a:solidFill>
            </a:endParaRPr>
          </a:p>
        </p:txBody>
      </p:sp>
      <p:sp>
        <p:nvSpPr>
          <p:cNvPr id="18435" name="Rectangle 3"/>
          <p:cNvSpPr>
            <a:spLocks noGrp="1" noChangeArrowheads="1"/>
          </p:cNvSpPr>
          <p:nvPr>
            <p:ph idx="1"/>
          </p:nvPr>
        </p:nvSpPr>
        <p:spPr/>
        <p:txBody>
          <a:bodyPr/>
          <a:lstStyle/>
          <a:p>
            <a:pPr eaLnBrk="1" hangingPunct="1"/>
            <a:r>
              <a:rPr lang="lv-LV" dirty="0">
                <a:effectLst>
                  <a:outerShdw blurRad="38100" dist="38100" dir="2700000" algn="tl">
                    <a:srgbClr val="000000">
                      <a:alpha val="43137"/>
                    </a:srgbClr>
                  </a:outerShdw>
                </a:effectLst>
              </a:rPr>
              <a:t>Tu nevari piedzīvot atkārtošanu, ja tu nekad neesi atguvies.</a:t>
            </a:r>
          </a:p>
          <a:p>
            <a:pPr eaLnBrk="1" hangingPunct="1"/>
            <a:r>
              <a:rPr lang="lv-LV" dirty="0">
                <a:effectLst>
                  <a:outerShdw blurRad="38100" dist="38100" dir="2700000" algn="tl">
                    <a:srgbClr val="000000">
                      <a:alpha val="43137"/>
                    </a:srgbClr>
                  </a:outerShdw>
                </a:effectLst>
              </a:rPr>
              <a:t>Kādi ir soļi uz atgūšanos?</a:t>
            </a:r>
          </a:p>
          <a:p>
            <a:pPr eaLnBrk="1" hangingPunct="1"/>
            <a:r>
              <a:rPr lang="lv-LV" dirty="0">
                <a:effectLst>
                  <a:outerShdw blurRad="38100" dist="38100" dir="2700000" algn="tl">
                    <a:srgbClr val="000000">
                      <a:alpha val="43137"/>
                    </a:srgbClr>
                  </a:outerShdw>
                </a:effectLst>
              </a:rPr>
              <a:t>Lai saprastu atgūšanos, tev jāsaprot vēl 2 galvenie jautājumi: atkarība un veselīgs dzīvesveids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7A40653D-A8DC-4AF8-AFD8-104D36A01FCD}" type="slidenum">
              <a:rPr lang="en-US"/>
              <a:pPr>
                <a:defRPr/>
              </a:pPr>
              <a:t>6</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1371600" y="93620"/>
            <a:ext cx="9144000" cy="6400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60</a:t>
            </a:fld>
            <a:endParaRPr lang="en-US" dirty="0"/>
          </a:p>
        </p:txBody>
      </p:sp>
      <p:cxnSp>
        <p:nvCxnSpPr>
          <p:cNvPr id="8" name="Straight Arrow Connector 7"/>
          <p:cNvCxnSpPr/>
          <p:nvPr/>
        </p:nvCxnSpPr>
        <p:spPr>
          <a:xfrm>
            <a:off x="2209800" y="3810000"/>
            <a:ext cx="1524000"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810000"/>
            <a:ext cx="762000" cy="1295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495800" y="4114800"/>
            <a:ext cx="914400" cy="990600"/>
          </a:xfrm>
          <a:prstGeom prst="straightConnector1">
            <a:avLst/>
          </a:prstGeom>
          <a:ln w="76200">
            <a:solidFill>
              <a:srgbClr val="00CC66"/>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486400" y="1981200"/>
            <a:ext cx="1524000" cy="2133600"/>
          </a:xfrm>
          <a:prstGeom prst="straightConnector1">
            <a:avLst/>
          </a:prstGeom>
          <a:ln w="76200">
            <a:solidFill>
              <a:srgbClr val="00CC66"/>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133600" y="1828800"/>
            <a:ext cx="7772400" cy="3810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77000" y="4191000"/>
            <a:ext cx="6096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086600" y="1905000"/>
            <a:ext cx="2057400" cy="320040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10200" y="4191000"/>
            <a:ext cx="1066800"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Date Placeholder 7"/>
          <p:cNvSpPr txBox="1">
            <a:spLocks/>
          </p:cNvSpPr>
          <p:nvPr/>
        </p:nvSpPr>
        <p:spPr>
          <a:xfrm>
            <a:off x="-494937" y="6356351"/>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23"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
        <p:nvSpPr>
          <p:cNvPr id="25" name="TextBox 1"/>
          <p:cNvSpPr txBox="1"/>
          <p:nvPr/>
        </p:nvSpPr>
        <p:spPr>
          <a:xfrm>
            <a:off x="2628900" y="1474655"/>
            <a:ext cx="3543300" cy="400110"/>
          </a:xfrm>
          <a:prstGeom prst="rect">
            <a:avLst/>
          </a:prstGeom>
          <a:noFill/>
        </p:spPr>
        <p:txBody>
          <a:bodyPr wrap="square" rtlCol="0">
            <a:spAutoFit/>
          </a:bodyPr>
          <a:lstStyle/>
          <a:p>
            <a:pPr fontAlgn="base"/>
            <a:r>
              <a:rPr lang="lv-LV" sz="2000">
                <a:solidFill>
                  <a:srgbClr val="0070C0"/>
                </a:solidFill>
                <a:effectLst/>
                <a:latin typeface="Arial" panose="020B0604020202020204" pitchFamily="34" charset="0"/>
                <a:ea typeface="Times New Roman" panose="02020603050405020304" pitchFamily="18" charset="0"/>
              </a:rPr>
              <a:t>Dieva ideāls mūsu dzīvēm</a:t>
            </a:r>
            <a:endParaRPr lang="lv-LV" sz="2000">
              <a:effectLst/>
              <a:latin typeface="Times New Roman" panose="02020603050405020304" pitchFamily="18" charset="0"/>
              <a:ea typeface="Times New Roman" panose="02020603050405020304" pitchFamily="18" charset="0"/>
            </a:endParaRPr>
          </a:p>
        </p:txBody>
      </p:sp>
      <p:sp>
        <p:nvSpPr>
          <p:cNvPr id="27" name="TextBox 8"/>
          <p:cNvSpPr txBox="1"/>
          <p:nvPr/>
        </p:nvSpPr>
        <p:spPr>
          <a:xfrm>
            <a:off x="4263602" y="2790251"/>
            <a:ext cx="2106930" cy="400110"/>
          </a:xfrm>
          <a:prstGeom prst="rect">
            <a:avLst/>
          </a:prstGeom>
          <a:noFill/>
        </p:spPr>
        <p:txBody>
          <a:bodyPr wrap="square" rtlCol="0">
            <a:spAutoFit/>
          </a:bodyPr>
          <a:lstStyle/>
          <a:p>
            <a:pPr fontAlgn="base"/>
            <a:r>
              <a:rPr lang="lv-LV" sz="2000">
                <a:solidFill>
                  <a:srgbClr val="00B050"/>
                </a:solidFill>
                <a:effectLst/>
                <a:latin typeface="Arial" panose="020B0604020202020204" pitchFamily="34" charset="0"/>
                <a:ea typeface="Times New Roman" panose="02020603050405020304" pitchFamily="18" charset="0"/>
              </a:rPr>
              <a:t>Atgūšanās ceļš</a:t>
            </a:r>
            <a:endParaRPr lang="lv-LV" sz="2000">
              <a:effectLst/>
              <a:latin typeface="Times New Roman" panose="02020603050405020304" pitchFamily="18" charset="0"/>
              <a:ea typeface="Times New Roman" panose="02020603050405020304" pitchFamily="18" charset="0"/>
            </a:endParaRPr>
          </a:p>
        </p:txBody>
      </p:sp>
      <p:sp>
        <p:nvSpPr>
          <p:cNvPr id="28" name="TextBox 8"/>
          <p:cNvSpPr txBox="1"/>
          <p:nvPr/>
        </p:nvSpPr>
        <p:spPr>
          <a:xfrm>
            <a:off x="8233198" y="3248422"/>
            <a:ext cx="2130002" cy="400110"/>
          </a:xfrm>
          <a:prstGeom prst="rect">
            <a:avLst/>
          </a:prstGeom>
          <a:noFill/>
        </p:spPr>
        <p:txBody>
          <a:bodyPr wrap="square" rtlCol="0">
            <a:spAutoFit/>
          </a:bodyPr>
          <a:lstStyle/>
          <a:p>
            <a:pPr fontAlgn="base"/>
            <a:r>
              <a:rPr lang="lv-LV" sz="2000" dirty="0">
                <a:solidFill>
                  <a:srgbClr val="00B050"/>
                </a:solidFill>
                <a:effectLst/>
                <a:latin typeface="Arial" panose="020B0604020202020204" pitchFamily="34" charset="0"/>
                <a:ea typeface="Times New Roman" panose="02020603050405020304" pitchFamily="18" charset="0"/>
              </a:rPr>
              <a:t>Atgūšanās ceļš</a:t>
            </a:r>
            <a:endParaRPr lang="lv-LV" sz="2000" dirty="0">
              <a:effectLst/>
              <a:latin typeface="Times New Roman" panose="02020603050405020304" pitchFamily="18" charset="0"/>
              <a:ea typeface="Times New Roman" panose="02020603050405020304" pitchFamily="18" charset="0"/>
            </a:endParaRPr>
          </a:p>
        </p:txBody>
      </p:sp>
      <p:sp>
        <p:nvSpPr>
          <p:cNvPr id="29" name="TextBox 2"/>
          <p:cNvSpPr txBox="1"/>
          <p:nvPr/>
        </p:nvSpPr>
        <p:spPr>
          <a:xfrm>
            <a:off x="1632110" y="3294020"/>
            <a:ext cx="2391727" cy="400110"/>
          </a:xfrm>
          <a:prstGeom prst="rect">
            <a:avLst/>
          </a:prstGeom>
          <a:noFill/>
        </p:spPr>
        <p:txBody>
          <a:bodyPr wrap="square" rtlCol="0">
            <a:spAutoFit/>
          </a:bodyPr>
          <a:lstStyle/>
          <a:p>
            <a:pPr fontAlgn="base"/>
            <a:r>
              <a:rPr lang="lv-LV" sz="2000">
                <a:solidFill>
                  <a:schemeClr val="bg1"/>
                </a:solidFill>
                <a:effectLst/>
                <a:latin typeface="Arial" panose="020B0604020202020204" pitchFamily="34" charset="0"/>
                <a:ea typeface="Times New Roman" panose="02020603050405020304" pitchFamily="18" charset="0"/>
              </a:rPr>
              <a:t>Pirms atkarības</a:t>
            </a:r>
            <a:endParaRPr lang="lv-LV" sz="2000">
              <a:solidFill>
                <a:schemeClr val="bg1"/>
              </a:solidFill>
              <a:effectLst/>
              <a:latin typeface="Times New Roman" panose="02020603050405020304" pitchFamily="18" charset="0"/>
              <a:ea typeface="Times New Roman" panose="02020603050405020304" pitchFamily="18" charset="0"/>
            </a:endParaRPr>
          </a:p>
        </p:txBody>
      </p:sp>
      <p:sp>
        <p:nvSpPr>
          <p:cNvPr id="30" name="TextBox 6"/>
          <p:cNvSpPr txBox="1"/>
          <p:nvPr/>
        </p:nvSpPr>
        <p:spPr>
          <a:xfrm>
            <a:off x="2357116" y="4354224"/>
            <a:ext cx="2224565" cy="400110"/>
          </a:xfrm>
          <a:prstGeom prst="rect">
            <a:avLst/>
          </a:prstGeom>
          <a:noFill/>
        </p:spPr>
        <p:txBody>
          <a:bodyPr wrap="square" rtlCol="0">
            <a:spAutoFit/>
          </a:bodyPr>
          <a:lstStyle/>
          <a:p>
            <a:pPr fontAlgn="base"/>
            <a:r>
              <a:rPr lang="lv-LV" sz="2000">
                <a:solidFill>
                  <a:srgbClr val="FF0000"/>
                </a:solidFill>
                <a:effectLst/>
                <a:latin typeface="Arial" panose="020B0604020202020204" pitchFamily="34" charset="0"/>
                <a:ea typeface="Times New Roman" panose="02020603050405020304" pitchFamily="18" charset="0"/>
              </a:rPr>
              <a:t>Atkarības ceļš</a:t>
            </a:r>
            <a:endParaRPr lang="lv-LV" sz="2000">
              <a:effectLst/>
              <a:latin typeface="Times New Roman" panose="02020603050405020304" pitchFamily="18" charset="0"/>
              <a:ea typeface="Times New Roman" panose="02020603050405020304" pitchFamily="18" charset="0"/>
            </a:endParaRPr>
          </a:p>
        </p:txBody>
      </p:sp>
      <p:sp>
        <p:nvSpPr>
          <p:cNvPr id="31" name="TextBox 9"/>
          <p:cNvSpPr txBox="1"/>
          <p:nvPr/>
        </p:nvSpPr>
        <p:spPr>
          <a:xfrm>
            <a:off x="5051530" y="4183371"/>
            <a:ext cx="1463570" cy="1631216"/>
          </a:xfrm>
          <a:prstGeom prst="rect">
            <a:avLst/>
          </a:prstGeom>
          <a:noFill/>
        </p:spPr>
        <p:txBody>
          <a:bodyPr wrap="square" rtlCol="0">
            <a:spAutoFit/>
          </a:bodyPr>
          <a:lstStyle/>
          <a:p>
            <a:pPr algn="ctr" fontAlgn="base">
              <a:spcAft>
                <a:spcPts val="0"/>
              </a:spcAft>
            </a:pPr>
            <a:r>
              <a:rPr lang="en-US" sz="2000" kern="1200" dirty="0">
                <a:solidFill>
                  <a:schemeClr val="bg1"/>
                </a:solidFill>
                <a:effectLst/>
                <a:latin typeface="Arial" panose="020B0604020202020204" pitchFamily="34" charset="0"/>
                <a:ea typeface="Times New Roman" panose="02020603050405020304" pitchFamily="18" charset="0"/>
              </a:rPr>
              <a:t>I</a:t>
            </a:r>
            <a:endParaRPr lang="lv-LV" sz="2000" dirty="0">
              <a:solidFill>
                <a:schemeClr val="bg1"/>
              </a:solidFill>
              <a:effectLst/>
              <a:latin typeface="Times New Roman" panose="02020603050405020304" pitchFamily="18" charset="0"/>
              <a:ea typeface="Times New Roman" panose="02020603050405020304" pitchFamily="18" charset="0"/>
            </a:endParaRPr>
          </a:p>
          <a:p>
            <a:pPr algn="ctr" fontAlgn="base">
              <a:spcAft>
                <a:spcPts val="0"/>
              </a:spcAft>
            </a:pPr>
            <a:r>
              <a:rPr lang="en-US" sz="2000" kern="1200" dirty="0">
                <a:solidFill>
                  <a:schemeClr val="bg1"/>
                </a:solidFill>
                <a:effectLst/>
                <a:latin typeface="Arial" panose="020B0604020202020204" pitchFamily="34" charset="0"/>
                <a:ea typeface="Times New Roman" panose="02020603050405020304" pitchFamily="18" charset="0"/>
              </a:rPr>
              <a:t>I</a:t>
            </a:r>
            <a:endParaRPr lang="lv-LV" sz="2000" dirty="0">
              <a:solidFill>
                <a:schemeClr val="bg1"/>
              </a:solidFill>
              <a:effectLst/>
              <a:latin typeface="Times New Roman" panose="02020603050405020304" pitchFamily="18" charset="0"/>
              <a:ea typeface="Times New Roman" panose="02020603050405020304" pitchFamily="18" charset="0"/>
            </a:endParaRPr>
          </a:p>
          <a:p>
            <a:pPr fontAlgn="base">
              <a:spcAft>
                <a:spcPts val="0"/>
              </a:spcAft>
            </a:pPr>
            <a:r>
              <a:rPr lang="lv-LV" sz="2000" dirty="0">
                <a:solidFill>
                  <a:schemeClr val="bg1"/>
                </a:solidFill>
                <a:effectLst/>
                <a:latin typeface="Arial" panose="020B0604020202020204" pitchFamily="34" charset="0"/>
                <a:ea typeface="Times New Roman" panose="02020603050405020304" pitchFamily="18" charset="0"/>
              </a:rPr>
              <a:t>Dzīvojot nepilnīgā atgūšanās</a:t>
            </a:r>
            <a:endParaRPr lang="lv-LV" sz="2000" dirty="0">
              <a:solidFill>
                <a:schemeClr val="bg1"/>
              </a:solidFill>
              <a:effectLst/>
              <a:latin typeface="Times New Roman" panose="02020603050405020304" pitchFamily="18" charset="0"/>
              <a:ea typeface="Times New Roman" panose="02020603050405020304" pitchFamily="18" charset="0"/>
            </a:endParaRPr>
          </a:p>
        </p:txBody>
      </p:sp>
      <p:sp>
        <p:nvSpPr>
          <p:cNvPr id="33" name="TextBox 10"/>
          <p:cNvSpPr txBox="1"/>
          <p:nvPr/>
        </p:nvSpPr>
        <p:spPr>
          <a:xfrm>
            <a:off x="6515100" y="4588040"/>
            <a:ext cx="1828800" cy="1323439"/>
          </a:xfrm>
          <a:prstGeom prst="rect">
            <a:avLst/>
          </a:prstGeom>
          <a:noFill/>
        </p:spPr>
        <p:txBody>
          <a:bodyPr wrap="square" rtlCol="0">
            <a:spAutoFit/>
          </a:bodyPr>
          <a:lstStyle/>
          <a:p>
            <a:pPr fontAlgn="base">
              <a:spcAft>
                <a:spcPts val="0"/>
              </a:spcAft>
            </a:pPr>
            <a:r>
              <a:rPr lang="en-US" sz="2000" kern="1200" dirty="0">
                <a:solidFill>
                  <a:srgbClr val="FF0000"/>
                </a:solidFill>
                <a:effectLst/>
                <a:latin typeface="Arial" panose="020B0604020202020204" pitchFamily="34" charset="0"/>
                <a:ea typeface="Times New Roman" panose="02020603050405020304" pitchFamily="18" charset="0"/>
              </a:rPr>
              <a:t>I</a:t>
            </a:r>
            <a:endParaRPr lang="lv-LV" sz="2000" dirty="0">
              <a:effectLst/>
              <a:latin typeface="Times New Roman" panose="02020603050405020304" pitchFamily="18" charset="0"/>
              <a:ea typeface="Times New Roman" panose="02020603050405020304" pitchFamily="18" charset="0"/>
            </a:endParaRPr>
          </a:p>
          <a:p>
            <a:pPr fontAlgn="base">
              <a:spcAft>
                <a:spcPts val="0"/>
              </a:spcAft>
            </a:pPr>
            <a:r>
              <a:rPr lang="en-US" sz="2000" kern="1200" dirty="0">
                <a:solidFill>
                  <a:srgbClr val="FF0000"/>
                </a:solidFill>
                <a:effectLst/>
                <a:latin typeface="Arial" panose="020B0604020202020204" pitchFamily="34" charset="0"/>
                <a:ea typeface="Times New Roman" panose="02020603050405020304" pitchFamily="18" charset="0"/>
              </a:rPr>
              <a:t>I</a:t>
            </a:r>
            <a:endParaRPr lang="lv-LV" sz="2000" dirty="0">
              <a:effectLst/>
              <a:latin typeface="Times New Roman" panose="02020603050405020304" pitchFamily="18" charset="0"/>
              <a:ea typeface="Times New Roman" panose="02020603050405020304" pitchFamily="18" charset="0"/>
            </a:endParaRPr>
          </a:p>
          <a:p>
            <a:pPr fontAlgn="base">
              <a:spcAft>
                <a:spcPts val="0"/>
              </a:spcAft>
            </a:pPr>
            <a:r>
              <a:rPr lang="en-US" sz="2000" kern="1200" dirty="0">
                <a:solidFill>
                  <a:srgbClr val="FF0000"/>
                </a:solidFill>
                <a:effectLst/>
                <a:latin typeface="Arial" panose="020B0604020202020204" pitchFamily="34" charset="0"/>
                <a:ea typeface="Times New Roman" panose="02020603050405020304" pitchFamily="18" charset="0"/>
              </a:rPr>
              <a:t>I</a:t>
            </a:r>
            <a:endParaRPr lang="lv-LV" sz="2000" dirty="0">
              <a:effectLst/>
              <a:latin typeface="Times New Roman" panose="02020603050405020304" pitchFamily="18" charset="0"/>
              <a:ea typeface="Times New Roman" panose="02020603050405020304" pitchFamily="18" charset="0"/>
            </a:endParaRPr>
          </a:p>
          <a:p>
            <a:pPr fontAlgn="base">
              <a:spcAft>
                <a:spcPts val="0"/>
              </a:spcAft>
            </a:pPr>
            <a:r>
              <a:rPr lang="en-US" sz="2000" kern="1200" dirty="0" err="1">
                <a:solidFill>
                  <a:srgbClr val="FF0000"/>
                </a:solidFill>
                <a:effectLst/>
                <a:latin typeface="Arial" panose="020B0604020202020204" pitchFamily="34" charset="0"/>
                <a:ea typeface="Times New Roman" panose="02020603050405020304" pitchFamily="18" charset="0"/>
              </a:rPr>
              <a:t>Atkārtošana</a:t>
            </a:r>
            <a:endParaRPr lang="lv-LV" sz="20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fontAlgn="auto" hangingPunct="1">
              <a:spcAft>
                <a:spcPts val="0"/>
              </a:spcAft>
              <a:defRPr/>
            </a:pPr>
            <a:r>
              <a:rPr lang="lv-LV" sz="4000" dirty="0">
                <a:effectLst>
                  <a:outerShdw blurRad="38100" dist="38100" dir="2700000" algn="tl">
                    <a:srgbClr val="000000">
                      <a:alpha val="43137"/>
                    </a:srgbClr>
                  </a:outerShdw>
                </a:effectLst>
              </a:rPr>
              <a:t>Kristiešu māceklības atgūšanās procesā</a:t>
            </a:r>
            <a:endParaRPr lang="en-US" sz="4000" dirty="0">
              <a:solidFill>
                <a:schemeClr val="tx2">
                  <a:tint val="100000"/>
                  <a:satMod val="250000"/>
                </a:schemeClr>
              </a:solidFill>
              <a:effectLst>
                <a:outerShdw blurRad="38100" dist="38100" dir="2700000" algn="tl">
                  <a:srgbClr val="000000">
                    <a:alpha val="43137"/>
                  </a:srgbClr>
                </a:outerShdw>
              </a:effectLst>
            </a:endParaRPr>
          </a:p>
        </p:txBody>
      </p:sp>
      <p:sp>
        <p:nvSpPr>
          <p:cNvPr id="64515" name="Rectangle 3"/>
          <p:cNvSpPr>
            <a:spLocks noGrp="1" noChangeArrowheads="1"/>
          </p:cNvSpPr>
          <p:nvPr>
            <p:ph idx="1"/>
          </p:nvPr>
        </p:nvSpPr>
        <p:spPr/>
        <p:txBody>
          <a:bodyPr/>
          <a:lstStyle/>
          <a:p>
            <a:pPr eaLnBrk="1" hangingPunct="1"/>
            <a:r>
              <a:rPr lang="lv-LV" sz="4000" b="1" u="sng" dirty="0">
                <a:solidFill>
                  <a:srgbClr val="F7B847"/>
                </a:solidFill>
                <a:effectLst>
                  <a:outerShdw blurRad="38100" dist="38100" dir="2700000" algn="tl">
                    <a:srgbClr val="000000">
                      <a:alpha val="43137"/>
                    </a:srgbClr>
                  </a:outerShdw>
                </a:effectLst>
              </a:rPr>
              <a:t>Atkarība no Dieva </a:t>
            </a:r>
            <a:r>
              <a:rPr lang="lv-LV" sz="4000" b="1" dirty="0">
                <a:effectLst>
                  <a:outerShdw blurRad="38100" dist="38100" dir="2700000" algn="tl">
                    <a:srgbClr val="000000">
                      <a:alpha val="43137"/>
                    </a:srgbClr>
                  </a:outerShdw>
                </a:effectLst>
              </a:rPr>
              <a:t>ir stāvoklis, kas rodas, arvien vairāk pievēršoties </a:t>
            </a:r>
            <a:r>
              <a:rPr lang="lv-LV" sz="4000" b="1" u="sng" dirty="0">
                <a:solidFill>
                  <a:srgbClr val="F7B847"/>
                </a:solidFill>
                <a:effectLst>
                  <a:outerShdw blurRad="38100" dist="38100" dir="2700000" algn="tl">
                    <a:srgbClr val="000000">
                      <a:alpha val="43137"/>
                    </a:srgbClr>
                  </a:outerShdw>
                </a:effectLst>
              </a:rPr>
              <a:t>Dievam</a:t>
            </a:r>
            <a:r>
              <a:rPr lang="lv-LV" sz="4000" b="1" dirty="0">
                <a:effectLst>
                  <a:outerShdw blurRad="38100" dist="38100" dir="2700000" algn="tl">
                    <a:srgbClr val="000000">
                      <a:alpha val="43137"/>
                    </a:srgbClr>
                  </a:outerShdw>
                </a:effectLst>
              </a:rPr>
              <a:t>, lai apmierinātu dzīves vajadzības. </a:t>
            </a:r>
            <a:r>
              <a:rPr lang="en-US" sz="4000" i="1" dirty="0">
                <a:effectLst>
                  <a:outerShdw blurRad="38100" dist="38100" dir="2700000" algn="tl">
                    <a:srgbClr val="000000">
                      <a:alpha val="43137"/>
                    </a:srgbClr>
                  </a:outerShdw>
                </a:effectLst>
              </a:rPr>
              <a:t>Jeff Van </a:t>
            </a:r>
            <a:r>
              <a:rPr lang="en-US" sz="4000" i="1" dirty="0" err="1">
                <a:effectLst>
                  <a:outerShdw blurRad="38100" dist="38100" dir="2700000" algn="tl">
                    <a:srgbClr val="000000">
                      <a:alpha val="43137"/>
                    </a:srgbClr>
                  </a:outerShdw>
                </a:effectLst>
              </a:rPr>
              <a:t>Vonderan</a:t>
            </a:r>
            <a:endParaRPr lang="en-US" sz="4000"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22E297D-624B-4A7D-BC3B-514F46606D2F}" type="slidenum">
              <a:rPr lang="en-US"/>
              <a:pPr>
                <a:defRPr/>
              </a:pPr>
              <a:t>61</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1981200" y="762001"/>
            <a:ext cx="8229600" cy="5364163"/>
          </a:xfrm>
        </p:spPr>
        <p:txBody>
          <a:bodyPr/>
          <a:lstStyle/>
          <a:p>
            <a:pPr eaLnBrk="1" hangingPunct="1">
              <a:buFontTx/>
              <a:buNone/>
              <a:defRPr/>
            </a:pPr>
            <a:r>
              <a:rPr lang="lv-LV" sz="4000" b="1" dirty="0">
                <a:effectLst>
                  <a:outerShdw blurRad="38100" dist="38100" dir="2700000" algn="tl">
                    <a:srgbClr val="000000">
                      <a:alpha val="43137"/>
                    </a:srgbClr>
                  </a:outerShdw>
                </a:effectLst>
              </a:rPr>
              <a:t>Šīs attiecības ar Jēzu nodrošina</a:t>
            </a:r>
            <a:r>
              <a:rPr lang="en-US" sz="4000" b="1" dirty="0">
                <a:effectLst>
                  <a:outerShdw blurRad="38100" dist="38100" dir="2700000" algn="tl">
                    <a:srgbClr val="000000">
                      <a:alpha val="43137"/>
                    </a:srgbClr>
                  </a:outerShdw>
                </a:effectLst>
              </a:rPr>
              <a:t>:</a:t>
            </a:r>
          </a:p>
          <a:p>
            <a:pPr eaLnBrk="1" hangingPunct="1">
              <a:buFontTx/>
              <a:buNone/>
              <a:defRPr/>
            </a:pPr>
            <a:endParaRPr lang="en-US" sz="1800" b="1" dirty="0">
              <a:effectLst>
                <a:outerShdw blurRad="38100" dist="38100" dir="2700000" algn="tl">
                  <a:srgbClr val="000000">
                    <a:alpha val="43137"/>
                  </a:srgbClr>
                </a:outerShdw>
              </a:effectLst>
            </a:endParaRPr>
          </a:p>
          <a:p>
            <a:pPr eaLnBrk="1" hangingPunct="1">
              <a:spcAft>
                <a:spcPct val="50000"/>
              </a:spcAft>
              <a:defRPr/>
            </a:pPr>
            <a:r>
              <a:rPr lang="lv-LV" sz="4000" u="sng" dirty="0">
                <a:solidFill>
                  <a:srgbClr val="F7B847"/>
                </a:solidFill>
                <a:effectLst>
                  <a:outerShdw blurRad="38100" dist="38100" dir="2700000" algn="tl">
                    <a:srgbClr val="000000">
                      <a:alpha val="43137"/>
                    </a:srgbClr>
                  </a:outerShdw>
                </a:effectLst>
              </a:rPr>
              <a:t>Ceļu</a:t>
            </a:r>
            <a:r>
              <a:rPr lang="lv-LV" sz="4000" dirty="0">
                <a:effectLst>
                  <a:outerShdw blurRad="38100" dist="38100" dir="2700000" algn="tl">
                    <a:srgbClr val="000000">
                      <a:alpha val="43137"/>
                    </a:srgbClr>
                  </a:outerShdw>
                </a:effectLst>
              </a:rPr>
              <a:t> uz izmaiņām </a:t>
            </a:r>
          </a:p>
          <a:p>
            <a:pPr eaLnBrk="1" hangingPunct="1">
              <a:spcAft>
                <a:spcPct val="50000"/>
              </a:spcAft>
              <a:defRPr/>
            </a:pPr>
            <a:r>
              <a:rPr lang="lv-LV" sz="4000" u="sng" dirty="0">
                <a:solidFill>
                  <a:srgbClr val="F7B847"/>
                </a:solidFill>
                <a:effectLst>
                  <a:outerShdw blurRad="38100" dist="38100" dir="2700000" algn="tl">
                    <a:srgbClr val="000000">
                      <a:alpha val="43137"/>
                    </a:srgbClr>
                  </a:outerShdw>
                </a:effectLst>
              </a:rPr>
              <a:t>Motivāciju</a:t>
            </a:r>
            <a:r>
              <a:rPr lang="lv-LV" sz="4000" dirty="0">
                <a:effectLst>
                  <a:outerShdw blurRad="38100" dist="38100" dir="2700000" algn="tl">
                    <a:srgbClr val="000000">
                      <a:alpha val="43137"/>
                    </a:srgbClr>
                  </a:outerShdw>
                </a:effectLst>
              </a:rPr>
              <a:t> mainīties</a:t>
            </a:r>
          </a:p>
          <a:p>
            <a:pPr eaLnBrk="1" hangingPunct="1">
              <a:spcAft>
                <a:spcPct val="50000"/>
              </a:spcAft>
              <a:defRPr/>
            </a:pPr>
            <a:r>
              <a:rPr lang="lv-LV" sz="4000" u="sng" dirty="0">
                <a:solidFill>
                  <a:srgbClr val="F7B847"/>
                </a:solidFill>
                <a:effectLst>
                  <a:outerShdw blurRad="38100" dist="38100" dir="2700000" algn="tl">
                    <a:srgbClr val="000000">
                      <a:alpha val="43137"/>
                    </a:srgbClr>
                  </a:outerShdw>
                </a:effectLst>
              </a:rPr>
              <a:t>Spēku</a:t>
            </a:r>
            <a:r>
              <a:rPr lang="lv-LV" sz="4000" dirty="0">
                <a:effectLst>
                  <a:outerShdw blurRad="38100" dist="38100" dir="2700000" algn="tl">
                    <a:srgbClr val="000000">
                      <a:alpha val="43137"/>
                    </a:srgbClr>
                  </a:outerShdw>
                </a:effectLst>
              </a:rPr>
              <a:t> mainīties</a:t>
            </a:r>
            <a:endParaRPr lang="en-US" sz="4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83067577-C41B-4431-A90C-503227500363}" type="slidenum">
              <a:rPr lang="en-US"/>
              <a:pPr>
                <a:defRPr/>
              </a:pPr>
              <a:t>62</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0">
                                            <p:txEl>
                                              <p:pRg st="2" end="2"/>
                                            </p:txEl>
                                          </p:spTgt>
                                        </p:tgtEl>
                                        <p:attrNameLst>
                                          <p:attrName>style.visibility</p:attrName>
                                        </p:attrNameLst>
                                      </p:cBhvr>
                                      <p:to>
                                        <p:strVal val="visible"/>
                                      </p:to>
                                    </p:set>
                                    <p:anim calcmode="lin" valueType="num">
                                      <p:cBhvr additive="base">
                                        <p:cTn id="7" dur="500" fill="hold"/>
                                        <p:tgtEl>
                                          <p:spTgt spid="6349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0">
                                            <p:txEl>
                                              <p:pRg st="3" end="3"/>
                                            </p:txEl>
                                          </p:spTgt>
                                        </p:tgtEl>
                                        <p:attrNameLst>
                                          <p:attrName>style.visibility</p:attrName>
                                        </p:attrNameLst>
                                      </p:cBhvr>
                                      <p:to>
                                        <p:strVal val="visible"/>
                                      </p:to>
                                    </p:set>
                                    <p:anim calcmode="lin" valueType="num">
                                      <p:cBhvr additive="base">
                                        <p:cTn id="13" dur="500" fill="hold"/>
                                        <p:tgtEl>
                                          <p:spTgt spid="6349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90">
                                            <p:txEl>
                                              <p:pRg st="4" end="4"/>
                                            </p:txEl>
                                          </p:spTgt>
                                        </p:tgtEl>
                                        <p:attrNameLst>
                                          <p:attrName>style.visibility</p:attrName>
                                        </p:attrNameLst>
                                      </p:cBhvr>
                                      <p:to>
                                        <p:strVal val="visible"/>
                                      </p:to>
                                    </p:set>
                                    <p:anim calcmode="lin" valueType="num">
                                      <p:cBhvr additive="base">
                                        <p:cTn id="19" dur="500" fill="hold"/>
                                        <p:tgtEl>
                                          <p:spTgt spid="6349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1200" y="533400"/>
            <a:ext cx="8229600" cy="914400"/>
          </a:xfrm>
        </p:spPr>
        <p:txBody>
          <a:bodyPr>
            <a:normAutofit/>
          </a:bodyPr>
          <a:lstStyle/>
          <a:p>
            <a:pPr eaLnBrk="1" fontAlgn="auto" hangingPunct="1">
              <a:spcAft>
                <a:spcPts val="0"/>
              </a:spcAft>
              <a:defRPr/>
            </a:pPr>
            <a:r>
              <a:rPr lang="en-US" sz="4400" dirty="0" err="1">
                <a:solidFill>
                  <a:schemeClr val="tx2">
                    <a:tint val="100000"/>
                    <a:satMod val="250000"/>
                  </a:schemeClr>
                </a:solidFill>
              </a:rPr>
              <a:t>Grup</a:t>
            </a:r>
            <a:r>
              <a:rPr lang="lv-LV" sz="4400" dirty="0">
                <a:solidFill>
                  <a:schemeClr val="tx2">
                    <a:tint val="100000"/>
                    <a:satMod val="250000"/>
                  </a:schemeClr>
                </a:solidFill>
              </a:rPr>
              <a:t>u studijas jaunai dzīvei</a:t>
            </a:r>
            <a:endParaRPr lang="en-US" sz="4400" dirty="0">
              <a:solidFill>
                <a:schemeClr val="tx2">
                  <a:tint val="100000"/>
                  <a:satMod val="250000"/>
                </a:schemeClr>
              </a:solidFill>
            </a:endParaRPr>
          </a:p>
        </p:txBody>
      </p:sp>
      <p:sp>
        <p:nvSpPr>
          <p:cNvPr id="66563" name="Rectangle 3"/>
          <p:cNvSpPr>
            <a:spLocks noGrp="1" noChangeArrowheads="1"/>
          </p:cNvSpPr>
          <p:nvPr>
            <p:ph idx="1"/>
          </p:nvPr>
        </p:nvSpPr>
        <p:spPr/>
        <p:txBody>
          <a:bodyPr/>
          <a:lstStyle/>
          <a:p>
            <a:pPr eaLnBrk="1" hangingPunct="1">
              <a:spcAft>
                <a:spcPct val="60000"/>
              </a:spcAft>
            </a:pPr>
            <a:r>
              <a:rPr lang="en-US" dirty="0">
                <a:effectLst>
                  <a:outerShdw blurRad="38100" dist="38100" dir="2700000" algn="tl">
                    <a:srgbClr val="000000">
                      <a:alpha val="43137"/>
                    </a:srgbClr>
                  </a:outerShdw>
                </a:effectLst>
              </a:rPr>
              <a:t>14 </a:t>
            </a:r>
            <a:r>
              <a:rPr lang="lv-LV" dirty="0">
                <a:effectLst>
                  <a:outerShdw blurRad="38100" dist="38100" dir="2700000" algn="tl">
                    <a:srgbClr val="000000">
                      <a:alpha val="43137"/>
                    </a:srgbClr>
                  </a:outerShdw>
                </a:effectLst>
              </a:rPr>
              <a:t>kursi kristiešu māceklības pamatam.</a:t>
            </a:r>
            <a:endParaRPr lang="en-US" dirty="0">
              <a:effectLst>
                <a:outerShdw blurRad="38100" dist="38100" dir="2700000" algn="tl">
                  <a:srgbClr val="000000">
                    <a:alpha val="43137"/>
                  </a:srgbClr>
                </a:outerShdw>
              </a:effectLst>
            </a:endParaRPr>
          </a:p>
          <a:p>
            <a:pPr eaLnBrk="1" hangingPunct="1">
              <a:spcAft>
                <a:spcPct val="60000"/>
              </a:spcAft>
            </a:pPr>
            <a:r>
              <a:rPr lang="en-US" dirty="0" err="1">
                <a:effectLst>
                  <a:outerShdw blurRad="38100" dist="38100" dir="2700000" algn="tl">
                    <a:srgbClr val="000000">
                      <a:alpha val="43137"/>
                    </a:srgbClr>
                  </a:outerShdw>
                </a:effectLst>
              </a:rPr>
              <a:t>Viegli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izmantojams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vietējā</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draudzē</a:t>
            </a:r>
          </a:p>
          <a:p>
            <a:pPr eaLnBrk="1" hangingPunct="1">
              <a:spcAft>
                <a:spcPct val="60000"/>
              </a:spcAft>
            </a:pPr>
            <a:r>
              <a:rPr lang="en-US" dirty="0">
                <a:effectLst>
                  <a:outerShdw blurRad="38100" dist="38100" dir="2700000" algn="tl">
                    <a:srgbClr val="000000">
                      <a:alpha val="43137"/>
                    </a:srgbClr>
                  </a:outerShdw>
                </a:effectLst>
              </a:rPr>
              <a:t>(English) </a:t>
            </a:r>
            <a:r>
              <a:rPr lang="lv-LV" dirty="0">
                <a:effectLst>
                  <a:outerShdw blurRad="38100" dist="38100" dir="2700000" algn="tl">
                    <a:srgbClr val="000000">
                      <a:alpha val="43137"/>
                    </a:srgbClr>
                  </a:outerShdw>
                </a:effectLst>
              </a:rPr>
              <a:t>Pieejams mājas lapā</a:t>
            </a:r>
            <a:r>
              <a:rPr lang="en-US" dirty="0">
                <a:effectLst>
                  <a:outerShdw blurRad="38100" dist="38100" dir="2700000" algn="tl">
                    <a:srgbClr val="000000">
                      <a:alpha val="43137"/>
                    </a:srgbClr>
                  </a:outerShdw>
                </a:effectLst>
              </a:rPr>
              <a:t> </a:t>
            </a:r>
            <a:r>
              <a:rPr lang="en-US" dirty="0">
                <a:solidFill>
                  <a:srgbClr val="FFC000"/>
                </a:solidFill>
                <a:effectLst>
                  <a:outerShdw blurRad="38100" dist="38100" dir="2700000" algn="tl">
                    <a:srgbClr val="000000">
                      <a:alpha val="43137"/>
                    </a:srgbClr>
                  </a:outerShdw>
                </a:effectLst>
                <a:hlinkClick r:id="rId2"/>
              </a:rPr>
              <a:t>www.TeenChallengeUSA.com</a:t>
            </a:r>
            <a:r>
              <a:rPr lang="en-US" dirty="0">
                <a:solidFill>
                  <a:srgbClr val="FFC000"/>
                </a:solidFill>
                <a:effectLst>
                  <a:outerShdw blurRad="38100" dist="38100" dir="2700000" algn="tl">
                    <a:srgbClr val="000000">
                      <a:alpha val="43137"/>
                    </a:srgbClr>
                  </a:outerShdw>
                </a:effectLst>
              </a:rPr>
              <a:t/>
            </a:r>
            <a:br>
              <a:rPr lang="en-US" dirty="0">
                <a:solidFill>
                  <a:srgbClr val="FFC000"/>
                </a:solidFill>
                <a:effectLst>
                  <a:outerShdw blurRad="38100" dist="38100" dir="2700000" algn="tl">
                    <a:srgbClr val="000000">
                      <a:alpha val="43137"/>
                    </a:srgbClr>
                  </a:outerShdw>
                </a:effectLst>
              </a:rPr>
            </a:br>
            <a:r>
              <a:rPr lang="lv-LV" dirty="0">
                <a:effectLst>
                  <a:outerShdw blurRad="38100" dist="38100" dir="2700000" algn="tl">
                    <a:srgbClr val="000000">
                      <a:alpha val="43137"/>
                    </a:srgbClr>
                  </a:outerShdw>
                </a:effectLst>
              </a:rPr>
              <a:t>Sadaļā - </a:t>
            </a:r>
            <a:r>
              <a:rPr lang="en-US" dirty="0">
                <a:effectLst>
                  <a:outerShdw blurRad="38100" dist="38100" dir="2700000" algn="tl">
                    <a:srgbClr val="000000">
                      <a:alpha val="43137"/>
                    </a:srgbClr>
                  </a:outerShdw>
                </a:effectLst>
              </a:rPr>
              <a:t>Resources</a:t>
            </a:r>
          </a:p>
          <a:p>
            <a:pPr eaLnBrk="1" hangingPunct="1">
              <a:spcAft>
                <a:spcPct val="60000"/>
              </a:spcAft>
            </a:pPr>
            <a:r>
              <a:rPr lang="lv-LV" dirty="0">
                <a:solidFill>
                  <a:srgbClr val="FFC000"/>
                </a:solidFill>
                <a:effectLst>
                  <a:outerShdw blurRad="38100" dist="38100" dir="2700000" algn="tl">
                    <a:srgbClr val="000000">
                      <a:alpha val="43137"/>
                    </a:srgbClr>
                  </a:outerShdw>
                </a:effectLst>
              </a:rPr>
              <a:t>Sazinieties ar</a:t>
            </a:r>
            <a:r>
              <a:rPr lang="en-US" dirty="0">
                <a:solidFill>
                  <a:srgbClr val="FFC000"/>
                </a:solidFill>
                <a:effectLst>
                  <a:outerShdw blurRad="38100" dist="38100" dir="2700000" algn="tl">
                    <a:srgbClr val="000000">
                      <a:alpha val="43137"/>
                    </a:srgbClr>
                  </a:outerShdw>
                </a:effectLst>
              </a:rPr>
              <a:t> Global Teen Challenge</a:t>
            </a:r>
            <a:r>
              <a:rPr lang="lv-LV" dirty="0">
                <a:solidFill>
                  <a:srgbClr val="FFC000"/>
                </a:solidFill>
                <a:effectLst>
                  <a:outerShdw blurRad="38100" dist="38100" dir="2700000" algn="tl">
                    <a:srgbClr val="000000">
                      <a:alpha val="43137"/>
                    </a:srgbClr>
                  </a:outerShdw>
                </a:effectLst>
              </a:rPr>
              <a:t>, ja esat ārpus</a:t>
            </a:r>
            <a:r>
              <a:rPr lang="en-US" dirty="0">
                <a:solidFill>
                  <a:srgbClr val="FFC000"/>
                </a:solidFill>
                <a:effectLst>
                  <a:outerShdw blurRad="38100" dist="38100" dir="2700000" algn="tl">
                    <a:srgbClr val="000000">
                      <a:alpha val="43137"/>
                    </a:srgbClr>
                  </a:outerShdw>
                </a:effectLst>
              </a:rPr>
              <a:t> A</a:t>
            </a:r>
            <a:r>
              <a:rPr lang="lv-LV" dirty="0">
                <a:solidFill>
                  <a:srgbClr val="FFC000"/>
                </a:solidFill>
                <a:effectLst>
                  <a:outerShdw blurRad="38100" dist="38100" dir="2700000" algn="tl">
                    <a:srgbClr val="000000">
                      <a:alpha val="43137"/>
                    </a:srgbClr>
                  </a:outerShdw>
                </a:effectLst>
              </a:rPr>
              <a:t>SV</a:t>
            </a:r>
            <a:endParaRPr lang="en-US" dirty="0">
              <a:solidFill>
                <a:srgbClr val="FFC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DF9CD5B-86CE-42DD-9B73-6DF69F9B4C8B}" type="slidenum">
              <a:rPr lang="en-US"/>
              <a:pPr>
                <a:defRPr/>
              </a:pPr>
              <a:t>63</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r>
              <a:rPr lang="lv-LV" sz="4000" dirty="0">
                <a:effectLst>
                  <a:outerShdw blurRad="38100" dist="38100" dir="2700000" algn="tl">
                    <a:srgbClr val="000000">
                      <a:alpha val="43137"/>
                    </a:srgbClr>
                  </a:outerShdw>
                </a:effectLst>
              </a:rPr>
              <a:t>Vecā dzīvesveida atmešana.</a:t>
            </a:r>
            <a:br>
              <a:rPr lang="lv-LV" sz="4000" dirty="0">
                <a:effectLst>
                  <a:outerShdw blurRad="38100" dist="38100" dir="2700000" algn="tl">
                    <a:srgbClr val="000000">
                      <a:alpha val="43137"/>
                    </a:srgbClr>
                  </a:outerShdw>
                </a:effectLst>
              </a:rPr>
            </a:br>
            <a:r>
              <a:rPr lang="lv-LV" sz="4000" dirty="0">
                <a:effectLst>
                  <a:outerShdw blurRad="38100" dist="38100" dir="2700000" algn="tl">
                    <a:srgbClr val="000000">
                      <a:alpha val="43137"/>
                    </a:srgbClr>
                  </a:outerShdw>
                </a:effectLst>
              </a:rPr>
              <a:t>Jaunā dzīvesveida ieviešana.</a:t>
            </a:r>
            <a:endParaRPr lang="en-US" sz="4000" dirty="0">
              <a:solidFill>
                <a:schemeClr val="tx2">
                  <a:tint val="100000"/>
                  <a:satMod val="250000"/>
                </a:schemeClr>
              </a:solidFill>
              <a:effectLst>
                <a:outerShdw blurRad="38100" dist="38100" dir="2700000" algn="tl">
                  <a:srgbClr val="000000">
                    <a:alpha val="43137"/>
                  </a:srgbClr>
                </a:outerShdw>
              </a:effectLst>
            </a:endParaRPr>
          </a:p>
        </p:txBody>
      </p:sp>
      <p:sp>
        <p:nvSpPr>
          <p:cNvPr id="67587" name="Rectangle 3"/>
          <p:cNvSpPr>
            <a:spLocks noGrp="1" noChangeArrowheads="1"/>
          </p:cNvSpPr>
          <p:nvPr>
            <p:ph idx="1"/>
          </p:nvPr>
        </p:nvSpPr>
        <p:spPr/>
        <p:txBody>
          <a:bodyPr/>
          <a:lstStyle/>
          <a:p>
            <a:pPr eaLnBrk="1" hangingPunct="1">
              <a:buFont typeface="Wingdings 2" pitchFamily="18" charset="2"/>
              <a:buNone/>
            </a:pPr>
            <a:r>
              <a:rPr lang="lv-LV" sz="3200" b="1" dirty="0">
                <a:effectLst>
                  <a:outerShdw blurRad="38100" dist="38100" dir="2700000" algn="tl">
                    <a:srgbClr val="000000">
                      <a:alpha val="43137"/>
                    </a:srgbClr>
                  </a:outerShdw>
                </a:effectLst>
              </a:rPr>
              <a:t>K</a:t>
            </a:r>
            <a:r>
              <a:rPr lang="en-US" sz="3200" b="1" dirty="0" err="1">
                <a:effectLst>
                  <a:outerShdw blurRad="38100" dist="38100" dir="2700000" algn="tl">
                    <a:srgbClr val="000000">
                      <a:alpha val="43137"/>
                    </a:srgbClr>
                  </a:outerShdw>
                </a:effectLst>
              </a:rPr>
              <a:t>olosi</a:t>
            </a:r>
            <a:r>
              <a:rPr lang="lv-LV" sz="3200" b="1" dirty="0">
                <a:effectLst>
                  <a:outerShdw blurRad="38100" dist="38100" dir="2700000" algn="tl">
                    <a:srgbClr val="000000">
                      <a:alpha val="43137"/>
                    </a:srgbClr>
                  </a:outerShdw>
                </a:effectLst>
              </a:rPr>
              <a:t>ešiem </a:t>
            </a:r>
            <a:r>
              <a:rPr lang="en-US" sz="3200" b="1" dirty="0">
                <a:effectLst>
                  <a:outerShdw blurRad="38100" dist="38100" dir="2700000" algn="tl">
                    <a:srgbClr val="000000">
                      <a:alpha val="43137"/>
                    </a:srgbClr>
                  </a:outerShdw>
                </a:effectLst>
              </a:rPr>
              <a:t>3:1-17</a:t>
            </a:r>
          </a:p>
          <a:p>
            <a:pPr eaLnBrk="1" hangingPunct="1">
              <a:buNone/>
            </a:pPr>
            <a:r>
              <a:rPr lang="en-US" dirty="0">
                <a:effectLst>
                  <a:outerShdw blurRad="38100" dist="38100" dir="2700000" algn="tl">
                    <a:srgbClr val="000000">
                      <a:alpha val="43137"/>
                    </a:srgbClr>
                  </a:outerShdw>
                </a:effectLst>
              </a:rPr>
              <a:t>5</a:t>
            </a:r>
            <a:r>
              <a:rPr lang="lv-LV" dirty="0">
                <a:effectLst>
                  <a:outerShdw blurRad="38100" dist="38100" dir="2700000" algn="tl">
                    <a:srgbClr val="000000">
                      <a:alpha val="43137"/>
                    </a:srgbClr>
                  </a:outerShdw>
                </a:effectLst>
              </a:rPr>
              <a:t>.pants - Tāpēc nonāvējiet visu, kas pieder jūsu </a:t>
            </a:r>
            <a:r>
              <a:rPr lang="lv-LV" dirty="0" err="1">
                <a:effectLst>
                  <a:outerShdw blurRad="38100" dist="38100" dir="2700000" algn="tl">
                    <a:srgbClr val="000000">
                      <a:alpha val="43137"/>
                    </a:srgbClr>
                  </a:outerShdw>
                </a:effectLst>
              </a:rPr>
              <a:t>zemišķajai</a:t>
            </a:r>
            <a:r>
              <a:rPr lang="lv-LV" dirty="0">
                <a:effectLst>
                  <a:outerShdw blurRad="38100" dist="38100" dir="2700000" algn="tl">
                    <a:srgbClr val="000000">
                      <a:alpha val="43137"/>
                    </a:srgbClr>
                  </a:outerShdw>
                </a:effectLst>
              </a:rPr>
              <a:t> dabai: seksuālo netikumību, netīrību, iekāri, ļaunās vēlmes un alkatību, kas ir elku pielūgšana. </a:t>
            </a:r>
            <a:r>
              <a:rPr lang="en-US" baseline="30000" dirty="0">
                <a:effectLst>
                  <a:outerShdw blurRad="38100" dist="38100" dir="2700000" algn="tl">
                    <a:srgbClr val="000000">
                      <a:alpha val="43137"/>
                    </a:srgbClr>
                  </a:outerShdw>
                </a:effectLst>
              </a:rPr>
              <a:t>6</a:t>
            </a:r>
            <a:r>
              <a:rPr lang="lv-LV" dirty="0">
                <a:effectLst>
                  <a:outerShdw blurRad="38100" dist="38100" dir="2700000" algn="tl">
                    <a:srgbClr val="000000">
                      <a:alpha val="43137"/>
                    </a:srgbClr>
                  </a:outerShdw>
                </a:effectLst>
              </a:rPr>
              <a:t>Dēļ šīm lietām nāk Dieva dusmas. </a:t>
            </a:r>
            <a:r>
              <a:rPr lang="en-US" baseline="30000" dirty="0">
                <a:effectLst>
                  <a:outerShdw blurRad="38100" dist="38100" dir="2700000" algn="tl">
                    <a:srgbClr val="000000">
                      <a:alpha val="43137"/>
                    </a:srgbClr>
                  </a:outerShdw>
                </a:effectLst>
              </a:rPr>
              <a:t>7</a:t>
            </a:r>
            <a:r>
              <a:rPr lang="lv-LV" dirty="0">
                <a:effectLst>
                  <a:outerShdw blurRad="38100" dist="38100" dir="2700000" algn="tl">
                    <a:srgbClr val="000000">
                      <a:alpha val="43137"/>
                    </a:srgbClr>
                  </a:outerShdw>
                </a:effectLst>
              </a:rPr>
              <a:t>Šajā dzīvē, ko jūs reiz dzīvojāt, jūs staigājāt tādā veidā</a:t>
            </a:r>
            <a:r>
              <a:rPr lang="en-US" dirty="0">
                <a:effectLst>
                  <a:outerShdw blurRad="38100" dist="38100" dir="2700000" algn="tl">
                    <a:srgbClr val="000000">
                      <a:alpha val="43137"/>
                    </a:srgbClr>
                  </a:outerShdw>
                </a:effectLst>
              </a:rPr>
              <a:t>. </a:t>
            </a:r>
          </a:p>
        </p:txBody>
      </p:sp>
      <p:sp>
        <p:nvSpPr>
          <p:cNvPr id="4" name="Slide Number Placeholder 3"/>
          <p:cNvSpPr>
            <a:spLocks noGrp="1"/>
          </p:cNvSpPr>
          <p:nvPr>
            <p:ph type="sldNum" sz="quarter" idx="12"/>
          </p:nvPr>
        </p:nvSpPr>
        <p:spPr/>
        <p:txBody>
          <a:bodyPr/>
          <a:lstStyle/>
          <a:p>
            <a:pPr>
              <a:defRPr/>
            </a:pPr>
            <a:fld id="{089C0026-98B5-4233-9E87-4252498AB638}" type="slidenum">
              <a:rPr lang="en-US"/>
              <a:pPr>
                <a:defRPr/>
              </a:pPr>
              <a:t>64</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1752600" y="762000"/>
            <a:ext cx="8229600" cy="4541838"/>
          </a:xfrm>
        </p:spPr>
        <p:txBody>
          <a:bodyPr/>
          <a:lstStyle/>
          <a:p>
            <a:pPr eaLnBrk="1" hangingPunct="1">
              <a:buFontTx/>
              <a:buNone/>
            </a:pPr>
            <a:r>
              <a:rPr lang="en-US" dirty="0">
                <a:effectLst>
                  <a:outerShdw blurRad="38100" dist="38100" dir="2700000" algn="tl">
                    <a:srgbClr val="000000">
                      <a:alpha val="43137"/>
                    </a:srgbClr>
                  </a:outerShdw>
                </a:effectLst>
              </a:rPr>
              <a:t>	</a:t>
            </a:r>
            <a:r>
              <a:rPr lang="lv-LV" sz="4000" b="1" dirty="0">
                <a:effectLst>
                  <a:outerShdw blurRad="38100" dist="38100" dir="2700000" algn="tl">
                    <a:srgbClr val="000000">
                      <a:alpha val="43137"/>
                    </a:srgbClr>
                  </a:outerShdw>
                </a:effectLst>
              </a:rPr>
              <a:t>Ko</a:t>
            </a:r>
            <a:r>
              <a:rPr lang="en-US" sz="4000" b="1" dirty="0" err="1">
                <a:effectLst>
                  <a:outerShdw blurRad="38100" dist="38100" dir="2700000" algn="tl">
                    <a:srgbClr val="000000">
                      <a:alpha val="43137"/>
                    </a:srgbClr>
                  </a:outerShdw>
                </a:effectLst>
              </a:rPr>
              <a:t>losi</a:t>
            </a:r>
            <a:r>
              <a:rPr lang="lv-LV" sz="4000" b="1" dirty="0" err="1">
                <a:effectLst>
                  <a:outerShdw blurRad="38100" dist="38100" dir="2700000" algn="tl">
                    <a:srgbClr val="000000">
                      <a:alpha val="43137"/>
                    </a:srgbClr>
                  </a:outerShdw>
                </a:effectLst>
              </a:rPr>
              <a:t>ešiem</a:t>
            </a:r>
            <a:r>
              <a:rPr lang="en-US" sz="4000" b="1" dirty="0">
                <a:effectLst>
                  <a:outerShdw blurRad="38100" dist="38100" dir="2700000" algn="tl">
                    <a:srgbClr val="000000">
                      <a:alpha val="43137"/>
                    </a:srgbClr>
                  </a:outerShdw>
                </a:effectLst>
              </a:rPr>
              <a:t> 3:8-9</a:t>
            </a:r>
          </a:p>
          <a:p>
            <a:pPr eaLnBrk="1" hangingPunct="1">
              <a:buFontTx/>
              <a:buNone/>
            </a:pPr>
            <a:r>
              <a:rPr lang="en-US" sz="4000" dirty="0">
                <a:effectLst>
                  <a:outerShdw blurRad="38100" dist="38100" dir="2700000" algn="tl">
                    <a:srgbClr val="000000">
                      <a:alpha val="43137"/>
                    </a:srgbClr>
                  </a:outerShdw>
                </a:effectLst>
              </a:rPr>
              <a:t>	</a:t>
            </a:r>
            <a:r>
              <a:rPr lang="en-US" sz="4000" baseline="30000" dirty="0">
                <a:effectLst>
                  <a:outerShdw blurRad="38100" dist="38100" dir="2700000" algn="tl">
                    <a:srgbClr val="000000">
                      <a:alpha val="43137"/>
                    </a:srgbClr>
                  </a:outerShdw>
                </a:effectLst>
              </a:rPr>
              <a:t>8</a:t>
            </a:r>
            <a:r>
              <a:rPr lang="en-US" sz="4000" dirty="0">
                <a:effectLst>
                  <a:outerShdw blurRad="38100" dist="38100" dir="2700000" algn="tl">
                    <a:srgbClr val="000000">
                      <a:alpha val="43137"/>
                    </a:srgbClr>
                  </a:outerShdw>
                </a:effectLst>
              </a:rPr>
              <a:t>B</a:t>
            </a:r>
            <a:r>
              <a:rPr lang="lv-LV" sz="4000" dirty="0" err="1">
                <a:effectLst>
                  <a:outerShdw blurRad="38100" dist="38100" dir="2700000" algn="tl">
                    <a:srgbClr val="000000">
                      <a:alpha val="43137"/>
                    </a:srgbClr>
                  </a:outerShdw>
                </a:effectLst>
              </a:rPr>
              <a:t>et</a:t>
            </a:r>
            <a:r>
              <a:rPr lang="lv-LV" sz="4000" dirty="0">
                <a:effectLst>
                  <a:outerShdw blurRad="38100" dist="38100" dir="2700000" algn="tl">
                    <a:srgbClr val="000000">
                      <a:alpha val="43137"/>
                    </a:srgbClr>
                  </a:outerShdw>
                </a:effectLst>
              </a:rPr>
              <a:t> tagad jums ir jāatbrīvojas no visām šīm lietām: dusmām, niknuma, ļaunprātības, apmelošanas un netīras valodas no jūsu lūpām. </a:t>
            </a:r>
            <a:r>
              <a:rPr lang="en-US" sz="4000" baseline="30000" dirty="0">
                <a:effectLst>
                  <a:outerShdw blurRad="38100" dist="38100" dir="2700000" algn="tl">
                    <a:srgbClr val="000000">
                      <a:alpha val="43137"/>
                    </a:srgbClr>
                  </a:outerShdw>
                </a:effectLst>
              </a:rPr>
              <a:t>9</a:t>
            </a:r>
            <a:r>
              <a:rPr lang="lv-LV" sz="4000" dirty="0">
                <a:effectLst>
                  <a:outerShdw blurRad="38100" dist="38100" dir="2700000" algn="tl">
                    <a:srgbClr val="000000">
                      <a:alpha val="43137"/>
                    </a:srgbClr>
                  </a:outerShdw>
                </a:effectLst>
              </a:rPr>
              <a:t>Nemelojiet viens otram, jo jūs esat novilkuši savu veco es ar tā paradumiem.</a:t>
            </a:r>
            <a:endParaRPr lang="en-US" sz="40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6702C013-CDE2-4B76-B68A-D1FDC106AFE6}" type="slidenum">
              <a:rPr lang="en-US"/>
              <a:pPr>
                <a:defRPr/>
              </a:pPr>
              <a:t>65</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1981200" y="762000"/>
            <a:ext cx="8229600" cy="4618038"/>
          </a:xfrm>
        </p:spPr>
        <p:txBody>
          <a:bodyPr/>
          <a:lstStyle/>
          <a:p>
            <a:pPr eaLnBrk="1" hangingPunct="1"/>
            <a:r>
              <a:rPr lang="lv-LV" sz="3200" b="1" dirty="0">
                <a:effectLst>
                  <a:outerShdw blurRad="38100" dist="38100" dir="2700000" algn="tl">
                    <a:srgbClr val="000000">
                      <a:alpha val="43137"/>
                    </a:srgbClr>
                  </a:outerShdw>
                </a:effectLst>
              </a:rPr>
              <a:t>K</a:t>
            </a:r>
            <a:r>
              <a:rPr lang="en-US" sz="3200" b="1" dirty="0" err="1">
                <a:effectLst>
                  <a:outerShdw blurRad="38100" dist="38100" dir="2700000" algn="tl">
                    <a:srgbClr val="000000">
                      <a:alpha val="43137"/>
                    </a:srgbClr>
                  </a:outerShdw>
                </a:effectLst>
              </a:rPr>
              <a:t>olosi</a:t>
            </a:r>
            <a:r>
              <a:rPr lang="lv-LV" sz="3200" b="1" dirty="0" err="1">
                <a:effectLst>
                  <a:outerShdw blurRad="38100" dist="38100" dir="2700000" algn="tl">
                    <a:srgbClr val="000000">
                      <a:alpha val="43137"/>
                    </a:srgbClr>
                  </a:outerShdw>
                </a:effectLst>
              </a:rPr>
              <a:t>ešiem</a:t>
            </a:r>
            <a:r>
              <a:rPr lang="en-US" sz="3200" b="1" dirty="0">
                <a:effectLst>
                  <a:outerShdw blurRad="38100" dist="38100" dir="2700000" algn="tl">
                    <a:srgbClr val="000000">
                      <a:alpha val="43137"/>
                    </a:srgbClr>
                  </a:outerShdw>
                </a:effectLst>
              </a:rPr>
              <a:t> 3:12-14 </a:t>
            </a:r>
            <a:r>
              <a:rPr lang="lv-LV" sz="3200" b="1" dirty="0">
                <a:effectLst>
                  <a:outerShdw blurRad="38100" dist="38100" dir="2700000" algn="tl">
                    <a:srgbClr val="000000">
                      <a:alpha val="43137"/>
                    </a:srgbClr>
                  </a:outerShdw>
                </a:effectLst>
              </a:rPr>
              <a:t>(tulkojums no </a:t>
            </a:r>
            <a:r>
              <a:rPr lang="en-US" sz="3200" b="1" dirty="0">
                <a:effectLst>
                  <a:outerShdw blurRad="38100" dist="38100" dir="2700000" algn="tl">
                    <a:srgbClr val="000000">
                      <a:alpha val="43137"/>
                    </a:srgbClr>
                  </a:outerShdw>
                </a:effectLst>
              </a:rPr>
              <a:t>NIV</a:t>
            </a:r>
            <a:r>
              <a:rPr lang="lv-LV" sz="3200" b="1" dirty="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a:p>
            <a:pPr eaLnBrk="1" hangingPunct="1">
              <a:buFontTx/>
              <a:buNone/>
            </a:pP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12</a:t>
            </a:r>
            <a:r>
              <a:rPr lang="lv-LV" sz="3200" dirty="0">
                <a:effectLst>
                  <a:outerShdw blurRad="38100" dist="38100" dir="2700000" algn="tl">
                    <a:srgbClr val="000000">
                      <a:alpha val="43137"/>
                    </a:srgbClr>
                  </a:outerShdw>
                </a:effectLst>
              </a:rPr>
              <a:t>Tāpēc kā Dieva izredzētie cilvēki, svēti un dārgi mīlēti, apģērbiet sevi ar līdzjūtību, laipnību, pazemību, maigumu un pacietību. </a:t>
            </a:r>
            <a:r>
              <a:rPr lang="en-US" sz="3200" baseline="30000" dirty="0">
                <a:effectLst>
                  <a:outerShdw blurRad="38100" dist="38100" dir="2700000" algn="tl">
                    <a:srgbClr val="000000">
                      <a:alpha val="43137"/>
                    </a:srgbClr>
                  </a:outerShdw>
                </a:effectLst>
              </a:rPr>
              <a:t>13</a:t>
            </a:r>
            <a:r>
              <a:rPr lang="lv-LV" sz="3200" dirty="0">
                <a:effectLst>
                  <a:outerShdw blurRad="38100" dist="38100" dir="2700000" algn="tl">
                    <a:srgbClr val="000000">
                      <a:alpha val="43137"/>
                    </a:srgbClr>
                  </a:outerShdw>
                </a:effectLst>
              </a:rPr>
              <a:t>Pacietiet viens otru un piedodiet visas iespējamās sūdzības, kas ir vienam pret otru. Piedodiet, kā Tas Kungs jums piedeva. </a:t>
            </a:r>
            <a:r>
              <a:rPr lang="en-US" sz="3200" baseline="30000" dirty="0">
                <a:effectLst>
                  <a:outerShdw blurRad="38100" dist="38100" dir="2700000" algn="tl">
                    <a:srgbClr val="000000">
                      <a:alpha val="43137"/>
                    </a:srgbClr>
                  </a:outerShdw>
                </a:effectLst>
              </a:rPr>
              <a:t>14</a:t>
            </a:r>
            <a:r>
              <a:rPr lang="lv-LV" sz="3200" dirty="0">
                <a:effectLst>
                  <a:outerShdw blurRad="38100" dist="38100" dir="2700000" algn="tl">
                    <a:srgbClr val="000000">
                      <a:alpha val="43137"/>
                    </a:srgbClr>
                  </a:outerShdw>
                </a:effectLst>
              </a:rPr>
              <a:t>Un pāri visiem šiem tikumiem uzvelciet mīlestību, kas jūs visus sasien kopā pilnīgā vienotībā. </a:t>
            </a:r>
            <a:endParaRPr lang="en-US" sz="32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061052FB-CBEC-4CF0-AE14-D6F6DF09175D}" type="slidenum">
              <a:rPr lang="en-US"/>
              <a:pPr>
                <a:defRPr/>
              </a:pPr>
              <a:t>66</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1981200" y="685801"/>
            <a:ext cx="8229600" cy="5440363"/>
          </a:xfrm>
        </p:spPr>
        <p:txBody>
          <a:bodyPr/>
          <a:lstStyle/>
          <a:p>
            <a:pPr eaLnBrk="1" hangingPunct="1">
              <a:lnSpc>
                <a:spcPct val="90000"/>
              </a:lnSpc>
              <a:buFontTx/>
              <a:buNone/>
            </a:pPr>
            <a:r>
              <a:rPr lang="en-US" sz="2800" dirty="0"/>
              <a:t>	</a:t>
            </a:r>
            <a:r>
              <a:rPr lang="lv-LV" sz="3600" b="1" dirty="0">
                <a:effectLst>
                  <a:outerShdw blurRad="38100" dist="38100" dir="2700000" algn="tl">
                    <a:srgbClr val="000000">
                      <a:alpha val="43137"/>
                    </a:srgbClr>
                  </a:outerShdw>
                </a:effectLst>
              </a:rPr>
              <a:t>K</a:t>
            </a:r>
            <a:r>
              <a:rPr lang="en-US" sz="3600" b="1" dirty="0" err="1">
                <a:effectLst>
                  <a:outerShdw blurRad="38100" dist="38100" dir="2700000" algn="tl">
                    <a:srgbClr val="000000">
                      <a:alpha val="43137"/>
                    </a:srgbClr>
                  </a:outerShdw>
                </a:effectLst>
              </a:rPr>
              <a:t>olos</a:t>
            </a:r>
            <a:r>
              <a:rPr lang="lv-LV" sz="3600" b="1" dirty="0" err="1">
                <a:effectLst>
                  <a:outerShdw blurRad="38100" dist="38100" dir="2700000" algn="tl">
                    <a:srgbClr val="000000">
                      <a:alpha val="43137"/>
                    </a:srgbClr>
                  </a:outerShdw>
                </a:effectLst>
              </a:rPr>
              <a:t>iešiem</a:t>
            </a:r>
            <a:r>
              <a:rPr lang="en-US" sz="3600" b="1" baseline="30000"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3:15-17 </a:t>
            </a:r>
            <a:r>
              <a:rPr lang="lv-LV" sz="3600" b="1" dirty="0">
                <a:effectLst>
                  <a:outerShdw blurRad="38100" dist="38100" dir="2700000" algn="tl">
                    <a:srgbClr val="000000">
                      <a:alpha val="43137"/>
                    </a:srgbClr>
                  </a:outerShdw>
                </a:effectLst>
              </a:rPr>
              <a:t>(tulkojums no</a:t>
            </a:r>
            <a:r>
              <a:rPr lang="en-US" sz="3600" b="1" dirty="0">
                <a:effectLst>
                  <a:outerShdw blurRad="38100" dist="38100" dir="2700000" algn="tl">
                    <a:srgbClr val="000000">
                      <a:alpha val="43137"/>
                    </a:srgbClr>
                  </a:outerShdw>
                </a:effectLst>
              </a:rPr>
              <a:t> NIV</a:t>
            </a:r>
            <a:r>
              <a:rPr lang="lv-LV" sz="3600" b="1" dirty="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a:p>
            <a:pPr eaLnBrk="1" hangingPunct="1">
              <a:lnSpc>
                <a:spcPct val="90000"/>
              </a:lnSpc>
              <a:buFontTx/>
              <a:buNone/>
            </a:pPr>
            <a:r>
              <a:rPr lang="en-US" sz="2800"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L</a:t>
            </a:r>
            <a:r>
              <a:rPr lang="lv-LV" sz="2800" dirty="0">
                <a:effectLst>
                  <a:outerShdw blurRad="38100" dist="38100" dir="2700000" algn="tl">
                    <a:srgbClr val="000000">
                      <a:alpha val="43137"/>
                    </a:srgbClr>
                  </a:outerShdw>
                </a:effectLst>
              </a:rPr>
              <a:t>ai Kristus miers valda jūsu sirdīs, jo kā vienas miesas locekļi, jūs esat aicināti uz mieru. Un esiet pateicīgi. </a:t>
            </a:r>
            <a:endParaRPr lang="en-US" sz="2800" dirty="0">
              <a:effectLst>
                <a:outerShdw blurRad="38100" dist="38100" dir="2700000" algn="tl">
                  <a:srgbClr val="000000">
                    <a:alpha val="43137"/>
                  </a:srgbClr>
                </a:outerShdw>
              </a:effectLst>
            </a:endParaRPr>
          </a:p>
          <a:p>
            <a:pPr eaLnBrk="1" hangingPunct="1">
              <a:lnSpc>
                <a:spcPct val="90000"/>
              </a:lnSpc>
              <a:buFontTx/>
              <a:buNone/>
            </a:pPr>
            <a:r>
              <a:rPr lang="en-US" sz="2800"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L</a:t>
            </a:r>
            <a:r>
              <a:rPr lang="lv-LV" sz="2800" dirty="0">
                <a:effectLst>
                  <a:outerShdw blurRad="38100" dist="38100" dir="2700000" algn="tl">
                    <a:srgbClr val="000000">
                      <a:alpha val="43137"/>
                    </a:srgbClr>
                  </a:outerShdw>
                </a:effectLst>
              </a:rPr>
              <a:t>ai</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Kristus</a:t>
            </a:r>
            <a:r>
              <a:rPr lang="en-US" sz="2800" dirty="0">
                <a:effectLst>
                  <a:outerShdw blurRad="38100" dist="38100" dir="2700000" algn="tl">
                    <a:srgbClr val="000000">
                      <a:alpha val="43137"/>
                    </a:srgbClr>
                  </a:outerShdw>
                </a:effectLst>
              </a:rPr>
              <a:t> </a:t>
            </a:r>
            <a:r>
              <a:rPr lang="lv-LV" sz="2800" dirty="0">
                <a:effectLst>
                  <a:outerShdw blurRad="38100" dist="38100" dir="2700000" algn="tl">
                    <a:srgbClr val="000000">
                      <a:alpha val="43137"/>
                    </a:srgbClr>
                  </a:outerShdw>
                </a:effectLst>
              </a:rPr>
              <a:t>V</a:t>
            </a:r>
            <a:r>
              <a:rPr lang="en-US" sz="2800" dirty="0" err="1">
                <a:effectLst>
                  <a:outerShdw blurRad="38100" dist="38100" dir="2700000" algn="tl">
                    <a:srgbClr val="000000">
                      <a:alpha val="43137"/>
                    </a:srgbClr>
                  </a:outerShdw>
                </a:effectLst>
              </a:rPr>
              <a:t>ārd</a:t>
            </a:r>
            <a:r>
              <a:rPr lang="lv-LV" sz="2800" dirty="0">
                <a:effectLst>
                  <a:outerShdw blurRad="38100" dist="38100" dir="2700000" algn="tl">
                    <a:srgbClr val="000000">
                      <a:alpha val="43137"/>
                    </a:srgbClr>
                  </a:outerShdw>
                </a:effectLst>
              </a:rPr>
              <a:t>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bagātīgi</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mājo</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jūsos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kad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jūs</a:t>
            </a:r>
            <a:r>
              <a:rPr lang="en-US" sz="2800" dirty="0">
                <a:effectLst>
                  <a:outerShdw blurRad="38100" dist="38100" dir="2700000" algn="tl">
                    <a:srgbClr val="000000">
                      <a:alpha val="43137"/>
                    </a:srgbClr>
                  </a:outerShdw>
                </a:effectLst>
              </a:rPr>
              <a:t> </a:t>
            </a:r>
            <a:r>
              <a:rPr lang="lv-LV" sz="2800" dirty="0">
                <a:effectLst>
                  <a:outerShdw blurRad="38100" dist="38100" dir="2700000" algn="tl">
                    <a:srgbClr val="000000">
                      <a:alpha val="43137"/>
                    </a:srgbClr>
                  </a:outerShdw>
                </a:effectLst>
              </a:rPr>
              <a:t>pa</a:t>
            </a:r>
            <a:r>
              <a:rPr lang="en-US" sz="2800" dirty="0" err="1">
                <a:effectLst>
                  <a:outerShdw blurRad="38100" dist="38100" dir="2700000" algn="tl">
                    <a:srgbClr val="000000">
                      <a:alpha val="43137"/>
                    </a:srgbClr>
                  </a:outerShdw>
                </a:effectLst>
              </a:rPr>
              <a:t>mācāt</a:t>
            </a:r>
            <a:r>
              <a:rPr lang="en-US" sz="2800" dirty="0">
                <a:effectLst>
                  <a:outerShdw blurRad="38100" dist="38100" dir="2700000" algn="tl">
                    <a:srgbClr val="000000">
                      <a:alpha val="43137"/>
                    </a:srgbClr>
                  </a:outerShdw>
                </a:effectLst>
              </a:rPr>
              <a:t> un </a:t>
            </a:r>
            <a:r>
              <a:rPr lang="lv-LV" sz="2800" dirty="0">
                <a:effectLst>
                  <a:outerShdw blurRad="38100" dist="38100" dir="2700000" algn="tl">
                    <a:srgbClr val="000000">
                      <a:alpha val="43137"/>
                    </a:srgbClr>
                  </a:outerShdw>
                </a:effectLst>
              </a:rPr>
              <a:t>brīdināt</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viens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otru</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ar</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visu</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gudrību</a:t>
            </a:r>
            <a:r>
              <a:rPr lang="en-US" sz="2800" dirty="0">
                <a:effectLst>
                  <a:outerShdw blurRad="38100" dist="38100" dir="2700000" algn="tl">
                    <a:srgbClr val="000000">
                      <a:alpha val="43137"/>
                    </a:srgbClr>
                  </a:outerShdw>
                </a:effectLst>
              </a:rPr>
              <a:t> un </a:t>
            </a:r>
            <a:r>
              <a:rPr lang="lv-LV" sz="2800" dirty="0">
                <a:effectLst>
                  <a:outerShdw blurRad="38100" dist="38100" dir="2700000" algn="tl">
                    <a:srgbClr val="000000">
                      <a:alpha val="43137"/>
                    </a:srgbClr>
                  </a:outerShdw>
                </a:effectLst>
              </a:rPr>
              <a:t>kad </a:t>
            </a:r>
            <a:r>
              <a:rPr lang="en-US" sz="2800" dirty="0" err="1">
                <a:effectLst>
                  <a:outerShdw blurRad="38100" dist="38100" dir="2700000" algn="tl">
                    <a:srgbClr val="000000">
                      <a:alpha val="43137"/>
                    </a:srgbClr>
                  </a:outerShdw>
                </a:effectLst>
              </a:rPr>
              <a:t>dzied</a:t>
            </a:r>
            <a:r>
              <a:rPr lang="lv-LV" sz="2800" dirty="0">
                <a:effectLst>
                  <a:outerShdw blurRad="38100" dist="38100" dir="2700000" algn="tl">
                    <a:srgbClr val="000000">
                      <a:alpha val="43137"/>
                    </a:srgbClr>
                  </a:outerShdw>
                </a:effectLst>
              </a:rPr>
              <a:t>a</a:t>
            </a:r>
            <a:r>
              <a:rPr lang="en-US" sz="2800" dirty="0">
                <a:effectLst>
                  <a:outerShdw blurRad="38100" dist="38100" dir="2700000" algn="tl">
                    <a:srgbClr val="000000">
                      <a:alpha val="43137"/>
                    </a:srgbClr>
                  </a:outerShdw>
                </a:effectLst>
              </a:rPr>
              <a:t>t </a:t>
            </a:r>
            <a:r>
              <a:rPr lang="en-US" sz="2800" dirty="0" err="1">
                <a:effectLst>
                  <a:outerShdw blurRad="38100" dist="38100" dir="2700000" algn="tl">
                    <a:srgbClr val="000000">
                      <a:alpha val="43137"/>
                    </a:srgbClr>
                  </a:outerShdw>
                </a:effectLst>
              </a:rPr>
              <a:t>psalmus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himnas</a:t>
            </a:r>
            <a:r>
              <a:rPr lang="en-US" sz="2800" dirty="0">
                <a:effectLst>
                  <a:outerShdw blurRad="38100" dist="38100" dir="2700000" algn="tl">
                    <a:srgbClr val="000000">
                      <a:alpha val="43137"/>
                    </a:srgbClr>
                  </a:outerShdw>
                </a:effectLst>
              </a:rPr>
              <a:t> un </a:t>
            </a:r>
            <a:r>
              <a:rPr lang="en-US" sz="2800" dirty="0" err="1">
                <a:effectLst>
                  <a:outerShdw blurRad="38100" dist="38100" dir="2700000" algn="tl">
                    <a:srgbClr val="000000">
                      <a:alpha val="43137"/>
                    </a:srgbClr>
                  </a:outerShdw>
                </a:effectLst>
              </a:rPr>
              <a:t>garīgas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dziesmas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ar</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pateicību</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sirdīs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Dievam</a:t>
            </a:r>
            <a:r>
              <a:rPr lang="en-US" sz="2800" dirty="0">
                <a:effectLst>
                  <a:outerShdw blurRad="38100" dist="38100" dir="2700000" algn="tl">
                    <a:srgbClr val="000000">
                      <a:alpha val="43137"/>
                    </a:srgbClr>
                  </a:outerShdw>
                </a:effectLst>
              </a:rPr>
              <a:t>. </a:t>
            </a:r>
          </a:p>
          <a:p>
            <a:pPr eaLnBrk="1" hangingPunct="1">
              <a:lnSpc>
                <a:spcPct val="90000"/>
              </a:lnSpc>
              <a:buFontTx/>
              <a:buNone/>
            </a:pPr>
            <a:r>
              <a:rPr lang="en-US" sz="2800" baseline="30000" dirty="0">
                <a:effectLst>
                  <a:outerShdw blurRad="38100" dist="38100" dir="2700000" algn="tl">
                    <a:srgbClr val="000000">
                      <a:alpha val="43137"/>
                    </a:srgbClr>
                  </a:outerShdw>
                </a:effectLst>
              </a:rPr>
              <a:t>17 </a:t>
            </a:r>
            <a:r>
              <a:rPr lang="lv-LV" sz="2800" dirty="0">
                <a:effectLst>
                  <a:outerShdw blurRad="38100" dist="38100" dir="2700000" algn="tl">
                    <a:srgbClr val="000000">
                      <a:alpha val="43137"/>
                    </a:srgbClr>
                  </a:outerShdw>
                </a:effectLst>
              </a:rPr>
              <a:t>Un neatkarīgi no tā, ko jūs darāt, runājot ar vārdiem vai darbos, dariet to visu Kunga Jēzus vārdā, caur Viņu pateicoties Dievam Tēvam. </a:t>
            </a:r>
            <a:endParaRPr lang="en-US" sz="28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0E82146D-BE04-4C5C-90A3-925C4A64A119}" type="slidenum">
              <a:rPr lang="en-US"/>
              <a:pPr>
                <a:defRPr/>
              </a:pPr>
              <a:t>67</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81200" y="533400"/>
            <a:ext cx="8229600" cy="990600"/>
          </a:xfrm>
        </p:spPr>
        <p:txBody>
          <a:bodyPr>
            <a:normAutofit/>
          </a:bodyPr>
          <a:lstStyle/>
          <a:p>
            <a:pPr eaLnBrk="1" fontAlgn="auto" hangingPunct="1">
              <a:spcAft>
                <a:spcPts val="0"/>
              </a:spcAft>
              <a:defRPr/>
            </a:pPr>
            <a:r>
              <a:rPr lang="lv-LV" dirty="0">
                <a:solidFill>
                  <a:schemeClr val="tx2">
                    <a:tint val="100000"/>
                    <a:satMod val="250000"/>
                  </a:schemeClr>
                </a:solidFill>
              </a:rPr>
              <a:t> Ko nozīmē atgūšanās?</a:t>
            </a:r>
            <a:endParaRPr lang="en-US" dirty="0">
              <a:solidFill>
                <a:schemeClr val="tx2">
                  <a:tint val="100000"/>
                  <a:satMod val="250000"/>
                </a:schemeClr>
              </a:solidFill>
            </a:endParaRPr>
          </a:p>
        </p:txBody>
      </p:sp>
      <p:sp>
        <p:nvSpPr>
          <p:cNvPr id="71683" name="Rectangle 3"/>
          <p:cNvSpPr>
            <a:spLocks noGrp="1" noChangeArrowheads="1"/>
          </p:cNvSpPr>
          <p:nvPr>
            <p:ph idx="1"/>
          </p:nvPr>
        </p:nvSpPr>
        <p:spPr>
          <a:xfrm>
            <a:off x="1981200" y="1828800"/>
            <a:ext cx="8229600" cy="4114800"/>
          </a:xfrm>
        </p:spPr>
        <p:txBody>
          <a:bodyPr/>
          <a:lstStyle/>
          <a:p>
            <a:pPr eaLnBrk="1" hangingPunct="1">
              <a:spcAft>
                <a:spcPct val="75000"/>
              </a:spcAft>
              <a:buFontTx/>
              <a:buNone/>
            </a:pPr>
            <a:r>
              <a:rPr lang="en-US" b="1" dirty="0">
                <a:effectLst>
                  <a:outerShdw blurRad="38100" dist="38100" dir="2700000" algn="tl">
                    <a:srgbClr val="000000">
                      <a:alpha val="43137"/>
                    </a:srgbClr>
                  </a:outerShdw>
                </a:effectLst>
              </a:rPr>
              <a:t>A.	</a:t>
            </a:r>
            <a:r>
              <a:rPr lang="lv-LV" b="1" dirty="0"/>
              <a:t> </a:t>
            </a:r>
            <a:r>
              <a:rPr lang="lv-LV" b="1" dirty="0">
                <a:effectLst>
                  <a:outerShdw blurRad="38100" dist="38100" dir="2700000" algn="tl">
                    <a:srgbClr val="000000">
                      <a:alpha val="43137"/>
                    </a:srgbClr>
                  </a:outerShdw>
                </a:effectLst>
              </a:rPr>
              <a:t>Atgūšanās nozīmē apgūt soļus uz 	briedumu </a:t>
            </a:r>
            <a:r>
              <a:rPr lang="en-US" dirty="0">
                <a:effectLst>
                  <a:outerShdw blurRad="38100" dist="38100" dir="2700000" algn="tl">
                    <a:srgbClr val="000000">
                      <a:alpha val="43137"/>
                    </a:srgbClr>
                  </a:outerShdw>
                </a:effectLst>
              </a:rPr>
              <a:t>(6</a:t>
            </a:r>
            <a:r>
              <a:rPr lang="lv-LV" dirty="0">
                <a:effectLst>
                  <a:outerShdw blurRad="38100" dist="38100" dir="2700000" algn="tl">
                    <a:srgbClr val="000000">
                      <a:alpha val="43137"/>
                    </a:srgbClr>
                  </a:outerShdw>
                </a:effectLst>
              </a:rPr>
              <a:t>.nodaļa</a:t>
            </a:r>
            <a:r>
              <a:rPr lang="en-US" dirty="0">
                <a:effectLst>
                  <a:outerShdw blurRad="38100" dist="38100" dir="2700000" algn="tl">
                    <a:srgbClr val="000000">
                      <a:alpha val="43137"/>
                    </a:srgbClr>
                  </a:outerShdw>
                </a:effectLst>
              </a:rPr>
              <a:t>)</a:t>
            </a:r>
          </a:p>
          <a:p>
            <a:pPr eaLnBrk="1" hangingPunct="1">
              <a:spcAft>
                <a:spcPct val="75000"/>
              </a:spcAft>
              <a:buFontTx/>
              <a:buNone/>
            </a:pPr>
            <a:r>
              <a:rPr lang="en-US" b="1" dirty="0">
                <a:effectLst>
                  <a:outerShdw blurRad="38100" dist="38100" dir="2700000" algn="tl">
                    <a:srgbClr val="000000">
                      <a:alpha val="43137"/>
                    </a:srgbClr>
                  </a:outerShdw>
                </a:effectLst>
              </a:rPr>
              <a:t>B.  	</a:t>
            </a:r>
            <a:r>
              <a:rPr lang="lv-LV" b="1" dirty="0">
                <a:effectLst>
                  <a:outerShdw blurRad="38100" dist="38100" dir="2700000" algn="tl">
                    <a:srgbClr val="000000">
                      <a:alpha val="43137"/>
                    </a:srgbClr>
                  </a:outerShdw>
                </a:effectLst>
              </a:rPr>
              <a:t> Atgūšanās nozīmē pagātnes </a:t>
            </a:r>
            <a:r>
              <a:rPr lang="lv-LV" b="1" u="sng" dirty="0">
                <a:solidFill>
                  <a:srgbClr val="F7B847"/>
                </a:solidFill>
                <a:effectLst>
                  <a:outerShdw blurRad="38100" dist="38100" dir="2700000" algn="tl">
                    <a:srgbClr val="000000">
                      <a:alpha val="43137"/>
                    </a:srgbClr>
                  </a:outerShdw>
                </a:effectLst>
              </a:rPr>
              <a:t>sāpju</a:t>
            </a:r>
            <a:r>
              <a:rPr lang="lv-LV" b="1" dirty="0">
                <a:effectLst>
                  <a:outerShdw blurRad="38100" dist="38100" dir="2700000" algn="tl">
                    <a:srgbClr val="000000">
                      <a:alpha val="43137"/>
                    </a:srgbClr>
                  </a:outerShdw>
                </a:effectLst>
              </a:rPr>
              <a:t> 	novēršanu</a:t>
            </a:r>
            <a:r>
              <a:rPr lang="en-US" b="1" dirty="0">
                <a:effectLst>
                  <a:outerShdw blurRad="38100" dist="38100" dir="2700000" algn="tl">
                    <a:srgbClr val="000000">
                      <a:alpha val="43137"/>
                    </a:srgbClr>
                  </a:outerShdw>
                </a:effectLst>
              </a:rPr>
              <a:t>.</a:t>
            </a:r>
          </a:p>
          <a:p>
            <a:pPr eaLnBrk="1" hangingPunct="1">
              <a:buFontTx/>
              <a:buNone/>
            </a:pPr>
            <a:r>
              <a:rPr lang="en-US" b="1" dirty="0">
                <a:effectLst>
                  <a:outerShdw blurRad="38100" dist="38100" dir="2700000" algn="tl">
                    <a:srgbClr val="000000">
                      <a:alpha val="43137"/>
                    </a:srgbClr>
                  </a:outerShdw>
                </a:effectLst>
              </a:rPr>
              <a:t>C.  	</a:t>
            </a:r>
            <a:r>
              <a:rPr lang="lv-LV" b="1" dirty="0">
                <a:effectLst>
                  <a:outerShdw blurRad="38100" dist="38100" dir="2700000" algn="tl">
                    <a:srgbClr val="000000">
                      <a:alpha val="43137"/>
                    </a:srgbClr>
                  </a:outerShdw>
                </a:effectLst>
              </a:rPr>
              <a:t> Atgūšanās nozīmē no jauna izveidot 	</a:t>
            </a:r>
            <a:r>
              <a:rPr lang="lv-LV" b="1" u="sng" dirty="0">
                <a:effectLst>
                  <a:outerShdw blurRad="38100" dist="38100" dir="2700000" algn="tl">
                    <a:srgbClr val="000000">
                      <a:alpha val="43137"/>
                    </a:srgbClr>
                  </a:outerShdw>
                </a:effectLst>
              </a:rPr>
              <a:t>veselīgas</a:t>
            </a:r>
            <a:r>
              <a:rPr lang="lv-LV" b="1" dirty="0">
                <a:effectLst>
                  <a:outerShdw blurRad="38100" dist="38100" dir="2700000" algn="tl">
                    <a:srgbClr val="000000">
                      <a:alpha val="43137"/>
                    </a:srgbClr>
                  </a:outerShdw>
                </a:effectLst>
              </a:rPr>
              <a:t> attiecības ar ģimeni.</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EB24E4E2-D470-4CB7-8FA5-C0F702A29F9E}" type="slidenum">
              <a:rPr lang="en-US"/>
              <a:pPr>
                <a:defRPr/>
              </a:pPr>
              <a:t>68</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 calcmode="lin" valueType="num">
                                      <p:cBhvr additive="base">
                                        <p:cTn id="7"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 calcmode="lin" valueType="num">
                                      <p:cBhvr additive="base">
                                        <p:cTn id="13"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533400"/>
            <a:ext cx="8229600" cy="990600"/>
          </a:xfrm>
        </p:spPr>
        <p:txBody>
          <a:bodyPr>
            <a:normAutofit/>
          </a:bodyPr>
          <a:lstStyle/>
          <a:p>
            <a:pPr eaLnBrk="1" fontAlgn="auto" hangingPunct="1">
              <a:spcAft>
                <a:spcPts val="0"/>
              </a:spcAft>
              <a:defRPr/>
            </a:pPr>
            <a:r>
              <a:rPr lang="lv-LV" sz="4000" dirty="0">
                <a:effectLst>
                  <a:outerShdw blurRad="38100" dist="38100" dir="2700000" algn="tl">
                    <a:srgbClr val="000000">
                      <a:alpha val="43137"/>
                    </a:srgbClr>
                  </a:outerShdw>
                </a:effectLst>
              </a:rPr>
              <a:t>Atgūšanās bieži ietver 4 fāzes</a:t>
            </a:r>
            <a:endParaRPr lang="en-US" sz="4000" dirty="0">
              <a:solidFill>
                <a:schemeClr val="tx2">
                  <a:tint val="100000"/>
                  <a:satMod val="250000"/>
                </a:schemeClr>
              </a:solidFill>
              <a:effectLst>
                <a:outerShdw blurRad="38100" dist="38100" dir="2700000" algn="tl">
                  <a:srgbClr val="000000">
                    <a:alpha val="43137"/>
                  </a:srgbClr>
                </a:outerShdw>
              </a:effectLst>
            </a:endParaRPr>
          </a:p>
        </p:txBody>
      </p:sp>
      <p:sp>
        <p:nvSpPr>
          <p:cNvPr id="72707" name="Rectangle 3"/>
          <p:cNvSpPr>
            <a:spLocks noGrp="1" noChangeArrowheads="1"/>
          </p:cNvSpPr>
          <p:nvPr>
            <p:ph idx="1"/>
          </p:nvPr>
        </p:nvSpPr>
        <p:spPr>
          <a:xfrm>
            <a:off x="1981200" y="1981200"/>
            <a:ext cx="8229600" cy="4114800"/>
          </a:xfrm>
        </p:spPr>
        <p:txBody>
          <a:bodyPr/>
          <a:lstStyle/>
          <a:p>
            <a:pPr marL="609600" indent="-609600" eaLnBrk="1" hangingPunct="1">
              <a:spcAft>
                <a:spcPct val="20000"/>
              </a:spcAft>
              <a:buNone/>
            </a:pPr>
            <a:r>
              <a:rPr lang="en-US" sz="3600" dirty="0">
                <a:effectLst>
                  <a:outerShdw blurRad="38100" dist="38100" dir="2700000" algn="tl">
                    <a:srgbClr val="000000">
                      <a:alpha val="43137"/>
                    </a:srgbClr>
                  </a:outerShdw>
                </a:effectLst>
              </a:rPr>
              <a:t>1.  	I</a:t>
            </a:r>
            <a:r>
              <a:rPr lang="lv-LV" sz="3600" dirty="0" err="1">
                <a:effectLst>
                  <a:outerShdw blurRad="38100" dist="38100" dir="2700000" algn="tl">
                    <a:srgbClr val="000000">
                      <a:alpha val="43137"/>
                    </a:srgbClr>
                  </a:outerShdw>
                </a:effectLst>
              </a:rPr>
              <a:t>ejaukšanās</a:t>
            </a:r>
            <a:endParaRPr lang="en-US" sz="3600" dirty="0">
              <a:effectLst>
                <a:outerShdw blurRad="38100" dist="38100" dir="2700000" algn="tl">
                  <a:srgbClr val="000000">
                    <a:alpha val="43137"/>
                  </a:srgbClr>
                </a:outerShdw>
              </a:effectLst>
            </a:endParaRPr>
          </a:p>
          <a:p>
            <a:pPr marL="609600" indent="-609600" eaLnBrk="1" hangingPunct="1">
              <a:spcAft>
                <a:spcPct val="20000"/>
              </a:spcAft>
              <a:buNone/>
            </a:pPr>
            <a:r>
              <a:rPr lang="en-US" sz="3600" dirty="0">
                <a:effectLst>
                  <a:outerShdw blurRad="38100" dist="38100" dir="2700000" algn="tl">
                    <a:srgbClr val="000000">
                      <a:alpha val="43137"/>
                    </a:srgbClr>
                  </a:outerShdw>
                </a:effectLst>
              </a:rPr>
              <a:t>2.  	</a:t>
            </a:r>
            <a:r>
              <a:rPr lang="en-US" sz="3600" dirty="0" err="1">
                <a:effectLst>
                  <a:outerShdw blurRad="38100" dist="38100" dir="2700000" algn="tl">
                    <a:srgbClr val="000000">
                      <a:alpha val="43137"/>
                    </a:srgbClr>
                  </a:outerShdw>
                </a:effectLst>
              </a:rPr>
              <a:t>Deto</a:t>
            </a:r>
            <a:r>
              <a:rPr lang="lv-LV" sz="3600" dirty="0" err="1">
                <a:effectLst>
                  <a:outerShdw blurRad="38100" dist="38100" dir="2700000" algn="tl">
                    <a:srgbClr val="000000">
                      <a:alpha val="43137"/>
                    </a:srgbClr>
                  </a:outerShdw>
                </a:effectLst>
              </a:rPr>
              <a:t>ksikācija</a:t>
            </a:r>
            <a:endParaRPr lang="en-US" sz="3600" dirty="0">
              <a:effectLst>
                <a:outerShdw blurRad="38100" dist="38100" dir="2700000" algn="tl">
                  <a:srgbClr val="000000">
                    <a:alpha val="43137"/>
                  </a:srgbClr>
                </a:outerShdw>
              </a:effectLst>
            </a:endParaRPr>
          </a:p>
          <a:p>
            <a:pPr marL="609600" indent="-609600" eaLnBrk="1" hangingPunct="1">
              <a:spcAft>
                <a:spcPct val="20000"/>
              </a:spcAft>
              <a:buNone/>
            </a:pPr>
            <a:r>
              <a:rPr lang="en-US" sz="3600" dirty="0">
                <a:effectLst>
                  <a:outerShdw blurRad="38100" dist="38100" dir="2700000" algn="tl">
                    <a:srgbClr val="000000">
                      <a:alpha val="43137"/>
                    </a:srgbClr>
                  </a:outerShdw>
                </a:effectLst>
              </a:rPr>
              <a:t>3.  	</a:t>
            </a:r>
            <a:r>
              <a:rPr lang="lv-LV" dirty="0"/>
              <a:t> </a:t>
            </a:r>
            <a:r>
              <a:rPr lang="lv-LV" sz="3600" dirty="0">
                <a:effectLst>
                  <a:outerShdw blurRad="38100" dist="38100" dir="2700000" algn="tl">
                    <a:srgbClr val="000000">
                      <a:alpha val="43137"/>
                    </a:srgbClr>
                  </a:outerShdw>
                </a:effectLst>
              </a:rPr>
              <a:t>Mācoties soļus uz veselīgu dzīvesveidu</a:t>
            </a:r>
            <a:endParaRPr lang="en-US" sz="3600" dirty="0">
              <a:effectLst>
                <a:outerShdw blurRad="38100" dist="38100" dir="2700000" algn="tl">
                  <a:srgbClr val="000000">
                    <a:alpha val="43137"/>
                  </a:srgbClr>
                </a:outerShdw>
              </a:effectLst>
            </a:endParaRPr>
          </a:p>
          <a:p>
            <a:pPr marL="609600" indent="-609600" eaLnBrk="1" hangingPunct="1">
              <a:spcAft>
                <a:spcPct val="20000"/>
              </a:spcAft>
              <a:buNone/>
            </a:pPr>
            <a:r>
              <a:rPr lang="en-US" sz="3600" dirty="0">
                <a:solidFill>
                  <a:schemeClr val="tx2"/>
                </a:solidFill>
                <a:effectLst>
                  <a:outerShdw blurRad="38100" dist="38100" dir="2700000" algn="tl">
                    <a:srgbClr val="000000">
                      <a:alpha val="43137"/>
                    </a:srgbClr>
                  </a:outerShdw>
                </a:effectLst>
              </a:rPr>
              <a:t>4.	</a:t>
            </a:r>
            <a:r>
              <a:rPr lang="lv-LV" dirty="0"/>
              <a:t> </a:t>
            </a:r>
            <a:r>
              <a:rPr lang="lv-LV" sz="3600" dirty="0">
                <a:effectLst>
                  <a:outerShdw blurRad="38100" dist="38100" dir="2700000" algn="tl">
                    <a:srgbClr val="000000">
                      <a:alpha val="43137"/>
                    </a:srgbClr>
                  </a:outerShdw>
                </a:effectLst>
              </a:rPr>
              <a:t>Iekļaušanās atpakaļ sabiedrībā – veselīgs dzīvesveids kļūst par normu</a:t>
            </a:r>
            <a:endParaRPr lang="en-US" sz="36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98D3E6EF-B627-47A4-A126-3CAA5552D98C}" type="slidenum">
              <a:rPr lang="en-US"/>
              <a:pPr>
                <a:defRPr/>
              </a:pPr>
              <a:t>69</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a:solidFill>
                  <a:schemeClr val="tx2">
                    <a:tint val="100000"/>
                    <a:satMod val="250000"/>
                  </a:schemeClr>
                </a:solidFill>
              </a:rPr>
              <a:t>3.  A</a:t>
            </a:r>
            <a:r>
              <a:rPr lang="lv-LV" dirty="0">
                <a:solidFill>
                  <a:schemeClr val="tx2">
                    <a:tint val="100000"/>
                    <a:satMod val="250000"/>
                  </a:schemeClr>
                </a:solidFill>
              </a:rPr>
              <a:t>tkarība</a:t>
            </a:r>
            <a:endParaRPr lang="en-US" dirty="0">
              <a:solidFill>
                <a:schemeClr val="tx2">
                  <a:tint val="100000"/>
                  <a:satMod val="250000"/>
                </a:schemeClr>
              </a:solidFill>
            </a:endParaRPr>
          </a:p>
        </p:txBody>
      </p:sp>
      <p:sp>
        <p:nvSpPr>
          <p:cNvPr id="19459" name="Rectangle 3"/>
          <p:cNvSpPr>
            <a:spLocks noGrp="1" noChangeArrowheads="1"/>
          </p:cNvSpPr>
          <p:nvPr>
            <p:ph idx="1"/>
          </p:nvPr>
        </p:nvSpPr>
        <p:spPr/>
        <p:txBody>
          <a:bodyPr/>
          <a:lstStyle/>
          <a:p>
            <a:pPr eaLnBrk="1" hangingPunct="1"/>
            <a:r>
              <a:rPr lang="lv-LV" dirty="0">
                <a:effectLst>
                  <a:outerShdw blurRad="38100" dist="38100" dir="2700000" algn="tl">
                    <a:srgbClr val="000000">
                      <a:alpha val="43137"/>
                    </a:srgbClr>
                  </a:outerShdw>
                </a:effectLst>
              </a:rPr>
              <a:t>Kāds ir ceļš uz atkarību?</a:t>
            </a:r>
          </a:p>
          <a:p>
            <a:pPr eaLnBrk="1" hangingPunct="1"/>
            <a:r>
              <a:rPr lang="lv-LV" dirty="0">
                <a:effectLst>
                  <a:outerShdw blurRad="38100" dist="38100" dir="2700000" algn="tl">
                    <a:srgbClr val="000000">
                      <a:alpha val="43137"/>
                    </a:srgbClr>
                  </a:outerShdw>
                </a:effectLst>
              </a:rPr>
              <a:t>Kā cilvēki padodas dzīvi kontrolējošām problēmām?</a:t>
            </a:r>
          </a:p>
          <a:p>
            <a:pPr eaLnBrk="1" hangingPunct="1"/>
            <a:r>
              <a:rPr lang="lv-LV" dirty="0">
                <a:effectLst>
                  <a:outerShdw blurRad="38100" dist="38100" dir="2700000" algn="tl">
                    <a:srgbClr val="000000">
                      <a:alpha val="43137"/>
                    </a:srgbClr>
                  </a:outerShdw>
                </a:effectLst>
              </a:rPr>
              <a:t>Ģimenes atkarību modeļi</a:t>
            </a:r>
            <a:endParaRPr lang="en-US" dirty="0">
              <a:effectLst>
                <a:outerShdw blurRad="38100" dist="38100" dir="2700000" algn="tl">
                  <a:srgbClr val="000000">
                    <a:alpha val="43137"/>
                  </a:srgbClr>
                </a:outerShdw>
              </a:effectLst>
            </a:endParaRPr>
          </a:p>
          <a:p>
            <a:pPr eaLnBrk="1" hangingPunct="1"/>
            <a:r>
              <a:rPr lang="lv-LV" dirty="0">
                <a:effectLst>
                  <a:outerShdw blurRad="38100" dist="38100" dir="2700000" algn="tl">
                    <a:srgbClr val="000000">
                      <a:alpha val="43137"/>
                    </a:srgbClr>
                  </a:outerShdw>
                </a:effectLst>
              </a:rPr>
              <a:t>Jebkurš kārdinājums vai slikts ieradums - principi ir ļoti līdzīgi </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068EC8A-DF0C-4EBE-84A3-CED69F8847D1}" type="slidenum">
              <a:rPr lang="en-US"/>
              <a:pPr>
                <a:defRPr/>
              </a:pPr>
              <a:t>7</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0"/>
            <a:ext cx="8229600" cy="990600"/>
          </a:xfrm>
        </p:spPr>
        <p:txBody>
          <a:bodyPr/>
          <a:lstStyle/>
          <a:p>
            <a:pPr eaLnBrk="1" fontAlgn="auto" hangingPunct="1">
              <a:spcAft>
                <a:spcPts val="0"/>
              </a:spcAft>
              <a:defRPr/>
            </a:pPr>
            <a:r>
              <a:rPr lang="lv-LV" sz="4000" dirty="0">
                <a:solidFill>
                  <a:schemeClr val="accent4">
                    <a:lumMod val="75000"/>
                  </a:schemeClr>
                </a:solidFill>
                <a:effectLst>
                  <a:outerShdw blurRad="38100" dist="38100" dir="2700000" algn="tl">
                    <a:srgbClr val="000000">
                      <a:alpha val="43137"/>
                    </a:srgbClr>
                  </a:outerShdw>
                </a:effectLst>
              </a:rPr>
              <a:t>Kā izskatās veselīgas pārmaiņas?</a:t>
            </a:r>
            <a:endParaRPr lang="en-US" sz="4000" dirty="0">
              <a:solidFill>
                <a:schemeClr val="accent4"/>
              </a:solidFill>
            </a:endParaRPr>
          </a:p>
        </p:txBody>
      </p:sp>
      <p:sp>
        <p:nvSpPr>
          <p:cNvPr id="73731" name="Rectangle 3"/>
          <p:cNvSpPr>
            <a:spLocks noGrp="1" noChangeArrowheads="1"/>
          </p:cNvSpPr>
          <p:nvPr>
            <p:ph idx="1"/>
          </p:nvPr>
        </p:nvSpPr>
        <p:spPr>
          <a:xfrm>
            <a:off x="1981200" y="1447800"/>
            <a:ext cx="8229600" cy="4114800"/>
          </a:xfrm>
        </p:spPr>
        <p:txBody>
          <a:bodyPr/>
          <a:lstStyle/>
          <a:p>
            <a:pPr marL="522288" indent="-522288" eaLnBrk="1" hangingPunct="1">
              <a:lnSpc>
                <a:spcPct val="90000"/>
              </a:lnSpc>
              <a:spcAft>
                <a:spcPct val="30000"/>
              </a:spcAft>
              <a:buFontTx/>
              <a:buNone/>
            </a:pPr>
            <a:r>
              <a:rPr lang="en-US" dirty="0">
                <a:effectLst>
                  <a:outerShdw blurRad="38100" dist="38100" dir="2700000" algn="tl">
                    <a:srgbClr val="000000">
                      <a:alpha val="43137"/>
                    </a:srgbClr>
                  </a:outerShdw>
                </a:effectLst>
              </a:rPr>
              <a:t>1. 	</a:t>
            </a:r>
            <a:r>
              <a:rPr lang="lv-LV" dirty="0">
                <a:effectLst>
                  <a:outerShdw blurRad="38100" dist="38100" dir="2700000" algn="tl">
                    <a:srgbClr val="000000">
                      <a:alpha val="43137"/>
                    </a:srgbClr>
                  </a:outerShdw>
                </a:effectLst>
              </a:rPr>
              <a:t>Atbildības persona </a:t>
            </a:r>
          </a:p>
          <a:p>
            <a:pPr marL="522288" indent="-522288" eaLnBrk="1" hangingPunct="1">
              <a:lnSpc>
                <a:spcPct val="90000"/>
              </a:lnSpc>
              <a:spcAft>
                <a:spcPct val="30000"/>
              </a:spcAft>
              <a:buFontTx/>
              <a:buNone/>
            </a:pPr>
            <a:r>
              <a:rPr lang="en-US" dirty="0">
                <a:effectLst>
                  <a:outerShdw blurRad="38100" dist="38100" dir="2700000" algn="tl">
                    <a:srgbClr val="000000">
                      <a:alpha val="43137"/>
                    </a:srgbClr>
                  </a:outerShdw>
                </a:effectLst>
              </a:rPr>
              <a:t>2. 	</a:t>
            </a:r>
            <a:r>
              <a:rPr lang="lv-LV" dirty="0">
                <a:effectLst>
                  <a:outerShdw blurRad="38100" dist="38100" dir="2700000" algn="tl">
                    <a:srgbClr val="000000">
                      <a:alpha val="43137"/>
                    </a:srgbClr>
                  </a:outerShdw>
                </a:effectLst>
              </a:rPr>
              <a:t>Savienošanās ar vietējo draudzi </a:t>
            </a:r>
          </a:p>
          <a:p>
            <a:pPr marL="522288" indent="-522288" eaLnBrk="1" hangingPunct="1">
              <a:lnSpc>
                <a:spcPct val="90000"/>
              </a:lnSpc>
              <a:spcAft>
                <a:spcPct val="30000"/>
              </a:spcAft>
              <a:buFontTx/>
              <a:buNone/>
            </a:pPr>
            <a:r>
              <a:rPr lang="en-US" dirty="0">
                <a:effectLst>
                  <a:outerShdw blurRad="38100" dist="38100" dir="2700000" algn="tl">
                    <a:srgbClr val="000000">
                      <a:alpha val="43137"/>
                    </a:srgbClr>
                  </a:outerShdw>
                </a:effectLst>
              </a:rPr>
              <a:t>3. 	</a:t>
            </a:r>
            <a:r>
              <a:rPr lang="lv-LV" dirty="0">
                <a:effectLst>
                  <a:outerShdw blurRad="38100" dist="38100" dir="2700000" algn="tl">
                    <a:srgbClr val="000000">
                      <a:alpha val="43137"/>
                    </a:srgbClr>
                  </a:outerShdw>
                </a:effectLst>
              </a:rPr>
              <a:t>Darba vai izglītības plāns </a:t>
            </a:r>
          </a:p>
          <a:p>
            <a:pPr marL="522288" indent="-522288" eaLnBrk="1" hangingPunct="1">
              <a:lnSpc>
                <a:spcPct val="90000"/>
              </a:lnSpc>
              <a:spcAft>
                <a:spcPct val="30000"/>
              </a:spcAft>
              <a:buFontTx/>
              <a:buNone/>
            </a:pPr>
            <a:r>
              <a:rPr lang="en-US" dirty="0">
                <a:effectLst>
                  <a:outerShdw blurRad="38100" dist="38100" dir="2700000" algn="tl">
                    <a:srgbClr val="000000">
                      <a:alpha val="43137"/>
                    </a:srgbClr>
                  </a:outerShdw>
                </a:effectLst>
              </a:rPr>
              <a:t>4. 	</a:t>
            </a:r>
            <a:r>
              <a:rPr lang="lv-LV" dirty="0">
                <a:effectLst>
                  <a:outerShdw blurRad="38100" dist="38100" dir="2700000" algn="tl">
                    <a:srgbClr val="000000">
                      <a:alpha val="43137"/>
                    </a:srgbClr>
                  </a:outerShdw>
                </a:effectLst>
              </a:rPr>
              <a:t>Atbalsta grupa </a:t>
            </a:r>
          </a:p>
          <a:p>
            <a:pPr marL="522288" indent="-522288" eaLnBrk="1" hangingPunct="1">
              <a:lnSpc>
                <a:spcPct val="90000"/>
              </a:lnSpc>
              <a:spcAft>
                <a:spcPct val="30000"/>
              </a:spcAft>
              <a:buFontTx/>
              <a:buNone/>
            </a:pPr>
            <a:r>
              <a:rPr lang="en-US" dirty="0">
                <a:effectLst>
                  <a:outerShdw blurRad="38100" dist="38100" dir="2700000" algn="tl">
                    <a:srgbClr val="000000">
                      <a:alpha val="43137"/>
                    </a:srgbClr>
                  </a:outerShdw>
                </a:effectLst>
              </a:rPr>
              <a:t>5. 	</a:t>
            </a:r>
            <a:r>
              <a:rPr lang="lv-LV" dirty="0">
                <a:effectLst>
                  <a:outerShdw blurRad="38100" dist="38100" dir="2700000" algn="tl">
                    <a:srgbClr val="000000">
                      <a:alpha val="43137"/>
                    </a:srgbClr>
                  </a:outerShdw>
                </a:effectLst>
              </a:rPr>
              <a:t>Personīga ziedošanās - lūgšana un Bībeles studēšanas laiks </a:t>
            </a:r>
          </a:p>
          <a:p>
            <a:pPr marL="522288" indent="-522288" eaLnBrk="1" hangingPunct="1">
              <a:lnSpc>
                <a:spcPct val="90000"/>
              </a:lnSpc>
              <a:spcAft>
                <a:spcPct val="30000"/>
              </a:spcAft>
              <a:buFontTx/>
              <a:buNone/>
            </a:pPr>
            <a:r>
              <a:rPr lang="en-US" dirty="0">
                <a:effectLst>
                  <a:outerShdw blurRad="38100" dist="38100" dir="2700000" algn="tl">
                    <a:srgbClr val="000000">
                      <a:alpha val="43137"/>
                    </a:srgbClr>
                  </a:outerShdw>
                </a:effectLst>
              </a:rPr>
              <a:t>6. 	</a:t>
            </a:r>
            <a:r>
              <a:rPr lang="lv-LV" dirty="0">
                <a:effectLst>
                  <a:outerShdw blurRad="38100" dist="38100" dir="2700000" algn="tl">
                    <a:srgbClr val="000000">
                      <a:alpha val="43137"/>
                    </a:srgbClr>
                  </a:outerShdw>
                </a:effectLst>
              </a:rPr>
              <a:t>Ģimenes attiecības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69E80949-D610-4BA9-AE78-54251181601E}" type="slidenum">
              <a:rPr lang="en-US"/>
              <a:pPr>
                <a:defRPr/>
              </a:pPr>
              <a:t>70</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533400"/>
            <a:ext cx="8229600" cy="990600"/>
          </a:xfrm>
        </p:spPr>
        <p:txBody>
          <a:bodyPr>
            <a:normAutofit/>
          </a:bodyPr>
          <a:lstStyle/>
          <a:p>
            <a:pPr eaLnBrk="1" fontAlgn="auto" hangingPunct="1">
              <a:spcAft>
                <a:spcPts val="0"/>
              </a:spcAft>
              <a:defRPr/>
            </a:pPr>
            <a:r>
              <a:rPr lang="lv-LV" sz="4000" dirty="0">
                <a:effectLst/>
              </a:rPr>
              <a:t>Kā izskatās atgūšanās</a:t>
            </a:r>
            <a:r>
              <a:rPr lang="en-US" sz="4000" dirty="0">
                <a:solidFill>
                  <a:schemeClr val="tx2">
                    <a:tint val="100000"/>
                    <a:satMod val="250000"/>
                  </a:schemeClr>
                </a:solidFill>
              </a:rPr>
              <a:t>?</a:t>
            </a:r>
          </a:p>
        </p:txBody>
      </p:sp>
      <p:sp>
        <p:nvSpPr>
          <p:cNvPr id="74755" name="Rectangle 3"/>
          <p:cNvSpPr>
            <a:spLocks noGrp="1" noChangeArrowheads="1"/>
          </p:cNvSpPr>
          <p:nvPr>
            <p:ph idx="1"/>
          </p:nvPr>
        </p:nvSpPr>
        <p:spPr>
          <a:xfrm>
            <a:off x="1981200" y="1752600"/>
            <a:ext cx="8229600" cy="4541838"/>
          </a:xfrm>
        </p:spPr>
        <p:txBody>
          <a:bodyPr/>
          <a:lstStyle/>
          <a:p>
            <a:pPr eaLnBrk="1" hangingPunct="1">
              <a:buFontTx/>
              <a:buNone/>
            </a:pPr>
            <a:r>
              <a:rPr lang="en-US" b="1" dirty="0"/>
              <a:t>	</a:t>
            </a:r>
            <a:r>
              <a:rPr lang="lv-LV" b="1" dirty="0"/>
              <a:t>Atgūšanās</a:t>
            </a:r>
            <a:r>
              <a:rPr lang="lv-LV" dirty="0"/>
              <a:t> (pieņemšana un pateicība)</a:t>
            </a:r>
            <a:r>
              <a:rPr lang="en-US" dirty="0">
                <a:effectLst>
                  <a:outerShdw blurRad="38100" dist="38100" dir="2700000" algn="tl">
                    <a:srgbClr val="000000">
                      <a:alpha val="43137"/>
                    </a:srgbClr>
                  </a:outerShdw>
                </a:effectLst>
              </a:rPr>
              <a:t>  </a:t>
            </a:r>
          </a:p>
          <a:p>
            <a:pPr eaLnBrk="1" hangingPunct="1">
              <a:buFontTx/>
              <a:buNone/>
            </a:pP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Nav pašreizēju noslēpumu, problēmu risināšana, baiļu un jūtu identificēšana, nodošanās turēšana attiecībā pret sapulču apmeklēšanu, draudzi, cilvēkiem, mērķiem, sevi. Atvērts, godīgs, veido acu kontaktu, aizsniedz citus, padziļina attiecības ar Dievu un citiem. Atbildība. </a:t>
            </a:r>
            <a:r>
              <a:rPr lang="lv-LV" sz="1600" dirty="0">
                <a:effectLst>
                  <a:outerShdw blurRad="38100" dist="38100" dir="2700000" algn="tl">
                    <a:srgbClr val="000000">
                      <a:alpha val="43137"/>
                    </a:srgbClr>
                  </a:outerShdw>
                </a:effectLst>
              </a:rPr>
              <a:t>no</a:t>
            </a:r>
            <a:r>
              <a:rPr lang="en-US" sz="1600" dirty="0">
                <a:effectLst>
                  <a:outerShdw blurRad="38100" dist="38100" dir="2700000" algn="tl">
                    <a:srgbClr val="000000">
                      <a:alpha val="43137"/>
                    </a:srgbClr>
                  </a:outerShdw>
                </a:effectLst>
              </a:rPr>
              <a:t> the Faster Relapse Awareness Scale</a:t>
            </a:r>
            <a:r>
              <a:rPr lang="lv-LV" sz="1600" dirty="0">
                <a:effectLst>
                  <a:outerShdw blurRad="38100" dist="38100" dir="2700000" algn="tl">
                    <a:srgbClr val="000000">
                      <a:alpha val="43137"/>
                    </a:srgbClr>
                  </a:outerShdw>
                </a:effectLst>
              </a:rPr>
              <a:t> </a:t>
            </a:r>
            <a:r>
              <a:rPr lang="lv-LV" sz="1600" dirty="0"/>
              <a:t>(Ātrāka atkārtošanas izpratnes skala)</a:t>
            </a:r>
            <a:r>
              <a:rPr lang="en-US" sz="1600" dirty="0">
                <a:effectLst>
                  <a:outerShdw blurRad="38100" dist="38100" dir="2700000" algn="tl">
                    <a:srgbClr val="000000">
                      <a:alpha val="43137"/>
                    </a:srgbClr>
                  </a:outerShdw>
                </a:effectLst>
              </a:rPr>
              <a:t>, </a:t>
            </a:r>
            <a:r>
              <a:rPr lang="lv-LV" sz="1600" dirty="0">
                <a:effectLst>
                  <a:outerShdw blurRad="38100" dist="38100" dir="2700000" algn="tl">
                    <a:srgbClr val="000000">
                      <a:alpha val="43137"/>
                    </a:srgbClr>
                  </a:outerShdw>
                </a:effectLst>
              </a:rPr>
              <a:t>no</a:t>
            </a:r>
            <a:r>
              <a:rPr lang="en-US" sz="1600" dirty="0">
                <a:effectLst>
                  <a:outerShdw blurRad="38100" dist="38100" dir="2700000" algn="tl">
                    <a:srgbClr val="000000">
                      <a:alpha val="43137"/>
                    </a:srgbClr>
                  </a:outerShdw>
                </a:effectLst>
              </a:rPr>
              <a:t> </a:t>
            </a:r>
            <a:r>
              <a:rPr lang="en-US" sz="1600" i="1" dirty="0">
                <a:effectLst>
                  <a:outerShdw blurRad="38100" dist="38100" dir="2700000" algn="tl">
                    <a:srgbClr val="000000">
                      <a:alpha val="43137"/>
                    </a:srgbClr>
                  </a:outerShdw>
                </a:effectLst>
              </a:rPr>
              <a:t>The Genesis Process</a:t>
            </a:r>
            <a:r>
              <a:rPr lang="en-US" sz="1600" dirty="0">
                <a:effectLst>
                  <a:outerShdw blurRad="38100" dist="38100" dir="2700000" algn="tl">
                    <a:srgbClr val="000000">
                      <a:alpha val="43137"/>
                    </a:srgbClr>
                  </a:outerShdw>
                </a:effectLst>
              </a:rPr>
              <a:t>. </a:t>
            </a:r>
          </a:p>
        </p:txBody>
      </p:sp>
      <p:sp>
        <p:nvSpPr>
          <p:cNvPr id="4" name="Slide Number Placeholder 3"/>
          <p:cNvSpPr>
            <a:spLocks noGrp="1"/>
          </p:cNvSpPr>
          <p:nvPr>
            <p:ph type="sldNum" sz="quarter" idx="12"/>
          </p:nvPr>
        </p:nvSpPr>
        <p:spPr/>
        <p:txBody>
          <a:bodyPr/>
          <a:lstStyle/>
          <a:p>
            <a:pPr>
              <a:defRPr/>
            </a:pPr>
            <a:fld id="{3089D2C2-A91A-44AE-84AE-C73CC4FF916C}" type="slidenum">
              <a:rPr lang="en-US"/>
              <a:pPr>
                <a:defRPr/>
              </a:pPr>
              <a:t>71</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1981200" y="1371600"/>
            <a:ext cx="8229600" cy="4114800"/>
          </a:xfrm>
        </p:spPr>
        <p:txBody>
          <a:bodyPr/>
          <a:lstStyle/>
          <a:p>
            <a:pPr eaLnBrk="1" hangingPunct="1"/>
            <a:r>
              <a:rPr lang="lv-LV" sz="4400" dirty="0">
                <a:effectLst>
                  <a:outerShdw blurRad="38100" dist="38100" dir="2700000" algn="tl">
                    <a:srgbClr val="000000">
                      <a:alpha val="43137"/>
                    </a:srgbClr>
                  </a:outerShdw>
                </a:effectLst>
              </a:rPr>
              <a:t>Atgūšanās ir smags darbs</a:t>
            </a:r>
            <a:r>
              <a:rPr lang="en-US" sz="4400" dirty="0">
                <a:effectLst>
                  <a:outerShdw blurRad="38100" dist="38100" dir="2700000" algn="tl">
                    <a:srgbClr val="000000">
                      <a:alpha val="43137"/>
                    </a:srgbClr>
                  </a:outerShdw>
                </a:effectLst>
              </a:rPr>
              <a:t>.  </a:t>
            </a:r>
          </a:p>
          <a:p>
            <a:pPr eaLnBrk="1" hangingPunct="1">
              <a:buFontTx/>
              <a:buNone/>
            </a:pPr>
            <a:endParaRPr lang="en-US" sz="4400" dirty="0">
              <a:effectLst>
                <a:outerShdw blurRad="38100" dist="38100" dir="2700000" algn="tl">
                  <a:srgbClr val="000000">
                    <a:alpha val="43137"/>
                  </a:srgbClr>
                </a:outerShdw>
              </a:effectLst>
            </a:endParaRPr>
          </a:p>
          <a:p>
            <a:pPr eaLnBrk="1" hangingPunct="1"/>
            <a:r>
              <a:rPr lang="lv-LV" sz="4400" dirty="0">
                <a:effectLst>
                  <a:outerShdw blurRad="38100" dist="38100" dir="2700000" algn="tl">
                    <a:srgbClr val="000000">
                      <a:alpha val="43137"/>
                    </a:srgbClr>
                  </a:outerShdw>
                </a:effectLst>
              </a:rPr>
              <a:t>Atgūšanās ir kā staigāšana pa novilktu virvi pār lielu bedri</a:t>
            </a:r>
            <a:r>
              <a:rPr lang="en-US" sz="4400" dirty="0">
                <a:effectLst>
                  <a:outerShdw blurRad="38100" dist="38100" dir="2700000" algn="tl">
                    <a:srgbClr val="000000">
                      <a:alpha val="43137"/>
                    </a:srgbClr>
                  </a:outerShdw>
                </a:effectLst>
              </a:rPr>
              <a:t>.</a:t>
            </a:r>
          </a:p>
        </p:txBody>
      </p:sp>
      <p:sp>
        <p:nvSpPr>
          <p:cNvPr id="3" name="Slide Number Placeholder 2"/>
          <p:cNvSpPr>
            <a:spLocks noGrp="1"/>
          </p:cNvSpPr>
          <p:nvPr>
            <p:ph type="sldNum" sz="quarter" idx="12"/>
          </p:nvPr>
        </p:nvSpPr>
        <p:spPr/>
        <p:txBody>
          <a:bodyPr/>
          <a:lstStyle/>
          <a:p>
            <a:pPr>
              <a:defRPr/>
            </a:pPr>
            <a:fld id="{239483CF-6D9F-400A-A800-00C8E40D481E}" type="slidenum">
              <a:rPr lang="en-US"/>
              <a:pPr>
                <a:defRPr/>
              </a:pPr>
              <a:t>72</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1981200" y="609600"/>
            <a:ext cx="8229600" cy="4114800"/>
          </a:xfrm>
        </p:spPr>
        <p:txBody>
          <a:bodyPr/>
          <a:lstStyle/>
          <a:p>
            <a:pPr eaLnBrk="1" hangingPunct="1">
              <a:spcAft>
                <a:spcPct val="60000"/>
              </a:spcAft>
            </a:pPr>
            <a:r>
              <a:rPr lang="lv-LV" sz="3600" dirty="0">
                <a:effectLst>
                  <a:outerShdw blurRad="38100" dist="38100" dir="2700000" algn="tl">
                    <a:srgbClr val="000000">
                      <a:alpha val="43137"/>
                    </a:srgbClr>
                  </a:outerShdw>
                </a:effectLst>
              </a:rPr>
              <a:t>Cilvēks, kurš piedzīvo atgūšanos var justies ļoti neērti sajūtās un uzvedības modeļos. Kādēļ? </a:t>
            </a:r>
          </a:p>
          <a:p>
            <a:pPr eaLnBrk="1" hangingPunct="1">
              <a:spcAft>
                <a:spcPct val="60000"/>
              </a:spcAft>
            </a:pPr>
            <a:r>
              <a:rPr lang="lv-LV" sz="3600" dirty="0">
                <a:effectLst>
                  <a:outerShdw blurRad="38100" dist="38100" dir="2700000" algn="tl">
                    <a:srgbClr val="000000">
                      <a:alpha val="43137"/>
                    </a:srgbClr>
                  </a:outerShdw>
                </a:effectLst>
              </a:rPr>
              <a:t>Tādēļ, ka nekad iepriekš šādā veidā nedzīvoja. Tā ir jauna teritorija – ārā no viņu komforta zonas. </a:t>
            </a:r>
          </a:p>
          <a:p>
            <a:pPr eaLnBrk="1" hangingPunct="1">
              <a:spcAft>
                <a:spcPct val="60000"/>
              </a:spcAft>
            </a:pPr>
            <a:r>
              <a:rPr lang="lv-LV" sz="3600" dirty="0">
                <a:effectLst>
                  <a:outerShdw blurRad="38100" dist="38100" dir="2700000" algn="tl">
                    <a:srgbClr val="000000">
                      <a:alpha val="43137"/>
                    </a:srgbClr>
                  </a:outerShdw>
                </a:effectLst>
              </a:rPr>
              <a:t>Tas liekas biedējoši.</a:t>
            </a:r>
            <a:endParaRPr lang="en-US" sz="36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36AFA13B-8AB2-4151-81D8-40EEC021419C}" type="slidenum">
              <a:rPr lang="en-US"/>
              <a:pPr>
                <a:defRPr/>
              </a:pPr>
              <a:t>73</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14400" y="228600"/>
            <a:ext cx="8229600" cy="1676400"/>
          </a:xfrm>
        </p:spPr>
        <p:txBody>
          <a:bodyPr/>
          <a:lstStyle/>
          <a:p>
            <a:pPr eaLnBrk="1" fontAlgn="auto" hangingPunct="1">
              <a:spcAft>
                <a:spcPts val="0"/>
              </a:spcAft>
              <a:defRPr/>
            </a:pPr>
            <a:r>
              <a:rPr lang="lv-LV" dirty="0">
                <a:effectLst/>
              </a:rPr>
              <a:t>Kas ir tavā instrumentu kastē priekš atgūšanās?</a:t>
            </a:r>
            <a:endParaRPr lang="en-US" dirty="0">
              <a:solidFill>
                <a:schemeClr val="tx2">
                  <a:tint val="100000"/>
                  <a:satMod val="250000"/>
                </a:schemeClr>
              </a:solidFill>
            </a:endParaRPr>
          </a:p>
        </p:txBody>
      </p:sp>
      <p:sp>
        <p:nvSpPr>
          <p:cNvPr id="77827" name="Rectangle 3"/>
          <p:cNvSpPr>
            <a:spLocks noGrp="1" noChangeArrowheads="1"/>
          </p:cNvSpPr>
          <p:nvPr>
            <p:ph idx="1"/>
          </p:nvPr>
        </p:nvSpPr>
        <p:spPr>
          <a:xfrm>
            <a:off x="914400" y="2133601"/>
            <a:ext cx="7689980" cy="3992563"/>
          </a:xfrm>
        </p:spPr>
        <p:txBody>
          <a:bodyPr/>
          <a:lstStyle/>
          <a:p>
            <a:pPr eaLnBrk="1" hangingPunct="1"/>
            <a:r>
              <a:rPr lang="lv-LV" sz="4000" dirty="0">
                <a:effectLst>
                  <a:outerShdw blurRad="38100" dist="38100" dir="2700000" algn="tl">
                    <a:srgbClr val="000000">
                      <a:alpha val="43137"/>
                    </a:srgbClr>
                  </a:outerShdw>
                </a:effectLst>
              </a:rPr>
              <a:t>Uzraksti kur tu būsi pēc 5 gadiem, ja nemainīsies</a:t>
            </a:r>
            <a:r>
              <a:rPr lang="en-US" sz="4000" dirty="0">
                <a:effectLst>
                  <a:outerShdw blurRad="38100" dist="38100" dir="2700000" algn="tl">
                    <a:srgbClr val="000000">
                      <a:alpha val="43137"/>
                    </a:srgbClr>
                  </a:outerShdw>
                </a:effectLst>
              </a:rPr>
              <a:t>.</a:t>
            </a:r>
          </a:p>
          <a:p>
            <a:pPr eaLnBrk="1" hangingPunct="1"/>
            <a:r>
              <a:rPr lang="lv-LV" sz="4000" dirty="0">
                <a:effectLst>
                  <a:outerShdw blurRad="38100" dist="38100" dir="2700000" algn="tl">
                    <a:srgbClr val="000000">
                      <a:alpha val="43137"/>
                    </a:srgbClr>
                  </a:outerShdw>
                </a:effectLst>
              </a:rPr>
              <a:t>Sastādi sarakstu ar 30 iemesliem kādēļ tu vairs nekad nevēlies doties atpakaļ pa to veco ceļu</a:t>
            </a:r>
            <a:r>
              <a:rPr lang="en-US" sz="4000" dirty="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pPr>
              <a:defRPr/>
            </a:pPr>
            <a:fld id="{CDAD78B3-35E7-476C-AB54-50305DD8B18C}" type="slidenum">
              <a:rPr lang="en-US"/>
              <a:pPr>
                <a:defRPr/>
              </a:pPr>
              <a:t>74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380" y="641067"/>
            <a:ext cx="2971800" cy="2985067"/>
          </a:xfrm>
          <a:prstGeom prst="rect">
            <a:avLst/>
          </a:prstGeom>
        </p:spPr>
      </p:pic>
      <p:sp>
        <p:nvSpPr>
          <p:cNvPr id="8"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9"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1662"/>
            <a:ext cx="10972800" cy="914401"/>
          </a:xfrm>
        </p:spPr>
        <p:txBody>
          <a:bodyPr/>
          <a:lstStyle/>
          <a:p>
            <a:r>
              <a:rPr lang="en-US" dirty="0"/>
              <a:t>www.TeenChallengeAlumni.com</a:t>
            </a:r>
          </a:p>
        </p:txBody>
      </p:sp>
      <p:sp>
        <p:nvSpPr>
          <p:cNvPr id="3" name="Content Placeholder 2"/>
          <p:cNvSpPr>
            <a:spLocks noGrp="1"/>
          </p:cNvSpPr>
          <p:nvPr>
            <p:ph idx="1"/>
          </p:nvPr>
        </p:nvSpPr>
        <p:spPr>
          <a:xfrm>
            <a:off x="609600" y="1555750"/>
            <a:ext cx="9448800" cy="4114800"/>
          </a:xfrm>
        </p:spPr>
        <p:txBody>
          <a:bodyPr/>
          <a:lstStyle/>
          <a:p>
            <a:pPr marL="0" indent="0">
              <a:buNone/>
            </a:pPr>
            <a:r>
              <a:rPr lang="en-US" dirty="0"/>
              <a:t>52 B</a:t>
            </a:r>
            <a:r>
              <a:rPr lang="lv-LV" dirty="0"/>
              <a:t>ī</a:t>
            </a:r>
            <a:r>
              <a:rPr lang="en-US" dirty="0"/>
              <a:t>b</a:t>
            </a:r>
            <a:r>
              <a:rPr lang="lv-LV" dirty="0"/>
              <a:t>e</a:t>
            </a:r>
            <a:r>
              <a:rPr lang="en-US" dirty="0"/>
              <a:t>le</a:t>
            </a:r>
            <a:r>
              <a:rPr lang="lv-LV" dirty="0"/>
              <a:t>s</a:t>
            </a:r>
            <a:r>
              <a:rPr lang="en-US" dirty="0"/>
              <a:t> </a:t>
            </a:r>
            <a:r>
              <a:rPr lang="en-US" dirty="0" err="1"/>
              <a:t>studi</a:t>
            </a:r>
            <a:r>
              <a:rPr lang="lv-LV" dirty="0" err="1"/>
              <a:t>jas</a:t>
            </a:r>
            <a:r>
              <a:rPr lang="en-US" dirty="0"/>
              <a:t> Teen Challenge alumni</a:t>
            </a:r>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75</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714" b="4156"/>
          <a:stretch/>
        </p:blipFill>
        <p:spPr>
          <a:xfrm>
            <a:off x="3886200" y="2657584"/>
            <a:ext cx="7356932" cy="3438416"/>
          </a:xfrm>
          <a:prstGeom prst="rect">
            <a:avLst/>
          </a:prstGeom>
        </p:spPr>
      </p:pic>
      <p:sp>
        <p:nvSpPr>
          <p:cNvPr id="8"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9"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extLst>
      <p:ext uri="{BB962C8B-B14F-4D97-AF65-F5344CB8AC3E}">
        <p14:creationId xmlns:p14="http://schemas.microsoft.com/office/powerpoint/2010/main" val="33750352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524000"/>
          </a:xfrm>
        </p:spPr>
        <p:txBody>
          <a:bodyPr/>
          <a:lstStyle/>
          <a:p>
            <a:pPr eaLnBrk="1" fontAlgn="auto" hangingPunct="1">
              <a:spcAft>
                <a:spcPts val="0"/>
              </a:spcAft>
              <a:defRPr/>
            </a:pPr>
            <a:r>
              <a:rPr lang="en-US" dirty="0">
                <a:solidFill>
                  <a:schemeClr val="tx1"/>
                </a:solidFill>
              </a:rPr>
              <a:t>5</a:t>
            </a:r>
            <a:r>
              <a:rPr lang="lv-LV" dirty="0">
                <a:solidFill>
                  <a:schemeClr val="tx1"/>
                </a:solidFill>
              </a:rPr>
              <a:t>.nodaļa</a:t>
            </a:r>
            <a:r>
              <a:rPr lang="en-US" dirty="0">
                <a:solidFill>
                  <a:schemeClr val="tx1"/>
                </a:solidFill>
              </a:rPr>
              <a:t/>
            </a:r>
            <a:br>
              <a:rPr lang="en-US" dirty="0">
                <a:solidFill>
                  <a:schemeClr val="tx1"/>
                </a:solidFill>
              </a:rPr>
            </a:br>
            <a:r>
              <a:rPr lang="lv-LV" dirty="0">
                <a:effectLst>
                  <a:outerShdw blurRad="38100" dist="38100" dir="2700000" algn="tl">
                    <a:srgbClr val="000000">
                      <a:alpha val="43137"/>
                    </a:srgbClr>
                  </a:outerShdw>
                </a:effectLst>
              </a:rPr>
              <a:t>Veselīgs dzīvesveids</a:t>
            </a:r>
            <a:endParaRPr lang="en-US" dirty="0">
              <a:solidFill>
                <a:schemeClr val="tx1"/>
              </a:solidFill>
              <a:effectLst>
                <a:outerShdw blurRad="38100" dist="38100" dir="2700000" algn="tl">
                  <a:srgbClr val="000000">
                    <a:alpha val="43137"/>
                  </a:srgbClr>
                </a:outerShdw>
              </a:effectLst>
            </a:endParaRPr>
          </a:p>
        </p:txBody>
      </p:sp>
      <p:sp>
        <p:nvSpPr>
          <p:cNvPr id="24579" name="Rectangle 3"/>
          <p:cNvSpPr>
            <a:spLocks noGrp="1" noChangeArrowheads="1"/>
          </p:cNvSpPr>
          <p:nvPr>
            <p:ph idx="1"/>
          </p:nvPr>
        </p:nvSpPr>
        <p:spPr>
          <a:xfrm>
            <a:off x="1981200" y="1828800"/>
            <a:ext cx="8229600" cy="4114800"/>
          </a:xfrm>
        </p:spPr>
        <p:txBody>
          <a:bodyPr/>
          <a:lstStyle/>
          <a:p>
            <a:pPr eaLnBrk="1" hangingPunct="1">
              <a:spcAft>
                <a:spcPct val="25000"/>
              </a:spcAft>
            </a:pPr>
            <a:r>
              <a:rPr lang="lv-LV" dirty="0">
                <a:effectLst>
                  <a:outerShdw blurRad="38100" dist="38100" dir="2700000" algn="tl">
                    <a:srgbClr val="000000">
                      <a:alpha val="43137"/>
                    </a:srgbClr>
                  </a:outerShdw>
                </a:effectLst>
              </a:rPr>
              <a:t>ceļš uz briedumu</a:t>
            </a:r>
            <a:endParaRPr lang="en-US" dirty="0">
              <a:effectLst>
                <a:outerShdw blurRad="38100" dist="38100" dir="2700000" algn="tl">
                  <a:srgbClr val="000000">
                    <a:alpha val="43137"/>
                  </a:srgbClr>
                </a:outerShdw>
              </a:effectLst>
            </a:endParaRPr>
          </a:p>
          <a:p>
            <a:pPr eaLnBrk="1" hangingPunct="1">
              <a:spcAft>
                <a:spcPct val="25000"/>
              </a:spcAft>
            </a:pPr>
            <a:r>
              <a:rPr lang="lv-LV" dirty="0">
                <a:effectLst>
                  <a:outerShdw blurRad="38100" dist="38100" dir="2700000" algn="tl">
                    <a:srgbClr val="000000">
                      <a:alpha val="43137"/>
                    </a:srgbClr>
                  </a:outerShdw>
                </a:effectLst>
              </a:rPr>
              <a:t>ceļš uz brīvību </a:t>
            </a:r>
          </a:p>
          <a:p>
            <a:pPr eaLnBrk="1" hangingPunct="1">
              <a:spcAft>
                <a:spcPct val="25000"/>
              </a:spcAft>
            </a:pPr>
            <a:r>
              <a:rPr lang="lv-LV" dirty="0">
                <a:effectLst>
                  <a:outerShdw blurRad="38100" dist="38100" dir="2700000" algn="tl">
                    <a:srgbClr val="000000">
                      <a:alpha val="43137"/>
                    </a:srgbClr>
                  </a:outerShdw>
                </a:effectLst>
              </a:rPr>
              <a:t>ceļš uz pilnību</a:t>
            </a:r>
            <a:endParaRPr lang="en-US" dirty="0">
              <a:effectLst>
                <a:outerShdw blurRad="38100" dist="38100" dir="2700000" algn="tl">
                  <a:srgbClr val="000000">
                    <a:alpha val="43137"/>
                  </a:srgbClr>
                </a:outerShdw>
              </a:effectLst>
            </a:endParaRPr>
          </a:p>
          <a:p>
            <a:pPr eaLnBrk="1" hangingPunct="1">
              <a:spcAft>
                <a:spcPct val="25000"/>
              </a:spcAft>
            </a:pPr>
            <a:r>
              <a:rPr lang="lv-LV" dirty="0">
                <a:effectLst>
                  <a:outerShdw blurRad="38100" dist="38100" dir="2700000" algn="tl">
                    <a:srgbClr val="000000">
                      <a:alpha val="43137"/>
                    </a:srgbClr>
                  </a:outerShdw>
                </a:effectLst>
              </a:rPr>
              <a:t>ceļš uz jēgu dzīvē</a:t>
            </a:r>
          </a:p>
          <a:p>
            <a:pPr eaLnBrk="1" hangingPunct="1">
              <a:spcAft>
                <a:spcPct val="25000"/>
              </a:spcAft>
            </a:pPr>
            <a:r>
              <a:rPr lang="lv-LV" dirty="0">
                <a:effectLst>
                  <a:outerShdw blurRad="38100" dist="38100" dir="2700000" algn="tl">
                    <a:srgbClr val="000000">
                      <a:alpha val="43137"/>
                    </a:srgbClr>
                  </a:outerShdw>
                </a:effectLst>
              </a:rPr>
              <a:t>ceļš uz piepildījumu</a:t>
            </a:r>
          </a:p>
          <a:p>
            <a:pPr eaLnBrk="1" hangingPunct="1">
              <a:spcAft>
                <a:spcPct val="25000"/>
              </a:spcAft>
            </a:pPr>
            <a:r>
              <a:rPr lang="lv-LV" dirty="0">
                <a:effectLst>
                  <a:outerShdw blurRad="38100" dist="38100" dir="2700000" algn="tl">
                    <a:srgbClr val="000000">
                      <a:alpha val="43137"/>
                    </a:srgbClr>
                  </a:outerShdw>
                </a:effectLst>
              </a:rPr>
              <a:t>ceļš uz patiesu dzīvi – mērķi, kas nedomā tikai par sevi</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A6C5AF23-36C0-4BB1-B3CA-D0C65D60B146}" type="slidenum">
              <a:rPr lang="en-US"/>
              <a:pPr>
                <a:defRPr/>
              </a:pPr>
              <a:t>76</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533400"/>
            <a:ext cx="12192000" cy="1210174"/>
          </a:xfrm>
        </p:spPr>
        <p:txBody>
          <a:bodyPr/>
          <a:lstStyle/>
          <a:p>
            <a:pPr algn="ctr" eaLnBrk="1" fontAlgn="auto" hangingPunct="1">
              <a:spcAft>
                <a:spcPts val="0"/>
              </a:spcAft>
              <a:defRPr/>
            </a:pPr>
            <a:r>
              <a:rPr lang="lv-LV" dirty="0">
                <a:effectLst>
                  <a:outerShdw blurRad="38100" dist="38100" dir="2700000" algn="tl">
                    <a:srgbClr val="000000">
                      <a:alpha val="43137"/>
                    </a:srgbClr>
                  </a:outerShdw>
                </a:effectLst>
              </a:rPr>
              <a:t>Ceļam uz briedumu ir 3 raksturīgās pazīmes</a:t>
            </a:r>
            <a:endParaRPr lang="en-US" sz="4000" dirty="0">
              <a:solidFill>
                <a:schemeClr val="tx2">
                  <a:tint val="100000"/>
                  <a:satMod val="250000"/>
                </a:schemeClr>
              </a:solidFill>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a:xfrm>
            <a:off x="1981200" y="1905000"/>
            <a:ext cx="8229600" cy="4389438"/>
          </a:xfrm>
        </p:spPr>
        <p:txBody>
          <a:bodyPr>
            <a:normAutofit/>
          </a:bodyPr>
          <a:lstStyle/>
          <a:p>
            <a:pPr marL="609600" indent="-609600" eaLnBrk="1" fontAlgn="auto" hangingPunct="1">
              <a:spcAft>
                <a:spcPts val="0"/>
              </a:spcAft>
              <a:buNone/>
              <a:defRPr/>
            </a:pPr>
            <a:endParaRPr lang="en-US" dirty="0">
              <a:effectLst>
                <a:outerShdw blurRad="38100" dist="38100" dir="2700000" algn="tl">
                  <a:srgbClr val="000000">
                    <a:alpha val="43137"/>
                  </a:srgbClr>
                </a:outerShdw>
              </a:effectLst>
            </a:endParaRPr>
          </a:p>
          <a:p>
            <a:pPr marL="609600" indent="-609600" eaLnBrk="1" fontAlgn="auto" hangingPunct="1">
              <a:spcAft>
                <a:spcPts val="0"/>
              </a:spcAft>
              <a:buNone/>
              <a:defRPr/>
            </a:pPr>
            <a:r>
              <a:rPr lang="en-US" sz="4000" dirty="0">
                <a:solidFill>
                  <a:schemeClr val="tx2"/>
                </a:solidFill>
                <a:effectLst>
                  <a:outerShdw blurRad="38100" dist="38100" dir="2700000" algn="tl">
                    <a:srgbClr val="000000">
                      <a:alpha val="43137"/>
                    </a:srgbClr>
                  </a:outerShdw>
                </a:effectLst>
              </a:rPr>
              <a:t>1.	</a:t>
            </a:r>
            <a:r>
              <a:rPr lang="lv-LV" sz="4000" dirty="0">
                <a:effectLst>
                  <a:outerShdw blurRad="38100" dist="38100" dir="2700000" algn="tl">
                    <a:srgbClr val="000000">
                      <a:alpha val="43137"/>
                    </a:srgbClr>
                  </a:outerShdw>
                </a:effectLst>
              </a:rPr>
              <a:t>Ceļš uz briedumu sākas ar dzīvošanu </a:t>
            </a:r>
            <a:r>
              <a:rPr lang="lv-LV" sz="4000" u="sng" dirty="0">
                <a:solidFill>
                  <a:schemeClr val="accent4">
                    <a:lumMod val="75000"/>
                  </a:schemeClr>
                </a:solidFill>
                <a:effectLst>
                  <a:outerShdw blurRad="38100" dist="38100" dir="2700000" algn="tl">
                    <a:srgbClr val="000000">
                      <a:alpha val="43137"/>
                    </a:srgbClr>
                  </a:outerShdw>
                </a:effectLst>
              </a:rPr>
              <a:t>patiesībā</a:t>
            </a:r>
            <a:r>
              <a:rPr lang="en-US" sz="4000" u="sng" dirty="0">
                <a:solidFill>
                  <a:srgbClr val="FFC000"/>
                </a:solidFill>
                <a:effectLst>
                  <a:outerShdw blurRad="38100" dist="38100" dir="2700000" algn="tl">
                    <a:srgbClr val="000000">
                      <a:alpha val="43137"/>
                    </a:srgbClr>
                  </a:outerShdw>
                </a:effectLst>
              </a:rPr>
              <a:t> </a:t>
            </a:r>
            <a:endParaRPr lang="en-US" sz="4000" dirty="0">
              <a:solidFill>
                <a:srgbClr val="FFC000"/>
              </a:solidFill>
              <a:effectLst>
                <a:outerShdw blurRad="38100" dist="38100" dir="2700000" algn="tl">
                  <a:srgbClr val="000000">
                    <a:alpha val="43137"/>
                  </a:srgbClr>
                </a:outerShdw>
              </a:effectLst>
            </a:endParaRPr>
          </a:p>
          <a:p>
            <a:pPr marL="609600" indent="-609600" eaLnBrk="1" fontAlgn="auto" hangingPunct="1">
              <a:spcAft>
                <a:spcPts val="0"/>
              </a:spcAft>
              <a:buNone/>
              <a:defRPr/>
            </a:pPr>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J</a:t>
            </a:r>
            <a:r>
              <a:rPr lang="lv-LV" dirty="0" err="1">
                <a:effectLst>
                  <a:outerShdw blurRad="38100" dist="38100" dir="2700000" algn="tl">
                    <a:srgbClr val="000000">
                      <a:alpha val="43137"/>
                    </a:srgbClr>
                  </a:outerShdw>
                </a:effectLst>
              </a:rPr>
              <a:t>āņa</a:t>
            </a:r>
            <a:r>
              <a:rPr lang="en-US" dirty="0">
                <a:effectLst>
                  <a:outerShdw blurRad="38100" dist="38100" dir="2700000" algn="tl">
                    <a:srgbClr val="000000">
                      <a:alpha val="43137"/>
                    </a:srgbClr>
                  </a:outerShdw>
                </a:effectLst>
              </a:rPr>
              <a:t> 14:6  “</a:t>
            </a:r>
            <a:r>
              <a:rPr lang="lv-LV" dirty="0">
                <a:effectLst>
                  <a:outerShdw blurRad="38100" dist="38100" dir="2700000" algn="tl">
                    <a:srgbClr val="000000">
                      <a:alpha val="43137"/>
                    </a:srgbClr>
                  </a:outerShdw>
                </a:effectLst>
              </a:rPr>
              <a:t>Es esmu ceļš, patiesība un dzīvība.</a:t>
            </a:r>
            <a:r>
              <a:rPr lang="en-US" dirty="0">
                <a:effectLst>
                  <a:outerShdw blurRad="38100" dist="38100" dir="2700000" algn="tl">
                    <a:srgbClr val="000000">
                      <a:alpha val="43137"/>
                    </a:srgbClr>
                  </a:outerShdw>
                </a:effectLst>
              </a:rPr>
              <a:t>”</a:t>
            </a:r>
          </a:p>
          <a:p>
            <a:pPr marL="609600" indent="-609600" eaLnBrk="1" fontAlgn="auto" hangingPunct="1">
              <a:spcAft>
                <a:spcPts val="0"/>
              </a:spcAft>
              <a:buNone/>
              <a:defRPr/>
            </a:pPr>
            <a:endParaRPr lang="en-US" dirty="0">
              <a:effectLst>
                <a:outerShdw blurRad="38100" dist="38100" dir="2700000" algn="tl">
                  <a:srgbClr val="000000">
                    <a:alpha val="43137"/>
                  </a:srgbClr>
                </a:outerShdw>
              </a:effectLst>
            </a:endParaRPr>
          </a:p>
          <a:p>
            <a:pPr marL="609600" indent="-609600" eaLnBrk="1" fontAlgn="auto" hangingPunct="1">
              <a:spcAft>
                <a:spcPts val="0"/>
              </a:spcAft>
              <a:buNone/>
              <a:defRPr/>
            </a:pP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Mācies dzīvot to dzīvi, ko Jēzus tev deva</a:t>
            </a:r>
            <a:r>
              <a:rPr lang="en-US"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19267647-420A-487B-8E31-1D9DDB5B810A}" type="slidenum">
              <a:rPr lang="en-US"/>
              <a:pPr>
                <a:defRPr/>
              </a:pPr>
              <a:t>77</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1981200" y="533401"/>
            <a:ext cx="8229600" cy="5592763"/>
          </a:xfrm>
        </p:spPr>
        <p:txBody>
          <a:bodyPr/>
          <a:lstStyle/>
          <a:p>
            <a:pPr eaLnBrk="1" hangingPunct="1">
              <a:buFontTx/>
              <a:buNone/>
              <a:defRPr/>
            </a:pPr>
            <a:r>
              <a:rPr lang="en-US" dirty="0"/>
              <a:t>	</a:t>
            </a:r>
            <a:r>
              <a:rPr lang="en-US" sz="4000" dirty="0">
                <a:effectLst>
                  <a:outerShdw blurRad="38100" dist="38100" dir="2700000" algn="tl">
                    <a:srgbClr val="000000">
                      <a:alpha val="43137"/>
                    </a:srgbClr>
                  </a:outerShdw>
                </a:effectLst>
              </a:rPr>
              <a:t>J</a:t>
            </a:r>
            <a:r>
              <a:rPr lang="lv-LV" sz="4000" dirty="0" err="1">
                <a:effectLst>
                  <a:outerShdw blurRad="38100" dist="38100" dir="2700000" algn="tl">
                    <a:srgbClr val="000000">
                      <a:alpha val="43137"/>
                    </a:srgbClr>
                  </a:outerShdw>
                </a:effectLst>
              </a:rPr>
              <a:t>āņa</a:t>
            </a:r>
            <a:r>
              <a:rPr lang="en-US" sz="4000" dirty="0">
                <a:effectLst>
                  <a:outerShdw blurRad="38100" dist="38100" dir="2700000" algn="tl">
                    <a:srgbClr val="000000">
                      <a:alpha val="43137"/>
                    </a:srgbClr>
                  </a:outerShdw>
                </a:effectLst>
              </a:rPr>
              <a:t> 8:32  “</a:t>
            </a:r>
            <a:r>
              <a:rPr lang="lv-LV" sz="4000" dirty="0">
                <a:effectLst>
                  <a:outerShdw blurRad="38100" dist="38100" dir="2700000" algn="tl">
                    <a:srgbClr val="000000">
                      <a:alpha val="43137"/>
                    </a:srgbClr>
                  </a:outerShdw>
                </a:effectLst>
              </a:rPr>
              <a:t>Jūs zināsiet patiesību un patiesība jūs atbrīvos</a:t>
            </a:r>
            <a:r>
              <a:rPr lang="en-US" sz="4000"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eaLnBrk="1" hangingPunct="1">
              <a:buFontTx/>
              <a:buNone/>
              <a:defRPr/>
            </a:pPr>
            <a:r>
              <a:rPr lang="en-US" dirty="0">
                <a:effectLst>
                  <a:outerShdw blurRad="38100" dist="38100" dir="2700000" algn="tl">
                    <a:srgbClr val="000000">
                      <a:alpha val="43137"/>
                    </a:srgbClr>
                  </a:outerShdw>
                </a:effectLst>
              </a:rPr>
              <a:t>	</a:t>
            </a:r>
          </a:p>
          <a:p>
            <a:pPr eaLnBrk="1" hangingPunct="1">
              <a:buFontTx/>
              <a:buNone/>
              <a:defRPr/>
            </a:pPr>
            <a:r>
              <a:rPr lang="en-US" sz="4000" dirty="0">
                <a:effectLst>
                  <a:outerShdw blurRad="38100" dist="38100" dir="2700000" algn="tl">
                    <a:srgbClr val="000000">
                      <a:alpha val="43137"/>
                    </a:srgbClr>
                  </a:outerShdw>
                </a:effectLst>
              </a:rPr>
              <a:t>2 </a:t>
            </a:r>
            <a:r>
              <a:rPr lang="lv-LV" sz="4000" dirty="0">
                <a:effectLst>
                  <a:outerShdw blurRad="38100" dist="38100" dir="2700000" algn="tl">
                    <a:srgbClr val="000000">
                      <a:alpha val="43137"/>
                    </a:srgbClr>
                  </a:outerShdw>
                </a:effectLst>
              </a:rPr>
              <a:t>grieķu valodas vārdi priekš vārda “zināt”</a:t>
            </a:r>
            <a:endParaRPr lang="en-US" sz="4000" dirty="0">
              <a:effectLst>
                <a:outerShdw blurRad="38100" dist="38100" dir="2700000" algn="tl">
                  <a:srgbClr val="000000">
                    <a:alpha val="43137"/>
                  </a:srgbClr>
                </a:outerShdw>
              </a:effectLst>
            </a:endParaRPr>
          </a:p>
          <a:p>
            <a:pPr eaLnBrk="1" hangingPunct="1">
              <a:buFontTx/>
              <a:buNone/>
              <a:defRPr/>
            </a:pPr>
            <a:endParaRPr lang="en-US" dirty="0">
              <a:effectLst>
                <a:outerShdw blurRad="38100" dist="38100" dir="2700000" algn="tl">
                  <a:srgbClr val="000000">
                    <a:alpha val="43137"/>
                  </a:srgbClr>
                </a:outerShdw>
              </a:effectLst>
            </a:endParaRPr>
          </a:p>
          <a:p>
            <a:pPr marL="514350" indent="-514350" eaLnBrk="1" hangingPunct="1">
              <a:buClr>
                <a:schemeClr val="accent3">
                  <a:lumMod val="75000"/>
                </a:schemeClr>
              </a:buClr>
              <a:buSzPct val="100000"/>
              <a:buFont typeface="+mj-lt"/>
              <a:buAutoNum type="alphaUcPeriod"/>
              <a:defRPr/>
            </a:pPr>
            <a:r>
              <a:rPr lang="lv-LV" dirty="0">
                <a:effectLst>
                  <a:outerShdw blurRad="38100" dist="38100" dir="2700000" algn="tl">
                    <a:srgbClr val="000000">
                      <a:alpha val="43137"/>
                    </a:srgbClr>
                  </a:outerShdw>
                </a:effectLst>
              </a:rPr>
              <a:t>Zināt</a:t>
            </a:r>
            <a:r>
              <a:rPr lang="en-US" dirty="0">
                <a:effectLst>
                  <a:outerShdw blurRad="38100" dist="38100" dir="2700000" algn="tl">
                    <a:srgbClr val="000000">
                      <a:alpha val="43137"/>
                    </a:srgbClr>
                  </a:outerShdw>
                </a:effectLst>
              </a:rPr>
              <a:t> </a:t>
            </a:r>
            <a:r>
              <a:rPr lang="en-US" u="sng" dirty="0">
                <a:solidFill>
                  <a:srgbClr val="FFC000"/>
                </a:solidFill>
                <a:effectLst>
                  <a:outerShdw blurRad="38100" dist="38100" dir="2700000" algn="tl">
                    <a:srgbClr val="000000">
                      <a:alpha val="43137"/>
                    </a:srgbClr>
                  </a:outerShdw>
                </a:effectLst>
              </a:rPr>
              <a:t>inform</a:t>
            </a:r>
            <a:r>
              <a:rPr lang="lv-LV" u="sng" dirty="0" err="1">
                <a:solidFill>
                  <a:srgbClr val="FFC000"/>
                </a:solidFill>
                <a:effectLst>
                  <a:outerShdw blurRad="38100" dist="38100" dir="2700000" algn="tl">
                    <a:srgbClr val="000000">
                      <a:alpha val="43137"/>
                    </a:srgbClr>
                  </a:outerShdw>
                </a:effectLst>
              </a:rPr>
              <a:t>āciju</a:t>
            </a:r>
            <a:endParaRPr lang="en-US" u="sng" dirty="0">
              <a:solidFill>
                <a:srgbClr val="FFC000"/>
              </a:solidFill>
              <a:effectLst>
                <a:outerShdw blurRad="38100" dist="38100" dir="2700000" algn="tl">
                  <a:srgbClr val="000000">
                    <a:alpha val="43137"/>
                  </a:srgbClr>
                </a:outerShdw>
              </a:effectLst>
            </a:endParaRPr>
          </a:p>
          <a:p>
            <a:pPr marL="514350" indent="-514350" eaLnBrk="1" hangingPunct="1">
              <a:buClr>
                <a:schemeClr val="accent3">
                  <a:lumMod val="75000"/>
                </a:schemeClr>
              </a:buClr>
              <a:buSzPct val="100000"/>
              <a:buFont typeface="+mj-lt"/>
              <a:buAutoNum type="alphaUcPeriod"/>
              <a:defRPr/>
            </a:pPr>
            <a:endParaRPr lang="en-US" dirty="0">
              <a:effectLst>
                <a:outerShdw blurRad="38100" dist="38100" dir="2700000" algn="tl">
                  <a:srgbClr val="000000">
                    <a:alpha val="43137"/>
                  </a:srgbClr>
                </a:outerShdw>
              </a:effectLst>
            </a:endParaRPr>
          </a:p>
          <a:p>
            <a:pPr marL="514350" indent="-514350" eaLnBrk="1" hangingPunct="1">
              <a:buClr>
                <a:schemeClr val="accent3">
                  <a:lumMod val="75000"/>
                </a:schemeClr>
              </a:buClr>
              <a:buSzPct val="100000"/>
              <a:buFont typeface="+mj-lt"/>
              <a:buAutoNum type="alphaUcPeriod"/>
              <a:defRPr/>
            </a:pPr>
            <a:r>
              <a:rPr lang="lv-LV" dirty="0">
                <a:effectLst>
                  <a:outerShdw blurRad="38100" dist="38100" dir="2700000" algn="tl">
                    <a:srgbClr val="000000">
                      <a:alpha val="43137"/>
                    </a:srgbClr>
                  </a:outerShdw>
                </a:effectLst>
              </a:rPr>
              <a:t>Zināt</a:t>
            </a:r>
            <a:r>
              <a:rPr lang="en-US" dirty="0">
                <a:effectLst>
                  <a:outerShdw blurRad="38100" dist="38100" dir="2700000" algn="tl">
                    <a:srgbClr val="000000">
                      <a:alpha val="43137"/>
                    </a:srgbClr>
                  </a:outerShdw>
                </a:effectLst>
              </a:rPr>
              <a:t> </a:t>
            </a:r>
            <a:r>
              <a:rPr lang="lv-LV" u="sng" dirty="0">
                <a:solidFill>
                  <a:srgbClr val="FFC000"/>
                </a:solidFill>
                <a:effectLst>
                  <a:outerShdw blurRad="38100" dist="38100" dir="2700000" algn="tl">
                    <a:srgbClr val="000000">
                      <a:alpha val="43137"/>
                    </a:srgbClr>
                  </a:outerShdw>
                </a:effectLst>
              </a:rPr>
              <a:t>caur personīgo pieredzi</a:t>
            </a:r>
            <a:endParaRPr lang="en-US" u="sng" dirty="0">
              <a:solidFill>
                <a:srgbClr val="FFC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B871D8EB-F496-4317-AE10-CF397C9EE067}" type="slidenum">
              <a:rPr lang="en-US"/>
              <a:pPr>
                <a:defRPr/>
              </a:pPr>
              <a:t>78</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xEl>
                                              <p:pRg st="4" end="4"/>
                                            </p:txEl>
                                          </p:spTgt>
                                        </p:tgtEl>
                                        <p:attrNameLst>
                                          <p:attrName>style.visibility</p:attrName>
                                        </p:attrNameLst>
                                      </p:cBhvr>
                                      <p:to>
                                        <p:strVal val="visible"/>
                                      </p:to>
                                    </p:set>
                                    <p:anim calcmode="lin" valueType="num">
                                      <p:cBhvr additive="base">
                                        <p:cTn id="7" dur="5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2">
                                            <p:txEl>
                                              <p:pRg st="6" end="6"/>
                                            </p:txEl>
                                          </p:spTgt>
                                        </p:tgtEl>
                                        <p:attrNameLst>
                                          <p:attrName>style.visibility</p:attrName>
                                        </p:attrNameLst>
                                      </p:cBhvr>
                                      <p:to>
                                        <p:strVal val="visible"/>
                                      </p:to>
                                    </p:set>
                                    <p:anim calcmode="lin" valueType="num">
                                      <p:cBhvr additive="base">
                                        <p:cTn id="13" dur="500" fill="hold"/>
                                        <p:tgtEl>
                                          <p:spTgt spid="2560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981200" y="609601"/>
            <a:ext cx="8890000" cy="5516563"/>
          </a:xfrm>
        </p:spPr>
        <p:txBody>
          <a:bodyPr>
            <a:normAutofit/>
          </a:bodyPr>
          <a:lstStyle/>
          <a:p>
            <a:pPr marL="320040" indent="-320040" eaLnBrk="1" fontAlgn="auto" hangingPunct="1">
              <a:spcAft>
                <a:spcPts val="0"/>
              </a:spcAft>
              <a:buNone/>
              <a:defRPr/>
            </a:pPr>
            <a:r>
              <a:rPr lang="en-US" dirty="0"/>
              <a:t>	</a:t>
            </a:r>
          </a:p>
          <a:p>
            <a:pPr marL="320040" indent="-320040" algn="ctr" eaLnBrk="1" fontAlgn="auto" hangingPunct="1">
              <a:spcAft>
                <a:spcPts val="0"/>
              </a:spcAft>
              <a:buNone/>
              <a:defRPr/>
            </a:pPr>
            <a:r>
              <a:rPr lang="en-US" sz="4000" b="1" dirty="0">
                <a:effectLst>
                  <a:outerShdw blurRad="38100" dist="38100" dir="2700000" algn="tl">
                    <a:srgbClr val="000000">
                      <a:alpha val="43137"/>
                    </a:srgbClr>
                  </a:outerShdw>
                </a:effectLst>
              </a:rPr>
              <a:t>J</a:t>
            </a:r>
            <a:r>
              <a:rPr lang="lv-LV" sz="4000" b="1" dirty="0" err="1">
                <a:effectLst>
                  <a:outerShdw blurRad="38100" dist="38100" dir="2700000" algn="tl">
                    <a:srgbClr val="000000">
                      <a:alpha val="43137"/>
                    </a:srgbClr>
                  </a:outerShdw>
                </a:effectLst>
              </a:rPr>
              <a:t>ēkaba</a:t>
            </a:r>
            <a:r>
              <a:rPr lang="en-US" sz="4000" b="1" dirty="0">
                <a:effectLst>
                  <a:outerShdw blurRad="38100" dist="38100" dir="2700000" algn="tl">
                    <a:srgbClr val="000000">
                      <a:alpha val="43137"/>
                    </a:srgbClr>
                  </a:outerShdw>
                </a:effectLst>
              </a:rPr>
              <a:t> 1:22 </a:t>
            </a:r>
            <a:r>
              <a:rPr lang="lv-LV" sz="2800" dirty="0">
                <a:effectLst>
                  <a:outerShdw blurRad="38100" dist="38100" dir="2700000" algn="tl">
                    <a:srgbClr val="000000">
                      <a:alpha val="43137"/>
                    </a:srgbClr>
                  </a:outerShdw>
                </a:effectLst>
              </a:rPr>
              <a:t>(tulkojums no </a:t>
            </a:r>
            <a:r>
              <a:rPr lang="en-US" sz="2800" dirty="0">
                <a:effectLst>
                  <a:outerShdw blurRad="38100" dist="38100" dir="2700000" algn="tl">
                    <a:srgbClr val="000000">
                      <a:alpha val="43137"/>
                    </a:srgbClr>
                  </a:outerShdw>
                </a:effectLst>
              </a:rPr>
              <a:t>NIV</a:t>
            </a:r>
            <a:r>
              <a:rPr lang="lv-LV" sz="28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marL="320040" indent="-320040" algn="ctr" eaLnBrk="1" fontAlgn="auto" hangingPunct="1">
              <a:spcAft>
                <a:spcPts val="0"/>
              </a:spcAft>
              <a:buNone/>
              <a:defRPr/>
            </a:pPr>
            <a:r>
              <a:rPr lang="en-US" sz="3600" dirty="0" err="1">
                <a:effectLst>
                  <a:outerShdw blurRad="38100" dist="38100" dir="2700000" algn="tl">
                    <a:srgbClr val="000000">
                      <a:alpha val="43137"/>
                    </a:srgbClr>
                  </a:outerShdw>
                </a:effectLst>
              </a:rPr>
              <a:t>Neklausie</a:t>
            </a:r>
            <a:r>
              <a:rPr lang="lv-LV" sz="3600" dirty="0">
                <a:effectLst>
                  <a:outerShdw blurRad="38100" dist="38100" dir="2700000" algn="tl">
                    <a:srgbClr val="000000">
                      <a:alpha val="43137"/>
                    </a:srgbClr>
                  </a:outerShdw>
                </a:effectLst>
              </a:rPr>
              <a:t>s</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tikai</a:t>
            </a:r>
            <a:r>
              <a:rPr lang="en-US" sz="3600" dirty="0">
                <a:effectLst>
                  <a:outerShdw blurRad="38100" dist="38100" dir="2700000" algn="tl">
                    <a:srgbClr val="000000">
                      <a:alpha val="43137"/>
                    </a:srgbClr>
                  </a:outerShdw>
                </a:effectLst>
              </a:rPr>
              <a:t> </a:t>
            </a:r>
            <a:r>
              <a:rPr lang="lv-LV" sz="3600" dirty="0">
                <a:effectLst>
                  <a:outerShdw blurRad="38100" dist="38100" dir="2700000" algn="tl">
                    <a:srgbClr val="000000">
                      <a:alpha val="43137"/>
                    </a:srgbClr>
                  </a:outerShdw>
                </a:effectLst>
              </a:rPr>
              <a:t>V</a:t>
            </a:r>
            <a:r>
              <a:rPr lang="en-US" sz="3600" dirty="0" err="1">
                <a:effectLst>
                  <a:outerShdw blurRad="38100" dist="38100" dir="2700000" algn="tl">
                    <a:srgbClr val="000000">
                      <a:alpha val="43137"/>
                    </a:srgbClr>
                  </a:outerShdw>
                </a:effectLst>
              </a:rPr>
              <a:t>ārdu</a:t>
            </a:r>
            <a:r>
              <a:rPr lang="en-US" sz="3600" dirty="0">
                <a:effectLst>
                  <a:outerShdw blurRad="38100" dist="38100" dir="2700000" algn="tl">
                    <a:srgbClr val="000000">
                      <a:alpha val="43137"/>
                    </a:srgbClr>
                  </a:outerShdw>
                </a:effectLst>
              </a:rPr>
              <a:t>, </a:t>
            </a:r>
            <a:r>
              <a:rPr lang="lv-LV" sz="3600" dirty="0">
                <a:effectLst>
                  <a:outerShdw blurRad="38100" dist="38100" dir="2700000" algn="tl">
                    <a:srgbClr val="000000">
                      <a:alpha val="43137"/>
                    </a:srgbClr>
                  </a:outerShdw>
                </a:effectLst>
              </a:rPr>
              <a:t>un tā</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maldini</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sevi</a:t>
            </a:r>
            <a:r>
              <a:rPr lang="en-US" sz="3600" dirty="0">
                <a:effectLst>
                  <a:outerShdw blurRad="38100" dist="38100" dir="2700000" algn="tl">
                    <a:srgbClr val="000000">
                      <a:alpha val="43137"/>
                    </a:srgbClr>
                  </a:outerShdw>
                </a:effectLst>
              </a:rPr>
              <a:t>.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Dari to, ko </a:t>
            </a:r>
            <a:r>
              <a:rPr lang="lv-LV" sz="3600" dirty="0">
                <a:effectLst>
                  <a:outerShdw blurRad="38100" dist="38100" dir="2700000" algn="tl">
                    <a:srgbClr val="000000">
                      <a:alpha val="43137"/>
                    </a:srgbClr>
                  </a:outerShdw>
                </a:effectLst>
              </a:rPr>
              <a:t>tas </a:t>
            </a:r>
            <a:r>
              <a:rPr lang="en-US" sz="3600" dirty="0" err="1">
                <a:effectLst>
                  <a:outerShdw blurRad="38100" dist="38100" dir="2700000" algn="tl">
                    <a:srgbClr val="000000">
                      <a:alpha val="43137"/>
                    </a:srgbClr>
                  </a:outerShdw>
                </a:effectLst>
              </a:rPr>
              <a:t>saka</a:t>
            </a:r>
            <a:r>
              <a:rPr lang="en-US" sz="3600" dirty="0">
                <a:effectLst>
                  <a:outerShdw blurRad="38100" dist="38100" dir="2700000" algn="tl">
                    <a:srgbClr val="000000">
                      <a:alpha val="43137"/>
                    </a:srgbClr>
                  </a:outerShdw>
                </a:effectLst>
              </a:rPr>
              <a:t>. </a:t>
            </a:r>
            <a:endParaRPr lang="lv-LV" sz="3600" dirty="0">
              <a:effectLst>
                <a:outerShdw blurRad="38100" dist="38100" dir="2700000" algn="tl">
                  <a:srgbClr val="000000">
                    <a:alpha val="43137"/>
                  </a:srgbClr>
                </a:outerShdw>
              </a:effectLst>
            </a:endParaRPr>
          </a:p>
          <a:p>
            <a:pPr marL="320040" indent="-320040" algn="ctr" eaLnBrk="1" fontAlgn="auto" hangingPunct="1">
              <a:spcAft>
                <a:spcPts val="0"/>
              </a:spcAft>
              <a:buNone/>
              <a:defRPr/>
            </a:pPr>
            <a:endParaRPr lang="en-US" sz="3600" dirty="0">
              <a:effectLst>
                <a:outerShdw blurRad="38100" dist="38100" dir="2700000" algn="tl">
                  <a:srgbClr val="000000">
                    <a:alpha val="43137"/>
                  </a:srgbClr>
                </a:outerShdw>
              </a:effectLst>
            </a:endParaRPr>
          </a:p>
          <a:p>
            <a:pPr marL="320040" indent="-320040" eaLnBrk="1" fontAlgn="auto" hangingPunct="1">
              <a:spcAft>
                <a:spcPts val="0"/>
              </a:spcAft>
              <a:buNone/>
              <a:defRPr/>
            </a:pPr>
            <a:r>
              <a:rPr lang="lv-LV" sz="3600" dirty="0">
                <a:effectLst>
                  <a:outerShdw blurRad="38100" dist="38100" dir="2700000" algn="tl">
                    <a:srgbClr val="000000">
                      <a:alpha val="43137"/>
                    </a:srgbClr>
                  </a:outerShdw>
                </a:effectLst>
              </a:rPr>
              <a:t>Ja tu dzīvo ar nepareizu pārliecību (uzskatiem), tad patiesība var </a:t>
            </a:r>
            <a:r>
              <a:rPr lang="lv-LV" sz="3600" u="sng" dirty="0">
                <a:solidFill>
                  <a:schemeClr val="accent4">
                    <a:lumMod val="75000"/>
                  </a:schemeClr>
                </a:solidFill>
                <a:effectLst>
                  <a:outerShdw blurRad="38100" dist="38100" dir="2700000" algn="tl">
                    <a:srgbClr val="000000">
                      <a:alpha val="43137"/>
                    </a:srgbClr>
                  </a:outerShdw>
                </a:effectLst>
              </a:rPr>
              <a:t>likties</a:t>
            </a:r>
            <a:r>
              <a:rPr lang="lv-LV" sz="3600" dirty="0">
                <a:effectLst>
                  <a:outerShdw blurRad="38100" dist="38100" dir="2700000" algn="tl">
                    <a:srgbClr val="000000">
                      <a:alpha val="43137"/>
                    </a:srgbClr>
                  </a:outerShdw>
                </a:effectLst>
              </a:rPr>
              <a:t> kā </a:t>
            </a:r>
            <a:r>
              <a:rPr lang="lv-LV" sz="3600" u="sng" dirty="0">
                <a:solidFill>
                  <a:schemeClr val="accent4">
                    <a:lumMod val="75000"/>
                  </a:schemeClr>
                </a:solidFill>
                <a:effectLst>
                  <a:outerShdw blurRad="38100" dist="38100" dir="2700000" algn="tl">
                    <a:srgbClr val="000000">
                      <a:alpha val="43137"/>
                    </a:srgbClr>
                  </a:outerShdw>
                </a:effectLst>
              </a:rPr>
              <a:t>meli</a:t>
            </a:r>
            <a:r>
              <a:rPr lang="lv-LV" sz="3600" dirty="0">
                <a:effectLst>
                  <a:outerShdw blurRad="38100" dist="38100" dir="2700000" algn="tl">
                    <a:srgbClr val="000000">
                      <a:alpha val="43137"/>
                    </a:srgbClr>
                  </a:outerShdw>
                </a:effectLst>
              </a:rPr>
              <a:t>, un </a:t>
            </a:r>
            <a:r>
              <a:rPr lang="lv-LV" sz="3600" u="sng" dirty="0">
                <a:solidFill>
                  <a:schemeClr val="accent4">
                    <a:lumMod val="75000"/>
                  </a:schemeClr>
                </a:solidFill>
                <a:effectLst>
                  <a:outerShdw blurRad="38100" dist="38100" dir="2700000" algn="tl">
                    <a:srgbClr val="000000">
                      <a:alpha val="43137"/>
                    </a:srgbClr>
                  </a:outerShdw>
                </a:effectLst>
              </a:rPr>
              <a:t>meli</a:t>
            </a:r>
            <a:r>
              <a:rPr lang="lv-LV" sz="3600" dirty="0">
                <a:effectLst>
                  <a:outerShdw blurRad="38100" dist="38100" dir="2700000" algn="tl">
                    <a:srgbClr val="000000">
                      <a:alpha val="43137"/>
                    </a:srgbClr>
                  </a:outerShdw>
                </a:effectLst>
              </a:rPr>
              <a:t> liekas kā </a:t>
            </a:r>
            <a:r>
              <a:rPr lang="lv-LV" sz="3600" u="sng" dirty="0">
                <a:solidFill>
                  <a:schemeClr val="accent4">
                    <a:lumMod val="75000"/>
                  </a:schemeClr>
                </a:solidFill>
                <a:effectLst>
                  <a:outerShdw blurRad="38100" dist="38100" dir="2700000" algn="tl">
                    <a:srgbClr val="000000">
                      <a:alpha val="43137"/>
                    </a:srgbClr>
                  </a:outerShdw>
                </a:effectLst>
              </a:rPr>
              <a:t>patiesība</a:t>
            </a:r>
            <a:r>
              <a:rPr lang="lv-LV" sz="3600" dirty="0">
                <a:effectLst>
                  <a:outerShdw blurRad="38100" dist="38100" dir="2700000" algn="tl">
                    <a:srgbClr val="000000">
                      <a:alpha val="43137"/>
                    </a:srgbClr>
                  </a:outerShdw>
                </a:effectLst>
              </a:rPr>
              <a:t>. </a:t>
            </a:r>
          </a:p>
        </p:txBody>
      </p:sp>
      <p:sp>
        <p:nvSpPr>
          <p:cNvPr id="3" name="Slide Number Placeholder 2"/>
          <p:cNvSpPr>
            <a:spLocks noGrp="1"/>
          </p:cNvSpPr>
          <p:nvPr>
            <p:ph type="sldNum" sz="quarter" idx="12"/>
          </p:nvPr>
        </p:nvSpPr>
        <p:spPr/>
        <p:txBody>
          <a:bodyPr/>
          <a:lstStyle/>
          <a:p>
            <a:pPr>
              <a:defRPr/>
            </a:pPr>
            <a:fld id="{BE119888-4773-46B6-9D89-5F100D1C6E00}" type="slidenum">
              <a:rPr lang="en-US"/>
              <a:pPr>
                <a:defRPr/>
              </a:pPr>
              <a:t>79</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dirty="0">
                <a:solidFill>
                  <a:schemeClr val="tx2">
                    <a:tint val="100000"/>
                    <a:satMod val="250000"/>
                  </a:schemeClr>
                </a:solidFill>
              </a:rPr>
              <a:t>4. </a:t>
            </a:r>
            <a:r>
              <a:rPr lang="lv-LV" dirty="0">
                <a:effectLst/>
              </a:rPr>
              <a:t>Veselīgs dzīvesveids</a:t>
            </a:r>
            <a:endParaRPr lang="en-US" dirty="0">
              <a:solidFill>
                <a:schemeClr val="tx2">
                  <a:tint val="100000"/>
                  <a:satMod val="250000"/>
                </a:schemeClr>
              </a:solidFill>
            </a:endParaRPr>
          </a:p>
        </p:txBody>
      </p:sp>
      <p:sp>
        <p:nvSpPr>
          <p:cNvPr id="20483" name="Rectangle 3"/>
          <p:cNvSpPr>
            <a:spLocks noGrp="1" noChangeArrowheads="1"/>
          </p:cNvSpPr>
          <p:nvPr>
            <p:ph idx="1"/>
          </p:nvPr>
        </p:nvSpPr>
        <p:spPr/>
        <p:txBody>
          <a:bodyPr/>
          <a:lstStyle/>
          <a:p>
            <a:pPr eaLnBrk="1" hangingPunct="1"/>
            <a:r>
              <a:rPr lang="lv-LV" dirty="0">
                <a:effectLst>
                  <a:outerShdw blurRad="38100" dist="38100" dir="2700000" algn="tl">
                    <a:srgbClr val="000000">
                      <a:alpha val="43137"/>
                    </a:srgbClr>
                  </a:outerShdw>
                </a:effectLst>
              </a:rPr>
              <a:t>Kāds ir ceļš uz briedumu?</a:t>
            </a:r>
          </a:p>
          <a:p>
            <a:pPr eaLnBrk="1" hangingPunct="1"/>
            <a:r>
              <a:rPr lang="lv-LV" dirty="0">
                <a:effectLst>
                  <a:outerShdw blurRad="38100" dist="38100" dir="2700000" algn="tl">
                    <a:srgbClr val="000000">
                      <a:alpha val="43137"/>
                    </a:srgbClr>
                  </a:outerShdw>
                </a:effectLst>
              </a:rPr>
              <a:t>Kāds ir Dieva plāns “normālai” dzīvei?</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F9BB79B5-60F8-4DF1-9FB7-F088B24E0FD2}" type="slidenum">
              <a:rPr lang="en-US"/>
              <a:pPr>
                <a:defRPr/>
              </a:pPr>
              <a:t>8</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533400"/>
            <a:ext cx="10972800" cy="838200"/>
          </a:xfrm>
        </p:spPr>
        <p:txBody>
          <a:bodyPr>
            <a:normAutofit/>
          </a:bodyPr>
          <a:lstStyle/>
          <a:p>
            <a:pPr eaLnBrk="1" fontAlgn="auto" hangingPunct="1">
              <a:spcAft>
                <a:spcPts val="0"/>
              </a:spcAft>
              <a:defRPr/>
            </a:pPr>
            <a:r>
              <a:rPr lang="en-US" sz="4000" dirty="0">
                <a:solidFill>
                  <a:schemeClr val="tx2">
                    <a:tint val="100000"/>
                    <a:satMod val="250000"/>
                  </a:schemeClr>
                </a:solidFill>
              </a:rPr>
              <a:t>2.	</a:t>
            </a:r>
            <a:r>
              <a:rPr lang="lv-LV" dirty="0">
                <a:effectLst/>
              </a:rPr>
              <a:t> </a:t>
            </a:r>
            <a:r>
              <a:rPr lang="lv-LV" sz="4000" dirty="0">
                <a:effectLst>
                  <a:outerShdw blurRad="38100" dist="38100" dir="2700000" algn="tl">
                    <a:srgbClr val="000000">
                      <a:alpha val="43137"/>
                    </a:srgbClr>
                  </a:outerShdw>
                </a:effectLst>
              </a:rPr>
              <a:t>Ceļš uz briedumu iet caur ­­­</a:t>
            </a:r>
            <a:r>
              <a:rPr lang="lv-LV" sz="4000" u="sng" dirty="0">
                <a:solidFill>
                  <a:schemeClr val="accent4">
                    <a:lumMod val="75000"/>
                  </a:schemeClr>
                </a:solidFill>
                <a:effectLst>
                  <a:outerShdw blurRad="38100" dist="38100" dir="2700000" algn="tl">
                    <a:srgbClr val="000000">
                      <a:alpha val="43137"/>
                    </a:srgbClr>
                  </a:outerShdw>
                </a:effectLst>
              </a:rPr>
              <a:t>problēmām</a:t>
            </a:r>
            <a:endParaRPr lang="en-US" sz="4000" u="sng" dirty="0">
              <a:solidFill>
                <a:schemeClr val="accent4">
                  <a:lumMod val="75000"/>
                </a:schemeClr>
              </a:solidFill>
              <a:effectLst>
                <a:outerShdw blurRad="38100" dist="38100" dir="2700000" algn="tl">
                  <a:srgbClr val="000000">
                    <a:alpha val="43137"/>
                  </a:srgbClr>
                </a:outerShdw>
              </a:effectLst>
            </a:endParaRPr>
          </a:p>
        </p:txBody>
      </p:sp>
      <p:sp>
        <p:nvSpPr>
          <p:cNvPr id="15363" name="Rectangle 3"/>
          <p:cNvSpPr>
            <a:spLocks noGrp="1" noChangeArrowheads="1"/>
          </p:cNvSpPr>
          <p:nvPr>
            <p:ph idx="1"/>
          </p:nvPr>
        </p:nvSpPr>
        <p:spPr/>
        <p:txBody>
          <a:bodyPr>
            <a:normAutofit/>
          </a:bodyPr>
          <a:lstStyle/>
          <a:p>
            <a:pPr marL="320040" indent="-320040" eaLnBrk="1" fontAlgn="auto" hangingPunct="1">
              <a:lnSpc>
                <a:spcPct val="90000"/>
              </a:lnSpc>
              <a:spcAft>
                <a:spcPts val="0"/>
              </a:spcAft>
              <a:buFont typeface="Wingdings 2"/>
              <a:buChar char=""/>
              <a:defRPr/>
            </a:pPr>
            <a:r>
              <a:rPr lang="en-US" dirty="0">
                <a:effectLst>
                  <a:outerShdw blurRad="38100" dist="38100" dir="2700000" algn="tl">
                    <a:srgbClr val="000000">
                      <a:alpha val="43137"/>
                    </a:srgbClr>
                  </a:outerShdw>
                </a:effectLst>
              </a:rPr>
              <a:t>J</a:t>
            </a:r>
            <a:r>
              <a:rPr lang="lv-LV" dirty="0" err="1">
                <a:effectLst>
                  <a:outerShdw blurRad="38100" dist="38100" dir="2700000" algn="tl">
                    <a:srgbClr val="000000">
                      <a:alpha val="43137"/>
                    </a:srgbClr>
                  </a:outerShdw>
                </a:effectLst>
              </a:rPr>
              <a:t>āņa</a:t>
            </a:r>
            <a:r>
              <a:rPr lang="en-US" dirty="0">
                <a:effectLst>
                  <a:outerShdw blurRad="38100" dist="38100" dir="2700000" algn="tl">
                    <a:srgbClr val="000000">
                      <a:alpha val="43137"/>
                    </a:srgbClr>
                  </a:outerShdw>
                </a:effectLst>
              </a:rPr>
              <a:t> 16:33 </a:t>
            </a:r>
            <a:r>
              <a:rPr lang="lv-LV" dirty="0">
                <a:effectLst>
                  <a:outerShdw blurRad="38100" dist="38100" dir="2700000" algn="tl">
                    <a:srgbClr val="000000">
                      <a:alpha val="43137"/>
                    </a:srgbClr>
                  </a:outerShdw>
                </a:effectLst>
              </a:rPr>
              <a:t>(tulkojums no </a:t>
            </a:r>
            <a:r>
              <a:rPr lang="en-US" dirty="0">
                <a:effectLst>
                  <a:outerShdw blurRad="38100" dist="38100" dir="2700000" algn="tl">
                    <a:srgbClr val="000000">
                      <a:alpha val="43137"/>
                    </a:srgbClr>
                  </a:outerShdw>
                </a:effectLst>
              </a:rPr>
              <a:t>NIV</a:t>
            </a:r>
            <a:r>
              <a:rPr lang="lv-LV"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marL="320040" indent="-320040" eaLnBrk="1" fontAlgn="auto" hangingPunct="1">
              <a:lnSpc>
                <a:spcPct val="90000"/>
              </a:lnSpc>
              <a:spcAft>
                <a:spcPct val="20000"/>
              </a:spcAft>
              <a:buNone/>
              <a:defRPr/>
            </a:pP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 “Es jums esmu teicis šīs lietas, lai jums ir miers Manī. Šajā pasaulē jums būs grūtības. Bet turiet drošu sirdi! Es esmu </a:t>
            </a:r>
            <a:r>
              <a:rPr lang="lv-LV" b="1" dirty="0">
                <a:effectLst>
                  <a:outerShdw blurRad="38100" dist="38100" dir="2700000" algn="tl">
                    <a:srgbClr val="000000">
                      <a:alpha val="43137"/>
                    </a:srgbClr>
                  </a:outerShdw>
                </a:effectLst>
              </a:rPr>
              <a:t>uzvarējis</a:t>
            </a:r>
            <a:r>
              <a:rPr lang="lv-LV" dirty="0">
                <a:effectLst>
                  <a:outerShdw blurRad="38100" dist="38100" dir="2700000" algn="tl">
                    <a:srgbClr val="000000">
                      <a:alpha val="43137"/>
                    </a:srgbClr>
                  </a:outerShdw>
                </a:effectLst>
              </a:rPr>
              <a:t> pasauli.”</a:t>
            </a:r>
            <a:endParaRPr lang="en-US" dirty="0">
              <a:effectLst>
                <a:outerShdw blurRad="38100" dist="38100" dir="2700000" algn="tl">
                  <a:srgbClr val="000000">
                    <a:alpha val="43137"/>
                  </a:srgbClr>
                </a:outerShdw>
              </a:effectLst>
            </a:endParaRPr>
          </a:p>
          <a:p>
            <a:pPr marL="320040" indent="-320040" eaLnBrk="1" fontAlgn="auto" hangingPunct="1">
              <a:lnSpc>
                <a:spcPct val="90000"/>
              </a:lnSpc>
              <a:spcAft>
                <a:spcPct val="20000"/>
              </a:spcAft>
              <a:buFont typeface="Wingdings 2"/>
              <a:buChar char=""/>
              <a:defRPr/>
            </a:pPr>
            <a:r>
              <a:rPr lang="lv-LV" dirty="0">
                <a:effectLst>
                  <a:outerShdw blurRad="38100" dist="38100" dir="2700000" algn="tl">
                    <a:srgbClr val="000000">
                      <a:alpha val="43137"/>
                    </a:srgbClr>
                  </a:outerShdw>
                </a:effectLst>
              </a:rPr>
              <a:t>Ikviena problēma ir iespēja dzīvot patiesībā. </a:t>
            </a:r>
          </a:p>
          <a:p>
            <a:pPr marL="320040" indent="-320040" eaLnBrk="1" fontAlgn="auto" hangingPunct="1">
              <a:lnSpc>
                <a:spcPct val="90000"/>
              </a:lnSpc>
              <a:spcAft>
                <a:spcPct val="20000"/>
              </a:spcAft>
              <a:buFont typeface="Wingdings 2"/>
              <a:buChar char=""/>
              <a:defRPr/>
            </a:pPr>
            <a:r>
              <a:rPr lang="lv-LV" dirty="0">
                <a:effectLst>
                  <a:outerShdw blurRad="38100" dist="38100" dir="2700000" algn="tl">
                    <a:srgbClr val="000000">
                      <a:alpha val="43137"/>
                    </a:srgbClr>
                  </a:outerShdw>
                </a:effectLst>
              </a:rPr>
              <a:t>Ikviena problēma piedāvā izvēli – sekot Dieva vai sātana ceļam – mūsu ceļam.</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4F04BCAD-A87D-4A4C-9175-0BA734259399}" type="slidenum">
              <a:rPr lang="en-US"/>
              <a:pPr>
                <a:defRPr/>
              </a:pPr>
              <a:t>80</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981200" y="609601"/>
            <a:ext cx="8229600" cy="5516563"/>
          </a:xfrm>
        </p:spPr>
        <p:txBody>
          <a:bodyPr>
            <a:normAutofit fontScale="85000" lnSpcReduction="20000"/>
          </a:bodyPr>
          <a:lstStyle/>
          <a:p>
            <a:pPr marL="320040" indent="-320040" eaLnBrk="1" fontAlgn="auto" hangingPunct="1">
              <a:lnSpc>
                <a:spcPct val="90000"/>
              </a:lnSpc>
              <a:spcAft>
                <a:spcPts val="0"/>
              </a:spcAft>
              <a:buNone/>
              <a:defRPr/>
            </a:pPr>
            <a:r>
              <a:rPr lang="en-US" sz="3600" b="1" dirty="0"/>
              <a:t>	</a:t>
            </a:r>
            <a:r>
              <a:rPr lang="lv-LV" dirty="0"/>
              <a:t> </a:t>
            </a:r>
            <a:r>
              <a:rPr lang="lv-LV" sz="3900" b="1" dirty="0">
                <a:effectLst>
                  <a:outerShdw blurRad="38100" dist="38100" dir="2700000" algn="tl">
                    <a:srgbClr val="000000">
                      <a:alpha val="43137"/>
                    </a:srgbClr>
                  </a:outerShdw>
                </a:effectLst>
              </a:rPr>
              <a:t>Kā Dievs vēlas lai mēs reaģējam uz problēmām?</a:t>
            </a:r>
            <a:endParaRPr lang="en-US" sz="3900" b="1" dirty="0">
              <a:solidFill>
                <a:schemeClr val="tx2"/>
              </a:solidFill>
              <a:effectLst>
                <a:outerShdw blurRad="38100" dist="38100" dir="2700000" algn="tl">
                  <a:srgbClr val="000000">
                    <a:alpha val="43137"/>
                  </a:srgbClr>
                </a:outerShdw>
              </a:effectLst>
            </a:endParaRPr>
          </a:p>
          <a:p>
            <a:pPr marL="320040" indent="-320040" eaLnBrk="1" fontAlgn="auto" hangingPunct="1">
              <a:lnSpc>
                <a:spcPct val="90000"/>
              </a:lnSpc>
              <a:spcAft>
                <a:spcPts val="0"/>
              </a:spcAft>
              <a:buNone/>
              <a:defRPr/>
            </a:pPr>
            <a:endParaRPr lang="en-US" sz="2400" dirty="0">
              <a:effectLst>
                <a:outerShdw blurRad="38100" dist="38100" dir="2700000" algn="tl">
                  <a:srgbClr val="000000">
                    <a:alpha val="43137"/>
                  </a:srgbClr>
                </a:outerShdw>
              </a:effectLst>
            </a:endParaRPr>
          </a:p>
          <a:p>
            <a:pPr marL="320040" indent="-320040" eaLnBrk="1" fontAlgn="auto" hangingPunct="1">
              <a:lnSpc>
                <a:spcPct val="90000"/>
              </a:lnSpc>
              <a:spcAft>
                <a:spcPts val="0"/>
              </a:spcAft>
              <a:buNone/>
              <a:defRPr/>
            </a:pPr>
            <a:r>
              <a:rPr lang="en-US" sz="2400" dirty="0">
                <a:effectLst>
                  <a:outerShdw blurRad="38100" dist="38100" dir="2700000" algn="tl">
                    <a:srgbClr val="000000">
                      <a:alpha val="43137"/>
                    </a:srgbClr>
                  </a:outerShdw>
                </a:effectLst>
              </a:rPr>
              <a:t>	</a:t>
            </a:r>
            <a:r>
              <a:rPr lang="en-US" sz="3500" b="1" dirty="0">
                <a:effectLst>
                  <a:outerShdw blurRad="38100" dist="38100" dir="2700000" algn="tl">
                    <a:srgbClr val="000000">
                      <a:alpha val="43137"/>
                    </a:srgbClr>
                  </a:outerShdw>
                </a:effectLst>
              </a:rPr>
              <a:t>J</a:t>
            </a:r>
            <a:r>
              <a:rPr lang="lv-LV" sz="3500" b="1" dirty="0" err="1">
                <a:effectLst>
                  <a:outerShdw blurRad="38100" dist="38100" dir="2700000" algn="tl">
                    <a:srgbClr val="000000">
                      <a:alpha val="43137"/>
                    </a:srgbClr>
                  </a:outerShdw>
                </a:effectLst>
              </a:rPr>
              <a:t>ēkaba</a:t>
            </a:r>
            <a:r>
              <a:rPr lang="en-US" sz="3500" b="1" dirty="0">
                <a:effectLst>
                  <a:outerShdw blurRad="38100" dist="38100" dir="2700000" algn="tl">
                    <a:srgbClr val="000000">
                      <a:alpha val="43137"/>
                    </a:srgbClr>
                  </a:outerShdw>
                </a:effectLst>
              </a:rPr>
              <a:t> 1:2-5 </a:t>
            </a:r>
            <a:r>
              <a:rPr lang="lv-LV" sz="3500" b="1" dirty="0">
                <a:effectLst>
                  <a:outerShdw blurRad="38100" dist="38100" dir="2700000" algn="tl">
                    <a:srgbClr val="000000">
                      <a:alpha val="43137"/>
                    </a:srgbClr>
                  </a:outerShdw>
                </a:effectLst>
              </a:rPr>
              <a:t>(tulkojums no </a:t>
            </a:r>
            <a:r>
              <a:rPr lang="en-US" sz="3500" b="1" dirty="0">
                <a:effectLst>
                  <a:outerShdw blurRad="38100" dist="38100" dir="2700000" algn="tl">
                    <a:srgbClr val="000000">
                      <a:alpha val="43137"/>
                    </a:srgbClr>
                  </a:outerShdw>
                </a:effectLst>
              </a:rPr>
              <a:t>NIV</a:t>
            </a:r>
            <a:r>
              <a:rPr lang="lv-LV" sz="3500" b="1" dirty="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a:p>
            <a:pPr marL="320040" indent="-320040" eaLnBrk="1" fontAlgn="auto" hangingPunct="1">
              <a:lnSpc>
                <a:spcPct val="90000"/>
              </a:lnSpc>
              <a:spcAft>
                <a:spcPts val="0"/>
              </a:spcAft>
              <a:buNone/>
              <a:defRPr/>
            </a:pPr>
            <a:r>
              <a:rPr lang="en-US" sz="3200" dirty="0">
                <a:effectLst>
                  <a:outerShdw blurRad="38100" dist="38100" dir="2700000" algn="tl">
                    <a:srgbClr val="000000">
                      <a:alpha val="43137"/>
                    </a:srgbClr>
                  </a:outerShdw>
                </a:effectLst>
              </a:rPr>
              <a:t>	</a:t>
            </a:r>
            <a:r>
              <a:rPr lang="en-US" sz="3500" dirty="0">
                <a:effectLst>
                  <a:outerShdw blurRad="38100" dist="38100" dir="2700000" algn="tl">
                    <a:srgbClr val="000000">
                      <a:alpha val="43137"/>
                    </a:srgbClr>
                  </a:outerShdw>
                </a:effectLst>
              </a:rPr>
              <a:t>“</a:t>
            </a:r>
            <a:r>
              <a:rPr lang="en-US" sz="3500" baseline="30000" dirty="0">
                <a:effectLst>
                  <a:outerShdw blurRad="38100" dist="38100" dir="2700000" algn="tl">
                    <a:srgbClr val="000000">
                      <a:alpha val="43137"/>
                    </a:srgbClr>
                  </a:outerShdw>
                </a:effectLst>
              </a:rPr>
              <a:t>2</a:t>
            </a:r>
            <a:r>
              <a:rPr lang="lv-LV" sz="3500" dirty="0">
                <a:effectLst>
                  <a:outerShdw blurRad="38100" dist="38100" dir="2700000" algn="tl">
                    <a:srgbClr val="000000">
                      <a:alpha val="43137"/>
                    </a:srgbClr>
                  </a:outerShdw>
                </a:effectLst>
              </a:rPr>
              <a:t>Uzskatiet to par tīru prieku, brāļi, kad jūs saskaraties ar daudzu veidu pārbaudījumiem, </a:t>
            </a:r>
            <a:r>
              <a:rPr lang="en-US" sz="3500" baseline="30000" dirty="0">
                <a:effectLst>
                  <a:outerShdw blurRad="38100" dist="38100" dir="2700000" algn="tl">
                    <a:srgbClr val="000000">
                      <a:alpha val="43137"/>
                    </a:srgbClr>
                  </a:outerShdw>
                </a:effectLst>
              </a:rPr>
              <a:t>3</a:t>
            </a:r>
            <a:r>
              <a:rPr lang="lv-LV" sz="3500" baseline="30000" dirty="0">
                <a:effectLst>
                  <a:outerShdw blurRad="38100" dist="38100" dir="2700000" algn="tl">
                    <a:srgbClr val="000000">
                      <a:alpha val="43137"/>
                    </a:srgbClr>
                  </a:outerShdw>
                </a:effectLst>
              </a:rPr>
              <a:t> </a:t>
            </a:r>
            <a:r>
              <a:rPr lang="en-US" sz="3500" dirty="0">
                <a:effectLst>
                  <a:outerShdw blurRad="38100" dist="38100" dir="2700000" algn="tl">
                    <a:srgbClr val="000000">
                      <a:alpha val="43137"/>
                    </a:srgbClr>
                  </a:outerShdw>
                </a:effectLst>
              </a:rPr>
              <a:t>j</a:t>
            </a:r>
            <a:r>
              <a:rPr lang="lv-LV" sz="3500" dirty="0">
                <a:effectLst>
                  <a:outerShdw blurRad="38100" dist="38100" dir="2700000" algn="tl">
                    <a:srgbClr val="000000">
                      <a:alpha val="43137"/>
                    </a:srgbClr>
                  </a:outerShdw>
                </a:effectLst>
              </a:rPr>
              <a:t>o j</a:t>
            </a:r>
            <a:r>
              <a:rPr lang="en-US" sz="3500" dirty="0" err="1">
                <a:effectLst>
                  <a:outerShdw blurRad="38100" dist="38100" dir="2700000" algn="tl">
                    <a:srgbClr val="000000">
                      <a:alpha val="43137"/>
                    </a:srgbClr>
                  </a:outerShdw>
                </a:effectLst>
              </a:rPr>
              <a:t>ūs</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zināt</a:t>
            </a:r>
            <a:r>
              <a:rPr lang="en-US" sz="3500" dirty="0">
                <a:effectLst>
                  <a:outerShdw blurRad="38100" dist="38100" dir="2700000" algn="tl">
                    <a:srgbClr val="000000">
                      <a:alpha val="43137"/>
                    </a:srgbClr>
                  </a:outerShdw>
                </a:effectLst>
              </a:rPr>
              <a:t>, ka </a:t>
            </a:r>
            <a:r>
              <a:rPr lang="en-US" sz="3500" dirty="0" err="1">
                <a:effectLst>
                  <a:outerShdw blurRad="38100" dist="38100" dir="2700000" algn="tl">
                    <a:srgbClr val="000000">
                      <a:alpha val="43137"/>
                    </a:srgbClr>
                  </a:outerShdw>
                </a:effectLst>
              </a:rPr>
              <a:t>jūsu</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ticības</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pārbaudīšana</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attīsta</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neatlaidību</a:t>
            </a:r>
            <a:r>
              <a:rPr lang="en-US" sz="3500" dirty="0">
                <a:effectLst>
                  <a:outerShdw blurRad="38100" dist="38100" dir="2700000" algn="tl">
                    <a:srgbClr val="000000">
                      <a:alpha val="43137"/>
                    </a:srgbClr>
                  </a:outerShdw>
                </a:effectLst>
              </a:rPr>
              <a:t>. </a:t>
            </a:r>
            <a:r>
              <a:rPr lang="en-US" sz="3500" baseline="30000" dirty="0">
                <a:effectLst>
                  <a:outerShdw blurRad="38100" dist="38100" dir="2700000" algn="tl">
                    <a:srgbClr val="000000">
                      <a:alpha val="43137"/>
                    </a:srgbClr>
                  </a:outerShdw>
                </a:effectLst>
              </a:rPr>
              <a:t>4</a:t>
            </a:r>
            <a:r>
              <a:rPr lang="lv-LV" sz="3500" dirty="0">
                <a:effectLst>
                  <a:outerShdw blurRad="38100" dist="38100" dir="2700000" algn="tl">
                    <a:srgbClr val="000000">
                      <a:alpha val="43137"/>
                    </a:srgbClr>
                  </a:outerShdw>
                </a:effectLst>
              </a:rPr>
              <a:t>Neatlaidībai </a:t>
            </a:r>
            <a:r>
              <a:rPr lang="en-US" sz="3500" dirty="0" err="1">
                <a:effectLst>
                  <a:outerShdw blurRad="38100" dist="38100" dir="2700000" algn="tl">
                    <a:srgbClr val="000000">
                      <a:alpha val="43137"/>
                    </a:srgbClr>
                  </a:outerShdw>
                </a:effectLst>
              </a:rPr>
              <a:t>ir</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jāpabeidz</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savs</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darbs</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lai</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jūs</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varētu</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būt</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nobried</a:t>
            </a:r>
            <a:r>
              <a:rPr lang="lv-LV" sz="3500" dirty="0" err="1">
                <a:effectLst>
                  <a:outerShdw blurRad="38100" dist="38100" dir="2700000" algn="tl">
                    <a:srgbClr val="000000">
                      <a:alpha val="43137"/>
                    </a:srgbClr>
                  </a:outerShdw>
                </a:effectLst>
              </a:rPr>
              <a:t>uši</a:t>
            </a:r>
            <a:r>
              <a:rPr lang="en-US" sz="3500" dirty="0">
                <a:effectLst>
                  <a:outerShdw blurRad="38100" dist="38100" dir="2700000" algn="tl">
                    <a:srgbClr val="000000">
                      <a:alpha val="43137"/>
                    </a:srgbClr>
                  </a:outerShdw>
                </a:effectLst>
              </a:rPr>
              <a:t> un </a:t>
            </a:r>
            <a:r>
              <a:rPr lang="en-US" sz="3500" dirty="0" err="1">
                <a:effectLst>
                  <a:outerShdw blurRad="38100" dist="38100" dir="2700000" algn="tl">
                    <a:srgbClr val="000000">
                      <a:alpha val="43137"/>
                    </a:srgbClr>
                  </a:outerShdw>
                </a:effectLst>
              </a:rPr>
              <a:t>pilnīg</a:t>
            </a:r>
            <a:r>
              <a:rPr lang="lv-LV" sz="3500" dirty="0">
                <a:effectLst>
                  <a:outerShdw blurRad="38100" dist="38100" dir="2700000" algn="tl">
                    <a:srgbClr val="000000">
                      <a:alpha val="43137"/>
                    </a:srgbClr>
                  </a:outerShdw>
                </a:effectLst>
              </a:rPr>
              <a:t>i</a:t>
            </a:r>
            <a:r>
              <a:rPr lang="en-US" sz="3500" dirty="0">
                <a:effectLst>
                  <a:outerShdw blurRad="38100" dist="38100" dir="2700000" algn="tl">
                    <a:srgbClr val="000000">
                      <a:alpha val="43137"/>
                    </a:srgbClr>
                  </a:outerShdw>
                </a:effectLst>
              </a:rPr>
              <a:t>, </a:t>
            </a:r>
            <a:r>
              <a:rPr lang="lv-LV" sz="3500" dirty="0">
                <a:effectLst>
                  <a:outerShdw blurRad="38100" dist="38100" dir="2700000" algn="tl">
                    <a:srgbClr val="000000">
                      <a:alpha val="43137"/>
                    </a:srgbClr>
                  </a:outerShdw>
                </a:effectLst>
              </a:rPr>
              <a:t>lai </a:t>
            </a:r>
            <a:r>
              <a:rPr lang="en-US" sz="3500" dirty="0" err="1">
                <a:effectLst>
                  <a:outerShdw blurRad="38100" dist="38100" dir="2700000" algn="tl">
                    <a:srgbClr val="000000">
                      <a:alpha val="43137"/>
                    </a:srgbClr>
                  </a:outerShdw>
                </a:effectLst>
              </a:rPr>
              <a:t>jums</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nek</a:t>
            </a:r>
            <a:r>
              <a:rPr lang="lv-LV" sz="3500" dirty="0">
                <a:effectLst>
                  <a:outerShdw blurRad="38100" dist="38100" dir="2700000" algn="tl">
                    <a:srgbClr val="000000">
                      <a:alpha val="43137"/>
                    </a:srgbClr>
                  </a:outerShdw>
                </a:effectLst>
              </a:rPr>
              <a:t>ā</a:t>
            </a:r>
            <a:r>
              <a:rPr lang="en-US" sz="3500" dirty="0">
                <a:effectLst>
                  <a:outerShdw blurRad="38100" dist="38100" dir="2700000" algn="tl">
                    <a:srgbClr val="000000">
                      <a:alpha val="43137"/>
                    </a:srgbClr>
                  </a:outerShdw>
                </a:effectLst>
              </a:rPr>
              <a:t> </a:t>
            </a:r>
            <a:r>
              <a:rPr lang="en-US" sz="3500" dirty="0" err="1">
                <a:effectLst>
                  <a:outerShdw blurRad="38100" dist="38100" dir="2700000" algn="tl">
                    <a:srgbClr val="000000">
                      <a:alpha val="43137"/>
                    </a:srgbClr>
                  </a:outerShdw>
                </a:effectLst>
              </a:rPr>
              <a:t>netrūktu</a:t>
            </a:r>
            <a:r>
              <a:rPr lang="en-US" sz="3500" dirty="0">
                <a:effectLst>
                  <a:outerShdw blurRad="38100" dist="38100" dir="2700000" algn="tl">
                    <a:srgbClr val="000000">
                      <a:alpha val="43137"/>
                    </a:srgbClr>
                  </a:outerShdw>
                </a:effectLst>
              </a:rPr>
              <a:t>. </a:t>
            </a:r>
          </a:p>
          <a:p>
            <a:pPr marL="320040" indent="-320040" eaLnBrk="1" fontAlgn="auto" hangingPunct="1">
              <a:lnSpc>
                <a:spcPct val="90000"/>
              </a:lnSpc>
              <a:spcAft>
                <a:spcPts val="0"/>
              </a:spcAft>
              <a:buNone/>
              <a:defRPr/>
            </a:pPr>
            <a:r>
              <a:rPr lang="en-US" sz="3500" baseline="30000" dirty="0">
                <a:effectLst>
                  <a:outerShdw blurRad="38100" dist="38100" dir="2700000" algn="tl">
                    <a:srgbClr val="000000">
                      <a:alpha val="43137"/>
                    </a:srgbClr>
                  </a:outerShdw>
                </a:effectLst>
              </a:rPr>
              <a:t>	5</a:t>
            </a:r>
            <a:r>
              <a:rPr lang="lv-LV" sz="3500" dirty="0">
                <a:effectLst>
                  <a:outerShdw blurRad="38100" dist="38100" dir="2700000" algn="tl">
                    <a:srgbClr val="000000">
                      <a:alpha val="43137"/>
                    </a:srgbClr>
                  </a:outerShdw>
                </a:effectLst>
              </a:rPr>
              <a:t>Ja kādam no jums trūkst gudrība, viņam jālūdz Dievu, kurš dāsni dod visiem, neatrodot vainu, un tā viņam tiks dota</a:t>
            </a:r>
            <a:r>
              <a:rPr lang="en-US" sz="3500" dirty="0">
                <a:effectLst>
                  <a:outerShdw blurRad="38100" dist="38100" dir="2700000" algn="tl">
                    <a:srgbClr val="000000">
                      <a:alpha val="43137"/>
                    </a:srgbClr>
                  </a:outerShdw>
                </a:effectLst>
              </a:rPr>
              <a:t>. </a:t>
            </a:r>
          </a:p>
          <a:p>
            <a:pPr marL="320040" indent="-320040" eaLnBrk="1" fontAlgn="auto" hangingPunct="1">
              <a:lnSpc>
                <a:spcPct val="90000"/>
              </a:lnSpc>
              <a:spcAft>
                <a:spcPts val="0"/>
              </a:spcAft>
              <a:buNone/>
              <a:defRPr/>
            </a:pPr>
            <a:endParaRPr lang="en-US" sz="2400" dirty="0"/>
          </a:p>
          <a:p>
            <a:pPr marL="320040" indent="-320040" eaLnBrk="1" fontAlgn="auto" hangingPunct="1">
              <a:lnSpc>
                <a:spcPct val="90000"/>
              </a:lnSpc>
              <a:spcAft>
                <a:spcPts val="0"/>
              </a:spcAft>
              <a:buNone/>
              <a:defRPr/>
            </a:pPr>
            <a:r>
              <a:rPr lang="en-US" sz="2400" dirty="0"/>
              <a:t>	</a:t>
            </a:r>
          </a:p>
        </p:txBody>
      </p:sp>
      <p:sp>
        <p:nvSpPr>
          <p:cNvPr id="3" name="Slide Number Placeholder 2"/>
          <p:cNvSpPr>
            <a:spLocks noGrp="1"/>
          </p:cNvSpPr>
          <p:nvPr>
            <p:ph type="sldNum" sz="quarter" idx="12"/>
          </p:nvPr>
        </p:nvSpPr>
        <p:spPr/>
        <p:txBody>
          <a:bodyPr/>
          <a:lstStyle/>
          <a:p>
            <a:pPr>
              <a:defRPr/>
            </a:pPr>
            <a:fld id="{2FA9C9DE-3C2A-468C-A4F2-C2551B049E97}" type="slidenum">
              <a:rPr lang="en-US"/>
              <a:pPr>
                <a:defRPr/>
              </a:pPr>
              <a:t>81</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981200" y="609601"/>
            <a:ext cx="8991600" cy="5746750"/>
          </a:xfrm>
        </p:spPr>
        <p:txBody>
          <a:bodyPr>
            <a:normAutofit fontScale="77500" lnSpcReduction="20000"/>
          </a:bodyPr>
          <a:lstStyle/>
          <a:p>
            <a:pPr marL="320040" indent="-320040" eaLnBrk="1" fontAlgn="auto" hangingPunct="1">
              <a:lnSpc>
                <a:spcPct val="80000"/>
              </a:lnSpc>
              <a:spcAft>
                <a:spcPts val="0"/>
              </a:spcAft>
              <a:buNone/>
              <a:defRPr/>
            </a:pPr>
            <a:r>
              <a:rPr lang="en-US" sz="2800" dirty="0">
                <a:effectLst>
                  <a:outerShdw blurRad="38100" dist="38100" dir="2700000" algn="tl">
                    <a:srgbClr val="000000">
                      <a:alpha val="43137"/>
                    </a:srgbClr>
                  </a:outerShdw>
                </a:effectLst>
              </a:rPr>
              <a:t>	</a:t>
            </a:r>
            <a:r>
              <a:rPr lang="en-US" sz="3900" b="1" dirty="0">
                <a:solidFill>
                  <a:schemeClr val="accent4"/>
                </a:solidFill>
                <a:effectLst>
                  <a:outerShdw blurRad="38100" dist="38100" dir="2700000" algn="tl">
                    <a:srgbClr val="000000">
                      <a:alpha val="43137"/>
                    </a:srgbClr>
                  </a:outerShdw>
                </a:effectLst>
              </a:rPr>
              <a:t>P</a:t>
            </a:r>
            <a:r>
              <a:rPr lang="lv-LV" sz="3900" b="1" dirty="0" err="1">
                <a:solidFill>
                  <a:schemeClr val="accent4"/>
                </a:solidFill>
                <a:effectLst>
                  <a:outerShdw blurRad="38100" dist="38100" dir="2700000" algn="tl">
                    <a:srgbClr val="000000">
                      <a:alpha val="43137"/>
                    </a:srgbClr>
                  </a:outerShdw>
                </a:effectLst>
              </a:rPr>
              <a:t>āvila</a:t>
            </a:r>
            <a:r>
              <a:rPr lang="lv-LV" sz="3900" b="1" dirty="0">
                <a:solidFill>
                  <a:schemeClr val="accent4"/>
                </a:solidFill>
                <a:effectLst>
                  <a:outerShdw blurRad="38100" dist="38100" dir="2700000" algn="tl">
                    <a:srgbClr val="000000">
                      <a:alpha val="43137"/>
                    </a:srgbClr>
                  </a:outerShdw>
                </a:effectLst>
              </a:rPr>
              <a:t> atbilde uz</a:t>
            </a:r>
            <a:r>
              <a:rPr lang="en-US" sz="3900" b="1" dirty="0">
                <a:solidFill>
                  <a:schemeClr val="accent4"/>
                </a:solidFill>
                <a:effectLst>
                  <a:outerShdw blurRad="38100" dist="38100" dir="2700000" algn="tl">
                    <a:srgbClr val="000000">
                      <a:alpha val="43137"/>
                    </a:srgbClr>
                  </a:outerShdw>
                </a:effectLst>
              </a:rPr>
              <a:t> “</a:t>
            </a:r>
            <a:r>
              <a:rPr lang="lv-LV" sz="3900" b="1" dirty="0">
                <a:solidFill>
                  <a:schemeClr val="accent4"/>
                </a:solidFill>
                <a:effectLst>
                  <a:outerShdw blurRad="38100" dist="38100" dir="2700000" algn="tl">
                    <a:srgbClr val="000000">
                      <a:alpha val="43137"/>
                    </a:srgbClr>
                  </a:outerShdw>
                </a:effectLst>
              </a:rPr>
              <a:t>ērkšķi viņa miesā</a:t>
            </a:r>
            <a:r>
              <a:rPr lang="en-US" sz="3900" b="1" dirty="0">
                <a:solidFill>
                  <a:schemeClr val="accent4"/>
                </a:solidFill>
                <a:effectLst>
                  <a:outerShdw blurRad="38100" dist="38100" dir="2700000" algn="tl">
                    <a:srgbClr val="000000">
                      <a:alpha val="43137"/>
                    </a:srgbClr>
                  </a:outerShdw>
                </a:effectLst>
              </a:rPr>
              <a:t>.”</a:t>
            </a:r>
            <a:endParaRPr lang="en-US" sz="2800" b="1" dirty="0">
              <a:solidFill>
                <a:schemeClr val="accent4"/>
              </a:solidFill>
              <a:effectLst>
                <a:outerShdw blurRad="38100" dist="38100" dir="2700000" algn="tl">
                  <a:srgbClr val="000000">
                    <a:alpha val="43137"/>
                  </a:srgbClr>
                </a:outerShdw>
              </a:effectLst>
            </a:endParaRPr>
          </a:p>
          <a:p>
            <a:pPr marL="320040" indent="-320040" eaLnBrk="1" fontAlgn="auto" hangingPunct="1">
              <a:lnSpc>
                <a:spcPct val="80000"/>
              </a:lnSpc>
              <a:spcAft>
                <a:spcPts val="0"/>
              </a:spcAft>
              <a:buFont typeface="Wingdings 2"/>
              <a:buChar char=""/>
              <a:defRPr/>
            </a:pPr>
            <a:endParaRPr lang="en-US" sz="3200" dirty="0">
              <a:effectLst>
                <a:outerShdw blurRad="38100" dist="38100" dir="2700000" algn="tl">
                  <a:srgbClr val="000000">
                    <a:alpha val="43137"/>
                  </a:srgbClr>
                </a:outerShdw>
              </a:effectLst>
            </a:endParaRPr>
          </a:p>
          <a:p>
            <a:pPr marL="320040" indent="-320040" eaLnBrk="1" fontAlgn="auto" hangingPunct="1">
              <a:lnSpc>
                <a:spcPct val="80000"/>
              </a:lnSpc>
              <a:spcAft>
                <a:spcPts val="0"/>
              </a:spcAft>
              <a:buNone/>
              <a:defRPr/>
            </a:pPr>
            <a:r>
              <a:rPr lang="en-US" sz="3900" b="1" dirty="0">
                <a:effectLst>
                  <a:outerShdw blurRad="38100" dist="38100" dir="2700000" algn="tl">
                    <a:srgbClr val="000000">
                      <a:alpha val="43137"/>
                    </a:srgbClr>
                  </a:outerShdw>
                </a:effectLst>
              </a:rPr>
              <a:t>	2</a:t>
            </a:r>
            <a:r>
              <a:rPr lang="lv-LV" sz="3900" b="1" dirty="0">
                <a:effectLst>
                  <a:outerShdw blurRad="38100" dist="38100" dir="2700000" algn="tl">
                    <a:srgbClr val="000000">
                      <a:alpha val="43137"/>
                    </a:srgbClr>
                  </a:outerShdw>
                </a:effectLst>
              </a:rPr>
              <a:t>.korintiešiem</a:t>
            </a:r>
            <a:r>
              <a:rPr lang="en-US" sz="3900" b="1" dirty="0">
                <a:effectLst>
                  <a:outerShdw blurRad="38100" dist="38100" dir="2700000" algn="tl">
                    <a:srgbClr val="000000">
                      <a:alpha val="43137"/>
                    </a:srgbClr>
                  </a:outerShdw>
                </a:effectLst>
              </a:rPr>
              <a:t> 12:7-10</a:t>
            </a:r>
          </a:p>
          <a:p>
            <a:pPr marL="320040" indent="-320040" eaLnBrk="1" fontAlgn="auto" hangingPunct="1">
              <a:lnSpc>
                <a:spcPct val="120000"/>
              </a:lnSpc>
              <a:spcBef>
                <a:spcPts val="0"/>
              </a:spcBef>
              <a:spcAft>
                <a:spcPts val="0"/>
              </a:spcAft>
              <a:buNone/>
              <a:defRPr/>
            </a:pPr>
            <a:r>
              <a:rPr lang="en-US" sz="3200" dirty="0">
                <a:effectLst>
                  <a:outerShdw blurRad="38100" dist="38100" dir="2700000" algn="tl">
                    <a:srgbClr val="000000">
                      <a:alpha val="43137"/>
                    </a:srgbClr>
                  </a:outerShdw>
                </a:effectLst>
              </a:rPr>
              <a:t>	</a:t>
            </a:r>
            <a:r>
              <a:rPr lang="en-US" sz="3700" baseline="30000" dirty="0">
                <a:effectLst>
                  <a:outerShdw blurRad="38100" dist="38100" dir="2700000" algn="tl">
                    <a:srgbClr val="000000">
                      <a:alpha val="43137"/>
                    </a:srgbClr>
                  </a:outerShdw>
                </a:effectLst>
              </a:rPr>
              <a:t>7</a:t>
            </a:r>
            <a:r>
              <a:rPr lang="lv-LV" sz="3700" dirty="0">
                <a:effectLst>
                  <a:outerShdw blurRad="38100" dist="38100" dir="2700000" algn="tl">
                    <a:srgbClr val="000000">
                      <a:alpha val="43137"/>
                    </a:srgbClr>
                  </a:outerShdw>
                </a:effectLst>
              </a:rPr>
              <a:t> Lai mani nepārņemtu iedomība šo pārsteidzoši lielo atklāsmju dēļ, man tika dots ērkšķis - sātana vēstnesis, lai mani mocītu</a:t>
            </a:r>
            <a:r>
              <a:rPr lang="en-US" sz="3700" dirty="0">
                <a:effectLst>
                  <a:outerShdw blurRad="38100" dist="38100" dir="2700000" algn="tl">
                    <a:srgbClr val="000000">
                      <a:alpha val="43137"/>
                    </a:srgbClr>
                  </a:outerShdw>
                </a:effectLst>
              </a:rPr>
              <a:t>. </a:t>
            </a:r>
            <a:r>
              <a:rPr lang="en-US" sz="3700" baseline="30000" dirty="0">
                <a:effectLst>
                  <a:outerShdw blurRad="38100" dist="38100" dir="2700000" algn="tl">
                    <a:srgbClr val="000000">
                      <a:alpha val="43137"/>
                    </a:srgbClr>
                  </a:outerShdw>
                </a:effectLst>
              </a:rPr>
              <a:t>8</a:t>
            </a:r>
            <a:r>
              <a:rPr lang="lv-LV" sz="3700" dirty="0">
                <a:effectLst>
                  <a:outerShdw blurRad="38100" dist="38100" dir="2700000" algn="tl">
                    <a:srgbClr val="000000">
                      <a:alpha val="43137"/>
                    </a:srgbClr>
                  </a:outerShdw>
                </a:effectLst>
              </a:rPr>
              <a:t>Trīs reizes es lūdzu To Kungu, lai Viņš to man atņem</a:t>
            </a:r>
            <a:r>
              <a:rPr lang="en-US" sz="3700" dirty="0">
                <a:effectLst>
                  <a:outerShdw blurRad="38100" dist="38100" dir="2700000" algn="tl">
                    <a:srgbClr val="000000">
                      <a:alpha val="43137"/>
                    </a:srgbClr>
                  </a:outerShdw>
                </a:effectLst>
              </a:rPr>
              <a:t>. </a:t>
            </a:r>
            <a:r>
              <a:rPr lang="en-US" sz="3700" baseline="30000" dirty="0">
                <a:effectLst>
                  <a:outerShdw blurRad="38100" dist="38100" dir="2700000" algn="tl">
                    <a:srgbClr val="000000">
                      <a:alpha val="43137"/>
                    </a:srgbClr>
                  </a:outerShdw>
                </a:effectLst>
              </a:rPr>
              <a:t>9</a:t>
            </a:r>
            <a:r>
              <a:rPr lang="lv-LV" sz="3700" dirty="0">
                <a:effectLst>
                  <a:outerShdw blurRad="38100" dist="38100" dir="2700000" algn="tl">
                    <a:srgbClr val="000000">
                      <a:alpha val="43137"/>
                    </a:srgbClr>
                  </a:outerShdw>
                </a:effectLst>
              </a:rPr>
              <a:t>Bet Viņš man sacīja: «Tev pietiek ar manu žēlastību, jo mans spēks ir nevainojams vājībā.» Tāpēc es vēl vairāk priecāšos par savām vājībām, lai Kristus spēks varētu būt uz mani</a:t>
            </a:r>
            <a:r>
              <a:rPr lang="en-US" sz="3700" dirty="0">
                <a:effectLst>
                  <a:outerShdw blurRad="38100" dist="38100" dir="2700000" algn="tl">
                    <a:srgbClr val="000000">
                      <a:alpha val="43137"/>
                    </a:srgbClr>
                  </a:outerShdw>
                </a:effectLst>
              </a:rPr>
              <a:t>. </a:t>
            </a:r>
            <a:r>
              <a:rPr lang="en-US" sz="3700" baseline="30000" dirty="0">
                <a:effectLst>
                  <a:outerShdw blurRad="38100" dist="38100" dir="2700000" algn="tl">
                    <a:srgbClr val="000000">
                      <a:alpha val="43137"/>
                    </a:srgbClr>
                  </a:outerShdw>
                </a:effectLst>
              </a:rPr>
              <a:t>10</a:t>
            </a:r>
            <a:r>
              <a:rPr lang="lv-LV" sz="3700" dirty="0">
                <a:effectLst>
                  <a:outerShdw blurRad="38100" dist="38100" dir="2700000" algn="tl">
                    <a:srgbClr val="000000">
                      <a:alpha val="43137"/>
                    </a:srgbClr>
                  </a:outerShdw>
                </a:effectLst>
              </a:rPr>
              <a:t>Tieši tāpēc Kristus dēļ es priecājos par vājībām, apvainojumiem, grūtībām, vajāšanām. Jo, kad es esmu vājš, tad es esmu stiprs.</a:t>
            </a:r>
            <a:endParaRPr lang="en-US" sz="37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1A78C2BF-7A0D-455E-BAC0-967D7C6D0D2F}" type="slidenum">
              <a:rPr lang="en-US"/>
              <a:pPr>
                <a:defRPr/>
              </a:pPr>
              <a:t>82</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533400"/>
            <a:ext cx="10972800" cy="1066800"/>
          </a:xfrm>
        </p:spPr>
        <p:txBody>
          <a:bodyPr>
            <a:normAutofit/>
          </a:bodyPr>
          <a:lstStyle/>
          <a:p>
            <a:pPr eaLnBrk="1" fontAlgn="auto" hangingPunct="1">
              <a:spcAft>
                <a:spcPts val="0"/>
              </a:spcAft>
              <a:defRPr/>
            </a:pPr>
            <a:r>
              <a:rPr lang="en-US" sz="4000" dirty="0">
                <a:solidFill>
                  <a:schemeClr val="tx2">
                    <a:tint val="100000"/>
                    <a:satMod val="250000"/>
                  </a:schemeClr>
                </a:solidFill>
              </a:rPr>
              <a:t>3.  	</a:t>
            </a:r>
            <a:r>
              <a:rPr lang="lv-LV" dirty="0">
                <a:effectLst/>
              </a:rPr>
              <a:t> </a:t>
            </a:r>
            <a:r>
              <a:rPr lang="lv-LV" sz="3600" dirty="0">
                <a:effectLst/>
              </a:rPr>
              <a:t>Ceļš uz briedumu ir caur </a:t>
            </a:r>
            <a:r>
              <a:rPr lang="lv-LV" sz="3600" u="sng" dirty="0">
                <a:solidFill>
                  <a:schemeClr val="accent4">
                    <a:lumMod val="75000"/>
                  </a:schemeClr>
                </a:solidFill>
                <a:effectLst/>
              </a:rPr>
              <a:t>attiecībām</a:t>
            </a:r>
            <a:r>
              <a:rPr lang="en-US" sz="3600" dirty="0">
                <a:solidFill>
                  <a:schemeClr val="tx1"/>
                </a:solidFill>
              </a:rPr>
              <a:t>.</a:t>
            </a:r>
          </a:p>
        </p:txBody>
      </p:sp>
      <p:sp>
        <p:nvSpPr>
          <p:cNvPr id="18435" name="Rectangle 3"/>
          <p:cNvSpPr>
            <a:spLocks noGrp="1" noChangeArrowheads="1"/>
          </p:cNvSpPr>
          <p:nvPr>
            <p:ph idx="1"/>
          </p:nvPr>
        </p:nvSpPr>
        <p:spPr/>
        <p:txBody>
          <a:bodyPr>
            <a:normAutofit/>
          </a:bodyPr>
          <a:lstStyle/>
          <a:p>
            <a:pPr marL="320040" indent="-320040" eaLnBrk="1" fontAlgn="auto" hangingPunct="1">
              <a:spcAft>
                <a:spcPct val="50000"/>
              </a:spcAft>
              <a:buFont typeface="Wingdings 2"/>
              <a:buChar char=""/>
              <a:defRPr/>
            </a:pPr>
            <a:r>
              <a:rPr lang="lv-LV" sz="2800" dirty="0">
                <a:effectLst>
                  <a:outerShdw blurRad="38100" dist="38100" dir="2700000" algn="tl">
                    <a:srgbClr val="000000">
                      <a:alpha val="43137"/>
                    </a:srgbClr>
                  </a:outerShdw>
                </a:effectLst>
              </a:rPr>
              <a:t>Dieva ceļš uz briedumu prasa attiecības</a:t>
            </a:r>
            <a:r>
              <a:rPr lang="en-US" sz="2800" dirty="0">
                <a:effectLst>
                  <a:outerShdw blurRad="38100" dist="38100" dir="2700000" algn="tl">
                    <a:srgbClr val="000000">
                      <a:alpha val="43137"/>
                    </a:srgbClr>
                  </a:outerShdw>
                </a:effectLst>
              </a:rPr>
              <a:t>.</a:t>
            </a:r>
          </a:p>
          <a:p>
            <a:pPr marL="320040" indent="-320040" eaLnBrk="1" fontAlgn="auto" hangingPunct="1">
              <a:spcAft>
                <a:spcPct val="50000"/>
              </a:spcAft>
              <a:buFont typeface="Wingdings 2"/>
              <a:buChar char=""/>
              <a:defRPr/>
            </a:pPr>
            <a:r>
              <a:rPr lang="lv-LV" sz="2800" dirty="0">
                <a:effectLst>
                  <a:outerShdw blurRad="38100" dist="38100" dir="2700000" algn="tl">
                    <a:srgbClr val="000000">
                      <a:alpha val="43137"/>
                    </a:srgbClr>
                  </a:outerShdw>
                </a:effectLst>
              </a:rPr>
              <a:t>Veselīgi dzīvot nav iespējams vienam pašam par sevi</a:t>
            </a:r>
            <a:r>
              <a:rPr lang="en-US" sz="2800" dirty="0">
                <a:effectLst>
                  <a:outerShdw blurRad="38100" dist="38100" dir="2700000" algn="tl">
                    <a:srgbClr val="000000">
                      <a:alpha val="43137"/>
                    </a:srgbClr>
                  </a:outerShdw>
                </a:effectLst>
              </a:rPr>
              <a:t>.</a:t>
            </a:r>
          </a:p>
          <a:p>
            <a:pPr marL="320040" indent="-320040" eaLnBrk="1" fontAlgn="auto" hangingPunct="1">
              <a:spcAft>
                <a:spcPct val="50000"/>
              </a:spcAft>
              <a:buFont typeface="Wingdings 2"/>
              <a:buChar char=""/>
              <a:defRPr/>
            </a:pPr>
            <a:r>
              <a:rPr lang="lv-LV" sz="2800" dirty="0">
                <a:effectLst>
                  <a:outerShdw blurRad="38100" dist="38100" dir="2700000" algn="tl">
                    <a:srgbClr val="000000">
                      <a:alpha val="43137"/>
                    </a:srgbClr>
                  </a:outerShdw>
                </a:effectLst>
              </a:rPr>
              <a:t>Veselīgai dzīvei ir vajadzīgas veselīgas attiecības ar citiem cilvēkiem</a:t>
            </a:r>
            <a:r>
              <a:rPr lang="en-US" sz="2800" dirty="0">
                <a:effectLst>
                  <a:outerShdw blurRad="38100" dist="38100" dir="2700000" algn="tl">
                    <a:srgbClr val="000000">
                      <a:alpha val="43137"/>
                    </a:srgbClr>
                  </a:outerShdw>
                </a:effectLst>
              </a:rPr>
              <a:t>.</a:t>
            </a:r>
          </a:p>
          <a:p>
            <a:pPr marL="320040" indent="-320040" eaLnBrk="1" fontAlgn="auto" hangingPunct="1">
              <a:spcAft>
                <a:spcPct val="50000"/>
              </a:spcAft>
              <a:buFont typeface="Wingdings 2"/>
              <a:buChar char=""/>
              <a:defRPr/>
            </a:pPr>
            <a:r>
              <a:rPr lang="lv-LV" sz="2800" dirty="0">
                <a:effectLst>
                  <a:outerShdw blurRad="38100" dist="38100" dir="2700000" algn="tl">
                    <a:srgbClr val="000000">
                      <a:alpha val="43137"/>
                    </a:srgbClr>
                  </a:outerShdw>
                </a:effectLst>
              </a:rPr>
              <a:t>Veselīgas attiecības nevar aizstāt</a:t>
            </a:r>
            <a:r>
              <a:rPr lang="en-US" sz="2800" dirty="0">
                <a:effectLst>
                  <a:outerShdw blurRad="38100" dist="38100" dir="2700000" algn="tl">
                    <a:srgbClr val="000000">
                      <a:alpha val="43137"/>
                    </a:srgbClr>
                  </a:outerShdw>
                </a:effectLst>
              </a:rPr>
              <a:t>.</a:t>
            </a:r>
          </a:p>
          <a:p>
            <a:pPr marL="320040" indent="-320040" eaLnBrk="1" fontAlgn="auto" hangingPunct="1">
              <a:spcAft>
                <a:spcPct val="50000"/>
              </a:spcAft>
              <a:buFont typeface="Wingdings 2"/>
              <a:buChar char=""/>
              <a:defRPr/>
            </a:pPr>
            <a:r>
              <a:rPr lang="lv-LV" sz="2800" dirty="0">
                <a:effectLst>
                  <a:outerShdw blurRad="38100" dist="38100" dir="2700000" algn="tl">
                    <a:srgbClr val="000000">
                      <a:alpha val="43137"/>
                    </a:srgbClr>
                  </a:outerShdw>
                </a:effectLst>
              </a:rPr>
              <a:t>Attiecības ir </a:t>
            </a:r>
            <a:r>
              <a:rPr lang="lv-LV" sz="2800" b="1" dirty="0">
                <a:effectLst>
                  <a:outerShdw blurRad="38100" dist="38100" dir="2700000" algn="tl">
                    <a:srgbClr val="000000">
                      <a:alpha val="43137"/>
                    </a:srgbClr>
                  </a:outerShdw>
                </a:effectLst>
              </a:rPr>
              <a:t>absolūta</a:t>
            </a:r>
            <a:r>
              <a:rPr lang="lv-LV" sz="2800" dirty="0">
                <a:effectLst>
                  <a:outerShdw blurRad="38100" dist="38100" dir="2700000" algn="tl">
                    <a:srgbClr val="000000">
                      <a:alpha val="43137"/>
                    </a:srgbClr>
                  </a:outerShdw>
                </a:effectLst>
              </a:rPr>
              <a:t> prasība veselīgam dzīvesveidam</a:t>
            </a:r>
            <a:r>
              <a:rPr lang="en-US" sz="2800" dirty="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pPr>
              <a:defRPr/>
            </a:pPr>
            <a:fld id="{1C65511B-F9DE-4FC8-A1CB-EE50376EF5F2}" type="slidenum">
              <a:rPr lang="en-US"/>
              <a:pPr>
                <a:defRPr/>
              </a:pPr>
              <a:t>83</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981200" y="609601"/>
            <a:ext cx="8229600" cy="5516563"/>
          </a:xfrm>
        </p:spPr>
        <p:txBody>
          <a:bodyPr/>
          <a:lstStyle/>
          <a:p>
            <a:pPr marL="609600" indent="-609600" eaLnBrk="1" hangingPunct="1">
              <a:lnSpc>
                <a:spcPct val="90000"/>
              </a:lnSpc>
              <a:defRPr/>
            </a:pPr>
            <a:r>
              <a:rPr lang="lv-LV" sz="4800" b="1" dirty="0">
                <a:effectLst>
                  <a:outerShdw blurRad="38100" dist="38100" dir="2700000" algn="tl">
                    <a:srgbClr val="000000">
                      <a:alpha val="43137"/>
                    </a:srgbClr>
                  </a:outerShdw>
                </a:effectLst>
              </a:rPr>
              <a:t>Dieva atbilde</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t>
            </a:r>
            <a:r>
              <a:rPr lang="lv-LV" b="1" dirty="0">
                <a:effectLst>
                  <a:outerShdw blurRad="38100" dist="38100" dir="2700000" algn="tl">
                    <a:srgbClr val="000000">
                      <a:alpha val="43137"/>
                    </a:srgbClr>
                  </a:outerShdw>
                </a:effectLst>
              </a:rPr>
              <a:t> 2 lielākās pavēles</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t>
            </a:r>
            <a:r>
              <a:rPr lang="lv-LV" b="1" dirty="0">
                <a:effectLst>
                  <a:outerShdw blurRad="38100" dist="38100" dir="2700000" algn="tl">
                    <a:srgbClr val="000000">
                      <a:alpha val="43137"/>
                    </a:srgbClr>
                  </a:outerShdw>
                </a:effectLst>
              </a:rPr>
              <a:t> abas ir saistītas ar attiecībām</a:t>
            </a:r>
            <a:r>
              <a:rPr lang="en-US" b="1" dirty="0">
                <a:effectLst>
                  <a:outerShdw blurRad="38100" dist="38100" dir="2700000" algn="tl">
                    <a:srgbClr val="000000">
                      <a:alpha val="43137"/>
                    </a:srgbClr>
                  </a:outerShdw>
                </a:effectLst>
              </a:rPr>
              <a:t>.</a:t>
            </a:r>
          </a:p>
          <a:p>
            <a:pPr marL="609600" indent="-609600" eaLnBrk="1" hangingPunct="1">
              <a:lnSpc>
                <a:spcPct val="90000"/>
              </a:lnSpc>
              <a:buNone/>
              <a:defRPr/>
            </a:pPr>
            <a:r>
              <a:rPr lang="en-US" dirty="0">
                <a:effectLst>
                  <a:outerShdw blurRad="38100" dist="38100" dir="2700000" algn="tl">
                    <a:srgbClr val="000000">
                      <a:alpha val="43137"/>
                    </a:srgbClr>
                  </a:outerShdw>
                </a:effectLst>
              </a:rPr>
              <a:t>1. </a:t>
            </a:r>
            <a:r>
              <a:rPr lang="lv-LV" dirty="0">
                <a:effectLst>
                  <a:outerShdw blurRad="38100" dist="38100" dir="2700000" algn="tl">
                    <a:srgbClr val="000000">
                      <a:alpha val="43137"/>
                    </a:srgbClr>
                  </a:outerShdw>
                </a:effectLst>
              </a:rPr>
              <a:t>Vislielākā: </a:t>
            </a:r>
            <a:r>
              <a:rPr lang="lv-LV" b="1" u="sng" dirty="0">
                <a:solidFill>
                  <a:schemeClr val="accent4">
                    <a:lumMod val="75000"/>
                  </a:schemeClr>
                </a:solidFill>
                <a:effectLst>
                  <a:outerShdw blurRad="38100" dist="38100" dir="2700000" algn="tl">
                    <a:srgbClr val="000000">
                      <a:alpha val="43137"/>
                    </a:srgbClr>
                  </a:outerShdw>
                </a:effectLst>
              </a:rPr>
              <a:t>mīli Dievu ar visu savu sirdi</a:t>
            </a:r>
            <a:endParaRPr lang="en-US" b="1" u="sng" dirty="0">
              <a:solidFill>
                <a:schemeClr val="accent4">
                  <a:lumMod val="75000"/>
                </a:schemeClr>
              </a:solidFill>
              <a:effectLst>
                <a:outerShdw blurRad="38100" dist="38100" dir="2700000" algn="tl">
                  <a:srgbClr val="000000">
                    <a:alpha val="43137"/>
                  </a:srgbClr>
                </a:outerShdw>
              </a:effectLst>
            </a:endParaRPr>
          </a:p>
          <a:p>
            <a:pPr marL="609600" indent="-609600" eaLnBrk="1" hangingPunct="1">
              <a:lnSpc>
                <a:spcPct val="90000"/>
              </a:lnSpc>
              <a:buNone/>
              <a:defRPr/>
            </a:pPr>
            <a:endParaRPr lang="en-US" dirty="0">
              <a:effectLst>
                <a:outerShdw blurRad="38100" dist="38100" dir="2700000" algn="tl">
                  <a:srgbClr val="000000">
                    <a:alpha val="43137"/>
                  </a:srgbClr>
                </a:outerShdw>
              </a:effectLst>
            </a:endParaRPr>
          </a:p>
          <a:p>
            <a:pPr marL="609600" indent="-609600" eaLnBrk="1" hangingPunct="1">
              <a:lnSpc>
                <a:spcPct val="90000"/>
              </a:lnSpc>
              <a:buNone/>
              <a:defRPr/>
            </a:pPr>
            <a:r>
              <a:rPr lang="en-US" dirty="0">
                <a:effectLst>
                  <a:outerShdw blurRad="38100" dist="38100" dir="2700000" algn="tl">
                    <a:srgbClr val="000000">
                      <a:alpha val="43137"/>
                    </a:srgbClr>
                  </a:outerShdw>
                </a:effectLst>
              </a:rPr>
              <a:t>2. </a:t>
            </a:r>
            <a:r>
              <a:rPr lang="lv-LV" dirty="0">
                <a:effectLst>
                  <a:outerShdw blurRad="38100" dist="38100" dir="2700000" algn="tl">
                    <a:srgbClr val="000000">
                      <a:alpha val="43137"/>
                    </a:srgbClr>
                  </a:outerShdw>
                </a:effectLst>
              </a:rPr>
              <a:t>Otra lielākā: </a:t>
            </a:r>
            <a:r>
              <a:rPr lang="lv-LV" b="1" u="sng" dirty="0">
                <a:solidFill>
                  <a:schemeClr val="accent4">
                    <a:lumMod val="75000"/>
                  </a:schemeClr>
                </a:solidFill>
                <a:effectLst>
                  <a:outerShdw blurRad="38100" dist="38100" dir="2700000" algn="tl">
                    <a:srgbClr val="000000">
                      <a:alpha val="43137"/>
                    </a:srgbClr>
                  </a:outerShdw>
                </a:effectLst>
              </a:rPr>
              <a:t>mīli citus cilvēkus</a:t>
            </a:r>
            <a:endParaRPr lang="en-US" b="1" u="sng" dirty="0">
              <a:solidFill>
                <a:schemeClr val="accent4">
                  <a:lumMod val="75000"/>
                </a:schemeClr>
              </a:solidFill>
              <a:effectLst>
                <a:outerShdw blurRad="38100" dist="38100" dir="2700000" algn="tl">
                  <a:srgbClr val="000000">
                    <a:alpha val="43137"/>
                  </a:srgbClr>
                </a:outerShdw>
              </a:effectLst>
            </a:endParaRPr>
          </a:p>
          <a:p>
            <a:pPr marL="609600" indent="-609600" eaLnBrk="1" hangingPunct="1">
              <a:lnSpc>
                <a:spcPct val="90000"/>
              </a:lnSpc>
              <a:buNone/>
              <a:defRPr/>
            </a:pPr>
            <a:endParaRPr lang="en-US" dirty="0">
              <a:solidFill>
                <a:srgbClr val="2F0FF1"/>
              </a:solidFill>
              <a:effectLst>
                <a:outerShdw blurRad="38100" dist="38100" dir="2700000" algn="tl">
                  <a:srgbClr val="000000">
                    <a:alpha val="43137"/>
                  </a:srgbClr>
                </a:outerShdw>
              </a:effectLst>
            </a:endParaRPr>
          </a:p>
          <a:p>
            <a:pPr marL="609600" indent="-609600" eaLnBrk="1" hangingPunct="1">
              <a:lnSpc>
                <a:spcPct val="90000"/>
              </a:lnSpc>
              <a:buNone/>
              <a:defRPr/>
            </a:pPr>
            <a:r>
              <a:rPr lang="en-US" dirty="0">
                <a:effectLst>
                  <a:outerShdw blurRad="38100" dist="38100" dir="2700000" algn="tl">
                    <a:srgbClr val="000000">
                      <a:alpha val="43137"/>
                    </a:srgbClr>
                  </a:outerShdw>
                </a:effectLst>
              </a:rPr>
              <a:t>	</a:t>
            </a:r>
            <a:r>
              <a:rPr lang="lv-LV" dirty="0"/>
              <a:t> </a:t>
            </a:r>
            <a:r>
              <a:rPr lang="lv-LV" dirty="0">
                <a:effectLst>
                  <a:outerShdw blurRad="38100" dist="38100" dir="2700000" algn="tl">
                    <a:srgbClr val="000000">
                      <a:alpha val="43137"/>
                    </a:srgbClr>
                  </a:outerShdw>
                </a:effectLst>
              </a:rPr>
              <a:t>Mums jāveido attiecības ar drošiem cilvēkiem</a:t>
            </a:r>
            <a:r>
              <a:rPr lang="en-US" dirty="0">
                <a:effectLst>
                  <a:outerShdw blurRad="38100" dist="38100" dir="2700000" algn="tl">
                    <a:srgbClr val="000000">
                      <a:alpha val="43137"/>
                    </a:srgbClr>
                  </a:outerShdw>
                </a:effectLst>
              </a:rPr>
              <a:t>.</a:t>
            </a:r>
          </a:p>
        </p:txBody>
      </p:sp>
      <p:sp>
        <p:nvSpPr>
          <p:cNvPr id="3" name="Slide Number Placeholder 2"/>
          <p:cNvSpPr>
            <a:spLocks noGrp="1"/>
          </p:cNvSpPr>
          <p:nvPr>
            <p:ph type="sldNum" sz="quarter" idx="12"/>
          </p:nvPr>
        </p:nvSpPr>
        <p:spPr/>
        <p:txBody>
          <a:bodyPr/>
          <a:lstStyle/>
          <a:p>
            <a:pPr>
              <a:defRPr/>
            </a:pPr>
            <a:fld id="{BBA4605E-7FA5-4556-803A-CEE0D750A33C}" type="slidenum">
              <a:rPr lang="en-US"/>
              <a:pPr>
                <a:defRPr/>
              </a:pPr>
              <a:t>84</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1981200" y="685801"/>
            <a:ext cx="8229600" cy="5440363"/>
          </a:xfrm>
        </p:spPr>
        <p:txBody>
          <a:bodyPr/>
          <a:lstStyle/>
          <a:p>
            <a:pPr eaLnBrk="1" hangingPunct="1">
              <a:buFontTx/>
              <a:buNone/>
            </a:pPr>
            <a:endParaRPr lang="en-US" dirty="0"/>
          </a:p>
          <a:p>
            <a:pPr eaLnBrk="1" hangingPunct="1">
              <a:buFontTx/>
              <a:buNone/>
            </a:pPr>
            <a:r>
              <a:rPr lang="en-US" dirty="0">
                <a:effectLst>
                  <a:outerShdw blurRad="38100" dist="38100" dir="2700000" algn="tl">
                    <a:srgbClr val="000000">
                      <a:alpha val="43137"/>
                    </a:srgbClr>
                  </a:outerShdw>
                </a:effectLst>
              </a:rPr>
              <a:t>	</a:t>
            </a:r>
            <a:r>
              <a:rPr lang="lv-LV" sz="4400" dirty="0">
                <a:effectLst>
                  <a:outerShdw blurRad="38100" dist="38100" dir="2700000" algn="tl">
                    <a:srgbClr val="000000">
                      <a:alpha val="43137"/>
                    </a:srgbClr>
                  </a:outerShdw>
                </a:effectLst>
              </a:rPr>
              <a:t>Tā ir Dieva vēlme, lai katrs no mums piedzimtu veselīgā ģimenē, kur drošā un mīlošā vidē mēs iemācāmies dzīvot veselīgu dzīvi un virzīties uz briedumu</a:t>
            </a:r>
            <a:r>
              <a:rPr lang="en-US" sz="4400"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4856D9C4-35A9-48FB-B685-1D7088B8941F}" type="slidenum">
              <a:rPr lang="en-US"/>
              <a:pPr>
                <a:defRPr/>
              </a:pPr>
              <a:t>85</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05000" y="274638"/>
            <a:ext cx="9144000" cy="3916362"/>
          </a:xfrm>
        </p:spPr>
        <p:txBody>
          <a:bodyPr/>
          <a:lstStyle/>
          <a:p>
            <a:pPr eaLnBrk="1" fontAlgn="auto" hangingPunct="1">
              <a:spcAft>
                <a:spcPts val="0"/>
              </a:spcAft>
              <a:defRPr/>
            </a:pPr>
            <a:r>
              <a:rPr lang="en-US" sz="5400" dirty="0">
                <a:solidFill>
                  <a:schemeClr val="tx2"/>
                </a:solidFill>
              </a:rPr>
              <a:t>6</a:t>
            </a:r>
            <a:r>
              <a:rPr lang="lv-LV" sz="5400" dirty="0">
                <a:solidFill>
                  <a:schemeClr val="tx2"/>
                </a:solidFill>
              </a:rPr>
              <a:t>.nodaļa</a:t>
            </a:r>
            <a:r>
              <a:rPr lang="en-US" sz="4000" dirty="0">
                <a:solidFill>
                  <a:schemeClr val="tx2"/>
                </a:solidFill>
              </a:rPr>
              <a:t/>
            </a:r>
            <a:br>
              <a:rPr lang="en-US" sz="4000" dirty="0">
                <a:solidFill>
                  <a:schemeClr val="tx2"/>
                </a:solidFill>
              </a:rPr>
            </a:br>
            <a:r>
              <a:rPr lang="en-US" sz="4000" dirty="0">
                <a:solidFill>
                  <a:schemeClr val="tx2"/>
                </a:solidFill>
              </a:rPr>
              <a:t/>
            </a:r>
            <a:br>
              <a:rPr lang="en-US" sz="4000" dirty="0">
                <a:solidFill>
                  <a:schemeClr val="tx2"/>
                </a:solidFill>
              </a:rPr>
            </a:br>
            <a:r>
              <a:rPr lang="lv-LV" sz="4000" dirty="0">
                <a:effectLst>
                  <a:outerShdw blurRad="38100" dist="38100" dir="2700000" algn="tl">
                    <a:srgbClr val="000000">
                      <a:alpha val="43137"/>
                    </a:srgbClr>
                  </a:outerShdw>
                </a:effectLst>
              </a:rPr>
              <a:t>Otrs ieskats </a:t>
            </a:r>
            <a:r>
              <a:rPr lang="en-US" sz="4000" dirty="0">
                <a:effectLst>
                  <a:outerShdw blurRad="38100" dist="38100" dir="2700000" algn="tl">
                    <a:srgbClr val="000000">
                      <a:alpha val="43137"/>
                    </a:srgbClr>
                  </a:outerShdw>
                </a:effectLst>
              </a:rPr>
              <a:t/>
            </a:r>
            <a:br>
              <a:rPr lang="en-US" sz="4000" dirty="0">
                <a:effectLst>
                  <a:outerShdw blurRad="38100" dist="38100" dir="2700000" algn="tl">
                    <a:srgbClr val="000000">
                      <a:alpha val="43137"/>
                    </a:srgbClr>
                  </a:outerShdw>
                </a:effectLst>
              </a:rPr>
            </a:br>
            <a:r>
              <a:rPr lang="lv-LV" sz="4000" dirty="0">
                <a:effectLst>
                  <a:outerShdw blurRad="38100" dist="38100" dir="2700000" algn="tl">
                    <a:srgbClr val="000000">
                      <a:alpha val="43137"/>
                    </a:srgbClr>
                  </a:outerShdw>
                </a:effectLst>
              </a:rPr>
              <a:t>veselīgā dzīvesveidā - soļi uz briedumu</a:t>
            </a:r>
            <a:endParaRPr lang="en-US" sz="4000" dirty="0">
              <a:solidFill>
                <a:schemeClr val="tx2"/>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E446F895-9F39-4085-980A-C0687FAE5DE8}" type="slidenum">
              <a:rPr lang="en-US"/>
              <a:pPr>
                <a:defRPr/>
              </a:pPr>
              <a:t>86</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2578" y="158098"/>
            <a:ext cx="4012223" cy="6136341"/>
          </a:xfrm>
        </p:spPr>
      </p:pic>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87</a:t>
            </a:fld>
            <a:endParaRPr lang="en-US" dirty="0"/>
          </a:p>
        </p:txBody>
      </p:sp>
      <p:sp>
        <p:nvSpPr>
          <p:cNvPr id="8"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9"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extLst>
      <p:ext uri="{BB962C8B-B14F-4D97-AF65-F5344CB8AC3E}">
        <p14:creationId xmlns:p14="http://schemas.microsoft.com/office/powerpoint/2010/main" val="42922574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1981200" y="685801"/>
            <a:ext cx="8229600" cy="5440363"/>
          </a:xfrm>
        </p:spPr>
        <p:txBody>
          <a:bodyPr/>
          <a:lstStyle/>
          <a:p>
            <a:pPr eaLnBrk="1" hangingPunct="1">
              <a:lnSpc>
                <a:spcPct val="90000"/>
              </a:lnSpc>
              <a:spcAft>
                <a:spcPct val="25000"/>
              </a:spcAft>
            </a:pPr>
            <a:r>
              <a:rPr lang="lv-LV" sz="3200" dirty="0">
                <a:effectLst>
                  <a:outerShdw blurRad="38100" dist="38100" dir="2700000" algn="tl">
                    <a:srgbClr val="000000">
                      <a:alpha val="43137"/>
                    </a:srgbClr>
                  </a:outerShdw>
                </a:effectLst>
              </a:rPr>
              <a:t>Ar katru soli uz briedumu, tu redzēsi kas cilvēkam jāapgūst, lai sasniegtu briedumu šajā dzīves posmā</a:t>
            </a:r>
            <a:r>
              <a:rPr lang="en-US" sz="3200" dirty="0">
                <a:effectLst>
                  <a:outerShdw blurRad="38100" dist="38100" dir="2700000" algn="tl">
                    <a:srgbClr val="000000">
                      <a:alpha val="43137"/>
                    </a:srgbClr>
                  </a:outerShdw>
                </a:effectLst>
              </a:rPr>
              <a:t>.  </a:t>
            </a:r>
          </a:p>
          <a:p>
            <a:pPr eaLnBrk="1" hangingPunct="1">
              <a:lnSpc>
                <a:spcPct val="90000"/>
              </a:lnSpc>
              <a:spcAft>
                <a:spcPct val="25000"/>
              </a:spcAft>
            </a:pPr>
            <a:r>
              <a:rPr lang="lv-LV" sz="3200" dirty="0">
                <a:effectLst>
                  <a:outerShdw blurRad="38100" dist="38100" dir="2700000" algn="tl">
                    <a:srgbClr val="000000">
                      <a:alpha val="43137"/>
                    </a:srgbClr>
                  </a:outerShdw>
                </a:effectLst>
              </a:rPr>
              <a:t>Ar katru posmu pārējiem ģimenes locekļiem ir jāpalīdz šim cilvēkam. Ja ģimene nesniedz pareizo palīdzību, tad bērnam ir daudz grūtāk sasniegt briedumu.</a:t>
            </a:r>
          </a:p>
          <a:p>
            <a:pPr eaLnBrk="1" hangingPunct="1">
              <a:lnSpc>
                <a:spcPct val="90000"/>
              </a:lnSpc>
              <a:spcAft>
                <a:spcPct val="25000"/>
              </a:spcAft>
            </a:pPr>
            <a:r>
              <a:rPr lang="lv-LV" sz="3200" dirty="0">
                <a:effectLst>
                  <a:outerShdw blurRad="38100" dist="38100" dir="2700000" algn="tl">
                    <a:srgbClr val="000000">
                      <a:alpha val="43137"/>
                    </a:srgbClr>
                  </a:outerShdw>
                </a:effectLst>
              </a:rPr>
              <a:t>Nespēja apgūt katru posmu līdz briedumam rada problēmas</a:t>
            </a:r>
            <a:r>
              <a:rPr lang="en-US" sz="3200" dirty="0">
                <a:effectLst>
                  <a:outerShdw blurRad="38100" dist="38100" dir="2700000" algn="tl">
                    <a:srgbClr val="000000">
                      <a:alpha val="43137"/>
                    </a:srgbClr>
                  </a:outerShdw>
                </a:effectLst>
              </a:rPr>
              <a:t>. </a:t>
            </a:r>
          </a:p>
        </p:txBody>
      </p:sp>
      <p:sp>
        <p:nvSpPr>
          <p:cNvPr id="4" name="Slide Number Placeholder 3"/>
          <p:cNvSpPr>
            <a:spLocks noGrp="1"/>
          </p:cNvSpPr>
          <p:nvPr>
            <p:ph type="sldNum" sz="quarter" idx="12"/>
          </p:nvPr>
        </p:nvSpPr>
        <p:spPr/>
        <p:txBody>
          <a:bodyPr/>
          <a:lstStyle/>
          <a:p>
            <a:pPr>
              <a:defRPr/>
            </a:pPr>
            <a:fld id="{B9FC55A3-3258-4EF1-9E4B-0C133539A2DD}" type="slidenum">
              <a:rPr lang="en-US"/>
              <a:pPr>
                <a:defRPr/>
              </a:pPr>
              <a:t>88</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xEl>
                                              <p:pRg st="1" end="1"/>
                                            </p:txEl>
                                          </p:spTgt>
                                        </p:tgtEl>
                                        <p:attrNameLst>
                                          <p:attrName>style.visibility</p:attrName>
                                        </p:attrNameLst>
                                      </p:cBhvr>
                                      <p:to>
                                        <p:strVal val="visible"/>
                                      </p:to>
                                    </p:set>
                                    <p:anim calcmode="lin" valueType="num">
                                      <p:cBhvr additive="base">
                                        <p:cTn id="7" dur="5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4">
                                            <p:txEl>
                                              <p:pRg st="2" end="2"/>
                                            </p:txEl>
                                          </p:spTgt>
                                        </p:tgtEl>
                                        <p:attrNameLst>
                                          <p:attrName>style.visibility</p:attrName>
                                        </p:attrNameLst>
                                      </p:cBhvr>
                                      <p:to>
                                        <p:strVal val="visible"/>
                                      </p:to>
                                    </p:set>
                                    <p:anim calcmode="lin" valueType="num">
                                      <p:cBhvr additive="base">
                                        <p:cTn id="13" dur="5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533400"/>
            <a:ext cx="8229600" cy="1219200"/>
          </a:xfrm>
        </p:spPr>
        <p:txBody>
          <a:bodyPr/>
          <a:lstStyle/>
          <a:p>
            <a:pPr eaLnBrk="1" fontAlgn="auto" hangingPunct="1">
              <a:spcAft>
                <a:spcPts val="0"/>
              </a:spcAft>
              <a:defRPr/>
            </a:pPr>
            <a:r>
              <a:rPr lang="lv-LV" dirty="0">
                <a:effectLst>
                  <a:outerShdw blurRad="38100" dist="38100" dir="2700000" algn="tl">
                    <a:srgbClr val="000000">
                      <a:alpha val="43137"/>
                    </a:srgbClr>
                  </a:outerShdw>
                </a:effectLst>
              </a:rPr>
              <a:t>Dzīves posmi</a:t>
            </a:r>
            <a:endParaRPr lang="en-US" dirty="0">
              <a:solidFill>
                <a:schemeClr val="tx2">
                  <a:tint val="100000"/>
                  <a:satMod val="250000"/>
                </a:schemeClr>
              </a:solidFill>
              <a:effectLst>
                <a:outerShdw blurRad="38100" dist="38100" dir="2700000" algn="tl">
                  <a:srgbClr val="000000">
                    <a:alpha val="43137"/>
                  </a:srgbClr>
                </a:outerShdw>
              </a:effectLst>
            </a:endParaRPr>
          </a:p>
        </p:txBody>
      </p:sp>
      <p:sp>
        <p:nvSpPr>
          <p:cNvPr id="45059" name="Rectangle 3"/>
          <p:cNvSpPr>
            <a:spLocks noGrp="1" noChangeArrowheads="1"/>
          </p:cNvSpPr>
          <p:nvPr>
            <p:ph idx="1"/>
          </p:nvPr>
        </p:nvSpPr>
        <p:spPr>
          <a:xfrm>
            <a:off x="1981200" y="1905000"/>
            <a:ext cx="9220200" cy="4389438"/>
          </a:xfrm>
        </p:spPr>
        <p:txBody>
          <a:bodyPr/>
          <a:lstStyle/>
          <a:p>
            <a:pPr eaLnBrk="1" hangingPunct="1">
              <a:buFontTx/>
              <a:buNone/>
            </a:pPr>
            <a:r>
              <a:rPr lang="en-US" dirty="0">
                <a:effectLst>
                  <a:outerShdw blurRad="38100" dist="38100" dir="2700000" algn="tl">
                    <a:srgbClr val="000000">
                      <a:alpha val="43137"/>
                    </a:srgbClr>
                  </a:outerShdw>
                </a:effectLst>
              </a:rPr>
              <a:t>1.	</a:t>
            </a:r>
            <a:r>
              <a:rPr lang="lv-LV" b="1" u="sng" dirty="0">
                <a:solidFill>
                  <a:schemeClr val="tx2"/>
                </a:solidFill>
                <a:effectLst>
                  <a:outerShdw blurRad="38100" dist="38100" dir="2700000" algn="tl">
                    <a:srgbClr val="000000">
                      <a:alpha val="43137"/>
                    </a:srgbClr>
                  </a:outerShdw>
                </a:effectLst>
              </a:rPr>
              <a:t>Zīdaiņa</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posms	</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no dzimšanas līdz </a:t>
            </a:r>
            <a:r>
              <a:rPr lang="en-US" dirty="0">
                <a:effectLst>
                  <a:outerShdw blurRad="38100" dist="38100" dir="2700000" algn="tl">
                    <a:srgbClr val="000000">
                      <a:alpha val="43137"/>
                    </a:srgbClr>
                  </a:outerShdw>
                </a:effectLst>
              </a:rPr>
              <a:t>3</a:t>
            </a:r>
            <a:r>
              <a:rPr lang="lv-LV" dirty="0">
                <a:effectLst>
                  <a:outerShdw blurRad="38100" dist="38100" dir="2700000" algn="tl">
                    <a:srgbClr val="000000">
                      <a:alpha val="43137"/>
                    </a:srgbClr>
                  </a:outerShdw>
                </a:effectLst>
              </a:rPr>
              <a:t> gadiem</a:t>
            </a:r>
            <a:r>
              <a:rPr lang="en-US" dirty="0">
                <a:effectLst>
                  <a:outerShdw blurRad="38100" dist="38100" dir="2700000" algn="tl">
                    <a:srgbClr val="000000">
                      <a:alpha val="43137"/>
                    </a:srgbClr>
                  </a:outerShdw>
                </a:effectLst>
              </a:rPr>
              <a:t>	</a:t>
            </a:r>
          </a:p>
          <a:p>
            <a:pPr eaLnBrk="1" hangingPunct="1">
              <a:buFontTx/>
              <a:buNone/>
            </a:pPr>
            <a:r>
              <a:rPr lang="en-US" dirty="0">
                <a:effectLst>
                  <a:outerShdw blurRad="38100" dist="38100" dir="2700000" algn="tl">
                    <a:srgbClr val="000000">
                      <a:alpha val="43137"/>
                    </a:srgbClr>
                  </a:outerShdw>
                </a:effectLst>
              </a:rPr>
              <a:t>2.	</a:t>
            </a:r>
            <a:r>
              <a:rPr lang="lv-LV" b="1" u="sng" dirty="0">
                <a:solidFill>
                  <a:schemeClr val="tx2"/>
                </a:solidFill>
                <a:effectLst>
                  <a:outerShdw blurRad="38100" dist="38100" dir="2700000" algn="tl">
                    <a:srgbClr val="000000">
                      <a:alpha val="43137"/>
                    </a:srgbClr>
                  </a:outerShdw>
                </a:effectLst>
              </a:rPr>
              <a:t>Bērna</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posms	</a:t>
            </a:r>
            <a:r>
              <a:rPr lang="en-US" dirty="0">
                <a:effectLst>
                  <a:outerShdw blurRad="38100" dist="38100" dir="2700000" algn="tl">
                    <a:srgbClr val="000000">
                      <a:alpha val="43137"/>
                    </a:srgbClr>
                  </a:outerShdw>
                </a:effectLst>
              </a:rPr>
              <a:t>	4 - 12	</a:t>
            </a:r>
            <a:r>
              <a:rPr lang="lv-LV" dirty="0">
                <a:effectLst>
                  <a:outerShdw blurRad="38100" dist="38100" dir="2700000" algn="tl">
                    <a:srgbClr val="000000">
                      <a:alpha val="43137"/>
                    </a:srgbClr>
                  </a:outerShdw>
                </a:effectLst>
              </a:rPr>
              <a:t>gadi</a:t>
            </a:r>
            <a:endParaRPr lang="en-US" dirty="0">
              <a:effectLst>
                <a:outerShdw blurRad="38100" dist="38100" dir="2700000" algn="tl">
                  <a:srgbClr val="000000">
                    <a:alpha val="43137"/>
                  </a:srgbClr>
                </a:outerShdw>
              </a:effectLst>
            </a:endParaRPr>
          </a:p>
          <a:p>
            <a:pPr eaLnBrk="1" hangingPunct="1">
              <a:buFontTx/>
              <a:buNone/>
            </a:pPr>
            <a:r>
              <a:rPr lang="en-US" dirty="0">
                <a:effectLst>
                  <a:outerShdw blurRad="38100" dist="38100" dir="2700000" algn="tl">
                    <a:srgbClr val="000000">
                      <a:alpha val="43137"/>
                    </a:srgbClr>
                  </a:outerShdw>
                </a:effectLst>
              </a:rPr>
              <a:t>3.	</a:t>
            </a:r>
            <a:r>
              <a:rPr lang="lv-LV" b="1" u="sng" dirty="0">
                <a:solidFill>
                  <a:schemeClr val="tx2"/>
                </a:solidFill>
                <a:effectLst>
                  <a:outerShdw blurRad="38100" dist="38100" dir="2700000" algn="tl">
                    <a:srgbClr val="000000">
                      <a:alpha val="43137"/>
                    </a:srgbClr>
                  </a:outerShdw>
                </a:effectLst>
              </a:rPr>
              <a:t>Pieaugušā</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posms</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no </a:t>
            </a:r>
            <a:r>
              <a:rPr lang="en-US" dirty="0">
                <a:effectLst>
                  <a:outerShdw blurRad="38100" dist="38100" dir="2700000" algn="tl">
                    <a:srgbClr val="000000">
                      <a:alpha val="43137"/>
                    </a:srgbClr>
                  </a:outerShdw>
                </a:effectLst>
              </a:rPr>
              <a:t>13</a:t>
            </a:r>
            <a:r>
              <a:rPr lang="lv-LV" dirty="0">
                <a:effectLst>
                  <a:outerShdw blurRad="38100" dist="38100" dir="2700000" algn="tl">
                    <a:srgbClr val="000000">
                      <a:alpha val="43137"/>
                    </a:srgbClr>
                  </a:outerShdw>
                </a:effectLst>
              </a:rPr>
              <a:t> gadiem līdz pirmā bērna 				piedzimšanai</a:t>
            </a:r>
            <a:endParaRPr lang="en-US" dirty="0">
              <a:effectLst>
                <a:outerShdw blurRad="38100" dist="38100" dir="2700000" algn="tl">
                  <a:srgbClr val="000000">
                    <a:alpha val="43137"/>
                  </a:srgbClr>
                </a:outerShdw>
              </a:effectLst>
            </a:endParaRPr>
          </a:p>
          <a:p>
            <a:pPr eaLnBrk="1" hangingPunct="1">
              <a:buFontTx/>
              <a:buNone/>
            </a:pPr>
            <a:r>
              <a:rPr lang="en-US" dirty="0">
                <a:effectLst>
                  <a:outerShdw blurRad="38100" dist="38100" dir="2700000" algn="tl">
                    <a:srgbClr val="000000">
                      <a:alpha val="43137"/>
                    </a:srgbClr>
                  </a:outerShdw>
                </a:effectLst>
              </a:rPr>
              <a:t>4.	</a:t>
            </a:r>
            <a:r>
              <a:rPr lang="lv-LV" b="1" u="sng" dirty="0">
                <a:solidFill>
                  <a:schemeClr val="tx2"/>
                </a:solidFill>
                <a:effectLst>
                  <a:outerShdw blurRad="38100" dist="38100" dir="2700000" algn="tl">
                    <a:srgbClr val="000000">
                      <a:alpha val="43137"/>
                    </a:srgbClr>
                  </a:outerShdw>
                </a:effectLst>
              </a:rPr>
              <a:t>Vecāka</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posms</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	no pirmā bērna dzimšanas, līdz 				pirmais bērns kļūst pieaudzis </a:t>
            </a:r>
          </a:p>
          <a:p>
            <a:pPr eaLnBrk="1" hangingPunct="1">
              <a:buFontTx/>
              <a:buNone/>
            </a:pPr>
            <a:r>
              <a:rPr lang="en-US" dirty="0">
                <a:effectLst>
                  <a:outerShdw blurRad="38100" dist="38100" dir="2700000" algn="tl">
                    <a:srgbClr val="000000">
                      <a:alpha val="43137"/>
                    </a:srgbClr>
                  </a:outerShdw>
                </a:effectLst>
              </a:rPr>
              <a:t>5.	</a:t>
            </a:r>
            <a:r>
              <a:rPr lang="lv-LV" b="1" u="sng" dirty="0">
                <a:solidFill>
                  <a:schemeClr val="tx2"/>
                </a:solidFill>
                <a:effectLst>
                  <a:outerShdw blurRad="38100" dist="38100" dir="2700000" algn="tl">
                    <a:srgbClr val="000000">
                      <a:alpha val="43137"/>
                    </a:srgbClr>
                  </a:outerShdw>
                </a:effectLst>
              </a:rPr>
              <a:t>Senjora</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posms</a:t>
            </a: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	sākas tad, kad jaunākais bērns 				kļūst pieaudzis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EB859337-F619-42C8-A2BE-78DA731302FF}" type="slidenum">
              <a:rPr lang="en-US"/>
              <a:pPr>
                <a:defRPr/>
              </a:pPr>
              <a:t>89</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533400"/>
            <a:ext cx="8229600" cy="1219200"/>
          </a:xfrm>
        </p:spPr>
        <p:txBody>
          <a:bodyPr>
            <a:normAutofit fontScale="90000"/>
          </a:bodyPr>
          <a:lstStyle/>
          <a:p>
            <a:pPr eaLnBrk="1" fontAlgn="auto" hangingPunct="1">
              <a:spcAft>
                <a:spcPts val="0"/>
              </a:spcAft>
              <a:defRPr/>
            </a:pPr>
            <a:r>
              <a:rPr lang="lv-LV" dirty="0">
                <a:effectLst>
                  <a:outerShdw blurRad="38100" dist="38100" dir="2700000" algn="tl">
                    <a:srgbClr val="000000">
                      <a:alpha val="43137"/>
                    </a:srgbClr>
                  </a:outerShdw>
                </a:effectLst>
              </a:rPr>
              <a:t>Atkārtošanai ir 2 galvenās fāzes</a:t>
            </a:r>
            <a:endParaRPr lang="en-US" dirty="0">
              <a:solidFill>
                <a:schemeClr val="tx2"/>
              </a:solidFill>
              <a:effectLst>
                <a:outerShdw blurRad="38100" dist="38100" dir="2700000" algn="tl">
                  <a:srgbClr val="000000">
                    <a:alpha val="43137"/>
                  </a:srgbClr>
                </a:outerShdw>
              </a:effectLst>
            </a:endParaRPr>
          </a:p>
        </p:txBody>
      </p:sp>
      <p:sp>
        <p:nvSpPr>
          <p:cNvPr id="21507" name="Rectangle 3"/>
          <p:cNvSpPr>
            <a:spLocks noGrp="1" noChangeArrowheads="1"/>
          </p:cNvSpPr>
          <p:nvPr>
            <p:ph idx="1"/>
          </p:nvPr>
        </p:nvSpPr>
        <p:spPr>
          <a:xfrm>
            <a:off x="1981200" y="1905000"/>
            <a:ext cx="8229600" cy="4389438"/>
          </a:xfrm>
        </p:spPr>
        <p:txBody>
          <a:bodyPr/>
          <a:lstStyle/>
          <a:p>
            <a:pPr marL="469900" indent="-469900" eaLnBrk="1" hangingPunct="1">
              <a:buFontTx/>
              <a:buNone/>
            </a:pPr>
            <a:r>
              <a:rPr lang="en-US" sz="3200" b="1" dirty="0">
                <a:effectLst>
                  <a:outerShdw blurRad="38100" dist="38100" dir="2700000" algn="tl">
                    <a:srgbClr val="000000">
                      <a:alpha val="43137"/>
                    </a:srgbClr>
                  </a:outerShdw>
                </a:effectLst>
              </a:rPr>
              <a:t>1.	</a:t>
            </a:r>
            <a:r>
              <a:rPr lang="lv-LV" sz="3200" b="1" dirty="0">
                <a:effectLst>
                  <a:outerShdw blurRad="38100" dist="38100" dir="2700000" algn="tl">
                    <a:srgbClr val="000000">
                      <a:alpha val="43137"/>
                    </a:srgbClr>
                  </a:outerShdw>
                </a:effectLst>
              </a:rPr>
              <a:t>Sausā atkārtošana</a:t>
            </a:r>
            <a:endParaRPr lang="en-US" sz="3200" dirty="0">
              <a:effectLst>
                <a:outerShdw blurRad="38100" dist="38100" dir="2700000" algn="tl">
                  <a:srgbClr val="000000">
                    <a:alpha val="43137"/>
                  </a:srgbClr>
                </a:outerShdw>
              </a:effectLst>
            </a:endParaRPr>
          </a:p>
          <a:p>
            <a:pPr marL="469900" eaLnBrk="1" hangingPunct="1">
              <a:buFontTx/>
              <a:buNone/>
            </a:pP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Es esmu ceļā uz atkārtošanu, bet es vēl neesmu atgriezies pie savas atkarības vielas fiziskas lietošanas</a:t>
            </a:r>
            <a:r>
              <a:rPr lang="en-US" dirty="0">
                <a:effectLst>
                  <a:outerShdw blurRad="38100" dist="38100" dir="2700000" algn="tl">
                    <a:srgbClr val="000000">
                      <a:alpha val="43137"/>
                    </a:srgbClr>
                  </a:outerShdw>
                </a:effectLst>
              </a:rPr>
              <a:t>.</a:t>
            </a:r>
          </a:p>
          <a:p>
            <a:pPr marL="469900" indent="-469900" eaLnBrk="1" hangingPunct="1">
              <a:buFontTx/>
              <a:buNone/>
            </a:pPr>
            <a:r>
              <a:rPr lang="en-US" sz="3200" b="1" dirty="0">
                <a:effectLst>
                  <a:outerShdw blurRad="38100" dist="38100" dir="2700000" algn="tl">
                    <a:srgbClr val="000000">
                      <a:alpha val="43137"/>
                    </a:srgbClr>
                  </a:outerShdw>
                </a:effectLst>
              </a:rPr>
              <a:t>2.	</a:t>
            </a:r>
            <a:r>
              <a:rPr lang="lv-LV" sz="3200" b="1" dirty="0">
                <a:effectLst>
                  <a:outerShdw blurRad="38100" dist="38100" dir="2700000" algn="tl">
                    <a:srgbClr val="000000">
                      <a:alpha val="43137"/>
                    </a:srgbClr>
                  </a:outerShdw>
                </a:effectLst>
              </a:rPr>
              <a:t>Slapjā atkārtošana</a:t>
            </a:r>
            <a:endParaRPr lang="en-US" sz="3200" dirty="0">
              <a:effectLst>
                <a:outerShdw blurRad="38100" dist="38100" dir="2700000" algn="tl">
                  <a:srgbClr val="000000">
                    <a:alpha val="43137"/>
                  </a:srgbClr>
                </a:outerShdw>
              </a:effectLst>
            </a:endParaRPr>
          </a:p>
          <a:p>
            <a:pPr marL="469900" eaLnBrk="1" hangingPunct="1">
              <a:buFontTx/>
              <a:buNone/>
            </a:pP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Es atkal lietoju savas atkarības vielu - alkoholu, narkotikas vai ko citu</a:t>
            </a:r>
            <a:r>
              <a:rPr lang="en-US" dirty="0">
                <a:effectLst>
                  <a:outerShdw blurRad="38100" dist="38100" dir="2700000" algn="tl">
                    <a:srgbClr val="000000">
                      <a:alpha val="43137"/>
                    </a:srgbClr>
                  </a:outerShdw>
                </a:effectLst>
              </a:rPr>
              <a:t>.</a:t>
            </a:r>
          </a:p>
          <a:p>
            <a:pPr eaLnBrk="1" hangingPunct="1">
              <a:buFontTx/>
              <a:buNone/>
            </a:pPr>
            <a:endParaRPr lang="en-US" dirty="0"/>
          </a:p>
        </p:txBody>
      </p:sp>
      <p:sp>
        <p:nvSpPr>
          <p:cNvPr id="4" name="Slide Number Placeholder 3"/>
          <p:cNvSpPr>
            <a:spLocks noGrp="1"/>
          </p:cNvSpPr>
          <p:nvPr>
            <p:ph type="sldNum" sz="quarter" idx="12"/>
          </p:nvPr>
        </p:nvSpPr>
        <p:spPr/>
        <p:txBody>
          <a:bodyPr/>
          <a:lstStyle/>
          <a:p>
            <a:pPr>
              <a:defRPr/>
            </a:pPr>
            <a:fld id="{11107EFA-0D64-4E76-8957-6FF8D0BE6232}" type="slidenum">
              <a:rPr lang="en-US"/>
              <a:pPr>
                <a:defRPr/>
              </a:pPr>
              <a:t>9</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7DFDC1F-1B75-4566-B632-4847C4B274B4}" type="slidenum">
              <a:rPr lang="en-US"/>
              <a:pPr>
                <a:defRPr/>
              </a:pPr>
              <a:t>90</a:t>
            </a:fld>
            <a:endParaRPr lang="en-US"/>
          </a:p>
        </p:txBody>
      </p:sp>
      <p:sp>
        <p:nvSpPr>
          <p:cNvPr id="6" name="Date Placeholder 7"/>
          <p:cNvSpPr txBox="1">
            <a:spLocks/>
          </p:cNvSpPr>
          <p:nvPr/>
        </p:nvSpPr>
        <p:spPr>
          <a:xfrm>
            <a:off x="-304800" y="6416676"/>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graphicFrame>
        <p:nvGraphicFramePr>
          <p:cNvPr id="2" name="Tabula 1">
            <a:extLst>
              <a:ext uri="{FF2B5EF4-FFF2-40B4-BE49-F238E27FC236}">
                <a16:creationId xmlns:a16="http://schemas.microsoft.com/office/drawing/2014/main" id="{F605212E-B722-4896-BE30-71AA901967F9}"/>
              </a:ext>
            </a:extLst>
          </p:cNvPr>
          <p:cNvGraphicFramePr>
            <a:graphicFrameLocks noGrp="1"/>
          </p:cNvGraphicFramePr>
          <p:nvPr>
            <p:extLst>
              <p:ext uri="{D42A27DB-BD31-4B8C-83A1-F6EECF244321}">
                <p14:modId xmlns:p14="http://schemas.microsoft.com/office/powerpoint/2010/main" val="3248610320"/>
              </p:ext>
            </p:extLst>
          </p:nvPr>
        </p:nvGraphicFramePr>
        <p:xfrm>
          <a:off x="1708912" y="1647677"/>
          <a:ext cx="9144000" cy="4270821"/>
        </p:xfrm>
        <a:graphic>
          <a:graphicData uri="http://schemas.openxmlformats.org/drawingml/2006/table">
            <a:tbl>
              <a:tblPr firstRow="1" firstCol="1" bandRow="1">
                <a:tableStyleId>{5C22544A-7EE6-4342-B048-85BDC9FD1C3A}</a:tableStyleId>
              </a:tblPr>
              <a:tblGrid>
                <a:gridCol w="2613395">
                  <a:extLst>
                    <a:ext uri="{9D8B030D-6E8A-4147-A177-3AD203B41FA5}">
                      <a16:colId xmlns:a16="http://schemas.microsoft.com/office/drawing/2014/main" val="4249618805"/>
                    </a:ext>
                  </a:extLst>
                </a:gridCol>
                <a:gridCol w="3461451">
                  <a:extLst>
                    <a:ext uri="{9D8B030D-6E8A-4147-A177-3AD203B41FA5}">
                      <a16:colId xmlns:a16="http://schemas.microsoft.com/office/drawing/2014/main" val="2199002757"/>
                    </a:ext>
                  </a:extLst>
                </a:gridCol>
                <a:gridCol w="3069154">
                  <a:extLst>
                    <a:ext uri="{9D8B030D-6E8A-4147-A177-3AD203B41FA5}">
                      <a16:colId xmlns:a16="http://schemas.microsoft.com/office/drawing/2014/main" val="224788596"/>
                    </a:ext>
                  </a:extLst>
                </a:gridCol>
              </a:tblGrid>
              <a:tr h="517947">
                <a:tc>
                  <a:txBody>
                    <a:bodyPr/>
                    <a:lstStyle/>
                    <a:p>
                      <a:pPr>
                        <a:spcAft>
                          <a:spcPts val="0"/>
                        </a:spcAft>
                      </a:pPr>
                      <a:r>
                        <a:rPr lang="lv-LV" sz="1200">
                          <a:effectLst/>
                        </a:rPr>
                        <a:t>PERSONĪGIE UZDEVUMI</a:t>
                      </a:r>
                      <a:endParaRPr lang="lv-LV" sz="120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a:effectLst/>
                        </a:rPr>
                        <a:t>TUVU CILVĒKU UN ĢIMENES UZDEVUMI</a:t>
                      </a:r>
                      <a:endParaRPr lang="lv-LV" sz="120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a:effectLst/>
                        </a:rPr>
                        <a:t>KAD UZDEVUMI NEIZDODAS</a:t>
                      </a:r>
                      <a:endParaRPr lang="lv-LV" sz="1200">
                        <a:effectLst/>
                        <a:latin typeface="Times New Roman" panose="02020603050405020304" pitchFamily="18" charset="0"/>
                        <a:ea typeface="Times New Roman" panose="02020603050405020304" pitchFamily="18" charset="0"/>
                      </a:endParaRPr>
                    </a:p>
                  </a:txBody>
                  <a:tcPr marL="68940" marR="68940" marT="86324" marB="86324"/>
                </a:tc>
                <a:extLst>
                  <a:ext uri="{0D108BD9-81ED-4DB2-BD59-A6C34878D82A}">
                    <a16:rowId xmlns:a16="http://schemas.microsoft.com/office/drawing/2014/main" val="2605689169"/>
                  </a:ext>
                </a:extLst>
              </a:tr>
              <a:tr h="748145">
                <a:tc>
                  <a:txBody>
                    <a:bodyPr/>
                    <a:lstStyle/>
                    <a:p>
                      <a:pPr marL="171450" indent="-171450">
                        <a:spcAft>
                          <a:spcPts val="0"/>
                        </a:spcAft>
                      </a:pPr>
                      <a:r>
                        <a:rPr lang="lv-LV" sz="1200" dirty="0">
                          <a:effectLst/>
                        </a:rPr>
                        <a:t>1. 	Dzīvo priekā. Paplašina prieka spējas, uzzina, ka prieks ir normāls stāvoklis, un ceļ prieka spēku.</a:t>
                      </a:r>
                      <a:endParaRPr lang="lv-LV" sz="1200" dirty="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dirty="0">
                          <a:effectLst/>
                        </a:rPr>
                        <a:t>Vecāki priecājas par zīdaiņa brīnišķīgo un neatkārtojamo eksistenci.</a:t>
                      </a:r>
                      <a:endParaRPr lang="lv-LV" sz="1200" dirty="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a:effectLst/>
                        </a:rPr>
                        <a:t>Vāja identitāte; attiecībās ar citiem dominē bailes un aukstums.</a:t>
                      </a:r>
                      <a:endParaRPr lang="lv-LV" sz="1200">
                        <a:effectLst/>
                        <a:latin typeface="Times New Roman" panose="02020603050405020304" pitchFamily="18" charset="0"/>
                        <a:ea typeface="Times New Roman" panose="02020603050405020304" pitchFamily="18" charset="0"/>
                      </a:endParaRPr>
                    </a:p>
                  </a:txBody>
                  <a:tcPr marL="68940" marR="68940" marT="86324" marB="86324"/>
                </a:tc>
                <a:extLst>
                  <a:ext uri="{0D108BD9-81ED-4DB2-BD59-A6C34878D82A}">
                    <a16:rowId xmlns:a16="http://schemas.microsoft.com/office/drawing/2014/main" val="3279604449"/>
                  </a:ext>
                </a:extLst>
              </a:tr>
              <a:tr h="748145">
                <a:tc>
                  <a:txBody>
                    <a:bodyPr/>
                    <a:lstStyle/>
                    <a:p>
                      <a:pPr marL="171450" indent="-171450">
                        <a:spcAft>
                          <a:spcPts val="0"/>
                        </a:spcAft>
                      </a:pPr>
                      <a:r>
                        <a:rPr lang="lv-LV" sz="1200">
                          <a:effectLst/>
                        </a:rPr>
                        <a:t>2.  Attīsta uzticību.</a:t>
                      </a:r>
                      <a:endParaRPr lang="lv-LV" sz="120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a:effectLst/>
                        </a:rPr>
                        <a:t>Vecāki veido spēcīgas, mīlošas saites ar zīdaini - beznosacījuma mīlestības saites.</a:t>
                      </a:r>
                      <a:endParaRPr lang="lv-LV" sz="120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a:effectLst/>
                        </a:rPr>
                        <a:t>Ir grūti sasaistīties - kas bieži izraisa manipulēšanu,</a:t>
                      </a:r>
                    </a:p>
                    <a:p>
                      <a:pPr>
                        <a:spcAft>
                          <a:spcPts val="0"/>
                        </a:spcAft>
                      </a:pPr>
                      <a:r>
                        <a:rPr lang="lv-LV" sz="1200">
                          <a:effectLst/>
                        </a:rPr>
                        <a:t>uz sevi vērsts, izolēts vai neapmierināta personība.</a:t>
                      </a:r>
                      <a:endParaRPr lang="lv-LV" sz="1200">
                        <a:effectLst/>
                        <a:latin typeface="Times New Roman" panose="02020603050405020304" pitchFamily="18" charset="0"/>
                        <a:ea typeface="Times New Roman" panose="02020603050405020304" pitchFamily="18" charset="0"/>
                      </a:endParaRPr>
                    </a:p>
                  </a:txBody>
                  <a:tcPr marL="68940" marR="68940" marT="86324" marB="86324"/>
                </a:tc>
                <a:extLst>
                  <a:ext uri="{0D108BD9-81ED-4DB2-BD59-A6C34878D82A}">
                    <a16:rowId xmlns:a16="http://schemas.microsoft.com/office/drawing/2014/main" val="2692864983"/>
                  </a:ext>
                </a:extLst>
              </a:tr>
              <a:tr h="604271">
                <a:tc>
                  <a:txBody>
                    <a:bodyPr/>
                    <a:lstStyle/>
                    <a:p>
                      <a:pPr marL="171450" indent="-171450">
                        <a:spcAft>
                          <a:spcPts val="0"/>
                        </a:spcAft>
                      </a:pPr>
                      <a:r>
                        <a:rPr lang="lv-LV" sz="1200">
                          <a:effectLst/>
                        </a:rPr>
                        <a:t>3.  Mācās kā saņemt.</a:t>
                      </a:r>
                      <a:endParaRPr lang="lv-LV" sz="120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a:effectLst/>
                        </a:rPr>
                        <a:t>Sniedz aprūpi, kas atbilst zīdaiņa vajadzībām, zīdainim nepieprasot.</a:t>
                      </a:r>
                      <a:endParaRPr lang="lv-LV" sz="120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dirty="0">
                          <a:effectLst/>
                        </a:rPr>
                        <a:t>Nevēlas ar citiem komunicēt, emocionāli atdalīts, sevi stimulējošs un nereaģē.</a:t>
                      </a:r>
                      <a:endParaRPr lang="lv-LV" sz="1200" dirty="0">
                        <a:effectLst/>
                        <a:latin typeface="Times New Roman" panose="02020603050405020304" pitchFamily="18" charset="0"/>
                        <a:ea typeface="Times New Roman" panose="02020603050405020304" pitchFamily="18" charset="0"/>
                      </a:endParaRPr>
                    </a:p>
                  </a:txBody>
                  <a:tcPr marL="68940" marR="68940" marT="86324" marB="86324"/>
                </a:tc>
                <a:extLst>
                  <a:ext uri="{0D108BD9-81ED-4DB2-BD59-A6C34878D82A}">
                    <a16:rowId xmlns:a16="http://schemas.microsoft.com/office/drawing/2014/main" val="1743850690"/>
                  </a:ext>
                </a:extLst>
              </a:tr>
              <a:tr h="748145">
                <a:tc>
                  <a:txBody>
                    <a:bodyPr/>
                    <a:lstStyle/>
                    <a:p>
                      <a:pPr marL="171450" indent="-171450">
                        <a:spcAft>
                          <a:spcPts val="0"/>
                        </a:spcAft>
                      </a:pPr>
                      <a:r>
                        <a:rPr lang="lv-LV" sz="1200">
                          <a:effectLst/>
                        </a:rPr>
                        <a:t>4.  Sāk sevi organizēt cilvēkā caur attiecībām.</a:t>
                      </a:r>
                      <a:endParaRPr lang="lv-LV" sz="120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a:effectLst/>
                        </a:rPr>
                        <a:t>Pievēršot uzmanību bērna uzvedībai un raksturam, atklāj zīdaiņa unikālās identitātes patiesās īpašības.</a:t>
                      </a:r>
                    </a:p>
                    <a:p>
                      <a:pPr>
                        <a:spcAft>
                          <a:spcPts val="0"/>
                        </a:spcAft>
                      </a:pPr>
                      <a:r>
                        <a:rPr lang="lv-LV" sz="1200">
                          <a:effectLst/>
                        </a:rPr>
                        <a:t> </a:t>
                      </a:r>
                      <a:endParaRPr lang="lv-LV" sz="120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a:effectLst/>
                        </a:rPr>
                        <a:t>Ir nespēja regulēt emocijas.</a:t>
                      </a:r>
                      <a:endParaRPr lang="lv-LV" sz="1200">
                        <a:effectLst/>
                        <a:latin typeface="Times New Roman" panose="02020603050405020304" pitchFamily="18" charset="0"/>
                        <a:ea typeface="Times New Roman" panose="02020603050405020304" pitchFamily="18" charset="0"/>
                      </a:endParaRPr>
                    </a:p>
                  </a:txBody>
                  <a:tcPr marL="68940" marR="68940" marT="86324" marB="86324"/>
                </a:tc>
                <a:extLst>
                  <a:ext uri="{0D108BD9-81ED-4DB2-BD59-A6C34878D82A}">
                    <a16:rowId xmlns:a16="http://schemas.microsoft.com/office/drawing/2014/main" val="2536477306"/>
                  </a:ext>
                </a:extLst>
              </a:tr>
              <a:tr h="748145">
                <a:tc>
                  <a:txBody>
                    <a:bodyPr/>
                    <a:lstStyle/>
                    <a:p>
                      <a:pPr marL="171450" indent="-171450">
                        <a:spcAft>
                          <a:spcPts val="0"/>
                        </a:spcAft>
                      </a:pPr>
                      <a:r>
                        <a:rPr lang="lv-LV" sz="1200" dirty="0">
                          <a:effectLst/>
                        </a:rPr>
                        <a:t>5.  Mācās kā atgriezties priekā no katrām nepatīkamām emocijām.</a:t>
                      </a:r>
                      <a:endParaRPr lang="lv-LV" sz="1200" dirty="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a:effectLst/>
                        </a:rPr>
                        <a:t>Nodrošina pietiekamu drošību un kompāniju grūtību laikā, tāpēc zīdainis var atgriezties priekā no jebkuras citas emocijas.</a:t>
                      </a:r>
                      <a:endParaRPr lang="lv-LV" sz="1200">
                        <a:effectLst/>
                        <a:latin typeface="Times New Roman" panose="02020603050405020304" pitchFamily="18" charset="0"/>
                        <a:ea typeface="Times New Roman" panose="02020603050405020304" pitchFamily="18" charset="0"/>
                      </a:endParaRPr>
                    </a:p>
                  </a:txBody>
                  <a:tcPr marL="68940" marR="68940" marT="86324" marB="86324"/>
                </a:tc>
                <a:tc>
                  <a:txBody>
                    <a:bodyPr/>
                    <a:lstStyle/>
                    <a:p>
                      <a:pPr>
                        <a:spcAft>
                          <a:spcPts val="0"/>
                        </a:spcAft>
                      </a:pPr>
                      <a:r>
                        <a:rPr lang="lv-LV" sz="1200" dirty="0">
                          <a:effectLst/>
                        </a:rPr>
                        <a:t>Ir nekontrolējami emocionāli uzliesmojumi, pārmērīgs satraukums un depresija. Izvairās, aizbēg vai iestrēgst noteiktās emocijās.</a:t>
                      </a:r>
                      <a:endParaRPr lang="lv-LV" sz="1200" dirty="0">
                        <a:effectLst/>
                        <a:latin typeface="Times New Roman" panose="02020603050405020304" pitchFamily="18" charset="0"/>
                        <a:ea typeface="Times New Roman" panose="02020603050405020304" pitchFamily="18" charset="0"/>
                      </a:endParaRPr>
                    </a:p>
                  </a:txBody>
                  <a:tcPr marL="68940" marR="68940" marT="86324" marB="86324"/>
                </a:tc>
                <a:extLst>
                  <a:ext uri="{0D108BD9-81ED-4DB2-BD59-A6C34878D82A}">
                    <a16:rowId xmlns:a16="http://schemas.microsoft.com/office/drawing/2014/main" val="2137441507"/>
                  </a:ext>
                </a:extLst>
              </a:tr>
            </a:tbl>
          </a:graphicData>
        </a:graphic>
      </p:graphicFrame>
      <p:sp>
        <p:nvSpPr>
          <p:cNvPr id="4" name="Rectangle 1">
            <a:extLst>
              <a:ext uri="{FF2B5EF4-FFF2-40B4-BE49-F238E27FC236}">
                <a16:creationId xmlns:a16="http://schemas.microsoft.com/office/drawing/2014/main" id="{B1F6A0FB-D95A-42AA-BDF4-69DF6CE2006C}"/>
              </a:ext>
            </a:extLst>
          </p:cNvPr>
          <p:cNvSpPr>
            <a:spLocks noChangeArrowheads="1"/>
          </p:cNvSpPr>
          <p:nvPr/>
        </p:nvSpPr>
        <p:spPr bwMode="auto">
          <a:xfrm>
            <a:off x="237786" y="139572"/>
            <a:ext cx="11341566"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lv-LV" altLang="lv-LV" sz="2000" b="1" i="0" u="none" strike="noStrike" cap="none" normalizeH="0" baseline="0" dirty="0">
                <a:ln>
                  <a:noFill/>
                </a:ln>
                <a:solidFill>
                  <a:schemeClr val="accent4">
                    <a:lumMod val="60000"/>
                    <a:lumOff val="40000"/>
                  </a:schemeClr>
                </a:solidFill>
                <a:effectLst/>
                <a:ea typeface="Times New Roman" panose="02020603050405020304" pitchFamily="18" charset="0"/>
                <a:cs typeface="Arial" panose="020B0604020202020204" pitchFamily="34" charset="0"/>
              </a:rPr>
              <a:t>Dzīves modelis: BRIEDUMA INDIKATORI</a:t>
            </a:r>
            <a:endParaRPr kumimoji="0" lang="lv-LV" altLang="lv-LV" sz="2000" b="0" i="0" u="none" strike="noStrike" cap="none" normalizeH="0" baseline="0" dirty="0">
              <a:ln>
                <a:noFill/>
              </a:ln>
              <a:solidFill>
                <a:schemeClr val="accent4">
                  <a:lumMod val="60000"/>
                  <a:lumOff val="4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Zīdaiņa posms:  </a:t>
            </a:r>
            <a:r>
              <a:rPr kumimoji="0" lang="lv-LV" altLang="lv-LV" b="1" i="0" u="none" strike="noStrike" cap="none" normalizeH="0" baseline="0" dirty="0">
                <a:ln>
                  <a:noFill/>
                </a:ln>
                <a:solidFill>
                  <a:schemeClr val="tx1"/>
                </a:solidFill>
                <a:effectLst/>
                <a:ea typeface="Times New Roman" panose="02020603050405020304" pitchFamily="18" charset="0"/>
              </a:rPr>
              <a:t>no dzimšanas līdz 3 gadiem</a:t>
            </a:r>
            <a:endParaRPr kumimoji="0" lang="lv-LV" altLang="lv-LV"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(Šeit ir iekļauti jaundzimušie un mazuļi līdz vecumam, kurā viņi var efektīvi pateikt, kādas ir viņu vajadzības.)</a:t>
            </a:r>
            <a:endParaRPr kumimoji="0" lang="lv-LV" altLang="lv-LV"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Primārais uzdevums</a:t>
            </a:r>
            <a:r>
              <a:rPr kumimoji="0" lang="lv-LV" altLang="lv-LV"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kas jāveic šajā posmā - </a:t>
            </a:r>
            <a:r>
              <a:rPr kumimoji="0" lang="lv-LV" altLang="lv-LV"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mācīšanās saņemt.</a:t>
            </a:r>
            <a:endParaRPr kumimoji="0" lang="lv-LV" altLang="lv-LV"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Primārā izrietošā problēma </a:t>
            </a:r>
            <a:r>
              <a:rPr kumimoji="0" lang="lv-LV" altLang="lv-LV"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pieaugušo dzīvē, kad šis uzdevums nav paveikts: vājas vai vētrainas attiecības.</a:t>
            </a:r>
            <a:endParaRPr kumimoji="0" lang="lv-LV" altLang="lv-LV" b="0" i="0" u="none" strike="noStrike" cap="none" normalizeH="0" baseline="0" dirty="0">
              <a:ln>
                <a:noFill/>
              </a:ln>
              <a:solidFill>
                <a:schemeClr val="tx1"/>
              </a:solidFill>
              <a:effectLst/>
              <a:latin typeface="Arial" panose="020B0604020202020204" pitchFamily="34" charset="0"/>
            </a:endParaRPr>
          </a:p>
        </p:txBody>
      </p:sp>
      <p:sp>
        <p:nvSpPr>
          <p:cNvPr id="5" name="Taisnstūris 4">
            <a:extLst>
              <a:ext uri="{FF2B5EF4-FFF2-40B4-BE49-F238E27FC236}">
                <a16:creationId xmlns:a16="http://schemas.microsoft.com/office/drawing/2014/main" id="{588DED22-9399-47A0-AEB8-38D2F721DF38}"/>
              </a:ext>
            </a:extLst>
          </p:cNvPr>
          <p:cNvSpPr/>
          <p:nvPr/>
        </p:nvSpPr>
        <p:spPr>
          <a:xfrm>
            <a:off x="2308352" y="5578865"/>
            <a:ext cx="8153400" cy="830997"/>
          </a:xfrm>
          <a:prstGeom prst="rect">
            <a:avLst/>
          </a:prstGeom>
        </p:spPr>
        <p:txBody>
          <a:bodyPr wrap="square">
            <a:spAutoFit/>
          </a:bodyPr>
          <a:lstStyle/>
          <a:p>
            <a:pPr lvl="0" eaLnBrk="0" hangingPunct="0"/>
            <a:r>
              <a:rPr lang="lv-LV" altLang="lv-LV" sz="800" dirty="0">
                <a:latin typeface="Arial" panose="020B0604020202020204" pitchFamily="34" charset="0"/>
                <a:ea typeface="Times New Roman" panose="02020603050405020304" pitchFamily="18" charset="0"/>
                <a:cs typeface="Arial" panose="020B0604020202020204" pitchFamily="34" charset="0"/>
              </a:rPr>
              <a:t>Autortiesības </a:t>
            </a:r>
            <a:r>
              <a:rPr lang="lv-LV" altLang="lv-LV" sz="800" dirty="0" err="1">
                <a:latin typeface="Arial" panose="020B0604020202020204" pitchFamily="34" charset="0"/>
                <a:ea typeface="Times New Roman" panose="02020603050405020304" pitchFamily="18" charset="0"/>
                <a:cs typeface="Arial" panose="020B0604020202020204" pitchFamily="34" charset="0"/>
              </a:rPr>
              <a:t>Shephard’s</a:t>
            </a:r>
            <a:r>
              <a:rPr lang="lv-LV" altLang="lv-LV" sz="800" dirty="0">
                <a:latin typeface="Arial" panose="020B0604020202020204" pitchFamily="34" charset="0"/>
                <a:ea typeface="Times New Roman" panose="02020603050405020304" pitchFamily="18" charset="0"/>
                <a:cs typeface="Arial" panose="020B0604020202020204" pitchFamily="34" charset="0"/>
              </a:rPr>
              <a:t> </a:t>
            </a:r>
            <a:r>
              <a:rPr lang="lv-LV" altLang="lv-LV" sz="800" dirty="0" err="1">
                <a:latin typeface="Arial" panose="020B0604020202020204" pitchFamily="34" charset="0"/>
                <a:ea typeface="Times New Roman" panose="02020603050405020304" pitchFamily="18" charset="0"/>
                <a:cs typeface="Arial" panose="020B0604020202020204" pitchFamily="34" charset="0"/>
              </a:rPr>
              <a:t>House</a:t>
            </a:r>
            <a:r>
              <a:rPr lang="lv-LV" altLang="lv-LV" sz="800" dirty="0">
                <a:latin typeface="Arial" panose="020B0604020202020204" pitchFamily="34" charset="0"/>
                <a:ea typeface="Times New Roman" panose="02020603050405020304" pitchFamily="18" charset="0"/>
                <a:cs typeface="Arial" panose="020B0604020202020204" pitchFamily="34" charset="0"/>
              </a:rPr>
              <a:t>, </a:t>
            </a:r>
            <a:r>
              <a:rPr lang="lv-LV" altLang="lv-LV" sz="800" dirty="0" err="1">
                <a:latin typeface="Arial" panose="020B0604020202020204" pitchFamily="34" charset="0"/>
                <a:ea typeface="Times New Roman" panose="02020603050405020304" pitchFamily="18" charset="0"/>
                <a:cs typeface="Arial" panose="020B0604020202020204" pitchFamily="34" charset="0"/>
              </a:rPr>
              <a:t>Inc</a:t>
            </a:r>
            <a:r>
              <a:rPr lang="lv-LV" altLang="lv-LV" sz="800" dirty="0">
                <a:latin typeface="Arial" panose="020B0604020202020204" pitchFamily="34" charset="0"/>
                <a:ea typeface="Times New Roman" panose="02020603050405020304" pitchFamily="18" charset="0"/>
                <a:cs typeface="Arial" panose="020B0604020202020204" pitchFamily="34" charset="0"/>
              </a:rPr>
              <a:t>. 2000.  Nepavairot bez atļaujas.  (818-780-2043) </a:t>
            </a:r>
            <a:r>
              <a:rPr lang="lv-LV" altLang="lv-LV" sz="800" dirty="0" err="1">
                <a:latin typeface="Arial" panose="020B0604020202020204" pitchFamily="34" charset="0"/>
                <a:ea typeface="Times New Roman" panose="02020603050405020304" pitchFamily="18" charset="0"/>
                <a:cs typeface="Arial" panose="020B0604020202020204" pitchFamily="34" charset="0"/>
              </a:rPr>
              <a:t>Shephard’s</a:t>
            </a:r>
            <a:r>
              <a:rPr lang="lv-LV" altLang="lv-LV" sz="800" dirty="0">
                <a:latin typeface="Arial" panose="020B0604020202020204" pitchFamily="34" charset="0"/>
                <a:ea typeface="Times New Roman" panose="02020603050405020304" pitchFamily="18" charset="0"/>
                <a:cs typeface="Arial" panose="020B0604020202020204" pitchFamily="34" charset="0"/>
              </a:rPr>
              <a:t> </a:t>
            </a:r>
            <a:r>
              <a:rPr lang="lv-LV" altLang="lv-LV" sz="800" dirty="0" err="1">
                <a:latin typeface="Arial" panose="020B0604020202020204" pitchFamily="34" charset="0"/>
                <a:ea typeface="Times New Roman" panose="02020603050405020304" pitchFamily="18" charset="0"/>
                <a:cs typeface="Arial" panose="020B0604020202020204" pitchFamily="34" charset="0"/>
              </a:rPr>
              <a:t>House</a:t>
            </a:r>
            <a:r>
              <a:rPr lang="lv-LV" altLang="lv-LV" sz="800" dirty="0">
                <a:latin typeface="Arial" panose="020B0604020202020204" pitchFamily="34" charset="0"/>
                <a:ea typeface="Times New Roman" panose="02020603050405020304" pitchFamily="18" charset="0"/>
                <a:cs typeface="Arial" panose="020B0604020202020204" pitchFamily="34" charset="0"/>
              </a:rPr>
              <a:t>, 7136 </a:t>
            </a:r>
            <a:r>
              <a:rPr lang="lv-LV" altLang="lv-LV" sz="800" dirty="0" err="1">
                <a:latin typeface="Arial" panose="020B0604020202020204" pitchFamily="34" charset="0"/>
                <a:ea typeface="Times New Roman" panose="02020603050405020304" pitchFamily="18" charset="0"/>
                <a:cs typeface="Arial" panose="020B0604020202020204" pitchFamily="34" charset="0"/>
              </a:rPr>
              <a:t>Haskell</a:t>
            </a:r>
            <a:r>
              <a:rPr lang="lv-LV" altLang="lv-LV" sz="800" dirty="0">
                <a:latin typeface="Arial" panose="020B0604020202020204" pitchFamily="34" charset="0"/>
                <a:ea typeface="Times New Roman" panose="02020603050405020304" pitchFamily="18" charset="0"/>
                <a:cs typeface="Arial" panose="020B0604020202020204" pitchFamily="34" charset="0"/>
              </a:rPr>
              <a:t> </a:t>
            </a:r>
            <a:r>
              <a:rPr lang="lv-LV" altLang="lv-LV" sz="800" dirty="0" err="1">
                <a:latin typeface="Arial" panose="020B0604020202020204" pitchFamily="34" charset="0"/>
                <a:ea typeface="Times New Roman" panose="02020603050405020304" pitchFamily="18" charset="0"/>
                <a:cs typeface="Arial" panose="020B0604020202020204" pitchFamily="34" charset="0"/>
              </a:rPr>
              <a:t>Ave</a:t>
            </a:r>
            <a:r>
              <a:rPr lang="lv-LV" altLang="lv-LV" sz="800" dirty="0">
                <a:latin typeface="Arial" panose="020B0604020202020204" pitchFamily="34" charset="0"/>
                <a:ea typeface="Times New Roman" panose="02020603050405020304" pitchFamily="18" charset="0"/>
                <a:cs typeface="Arial" panose="020B0604020202020204" pitchFamily="34" charset="0"/>
              </a:rPr>
              <a:t>. </a:t>
            </a:r>
            <a:r>
              <a:rPr lang="lv-LV" altLang="lv-LV" sz="800" dirty="0" err="1">
                <a:latin typeface="Arial" panose="020B0604020202020204" pitchFamily="34" charset="0"/>
                <a:ea typeface="Times New Roman" panose="02020603050405020304" pitchFamily="18" charset="0"/>
                <a:cs typeface="Arial" panose="020B0604020202020204" pitchFamily="34" charset="0"/>
              </a:rPr>
              <a:t>Suite</a:t>
            </a:r>
            <a:r>
              <a:rPr lang="lv-LV" altLang="lv-LV" sz="800" dirty="0">
                <a:latin typeface="Arial" panose="020B0604020202020204" pitchFamily="34" charset="0"/>
                <a:ea typeface="Times New Roman" panose="02020603050405020304" pitchFamily="18" charset="0"/>
                <a:cs typeface="Arial" panose="020B0604020202020204" pitchFamily="34" charset="0"/>
              </a:rPr>
              <a:t> 210, </a:t>
            </a:r>
            <a:r>
              <a:rPr lang="lv-LV" altLang="lv-LV" sz="800" dirty="0" err="1">
                <a:latin typeface="Arial" panose="020B0604020202020204" pitchFamily="34" charset="0"/>
                <a:ea typeface="Times New Roman" panose="02020603050405020304" pitchFamily="18" charset="0"/>
                <a:cs typeface="Arial" panose="020B0604020202020204" pitchFamily="34" charset="0"/>
              </a:rPr>
              <a:t>Van</a:t>
            </a:r>
            <a:r>
              <a:rPr lang="lv-LV" altLang="lv-LV" sz="800" dirty="0">
                <a:latin typeface="Arial" panose="020B0604020202020204" pitchFamily="34" charset="0"/>
                <a:ea typeface="Times New Roman" panose="02020603050405020304" pitchFamily="18" charset="0"/>
                <a:cs typeface="Arial" panose="020B0604020202020204" pitchFamily="34" charset="0"/>
              </a:rPr>
              <a:t> </a:t>
            </a:r>
            <a:r>
              <a:rPr lang="lv-LV" altLang="lv-LV" sz="800" dirty="0" err="1">
                <a:latin typeface="Arial" panose="020B0604020202020204" pitchFamily="34" charset="0"/>
                <a:ea typeface="Times New Roman" panose="02020603050405020304" pitchFamily="18" charset="0"/>
                <a:cs typeface="Arial" panose="020B0604020202020204" pitchFamily="34" charset="0"/>
              </a:rPr>
              <a:t>Nuys</a:t>
            </a:r>
            <a:r>
              <a:rPr lang="lv-LV" altLang="lv-LV" sz="800" dirty="0">
                <a:latin typeface="Arial" panose="020B0604020202020204" pitchFamily="34" charset="0"/>
                <a:ea typeface="Times New Roman" panose="02020603050405020304" pitchFamily="18" charset="0"/>
                <a:cs typeface="Arial" panose="020B0604020202020204" pitchFamily="34" charset="0"/>
              </a:rPr>
              <a:t>, CA 91406</a:t>
            </a:r>
            <a:r>
              <a:rPr lang="lv-LV" altLang="lv-LV" dirty="0"/>
              <a:t> </a:t>
            </a:r>
            <a:endParaRPr lang="lv-LV" altLang="lv-LV" sz="4800" dirty="0">
              <a:latin typeface="Arial" panose="020B0604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3175D3-C53A-4FBF-80E4-9D4A95A0B1B2}" type="slidenum">
              <a:rPr lang="en-US"/>
              <a:pPr>
                <a:defRPr/>
              </a:pPr>
              <a:t>91</a:t>
            </a:fld>
            <a:endParaRPr lang="en-US"/>
          </a:p>
        </p:txBody>
      </p:sp>
      <p:sp>
        <p:nvSpPr>
          <p:cNvPr id="6" name="Date Placeholder 7"/>
          <p:cNvSpPr txBox="1">
            <a:spLocks/>
          </p:cNvSpPr>
          <p:nvPr/>
        </p:nvSpPr>
        <p:spPr>
          <a:xfrm>
            <a:off x="-304800" y="6365966"/>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graphicFrame>
        <p:nvGraphicFramePr>
          <p:cNvPr id="2" name="Tabula 1">
            <a:extLst>
              <a:ext uri="{FF2B5EF4-FFF2-40B4-BE49-F238E27FC236}">
                <a16:creationId xmlns:a16="http://schemas.microsoft.com/office/drawing/2014/main" id="{3C6A5D19-AA83-4B57-B992-BD4A12588F13}"/>
              </a:ext>
            </a:extLst>
          </p:cNvPr>
          <p:cNvGraphicFramePr>
            <a:graphicFrameLocks noGrp="1"/>
          </p:cNvGraphicFramePr>
          <p:nvPr>
            <p:extLst>
              <p:ext uri="{D42A27DB-BD31-4B8C-83A1-F6EECF244321}">
                <p14:modId xmlns:p14="http://schemas.microsoft.com/office/powerpoint/2010/main" val="1193041968"/>
              </p:ext>
            </p:extLst>
          </p:nvPr>
        </p:nvGraphicFramePr>
        <p:xfrm>
          <a:off x="1371600" y="1607790"/>
          <a:ext cx="9601200" cy="4438993"/>
        </p:xfrm>
        <a:graphic>
          <a:graphicData uri="http://schemas.openxmlformats.org/drawingml/2006/table">
            <a:tbl>
              <a:tblPr firstRow="1" firstCol="1" bandRow="1">
                <a:tableStyleId>{5C22544A-7EE6-4342-B048-85BDC9FD1C3A}</a:tableStyleId>
              </a:tblPr>
              <a:tblGrid>
                <a:gridCol w="2898362">
                  <a:extLst>
                    <a:ext uri="{9D8B030D-6E8A-4147-A177-3AD203B41FA5}">
                      <a16:colId xmlns:a16="http://schemas.microsoft.com/office/drawing/2014/main" val="2031313187"/>
                    </a:ext>
                  </a:extLst>
                </a:gridCol>
                <a:gridCol w="3510439">
                  <a:extLst>
                    <a:ext uri="{9D8B030D-6E8A-4147-A177-3AD203B41FA5}">
                      <a16:colId xmlns:a16="http://schemas.microsoft.com/office/drawing/2014/main" val="553649932"/>
                    </a:ext>
                  </a:extLst>
                </a:gridCol>
                <a:gridCol w="3192399">
                  <a:extLst>
                    <a:ext uri="{9D8B030D-6E8A-4147-A177-3AD203B41FA5}">
                      <a16:colId xmlns:a16="http://schemas.microsoft.com/office/drawing/2014/main" val="2154640132"/>
                    </a:ext>
                  </a:extLst>
                </a:gridCol>
              </a:tblGrid>
              <a:tr h="480951">
                <a:tc>
                  <a:txBody>
                    <a:bodyPr/>
                    <a:lstStyle/>
                    <a:p>
                      <a:pPr>
                        <a:spcAft>
                          <a:spcPts val="0"/>
                        </a:spcAft>
                      </a:pPr>
                      <a:r>
                        <a:rPr lang="lv-LV" sz="1200" dirty="0">
                          <a:effectLst/>
                        </a:rPr>
                        <a:t>PERSONĪGIE UZDEVUMI</a:t>
                      </a:r>
                      <a:endParaRPr lang="lv-LV" sz="1200" dirty="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TUVU CILVĒKU UN ĢIMENES UZDEVUMI</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KAD UZDEVUMI NEIZDODAS</a:t>
                      </a:r>
                      <a:endParaRPr lang="lv-LV" sz="1200">
                        <a:effectLst/>
                        <a:latin typeface="Times New Roman" panose="02020603050405020304" pitchFamily="18" charset="0"/>
                        <a:ea typeface="Times New Roman" panose="02020603050405020304" pitchFamily="18" charset="0"/>
                      </a:endParaRPr>
                    </a:p>
                  </a:txBody>
                  <a:tcPr marL="64015" marR="64015" marT="80158" marB="80158"/>
                </a:tc>
                <a:extLst>
                  <a:ext uri="{0D108BD9-81ED-4DB2-BD59-A6C34878D82A}">
                    <a16:rowId xmlns:a16="http://schemas.microsoft.com/office/drawing/2014/main" val="3334718284"/>
                  </a:ext>
                </a:extLst>
              </a:tr>
              <a:tr h="694706">
                <a:tc>
                  <a:txBody>
                    <a:bodyPr/>
                    <a:lstStyle/>
                    <a:p>
                      <a:pPr marL="171450" indent="-171450">
                        <a:spcAft>
                          <a:spcPts val="0"/>
                        </a:spcAft>
                      </a:pPr>
                      <a:r>
                        <a:rPr lang="lv-LV" sz="1200">
                          <a:effectLst/>
                        </a:rPr>
                        <a:t>1. 	Jautā, kas vajadzīgs - var pateikt, ko domā un jūt.</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Iemāca un ļauj bērnam atbilstoši formulēt vajadzības.</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Piedzīvo nepārtrauktu vilšanos un apvainošanos, jo vajadzības netiek apmierinātas; bieži ir pasīvi agresīvs.</a:t>
                      </a:r>
                      <a:endParaRPr lang="lv-LV" sz="1200">
                        <a:effectLst/>
                        <a:latin typeface="Times New Roman" panose="02020603050405020304" pitchFamily="18" charset="0"/>
                        <a:ea typeface="Times New Roman" panose="02020603050405020304" pitchFamily="18" charset="0"/>
                      </a:endParaRPr>
                    </a:p>
                  </a:txBody>
                  <a:tcPr marL="64015" marR="64015" marT="80158" marB="80158"/>
                </a:tc>
                <a:extLst>
                  <a:ext uri="{0D108BD9-81ED-4DB2-BD59-A6C34878D82A}">
                    <a16:rowId xmlns:a16="http://schemas.microsoft.com/office/drawing/2014/main" val="2770751332"/>
                  </a:ext>
                </a:extLst>
              </a:tr>
              <a:tr h="694706">
                <a:tc>
                  <a:txBody>
                    <a:bodyPr/>
                    <a:lstStyle/>
                    <a:p>
                      <a:pPr marL="171450" indent="-171450">
                        <a:spcAft>
                          <a:spcPts val="0"/>
                        </a:spcAft>
                      </a:pPr>
                      <a:r>
                        <a:rPr lang="lv-LV" sz="1200">
                          <a:effectLst/>
                        </a:rPr>
                        <a:t>2. 	Uzzina to, kas sagādā personīgu gandarījumu.</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Palīdz bērnam novērtēt savas uzvedības sekas un noteikt, kas viņu apmierina.</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Ir apsēsts ar vai atkarīgs no pārtikas, narkotikām, seksa, naudas vai varas, izmisīgi dzenas, lai atrastu apmierinājumu.</a:t>
                      </a:r>
                      <a:endParaRPr lang="lv-LV" sz="1200">
                        <a:effectLst/>
                        <a:latin typeface="Times New Roman" panose="02020603050405020304" pitchFamily="18" charset="0"/>
                        <a:ea typeface="Times New Roman" panose="02020603050405020304" pitchFamily="18" charset="0"/>
                      </a:endParaRPr>
                    </a:p>
                  </a:txBody>
                  <a:tcPr marL="64015" marR="64015" marT="80158" marB="80158"/>
                </a:tc>
                <a:extLst>
                  <a:ext uri="{0D108BD9-81ED-4DB2-BD59-A6C34878D82A}">
                    <a16:rowId xmlns:a16="http://schemas.microsoft.com/office/drawing/2014/main" val="687119038"/>
                  </a:ext>
                </a:extLst>
              </a:tr>
              <a:tr h="561109">
                <a:tc>
                  <a:txBody>
                    <a:bodyPr/>
                    <a:lstStyle/>
                    <a:p>
                      <a:pPr marL="171450" indent="-171450">
                        <a:spcAft>
                          <a:spcPts val="0"/>
                        </a:spcAft>
                      </a:pPr>
                      <a:r>
                        <a:rPr lang="lv-LV" sz="1200">
                          <a:effectLst/>
                        </a:rPr>
                        <a:t>3. 	Attīsta pietiekami neatlaidību, lai izdarītu smagas lietas.</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Izaicina un iedrošina bērnu veikt sarežģītus uzdevumus, kuri bērnam nepatīk.</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Piedzīvo neveiksmi, paliek iestrēdzis un neuzticams, pārņemts ar komfortu un fantāziju dzīvi.</a:t>
                      </a:r>
                      <a:endParaRPr lang="lv-LV" sz="1200">
                        <a:effectLst/>
                        <a:latin typeface="Times New Roman" panose="02020603050405020304" pitchFamily="18" charset="0"/>
                        <a:ea typeface="Times New Roman" panose="02020603050405020304" pitchFamily="18" charset="0"/>
                      </a:endParaRPr>
                    </a:p>
                  </a:txBody>
                  <a:tcPr marL="64015" marR="64015" marT="80158" marB="80158"/>
                </a:tc>
                <a:extLst>
                  <a:ext uri="{0D108BD9-81ED-4DB2-BD59-A6C34878D82A}">
                    <a16:rowId xmlns:a16="http://schemas.microsoft.com/office/drawing/2014/main" val="1878418843"/>
                  </a:ext>
                </a:extLst>
              </a:tr>
              <a:tr h="561109">
                <a:tc>
                  <a:txBody>
                    <a:bodyPr/>
                    <a:lstStyle/>
                    <a:p>
                      <a:pPr marL="171450" indent="-171450">
                        <a:spcAft>
                          <a:spcPts val="0"/>
                        </a:spcAft>
                      </a:pPr>
                      <a:r>
                        <a:rPr lang="lv-LV" sz="1200">
                          <a:effectLst/>
                        </a:rPr>
                        <a:t>4. 	Attīsta personiskos resursus un talantus.</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Nodrošina iespējas attīstīt bērna unikālos talantus un intereses.</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Neskatoties uz Dieva dotajām spējām, dzīvi piepilda ar neproduktīvām darbībām.</a:t>
                      </a:r>
                      <a:endParaRPr lang="lv-LV" sz="1200">
                        <a:effectLst/>
                        <a:latin typeface="Times New Roman" panose="02020603050405020304" pitchFamily="18" charset="0"/>
                        <a:ea typeface="Times New Roman" panose="02020603050405020304" pitchFamily="18" charset="0"/>
                      </a:endParaRPr>
                    </a:p>
                  </a:txBody>
                  <a:tcPr marL="64015" marR="64015" marT="80158" marB="80158"/>
                </a:tc>
                <a:extLst>
                  <a:ext uri="{0D108BD9-81ED-4DB2-BD59-A6C34878D82A}">
                    <a16:rowId xmlns:a16="http://schemas.microsoft.com/office/drawing/2014/main" val="3702630430"/>
                  </a:ext>
                </a:extLst>
              </a:tr>
              <a:tr h="561109">
                <a:tc>
                  <a:txBody>
                    <a:bodyPr/>
                    <a:lstStyle/>
                    <a:p>
                      <a:pPr marL="171450" indent="-171450">
                        <a:spcAft>
                          <a:spcPts val="0"/>
                        </a:spcAft>
                      </a:pPr>
                      <a:r>
                        <a:rPr lang="lv-LV" sz="1200">
                          <a:effectLst/>
                        </a:rPr>
                        <a:t>5. 	Pazīst sevi un uzņemas atbildību padarīt sevi saprotamu citiem.</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Vada atklāt unikālās bērna sirds īpašības.</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Neizveido patiesu identitāti, piemērojas ārējai ietekmei, kas nepareizi veido identitāti.</a:t>
                      </a:r>
                      <a:endParaRPr lang="lv-LV" sz="1200">
                        <a:effectLst/>
                        <a:latin typeface="Times New Roman" panose="02020603050405020304" pitchFamily="18" charset="0"/>
                        <a:ea typeface="Times New Roman" panose="02020603050405020304" pitchFamily="18" charset="0"/>
                      </a:endParaRPr>
                    </a:p>
                  </a:txBody>
                  <a:tcPr marL="64015" marR="64015" marT="80158" marB="80158"/>
                </a:tc>
                <a:extLst>
                  <a:ext uri="{0D108BD9-81ED-4DB2-BD59-A6C34878D82A}">
                    <a16:rowId xmlns:a16="http://schemas.microsoft.com/office/drawing/2014/main" val="3907640971"/>
                  </a:ext>
                </a:extLst>
              </a:tr>
              <a:tr h="561109">
                <a:tc>
                  <a:txBody>
                    <a:bodyPr/>
                    <a:lstStyle/>
                    <a:p>
                      <a:pPr marL="171450" indent="-171450">
                        <a:spcAft>
                          <a:spcPts val="0"/>
                        </a:spcAft>
                      </a:pPr>
                      <a:r>
                        <a:rPr lang="lv-LV" sz="1200">
                          <a:effectLst/>
                        </a:rPr>
                        <a:t>6. 	Izprot, kā viņš vai viņa iekļaujas vēsturē, kā arī “lielo ainu” par to, kas ir dzīve.</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a:effectLst/>
                        </a:rPr>
                        <a:t>Izglīto bērnu par ģimenes vēsturi, kā arī par Dieva ģimenes vēsturi.</a:t>
                      </a:r>
                      <a:endParaRPr lang="lv-LV" sz="1200">
                        <a:effectLst/>
                        <a:latin typeface="Times New Roman" panose="02020603050405020304" pitchFamily="18" charset="0"/>
                        <a:ea typeface="Times New Roman" panose="02020603050405020304" pitchFamily="18" charset="0"/>
                      </a:endParaRPr>
                    </a:p>
                  </a:txBody>
                  <a:tcPr marL="64015" marR="64015" marT="80158" marB="80158"/>
                </a:tc>
                <a:tc>
                  <a:txBody>
                    <a:bodyPr/>
                    <a:lstStyle/>
                    <a:p>
                      <a:pPr>
                        <a:spcAft>
                          <a:spcPts val="0"/>
                        </a:spcAft>
                      </a:pPr>
                      <a:r>
                        <a:rPr lang="lv-LV" sz="1200" dirty="0">
                          <a:effectLst/>
                        </a:rPr>
                        <a:t>Jūtas atrauts no vēstures un nespēj pasargāt sevi no ģimenes meliem vai disfunkcijām, ko nodod tālāk.</a:t>
                      </a:r>
                      <a:endParaRPr lang="lv-LV" sz="1200" dirty="0">
                        <a:effectLst/>
                        <a:latin typeface="Times New Roman" panose="02020603050405020304" pitchFamily="18" charset="0"/>
                        <a:ea typeface="Times New Roman" panose="02020603050405020304" pitchFamily="18" charset="0"/>
                      </a:endParaRPr>
                    </a:p>
                  </a:txBody>
                  <a:tcPr marL="64015" marR="64015" marT="80158" marB="80158"/>
                </a:tc>
                <a:extLst>
                  <a:ext uri="{0D108BD9-81ED-4DB2-BD59-A6C34878D82A}">
                    <a16:rowId xmlns:a16="http://schemas.microsoft.com/office/drawing/2014/main" val="481572654"/>
                  </a:ext>
                </a:extLst>
              </a:tr>
            </a:tbl>
          </a:graphicData>
        </a:graphic>
      </p:graphicFrame>
      <p:sp>
        <p:nvSpPr>
          <p:cNvPr id="4" name="Rectangle 1">
            <a:extLst>
              <a:ext uri="{FF2B5EF4-FFF2-40B4-BE49-F238E27FC236}">
                <a16:creationId xmlns:a16="http://schemas.microsoft.com/office/drawing/2014/main" id="{C619F4E8-1772-4DE1-A439-D3BCFD3641E4}"/>
              </a:ext>
            </a:extLst>
          </p:cNvPr>
          <p:cNvSpPr>
            <a:spLocks noChangeArrowheads="1"/>
          </p:cNvSpPr>
          <p:nvPr/>
        </p:nvSpPr>
        <p:spPr bwMode="auto">
          <a:xfrm>
            <a:off x="838200" y="84149"/>
            <a:ext cx="1192626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lv-LV" altLang="lv-LV" sz="2000" b="1" i="0" u="none" strike="noStrike" cap="none" normalizeH="0" baseline="0" dirty="0">
                <a:ln>
                  <a:noFill/>
                </a:ln>
                <a:solidFill>
                  <a:schemeClr val="accent4">
                    <a:lumMod val="60000"/>
                    <a:lumOff val="40000"/>
                  </a:schemeClr>
                </a:solidFill>
                <a:effectLst/>
                <a:ea typeface="Times New Roman" panose="02020603050405020304" pitchFamily="18" charset="0"/>
                <a:cs typeface="Arial" panose="020B0604020202020204" pitchFamily="34" charset="0"/>
              </a:rPr>
              <a:t>Dzīves modelis: BRIEDUMA INDIKATORI</a:t>
            </a:r>
            <a:endParaRPr kumimoji="0" lang="lv-LV" altLang="lv-LV" sz="2000" b="0" i="0" u="none" strike="noStrike" cap="none" normalizeH="0" baseline="0" dirty="0">
              <a:ln>
                <a:noFill/>
              </a:ln>
              <a:solidFill>
                <a:schemeClr val="accent4">
                  <a:lumMod val="60000"/>
                  <a:lumOff val="4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Bērna posms: 4 līdz 12 gadi </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0" i="0" u="none" strike="noStrike" cap="none" normalizeH="0" baseline="0" dirty="0">
                <a:ln>
                  <a:noFill/>
                </a:ln>
                <a:solidFill>
                  <a:schemeClr val="tx1"/>
                </a:solidFill>
                <a:effectLst/>
                <a:ea typeface="Times New Roman" panose="02020603050405020304" pitchFamily="18" charset="0"/>
              </a:rPr>
              <a:t>(12 gadu vecums ir agrākais, kurā šo posmu var pabeigt.)</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ea typeface="Times New Roman" panose="02020603050405020304" pitchFamily="18" charset="0"/>
              </a:rPr>
              <a:t>Primārais uzdevums</a:t>
            </a:r>
            <a:r>
              <a:rPr kumimoji="0" lang="lv-LV" altLang="lv-LV" b="0" i="0" u="none" strike="noStrike" cap="none" normalizeH="0" baseline="0" dirty="0">
                <a:ln>
                  <a:noFill/>
                </a:ln>
                <a:solidFill>
                  <a:schemeClr val="tx1"/>
                </a:solidFill>
                <a:effectLst/>
                <a:ea typeface="Times New Roman" panose="02020603050405020304" pitchFamily="18" charset="0"/>
              </a:rPr>
              <a:t>, kas jāveic šajā posmā - </a:t>
            </a:r>
            <a:r>
              <a:rPr kumimoji="0" lang="lv-LV" altLang="lv-LV" b="1" i="0" u="sng" strike="noStrike" cap="none" normalizeH="0" baseline="0" dirty="0">
                <a:ln>
                  <a:noFill/>
                </a:ln>
                <a:solidFill>
                  <a:schemeClr val="tx1"/>
                </a:solidFill>
                <a:effectLst/>
                <a:ea typeface="Times New Roman" panose="02020603050405020304" pitchFamily="18" charset="0"/>
              </a:rPr>
              <a:t>rūpēties par sevi.</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ea typeface="Times New Roman" panose="02020603050405020304" pitchFamily="18" charset="0"/>
              </a:rPr>
              <a:t>Primārā izrietošā problēma </a:t>
            </a:r>
            <a:r>
              <a:rPr kumimoji="0" lang="lv-LV" altLang="lv-LV" b="0" i="0" u="none" strike="noStrike" cap="none" normalizeH="0" baseline="0" dirty="0">
                <a:ln>
                  <a:noFill/>
                </a:ln>
                <a:solidFill>
                  <a:schemeClr val="tx1"/>
                </a:solidFill>
                <a:effectLst/>
                <a:ea typeface="Times New Roman" panose="02020603050405020304" pitchFamily="18" charset="0"/>
              </a:rPr>
              <a:t>pieaugušo dzīvē, kad šis uzdevums nav paveikts: neuzņemas atbildību par sevi.</a:t>
            </a:r>
            <a:endParaRPr kumimoji="0" lang="lv-LV" altLang="lv-LV" b="0" i="0" u="none" strike="noStrike" cap="none" normalizeH="0" baseline="0" dirty="0">
              <a:ln>
                <a:noFill/>
              </a:ln>
              <a:solidFill>
                <a:schemeClr val="tx1"/>
              </a:solidFill>
              <a:effectLst/>
            </a:endParaRPr>
          </a:p>
        </p:txBody>
      </p:sp>
      <p:sp>
        <p:nvSpPr>
          <p:cNvPr id="5" name="Taisnstūris 4">
            <a:extLst>
              <a:ext uri="{FF2B5EF4-FFF2-40B4-BE49-F238E27FC236}">
                <a16:creationId xmlns:a16="http://schemas.microsoft.com/office/drawing/2014/main" id="{5FA435A6-7FED-4DE7-A5D9-99A0852FFDD1}"/>
              </a:ext>
            </a:extLst>
          </p:cNvPr>
          <p:cNvSpPr/>
          <p:nvPr/>
        </p:nvSpPr>
        <p:spPr>
          <a:xfrm>
            <a:off x="2667000" y="6046783"/>
            <a:ext cx="6096000" cy="338554"/>
          </a:xfrm>
          <a:prstGeom prst="rect">
            <a:avLst/>
          </a:prstGeom>
        </p:spPr>
        <p:txBody>
          <a:bodyPr>
            <a:spAutoFit/>
          </a:bodyPr>
          <a:lstStyle/>
          <a:p>
            <a:pPr algn="ctr">
              <a:spcAft>
                <a:spcPts val="0"/>
              </a:spcAft>
            </a:pPr>
            <a:r>
              <a:rPr lang="lv-LV" sz="800" dirty="0">
                <a:latin typeface="Arial" panose="020B0604020202020204" pitchFamily="34" charset="0"/>
                <a:ea typeface="Times New Roman" panose="02020603050405020304" pitchFamily="18" charset="0"/>
              </a:rPr>
              <a:t>Autortiesības </a:t>
            </a:r>
            <a:r>
              <a:rPr lang="lv-LV" sz="800" dirty="0" err="1">
                <a:latin typeface="Arial" panose="020B0604020202020204" pitchFamily="34" charset="0"/>
                <a:ea typeface="Times New Roman" panose="02020603050405020304" pitchFamily="18" charset="0"/>
              </a:rPr>
              <a:t>Shephard’s</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House</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Inc</a:t>
            </a:r>
            <a:r>
              <a:rPr lang="lv-LV" sz="800" dirty="0">
                <a:latin typeface="Arial" panose="020B0604020202020204" pitchFamily="34" charset="0"/>
                <a:ea typeface="Times New Roman" panose="02020603050405020304" pitchFamily="18" charset="0"/>
              </a:rPr>
              <a:t>. 2000.  Nepavairot bez atļaujas.  (818-780-2043)</a:t>
            </a:r>
            <a:endParaRPr lang="lv-LV" sz="3600" dirty="0">
              <a:latin typeface="Times New Roman" panose="02020603050405020304" pitchFamily="18" charset="0"/>
              <a:ea typeface="Times New Roman" panose="02020603050405020304" pitchFamily="18" charset="0"/>
            </a:endParaRPr>
          </a:p>
          <a:p>
            <a:pPr algn="ctr">
              <a:spcAft>
                <a:spcPts val="0"/>
              </a:spcAft>
            </a:pPr>
            <a:r>
              <a:rPr lang="lv-LV" sz="800" dirty="0" err="1">
                <a:latin typeface="Arial" panose="020B0604020202020204" pitchFamily="34" charset="0"/>
                <a:ea typeface="Times New Roman" panose="02020603050405020304" pitchFamily="18" charset="0"/>
              </a:rPr>
              <a:t>Shephard’s</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House</a:t>
            </a:r>
            <a:r>
              <a:rPr lang="lv-LV" sz="800" dirty="0">
                <a:latin typeface="Arial" panose="020B0604020202020204" pitchFamily="34" charset="0"/>
                <a:ea typeface="Times New Roman" panose="02020603050405020304" pitchFamily="18" charset="0"/>
              </a:rPr>
              <a:t>, 7136 </a:t>
            </a:r>
            <a:r>
              <a:rPr lang="lv-LV" sz="800" dirty="0" err="1">
                <a:latin typeface="Arial" panose="020B0604020202020204" pitchFamily="34" charset="0"/>
                <a:ea typeface="Times New Roman" panose="02020603050405020304" pitchFamily="18" charset="0"/>
              </a:rPr>
              <a:t>Haskell</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Ave</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Suite</a:t>
            </a:r>
            <a:r>
              <a:rPr lang="lv-LV" sz="800" dirty="0">
                <a:latin typeface="Arial" panose="020B0604020202020204" pitchFamily="34" charset="0"/>
                <a:ea typeface="Times New Roman" panose="02020603050405020304" pitchFamily="18" charset="0"/>
              </a:rPr>
              <a:t> 210, </a:t>
            </a:r>
            <a:r>
              <a:rPr lang="lv-LV" sz="800" dirty="0" err="1">
                <a:latin typeface="Arial" panose="020B0604020202020204" pitchFamily="34" charset="0"/>
                <a:ea typeface="Times New Roman" panose="02020603050405020304" pitchFamily="18" charset="0"/>
              </a:rPr>
              <a:t>Van</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Nuys</a:t>
            </a:r>
            <a:r>
              <a:rPr lang="lv-LV" sz="800" dirty="0">
                <a:latin typeface="Arial" panose="020B0604020202020204" pitchFamily="34" charset="0"/>
                <a:ea typeface="Times New Roman" panose="02020603050405020304" pitchFamily="18" charset="0"/>
              </a:rPr>
              <a:t>, CA 91406</a:t>
            </a:r>
            <a:endParaRPr lang="lv-LV" sz="36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EFDAD4-5E74-4372-B280-31C6DB7DA750}" type="slidenum">
              <a:rPr lang="en-US"/>
              <a:pPr>
                <a:defRPr/>
              </a:pPr>
              <a:t>92</a:t>
            </a:fld>
            <a:endParaRPr lang="en-US"/>
          </a:p>
        </p:txBody>
      </p:sp>
      <p:sp>
        <p:nvSpPr>
          <p:cNvPr id="7" name="Date Placeholder 7"/>
          <p:cNvSpPr txBox="1">
            <a:spLocks/>
          </p:cNvSpPr>
          <p:nvPr/>
        </p:nvSpPr>
        <p:spPr>
          <a:xfrm>
            <a:off x="-304800" y="6416676"/>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graphicFrame>
        <p:nvGraphicFramePr>
          <p:cNvPr id="2" name="Tabula 1">
            <a:extLst>
              <a:ext uri="{FF2B5EF4-FFF2-40B4-BE49-F238E27FC236}">
                <a16:creationId xmlns:a16="http://schemas.microsoft.com/office/drawing/2014/main" id="{E0539866-89B6-45DC-97A2-DD8A78275DF9}"/>
              </a:ext>
            </a:extLst>
          </p:cNvPr>
          <p:cNvGraphicFramePr>
            <a:graphicFrameLocks noGrp="1"/>
          </p:cNvGraphicFramePr>
          <p:nvPr>
            <p:extLst>
              <p:ext uri="{D42A27DB-BD31-4B8C-83A1-F6EECF244321}">
                <p14:modId xmlns:p14="http://schemas.microsoft.com/office/powerpoint/2010/main" val="3502185918"/>
              </p:ext>
            </p:extLst>
          </p:nvPr>
        </p:nvGraphicFramePr>
        <p:xfrm>
          <a:off x="1422400" y="1575803"/>
          <a:ext cx="9347200" cy="4493174"/>
        </p:xfrm>
        <a:graphic>
          <a:graphicData uri="http://schemas.openxmlformats.org/drawingml/2006/table">
            <a:tbl>
              <a:tblPr firstRow="1" firstCol="1" bandRow="1">
                <a:tableStyleId>{5C22544A-7EE6-4342-B048-85BDC9FD1C3A}</a:tableStyleId>
              </a:tblPr>
              <a:tblGrid>
                <a:gridCol w="2707401">
                  <a:extLst>
                    <a:ext uri="{9D8B030D-6E8A-4147-A177-3AD203B41FA5}">
                      <a16:colId xmlns:a16="http://schemas.microsoft.com/office/drawing/2014/main" val="3308552064"/>
                    </a:ext>
                  </a:extLst>
                </a:gridCol>
                <a:gridCol w="3519513">
                  <a:extLst>
                    <a:ext uri="{9D8B030D-6E8A-4147-A177-3AD203B41FA5}">
                      <a16:colId xmlns:a16="http://schemas.microsoft.com/office/drawing/2014/main" val="2250812368"/>
                    </a:ext>
                  </a:extLst>
                </a:gridCol>
                <a:gridCol w="3120286">
                  <a:extLst>
                    <a:ext uri="{9D8B030D-6E8A-4147-A177-3AD203B41FA5}">
                      <a16:colId xmlns:a16="http://schemas.microsoft.com/office/drawing/2014/main" val="1042426120"/>
                    </a:ext>
                  </a:extLst>
                </a:gridCol>
              </a:tblGrid>
              <a:tr h="425669">
                <a:tc>
                  <a:txBody>
                    <a:bodyPr/>
                    <a:lstStyle/>
                    <a:p>
                      <a:pPr>
                        <a:spcAft>
                          <a:spcPts val="0"/>
                        </a:spcAft>
                      </a:pPr>
                      <a:r>
                        <a:rPr lang="lv-LV" sz="1200">
                          <a:effectLst/>
                        </a:rPr>
                        <a:t>PERSONĪGIE UZDEVUMI</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TUVU CILVĒKU UN ĢIMENES UZDEVUMI</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KAD UZDEVUMI NEIZDODAS</a:t>
                      </a:r>
                      <a:endParaRPr lang="lv-LV" sz="1200">
                        <a:effectLst/>
                        <a:latin typeface="Times New Roman" panose="02020603050405020304" pitchFamily="18" charset="0"/>
                        <a:ea typeface="Times New Roman" panose="02020603050405020304" pitchFamily="18" charset="0"/>
                      </a:endParaRPr>
                    </a:p>
                  </a:txBody>
                  <a:tcPr marL="56657" marR="56657" marT="70945" marB="70945"/>
                </a:tc>
                <a:extLst>
                  <a:ext uri="{0D108BD9-81ED-4DB2-BD59-A6C34878D82A}">
                    <a16:rowId xmlns:a16="http://schemas.microsoft.com/office/drawing/2014/main" val="2592431864"/>
                  </a:ext>
                </a:extLst>
              </a:tr>
              <a:tr h="614855">
                <a:tc>
                  <a:txBody>
                    <a:bodyPr/>
                    <a:lstStyle/>
                    <a:p>
                      <a:pPr marL="171450" indent="-171450">
                        <a:spcAft>
                          <a:spcPts val="0"/>
                        </a:spcAft>
                      </a:pPr>
                      <a:r>
                        <a:rPr lang="lv-LV" sz="1200">
                          <a:effectLst/>
                        </a:rPr>
                        <a:t>1. 	Rūpējas par sevi un citiem vienlaicīgi savstarpēji apmierinošās attiecībās.</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dirty="0">
                          <a:effectLst/>
                        </a:rPr>
                        <a:t>Nodrošina iespēju piedalīties grupas dzīvē.</a:t>
                      </a:r>
                      <a:endParaRPr lang="lv-LV" sz="1200" dirty="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Ir uz sevi vērsts, atstāj citus cilvēkus neapmierinātus un sagrautus.</a:t>
                      </a:r>
                      <a:endParaRPr lang="lv-LV" sz="1200">
                        <a:effectLst/>
                        <a:latin typeface="Times New Roman" panose="02020603050405020304" pitchFamily="18" charset="0"/>
                        <a:ea typeface="Times New Roman" panose="02020603050405020304" pitchFamily="18" charset="0"/>
                      </a:endParaRPr>
                    </a:p>
                  </a:txBody>
                  <a:tcPr marL="56657" marR="56657" marT="70945" marB="70945"/>
                </a:tc>
                <a:extLst>
                  <a:ext uri="{0D108BD9-81ED-4DB2-BD59-A6C34878D82A}">
                    <a16:rowId xmlns:a16="http://schemas.microsoft.com/office/drawing/2014/main" val="269340189"/>
                  </a:ext>
                </a:extLst>
              </a:tr>
              <a:tr h="614855">
                <a:tc>
                  <a:txBody>
                    <a:bodyPr/>
                    <a:lstStyle/>
                    <a:p>
                      <a:pPr marL="171450" indent="-171450">
                        <a:spcAft>
                          <a:spcPts val="0"/>
                        </a:spcAft>
                      </a:pPr>
                      <a:r>
                        <a:rPr lang="lv-LV" sz="1200" dirty="0">
                          <a:effectLst/>
                        </a:rPr>
                        <a:t>2.  Paliek stabils sarežģītās situācijās un zina, kā sagādāt prieku sev un citiem.</a:t>
                      </a:r>
                      <a:endParaRPr lang="lv-LV" sz="1200" dirty="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Apliecina, ka jaunais pieaugušais pārdzīvos grūtos laikus.</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Pieskaņojas vienaudžu spiedienam un piedalās negatīvās un destruktīvās grupas aktivitātēs.</a:t>
                      </a:r>
                      <a:endParaRPr lang="lv-LV" sz="1200">
                        <a:effectLst/>
                        <a:latin typeface="Times New Roman" panose="02020603050405020304" pitchFamily="18" charset="0"/>
                        <a:ea typeface="Times New Roman" panose="02020603050405020304" pitchFamily="18" charset="0"/>
                      </a:endParaRPr>
                    </a:p>
                  </a:txBody>
                  <a:tcPr marL="56657" marR="56657" marT="70945" marB="70945"/>
                </a:tc>
                <a:extLst>
                  <a:ext uri="{0D108BD9-81ED-4DB2-BD59-A6C34878D82A}">
                    <a16:rowId xmlns:a16="http://schemas.microsoft.com/office/drawing/2014/main" val="3191254665"/>
                  </a:ext>
                </a:extLst>
              </a:tr>
              <a:tr h="496614">
                <a:tc>
                  <a:txBody>
                    <a:bodyPr/>
                    <a:lstStyle/>
                    <a:p>
                      <a:pPr marL="171450" indent="-171450">
                        <a:spcAft>
                          <a:spcPts val="0"/>
                        </a:spcAft>
                      </a:pPr>
                      <a:r>
                        <a:rPr lang="lv-LV" sz="1200">
                          <a:effectLst/>
                        </a:rPr>
                        <a:t>3.  Saites ar vienaudžiem; attīsta grupas identitāti.</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Nodrošina pozitīvu vidi un aktivitātes, kur vienaudži var sasaistīties.</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Ir vientuļnieks ar tendenci izolēties; parāda pārmērīgu sevis nozīmi.</a:t>
                      </a:r>
                      <a:endParaRPr lang="lv-LV" sz="1200">
                        <a:effectLst/>
                        <a:latin typeface="Times New Roman" panose="02020603050405020304" pitchFamily="18" charset="0"/>
                        <a:ea typeface="Times New Roman" panose="02020603050405020304" pitchFamily="18" charset="0"/>
                      </a:endParaRPr>
                    </a:p>
                  </a:txBody>
                  <a:tcPr marL="56657" marR="56657" marT="70945" marB="70945"/>
                </a:tc>
                <a:extLst>
                  <a:ext uri="{0D108BD9-81ED-4DB2-BD59-A6C34878D82A}">
                    <a16:rowId xmlns:a16="http://schemas.microsoft.com/office/drawing/2014/main" val="1369075162"/>
                  </a:ext>
                </a:extLst>
              </a:tr>
              <a:tr h="733097">
                <a:tc>
                  <a:txBody>
                    <a:bodyPr/>
                    <a:lstStyle/>
                    <a:p>
                      <a:pPr marL="171450" indent="-171450">
                        <a:spcAft>
                          <a:spcPts val="0"/>
                        </a:spcAft>
                      </a:pPr>
                      <a:r>
                        <a:rPr lang="lv-LV" sz="1200">
                          <a:effectLst/>
                        </a:rPr>
                        <a:t>4.  Uzņemas atbildību par to, kā personīgās darbības ietekmē citus, ieskaitot citu cilvēku pasargāšanu no sevis.</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Māca jauniem pieaugušajiem, ka viņu uzvedība ietekmē citus un ietekmē vēsturi.</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Ir kontrolējošs, rada kaitējumu, vainojošs un citus neaizsargājošs.</a:t>
                      </a:r>
                      <a:endParaRPr lang="lv-LV" sz="1200">
                        <a:effectLst/>
                        <a:latin typeface="Times New Roman" panose="02020603050405020304" pitchFamily="18" charset="0"/>
                        <a:ea typeface="Times New Roman" panose="02020603050405020304" pitchFamily="18" charset="0"/>
                      </a:endParaRPr>
                    </a:p>
                  </a:txBody>
                  <a:tcPr marL="56657" marR="56657" marT="70945" marB="70945"/>
                </a:tc>
                <a:extLst>
                  <a:ext uri="{0D108BD9-81ED-4DB2-BD59-A6C34878D82A}">
                    <a16:rowId xmlns:a16="http://schemas.microsoft.com/office/drawing/2014/main" val="1267104852"/>
                  </a:ext>
                </a:extLst>
              </a:tr>
              <a:tr h="614855">
                <a:tc>
                  <a:txBody>
                    <a:bodyPr/>
                    <a:lstStyle/>
                    <a:p>
                      <a:pPr marL="171450" indent="-171450">
                        <a:spcAft>
                          <a:spcPts val="0"/>
                        </a:spcAft>
                      </a:pPr>
                      <a:r>
                        <a:rPr lang="lv-LV" sz="1200">
                          <a:effectLst/>
                        </a:rPr>
                        <a:t>5.  Sniedz ieguldījumu sabiedrībā; formulē “kas mēs esam” kā daļu no piederības kopienai.</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Nodrošina iespējas iesaistīties svarīgos sabiedrības uzdevumos.</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Nekļūst par dzīvību veicinošu ieguldījumu devēju sabiedrībā, ir izsūcējs un izmanto citus - izsūc sabiedrību.</a:t>
                      </a:r>
                      <a:endParaRPr lang="lv-LV" sz="1200">
                        <a:effectLst/>
                        <a:latin typeface="Times New Roman" panose="02020603050405020304" pitchFamily="18" charset="0"/>
                        <a:ea typeface="Times New Roman" panose="02020603050405020304" pitchFamily="18" charset="0"/>
                      </a:endParaRPr>
                    </a:p>
                  </a:txBody>
                  <a:tcPr marL="56657" marR="56657" marT="70945" marB="70945"/>
                </a:tc>
                <a:extLst>
                  <a:ext uri="{0D108BD9-81ED-4DB2-BD59-A6C34878D82A}">
                    <a16:rowId xmlns:a16="http://schemas.microsoft.com/office/drawing/2014/main" val="2042385793"/>
                  </a:ext>
                </a:extLst>
              </a:tr>
              <a:tr h="614855">
                <a:tc>
                  <a:txBody>
                    <a:bodyPr/>
                    <a:lstStyle/>
                    <a:p>
                      <a:pPr marL="171450" indent="-171450">
                        <a:spcAft>
                          <a:spcPts val="0"/>
                        </a:spcAft>
                      </a:pPr>
                      <a:r>
                        <a:rPr lang="lv-LV" sz="1200">
                          <a:effectLst/>
                        </a:rPr>
                        <a:t>6.  Izpauž savas sirds īpašības padziļinātā personiskajā stilā.</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a:effectLst/>
                        </a:rPr>
                        <a:t>Liek personai būt atbildīgai, vienlaikus pieņemot un apstiprinot savus patiesos aspektus.</a:t>
                      </a:r>
                      <a:endParaRPr lang="lv-LV" sz="1200">
                        <a:effectLst/>
                        <a:latin typeface="Times New Roman" panose="02020603050405020304" pitchFamily="18" charset="0"/>
                        <a:ea typeface="Times New Roman" panose="02020603050405020304" pitchFamily="18" charset="0"/>
                      </a:endParaRPr>
                    </a:p>
                  </a:txBody>
                  <a:tcPr marL="56657" marR="56657" marT="70945" marB="70945"/>
                </a:tc>
                <a:tc>
                  <a:txBody>
                    <a:bodyPr/>
                    <a:lstStyle/>
                    <a:p>
                      <a:pPr>
                        <a:spcAft>
                          <a:spcPts val="0"/>
                        </a:spcAft>
                      </a:pPr>
                      <a:r>
                        <a:rPr lang="lv-LV" sz="1200" dirty="0">
                          <a:effectLst/>
                        </a:rPr>
                        <a:t>Virzās uz “lomu spēlēšanu”, lai pierādītu sevi pasaulei, iegūtu rezultātus un meklētu apstiprinājumu.</a:t>
                      </a:r>
                      <a:endParaRPr lang="lv-LV" sz="1200" dirty="0">
                        <a:effectLst/>
                        <a:latin typeface="Times New Roman" panose="02020603050405020304" pitchFamily="18" charset="0"/>
                        <a:ea typeface="Times New Roman" panose="02020603050405020304" pitchFamily="18" charset="0"/>
                      </a:endParaRPr>
                    </a:p>
                  </a:txBody>
                  <a:tcPr marL="56657" marR="56657" marT="70945" marB="70945"/>
                </a:tc>
                <a:extLst>
                  <a:ext uri="{0D108BD9-81ED-4DB2-BD59-A6C34878D82A}">
                    <a16:rowId xmlns:a16="http://schemas.microsoft.com/office/drawing/2014/main" val="989580595"/>
                  </a:ext>
                </a:extLst>
              </a:tr>
            </a:tbl>
          </a:graphicData>
        </a:graphic>
      </p:graphicFrame>
      <p:sp>
        <p:nvSpPr>
          <p:cNvPr id="4" name="Rectangle 1">
            <a:extLst>
              <a:ext uri="{FF2B5EF4-FFF2-40B4-BE49-F238E27FC236}">
                <a16:creationId xmlns:a16="http://schemas.microsoft.com/office/drawing/2014/main" id="{E521EF74-2967-4BA3-BE14-161184074AB9}"/>
              </a:ext>
            </a:extLst>
          </p:cNvPr>
          <p:cNvSpPr>
            <a:spLocks noChangeArrowheads="1"/>
          </p:cNvSpPr>
          <p:nvPr/>
        </p:nvSpPr>
        <p:spPr bwMode="auto">
          <a:xfrm>
            <a:off x="292837" y="58444"/>
            <a:ext cx="11867351"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2000" b="1" i="0" u="none" strike="noStrike" cap="none" normalizeH="0" baseline="0" dirty="0">
                <a:ln>
                  <a:noFill/>
                </a:ln>
                <a:solidFill>
                  <a:schemeClr val="accent4">
                    <a:lumMod val="60000"/>
                    <a:lumOff val="40000"/>
                  </a:schemeClr>
                </a:solidFill>
                <a:effectLst/>
                <a:ea typeface="Times New Roman" panose="02020603050405020304" pitchFamily="18" charset="0"/>
                <a:cs typeface="Arial" panose="020B0604020202020204" pitchFamily="34" charset="0"/>
              </a:rPr>
              <a:t>     				Dzīves modelis: BRIEDUMA INDIKATORI</a:t>
            </a:r>
            <a:endParaRPr kumimoji="0" lang="lv-LV" altLang="lv-LV" sz="2000" b="0" i="0" u="none" strike="noStrike" cap="none" normalizeH="0" baseline="0" dirty="0">
              <a:ln>
                <a:noFill/>
              </a:ln>
              <a:solidFill>
                <a:schemeClr val="accent4">
                  <a:lumMod val="60000"/>
                  <a:lumOff val="4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effectLst/>
                <a:ea typeface="Times New Roman" panose="02020603050405020304" pitchFamily="18" charset="0"/>
                <a:cs typeface="Arial" panose="020B0604020202020204" pitchFamily="34" charset="0"/>
              </a:rPr>
              <a:t>Pieaugušā posms</a:t>
            </a:r>
            <a:r>
              <a:rPr kumimoji="0" lang="lv-LV" altLang="lv-LV"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no 13 gadiem līdz pirmā bērna dzimšanai</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0" i="0" u="none" strike="noStrike" cap="none" normalizeH="0" baseline="0" dirty="0">
                <a:ln>
                  <a:noFill/>
                </a:ln>
                <a:solidFill>
                  <a:schemeClr val="tx1"/>
                </a:solidFill>
                <a:effectLst/>
                <a:ea typeface="Times New Roman" panose="02020603050405020304" pitchFamily="18" charset="0"/>
              </a:rPr>
              <a:t>(13 gadu vecums ir aptuveni agrākais vecums, kurā var tikt izpildīti pieaugušo līmeņa uzdevumi.)</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ea typeface="Times New Roman" panose="02020603050405020304" pitchFamily="18" charset="0"/>
              </a:rPr>
              <a:t>Primārais uzdevums</a:t>
            </a:r>
            <a:r>
              <a:rPr kumimoji="0" lang="lv-LV" altLang="lv-LV" b="0" i="0" u="none" strike="noStrike" cap="none" normalizeH="0" baseline="0" dirty="0">
                <a:ln>
                  <a:noFill/>
                </a:ln>
                <a:solidFill>
                  <a:schemeClr val="tx1"/>
                </a:solidFill>
                <a:effectLst/>
                <a:ea typeface="Times New Roman" panose="02020603050405020304" pitchFamily="18" charset="0"/>
              </a:rPr>
              <a:t>, kas jāveic šajā posmā - </a:t>
            </a:r>
            <a:r>
              <a:rPr kumimoji="0" lang="lv-LV" altLang="lv-LV" b="1" i="0" u="sng" strike="noStrike" cap="none" normalizeH="0" baseline="0" dirty="0">
                <a:ln>
                  <a:noFill/>
                </a:ln>
                <a:solidFill>
                  <a:schemeClr val="tx1"/>
                </a:solidFill>
                <a:effectLst/>
                <a:ea typeface="Times New Roman" panose="02020603050405020304" pitchFamily="18" charset="0"/>
              </a:rPr>
              <a:t>rūpēties vienlaicīgi par diviem cilvēkiem.</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ea typeface="Times New Roman" panose="02020603050405020304" pitchFamily="18" charset="0"/>
              </a:rPr>
              <a:t>Primārā izrietošā problēma</a:t>
            </a:r>
            <a:r>
              <a:rPr kumimoji="0" lang="lv-LV" altLang="lv-LV" b="0" i="0" u="none" strike="noStrike" cap="none" normalizeH="0" baseline="0" dirty="0">
                <a:ln>
                  <a:noFill/>
                </a:ln>
                <a:solidFill>
                  <a:schemeClr val="tx1"/>
                </a:solidFill>
                <a:effectLst/>
                <a:ea typeface="Times New Roman" panose="02020603050405020304" pitchFamily="18" charset="0"/>
              </a:rPr>
              <a:t>, kad šis uzdevums nav paveikts: trūkst spēju būt savstarpēji apmierinošās attiecībās.</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b="0" i="0" u="none" strike="noStrike" cap="none" normalizeH="0" baseline="0" dirty="0">
              <a:ln>
                <a:noFill/>
              </a:ln>
              <a:solidFill>
                <a:schemeClr val="tx1"/>
              </a:solidFill>
              <a:effectLst/>
            </a:endParaRPr>
          </a:p>
        </p:txBody>
      </p:sp>
      <p:sp>
        <p:nvSpPr>
          <p:cNvPr id="9" name="Taisnstūris 8">
            <a:extLst>
              <a:ext uri="{FF2B5EF4-FFF2-40B4-BE49-F238E27FC236}">
                <a16:creationId xmlns:a16="http://schemas.microsoft.com/office/drawing/2014/main" id="{1AF84F41-D9B0-445A-8E8A-30F8AE262679}"/>
              </a:ext>
            </a:extLst>
          </p:cNvPr>
          <p:cNvSpPr/>
          <p:nvPr/>
        </p:nvSpPr>
        <p:spPr>
          <a:xfrm>
            <a:off x="2667000" y="6187074"/>
            <a:ext cx="6096000" cy="338554"/>
          </a:xfrm>
          <a:prstGeom prst="rect">
            <a:avLst/>
          </a:prstGeom>
        </p:spPr>
        <p:txBody>
          <a:bodyPr>
            <a:spAutoFit/>
          </a:bodyPr>
          <a:lstStyle/>
          <a:p>
            <a:pPr algn="ctr">
              <a:spcAft>
                <a:spcPts val="0"/>
              </a:spcAft>
            </a:pPr>
            <a:r>
              <a:rPr lang="lv-LV" sz="800" dirty="0">
                <a:latin typeface="Arial" panose="020B0604020202020204" pitchFamily="34" charset="0"/>
                <a:ea typeface="Times New Roman" panose="02020603050405020304" pitchFamily="18" charset="0"/>
              </a:rPr>
              <a:t>Autortiesības </a:t>
            </a:r>
            <a:r>
              <a:rPr lang="lv-LV" sz="800" dirty="0" err="1">
                <a:latin typeface="Arial" panose="020B0604020202020204" pitchFamily="34" charset="0"/>
                <a:ea typeface="Times New Roman" panose="02020603050405020304" pitchFamily="18" charset="0"/>
              </a:rPr>
              <a:t>Shephard’s</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House</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Inc</a:t>
            </a:r>
            <a:r>
              <a:rPr lang="lv-LV" sz="800" dirty="0">
                <a:latin typeface="Arial" panose="020B0604020202020204" pitchFamily="34" charset="0"/>
                <a:ea typeface="Times New Roman" panose="02020603050405020304" pitchFamily="18" charset="0"/>
              </a:rPr>
              <a:t>. 2000.  Nepavairot bez atļaujas.  (818-780-2043)</a:t>
            </a:r>
            <a:endParaRPr lang="lv-LV" sz="3600" dirty="0">
              <a:latin typeface="Times New Roman" panose="02020603050405020304" pitchFamily="18" charset="0"/>
              <a:ea typeface="Times New Roman" panose="02020603050405020304" pitchFamily="18" charset="0"/>
            </a:endParaRPr>
          </a:p>
          <a:p>
            <a:pPr algn="ctr">
              <a:spcAft>
                <a:spcPts val="0"/>
              </a:spcAft>
            </a:pPr>
            <a:r>
              <a:rPr lang="lv-LV" sz="800" dirty="0" err="1">
                <a:latin typeface="Arial" panose="020B0604020202020204" pitchFamily="34" charset="0"/>
                <a:ea typeface="Times New Roman" panose="02020603050405020304" pitchFamily="18" charset="0"/>
              </a:rPr>
              <a:t>Shephard’s</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House</a:t>
            </a:r>
            <a:r>
              <a:rPr lang="lv-LV" sz="800" dirty="0">
                <a:latin typeface="Arial" panose="020B0604020202020204" pitchFamily="34" charset="0"/>
                <a:ea typeface="Times New Roman" panose="02020603050405020304" pitchFamily="18" charset="0"/>
              </a:rPr>
              <a:t>, 7136 </a:t>
            </a:r>
            <a:r>
              <a:rPr lang="lv-LV" sz="800" dirty="0" err="1">
                <a:latin typeface="Arial" panose="020B0604020202020204" pitchFamily="34" charset="0"/>
                <a:ea typeface="Times New Roman" panose="02020603050405020304" pitchFamily="18" charset="0"/>
              </a:rPr>
              <a:t>Haskell</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Ave</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Suite</a:t>
            </a:r>
            <a:r>
              <a:rPr lang="lv-LV" sz="800" dirty="0">
                <a:latin typeface="Arial" panose="020B0604020202020204" pitchFamily="34" charset="0"/>
                <a:ea typeface="Times New Roman" panose="02020603050405020304" pitchFamily="18" charset="0"/>
              </a:rPr>
              <a:t> 210, </a:t>
            </a:r>
            <a:r>
              <a:rPr lang="lv-LV" sz="800" dirty="0" err="1">
                <a:latin typeface="Arial" panose="020B0604020202020204" pitchFamily="34" charset="0"/>
                <a:ea typeface="Times New Roman" panose="02020603050405020304" pitchFamily="18" charset="0"/>
              </a:rPr>
              <a:t>Van</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Nuys</a:t>
            </a:r>
            <a:r>
              <a:rPr lang="lv-LV" sz="800" dirty="0">
                <a:latin typeface="Arial" panose="020B0604020202020204" pitchFamily="34" charset="0"/>
                <a:ea typeface="Times New Roman" panose="02020603050405020304" pitchFamily="18" charset="0"/>
              </a:rPr>
              <a:t>, CA 91406</a:t>
            </a:r>
            <a:endParaRPr lang="lv-LV" sz="36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C0F3F43-756F-462B-854A-C63093756744}" type="slidenum">
              <a:rPr lang="en-US"/>
              <a:pPr>
                <a:defRPr/>
              </a:pPr>
              <a:t>93</a:t>
            </a:fld>
            <a:endParaRPr lang="en-US"/>
          </a:p>
        </p:txBody>
      </p:sp>
      <p:sp>
        <p:nvSpPr>
          <p:cNvPr id="6" name="Date Placeholder 7"/>
          <p:cNvSpPr txBox="1">
            <a:spLocks/>
          </p:cNvSpPr>
          <p:nvPr/>
        </p:nvSpPr>
        <p:spPr>
          <a:xfrm>
            <a:off x="-381000" y="6336757"/>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
        <p:nvSpPr>
          <p:cNvPr id="8" name="Taisnstūris 7">
            <a:extLst>
              <a:ext uri="{FF2B5EF4-FFF2-40B4-BE49-F238E27FC236}">
                <a16:creationId xmlns:a16="http://schemas.microsoft.com/office/drawing/2014/main" id="{440ED4BB-3546-410E-A0BF-EE22296DCD84}"/>
              </a:ext>
            </a:extLst>
          </p:cNvPr>
          <p:cNvSpPr/>
          <p:nvPr/>
        </p:nvSpPr>
        <p:spPr>
          <a:xfrm>
            <a:off x="2667000" y="6046783"/>
            <a:ext cx="6096000" cy="338554"/>
          </a:xfrm>
          <a:prstGeom prst="rect">
            <a:avLst/>
          </a:prstGeom>
        </p:spPr>
        <p:txBody>
          <a:bodyPr>
            <a:spAutoFit/>
          </a:bodyPr>
          <a:lstStyle/>
          <a:p>
            <a:pPr algn="ctr">
              <a:spcAft>
                <a:spcPts val="0"/>
              </a:spcAft>
            </a:pPr>
            <a:r>
              <a:rPr lang="lv-LV" sz="800" dirty="0">
                <a:latin typeface="Arial" panose="020B0604020202020204" pitchFamily="34" charset="0"/>
                <a:ea typeface="Times New Roman" panose="02020603050405020304" pitchFamily="18" charset="0"/>
              </a:rPr>
              <a:t>Autortiesības </a:t>
            </a:r>
            <a:r>
              <a:rPr lang="lv-LV" sz="800" dirty="0" err="1">
                <a:latin typeface="Arial" panose="020B0604020202020204" pitchFamily="34" charset="0"/>
                <a:ea typeface="Times New Roman" panose="02020603050405020304" pitchFamily="18" charset="0"/>
              </a:rPr>
              <a:t>Shephard’s</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House</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Inc</a:t>
            </a:r>
            <a:r>
              <a:rPr lang="lv-LV" sz="800" dirty="0">
                <a:latin typeface="Arial" panose="020B0604020202020204" pitchFamily="34" charset="0"/>
                <a:ea typeface="Times New Roman" panose="02020603050405020304" pitchFamily="18" charset="0"/>
              </a:rPr>
              <a:t>. 2000.  Nepavairot bez atļaujas.  (818-780-2043)</a:t>
            </a:r>
            <a:endParaRPr lang="lv-LV" sz="3600" dirty="0">
              <a:latin typeface="Times New Roman" panose="02020603050405020304" pitchFamily="18" charset="0"/>
              <a:ea typeface="Times New Roman" panose="02020603050405020304" pitchFamily="18" charset="0"/>
            </a:endParaRPr>
          </a:p>
          <a:p>
            <a:pPr algn="ctr">
              <a:spcAft>
                <a:spcPts val="0"/>
              </a:spcAft>
            </a:pPr>
            <a:r>
              <a:rPr lang="lv-LV" sz="800" dirty="0" err="1">
                <a:latin typeface="Arial" panose="020B0604020202020204" pitchFamily="34" charset="0"/>
                <a:ea typeface="Times New Roman" panose="02020603050405020304" pitchFamily="18" charset="0"/>
              </a:rPr>
              <a:t>Shephard’s</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House</a:t>
            </a:r>
            <a:r>
              <a:rPr lang="lv-LV" sz="800" dirty="0">
                <a:latin typeface="Arial" panose="020B0604020202020204" pitchFamily="34" charset="0"/>
                <a:ea typeface="Times New Roman" panose="02020603050405020304" pitchFamily="18" charset="0"/>
              </a:rPr>
              <a:t>, 7136 </a:t>
            </a:r>
            <a:r>
              <a:rPr lang="lv-LV" sz="800" dirty="0" err="1">
                <a:latin typeface="Arial" panose="020B0604020202020204" pitchFamily="34" charset="0"/>
                <a:ea typeface="Times New Roman" panose="02020603050405020304" pitchFamily="18" charset="0"/>
              </a:rPr>
              <a:t>Haskell</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Ave</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Suite</a:t>
            </a:r>
            <a:r>
              <a:rPr lang="lv-LV" sz="800" dirty="0">
                <a:latin typeface="Arial" panose="020B0604020202020204" pitchFamily="34" charset="0"/>
                <a:ea typeface="Times New Roman" panose="02020603050405020304" pitchFamily="18" charset="0"/>
              </a:rPr>
              <a:t> 210, </a:t>
            </a:r>
            <a:r>
              <a:rPr lang="lv-LV" sz="800" dirty="0" err="1">
                <a:latin typeface="Arial" panose="020B0604020202020204" pitchFamily="34" charset="0"/>
                <a:ea typeface="Times New Roman" panose="02020603050405020304" pitchFamily="18" charset="0"/>
              </a:rPr>
              <a:t>Van</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Nuys</a:t>
            </a:r>
            <a:r>
              <a:rPr lang="lv-LV" sz="800" dirty="0">
                <a:latin typeface="Arial" panose="020B0604020202020204" pitchFamily="34" charset="0"/>
                <a:ea typeface="Times New Roman" panose="02020603050405020304" pitchFamily="18" charset="0"/>
              </a:rPr>
              <a:t>, CA 91406</a:t>
            </a:r>
            <a:endParaRPr lang="lv-LV" sz="3600" dirty="0">
              <a:effectLst/>
              <a:latin typeface="Times New Roman" panose="02020603050405020304" pitchFamily="18" charset="0"/>
              <a:ea typeface="Times New Roman" panose="02020603050405020304" pitchFamily="18" charset="0"/>
            </a:endParaRPr>
          </a:p>
        </p:txBody>
      </p:sp>
      <p:graphicFrame>
        <p:nvGraphicFramePr>
          <p:cNvPr id="2" name="Tabula 1">
            <a:extLst>
              <a:ext uri="{FF2B5EF4-FFF2-40B4-BE49-F238E27FC236}">
                <a16:creationId xmlns:a16="http://schemas.microsoft.com/office/drawing/2014/main" id="{DC26BED0-62DD-47ED-8B8A-5DEB1B88F3EC}"/>
              </a:ext>
            </a:extLst>
          </p:cNvPr>
          <p:cNvGraphicFramePr>
            <a:graphicFrameLocks noGrp="1"/>
          </p:cNvGraphicFramePr>
          <p:nvPr>
            <p:extLst>
              <p:ext uri="{D42A27DB-BD31-4B8C-83A1-F6EECF244321}">
                <p14:modId xmlns:p14="http://schemas.microsoft.com/office/powerpoint/2010/main" val="3667815388"/>
              </p:ext>
            </p:extLst>
          </p:nvPr>
        </p:nvGraphicFramePr>
        <p:xfrm>
          <a:off x="1295400" y="1769981"/>
          <a:ext cx="9601200" cy="4122018"/>
        </p:xfrm>
        <a:graphic>
          <a:graphicData uri="http://schemas.openxmlformats.org/drawingml/2006/table">
            <a:tbl>
              <a:tblPr firstRow="1" firstCol="1" bandRow="1">
                <a:tableStyleId>{5C22544A-7EE6-4342-B048-85BDC9FD1C3A}</a:tableStyleId>
              </a:tblPr>
              <a:tblGrid>
                <a:gridCol w="2780970">
                  <a:extLst>
                    <a:ext uri="{9D8B030D-6E8A-4147-A177-3AD203B41FA5}">
                      <a16:colId xmlns:a16="http://schemas.microsoft.com/office/drawing/2014/main" val="1956002559"/>
                    </a:ext>
                  </a:extLst>
                </a:gridCol>
                <a:gridCol w="3615154">
                  <a:extLst>
                    <a:ext uri="{9D8B030D-6E8A-4147-A177-3AD203B41FA5}">
                      <a16:colId xmlns:a16="http://schemas.microsoft.com/office/drawing/2014/main" val="1674227050"/>
                    </a:ext>
                  </a:extLst>
                </a:gridCol>
                <a:gridCol w="3205076">
                  <a:extLst>
                    <a:ext uri="{9D8B030D-6E8A-4147-A177-3AD203B41FA5}">
                      <a16:colId xmlns:a16="http://schemas.microsoft.com/office/drawing/2014/main" val="360062900"/>
                    </a:ext>
                  </a:extLst>
                </a:gridCol>
              </a:tblGrid>
              <a:tr h="487279">
                <a:tc>
                  <a:txBody>
                    <a:bodyPr/>
                    <a:lstStyle/>
                    <a:p>
                      <a:pPr>
                        <a:spcAft>
                          <a:spcPts val="0"/>
                        </a:spcAft>
                      </a:pPr>
                      <a:r>
                        <a:rPr lang="lv-LV" sz="1200">
                          <a:effectLst/>
                        </a:rPr>
                        <a:t>PERSONĪGIE UZDEVUMI</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TUVU CILVĒKU UN ĢIMENES UZDEVUMI</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KAD UZDEVUMI NEIZDODAS</a:t>
                      </a:r>
                      <a:endParaRPr lang="lv-LV" sz="120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1670810092"/>
                  </a:ext>
                </a:extLst>
              </a:tr>
              <a:tr h="568492">
                <a:tc>
                  <a:txBody>
                    <a:bodyPr/>
                    <a:lstStyle/>
                    <a:p>
                      <a:pPr marL="171450" indent="-171450">
                        <a:spcAft>
                          <a:spcPts val="0"/>
                        </a:spcAft>
                      </a:pPr>
                      <a:r>
                        <a:rPr lang="lv-LV" sz="1200">
                          <a:effectLst/>
                        </a:rPr>
                        <a:t>1. 	Aizsargā, kalpo un bauda ģimeni.</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Tuvi cilvēki dod iespēju abiem vecākiem upurējoši dot ieguldījumu savā ģimenē.</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Ģimenes locekļi ir (1) pakļauti riskam, (2) trūcīgi un (3) jūtas bezvērtīgi vai nesvarīgi.</a:t>
                      </a:r>
                      <a:endParaRPr lang="lv-LV" sz="120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2289639463"/>
                  </a:ext>
                </a:extLst>
              </a:tr>
              <a:tr h="1245268">
                <a:tc>
                  <a:txBody>
                    <a:bodyPr/>
                    <a:lstStyle/>
                    <a:p>
                      <a:pPr marL="171450" indent="-171450">
                        <a:spcAft>
                          <a:spcPts val="0"/>
                        </a:spcAft>
                      </a:pPr>
                      <a:r>
                        <a:rPr lang="lv-LV" sz="1200" dirty="0">
                          <a:effectLst/>
                        </a:rPr>
                        <a:t>2.  Nodevies rūpēties par bērniem, negaidot, ka atmaksai par to, bērni rūpēsies par viņiem.</a:t>
                      </a:r>
                      <a:endParaRPr lang="lv-LV" sz="1200" dirty="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Tuvi cilvēki veicina nodevušos vecākus.</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dirty="0">
                          <a:effectLst/>
                        </a:rPr>
                        <a:t>Bērniem ir jārūpējas par vecākiem, kas ir neiespējami, un tas bieži noved pie (1) vardarbības pret bērniem/ nevērības un/vai (2) “paternizētiem” bērniem - kas faktiski kavē viņu briedumu, nevis veicina to.</a:t>
                      </a:r>
                      <a:endParaRPr lang="lv-LV" sz="1200" dirty="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3412599717"/>
                  </a:ext>
                </a:extLst>
              </a:tr>
              <a:tr h="1109913">
                <a:tc>
                  <a:txBody>
                    <a:bodyPr/>
                    <a:lstStyle/>
                    <a:p>
                      <a:pPr marL="171450" indent="-171450">
                        <a:spcAft>
                          <a:spcPts val="0"/>
                        </a:spcAft>
                      </a:pPr>
                      <a:r>
                        <a:rPr lang="lv-LV" sz="1200">
                          <a:effectLst/>
                        </a:rPr>
                        <a:t>3.  Ļauj un nodrošina ar garīgiem vecākiem un māsām un brāļiem saviem bērniem.</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Tuvi cilvēki veicina attiecības starp bērniem un paplašinātās garīgās ģimenes locekļiem.</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Bērni ir neaizsargāti pret vienaudžu spiedienu, kultiem, jebkādām nelaimēm un viņiem ir mazāka iespēja gūt panākumus dzīves mērķu sasniegšanā. Vecāki kļūst pārņemti, nomākti bez paplašinātās ģimenes atbalsta.</a:t>
                      </a:r>
                      <a:endParaRPr lang="lv-LV" sz="120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1306487080"/>
                  </a:ext>
                </a:extLst>
              </a:tr>
              <a:tr h="703847">
                <a:tc>
                  <a:txBody>
                    <a:bodyPr/>
                    <a:lstStyle/>
                    <a:p>
                      <a:pPr marL="171450" indent="-171450">
                        <a:spcAft>
                          <a:spcPts val="0"/>
                        </a:spcAft>
                      </a:pPr>
                      <a:r>
                        <a:rPr lang="lv-LV" sz="1200">
                          <a:effectLst/>
                        </a:rPr>
                        <a:t>4.  Mācās kā vest bērnus caur grūtiem laikiem un kā atgriezties pie prieka no citām emocijām.</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Tuvi cilvēki atbalsta vecākus, dodot viņiem iedrošinājumu, norādes, pārtraukumus un iespējas uzlādēties.</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dirty="0">
                          <a:effectLst/>
                        </a:rPr>
                        <a:t>Attīstās bezcerīgas, nomāktas, </a:t>
                      </a:r>
                      <a:r>
                        <a:rPr lang="lv-LV" sz="1200" dirty="0" err="1">
                          <a:effectLst/>
                        </a:rPr>
                        <a:t>dezintegrējošas</a:t>
                      </a:r>
                      <a:r>
                        <a:rPr lang="lv-LV" sz="1200" dirty="0">
                          <a:effectLst/>
                        </a:rPr>
                        <a:t> (kas neiesaistās sabiedrībā) ģimenes vienības.</a:t>
                      </a:r>
                      <a:endParaRPr lang="lv-LV" sz="1200" dirty="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2508399350"/>
                  </a:ext>
                </a:extLst>
              </a:tr>
            </a:tbl>
          </a:graphicData>
        </a:graphic>
      </p:graphicFrame>
      <p:sp>
        <p:nvSpPr>
          <p:cNvPr id="4" name="Rectangle 1">
            <a:extLst>
              <a:ext uri="{FF2B5EF4-FFF2-40B4-BE49-F238E27FC236}">
                <a16:creationId xmlns:a16="http://schemas.microsoft.com/office/drawing/2014/main" id="{8E436464-9FC9-4553-AC71-4D01A6698673}"/>
              </a:ext>
            </a:extLst>
          </p:cNvPr>
          <p:cNvSpPr>
            <a:spLocks noChangeArrowheads="1"/>
          </p:cNvSpPr>
          <p:nvPr/>
        </p:nvSpPr>
        <p:spPr bwMode="auto">
          <a:xfrm>
            <a:off x="304800" y="118769"/>
            <a:ext cx="1112355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2000" b="1" i="0" u="none" strike="noStrike" cap="none" normalizeH="0" baseline="0" dirty="0">
                <a:ln>
                  <a:noFill/>
                </a:ln>
                <a:solidFill>
                  <a:schemeClr val="accent4">
                    <a:lumMod val="60000"/>
                    <a:lumOff val="40000"/>
                  </a:schemeClr>
                </a:solidFill>
                <a:effectLst/>
                <a:ea typeface="Times New Roman" panose="02020603050405020304" pitchFamily="18" charset="0"/>
                <a:cs typeface="Arial" panose="020B0604020202020204" pitchFamily="34" charset="0"/>
              </a:rPr>
              <a:t>			Dzīves modelis: BRIEDUMA INDIKATORI</a:t>
            </a:r>
            <a:endParaRPr kumimoji="0" lang="lv-LV" altLang="lv-LV" sz="2000" b="0" i="0" u="none" strike="noStrike" cap="none" normalizeH="0" baseline="0" dirty="0">
              <a:ln>
                <a:noFill/>
              </a:ln>
              <a:solidFill>
                <a:schemeClr val="accent4">
                  <a:lumMod val="60000"/>
                  <a:lumOff val="4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effectLst/>
                <a:ea typeface="Times New Roman" panose="02020603050405020304" pitchFamily="18" charset="0"/>
                <a:cs typeface="Arial" panose="020B0604020202020204" pitchFamily="34" charset="0"/>
              </a:rPr>
              <a:t>Vecāka posms</a:t>
            </a:r>
            <a:r>
              <a:rPr kumimoji="0" lang="lv-LV" altLang="lv-LV"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no pirmā bērna dzimšanas līdz jaunākais bērns kļūst pieaudzis</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ea typeface="Times New Roman" panose="02020603050405020304" pitchFamily="18" charset="0"/>
              </a:rPr>
              <a:t>Primārais uzdevums</a:t>
            </a:r>
            <a:r>
              <a:rPr kumimoji="0" lang="lv-LV" altLang="lv-LV" b="0" i="0" u="none" strike="noStrike" cap="none" normalizeH="0" baseline="0" dirty="0">
                <a:ln>
                  <a:noFill/>
                </a:ln>
                <a:solidFill>
                  <a:schemeClr val="tx1"/>
                </a:solidFill>
                <a:effectLst/>
                <a:ea typeface="Times New Roman" panose="02020603050405020304" pitchFamily="18" charset="0"/>
              </a:rPr>
              <a:t>, kas jāveic šajā posmā – </a:t>
            </a:r>
            <a:r>
              <a:rPr kumimoji="0" lang="lv-LV" altLang="lv-LV" b="1" i="0" u="sng" strike="noStrike" cap="none" normalizeH="0" baseline="0" dirty="0">
                <a:ln>
                  <a:noFill/>
                </a:ln>
                <a:solidFill>
                  <a:schemeClr val="tx1"/>
                </a:solidFill>
                <a:effectLst/>
                <a:ea typeface="Times New Roman" panose="02020603050405020304" pitchFamily="18" charset="0"/>
              </a:rPr>
              <a:t>upurējoši rūpēties par bērniem.</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ea typeface="Times New Roman" panose="02020603050405020304" pitchFamily="18" charset="0"/>
              </a:rPr>
              <a:t>Primārā izrietošā problēma</a:t>
            </a:r>
            <a:r>
              <a:rPr kumimoji="0" lang="lv-LV" altLang="lv-LV" b="0" i="0" u="none" strike="noStrike" cap="none" normalizeH="0" baseline="0" dirty="0">
                <a:ln>
                  <a:noFill/>
                </a:ln>
                <a:solidFill>
                  <a:schemeClr val="tx1"/>
                </a:solidFill>
                <a:effectLst/>
                <a:ea typeface="Times New Roman" panose="02020603050405020304" pitchFamily="18" charset="0"/>
              </a:rPr>
              <a:t>, kad šis uzdevums nav paveikts: attālas vai konfliktējošas ģimenes attiecības.</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b="0" i="0" u="none" strike="noStrike" cap="none" normalizeH="0" baseline="0" dirty="0">
              <a:ln>
                <a:noFill/>
              </a:ln>
              <a:solidFill>
                <a:schemeClr val="tx1"/>
              </a:solidFill>
              <a:effectLst/>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DA27936-A487-4601-8ED3-3322F4D2F208}" type="slidenum">
              <a:rPr lang="en-US"/>
              <a:pPr>
                <a:defRPr/>
              </a:pPr>
              <a:t>94</a:t>
            </a:fld>
            <a:endParaRPr lang="en-US"/>
          </a:p>
        </p:txBody>
      </p:sp>
      <p:sp>
        <p:nvSpPr>
          <p:cNvPr id="6" name="Date Placeholder 7"/>
          <p:cNvSpPr txBox="1">
            <a:spLocks/>
          </p:cNvSpPr>
          <p:nvPr/>
        </p:nvSpPr>
        <p:spPr>
          <a:xfrm>
            <a:off x="-304800" y="6294437"/>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7" name="Footer Placeholder 6"/>
          <p:cNvSpPr txBox="1">
            <a:spLocks/>
          </p:cNvSpPr>
          <p:nvPr/>
        </p:nvSpPr>
        <p:spPr>
          <a:xfrm>
            <a:off x="4648200" y="6356351"/>
            <a:ext cx="3657600" cy="365125"/>
          </a:xfrm>
          <a:prstGeom prst="rect">
            <a:avLst/>
          </a:prstGeom>
        </p:spPr>
        <p:txBody>
          <a:bodyPr vert="horz" lIns="0" anchor="b"/>
          <a:lstStyle>
            <a:defPPr>
              <a:defRPr lang="en-US"/>
            </a:defPPr>
            <a:lvl1pPr algn="l" rtl="0" fontAlgn="base">
              <a:spcBef>
                <a:spcPct val="0"/>
              </a:spcBef>
              <a:spcAft>
                <a:spcPct val="0"/>
              </a:spcAft>
              <a:defRPr sz="1200"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a:t>Versi</a:t>
            </a:r>
            <a:r>
              <a:rPr lang="lv-LV"/>
              <a:t>ja</a:t>
            </a:r>
            <a:r>
              <a:rPr lang="en-US"/>
              <a:t> 2.3.2    </a:t>
            </a:r>
            <a:r>
              <a:rPr lang="lv-LV"/>
              <a:t>Pēdējais labojums</a:t>
            </a:r>
            <a:r>
              <a:rPr lang="en-US"/>
              <a:t> 09-2019</a:t>
            </a:r>
            <a:endParaRPr lang="en-US" dirty="0"/>
          </a:p>
        </p:txBody>
      </p:sp>
      <p:sp>
        <p:nvSpPr>
          <p:cNvPr id="8" name="Taisnstūris 7">
            <a:extLst>
              <a:ext uri="{FF2B5EF4-FFF2-40B4-BE49-F238E27FC236}">
                <a16:creationId xmlns:a16="http://schemas.microsoft.com/office/drawing/2014/main" id="{71B8E689-512F-4F56-BD40-7AF5A81FDD3B}"/>
              </a:ext>
            </a:extLst>
          </p:cNvPr>
          <p:cNvSpPr/>
          <p:nvPr/>
        </p:nvSpPr>
        <p:spPr>
          <a:xfrm>
            <a:off x="2667000" y="6046783"/>
            <a:ext cx="6096000" cy="338554"/>
          </a:xfrm>
          <a:prstGeom prst="rect">
            <a:avLst/>
          </a:prstGeom>
        </p:spPr>
        <p:txBody>
          <a:bodyPr>
            <a:spAutoFit/>
          </a:bodyPr>
          <a:lstStyle/>
          <a:p>
            <a:pPr algn="ctr">
              <a:spcAft>
                <a:spcPts val="0"/>
              </a:spcAft>
            </a:pPr>
            <a:r>
              <a:rPr lang="lv-LV" sz="800" dirty="0">
                <a:latin typeface="Arial" panose="020B0604020202020204" pitchFamily="34" charset="0"/>
                <a:ea typeface="Times New Roman" panose="02020603050405020304" pitchFamily="18" charset="0"/>
              </a:rPr>
              <a:t>Autortiesības </a:t>
            </a:r>
            <a:r>
              <a:rPr lang="lv-LV" sz="800" dirty="0" err="1">
                <a:latin typeface="Arial" panose="020B0604020202020204" pitchFamily="34" charset="0"/>
                <a:ea typeface="Times New Roman" panose="02020603050405020304" pitchFamily="18" charset="0"/>
              </a:rPr>
              <a:t>Shephard’s</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House</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Inc</a:t>
            </a:r>
            <a:r>
              <a:rPr lang="lv-LV" sz="800" dirty="0">
                <a:latin typeface="Arial" panose="020B0604020202020204" pitchFamily="34" charset="0"/>
                <a:ea typeface="Times New Roman" panose="02020603050405020304" pitchFamily="18" charset="0"/>
              </a:rPr>
              <a:t>. 2000.  Nepavairot bez atļaujas.  (818-780-2043)</a:t>
            </a:r>
            <a:endParaRPr lang="lv-LV" sz="3600" dirty="0">
              <a:latin typeface="Times New Roman" panose="02020603050405020304" pitchFamily="18" charset="0"/>
              <a:ea typeface="Times New Roman" panose="02020603050405020304" pitchFamily="18" charset="0"/>
            </a:endParaRPr>
          </a:p>
          <a:p>
            <a:pPr algn="ctr">
              <a:spcAft>
                <a:spcPts val="0"/>
              </a:spcAft>
            </a:pPr>
            <a:r>
              <a:rPr lang="lv-LV" sz="800" dirty="0" err="1">
                <a:latin typeface="Arial" panose="020B0604020202020204" pitchFamily="34" charset="0"/>
                <a:ea typeface="Times New Roman" panose="02020603050405020304" pitchFamily="18" charset="0"/>
              </a:rPr>
              <a:t>Shephard’s</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House</a:t>
            </a:r>
            <a:r>
              <a:rPr lang="lv-LV" sz="800" dirty="0">
                <a:latin typeface="Arial" panose="020B0604020202020204" pitchFamily="34" charset="0"/>
                <a:ea typeface="Times New Roman" panose="02020603050405020304" pitchFamily="18" charset="0"/>
              </a:rPr>
              <a:t>, 7136 </a:t>
            </a:r>
            <a:r>
              <a:rPr lang="lv-LV" sz="800" dirty="0" err="1">
                <a:latin typeface="Arial" panose="020B0604020202020204" pitchFamily="34" charset="0"/>
                <a:ea typeface="Times New Roman" panose="02020603050405020304" pitchFamily="18" charset="0"/>
              </a:rPr>
              <a:t>Haskell</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Ave</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Suite</a:t>
            </a:r>
            <a:r>
              <a:rPr lang="lv-LV" sz="800" dirty="0">
                <a:latin typeface="Arial" panose="020B0604020202020204" pitchFamily="34" charset="0"/>
                <a:ea typeface="Times New Roman" panose="02020603050405020304" pitchFamily="18" charset="0"/>
              </a:rPr>
              <a:t> 210, </a:t>
            </a:r>
            <a:r>
              <a:rPr lang="lv-LV" sz="800" dirty="0" err="1">
                <a:latin typeface="Arial" panose="020B0604020202020204" pitchFamily="34" charset="0"/>
                <a:ea typeface="Times New Roman" panose="02020603050405020304" pitchFamily="18" charset="0"/>
              </a:rPr>
              <a:t>Van</a:t>
            </a:r>
            <a:r>
              <a:rPr lang="lv-LV" sz="800" dirty="0">
                <a:latin typeface="Arial" panose="020B0604020202020204" pitchFamily="34" charset="0"/>
                <a:ea typeface="Times New Roman" panose="02020603050405020304" pitchFamily="18" charset="0"/>
              </a:rPr>
              <a:t> </a:t>
            </a:r>
            <a:r>
              <a:rPr lang="lv-LV" sz="800" dirty="0" err="1">
                <a:latin typeface="Arial" panose="020B0604020202020204" pitchFamily="34" charset="0"/>
                <a:ea typeface="Times New Roman" panose="02020603050405020304" pitchFamily="18" charset="0"/>
              </a:rPr>
              <a:t>Nuys</a:t>
            </a:r>
            <a:r>
              <a:rPr lang="lv-LV" sz="800" dirty="0">
                <a:latin typeface="Arial" panose="020B0604020202020204" pitchFamily="34" charset="0"/>
                <a:ea typeface="Times New Roman" panose="02020603050405020304" pitchFamily="18" charset="0"/>
              </a:rPr>
              <a:t>, CA 91406</a:t>
            </a:r>
            <a:endParaRPr lang="lv-LV" sz="3600" dirty="0">
              <a:effectLst/>
              <a:latin typeface="Times New Roman" panose="02020603050405020304" pitchFamily="18" charset="0"/>
              <a:ea typeface="Times New Roman" panose="02020603050405020304" pitchFamily="18" charset="0"/>
            </a:endParaRPr>
          </a:p>
        </p:txBody>
      </p:sp>
      <p:graphicFrame>
        <p:nvGraphicFramePr>
          <p:cNvPr id="2" name="Tabula 1">
            <a:extLst>
              <a:ext uri="{FF2B5EF4-FFF2-40B4-BE49-F238E27FC236}">
                <a16:creationId xmlns:a16="http://schemas.microsoft.com/office/drawing/2014/main" id="{CA6BA1A6-173A-4E20-BB3D-D7756A3CAA5D}"/>
              </a:ext>
            </a:extLst>
          </p:cNvPr>
          <p:cNvGraphicFramePr>
            <a:graphicFrameLocks noGrp="1"/>
          </p:cNvGraphicFramePr>
          <p:nvPr>
            <p:extLst>
              <p:ext uri="{D42A27DB-BD31-4B8C-83A1-F6EECF244321}">
                <p14:modId xmlns:p14="http://schemas.microsoft.com/office/powerpoint/2010/main" val="2623400457"/>
              </p:ext>
            </p:extLst>
          </p:nvPr>
        </p:nvGraphicFramePr>
        <p:xfrm>
          <a:off x="1562100" y="1931982"/>
          <a:ext cx="9829800" cy="4114801"/>
        </p:xfrm>
        <a:graphic>
          <a:graphicData uri="http://schemas.openxmlformats.org/drawingml/2006/table">
            <a:tbl>
              <a:tblPr firstRow="1" firstCol="1" bandRow="1">
                <a:tableStyleId>{5C22544A-7EE6-4342-B048-85BDC9FD1C3A}</a:tableStyleId>
              </a:tblPr>
              <a:tblGrid>
                <a:gridCol w="2847183">
                  <a:extLst>
                    <a:ext uri="{9D8B030D-6E8A-4147-A177-3AD203B41FA5}">
                      <a16:colId xmlns:a16="http://schemas.microsoft.com/office/drawing/2014/main" val="4079381012"/>
                    </a:ext>
                  </a:extLst>
                </a:gridCol>
                <a:gridCol w="3701230">
                  <a:extLst>
                    <a:ext uri="{9D8B030D-6E8A-4147-A177-3AD203B41FA5}">
                      <a16:colId xmlns:a16="http://schemas.microsoft.com/office/drawing/2014/main" val="3075797945"/>
                    </a:ext>
                  </a:extLst>
                </a:gridCol>
                <a:gridCol w="3281387">
                  <a:extLst>
                    <a:ext uri="{9D8B030D-6E8A-4147-A177-3AD203B41FA5}">
                      <a16:colId xmlns:a16="http://schemas.microsoft.com/office/drawing/2014/main" val="707202335"/>
                    </a:ext>
                  </a:extLst>
                </a:gridCol>
              </a:tblGrid>
              <a:tr h="487279">
                <a:tc>
                  <a:txBody>
                    <a:bodyPr/>
                    <a:lstStyle/>
                    <a:p>
                      <a:pPr>
                        <a:spcAft>
                          <a:spcPts val="0"/>
                        </a:spcAft>
                      </a:pPr>
                      <a:r>
                        <a:rPr lang="lv-LV" sz="1200">
                          <a:effectLst/>
                        </a:rPr>
                        <a:t>PERSONĪGIE UZDEVUMI</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TUVU CILVĒKU UN ĢIMENES UZDEVUMI</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KAD UZDEVUMI NEIZDODAS</a:t>
                      </a:r>
                      <a:endParaRPr lang="lv-LV" sz="120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118758478"/>
                  </a:ext>
                </a:extLst>
              </a:tr>
              <a:tr h="839203">
                <a:tc>
                  <a:txBody>
                    <a:bodyPr/>
                    <a:lstStyle/>
                    <a:p>
                      <a:pPr marL="171450" indent="-171450">
                        <a:spcAft>
                          <a:spcPts val="0"/>
                        </a:spcAft>
                      </a:pPr>
                      <a:r>
                        <a:rPr lang="lv-LV" sz="1200">
                          <a:effectLst/>
                        </a:rPr>
                        <a:t>1. 	Nostiprina precīzu kopienas identitāti un grūtību vidū rīkojas kā pats.</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Tuvie cilvēki atzīst senjorus savā starpā.</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Ir bezjēdzība, nesakārtotība, virziena zaudēšana un neiesaistīšanās nevienā sociālā struktūrā no valdības līdz ģimenei.</a:t>
                      </a:r>
                      <a:endParaRPr lang="lv-LV" sz="120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630418951"/>
                  </a:ext>
                </a:extLst>
              </a:tr>
              <a:tr h="974558">
                <a:tc>
                  <a:txBody>
                    <a:bodyPr/>
                    <a:lstStyle/>
                    <a:p>
                      <a:pPr marL="171450" indent="-171450">
                        <a:spcAft>
                          <a:spcPts val="0"/>
                        </a:spcAft>
                      </a:pPr>
                      <a:r>
                        <a:rPr lang="lv-LV" sz="1200">
                          <a:effectLst/>
                        </a:rPr>
                        <a:t>2.  Augsti vērtē katru tuvo cilvēku un izbauda katra patieso individualitāti.</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Tuvie cilvēki sniedz iespējas senjoriem iesaistīties visos pārējos brieduma posmos.</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Samazinās dzīvību radoša mijiedarbība, kā arī dzīvību radoša savstarpēja atkarība, kavējot tuvo cilvēku izaugsmi. Trausli, riska grupas cilvēki nespēj dziedināties vai izdzīvot.</a:t>
                      </a:r>
                      <a:endParaRPr lang="lv-LV" sz="120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314842169"/>
                  </a:ext>
                </a:extLst>
              </a:tr>
              <a:tr h="974558">
                <a:tc>
                  <a:txBody>
                    <a:bodyPr/>
                    <a:lstStyle/>
                    <a:p>
                      <a:pPr marL="171450" indent="-171450">
                        <a:spcAft>
                          <a:spcPts val="0"/>
                        </a:spcAft>
                      </a:pPr>
                      <a:r>
                        <a:rPr lang="lv-LV" sz="1200" dirty="0">
                          <a:effectLst/>
                        </a:rPr>
                        <a:t>3.  Ir kā vecāks tuvajiem cilvēkiem un briedina viņus.</a:t>
                      </a:r>
                      <a:endParaRPr lang="lv-LV" sz="1200" dirty="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Tuvie cilvēki izveido struktūru, kas palīdz senjoriem veikt savu darbu, kas ļauj cilvēkiem katrā brieduma posmā pareizi mijiedarboties ar citiem posmiem un klausīties brieduma gudrībās.</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Kad senjori nevada, rīkojas nekvalificēti cilvēki, kā rezultātā katrā tuvo cilvēku līmenī notiek nenobriedusi mijiedarbība.</a:t>
                      </a:r>
                      <a:endParaRPr lang="lv-LV" sz="120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4144113834"/>
                  </a:ext>
                </a:extLst>
              </a:tr>
              <a:tr h="839203">
                <a:tc>
                  <a:txBody>
                    <a:bodyPr/>
                    <a:lstStyle/>
                    <a:p>
                      <a:pPr marL="171450" indent="-171450">
                        <a:spcAft>
                          <a:spcPts val="0"/>
                        </a:spcAft>
                      </a:pPr>
                      <a:r>
                        <a:rPr lang="lv-LV" sz="1200">
                          <a:effectLst/>
                        </a:rPr>
                        <a:t>4.  Dod dzīvību tiem, kuriem nav ģimenes, izmantojot garīgo adopciju.</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a:effectLst/>
                        </a:rPr>
                        <a:t>Augstu vērtē, ka ir garīgā ģimene tiem, kuriem nav ģimene.</a:t>
                      </a:r>
                      <a:endParaRPr lang="lv-LV" sz="1200">
                        <a:effectLst/>
                        <a:latin typeface="Times New Roman" panose="02020603050405020304" pitchFamily="18" charset="0"/>
                        <a:ea typeface="Times New Roman" panose="02020603050405020304" pitchFamily="18" charset="0"/>
                      </a:endParaRPr>
                    </a:p>
                  </a:txBody>
                  <a:tcPr marL="64858" marR="64858" marT="81213" marB="81213"/>
                </a:tc>
                <a:tc>
                  <a:txBody>
                    <a:bodyPr/>
                    <a:lstStyle/>
                    <a:p>
                      <a:pPr>
                        <a:spcAft>
                          <a:spcPts val="0"/>
                        </a:spcAft>
                      </a:pPr>
                      <a:r>
                        <a:rPr lang="lv-LV" sz="1200" dirty="0">
                          <a:effectLst/>
                        </a:rPr>
                        <a:t>Kad tie, kuriem nav ģimenes, netiek individuāli aprūpēti, palielinās nabadzība, vardarbība, krīzes, noziedzība un garīgi traucējumi.</a:t>
                      </a:r>
                      <a:endParaRPr lang="lv-LV" sz="1200" dirty="0">
                        <a:effectLst/>
                        <a:latin typeface="Times New Roman" panose="02020603050405020304" pitchFamily="18" charset="0"/>
                        <a:ea typeface="Times New Roman" panose="02020603050405020304" pitchFamily="18" charset="0"/>
                      </a:endParaRPr>
                    </a:p>
                  </a:txBody>
                  <a:tcPr marL="64858" marR="64858" marT="81213" marB="81213"/>
                </a:tc>
                <a:extLst>
                  <a:ext uri="{0D108BD9-81ED-4DB2-BD59-A6C34878D82A}">
                    <a16:rowId xmlns:a16="http://schemas.microsoft.com/office/drawing/2014/main" val="1868681525"/>
                  </a:ext>
                </a:extLst>
              </a:tr>
            </a:tbl>
          </a:graphicData>
        </a:graphic>
      </p:graphicFrame>
      <p:sp>
        <p:nvSpPr>
          <p:cNvPr id="4" name="Rectangle 1">
            <a:extLst>
              <a:ext uri="{FF2B5EF4-FFF2-40B4-BE49-F238E27FC236}">
                <a16:creationId xmlns:a16="http://schemas.microsoft.com/office/drawing/2014/main" id="{4273DCD0-7665-4BBA-97F2-E15DB58FF1FA}"/>
              </a:ext>
            </a:extLst>
          </p:cNvPr>
          <p:cNvSpPr>
            <a:spLocks noChangeArrowheads="1"/>
          </p:cNvSpPr>
          <p:nvPr/>
        </p:nvSpPr>
        <p:spPr bwMode="auto">
          <a:xfrm>
            <a:off x="381000" y="423876"/>
            <a:ext cx="1094402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2000" b="1" i="0" u="none" strike="noStrike" cap="none" normalizeH="0" baseline="0" dirty="0">
                <a:ln>
                  <a:noFill/>
                </a:ln>
                <a:solidFill>
                  <a:schemeClr val="accent4">
                    <a:lumMod val="60000"/>
                    <a:lumOff val="40000"/>
                  </a:schemeClr>
                </a:solidFill>
                <a:effectLst/>
                <a:ea typeface="Times New Roman" panose="02020603050405020304" pitchFamily="18" charset="0"/>
                <a:cs typeface="Arial" panose="020B0604020202020204" pitchFamily="34" charset="0"/>
              </a:rPr>
              <a:t>			Dzīves modelis: BRIEDUMA INDIKATORI</a:t>
            </a:r>
            <a:endParaRPr kumimoji="0" lang="lv-LV" altLang="lv-LV" sz="2000" b="0" i="0" u="none" strike="noStrike" cap="none" normalizeH="0" baseline="0" dirty="0">
              <a:ln>
                <a:noFill/>
              </a:ln>
              <a:solidFill>
                <a:schemeClr val="accent4">
                  <a:lumMod val="60000"/>
                  <a:lumOff val="4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effectLst/>
                <a:ea typeface="Times New Roman" panose="02020603050405020304" pitchFamily="18" charset="0"/>
                <a:cs typeface="Arial" panose="020B0604020202020204" pitchFamily="34" charset="0"/>
              </a:rPr>
              <a:t>Senjora posms: </a:t>
            </a:r>
            <a:r>
              <a:rPr kumimoji="0" lang="lv-LV" altLang="lv-LV"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sākas, kad jaunākais bērns kļūst pieaudzis</a:t>
            </a:r>
            <a:endParaRPr kumimoji="0" lang="lv-LV" altLang="lv-LV"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b="1" i="0" u="none" strike="noStrike" cap="none" normalizeH="0" baseline="0" dirty="0">
                <a:ln>
                  <a:noFill/>
                </a:ln>
                <a:solidFill>
                  <a:schemeClr val="tx1"/>
                </a:solidFill>
                <a:effectLst/>
                <a:ea typeface="Times New Roman" panose="02020603050405020304" pitchFamily="18" charset="0"/>
              </a:rPr>
              <a:t>Primārais uzdevums</a:t>
            </a:r>
            <a:r>
              <a:rPr kumimoji="0" lang="lv-LV" altLang="lv-LV" b="0" i="0" u="none" strike="noStrike" cap="none" normalizeH="0" baseline="0" dirty="0">
                <a:ln>
                  <a:noFill/>
                </a:ln>
                <a:solidFill>
                  <a:schemeClr val="tx1"/>
                </a:solidFill>
                <a:effectLst/>
                <a:ea typeface="Times New Roman" panose="02020603050405020304" pitchFamily="18" charset="0"/>
              </a:rPr>
              <a:t>, kas jāveic šajā posmā – </a:t>
            </a:r>
            <a:r>
              <a:rPr kumimoji="0" lang="lv-LV" altLang="lv-LV" b="1" i="0" u="sng" strike="noStrike" cap="none" normalizeH="0" baseline="0" dirty="0">
                <a:ln>
                  <a:noFill/>
                </a:ln>
                <a:solidFill>
                  <a:schemeClr val="tx1"/>
                </a:solidFill>
                <a:effectLst/>
                <a:ea typeface="Times New Roman" panose="02020603050405020304" pitchFamily="18" charset="0"/>
              </a:rPr>
              <a:t>upurējoša rūpēšanās par tuviem cilvēkiem.</a:t>
            </a:r>
            <a:endParaRPr kumimoji="0" lang="lv-LV" altLang="lv-LV" b="0" i="0" u="none" strike="noStrike" cap="none" normalizeH="0" baseline="0" dirty="0">
              <a:ln>
                <a:noFill/>
              </a:ln>
              <a:solidFill>
                <a:schemeClr val="tx1"/>
              </a:solidFill>
              <a:effectLst/>
            </a:endParaRPr>
          </a:p>
          <a:p>
            <a:pPr lvl="0"/>
            <a:r>
              <a:rPr kumimoji="0" lang="lv-LV" altLang="lv-LV" b="1" i="0" u="none" strike="noStrike" cap="none" normalizeH="0" baseline="0" dirty="0">
                <a:ln>
                  <a:noFill/>
                </a:ln>
                <a:solidFill>
                  <a:schemeClr val="tx1"/>
                </a:solidFill>
                <a:effectLst/>
                <a:ea typeface="Times New Roman" panose="02020603050405020304" pitchFamily="18" charset="0"/>
              </a:rPr>
              <a:t>Primārā izrietošā problēma</a:t>
            </a:r>
            <a:r>
              <a:rPr kumimoji="0" lang="lv-LV" altLang="lv-LV" b="0" i="0" u="none" strike="noStrike" cap="none" normalizeH="0" baseline="0" dirty="0">
                <a:ln>
                  <a:noFill/>
                </a:ln>
                <a:solidFill>
                  <a:schemeClr val="tx1"/>
                </a:solidFill>
                <a:effectLst/>
                <a:ea typeface="Times New Roman" panose="02020603050405020304" pitchFamily="18" charset="0"/>
              </a:rPr>
              <a:t>, kad šis uzdevums nav paveikts: </a:t>
            </a:r>
            <a:r>
              <a:rPr lang="lv-LV" dirty="0"/>
              <a:t>samazinās kopējais tuvo cilvēku briedums.</a:t>
            </a:r>
            <a:endParaRPr kumimoji="0" lang="lv-LV" altLang="lv-LV" b="0" i="0" u="none" strike="noStrike" cap="none" normalizeH="0" baseline="0" dirty="0">
              <a:ln>
                <a:noFill/>
              </a:ln>
              <a:solidFill>
                <a:schemeClr val="tx1"/>
              </a:solidFill>
              <a:effectLst/>
            </a:endParaRPr>
          </a:p>
        </p:txBody>
      </p:sp>
      <p:sp>
        <p:nvSpPr>
          <p:cNvPr id="9" name="Footer Placeholder 8"/>
          <p:cNvSpPr>
            <a:spLocks noGrp="1"/>
          </p:cNvSpPr>
          <p:nvPr>
            <p:ph type="ftr" sz="quarter" idx="11"/>
          </p:nvPr>
        </p:nvSpPr>
        <p:spPr/>
        <p:txBody>
          <a:bodyPr/>
          <a:lstStyle/>
          <a:p>
            <a:pPr>
              <a:defRPr/>
            </a:pPr>
            <a:r>
              <a:rPr lang="en-US"/>
              <a:t>Versija 2.3.2     Pēdējais labojums 10-2020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185181"/>
            <a:ext cx="10972800" cy="1524000"/>
          </a:xfrm>
        </p:spPr>
        <p:txBody>
          <a:bodyPr>
            <a:normAutofit/>
          </a:bodyPr>
          <a:lstStyle/>
          <a:p>
            <a:pPr eaLnBrk="1" fontAlgn="auto" hangingPunct="1">
              <a:spcAft>
                <a:spcPts val="0"/>
              </a:spcAft>
              <a:defRPr/>
            </a:pPr>
            <a:r>
              <a:rPr lang="lv-LV" sz="4000" dirty="0">
                <a:effectLst/>
              </a:rPr>
              <a:t>Papildu atslēgas efektīvai </a:t>
            </a:r>
            <a:r>
              <a:rPr lang="lv-LV" sz="4000" dirty="0" err="1">
                <a:effectLst/>
              </a:rPr>
              <a:t>pēcaprūpei</a:t>
            </a:r>
            <a:endParaRPr lang="en-US" sz="4000" dirty="0">
              <a:solidFill>
                <a:schemeClr val="tx2">
                  <a:tint val="100000"/>
                  <a:satMod val="250000"/>
                </a:schemeClr>
              </a:solidFill>
            </a:endParaRPr>
          </a:p>
        </p:txBody>
      </p:sp>
      <p:sp>
        <p:nvSpPr>
          <p:cNvPr id="87043" name="Rectangle 3"/>
          <p:cNvSpPr>
            <a:spLocks noGrp="1" noChangeArrowheads="1"/>
          </p:cNvSpPr>
          <p:nvPr>
            <p:ph idx="1"/>
          </p:nvPr>
        </p:nvSpPr>
        <p:spPr/>
        <p:txBody>
          <a:bodyPr>
            <a:normAutofit/>
          </a:bodyPr>
          <a:lstStyle/>
          <a:p>
            <a:pPr marL="320040" indent="-320040" eaLnBrk="1" fontAlgn="auto" hangingPunct="1">
              <a:spcAft>
                <a:spcPct val="35000"/>
              </a:spcAft>
              <a:buNone/>
              <a:defRPr/>
            </a:pPr>
            <a:r>
              <a:rPr lang="en-US" dirty="0">
                <a:effectLst>
                  <a:outerShdw blurRad="38100" dist="38100" dir="2700000" algn="tl">
                    <a:srgbClr val="000000">
                      <a:alpha val="43137"/>
                    </a:srgbClr>
                  </a:outerShdw>
                </a:effectLst>
              </a:rPr>
              <a:t>1.	</a:t>
            </a:r>
            <a:r>
              <a:rPr lang="lv-LV" dirty="0">
                <a:effectLst>
                  <a:outerShdw blurRad="38100" dist="38100" dir="2700000" algn="tl">
                    <a:srgbClr val="000000">
                      <a:alpha val="43137"/>
                    </a:srgbClr>
                  </a:outerShdw>
                </a:effectLst>
              </a:rPr>
              <a:t>Regulāra draudzes apmeklēšana</a:t>
            </a:r>
          </a:p>
          <a:p>
            <a:pPr marL="320040" indent="-320040" eaLnBrk="1" fontAlgn="auto" hangingPunct="1">
              <a:spcAft>
                <a:spcPct val="35000"/>
              </a:spcAft>
              <a:buNone/>
              <a:defRPr/>
            </a:pPr>
            <a:r>
              <a:rPr lang="en-US" dirty="0">
                <a:effectLst>
                  <a:outerShdw blurRad="38100" dist="38100" dir="2700000" algn="tl">
                    <a:srgbClr val="000000">
                      <a:alpha val="43137"/>
                    </a:srgbClr>
                  </a:outerShdw>
                </a:effectLst>
              </a:rPr>
              <a:t>2.	</a:t>
            </a:r>
            <a:r>
              <a:rPr lang="lv-LV" dirty="0">
                <a:effectLst>
                  <a:outerShdw blurRad="38100" dist="38100" dir="2700000" algn="tl">
                    <a:srgbClr val="000000">
                      <a:alpha val="43137"/>
                    </a:srgbClr>
                  </a:outerShdw>
                </a:effectLst>
              </a:rPr>
              <a:t>Ikdienas personīgais laiks - Bībeles lasīšana un personīgā lūgšana</a:t>
            </a:r>
            <a:endParaRPr lang="en-US" dirty="0">
              <a:effectLst>
                <a:outerShdw blurRad="38100" dist="38100" dir="2700000" algn="tl">
                  <a:srgbClr val="000000">
                    <a:alpha val="43137"/>
                  </a:srgbClr>
                </a:outerShdw>
              </a:effectLst>
            </a:endParaRPr>
          </a:p>
          <a:p>
            <a:pPr marL="320040" indent="-320040" eaLnBrk="1" fontAlgn="auto" hangingPunct="1">
              <a:spcAft>
                <a:spcPct val="35000"/>
              </a:spcAft>
              <a:buNone/>
              <a:defRPr/>
            </a:pPr>
            <a:r>
              <a:rPr lang="en-US" dirty="0">
                <a:effectLst>
                  <a:outerShdw blurRad="38100" dist="38100" dir="2700000" algn="tl">
                    <a:srgbClr val="000000">
                      <a:alpha val="43137"/>
                    </a:srgbClr>
                  </a:outerShdw>
                </a:effectLst>
              </a:rPr>
              <a:t>3.	</a:t>
            </a:r>
            <a:r>
              <a:rPr lang="lv-LV" dirty="0">
                <a:effectLst>
                  <a:outerShdw blurRad="38100" dist="38100" dir="2700000" algn="tl">
                    <a:srgbClr val="000000">
                      <a:alpha val="43137"/>
                    </a:srgbClr>
                  </a:outerShdw>
                </a:effectLst>
              </a:rPr>
              <a:t>Dzīvo kopā ar kristīgu ģimeni vai draugiem</a:t>
            </a:r>
            <a:endParaRPr lang="en-US" dirty="0">
              <a:effectLst>
                <a:outerShdw blurRad="38100" dist="38100" dir="2700000" algn="tl">
                  <a:srgbClr val="000000">
                    <a:alpha val="43137"/>
                  </a:srgbClr>
                </a:outerShdw>
              </a:effectLst>
            </a:endParaRPr>
          </a:p>
          <a:p>
            <a:pPr marL="320040" indent="-320040" eaLnBrk="1" fontAlgn="auto" hangingPunct="1">
              <a:spcAft>
                <a:spcPts val="0"/>
              </a:spcAft>
              <a:buNone/>
              <a:defRPr/>
            </a:pPr>
            <a:r>
              <a:rPr lang="en-US" dirty="0">
                <a:effectLst>
                  <a:outerShdw blurRad="38100" dist="38100" dir="2700000" algn="tl">
                    <a:srgbClr val="000000">
                      <a:alpha val="43137"/>
                    </a:srgbClr>
                  </a:outerShdw>
                </a:effectLst>
              </a:rPr>
              <a:t>4.	</a:t>
            </a:r>
            <a:r>
              <a:rPr lang="lv-LV" dirty="0">
                <a:effectLst>
                  <a:outerShdw blurRad="38100" dist="38100" dir="2700000" algn="tl">
                    <a:srgbClr val="000000">
                      <a:alpha val="43137"/>
                    </a:srgbClr>
                  </a:outerShdw>
                </a:effectLst>
              </a:rPr>
              <a:t>Lai ir cilvēks, kuram esi atbildīgs.</a:t>
            </a:r>
            <a:endParaRPr lang="en-US" dirty="0">
              <a:effectLst>
                <a:outerShdw blurRad="38100" dist="38100" dir="2700000" algn="tl">
                  <a:srgbClr val="000000">
                    <a:alpha val="43137"/>
                  </a:srgbClr>
                </a:outerShdw>
              </a:effectLst>
            </a:endParaRPr>
          </a:p>
          <a:p>
            <a:pPr marL="320040" indent="-320040" eaLnBrk="1" fontAlgn="auto" hangingPunct="1">
              <a:spcAft>
                <a:spcPts val="0"/>
              </a:spcAft>
              <a:buNone/>
              <a:defRPr/>
            </a:pPr>
            <a:r>
              <a:rPr lang="en-US" dirty="0">
                <a:effectLst>
                  <a:outerShdw blurRad="38100" dist="38100" dir="2700000" algn="tl">
                    <a:srgbClr val="000000">
                      <a:alpha val="43137"/>
                    </a:srgbClr>
                  </a:outerShdw>
                </a:effectLst>
              </a:rPr>
              <a:t>	</a:t>
            </a:r>
            <a:r>
              <a:rPr lang="lv-LV" dirty="0">
                <a:effectLst>
                  <a:outerShdw blurRad="38100" dist="38100" dir="2700000" algn="tl">
                    <a:srgbClr val="000000">
                      <a:alpha val="43137"/>
                    </a:srgbClr>
                  </a:outerShdw>
                </a:effectLst>
              </a:rPr>
              <a:t>Noslēdziet rakstisku līgumu, lai precīzi aprakstītu atbildību</a:t>
            </a:r>
            <a:r>
              <a:rPr lang="en-US" dirty="0">
                <a:effectLst>
                  <a:outerShdw blurRad="38100" dist="38100" dir="2700000" algn="tl">
                    <a:srgbClr val="000000">
                      <a:alpha val="43137"/>
                    </a:srgbClr>
                  </a:outerShdw>
                </a:effectLst>
              </a:rPr>
              <a:t>.  </a:t>
            </a:r>
          </a:p>
        </p:txBody>
      </p:sp>
      <p:sp>
        <p:nvSpPr>
          <p:cNvPr id="4" name="Slide Number Placeholder 3"/>
          <p:cNvSpPr>
            <a:spLocks noGrp="1"/>
          </p:cNvSpPr>
          <p:nvPr>
            <p:ph type="sldNum" sz="quarter" idx="12"/>
          </p:nvPr>
        </p:nvSpPr>
        <p:spPr/>
        <p:txBody>
          <a:bodyPr/>
          <a:lstStyle/>
          <a:p>
            <a:pPr>
              <a:defRPr/>
            </a:pPr>
            <a:fld id="{55F6127F-5D54-4A5B-8D8B-41617C264A69}" type="slidenum">
              <a:rPr lang="en-US"/>
              <a:pPr>
                <a:defRPr/>
              </a:pPr>
              <a:t>95</a:t>
            </a:fld>
            <a:endParaRPr lang="en-US"/>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7043">
                                            <p:txEl>
                                              <p:pRg st="4" end="4"/>
                                            </p:txEl>
                                          </p:spTgt>
                                        </p:tgtEl>
                                        <p:attrNameLst>
                                          <p:attrName>style.visibility</p:attrName>
                                        </p:attrNameLst>
                                      </p:cBhvr>
                                      <p:to>
                                        <p:strVal val="visible"/>
                                      </p:to>
                                    </p:set>
                                    <p:anim calcmode="lin" valueType="num">
                                      <p:cBhvr additive="base">
                                        <p:cTn id="29"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1981200" y="914401"/>
            <a:ext cx="8229600" cy="5211763"/>
          </a:xfrm>
        </p:spPr>
        <p:txBody>
          <a:bodyPr/>
          <a:lstStyle/>
          <a:p>
            <a:pPr eaLnBrk="1" hangingPunct="1">
              <a:spcAft>
                <a:spcPct val="35000"/>
              </a:spcAft>
              <a:buFontTx/>
              <a:buNone/>
            </a:pPr>
            <a:r>
              <a:rPr lang="en-US" dirty="0">
                <a:effectLst>
                  <a:outerShdw blurRad="38100" dist="38100" dir="2700000" algn="tl">
                    <a:srgbClr val="000000">
                      <a:alpha val="43137"/>
                    </a:srgbClr>
                  </a:outerShdw>
                </a:effectLst>
              </a:rPr>
              <a:t>5.	</a:t>
            </a:r>
            <a:r>
              <a:rPr lang="lv-LV" dirty="0">
                <a:effectLst>
                  <a:outerShdw blurRad="38100" dist="38100" dir="2700000" algn="tl">
                    <a:srgbClr val="000000">
                      <a:alpha val="43137"/>
                    </a:srgbClr>
                  </a:outerShdw>
                </a:effectLst>
              </a:rPr>
              <a:t>Personīga kalpošana - personīga evaņģelizācija, klases mācīšana baznīcā, bezpajumtnieku aprūpe utt.</a:t>
            </a:r>
          </a:p>
          <a:p>
            <a:pPr eaLnBrk="1" hangingPunct="1">
              <a:spcAft>
                <a:spcPct val="35000"/>
              </a:spcAft>
              <a:buFontTx/>
              <a:buNone/>
            </a:pPr>
            <a:r>
              <a:rPr lang="en-US" dirty="0">
                <a:effectLst>
                  <a:outerShdw blurRad="38100" dist="38100" dir="2700000" algn="tl">
                    <a:srgbClr val="000000">
                      <a:alpha val="43137"/>
                    </a:srgbClr>
                  </a:outerShdw>
                </a:effectLst>
              </a:rPr>
              <a:t>6.	</a:t>
            </a:r>
            <a:r>
              <a:rPr lang="lv-LV" dirty="0">
                <a:effectLst>
                  <a:outerShdw blurRad="38100" dist="38100" dir="2700000" algn="tl">
                    <a:srgbClr val="000000">
                      <a:alpha val="43137"/>
                    </a:srgbClr>
                  </a:outerShdw>
                </a:effectLst>
              </a:rPr>
              <a:t>Lai reaģētu uz kārdinājumiem, izveido ārkārtas “instrumentu kasti”</a:t>
            </a:r>
            <a:endParaRPr lang="en-US" dirty="0">
              <a:effectLst>
                <a:outerShdw blurRad="38100" dist="38100" dir="2700000" algn="tl">
                  <a:srgbClr val="000000">
                    <a:alpha val="43137"/>
                  </a:srgbClr>
                </a:outerShdw>
              </a:effectLst>
            </a:endParaRPr>
          </a:p>
          <a:p>
            <a:pPr eaLnBrk="1" hangingPunct="1">
              <a:spcAft>
                <a:spcPct val="35000"/>
              </a:spcAft>
              <a:buFontTx/>
              <a:buNone/>
            </a:pPr>
            <a:r>
              <a:rPr lang="en-US" dirty="0">
                <a:effectLst>
                  <a:outerShdw blurRad="38100" dist="38100" dir="2700000" algn="tl">
                    <a:srgbClr val="000000">
                      <a:alpha val="43137"/>
                    </a:srgbClr>
                  </a:outerShdw>
                </a:effectLst>
              </a:rPr>
              <a:t>7.	</a:t>
            </a:r>
            <a:r>
              <a:rPr lang="lv-LV" dirty="0">
                <a:effectLst>
                  <a:outerShdw blurRad="38100" dist="38100" dir="2700000" algn="tl">
                    <a:srgbClr val="000000">
                      <a:alpha val="43137"/>
                    </a:srgbClr>
                  </a:outerShdw>
                </a:effectLst>
              </a:rPr>
              <a:t>Lai tev ir redzējums, sapnis un aicinājums savai dzīvei</a:t>
            </a:r>
            <a:endParaRPr lang="en-US" dirty="0">
              <a:effectLst>
                <a:outerShdw blurRad="38100" dist="38100" dir="2700000" algn="tl">
                  <a:srgbClr val="000000">
                    <a:alpha val="43137"/>
                  </a:srgbClr>
                </a:outerShdw>
              </a:effectLst>
            </a:endParaRPr>
          </a:p>
          <a:p>
            <a:pPr eaLnBrk="1" hangingPunct="1">
              <a:buFontTx/>
              <a:buNone/>
            </a:pPr>
            <a:r>
              <a:rPr lang="en-US" dirty="0">
                <a:effectLst>
                  <a:outerShdw blurRad="38100" dist="38100" dir="2700000" algn="tl">
                    <a:srgbClr val="000000">
                      <a:alpha val="43137"/>
                    </a:srgbClr>
                  </a:outerShdw>
                </a:effectLst>
              </a:rPr>
              <a:t>8.	</a:t>
            </a:r>
            <a:r>
              <a:rPr lang="lv-LV" dirty="0">
                <a:effectLst>
                  <a:outerShdw blurRad="38100" dist="38100" dir="2700000" algn="tl">
                    <a:srgbClr val="000000">
                      <a:alpha val="43137"/>
                    </a:srgbClr>
                  </a:outerShdw>
                </a:effectLst>
              </a:rPr>
              <a:t>Mācies kā “atgriezties priekā” ikdienas dzīvē</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5A195249-A407-41BC-823F-D8208E5116A9}" type="slidenum">
              <a:rPr lang="en-US"/>
              <a:pPr>
                <a:defRPr/>
              </a:pPr>
              <a:t>96</a:t>
            </a:fld>
            <a:endParaRPr lang="en-US"/>
          </a:p>
        </p:txBody>
      </p:sp>
      <p:sp>
        <p:nvSpPr>
          <p:cNvPr id="6"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1" end="1"/>
                                            </p:txEl>
                                          </p:spTgt>
                                        </p:tgtEl>
                                        <p:attrNameLst>
                                          <p:attrName>style.visibility</p:attrName>
                                        </p:attrNameLst>
                                      </p:cBhvr>
                                      <p:to>
                                        <p:strVal val="visible"/>
                                      </p:to>
                                    </p:set>
                                    <p:anim calcmode="lin" valueType="num">
                                      <p:cBhvr additive="base">
                                        <p:cTn id="7"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02">
                                            <p:txEl>
                                              <p:pRg st="2" end="2"/>
                                            </p:txEl>
                                          </p:spTgt>
                                        </p:tgtEl>
                                        <p:attrNameLst>
                                          <p:attrName>style.visibility</p:attrName>
                                        </p:attrNameLst>
                                      </p:cBhvr>
                                      <p:to>
                                        <p:strVal val="visible"/>
                                      </p:to>
                                    </p:set>
                                    <p:anim calcmode="lin" valueType="num">
                                      <p:cBhvr additive="base">
                                        <p:cTn id="13"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02">
                                            <p:txEl>
                                              <p:pRg st="3" end="3"/>
                                            </p:txEl>
                                          </p:spTgt>
                                        </p:tgtEl>
                                        <p:attrNameLst>
                                          <p:attrName>style.visibility</p:attrName>
                                        </p:attrNameLst>
                                      </p:cBhvr>
                                      <p:to>
                                        <p:strVal val="visible"/>
                                      </p:to>
                                    </p:set>
                                    <p:anim calcmode="lin" valueType="num">
                                      <p:cBhvr additive="base">
                                        <p:cTn id="19" dur="500" fill="hold"/>
                                        <p:tgtEl>
                                          <p:spTgt spid="1024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93" y="838200"/>
            <a:ext cx="10972800" cy="1524000"/>
          </a:xfrm>
        </p:spPr>
        <p:txBody>
          <a:bodyPr>
            <a:normAutofit/>
          </a:bodyPr>
          <a:lstStyle/>
          <a:p>
            <a:pPr algn="ctr"/>
            <a:r>
              <a:rPr lang="lv-LV" sz="6000" dirty="0"/>
              <a:t>Jautājumi</a:t>
            </a:r>
            <a:endParaRPr lang="en-US" sz="6000" dirty="0"/>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97</a:t>
            </a:fld>
            <a:endParaRPr lang="en-US" dirty="0"/>
          </a:p>
        </p:txBody>
      </p:sp>
      <p:sp>
        <p:nvSpPr>
          <p:cNvPr id="7"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8"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extLst>
      <p:ext uri="{BB962C8B-B14F-4D97-AF65-F5344CB8AC3E}">
        <p14:creationId xmlns:p14="http://schemas.microsoft.com/office/powerpoint/2010/main" val="42196646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p:txBody>
          <a:bodyPr/>
          <a:lstStyle/>
          <a:p>
            <a:pPr algn="ctr" eaLnBrk="1" hangingPunct="1">
              <a:buFontTx/>
              <a:buNone/>
            </a:pPr>
            <a:endParaRPr lang="en-US" dirty="0"/>
          </a:p>
          <a:p>
            <a:pPr eaLnBrk="1" hangingPunct="1">
              <a:buFontTx/>
              <a:buNone/>
            </a:pPr>
            <a:endParaRPr lang="en-US" dirty="0"/>
          </a:p>
        </p:txBody>
      </p:sp>
      <p:sp>
        <p:nvSpPr>
          <p:cNvPr id="3" name="Slide Number Placeholder 2"/>
          <p:cNvSpPr>
            <a:spLocks noGrp="1"/>
          </p:cNvSpPr>
          <p:nvPr>
            <p:ph type="sldNum" sz="quarter" idx="12"/>
          </p:nvPr>
        </p:nvSpPr>
        <p:spPr/>
        <p:txBody>
          <a:bodyPr/>
          <a:lstStyle/>
          <a:p>
            <a:pPr>
              <a:defRPr/>
            </a:pPr>
            <a:fld id="{4CCAB225-3771-46A1-991C-841F498B9AB9}" type="slidenum">
              <a:rPr lang="en-US"/>
              <a:pPr>
                <a:defRPr/>
              </a:pPr>
              <a:t>98</a:t>
            </a:fld>
            <a:endParaRPr lang="en-US"/>
          </a:p>
        </p:txBody>
      </p:sp>
      <p:pic>
        <p:nvPicPr>
          <p:cNvPr id="103430"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632200" y="152400"/>
            <a:ext cx="4927600" cy="2279550"/>
          </a:xfrm>
          <a:prstGeom prst="rect">
            <a:avLst/>
          </a:prstGeom>
          <a:noFill/>
          <a:ln w="9525">
            <a:noFill/>
            <a:miter lim="800000"/>
            <a:headEnd/>
            <a:tailEnd/>
          </a:ln>
        </p:spPr>
      </p:pic>
      <p:sp>
        <p:nvSpPr>
          <p:cNvPr id="103431" name="TextBox 6"/>
          <p:cNvSpPr txBox="1">
            <a:spLocks noChangeArrowheads="1"/>
          </p:cNvSpPr>
          <p:nvPr/>
        </p:nvSpPr>
        <p:spPr bwMode="auto">
          <a:xfrm>
            <a:off x="2362200" y="2971800"/>
            <a:ext cx="7848600" cy="369888"/>
          </a:xfrm>
          <a:prstGeom prst="rect">
            <a:avLst/>
          </a:prstGeom>
          <a:noFill/>
          <a:ln w="9525">
            <a:noFill/>
            <a:miter lim="800000"/>
            <a:headEnd/>
            <a:tailEnd/>
          </a:ln>
        </p:spPr>
        <p:txBody>
          <a:bodyPr>
            <a:spAutoFit/>
          </a:bodyPr>
          <a:lstStyle/>
          <a:p>
            <a:endParaRPr lang="en-US"/>
          </a:p>
        </p:txBody>
      </p:sp>
      <p:sp>
        <p:nvSpPr>
          <p:cNvPr id="13" name="Rectangle 12"/>
          <p:cNvSpPr/>
          <p:nvPr/>
        </p:nvSpPr>
        <p:spPr>
          <a:xfrm>
            <a:off x="2895600" y="2438400"/>
            <a:ext cx="6324600" cy="3385542"/>
          </a:xfrm>
          <a:prstGeom prst="rect">
            <a:avLst/>
          </a:prstGeom>
        </p:spPr>
        <p:txBody>
          <a:bodyPr>
            <a:spAutoFit/>
          </a:bodyPr>
          <a:lstStyle/>
          <a:p>
            <a:pPr algn="ctr" eaLnBrk="0" hangingPunct="0">
              <a:defRPr/>
            </a:pPr>
            <a:r>
              <a:rPr lang="en-US" sz="3200" b="1" dirty="0">
                <a:latin typeface="Arial" pitchFamily="34" charset="0"/>
                <a:ea typeface="Times New Roman" pitchFamily="18" charset="0"/>
                <a:cs typeface="+mn-cs"/>
              </a:rPr>
              <a:t>Contact Information:</a:t>
            </a:r>
          </a:p>
          <a:p>
            <a:pPr algn="ctr" eaLnBrk="0" hangingPunct="0">
              <a:defRPr/>
            </a:pPr>
            <a:r>
              <a:rPr lang="en-US" dirty="0">
                <a:latin typeface="Arial" pitchFamily="34" charset="0"/>
                <a:ea typeface="Times New Roman" pitchFamily="18" charset="0"/>
                <a:cs typeface="+mn-cs"/>
              </a:rPr>
              <a:t>Global Teen Challenge</a:t>
            </a:r>
            <a:endParaRPr lang="en-US" sz="1100" dirty="0">
              <a:latin typeface="Arial" pitchFamily="34" charset="0"/>
              <a:cs typeface="+mn-cs"/>
            </a:endParaRPr>
          </a:p>
          <a:p>
            <a:pPr algn="ctr" eaLnBrk="0" hangingPunct="0">
              <a:defRPr/>
            </a:pPr>
            <a:r>
              <a:rPr lang="en-US" dirty="0">
                <a:latin typeface="Arial" pitchFamily="34" charset="0"/>
                <a:ea typeface="Times New Roman" pitchFamily="18" charset="0"/>
                <a:cs typeface="+mn-cs"/>
              </a:rPr>
              <a:t>PO Box 511</a:t>
            </a:r>
            <a:endParaRPr lang="en-US" sz="1100" dirty="0">
              <a:latin typeface="Arial" pitchFamily="34" charset="0"/>
              <a:cs typeface="+mn-cs"/>
            </a:endParaRPr>
          </a:p>
          <a:p>
            <a:pPr algn="ctr">
              <a:defRPr/>
            </a:pPr>
            <a:r>
              <a:rPr lang="en-US" dirty="0">
                <a:latin typeface="Arial" pitchFamily="34" charset="0"/>
                <a:ea typeface="Times New Roman" pitchFamily="18" charset="0"/>
                <a:cs typeface="+mn-cs"/>
              </a:rPr>
              <a:t>Columbus, GA 31902 </a:t>
            </a:r>
            <a:r>
              <a:rPr lang="en-US" sz="1400" dirty="0">
                <a:latin typeface="Arial" pitchFamily="34" charset="0"/>
                <a:ea typeface="Times New Roman" pitchFamily="18" charset="0"/>
                <a:cs typeface="+mn-cs"/>
              </a:rPr>
              <a:t>USA</a:t>
            </a:r>
          </a:p>
          <a:p>
            <a:pPr algn="ctr">
              <a:defRPr/>
            </a:pPr>
            <a:r>
              <a:rPr lang="lv-LV" sz="2000" dirty="0">
                <a:cs typeface="+mn-cs"/>
              </a:rPr>
              <a:t>Telefons</a:t>
            </a:r>
            <a:r>
              <a:rPr lang="en-US" sz="2000" dirty="0">
                <a:cs typeface="+mn-cs"/>
              </a:rPr>
              <a:t>:  1-706-576-6555</a:t>
            </a:r>
            <a:endParaRPr lang="en-US" sz="2000" i="1" dirty="0">
              <a:cs typeface="+mn-cs"/>
            </a:endParaRPr>
          </a:p>
          <a:p>
            <a:pPr algn="ctr">
              <a:defRPr/>
            </a:pPr>
            <a:r>
              <a:rPr lang="en-US" sz="2000" dirty="0">
                <a:cs typeface="+mn-cs"/>
              </a:rPr>
              <a:t>E</a:t>
            </a:r>
            <a:r>
              <a:rPr lang="lv-LV" sz="2000" dirty="0">
                <a:cs typeface="+mn-cs"/>
              </a:rPr>
              <a:t>-pasts</a:t>
            </a:r>
            <a:r>
              <a:rPr lang="en-US" sz="2000" dirty="0">
                <a:cs typeface="+mn-cs"/>
              </a:rPr>
              <a:t>:  gtc@globaltc.org</a:t>
            </a:r>
            <a:endParaRPr lang="en-US" sz="2000" i="1" dirty="0">
              <a:cs typeface="+mn-cs"/>
            </a:endParaRPr>
          </a:p>
          <a:p>
            <a:pPr algn="ctr">
              <a:defRPr/>
            </a:pPr>
            <a:r>
              <a:rPr lang="lv-LV" sz="2000" dirty="0">
                <a:cs typeface="+mn-cs"/>
              </a:rPr>
              <a:t>Mājas lapas</a:t>
            </a:r>
            <a:r>
              <a:rPr lang="en-US" sz="2000" dirty="0">
                <a:cs typeface="+mn-cs"/>
              </a:rPr>
              <a:t>:</a:t>
            </a:r>
          </a:p>
          <a:p>
            <a:pPr algn="ctr">
              <a:defRPr/>
            </a:pPr>
            <a:r>
              <a:rPr lang="lv-LV" sz="2000" dirty="0">
                <a:cs typeface="+mn-cs"/>
              </a:rPr>
              <a:t>Apmācību resursi</a:t>
            </a:r>
            <a:r>
              <a:rPr lang="en-US" sz="2000" dirty="0">
                <a:cs typeface="+mn-cs"/>
              </a:rPr>
              <a:t>:  iTeenChallenge.org</a:t>
            </a:r>
            <a:endParaRPr lang="en-US" sz="2000" i="1" dirty="0">
              <a:cs typeface="+mn-cs"/>
            </a:endParaRPr>
          </a:p>
          <a:p>
            <a:pPr algn="ctr">
              <a:defRPr/>
            </a:pPr>
            <a:r>
              <a:rPr lang="en-US" sz="2000" dirty="0">
                <a:cs typeface="+mn-cs"/>
              </a:rPr>
              <a:t>Global Teen Challenge:  Globaltc.org</a:t>
            </a:r>
            <a:endParaRPr lang="en-US" sz="2000" i="1" dirty="0">
              <a:cs typeface="+mn-cs"/>
            </a:endParaRPr>
          </a:p>
          <a:p>
            <a:pPr eaLnBrk="0" hangingPunct="0">
              <a:defRPr/>
            </a:pPr>
            <a:endParaRPr lang="en-US" sz="2800" dirty="0">
              <a:latin typeface="Arial" pitchFamily="34" charset="0"/>
              <a:cs typeface="+mn-cs"/>
            </a:endParaRPr>
          </a:p>
        </p:txBody>
      </p:sp>
      <p:sp>
        <p:nvSpPr>
          <p:cNvPr id="9" name="Date Placeholder 7"/>
          <p:cNvSpPr txBox="1">
            <a:spLocks/>
          </p:cNvSpPr>
          <p:nvPr/>
        </p:nvSpPr>
        <p:spPr>
          <a:xfrm>
            <a:off x="762000" y="6455864"/>
            <a:ext cx="2641600" cy="365125"/>
          </a:xfrm>
          <a:prstGeom prst="rect">
            <a:avLst/>
          </a:prstGeom>
        </p:spPr>
        <p:txBody>
          <a:bodyPr vert="horz" anchor="b"/>
          <a:lstStyle>
            <a:defPPr>
              <a:defRPr lang="en-US"/>
            </a:defPPr>
            <a:lvl1pPr algn="ctr" rtl="0" fontAlgn="base">
              <a:spcBef>
                <a:spcPct val="0"/>
              </a:spcBef>
              <a:spcAft>
                <a:spcPct val="0"/>
              </a:spcAft>
              <a:defRPr sz="1200" b="1" kern="1200" smtClean="0">
                <a:solidFill>
                  <a:schemeClr val="tx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lv-LV" dirty="0"/>
              <a:t>Kurss</a:t>
            </a:r>
            <a:r>
              <a:rPr lang="en-US" dirty="0"/>
              <a:t>  T509.01   iteenchallenge.org</a:t>
            </a:r>
          </a:p>
        </p:txBody>
      </p:sp>
      <p:sp>
        <p:nvSpPr>
          <p:cNvPr id="10" name="Footer Placeholder 6"/>
          <p:cNvSpPr>
            <a:spLocks noGrp="1"/>
          </p:cNvSpPr>
          <p:nvPr>
            <p:ph type="ftr" sz="quarter" idx="11"/>
          </p:nvPr>
        </p:nvSpPr>
        <p:spPr>
          <a:xfrm>
            <a:off x="4648200" y="6356351"/>
            <a:ext cx="3657600" cy="365125"/>
          </a:xfrm>
        </p:spPr>
        <p:txBody>
          <a:bodyPr/>
          <a:lstStyle/>
          <a:p>
            <a:pPr>
              <a:defRPr/>
            </a:pPr>
            <a:r>
              <a:rPr lang="en-US"/>
              <a:t>Versija 2.3.2     Pēdējais labojums 10-2020</a:t>
            </a:r>
            <a:endParaRPr lang="en-US" dirty="0"/>
          </a:p>
        </p:txBody>
      </p:sp>
    </p:spTree>
  </p:cSld>
  <p:clrMapOvr>
    <a:masterClrMapping/>
  </p:clrMapOvr>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10196</TotalTime>
  <Words>6355</Words>
  <Application>Microsoft Office PowerPoint</Application>
  <PresentationFormat>Widescreen</PresentationFormat>
  <Paragraphs>991</Paragraphs>
  <Slides>98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Arial</vt:lpstr>
      <vt:lpstr>Calibri</vt:lpstr>
      <vt:lpstr>Corbel</vt:lpstr>
      <vt:lpstr>Times New Roman</vt:lpstr>
      <vt:lpstr>Wingdings 2</vt:lpstr>
      <vt:lpstr>Deluxe</vt:lpstr>
      <vt:lpstr>Saprotot soļus uz atkārtošanu</vt:lpstr>
      <vt:lpstr>Personīgā pielietojuma idejas</vt:lpstr>
      <vt:lpstr>PowerPoint Presentation</vt:lpstr>
      <vt:lpstr>1.nodaļa Iepazīstināšana ar atkārtošanu</vt:lpstr>
      <vt:lpstr>1. Atkārtošana</vt:lpstr>
      <vt:lpstr>2.  Atgūšanās</vt:lpstr>
      <vt:lpstr>3.  Atkarība</vt:lpstr>
      <vt:lpstr>4. Veselīgs dzīvesveids</vt:lpstr>
      <vt:lpstr>Atkārtošanai ir 2 galvenās fāzes</vt:lpstr>
      <vt:lpstr>Septiņi iemesli, kāpēc atgūšanās ātri pāriet atkārtošanā</vt:lpstr>
      <vt:lpstr>Vai visas atkārtošanas rada vienādus zaudējumus?</vt:lpstr>
      <vt:lpstr>2.nodaļa Atkārtošana</vt:lpstr>
      <vt:lpstr>PowerPoint Presentation</vt:lpstr>
      <vt:lpstr>PowerPoint Presentation</vt:lpstr>
      <vt:lpstr>PowerPoint Presentation</vt:lpstr>
      <vt:lpstr>PowerPoint Presentation</vt:lpstr>
      <vt:lpstr>Ciešāks atkārtošanas apskats</vt:lpstr>
      <vt:lpstr>PowerPoint Presentation</vt:lpstr>
      <vt:lpstr>PowerPoint Presentation</vt:lpstr>
      <vt:lpstr>37 atkārtošanas simptomi  no Counseling for Relapse Prevention (Padomdošana atkārtošanas novēršanai)Terence T. Gorski &amp; Merlene Miller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Atkārtošana un atgūšanās</vt:lpstr>
      <vt:lpstr>37 atkārtošanas simptomi</vt:lpstr>
      <vt:lpstr>37 atkārtošanas simptomi</vt:lpstr>
      <vt:lpstr>37 atkārtošanas simptomi</vt:lpstr>
      <vt:lpstr>3.nodaļa  Ceļš uz atkārtošanu un dzīvi kontrolējošām problēmām</vt:lpstr>
      <vt:lpstr>3 galvenās pazīmes tiem,  kas atrodas ceļā uz atkarībām</vt:lpstr>
      <vt:lpstr>Kas ir atkarība?</vt:lpstr>
      <vt:lpstr>PowerPoint Presentation</vt:lpstr>
      <vt:lpstr>Kā var palikt atkarīgs?</vt:lpstr>
      <vt:lpstr>Atkarības četras fāzes</vt:lpstr>
      <vt:lpstr>PowerPoint Presentation</vt:lpstr>
      <vt:lpstr>Divu veidu ievainojumi, kas var likt cilvēkam iet pa atkarības ceļu</vt:lpstr>
      <vt:lpstr>Jautājums par atbildības uzņemšanos par savu rīcību</vt:lpstr>
      <vt:lpstr>4.nodaļa Atgūšanās</vt:lpstr>
      <vt:lpstr>Atgūšanās pamats</vt:lpstr>
      <vt:lpstr>4 atslēgas uz atgūšanos</vt:lpstr>
      <vt:lpstr>PowerPoint Presentation</vt:lpstr>
      <vt:lpstr>  1.  Iejaukšanās</vt:lpstr>
      <vt:lpstr>2.  Detoksikācija</vt:lpstr>
      <vt:lpstr>3.  Mācoties soļus uz veselīgu dzīvesveidu</vt:lpstr>
      <vt:lpstr>PowerPoint Presentation</vt:lpstr>
      <vt:lpstr>PowerPoint Presentation</vt:lpstr>
      <vt:lpstr>Atgūšanās iekļauj 3 veselīga dzīvesveida pamatus</vt:lpstr>
      <vt:lpstr>Garīgais pamats un pārmaiņu process</vt:lpstr>
      <vt:lpstr>PowerPoint Presentation</vt:lpstr>
      <vt:lpstr>PowerPoint Presentation</vt:lpstr>
      <vt:lpstr>PowerPoint Presentation</vt:lpstr>
      <vt:lpstr>PowerPoint Presentation</vt:lpstr>
      <vt:lpstr>Kristiešu māceklības atgūšanās procesā</vt:lpstr>
      <vt:lpstr>PowerPoint Presentation</vt:lpstr>
      <vt:lpstr>Grupu studijas jaunai dzīvei</vt:lpstr>
      <vt:lpstr>Vecā dzīvesveida atmešana. Jaunā dzīvesveida ieviešana.</vt:lpstr>
      <vt:lpstr>PowerPoint Presentation</vt:lpstr>
      <vt:lpstr>PowerPoint Presentation</vt:lpstr>
      <vt:lpstr>PowerPoint Presentation</vt:lpstr>
      <vt:lpstr> Ko nozīmē atgūšanās?</vt:lpstr>
      <vt:lpstr>Atgūšanās bieži ietver 4 fāzes</vt:lpstr>
      <vt:lpstr>Kā izskatās veselīgas pārmaiņas?</vt:lpstr>
      <vt:lpstr>Kā izskatās atgūšanās?</vt:lpstr>
      <vt:lpstr>PowerPoint Presentation</vt:lpstr>
      <vt:lpstr>PowerPoint Presentation</vt:lpstr>
      <vt:lpstr>Kas ir tavā instrumentu kastē priekš atgūšanās?</vt:lpstr>
      <vt:lpstr>www.TeenChallengeAlumni.com</vt:lpstr>
      <vt:lpstr>5.nodaļa Veselīgs dzīvesveids</vt:lpstr>
      <vt:lpstr>Ceļam uz briedumu ir 3 raksturīgās pazīmes</vt:lpstr>
      <vt:lpstr>PowerPoint Presentation</vt:lpstr>
      <vt:lpstr>PowerPoint Presentation</vt:lpstr>
      <vt:lpstr>2.  Ceļš uz briedumu iet caur ­­­problēmām</vt:lpstr>
      <vt:lpstr>PowerPoint Presentation</vt:lpstr>
      <vt:lpstr>PowerPoint Presentation</vt:lpstr>
      <vt:lpstr>3.    Ceļš uz briedumu ir caur attiecībām.</vt:lpstr>
      <vt:lpstr>PowerPoint Presentation</vt:lpstr>
      <vt:lpstr>PowerPoint Presentation</vt:lpstr>
      <vt:lpstr>6.nodaļa  Otrs ieskats  veselīgā dzīvesveidā - soļi uz briedumu</vt:lpstr>
      <vt:lpstr>PowerPoint Presentation</vt:lpstr>
      <vt:lpstr>PowerPoint Presentation</vt:lpstr>
      <vt:lpstr>Dzīves posmi</vt:lpstr>
      <vt:lpstr>PowerPoint Presentation</vt:lpstr>
      <vt:lpstr>PowerPoint Presentation</vt:lpstr>
      <vt:lpstr>PowerPoint Presentation</vt:lpstr>
      <vt:lpstr>PowerPoint Presentation</vt:lpstr>
      <vt:lpstr>PowerPoint Presentation</vt:lpstr>
      <vt:lpstr>Papildu atslēgas efektīvai pēcaprūpei</vt:lpstr>
      <vt:lpstr>PowerPoint Presentation</vt:lpstr>
      <vt:lpstr>Jautājumi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Steps to Relapse  Spelling Recovery Backwards  By Dave Batty</dc:title>
  <dc:creator>staysharp</dc:creator>
  <cp:lastModifiedBy>Dave Batty</cp:lastModifiedBy>
  <cp:revision>334</cp:revision>
  <dcterms:created xsi:type="dcterms:W3CDTF">2006-05-10T19:26:46Z</dcterms:created>
  <dcterms:modified xsi:type="dcterms:W3CDTF">2020-10-30T17:24:48Z</dcterms:modified>
</cp:coreProperties>
</file>