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1"/>
  </p:notesMasterIdLst>
  <p:sldIdLst>
    <p:sldId id="256" r:id="rId2"/>
    <p:sldId id="343" r:id="rId3"/>
    <p:sldId id="345" r:id="rId4"/>
    <p:sldId id="322" r:id="rId5"/>
    <p:sldId id="338" r:id="rId6"/>
    <p:sldId id="259" r:id="rId7"/>
    <p:sldId id="288" r:id="rId8"/>
    <p:sldId id="289" r:id="rId9"/>
    <p:sldId id="290" r:id="rId10"/>
    <p:sldId id="291" r:id="rId11"/>
    <p:sldId id="292" r:id="rId12"/>
    <p:sldId id="293" r:id="rId13"/>
    <p:sldId id="294" r:id="rId14"/>
    <p:sldId id="326" r:id="rId15"/>
    <p:sldId id="328" r:id="rId16"/>
    <p:sldId id="329" r:id="rId17"/>
    <p:sldId id="339" r:id="rId18"/>
    <p:sldId id="341" r:id="rId19"/>
    <p:sldId id="323" r:id="rId20"/>
    <p:sldId id="318" r:id="rId21"/>
    <p:sldId id="297" r:id="rId22"/>
    <p:sldId id="298" r:id="rId23"/>
    <p:sldId id="299" r:id="rId24"/>
    <p:sldId id="300" r:id="rId25"/>
    <p:sldId id="301" r:id="rId26"/>
    <p:sldId id="334" r:id="rId27"/>
    <p:sldId id="325" r:id="rId28"/>
    <p:sldId id="319" r:id="rId29"/>
    <p:sldId id="302" r:id="rId30"/>
    <p:sldId id="340" r:id="rId31"/>
    <p:sldId id="304" r:id="rId32"/>
    <p:sldId id="279" r:id="rId33"/>
    <p:sldId id="280" r:id="rId34"/>
    <p:sldId id="320" r:id="rId35"/>
    <p:sldId id="333" r:id="rId36"/>
    <p:sldId id="324" r:id="rId37"/>
    <p:sldId id="321" r:id="rId38"/>
    <p:sldId id="281" r:id="rId39"/>
    <p:sldId id="282" r:id="rId40"/>
    <p:sldId id="283" r:id="rId41"/>
    <p:sldId id="330" r:id="rId42"/>
    <p:sldId id="285" r:id="rId43"/>
    <p:sldId id="286" r:id="rId44"/>
    <p:sldId id="342" r:id="rId45"/>
    <p:sldId id="331" r:id="rId46"/>
    <p:sldId id="287" r:id="rId47"/>
    <p:sldId id="305" r:id="rId48"/>
    <p:sldId id="307" r:id="rId49"/>
    <p:sldId id="308" r:id="rId50"/>
    <p:sldId id="309" r:id="rId51"/>
    <p:sldId id="310" r:id="rId52"/>
    <p:sldId id="311" r:id="rId53"/>
    <p:sldId id="312" r:id="rId54"/>
    <p:sldId id="313" r:id="rId55"/>
    <p:sldId id="314" r:id="rId56"/>
    <p:sldId id="315" r:id="rId57"/>
    <p:sldId id="316" r:id="rId58"/>
    <p:sldId id="317" r:id="rId59"/>
    <p:sldId id="344" r:id="rId60"/>
  </p:sldIdLst>
  <p:sldSz cx="9144000" cy="6858000" type="screen4x3"/>
  <p:notesSz cx="6858000" cy="9144000"/>
  <p:custDataLst>
    <p:tags r:id="rId62"/>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0" autoAdjust="0"/>
    <p:restoredTop sz="90929"/>
  </p:normalViewPr>
  <p:slideViewPr>
    <p:cSldViewPr>
      <p:cViewPr>
        <p:scale>
          <a:sx n="69" d="100"/>
          <a:sy n="69" d="100"/>
        </p:scale>
        <p:origin x="-126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9CDC3AD-15C7-411B-BB25-E7DA352A9911}" type="datetimeFigureOut">
              <a:rPr lang="en-US"/>
              <a:pPr>
                <a:defRPr/>
              </a:pPr>
              <a:t>6/17/2013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68F5382-9A04-4311-A92C-832B2A99213F}" type="slidenum">
              <a:rPr lang="en-US"/>
              <a:pPr>
                <a:defRPr/>
              </a:pPr>
              <a:t>‹#›</a:t>
            </a:fld>
            <a:endParaRPr lang="en-US"/>
          </a:p>
        </p:txBody>
      </p:sp>
    </p:spTree>
    <p:extLst>
      <p:ext uri="{BB962C8B-B14F-4D97-AF65-F5344CB8AC3E}">
        <p14:creationId xmlns:p14="http://schemas.microsoft.com/office/powerpoint/2010/main" val="4086021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iteenchallenge.org   2/2013</a:t>
            </a: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9AC3051-81CB-44B2-A47A-D34AEFC1EE3B}" type="slidenum">
              <a:rPr lang="en-US"/>
              <a:pPr>
                <a:defRPr/>
              </a:pPr>
              <a:t>‹#›</a:t>
            </a:fld>
            <a:endParaRPr lang="en-US"/>
          </a:p>
        </p:txBody>
      </p:sp>
    </p:spTree>
    <p:extLst>
      <p:ext uri="{BB962C8B-B14F-4D97-AF65-F5344CB8AC3E}">
        <p14:creationId xmlns:p14="http://schemas.microsoft.com/office/powerpoint/2010/main" val="16890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iteenchallenge.org   2/2013</a:t>
            </a:r>
          </a:p>
        </p:txBody>
      </p:sp>
      <p:sp>
        <p:nvSpPr>
          <p:cNvPr id="6" name="Slide Number Placeholder 17"/>
          <p:cNvSpPr>
            <a:spLocks noGrp="1"/>
          </p:cNvSpPr>
          <p:nvPr>
            <p:ph type="sldNum" sz="quarter" idx="12"/>
          </p:nvPr>
        </p:nvSpPr>
        <p:spPr/>
        <p:txBody>
          <a:bodyPr/>
          <a:lstStyle>
            <a:lvl1pPr>
              <a:defRPr/>
            </a:lvl1pPr>
          </a:lstStyle>
          <a:p>
            <a:pPr>
              <a:defRPr/>
            </a:pPr>
            <a:fld id="{1F4CE34D-AC85-46B9-9686-BA6BE1C1A4B9}" type="slidenum">
              <a:rPr lang="en-US"/>
              <a:pPr>
                <a:defRPr/>
              </a:pPr>
              <a:t>‹#›</a:t>
            </a:fld>
            <a:endParaRPr lang="en-US"/>
          </a:p>
        </p:txBody>
      </p:sp>
    </p:spTree>
    <p:extLst>
      <p:ext uri="{BB962C8B-B14F-4D97-AF65-F5344CB8AC3E}">
        <p14:creationId xmlns:p14="http://schemas.microsoft.com/office/powerpoint/2010/main" val="409316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iteenchallenge.org   2/2013</a:t>
            </a:r>
          </a:p>
        </p:txBody>
      </p:sp>
      <p:sp>
        <p:nvSpPr>
          <p:cNvPr id="6" name="Slide Number Placeholder 17"/>
          <p:cNvSpPr>
            <a:spLocks noGrp="1"/>
          </p:cNvSpPr>
          <p:nvPr>
            <p:ph type="sldNum" sz="quarter" idx="12"/>
          </p:nvPr>
        </p:nvSpPr>
        <p:spPr/>
        <p:txBody>
          <a:bodyPr/>
          <a:lstStyle>
            <a:lvl1pPr>
              <a:defRPr/>
            </a:lvl1pPr>
          </a:lstStyle>
          <a:p>
            <a:pPr>
              <a:defRPr/>
            </a:pPr>
            <a:fld id="{5F799BB8-90DD-456E-9EF2-8C722B3E943A}" type="slidenum">
              <a:rPr lang="en-US"/>
              <a:pPr>
                <a:defRPr/>
              </a:pPr>
              <a:t>‹#›</a:t>
            </a:fld>
            <a:endParaRPr lang="en-US"/>
          </a:p>
        </p:txBody>
      </p:sp>
    </p:spTree>
    <p:extLst>
      <p:ext uri="{BB962C8B-B14F-4D97-AF65-F5344CB8AC3E}">
        <p14:creationId xmlns:p14="http://schemas.microsoft.com/office/powerpoint/2010/main" val="57520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219200" y="1600200"/>
            <a:ext cx="3810000" cy="4495800"/>
          </a:xfrm>
        </p:spPr>
        <p:txBody>
          <a:bodyPr>
            <a:normAutofit/>
          </a:bodyPr>
          <a:lstStyle/>
          <a:p>
            <a:pPr lvl="0"/>
            <a:endParaRPr lang="en-US" noProof="0" smtClean="0"/>
          </a:p>
        </p:txBody>
      </p:sp>
      <p:sp>
        <p:nvSpPr>
          <p:cNvPr id="4" name="Text Placeholder 3"/>
          <p:cNvSpPr>
            <a:spLocks noGrp="1"/>
          </p:cNvSpPr>
          <p:nvPr>
            <p:ph type="body" sz="half" idx="2"/>
          </p:nvPr>
        </p:nvSpPr>
        <p:spPr>
          <a:xfrm>
            <a:off x="51816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iteenchallenge.org   2/2013</a:t>
            </a:r>
          </a:p>
        </p:txBody>
      </p:sp>
      <p:sp>
        <p:nvSpPr>
          <p:cNvPr id="7" name="Slide Number Placeholder 17"/>
          <p:cNvSpPr>
            <a:spLocks noGrp="1"/>
          </p:cNvSpPr>
          <p:nvPr>
            <p:ph type="sldNum" sz="quarter" idx="12"/>
          </p:nvPr>
        </p:nvSpPr>
        <p:spPr/>
        <p:txBody>
          <a:bodyPr/>
          <a:lstStyle>
            <a:lvl1pPr>
              <a:defRPr/>
            </a:lvl1pPr>
          </a:lstStyle>
          <a:p>
            <a:pPr>
              <a:defRPr/>
            </a:pPr>
            <a:fld id="{445F83BE-5E91-47EC-8753-0615B48AE252}" type="slidenum">
              <a:rPr lang="en-US"/>
              <a:pPr>
                <a:defRPr/>
              </a:pPr>
              <a:t>‹#›</a:t>
            </a:fld>
            <a:endParaRPr lang="en-US"/>
          </a:p>
        </p:txBody>
      </p:sp>
    </p:spTree>
    <p:extLst>
      <p:ext uri="{BB962C8B-B14F-4D97-AF65-F5344CB8AC3E}">
        <p14:creationId xmlns:p14="http://schemas.microsoft.com/office/powerpoint/2010/main" val="219823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iteenchallenge.org   2/2013</a:t>
            </a:r>
          </a:p>
        </p:txBody>
      </p:sp>
      <p:sp>
        <p:nvSpPr>
          <p:cNvPr id="6" name="Slide Number Placeholder 17"/>
          <p:cNvSpPr>
            <a:spLocks noGrp="1"/>
          </p:cNvSpPr>
          <p:nvPr>
            <p:ph type="sldNum" sz="quarter" idx="12"/>
          </p:nvPr>
        </p:nvSpPr>
        <p:spPr/>
        <p:txBody>
          <a:bodyPr/>
          <a:lstStyle>
            <a:lvl1pPr>
              <a:defRPr/>
            </a:lvl1pPr>
          </a:lstStyle>
          <a:p>
            <a:pPr>
              <a:defRPr/>
            </a:pPr>
            <a:fld id="{AC32555A-0CB1-4107-95A9-6A814EDE0D1E}" type="slidenum">
              <a:rPr lang="en-US"/>
              <a:pPr>
                <a:defRPr/>
              </a:pPr>
              <a:t>‹#›</a:t>
            </a:fld>
            <a:endParaRPr lang="en-US"/>
          </a:p>
        </p:txBody>
      </p:sp>
    </p:spTree>
    <p:extLst>
      <p:ext uri="{BB962C8B-B14F-4D97-AF65-F5344CB8AC3E}">
        <p14:creationId xmlns:p14="http://schemas.microsoft.com/office/powerpoint/2010/main" val="133671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iteenchallenge.org   2/2013</a:t>
            </a:r>
          </a:p>
        </p:txBody>
      </p:sp>
      <p:sp>
        <p:nvSpPr>
          <p:cNvPr id="8" name="Slide Number Placeholder 5"/>
          <p:cNvSpPr>
            <a:spLocks noGrp="1"/>
          </p:cNvSpPr>
          <p:nvPr>
            <p:ph type="sldNum" sz="quarter" idx="12"/>
          </p:nvPr>
        </p:nvSpPr>
        <p:spPr/>
        <p:txBody>
          <a:bodyPr/>
          <a:lstStyle>
            <a:lvl1pPr>
              <a:defRPr/>
            </a:lvl1pPr>
            <a:extLst/>
          </a:lstStyle>
          <a:p>
            <a:pPr>
              <a:defRPr/>
            </a:pPr>
            <a:fld id="{702A735E-DA21-4FF0-9DA3-4BFC9A524B65}" type="slidenum">
              <a:rPr lang="en-US"/>
              <a:pPr>
                <a:defRPr/>
              </a:pPr>
              <a:t>‹#›</a:t>
            </a:fld>
            <a:endParaRPr lang="en-US"/>
          </a:p>
        </p:txBody>
      </p:sp>
    </p:spTree>
    <p:extLst>
      <p:ext uri="{BB962C8B-B14F-4D97-AF65-F5344CB8AC3E}">
        <p14:creationId xmlns:p14="http://schemas.microsoft.com/office/powerpoint/2010/main" val="25809000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iteenchallenge.org   2/2013</a:t>
            </a:r>
          </a:p>
        </p:txBody>
      </p:sp>
      <p:sp>
        <p:nvSpPr>
          <p:cNvPr id="7" name="Slide Number Placeholder 6"/>
          <p:cNvSpPr>
            <a:spLocks noGrp="1"/>
          </p:cNvSpPr>
          <p:nvPr>
            <p:ph type="sldNum" sz="quarter" idx="12"/>
          </p:nvPr>
        </p:nvSpPr>
        <p:spPr/>
        <p:txBody>
          <a:bodyPr/>
          <a:lstStyle>
            <a:lvl1pPr>
              <a:defRPr/>
            </a:lvl1pPr>
            <a:extLst/>
          </a:lstStyle>
          <a:p>
            <a:pPr>
              <a:defRPr/>
            </a:pPr>
            <a:fld id="{58C2CAEF-58BC-4A01-B418-2456C1518E78}" type="slidenum">
              <a:rPr lang="en-US"/>
              <a:pPr>
                <a:defRPr/>
              </a:pPr>
              <a:t>‹#›</a:t>
            </a:fld>
            <a:endParaRPr lang="en-US"/>
          </a:p>
        </p:txBody>
      </p:sp>
    </p:spTree>
    <p:extLst>
      <p:ext uri="{BB962C8B-B14F-4D97-AF65-F5344CB8AC3E}">
        <p14:creationId xmlns:p14="http://schemas.microsoft.com/office/powerpoint/2010/main" val="23297964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iteenchallenge.org   2/2013</a:t>
            </a:r>
          </a:p>
        </p:txBody>
      </p:sp>
      <p:sp>
        <p:nvSpPr>
          <p:cNvPr id="9" name="Slide Number Placeholder 8"/>
          <p:cNvSpPr>
            <a:spLocks noGrp="1"/>
          </p:cNvSpPr>
          <p:nvPr>
            <p:ph type="sldNum" sz="quarter" idx="12"/>
          </p:nvPr>
        </p:nvSpPr>
        <p:spPr/>
        <p:txBody>
          <a:bodyPr/>
          <a:lstStyle>
            <a:lvl1pPr>
              <a:defRPr/>
            </a:lvl1pPr>
            <a:extLst/>
          </a:lstStyle>
          <a:p>
            <a:pPr>
              <a:defRPr/>
            </a:pPr>
            <a:fld id="{D0CC861B-9B25-4854-9C57-8F081F13BC56}" type="slidenum">
              <a:rPr lang="en-US"/>
              <a:pPr>
                <a:defRPr/>
              </a:pPr>
              <a:t>‹#›</a:t>
            </a:fld>
            <a:endParaRPr lang="en-US"/>
          </a:p>
        </p:txBody>
      </p:sp>
    </p:spTree>
    <p:extLst>
      <p:ext uri="{BB962C8B-B14F-4D97-AF65-F5344CB8AC3E}">
        <p14:creationId xmlns:p14="http://schemas.microsoft.com/office/powerpoint/2010/main" val="1336397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iteenchallenge.org   2/2013</a:t>
            </a:r>
          </a:p>
        </p:txBody>
      </p:sp>
      <p:sp>
        <p:nvSpPr>
          <p:cNvPr id="5" name="Slide Number Placeholder 4"/>
          <p:cNvSpPr>
            <a:spLocks noGrp="1"/>
          </p:cNvSpPr>
          <p:nvPr>
            <p:ph type="sldNum" sz="quarter" idx="12"/>
          </p:nvPr>
        </p:nvSpPr>
        <p:spPr/>
        <p:txBody>
          <a:bodyPr/>
          <a:lstStyle>
            <a:lvl1pPr>
              <a:defRPr/>
            </a:lvl1pPr>
            <a:extLst/>
          </a:lstStyle>
          <a:p>
            <a:pPr>
              <a:defRPr/>
            </a:pPr>
            <a:fld id="{4BDBC2FB-6BE4-4CB4-9CBF-E21D2338BCDC}" type="slidenum">
              <a:rPr lang="en-US"/>
              <a:pPr>
                <a:defRPr/>
              </a:pPr>
              <a:t>‹#›</a:t>
            </a:fld>
            <a:endParaRPr lang="en-US"/>
          </a:p>
        </p:txBody>
      </p:sp>
    </p:spTree>
    <p:extLst>
      <p:ext uri="{BB962C8B-B14F-4D97-AF65-F5344CB8AC3E}">
        <p14:creationId xmlns:p14="http://schemas.microsoft.com/office/powerpoint/2010/main" val="526209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iteenchallenge.org   2/2013</a:t>
            </a:r>
          </a:p>
        </p:txBody>
      </p:sp>
      <p:sp>
        <p:nvSpPr>
          <p:cNvPr id="4" name="Slide Number Placeholder 17"/>
          <p:cNvSpPr>
            <a:spLocks noGrp="1"/>
          </p:cNvSpPr>
          <p:nvPr>
            <p:ph type="sldNum" sz="quarter" idx="12"/>
          </p:nvPr>
        </p:nvSpPr>
        <p:spPr/>
        <p:txBody>
          <a:bodyPr/>
          <a:lstStyle>
            <a:lvl1pPr>
              <a:defRPr/>
            </a:lvl1pPr>
          </a:lstStyle>
          <a:p>
            <a:pPr>
              <a:defRPr/>
            </a:pPr>
            <a:fld id="{94AD61F1-A12F-4626-A20B-1F51230D1A0C}" type="slidenum">
              <a:rPr lang="en-US"/>
              <a:pPr>
                <a:defRPr/>
              </a:pPr>
              <a:t>‹#›</a:t>
            </a:fld>
            <a:endParaRPr lang="en-US"/>
          </a:p>
        </p:txBody>
      </p:sp>
    </p:spTree>
    <p:extLst>
      <p:ext uri="{BB962C8B-B14F-4D97-AF65-F5344CB8AC3E}">
        <p14:creationId xmlns:p14="http://schemas.microsoft.com/office/powerpoint/2010/main" val="8897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iteenchallenge.org   2/2013</a:t>
            </a:r>
          </a:p>
        </p:txBody>
      </p:sp>
      <p:sp>
        <p:nvSpPr>
          <p:cNvPr id="7" name="Slide Number Placeholder 6"/>
          <p:cNvSpPr>
            <a:spLocks noGrp="1"/>
          </p:cNvSpPr>
          <p:nvPr>
            <p:ph type="sldNum" sz="quarter" idx="12"/>
          </p:nvPr>
        </p:nvSpPr>
        <p:spPr/>
        <p:txBody>
          <a:bodyPr/>
          <a:lstStyle>
            <a:lvl1pPr>
              <a:defRPr/>
            </a:lvl1pPr>
            <a:extLst/>
          </a:lstStyle>
          <a:p>
            <a:pPr>
              <a:defRPr/>
            </a:pPr>
            <a:fld id="{8D877891-6AC1-4804-B7EA-BC05B5BBEE36}" type="slidenum">
              <a:rPr lang="en-US"/>
              <a:pPr>
                <a:defRPr/>
              </a:pPr>
              <a:t>‹#›</a:t>
            </a:fld>
            <a:endParaRPr lang="en-US"/>
          </a:p>
        </p:txBody>
      </p:sp>
    </p:spTree>
    <p:extLst>
      <p:ext uri="{BB962C8B-B14F-4D97-AF65-F5344CB8AC3E}">
        <p14:creationId xmlns:p14="http://schemas.microsoft.com/office/powerpoint/2010/main" val="9230600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iteenchallenge.org   2/2013</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9FB2DC6-B287-4DE3-8ACF-B04BA789AA79}" type="slidenum">
              <a:rPr lang="en-US"/>
              <a:pPr>
                <a:defRPr/>
              </a:pPr>
              <a:t>‹#›</a:t>
            </a:fld>
            <a:endParaRPr lang="en-US"/>
          </a:p>
        </p:txBody>
      </p:sp>
    </p:spTree>
    <p:extLst>
      <p:ext uri="{BB962C8B-B14F-4D97-AF65-F5344CB8AC3E}">
        <p14:creationId xmlns:p14="http://schemas.microsoft.com/office/powerpoint/2010/main" val="31714048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iteenchallenge.org   2/2013</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5377BB8E-F6BE-4F93-A0BE-2522824B77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5" r:id="rId1"/>
    <p:sldLayoutId id="2147483870" r:id="rId2"/>
    <p:sldLayoutId id="2147483876" r:id="rId3"/>
    <p:sldLayoutId id="2147483877" r:id="rId4"/>
    <p:sldLayoutId id="2147483878" r:id="rId5"/>
    <p:sldLayoutId id="2147483879" r:id="rId6"/>
    <p:sldLayoutId id="2147483871" r:id="rId7"/>
    <p:sldLayoutId id="2147483880" r:id="rId8"/>
    <p:sldLayoutId id="2147483881" r:id="rId9"/>
    <p:sldLayoutId id="2147483872" r:id="rId10"/>
    <p:sldLayoutId id="2147483873" r:id="rId11"/>
    <p:sldLayoutId id="21474838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7.xml"/><Relationship Id="rId4" Type="http://schemas.openxmlformats.org/officeDocument/2006/relationships/slide" Target="slide3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5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54.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slide" Target="slide56.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5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4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4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685800"/>
            <a:ext cx="6934200" cy="1600200"/>
          </a:xfrm>
        </p:spPr>
        <p:txBody>
          <a:bodyPr>
            <a:normAutofit fontScale="90000"/>
          </a:bodyPr>
          <a:lstStyle/>
          <a:p>
            <a:pPr eaLnBrk="1" fontAlgn="auto" hangingPunct="1">
              <a:spcAft>
                <a:spcPts val="0"/>
              </a:spcAft>
              <a:defRPr/>
            </a:pPr>
            <a:r>
              <a:rPr lang="en-US" sz="6600" dirty="0" smtClean="0"/>
              <a:t>Temptation</a:t>
            </a:r>
            <a:br>
              <a:rPr lang="en-US" sz="6600" dirty="0" smtClean="0"/>
            </a:br>
            <a:r>
              <a:rPr lang="en-US" sz="4000" dirty="0" smtClean="0"/>
              <a:t>by Dave Batty</a:t>
            </a:r>
            <a:endParaRPr lang="en-US" sz="6600" dirty="0" smtClean="0"/>
          </a:p>
        </p:txBody>
      </p:sp>
      <p:pic>
        <p:nvPicPr>
          <p:cNvPr id="9220"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9600" y="3276600"/>
            <a:ext cx="36576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1709" y="3238417"/>
            <a:ext cx="3015527" cy="1822903"/>
          </a:xfrm>
          <a:prstGeom prst="rect">
            <a:avLst/>
          </a:prstGeom>
          <a:ln>
            <a:noFill/>
          </a:ln>
          <a:effectLst>
            <a:softEdge rad="112500"/>
          </a:effectLst>
        </p:spPr>
      </p:pic>
      <p:sp>
        <p:nvSpPr>
          <p:cNvPr id="2" name="Footer Placeholder 1"/>
          <p:cNvSpPr>
            <a:spLocks noGrp="1"/>
          </p:cNvSpPr>
          <p:nvPr>
            <p:ph type="ftr" sz="quarter" idx="11"/>
          </p:nvPr>
        </p:nvSpPr>
        <p:spPr/>
        <p:txBody>
          <a:bodyPr/>
          <a:lstStyle/>
          <a:p>
            <a:pPr>
              <a:defRPr/>
            </a:pPr>
            <a:r>
              <a:rPr lang="en-US" smtClean="0"/>
              <a:t>iteenchallenge.org   2/2013</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algn="ctr" eaLnBrk="1" fontAlgn="auto" hangingPunct="1">
              <a:spcAft>
                <a:spcPts val="0"/>
              </a:spcAft>
              <a:defRPr/>
            </a:pPr>
            <a:r>
              <a:rPr lang="en-US" sz="4000" dirty="0" smtClean="0"/>
              <a:t>B.  How Does Temptation Fit in the Life of the Christian?</a:t>
            </a:r>
          </a:p>
        </p:txBody>
      </p:sp>
      <p:sp>
        <p:nvSpPr>
          <p:cNvPr id="16387" name="Rectangle 4"/>
          <p:cNvSpPr>
            <a:spLocks noGrp="1" noChangeArrowheads="1"/>
          </p:cNvSpPr>
          <p:nvPr>
            <p:ph type="body" sz="half" idx="2"/>
          </p:nvPr>
        </p:nvSpPr>
        <p:spPr/>
        <p:txBody>
          <a:bodyPr/>
          <a:lstStyle/>
          <a:p>
            <a:pPr marL="533400" indent="-533400" eaLnBrk="1" hangingPunct="1">
              <a:buFont typeface="Symbol" pitchFamily="18" charset="2"/>
              <a:buAutoNum type="alphaLcParenR" startAt="6"/>
            </a:pPr>
            <a:endParaRPr lang="en-US" sz="2800" smtClean="0"/>
          </a:p>
          <a:p>
            <a:pPr marL="533400" indent="-533400" eaLnBrk="1" hangingPunct="1">
              <a:buFont typeface="Arial" charset="0"/>
              <a:buChar char="•"/>
            </a:pPr>
            <a:r>
              <a:rPr lang="en-US" sz="2800" smtClean="0"/>
              <a:t>You can expect to face temptations for the rest of your life… however, you can be successful in overcoming temptation.</a:t>
            </a:r>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16389" name="Picture 7" descr="http://t1.gstatic.com/images?q=tbn:ANd9GcRVNwkkTKEAGAE1XEjmXlYowqakTX3sY9PfU_tbaDV5Khcv6NX4"/>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990600" y="1676400"/>
            <a:ext cx="3657600" cy="43434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04800"/>
            <a:ext cx="8382000" cy="1206500"/>
          </a:xfrm>
        </p:spPr>
        <p:txBody>
          <a:bodyPr>
            <a:noAutofit/>
          </a:bodyPr>
          <a:lstStyle/>
          <a:p>
            <a:pPr eaLnBrk="1" fontAlgn="auto" hangingPunct="1">
              <a:spcAft>
                <a:spcPts val="0"/>
              </a:spcAft>
              <a:defRPr/>
            </a:pPr>
            <a:r>
              <a:rPr lang="en-US" sz="4000" dirty="0" smtClean="0"/>
              <a:t>C.  Did the Devil Make You Do It?</a:t>
            </a:r>
          </a:p>
        </p:txBody>
      </p:sp>
      <p:sp>
        <p:nvSpPr>
          <p:cNvPr id="17411" name="Rectangle 4"/>
          <p:cNvSpPr>
            <a:spLocks noGrp="1" noChangeArrowheads="1"/>
          </p:cNvSpPr>
          <p:nvPr>
            <p:ph type="body" sz="half" idx="2"/>
          </p:nvPr>
        </p:nvSpPr>
        <p:spPr/>
        <p:txBody>
          <a:bodyPr/>
          <a:lstStyle/>
          <a:p>
            <a:pPr marL="533400" indent="-533400" eaLnBrk="1" hangingPunct="1">
              <a:buFont typeface="Arial" charset="0"/>
              <a:buChar char="•"/>
            </a:pPr>
            <a:r>
              <a:rPr lang="en-US" sz="2800" smtClean="0"/>
              <a:t>Neither God nor Satan will force a decision on you.</a:t>
            </a:r>
          </a:p>
          <a:p>
            <a:pPr marL="533400" indent="-533400" eaLnBrk="1" hangingPunct="1">
              <a:buFont typeface="Arial" charset="0"/>
              <a:buChar char="•"/>
            </a:pPr>
            <a:r>
              <a:rPr lang="en-US" sz="2800" smtClean="0"/>
              <a:t>Ultimately the choice is up to you.</a:t>
            </a:r>
          </a:p>
          <a:p>
            <a:pPr marL="533400" indent="-533400" eaLnBrk="1" hangingPunct="1">
              <a:buFont typeface="Arial" charset="0"/>
              <a:buChar char="•"/>
            </a:pPr>
            <a:r>
              <a:rPr lang="en-US" sz="2800" smtClean="0"/>
              <a:t>The options provided by God are unselfish and rewarding.</a:t>
            </a:r>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17413" name="Picture 21" descr="http://www.celestialprescriptions.com/wp-content/uploads/2013/01/Spiritual_Warfare-290x175.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838200" y="1905000"/>
            <a:ext cx="4267200" cy="40386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04800"/>
            <a:ext cx="8534400" cy="1206500"/>
          </a:xfrm>
        </p:spPr>
        <p:txBody>
          <a:bodyPr/>
          <a:lstStyle/>
          <a:p>
            <a:pPr eaLnBrk="1" fontAlgn="auto" hangingPunct="1">
              <a:spcAft>
                <a:spcPts val="0"/>
              </a:spcAft>
              <a:defRPr/>
            </a:pPr>
            <a:r>
              <a:rPr lang="en-US" dirty="0" smtClean="0"/>
              <a:t>C. Did the Devil Make You Do It?</a:t>
            </a:r>
          </a:p>
        </p:txBody>
      </p:sp>
      <p:sp>
        <p:nvSpPr>
          <p:cNvPr id="12291" name="Rectangle 4"/>
          <p:cNvSpPr>
            <a:spLocks noGrp="1" noChangeArrowheads="1"/>
          </p:cNvSpPr>
          <p:nvPr>
            <p:ph type="body" sz="half" idx="2"/>
          </p:nvPr>
        </p:nvSpPr>
        <p:spPr/>
        <p:txBody>
          <a:bodyPr>
            <a:normAutofit lnSpcReduction="10000"/>
          </a:bodyPr>
          <a:lstStyle/>
          <a:p>
            <a:pPr marL="533400" indent="-533400" eaLnBrk="1" fontAlgn="auto" hangingPunct="1">
              <a:spcAft>
                <a:spcPts val="0"/>
              </a:spcAft>
              <a:buFont typeface="Arial" pitchFamily="34" charset="0"/>
              <a:buChar char="•"/>
              <a:defRPr/>
            </a:pPr>
            <a:r>
              <a:rPr lang="en-US" sz="2800" dirty="0" smtClean="0"/>
              <a:t>Satan will attempt to make his options to you attractive… but he tells only half the truth.</a:t>
            </a:r>
          </a:p>
          <a:p>
            <a:pPr marL="533400" indent="-533400" eaLnBrk="1" fontAlgn="auto" hangingPunct="1">
              <a:spcAft>
                <a:spcPts val="0"/>
              </a:spcAft>
              <a:buFont typeface="Arial" pitchFamily="34" charset="0"/>
              <a:buChar char="•"/>
              <a:defRPr/>
            </a:pPr>
            <a:r>
              <a:rPr lang="en-US" sz="2800" dirty="0" smtClean="0"/>
              <a:t>Satan will never warn you of the harmful consequences of sin.</a:t>
            </a:r>
          </a:p>
        </p:txBody>
      </p:sp>
      <p:sp>
        <p:nvSpPr>
          <p:cNvPr id="184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18437" name="Picture 4" descr="https://encrypted-tbn3.gstatic.com/images?q=tbn:ANd9GcT87rScILGw6StsC2dwQBMIwk5VldOsMieLeAVO1vmduEkhVumD"/>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609600" y="1752600"/>
            <a:ext cx="4419600" cy="41910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p:cNvSpPr>
            <a:spLocks noGrp="1" noChangeArrowheads="1"/>
          </p:cNvSpPr>
          <p:nvPr>
            <p:ph idx="1"/>
          </p:nvPr>
        </p:nvSpPr>
        <p:spPr>
          <a:xfrm>
            <a:off x="457200" y="1371600"/>
            <a:ext cx="8229600" cy="5029200"/>
          </a:xfrm>
        </p:spPr>
        <p:txBody>
          <a:bodyPr/>
          <a:lstStyle/>
          <a:p>
            <a:pPr marL="609600" indent="-609600" eaLnBrk="1" hangingPunct="1">
              <a:buFont typeface="Symbol" pitchFamily="18" charset="2"/>
              <a:buAutoNum type="arabicPeriod"/>
            </a:pPr>
            <a:r>
              <a:rPr lang="en-US" sz="4000" smtClean="0"/>
              <a:t>Physical needs.</a:t>
            </a:r>
          </a:p>
          <a:p>
            <a:pPr marL="609600" indent="-609600" eaLnBrk="1" hangingPunct="1">
              <a:buFont typeface="Symbol" pitchFamily="18" charset="2"/>
              <a:buAutoNum type="arabicPeriod"/>
            </a:pPr>
            <a:r>
              <a:rPr lang="en-US" sz="4000" smtClean="0"/>
              <a:t>Security needs.</a:t>
            </a:r>
          </a:p>
          <a:p>
            <a:pPr marL="609600" indent="-609600" eaLnBrk="1" hangingPunct="1">
              <a:buFont typeface="Symbol" pitchFamily="18" charset="2"/>
              <a:buAutoNum type="arabicPeriod"/>
            </a:pPr>
            <a:r>
              <a:rPr lang="en-US" sz="4000" smtClean="0"/>
              <a:t>Social needs.</a:t>
            </a:r>
          </a:p>
          <a:p>
            <a:pPr marL="609600" indent="-609600" eaLnBrk="1" hangingPunct="1">
              <a:buFont typeface="Symbol" pitchFamily="18" charset="2"/>
              <a:buAutoNum type="arabicPeriod"/>
            </a:pPr>
            <a:r>
              <a:rPr lang="en-US" sz="4000" smtClean="0"/>
              <a:t>Self-respect needs.</a:t>
            </a:r>
          </a:p>
          <a:p>
            <a:pPr marL="609600" indent="-609600" eaLnBrk="1" hangingPunct="1">
              <a:buFont typeface="Symbol" pitchFamily="18" charset="2"/>
              <a:buAutoNum type="arabicPeriod"/>
            </a:pPr>
            <a:r>
              <a:rPr lang="en-US" sz="4000" smtClean="0"/>
              <a:t>Achievement needs.</a:t>
            </a:r>
          </a:p>
          <a:p>
            <a:pPr marL="609600" indent="-609600" eaLnBrk="1" hangingPunct="1">
              <a:buFont typeface="Symbol" pitchFamily="18" charset="2"/>
              <a:buAutoNum type="arabicPeriod"/>
            </a:pPr>
            <a:r>
              <a:rPr lang="en-US" sz="4000" smtClean="0"/>
              <a:t>Spiritual needs.</a:t>
            </a:r>
          </a:p>
        </p:txBody>
      </p:sp>
      <p:sp>
        <p:nvSpPr>
          <p:cNvPr id="13314" name="Rectangle 1026"/>
          <p:cNvSpPr>
            <a:spLocks noGrp="1" noChangeArrowheads="1"/>
          </p:cNvSpPr>
          <p:nvPr>
            <p:ph type="title"/>
          </p:nvPr>
        </p:nvSpPr>
        <p:spPr/>
        <p:txBody>
          <a:bodyPr/>
          <a:lstStyle/>
          <a:p>
            <a:pPr algn="ctr" eaLnBrk="1" fontAlgn="auto" hangingPunct="1">
              <a:spcAft>
                <a:spcPts val="0"/>
              </a:spcAft>
              <a:defRPr/>
            </a:pPr>
            <a:r>
              <a:rPr lang="en-US" sz="4800" dirty="0" smtClean="0"/>
              <a:t>The Basic Needs of People</a:t>
            </a:r>
          </a:p>
        </p:txBody>
      </p:sp>
      <p:pic>
        <p:nvPicPr>
          <p:cNvPr id="19460" name="Picture 1029" descr="C:\WINDOWS\Application Data\Microsoft\Media Catalog\Downloaded Clips\cl0\bl01066_.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1600" y="1219200"/>
            <a:ext cx="1785938"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30" descr="C:\WINDOWS\Application Data\Microsoft\Media Catalog\Downloaded Clips\cl77\j0297731.wm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3124200"/>
            <a:ext cx="18446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31" descr="C:\WINDOWS\Application Data\Microsoft\Media Catalog\Downloaded Clips\cl72\j0285818.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86600" y="4648200"/>
            <a:ext cx="1652588"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305800" cy="1206500"/>
          </a:xfrm>
        </p:spPr>
        <p:txBody>
          <a:bodyPr>
            <a:noAutofit/>
          </a:bodyPr>
          <a:lstStyle/>
          <a:p>
            <a:pPr algn="ctr" eaLnBrk="1" fontAlgn="auto" hangingPunct="1">
              <a:spcAft>
                <a:spcPts val="0"/>
              </a:spcAft>
              <a:defRPr/>
            </a:pPr>
            <a:r>
              <a:rPr lang="en-US" sz="4000" dirty="0" smtClean="0"/>
              <a:t>D.  How Do the Needs in Your Life Fit in With Temptation?</a:t>
            </a:r>
            <a:endParaRPr lang="en-US" sz="4000" dirty="0"/>
          </a:p>
        </p:txBody>
      </p:sp>
      <p:pic>
        <p:nvPicPr>
          <p:cNvPr id="20483" name="Picture 10" descr="http://www.peruviantimestore.com/wp-content/uploads/2011/11/Retablo-Adam-Eve-KHJC201.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19200" y="1609725"/>
            <a:ext cx="3810000" cy="4476750"/>
          </a:xfrm>
        </p:spPr>
      </p:pic>
      <p:sp>
        <p:nvSpPr>
          <p:cNvPr id="20484" name="Text Placeholder 3"/>
          <p:cNvSpPr>
            <a:spLocks noGrp="1"/>
          </p:cNvSpPr>
          <p:nvPr>
            <p:ph type="body" sz="half" idx="2"/>
          </p:nvPr>
        </p:nvSpPr>
        <p:spPr>
          <a:xfrm>
            <a:off x="5181600" y="1600200"/>
            <a:ext cx="3810000" cy="5257800"/>
          </a:xfrm>
        </p:spPr>
        <p:txBody>
          <a:bodyPr/>
          <a:lstStyle/>
          <a:p>
            <a:pPr eaLnBrk="1" hangingPunct="1">
              <a:buFont typeface="Arial" charset="0"/>
              <a:buChar char="•"/>
            </a:pPr>
            <a:r>
              <a:rPr lang="en-US" smtClean="0"/>
              <a:t>Satan will tempt you in an area where you have a need that has not been filled recently.</a:t>
            </a:r>
          </a:p>
          <a:p>
            <a:pPr eaLnBrk="1" hangingPunct="1">
              <a:buFont typeface="Arial" charset="0"/>
              <a:buChar char="•"/>
            </a:pPr>
            <a:r>
              <a:rPr lang="en-US" smtClean="0"/>
              <a:t>Satan will appeal to a desire of yours and try to get you to believe that it is a real need.</a:t>
            </a: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229600" cy="4525963"/>
          </a:xfrm>
        </p:spPr>
        <p:txBody>
          <a:bodyPr>
            <a:normAutofit fontScale="92500"/>
          </a:bodyPr>
          <a:lstStyle/>
          <a:p>
            <a:pPr marL="609600" indent="-609600" eaLnBrk="1" fontAlgn="auto" hangingPunct="1">
              <a:spcAft>
                <a:spcPts val="0"/>
              </a:spcAft>
              <a:buFont typeface="Wingdings 3" pitchFamily="18" charset="2"/>
              <a:buNone/>
              <a:defRPr/>
            </a:pPr>
            <a:r>
              <a:rPr lang="en-US" b="1" dirty="0" smtClean="0"/>
              <a:t>Need</a:t>
            </a:r>
            <a:r>
              <a:rPr lang="en-US" dirty="0" smtClean="0"/>
              <a:t> — something we are required to have in order to experience and maintain life to its full potential.</a:t>
            </a:r>
          </a:p>
          <a:p>
            <a:pPr marL="609600" indent="-609600" eaLnBrk="1" fontAlgn="auto" hangingPunct="1">
              <a:spcAft>
                <a:spcPts val="0"/>
              </a:spcAft>
              <a:buFont typeface="Wingdings 3"/>
              <a:buNone/>
              <a:defRPr/>
            </a:pPr>
            <a:r>
              <a:rPr lang="en-US" b="1" dirty="0" smtClean="0"/>
              <a:t>Dictionary Definition</a:t>
            </a:r>
          </a:p>
          <a:p>
            <a:pPr marL="609600" indent="-609600" eaLnBrk="1" fontAlgn="auto" hangingPunct="1">
              <a:spcAft>
                <a:spcPts val="0"/>
              </a:spcAft>
              <a:buFont typeface="Wingdings 3"/>
              <a:buNone/>
              <a:defRPr/>
            </a:pPr>
            <a:r>
              <a:rPr lang="en-US" b="1" dirty="0" smtClean="0"/>
              <a:t>need</a:t>
            </a:r>
            <a:r>
              <a:rPr lang="en-US" dirty="0" smtClean="0"/>
              <a:t>  </a:t>
            </a:r>
            <a:r>
              <a:rPr lang="en-US" i="1" dirty="0" smtClean="0"/>
              <a:t>n.</a:t>
            </a:r>
            <a:r>
              <a:rPr lang="en-US" dirty="0" smtClean="0"/>
              <a:t> </a:t>
            </a:r>
          </a:p>
          <a:p>
            <a:pPr marL="990600" lvl="1" indent="-533400" eaLnBrk="1" fontAlgn="auto" hangingPunct="1">
              <a:spcBef>
                <a:spcPts val="324"/>
              </a:spcBef>
              <a:spcAft>
                <a:spcPts val="0"/>
              </a:spcAft>
              <a:buClr>
                <a:schemeClr val="tx2"/>
              </a:buClr>
              <a:buSzPct val="90000"/>
              <a:buFont typeface="Symbol" pitchFamily="18" charset="2"/>
              <a:buAutoNum type="arabicPeriod"/>
              <a:defRPr/>
            </a:pPr>
            <a:r>
              <a:rPr lang="en-US" dirty="0" smtClean="0"/>
              <a:t>A condition or situation in which something is required or wanted: </a:t>
            </a:r>
            <a:r>
              <a:rPr lang="en-US" i="1" dirty="0" smtClean="0"/>
              <a:t>crops in need of water; a need for affection.</a:t>
            </a:r>
            <a:r>
              <a:rPr lang="en-US" dirty="0" smtClean="0"/>
              <a:t> </a:t>
            </a:r>
          </a:p>
          <a:p>
            <a:pPr marL="990600" lvl="1" indent="-533400" eaLnBrk="1" fontAlgn="auto" hangingPunct="1">
              <a:spcBef>
                <a:spcPts val="324"/>
              </a:spcBef>
              <a:spcAft>
                <a:spcPts val="0"/>
              </a:spcAft>
              <a:buClr>
                <a:schemeClr val="tx2"/>
              </a:buClr>
              <a:buSzPct val="90000"/>
              <a:buFont typeface="Symbol" pitchFamily="18" charset="2"/>
              <a:buAutoNum type="arabicPeriod"/>
              <a:defRPr/>
            </a:pPr>
            <a:r>
              <a:rPr lang="en-US" dirty="0" smtClean="0"/>
              <a:t>Something required or wanted; a requisite</a:t>
            </a:r>
          </a:p>
          <a:p>
            <a:pPr marL="990600" lvl="1" indent="-533400" eaLnBrk="1" fontAlgn="auto" hangingPunct="1">
              <a:spcBef>
                <a:spcPts val="324"/>
              </a:spcBef>
              <a:spcAft>
                <a:spcPts val="0"/>
              </a:spcAft>
              <a:buClr>
                <a:schemeClr val="tx2"/>
              </a:buClr>
              <a:buSzPct val="90000"/>
              <a:buFont typeface="Symbol" pitchFamily="18" charset="2"/>
              <a:buAutoNum type="arabicPeriod"/>
              <a:defRPr/>
            </a:pPr>
            <a:r>
              <a:rPr lang="en-US" dirty="0" smtClean="0"/>
              <a:t>Necessity; obligation: </a:t>
            </a:r>
            <a:r>
              <a:rPr lang="en-US" i="1" dirty="0" smtClean="0"/>
              <a:t>There is no need for you to go.</a:t>
            </a:r>
            <a:r>
              <a:rPr lang="en-US" dirty="0" smtClean="0"/>
              <a:t> </a:t>
            </a:r>
          </a:p>
          <a:p>
            <a:pPr marL="990600" lvl="1" indent="-533400" eaLnBrk="1" fontAlgn="auto" hangingPunct="1">
              <a:spcBef>
                <a:spcPts val="324"/>
              </a:spcBef>
              <a:spcAft>
                <a:spcPts val="0"/>
              </a:spcAft>
              <a:buClr>
                <a:schemeClr val="tx2"/>
              </a:buClr>
              <a:buSzPct val="90000"/>
              <a:buFont typeface="Symbol" pitchFamily="18" charset="2"/>
              <a:buAutoNum type="arabicPeriod"/>
              <a:defRPr/>
            </a:pPr>
            <a:r>
              <a:rPr lang="en-US" dirty="0" smtClean="0"/>
              <a:t>A condition of poverty or misfortune: </a:t>
            </a:r>
            <a:r>
              <a:rPr lang="en-US" i="1" dirty="0" smtClean="0"/>
              <a:t>The family is in dire need.</a:t>
            </a:r>
            <a:r>
              <a:rPr lang="en-US" dirty="0" smtClean="0"/>
              <a:t> </a:t>
            </a:r>
          </a:p>
          <a:p>
            <a:pPr marL="365760" indent="-256032" eaLnBrk="1" fontAlgn="auto" hangingPunct="1">
              <a:spcAft>
                <a:spcPts val="0"/>
              </a:spcAft>
              <a:buFont typeface="Wingdings 3"/>
              <a:buChar char=""/>
              <a:defRPr/>
            </a:pPr>
            <a:endParaRPr lang="en-US" dirty="0"/>
          </a:p>
        </p:txBody>
      </p:sp>
      <p:sp>
        <p:nvSpPr>
          <p:cNvPr id="2" name="Title 1"/>
          <p:cNvSpPr>
            <a:spLocks noGrp="1"/>
          </p:cNvSpPr>
          <p:nvPr>
            <p:ph type="title"/>
          </p:nvPr>
        </p:nvSpPr>
        <p:spPr/>
        <p:txBody>
          <a:bodyPr/>
          <a:lstStyle/>
          <a:p>
            <a:pPr algn="ctr" eaLnBrk="1" fontAlgn="auto" hangingPunct="1">
              <a:spcAft>
                <a:spcPts val="0"/>
              </a:spcAft>
              <a:defRPr/>
            </a:pPr>
            <a:r>
              <a:rPr lang="en-US" sz="5400" dirty="0" smtClean="0"/>
              <a:t>Needs vs. Desires</a:t>
            </a:r>
            <a:endParaRPr lang="en-US" sz="5400" dirty="0"/>
          </a:p>
        </p:txBody>
      </p:sp>
      <p:sp>
        <p:nvSpPr>
          <p:cNvPr id="2150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4" descr="http://lifebibleverses.com/wp-content/uploads/2013/01/temptation-bible-verses.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52400" y="1524000"/>
            <a:ext cx="5410200" cy="4419600"/>
          </a:xfrm>
          <a:noFill/>
        </p:spPr>
      </p:pic>
      <p:sp>
        <p:nvSpPr>
          <p:cNvPr id="2" name="Title 1"/>
          <p:cNvSpPr>
            <a:spLocks noGrp="1"/>
          </p:cNvSpPr>
          <p:nvPr>
            <p:ph type="title"/>
          </p:nvPr>
        </p:nvSpPr>
        <p:spPr/>
        <p:txBody>
          <a:bodyPr>
            <a:noAutofit/>
          </a:bodyPr>
          <a:lstStyle/>
          <a:p>
            <a:pPr algn="ctr" eaLnBrk="1" fontAlgn="auto" hangingPunct="1">
              <a:spcAft>
                <a:spcPts val="0"/>
              </a:spcAft>
              <a:defRPr/>
            </a:pPr>
            <a:r>
              <a:rPr lang="en-US" sz="4400" dirty="0" smtClean="0"/>
              <a:t>E.  How Do Your Desires Fit in With Temptation?</a:t>
            </a:r>
            <a:endParaRPr lang="en-US" sz="4400" dirty="0"/>
          </a:p>
        </p:txBody>
      </p:sp>
      <p:sp>
        <p:nvSpPr>
          <p:cNvPr id="22531" name="Text Placeholder 3"/>
          <p:cNvSpPr>
            <a:spLocks noGrp="1"/>
          </p:cNvSpPr>
          <p:nvPr>
            <p:ph type="body" sz="half" idx="2"/>
          </p:nvPr>
        </p:nvSpPr>
        <p:spPr>
          <a:xfrm>
            <a:off x="5105400" y="2057400"/>
            <a:ext cx="3810000" cy="4495800"/>
          </a:xfrm>
        </p:spPr>
        <p:txBody>
          <a:bodyPr/>
          <a:lstStyle/>
          <a:p>
            <a:pPr eaLnBrk="1" hangingPunct="1">
              <a:buFont typeface="Arial" charset="0"/>
              <a:buChar char="•"/>
            </a:pPr>
            <a:r>
              <a:rPr lang="en-US" smtClean="0"/>
              <a:t>Some of our desires are closely related to our needs.</a:t>
            </a:r>
          </a:p>
          <a:p>
            <a:pPr eaLnBrk="1" hangingPunct="1">
              <a:buFont typeface="Arial" charset="0"/>
              <a:buChar char="•"/>
            </a:pPr>
            <a:r>
              <a:rPr lang="en-US" smtClean="0"/>
              <a:t>Satan will do everything in his power to make you  a slave to the wrong desires.</a:t>
            </a: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
        <p:nvSpPr>
          <p:cNvPr id="2" name="Content Placeholder 1"/>
          <p:cNvSpPr>
            <a:spLocks noGrp="1"/>
          </p:cNvSpPr>
          <p:nvPr>
            <p:ph idx="4294967295"/>
          </p:nvPr>
        </p:nvSpPr>
        <p:spPr>
          <a:xfrm>
            <a:off x="914400" y="1676400"/>
            <a:ext cx="8229600" cy="4343400"/>
          </a:xfrm>
        </p:spPr>
        <p:txBody>
          <a:bodyPr/>
          <a:lstStyle/>
          <a:p>
            <a:pPr>
              <a:buFont typeface="Wingdings 3" pitchFamily="18" charset="2"/>
              <a:buNone/>
              <a:defRPr/>
            </a:pPr>
            <a:r>
              <a:rPr lang="en-US" sz="2800" b="1" dirty="0" smtClean="0"/>
              <a:t>Desire</a:t>
            </a:r>
            <a:r>
              <a:rPr lang="en-US" sz="2400" dirty="0" smtClean="0"/>
              <a:t>-something we want to have, but do not necessarily need to have.</a:t>
            </a:r>
          </a:p>
          <a:p>
            <a:pPr marL="609600" indent="-609600" eaLnBrk="1" hangingPunct="1">
              <a:buFont typeface="Symbol" pitchFamily="18" charset="2"/>
              <a:buNone/>
              <a:defRPr/>
            </a:pPr>
            <a:r>
              <a:rPr lang="en-US" sz="2400" b="1" dirty="0" smtClean="0">
                <a:hlinkClick r:id="rId2" action="ppaction://hlinksldjump"/>
              </a:rPr>
              <a:t>Dictionary Definition</a:t>
            </a:r>
            <a:endParaRPr lang="en-US" sz="2800" b="1" dirty="0" smtClean="0">
              <a:hlinkClick r:id="rId2" action="ppaction://hlinksldjump"/>
            </a:endParaRPr>
          </a:p>
          <a:p>
            <a:pPr marL="609600" indent="-609600" eaLnBrk="1" hangingPunct="1">
              <a:buFont typeface="Symbol" pitchFamily="18" charset="2"/>
              <a:buNone/>
              <a:defRPr/>
            </a:pPr>
            <a:r>
              <a:rPr lang="en-US" sz="2800" b="1" dirty="0" err="1" smtClean="0">
                <a:hlinkClick r:id="rId2" action="ppaction://hlinksldjump"/>
              </a:rPr>
              <a:t>de·sire</a:t>
            </a:r>
            <a:r>
              <a:rPr lang="en-US" sz="2400" b="1" dirty="0" smtClean="0">
                <a:hlinkClick r:id="rId2" action="ppaction://hlinksldjump"/>
              </a:rPr>
              <a:t> </a:t>
            </a:r>
            <a:r>
              <a:rPr lang="en-US" sz="2400" b="1" dirty="0" smtClean="0"/>
              <a:t>  </a:t>
            </a:r>
            <a:r>
              <a:rPr lang="en-US" sz="2400" dirty="0" smtClean="0"/>
              <a:t>To wish or long for; want. </a:t>
            </a:r>
          </a:p>
          <a:p>
            <a:pPr marL="990600" lvl="1" indent="-533400" eaLnBrk="1" hangingPunct="1">
              <a:buClr>
                <a:schemeClr val="tx2"/>
              </a:buClr>
              <a:buSzPct val="90000"/>
              <a:buFont typeface="Symbol" pitchFamily="18" charset="2"/>
              <a:buAutoNum type="arabicPeriod"/>
              <a:defRPr/>
            </a:pPr>
            <a:r>
              <a:rPr lang="en-US" sz="2000" dirty="0" smtClean="0"/>
              <a:t>To express a wish for; request. </a:t>
            </a:r>
            <a:br>
              <a:rPr lang="en-US" sz="2000" dirty="0" smtClean="0"/>
            </a:br>
            <a:r>
              <a:rPr lang="en-US" sz="2000" i="1" dirty="0" smtClean="0"/>
              <a:t>n.</a:t>
            </a:r>
            <a:r>
              <a:rPr lang="en-US" sz="2000" dirty="0" smtClean="0"/>
              <a:t> </a:t>
            </a:r>
          </a:p>
          <a:p>
            <a:pPr marL="990600" lvl="1" indent="-533400" eaLnBrk="1" hangingPunct="1">
              <a:buClr>
                <a:schemeClr val="tx2"/>
              </a:buClr>
              <a:buSzPct val="90000"/>
              <a:buFont typeface="Symbol" pitchFamily="18" charset="2"/>
              <a:buAutoNum type="arabicPeriod"/>
              <a:defRPr/>
            </a:pPr>
            <a:r>
              <a:rPr lang="en-US" sz="2000" dirty="0" smtClean="0">
                <a:hlinkClick r:id="rId3" action="ppaction://hlinksldjump"/>
              </a:rPr>
              <a:t>A wish or longing</a:t>
            </a:r>
            <a:r>
              <a:rPr lang="en-US" sz="2000" dirty="0" smtClean="0"/>
              <a:t>. </a:t>
            </a:r>
          </a:p>
          <a:p>
            <a:pPr marL="990600" lvl="1" indent="-533400" eaLnBrk="1" hangingPunct="1">
              <a:buClr>
                <a:schemeClr val="tx2"/>
              </a:buClr>
              <a:buSzPct val="90000"/>
              <a:buFont typeface="Symbol" pitchFamily="18" charset="2"/>
              <a:buAutoNum type="arabicPeriod"/>
              <a:defRPr/>
            </a:pPr>
            <a:r>
              <a:rPr lang="en-US" sz="2000" dirty="0" smtClean="0"/>
              <a:t>A request or petition. </a:t>
            </a:r>
          </a:p>
          <a:p>
            <a:pPr marL="990600" lvl="1" indent="-533400" eaLnBrk="1" hangingPunct="1">
              <a:buClr>
                <a:schemeClr val="tx2"/>
              </a:buClr>
              <a:buSzPct val="90000"/>
              <a:buFont typeface="Symbol" pitchFamily="18" charset="2"/>
              <a:buAutoNum type="arabicPeriod"/>
              <a:defRPr/>
            </a:pPr>
            <a:r>
              <a:rPr lang="en-US" sz="2000" dirty="0" smtClean="0">
                <a:hlinkClick r:id="rId4" action="ppaction://hlinksldjump"/>
              </a:rPr>
              <a:t>The object of longing</a:t>
            </a:r>
            <a:r>
              <a:rPr lang="en-US" sz="2000" dirty="0" smtClean="0"/>
              <a:t>: </a:t>
            </a:r>
            <a:r>
              <a:rPr lang="en-US" sz="2000" i="1" dirty="0" smtClean="0"/>
              <a:t>My greatest desire is to go back home.</a:t>
            </a:r>
            <a:r>
              <a:rPr lang="en-US" sz="2000" dirty="0" smtClean="0"/>
              <a:t> </a:t>
            </a:r>
          </a:p>
          <a:p>
            <a:pPr marL="990600" lvl="1" indent="-533400" eaLnBrk="1" hangingPunct="1">
              <a:buClr>
                <a:schemeClr val="tx2"/>
              </a:buClr>
              <a:buSzPct val="90000"/>
              <a:buFont typeface="Symbol" pitchFamily="18" charset="2"/>
              <a:buAutoNum type="arabicPeriod"/>
              <a:defRPr/>
            </a:pPr>
            <a:r>
              <a:rPr lang="en-US" sz="2000" dirty="0" smtClean="0"/>
              <a:t>Sexual appetite; passion.</a:t>
            </a:r>
          </a:p>
          <a:p>
            <a:pPr>
              <a:defRPr/>
            </a:pPr>
            <a:endParaRPr lang="en-US" dirty="0"/>
          </a:p>
        </p:txBody>
      </p:sp>
      <p:sp>
        <p:nvSpPr>
          <p:cNvPr id="3" name="Title 2"/>
          <p:cNvSpPr>
            <a:spLocks noGrp="1"/>
          </p:cNvSpPr>
          <p:nvPr>
            <p:ph type="title" idx="4294967295"/>
          </p:nvPr>
        </p:nvSpPr>
        <p:spPr>
          <a:xfrm>
            <a:off x="0" y="274638"/>
            <a:ext cx="8229600" cy="1143000"/>
          </a:xfrm>
        </p:spPr>
        <p:txBody>
          <a:bodyPr/>
          <a:lstStyle/>
          <a:p>
            <a:pPr algn="ctr">
              <a:defRPr/>
            </a:pPr>
            <a:r>
              <a:rPr lang="en-US" sz="6000" dirty="0" smtClean="0"/>
              <a:t>Needs vs. Desires</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524000"/>
          </a:xfrm>
        </p:spPr>
        <p:txBody>
          <a:bodyPr/>
          <a:lstStyle/>
          <a:p>
            <a:pPr algn="ctr">
              <a:defRPr/>
            </a:pPr>
            <a:r>
              <a:rPr lang="en-US" sz="5400" dirty="0" smtClean="0"/>
              <a:t>Personal Application</a:t>
            </a:r>
            <a:r>
              <a:rPr lang="en-US" sz="4400" dirty="0" smtClean="0"/>
              <a:t/>
            </a:r>
            <a:br>
              <a:rPr lang="en-US" sz="4400" dirty="0" smtClean="0"/>
            </a:br>
            <a:r>
              <a:rPr lang="en-US" sz="2400" dirty="0" smtClean="0"/>
              <a:t>study guide project 2</a:t>
            </a:r>
            <a:endParaRPr lang="en-US" sz="2400" dirty="0"/>
          </a:p>
        </p:txBody>
      </p:sp>
      <p:sp>
        <p:nvSpPr>
          <p:cNvPr id="24579" name="Text Placeholder 3"/>
          <p:cNvSpPr>
            <a:spLocks noGrp="1"/>
          </p:cNvSpPr>
          <p:nvPr>
            <p:ph type="body" sz="half" idx="2"/>
          </p:nvPr>
        </p:nvSpPr>
        <p:spPr>
          <a:xfrm>
            <a:off x="4953000" y="1981200"/>
            <a:ext cx="3810000" cy="4343400"/>
          </a:xfrm>
        </p:spPr>
        <p:txBody>
          <a:bodyPr/>
          <a:lstStyle/>
          <a:p>
            <a:r>
              <a:rPr lang="en-US" smtClean="0"/>
              <a:t>Learn how to identify your temptations</a:t>
            </a:r>
          </a:p>
          <a:p>
            <a:r>
              <a:rPr lang="en-US" smtClean="0"/>
              <a:t>Learn how to identify what Satan is trying to get you to meet in your life… a need or desire.</a:t>
            </a: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24581" name="Picture 2" descr="http://van4christ.files.wordpress.com/2012/01/298720_10150357289027024_652687023_8648177_395300855_n.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19200" y="1905000"/>
            <a:ext cx="3276600" cy="38100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295400"/>
            <a:ext cx="6934200" cy="2286000"/>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t>
            </a:r>
            <a:br>
              <a:rPr lang="en-US" dirty="0" smtClean="0"/>
            </a:br>
            <a:r>
              <a:rPr lang="en-US" sz="5300" dirty="0" smtClean="0"/>
              <a:t>The Process of Overcoming Temptation</a:t>
            </a:r>
            <a:endParaRPr lang="en-US" dirty="0"/>
          </a:p>
        </p:txBody>
      </p:sp>
      <p:sp>
        <p:nvSpPr>
          <p:cNvPr id="25603" name="Subtitle 2"/>
          <p:cNvSpPr>
            <a:spLocks noGrp="1"/>
          </p:cNvSpPr>
          <p:nvPr>
            <p:ph type="subTitle" idx="1"/>
          </p:nvPr>
        </p:nvSpPr>
        <p:spPr>
          <a:xfrm>
            <a:off x="1911350" y="3657600"/>
            <a:ext cx="6400800" cy="2063750"/>
          </a:xfrm>
        </p:spPr>
        <p:txBody>
          <a:bodyPr/>
          <a:lstStyle/>
          <a:p>
            <a:pPr marR="0" algn="ctr" eaLnBrk="1" hangingPunct="1"/>
            <a:r>
              <a:rPr lang="en-US" sz="4000" smtClean="0"/>
              <a:t>Chapter 2</a:t>
            </a:r>
          </a:p>
        </p:txBody>
      </p:sp>
      <p:sp>
        <p:nvSpPr>
          <p:cNvPr id="3" name="Footer Placeholder 2"/>
          <p:cNvSpPr>
            <a:spLocks noGrp="1"/>
          </p:cNvSpPr>
          <p:nvPr>
            <p:ph type="ftr" sz="quarter" idx="11"/>
          </p:nvPr>
        </p:nvSpPr>
        <p:spPr/>
        <p:txBody>
          <a:bodyPr/>
          <a:lstStyle/>
          <a:p>
            <a:pPr>
              <a:defRPr/>
            </a:pPr>
            <a:r>
              <a:rPr lang="en-US" smtClean="0"/>
              <a:t>iteenchallenge.org   2/2013</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5486400" cy="3949700"/>
          </a:xfrm>
        </p:spPr>
        <p:txBody>
          <a:bodyPr/>
          <a:lstStyle/>
          <a:p>
            <a:pPr marL="0" lvl="0" indent="0">
              <a:spcBef>
                <a:spcPct val="20000"/>
              </a:spcBef>
              <a:buClrTx/>
              <a:buSzTx/>
              <a:buNone/>
            </a:pPr>
            <a:r>
              <a:rPr kumimoji="0" lang="en-US" sz="2000" b="0" i="0" u="none" strike="noStrike" kern="0" cap="none" spc="0" normalizeH="0" baseline="0" noProof="0" dirty="0" smtClean="0">
                <a:ln>
                  <a:noFill/>
                </a:ln>
                <a:solidFill>
                  <a:srgbClr val="000000"/>
                </a:solidFill>
                <a:effectLst/>
                <a:uLnTx/>
                <a:uFillTx/>
                <a:latin typeface="Times New Roman"/>
                <a:ea typeface="+mn-ea"/>
                <a:cs typeface="+mn-cs"/>
              </a:rPr>
              <a:t>This PowerPoint is designed to be used with the Group Studies for New Christians Course, </a:t>
            </a:r>
            <a:r>
              <a:rPr kumimoji="0" lang="en-US" sz="2000" b="0" i="1" u="none" strike="noStrike" kern="0" cap="none" spc="0" normalizeH="0" baseline="0" noProof="0" dirty="0" smtClean="0">
                <a:ln>
                  <a:noFill/>
                </a:ln>
                <a:solidFill>
                  <a:srgbClr val="000000"/>
                </a:solidFill>
                <a:effectLst/>
                <a:uLnTx/>
                <a:uFillTx/>
                <a:latin typeface="Times New Roman"/>
                <a:ea typeface="+mn-ea"/>
                <a:cs typeface="+mn-cs"/>
              </a:rPr>
              <a:t>Temptation</a:t>
            </a:r>
            <a:r>
              <a:rPr kumimoji="0" lang="en-US" sz="2000" b="0" i="0" u="none" strike="noStrike" kern="0" cap="none" spc="0" normalizeH="0" baseline="0" noProof="0" dirty="0" smtClean="0">
                <a:ln>
                  <a:noFill/>
                </a:ln>
                <a:solidFill>
                  <a:srgbClr val="000000"/>
                </a:solidFill>
                <a:effectLst/>
                <a:uLnTx/>
                <a:uFillTx/>
                <a:latin typeface="Times New Roman"/>
                <a:ea typeface="+mn-ea"/>
                <a:cs typeface="+mn-cs"/>
              </a:rPr>
              <a:t>, by Dave Batty.</a:t>
            </a:r>
          </a:p>
          <a:p>
            <a:pPr marL="0" lvl="0" indent="0">
              <a:spcBef>
                <a:spcPct val="20000"/>
              </a:spcBef>
              <a:buClrTx/>
              <a:buSzTx/>
              <a:buNone/>
            </a:pPr>
            <a:r>
              <a:rPr kumimoji="0" lang="en-US" sz="2000" b="1" i="0" u="none" strike="noStrike" kern="0" cap="none" spc="0" normalizeH="0" baseline="0" noProof="0" dirty="0" smtClean="0">
                <a:ln>
                  <a:noFill/>
                </a:ln>
                <a:solidFill>
                  <a:srgbClr val="000000"/>
                </a:solidFill>
                <a:effectLst/>
                <a:uLnTx/>
                <a:uFillTx/>
                <a:latin typeface="Times New Roman"/>
                <a:ea typeface="+mn-ea"/>
                <a:cs typeface="+mn-cs"/>
              </a:rPr>
              <a:t>Other Materials available include:</a:t>
            </a:r>
          </a:p>
          <a:p>
            <a:pPr marL="0" lvl="0" indent="0">
              <a:spcBef>
                <a:spcPct val="20000"/>
              </a:spcBef>
              <a:buClrTx/>
              <a:buSzTx/>
              <a:buNone/>
            </a:pPr>
            <a:r>
              <a:rPr kumimoji="0" lang="en-US" sz="2000" b="0" i="0" u="none" strike="noStrike" kern="0" cap="none" spc="0" normalizeH="0" baseline="0" noProof="0" dirty="0" smtClean="0">
                <a:ln>
                  <a:noFill/>
                </a:ln>
                <a:solidFill>
                  <a:srgbClr val="000000"/>
                </a:solidFill>
                <a:effectLst/>
                <a:uLnTx/>
                <a:uFillTx/>
                <a:latin typeface="Times New Roman"/>
                <a:ea typeface="+mn-ea"/>
                <a:cs typeface="+mn-cs"/>
              </a:rPr>
              <a:t>Teacher's Manual</a:t>
            </a:r>
          </a:p>
          <a:p>
            <a:pPr marL="0" lvl="0" indent="0">
              <a:spcBef>
                <a:spcPct val="20000"/>
              </a:spcBef>
              <a:buClrTx/>
              <a:buSzTx/>
              <a:buNone/>
            </a:pPr>
            <a:r>
              <a:rPr kumimoji="0" lang="en-US" sz="2000" b="0" i="0" u="none" strike="noStrike" kern="0" cap="none" spc="0" normalizeH="0" baseline="0" noProof="0" dirty="0" smtClean="0">
                <a:ln>
                  <a:noFill/>
                </a:ln>
                <a:solidFill>
                  <a:srgbClr val="000000"/>
                </a:solidFill>
                <a:effectLst/>
                <a:uLnTx/>
                <a:uFillTx/>
                <a:latin typeface="Times New Roman"/>
                <a:ea typeface="+mn-ea"/>
                <a:cs typeface="+mn-cs"/>
              </a:rPr>
              <a:t>Student Manual</a:t>
            </a:r>
          </a:p>
          <a:p>
            <a:pPr marL="0" lvl="0" indent="0">
              <a:spcBef>
                <a:spcPct val="20000"/>
              </a:spcBef>
              <a:buClrTx/>
              <a:buSzTx/>
              <a:buNone/>
            </a:pPr>
            <a:r>
              <a:rPr kumimoji="0" lang="en-US" sz="2000" b="0" i="0" u="none" strike="noStrike" kern="0" cap="none" spc="0" normalizeH="0" baseline="0" noProof="0" dirty="0" smtClean="0">
                <a:ln>
                  <a:noFill/>
                </a:ln>
                <a:solidFill>
                  <a:srgbClr val="000000"/>
                </a:solidFill>
                <a:effectLst/>
                <a:uLnTx/>
                <a:uFillTx/>
                <a:latin typeface="Times New Roman"/>
                <a:ea typeface="+mn-ea"/>
                <a:cs typeface="+mn-cs"/>
              </a:rPr>
              <a:t>Study Guide</a:t>
            </a:r>
          </a:p>
          <a:p>
            <a:pPr marL="0" lvl="0" indent="0">
              <a:spcBef>
                <a:spcPct val="20000"/>
              </a:spcBef>
              <a:buClrTx/>
              <a:buSzTx/>
              <a:buNone/>
            </a:pPr>
            <a:r>
              <a:rPr kumimoji="0" lang="en-US" sz="2000" b="0" i="0" u="none" strike="noStrike" kern="0" cap="none" spc="0" normalizeH="0" baseline="0" noProof="0" dirty="0" smtClean="0">
                <a:ln>
                  <a:noFill/>
                </a:ln>
                <a:solidFill>
                  <a:srgbClr val="000000"/>
                </a:solidFill>
                <a:effectLst/>
                <a:uLnTx/>
                <a:uFillTx/>
                <a:latin typeface="Times New Roman"/>
                <a:ea typeface="+mn-ea"/>
                <a:cs typeface="+mn-cs"/>
              </a:rPr>
              <a:t>Exam</a:t>
            </a:r>
          </a:p>
          <a:p>
            <a:pPr marL="0" lvl="0" indent="0">
              <a:spcBef>
                <a:spcPct val="20000"/>
              </a:spcBef>
              <a:buClrTx/>
              <a:buSzTx/>
              <a:buNone/>
            </a:pPr>
            <a:r>
              <a:rPr kumimoji="0" lang="en-US" sz="2000" b="0" i="0" u="none" strike="noStrike" kern="0" cap="none" spc="0" normalizeH="0" baseline="0" noProof="0" dirty="0" smtClean="0">
                <a:ln>
                  <a:noFill/>
                </a:ln>
                <a:solidFill>
                  <a:srgbClr val="000000"/>
                </a:solidFill>
                <a:effectLst/>
                <a:uLnTx/>
                <a:uFillTx/>
                <a:latin typeface="Times New Roman"/>
                <a:ea typeface="+mn-ea"/>
                <a:cs typeface="+mn-cs"/>
              </a:rPr>
              <a:t>Course Certificate</a:t>
            </a:r>
            <a:endParaRPr lang="en-US" dirty="0"/>
          </a:p>
        </p:txBody>
      </p:sp>
      <p:sp>
        <p:nvSpPr>
          <p:cNvPr id="3" name="Title 2"/>
          <p:cNvSpPr>
            <a:spLocks noGrp="1"/>
          </p:cNvSpPr>
          <p:nvPr>
            <p:ph type="title"/>
          </p:nvPr>
        </p:nvSpPr>
        <p:spPr>
          <a:xfrm>
            <a:off x="457200" y="274638"/>
            <a:ext cx="8229600" cy="1630362"/>
          </a:xfrm>
        </p:spPr>
        <p:txBody>
          <a:bodyPr>
            <a:normAutofit fontScale="90000"/>
          </a:bodyPr>
          <a:lstStyle/>
          <a:p>
            <a:r>
              <a:rPr lang="en-US" sz="5900" dirty="0">
                <a:solidFill>
                  <a:srgbClr val="696464"/>
                </a:solidFill>
              </a:rPr>
              <a:t>Temptation </a:t>
            </a:r>
            <a:r>
              <a:rPr lang="en-US" sz="5900" dirty="0" smtClean="0">
                <a:solidFill>
                  <a:srgbClr val="696464"/>
                </a:solidFill>
              </a:rPr>
              <a:t/>
            </a:r>
            <a:br>
              <a:rPr lang="en-US" sz="5900" dirty="0" smtClean="0">
                <a:solidFill>
                  <a:srgbClr val="696464"/>
                </a:solidFill>
              </a:rPr>
            </a:br>
            <a:r>
              <a:rPr kumimoji="0" lang="en-US" sz="2800" i="0" u="none" strike="noStrike" kern="0" cap="none" spc="0" normalizeH="0" baseline="0" noProof="0" dirty="0" smtClean="0">
                <a:ln>
                  <a:noFill/>
                </a:ln>
                <a:solidFill>
                  <a:srgbClr val="221304"/>
                </a:solidFill>
                <a:effectLst/>
                <a:uLnTx/>
                <a:uFillTx/>
                <a:latin typeface="Times New Roman"/>
              </a:rPr>
              <a:t>5</a:t>
            </a:r>
            <a:r>
              <a:rPr kumimoji="0" lang="en-US" sz="2800" i="0" u="none" strike="noStrike" kern="0" cap="none" spc="0" normalizeH="0" baseline="30000" noProof="0" dirty="0" smtClean="0">
                <a:ln>
                  <a:noFill/>
                </a:ln>
                <a:solidFill>
                  <a:srgbClr val="221304"/>
                </a:solidFill>
                <a:effectLst/>
                <a:uLnTx/>
                <a:uFillTx/>
                <a:latin typeface="Times New Roman"/>
              </a:rPr>
              <a:t>th</a:t>
            </a:r>
            <a:r>
              <a:rPr kumimoji="0" lang="en-US" sz="2800" i="0" u="none" strike="noStrike" kern="0" cap="none" spc="0" normalizeH="0" baseline="0" noProof="0" dirty="0" smtClean="0">
                <a:ln>
                  <a:noFill/>
                </a:ln>
                <a:solidFill>
                  <a:srgbClr val="221304"/>
                </a:solidFill>
                <a:effectLst/>
                <a:uLnTx/>
                <a:uFillTx/>
                <a:latin typeface="Times New Roman"/>
              </a:rPr>
              <a:t> edition</a:t>
            </a:r>
            <a:br>
              <a:rPr kumimoji="0" lang="en-US" sz="2800" i="0" u="none" strike="noStrike" kern="0" cap="none" spc="0" normalizeH="0" baseline="0" noProof="0" dirty="0" smtClean="0">
                <a:ln>
                  <a:noFill/>
                </a:ln>
                <a:solidFill>
                  <a:srgbClr val="221304"/>
                </a:solidFill>
                <a:effectLst/>
                <a:uLnTx/>
                <a:uFillTx/>
                <a:latin typeface="Times New Roman"/>
              </a:rPr>
            </a:br>
            <a:r>
              <a:rPr kumimoji="0" lang="en-US" sz="2800" i="0" u="none" strike="noStrike" kern="0" cap="none" spc="0" normalizeH="0" baseline="0" noProof="0" dirty="0" smtClean="0">
                <a:ln>
                  <a:noFill/>
                </a:ln>
                <a:solidFill>
                  <a:srgbClr val="221304"/>
                </a:solidFill>
                <a:effectLst/>
                <a:uLnTx/>
                <a:uFillTx/>
                <a:latin typeface="Times New Roman"/>
              </a:rPr>
              <a:t>	By Dave Batty</a:t>
            </a:r>
            <a:endParaRPr lang="en-US" dirty="0"/>
          </a:p>
        </p:txBody>
      </p:sp>
      <p:sp>
        <p:nvSpPr>
          <p:cNvPr id="4" name="Footer Placeholder 3"/>
          <p:cNvSpPr>
            <a:spLocks noGrp="1"/>
          </p:cNvSpPr>
          <p:nvPr>
            <p:ph type="ftr" sz="quarter" idx="11"/>
          </p:nvPr>
        </p:nvSpPr>
        <p:spPr>
          <a:xfrm>
            <a:off x="4379913" y="6408738"/>
            <a:ext cx="2859087" cy="365125"/>
          </a:xfrm>
        </p:spPr>
        <p:txBody>
          <a:bodyPr/>
          <a:lstStyle/>
          <a:p>
            <a:pPr>
              <a:defRPr/>
            </a:pPr>
            <a:r>
              <a:rPr lang="en-US" dirty="0" smtClean="0"/>
              <a:t>iteenchallenge.org   2/2013</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3600" y="304800"/>
            <a:ext cx="2266185" cy="317775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6" name="TextBox 5"/>
          <p:cNvSpPr txBox="1"/>
          <p:nvPr/>
        </p:nvSpPr>
        <p:spPr>
          <a:xfrm>
            <a:off x="3733800" y="4512162"/>
            <a:ext cx="5029200" cy="1200329"/>
          </a:xfrm>
          <a:prstGeom prst="rect">
            <a:avLst/>
          </a:prstGeom>
          <a:noFill/>
        </p:spPr>
        <p:txBody>
          <a:bodyPr wrap="square" rtlCol="0">
            <a:spAutoFit/>
          </a:bodyPr>
          <a:lstStyle/>
          <a:p>
            <a:r>
              <a:rPr lang="en-US" dirty="0" smtClean="0"/>
              <a:t>For Information on obtaining these materials see iteenchallenge.org   Course: C104</a:t>
            </a:r>
            <a:endParaRPr lang="en-US" dirty="0"/>
          </a:p>
        </p:txBody>
      </p:sp>
      <p:sp>
        <p:nvSpPr>
          <p:cNvPr id="7" name="Rectangle 6"/>
          <p:cNvSpPr/>
          <p:nvPr/>
        </p:nvSpPr>
        <p:spPr>
          <a:xfrm>
            <a:off x="3733800" y="4512162"/>
            <a:ext cx="5029200"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21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
        <p:nvSpPr>
          <p:cNvPr id="26627" name="Rectangle 3"/>
          <p:cNvSpPr>
            <a:spLocks noGrp="1" noChangeArrowheads="1"/>
          </p:cNvSpPr>
          <p:nvPr>
            <p:ph idx="4294967295"/>
          </p:nvPr>
        </p:nvSpPr>
        <p:spPr>
          <a:xfrm>
            <a:off x="381000" y="0"/>
            <a:ext cx="8763000" cy="8077200"/>
          </a:xfrm>
        </p:spPr>
        <p:txBody>
          <a:bodyPr/>
          <a:lstStyle/>
          <a:p>
            <a:pPr eaLnBrk="1" hangingPunct="1">
              <a:buFont typeface="Symbol" pitchFamily="18" charset="2"/>
              <a:buNone/>
            </a:pPr>
            <a:endParaRPr lang="en-US" smtClean="0"/>
          </a:p>
          <a:p>
            <a:pPr eaLnBrk="1" hangingPunct="1">
              <a:buFont typeface="Symbol" pitchFamily="18" charset="2"/>
              <a:buNone/>
            </a:pPr>
            <a:r>
              <a:rPr lang="en-US" b="1" smtClean="0"/>
              <a:t>Key Biblical Truth:</a:t>
            </a:r>
          </a:p>
          <a:p>
            <a:pPr eaLnBrk="1" hangingPunct="1">
              <a:buFont typeface="Symbol" pitchFamily="18" charset="2"/>
              <a:buNone/>
            </a:pPr>
            <a:r>
              <a:rPr lang="en-US" smtClean="0"/>
              <a:t>I need to memorize and </a:t>
            </a:r>
          </a:p>
          <a:p>
            <a:pPr eaLnBrk="1" hangingPunct="1">
              <a:buFont typeface="Symbol" pitchFamily="18" charset="2"/>
              <a:buNone/>
            </a:pPr>
            <a:r>
              <a:rPr lang="en-US" smtClean="0"/>
              <a:t>Use a Biblical pattern of </a:t>
            </a:r>
          </a:p>
          <a:p>
            <a:pPr eaLnBrk="1" hangingPunct="1">
              <a:buFont typeface="Symbol" pitchFamily="18" charset="2"/>
              <a:buNone/>
            </a:pPr>
            <a:r>
              <a:rPr lang="en-US" smtClean="0"/>
              <a:t>Responding to  temptation.</a:t>
            </a:r>
          </a:p>
          <a:p>
            <a:pPr eaLnBrk="1" hangingPunct="1">
              <a:buFont typeface="Symbol" pitchFamily="18" charset="2"/>
              <a:buNone/>
            </a:pPr>
            <a:endParaRPr lang="en-US" smtClean="0"/>
          </a:p>
          <a:p>
            <a:pPr eaLnBrk="1" hangingPunct="1">
              <a:buFont typeface="Symbol" pitchFamily="18" charset="2"/>
              <a:buNone/>
            </a:pPr>
            <a:r>
              <a:rPr lang="en-US" b="1" smtClean="0"/>
              <a:t>Key Verse:</a:t>
            </a:r>
          </a:p>
          <a:p>
            <a:pPr eaLnBrk="1" hangingPunct="1">
              <a:buFont typeface="Symbol" pitchFamily="18" charset="2"/>
              <a:buNone/>
            </a:pPr>
            <a:r>
              <a:rPr lang="en-US" smtClean="0"/>
              <a:t>Ephesians 6:13 NLT</a:t>
            </a:r>
          </a:p>
          <a:p>
            <a:pPr eaLnBrk="1" hangingPunct="1">
              <a:buFont typeface="Symbol" pitchFamily="18" charset="2"/>
              <a:buNone/>
            </a:pPr>
            <a:r>
              <a:rPr lang="en-US" smtClean="0"/>
              <a:t>“Use every piece of God’s </a:t>
            </a:r>
          </a:p>
          <a:p>
            <a:pPr eaLnBrk="1" hangingPunct="1">
              <a:buFont typeface="Symbol" pitchFamily="18" charset="2"/>
              <a:buNone/>
            </a:pPr>
            <a:r>
              <a:rPr lang="en-US" smtClean="0"/>
              <a:t>Armor to resist the enemy </a:t>
            </a:r>
          </a:p>
          <a:p>
            <a:pPr eaLnBrk="1" hangingPunct="1">
              <a:buFont typeface="Symbol" pitchFamily="18" charset="2"/>
              <a:buNone/>
            </a:pPr>
            <a:r>
              <a:rPr lang="en-US" smtClean="0"/>
              <a:t>In the time of evil, so that </a:t>
            </a:r>
          </a:p>
          <a:p>
            <a:pPr eaLnBrk="1" hangingPunct="1">
              <a:buFont typeface="Symbol" pitchFamily="18" charset="2"/>
              <a:buNone/>
            </a:pPr>
            <a:r>
              <a:rPr lang="en-US" smtClean="0"/>
              <a:t>After the battle you will</a:t>
            </a:r>
          </a:p>
          <a:p>
            <a:pPr eaLnBrk="1" hangingPunct="1">
              <a:buFont typeface="Symbol" pitchFamily="18" charset="2"/>
              <a:buNone/>
            </a:pPr>
            <a:r>
              <a:rPr lang="en-US" smtClean="0"/>
              <a:t>Be standing firm.”</a:t>
            </a:r>
          </a:p>
        </p:txBody>
      </p:sp>
      <p:sp>
        <p:nvSpPr>
          <p:cNvPr id="26628" name="Rectangle 3"/>
          <p:cNvSpPr txBox="1">
            <a:spLocks noChangeArrowheads="1"/>
          </p:cNvSpPr>
          <p:nvPr/>
        </p:nvSpPr>
        <p:spPr bwMode="auto">
          <a:xfrm>
            <a:off x="228600" y="609600"/>
            <a:ext cx="7772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chemeClr val="tx2"/>
              </a:buClr>
              <a:buSzPct val="90000"/>
            </a:pPr>
            <a:endParaRPr lang="en-US" sz="3200"/>
          </a:p>
        </p:txBody>
      </p:sp>
      <p:pic>
        <p:nvPicPr>
          <p:cNvPr id="26629" name="Picture 2" descr="http://s4.hubimg.com/u/6418407_f26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10200" y="1524000"/>
            <a:ext cx="320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fontAlgn="auto" hangingPunct="1">
              <a:spcAft>
                <a:spcPts val="0"/>
              </a:spcAft>
              <a:defRPr/>
            </a:pPr>
            <a:r>
              <a:rPr lang="en-US" dirty="0" smtClean="0"/>
              <a:t>A.  Where Do You Stand?</a:t>
            </a:r>
          </a:p>
        </p:txBody>
      </p:sp>
      <p:pic>
        <p:nvPicPr>
          <p:cNvPr id="27651" name="Picture 1031" descr="http://www.jdhillberry.com/images/Riding%20The%20Fence%20w.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895475" y="2047875"/>
            <a:ext cx="2457450" cy="3600450"/>
          </a:xfrm>
        </p:spPr>
      </p:pic>
      <p:sp>
        <p:nvSpPr>
          <p:cNvPr id="17411" name="Rectangle 1027"/>
          <p:cNvSpPr>
            <a:spLocks noGrp="1" noChangeArrowheads="1"/>
          </p:cNvSpPr>
          <p:nvPr>
            <p:ph type="body" sz="half" idx="2"/>
          </p:nvPr>
        </p:nvSpPr>
        <p:spPr/>
        <p:txBody>
          <a:bodyPr>
            <a:normAutofit lnSpcReduction="10000"/>
          </a:bodyPr>
          <a:lstStyle/>
          <a:p>
            <a:pPr marL="533400" indent="-533400" eaLnBrk="1" fontAlgn="auto" hangingPunct="1">
              <a:lnSpc>
                <a:spcPct val="90000"/>
              </a:lnSpc>
              <a:spcAft>
                <a:spcPts val="0"/>
              </a:spcAft>
              <a:buFont typeface="Arial" pitchFamily="34" charset="0"/>
              <a:buChar char="•"/>
              <a:defRPr/>
            </a:pPr>
            <a:r>
              <a:rPr lang="en-US" sz="2800" dirty="0" smtClean="0">
                <a:hlinkClick r:id="rId3" action="ppaction://hlinksldjump"/>
              </a:rPr>
              <a:t>It is time to stop “sitting on the fence” and make a firm decision</a:t>
            </a:r>
            <a:r>
              <a:rPr lang="en-US" sz="2800" dirty="0" smtClean="0"/>
              <a:t>.</a:t>
            </a:r>
          </a:p>
          <a:p>
            <a:pPr marL="533400" indent="-533400" eaLnBrk="1" fontAlgn="auto" hangingPunct="1">
              <a:lnSpc>
                <a:spcPct val="90000"/>
              </a:lnSpc>
              <a:spcAft>
                <a:spcPts val="0"/>
              </a:spcAft>
              <a:buFont typeface="Arial" pitchFamily="34" charset="0"/>
              <a:buChar char="•"/>
              <a:defRPr/>
            </a:pPr>
            <a:r>
              <a:rPr lang="en-US" sz="2800" dirty="0" smtClean="0"/>
              <a:t>If you want to be successful in overcoming temptation you must be fully committed to following God’s way.</a:t>
            </a: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fontAlgn="auto" hangingPunct="1">
              <a:spcAft>
                <a:spcPts val="0"/>
              </a:spcAft>
              <a:defRPr/>
            </a:pPr>
            <a:r>
              <a:rPr lang="en-US" dirty="0" smtClean="0"/>
              <a:t>B.  Was That a Temptation??!?</a:t>
            </a:r>
          </a:p>
        </p:txBody>
      </p:sp>
      <p:sp>
        <p:nvSpPr>
          <p:cNvPr id="28675" name="Rectangle 4"/>
          <p:cNvSpPr>
            <a:spLocks noGrp="1" noChangeArrowheads="1"/>
          </p:cNvSpPr>
          <p:nvPr>
            <p:ph type="body" sz="half" idx="2"/>
          </p:nvPr>
        </p:nvSpPr>
        <p:spPr/>
        <p:txBody>
          <a:bodyPr/>
          <a:lstStyle/>
          <a:p>
            <a:pPr marL="533400" indent="-533400" eaLnBrk="1" hangingPunct="1">
              <a:buFont typeface="Arial" charset="0"/>
              <a:buChar char="•"/>
            </a:pPr>
            <a:r>
              <a:rPr lang="en-US" sz="2800" smtClean="0"/>
              <a:t>Satan will not announce, </a:t>
            </a:r>
            <a:r>
              <a:rPr lang="en-US" sz="2800" b="1" smtClean="0"/>
              <a:t>“This is a temptation.”</a:t>
            </a:r>
          </a:p>
          <a:p>
            <a:pPr marL="533400" indent="-533400" eaLnBrk="1" hangingPunct="1">
              <a:buFont typeface="Arial" charset="0"/>
              <a:buChar char="•"/>
            </a:pPr>
            <a:endParaRPr lang="en-US" sz="2800" smtClean="0"/>
          </a:p>
          <a:p>
            <a:pPr marL="533400" indent="-533400" eaLnBrk="1" hangingPunct="1">
              <a:buFont typeface="Arial" charset="0"/>
              <a:buChar char="•"/>
            </a:pPr>
            <a:r>
              <a:rPr lang="en-US" sz="2800" smtClean="0"/>
              <a:t>Satan will say, “Do you want or need something?  </a:t>
            </a:r>
            <a:r>
              <a:rPr lang="en-US" sz="2800" b="1" smtClean="0"/>
              <a:t>Here’s an easy way to get it.”</a:t>
            </a: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28677" name="Picture 4" descr="http://onechristiandad.files.wordpress.com/2013/01/tempted.jpeg?w=614"/>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990600" y="1676400"/>
            <a:ext cx="3886200" cy="41910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fontAlgn="auto" hangingPunct="1">
              <a:spcAft>
                <a:spcPts val="0"/>
              </a:spcAft>
              <a:defRPr/>
            </a:pPr>
            <a:r>
              <a:rPr lang="en-US" dirty="0" smtClean="0"/>
              <a:t>B.  Was That a Temptation??!?</a:t>
            </a:r>
          </a:p>
        </p:txBody>
      </p:sp>
      <p:pic>
        <p:nvPicPr>
          <p:cNvPr id="29699" name="Picture 1029" descr="C:\WINDOWS\Application Data\Microsoft\Media Catalog\Downloaded Clips\cl5c\j0230512.wmf"/>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1447800" y="2209800"/>
            <a:ext cx="3810000" cy="2995613"/>
          </a:xfrm>
        </p:spPr>
      </p:pic>
      <p:sp>
        <p:nvSpPr>
          <p:cNvPr id="29700" name="Rectangle 1028"/>
          <p:cNvSpPr>
            <a:spLocks noGrp="1" noChangeArrowheads="1"/>
          </p:cNvSpPr>
          <p:nvPr>
            <p:ph type="body" sz="half" idx="2"/>
          </p:nvPr>
        </p:nvSpPr>
        <p:spPr/>
        <p:txBody>
          <a:bodyPr/>
          <a:lstStyle/>
          <a:p>
            <a:pPr marL="533400" indent="-533400" eaLnBrk="1" hangingPunct="1">
              <a:buFont typeface="Arial" charset="0"/>
              <a:buChar char="•"/>
            </a:pPr>
            <a:r>
              <a:rPr lang="en-US" sz="2800" smtClean="0"/>
              <a:t>God has promised to speak to you through your conscience and tell you when Satan is trying to get you to sin.</a:t>
            </a: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304800"/>
            <a:ext cx="8001000" cy="1206500"/>
          </a:xfrm>
        </p:spPr>
        <p:txBody>
          <a:bodyPr>
            <a:noAutofit/>
          </a:bodyPr>
          <a:lstStyle/>
          <a:p>
            <a:pPr eaLnBrk="1" fontAlgn="auto" hangingPunct="1">
              <a:spcAft>
                <a:spcPts val="0"/>
              </a:spcAft>
              <a:defRPr/>
            </a:pPr>
            <a:r>
              <a:rPr lang="en-US" sz="3600" dirty="0" smtClean="0"/>
              <a:t>Ask Yourself </a:t>
            </a:r>
            <a:r>
              <a:rPr lang="en-US" sz="4000" dirty="0" smtClean="0"/>
              <a:t>These</a:t>
            </a:r>
            <a:r>
              <a:rPr lang="en-US" sz="3600" dirty="0" smtClean="0"/>
              <a:t> Questions…</a:t>
            </a:r>
          </a:p>
        </p:txBody>
      </p:sp>
      <p:sp>
        <p:nvSpPr>
          <p:cNvPr id="30723" name="Rectangle 4"/>
          <p:cNvSpPr>
            <a:spLocks noGrp="1" noChangeArrowheads="1"/>
          </p:cNvSpPr>
          <p:nvPr>
            <p:ph type="body" sz="half" idx="2"/>
          </p:nvPr>
        </p:nvSpPr>
        <p:spPr>
          <a:xfrm>
            <a:off x="5181600" y="1371600"/>
            <a:ext cx="3810000" cy="4495800"/>
          </a:xfrm>
        </p:spPr>
        <p:txBody>
          <a:bodyPr/>
          <a:lstStyle/>
          <a:p>
            <a:pPr marL="533400" indent="-533400" eaLnBrk="1" hangingPunct="1">
              <a:buFont typeface="Symbol" pitchFamily="18" charset="2"/>
              <a:buNone/>
            </a:pPr>
            <a:endParaRPr lang="en-US" sz="2800" smtClean="0"/>
          </a:p>
          <a:p>
            <a:pPr marL="533400" indent="-533400" eaLnBrk="1" hangingPunct="1">
              <a:buFont typeface="Arial" charset="0"/>
              <a:buChar char="•"/>
            </a:pPr>
            <a:r>
              <a:rPr lang="en-US" sz="2800" smtClean="0"/>
              <a:t>“</a:t>
            </a:r>
            <a:r>
              <a:rPr lang="en-US" sz="3200" smtClean="0"/>
              <a:t>If I do this thing, will I break one of God’s laws?”</a:t>
            </a:r>
          </a:p>
          <a:p>
            <a:pPr marL="533400" indent="-533400" eaLnBrk="1" hangingPunct="1">
              <a:buFont typeface="Arial" charset="0"/>
              <a:buChar char="•"/>
            </a:pPr>
            <a:r>
              <a:rPr lang="en-US" sz="3200" smtClean="0"/>
              <a:t>“If I do this thing, will it help me draw closer to God?”</a:t>
            </a: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30725" name="Picture 2" descr="https://encrypted-tbn2.gstatic.com/images?q=tbn:ANd9GcS49i8AplLeUJ2jWd8xY6WgnMq4RNCGpeOUYnscNcIiHrnGCFdh"/>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990600" y="1676400"/>
            <a:ext cx="3810000" cy="41148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Grp="1" noChangeArrowheads="1"/>
          </p:cNvSpPr>
          <p:nvPr>
            <p:ph type="title"/>
          </p:nvPr>
        </p:nvSpPr>
        <p:spPr>
          <a:xfrm>
            <a:off x="381000" y="228600"/>
            <a:ext cx="8610600" cy="1282700"/>
          </a:xfrm>
        </p:spPr>
        <p:txBody>
          <a:bodyPr>
            <a:noAutofit/>
          </a:bodyPr>
          <a:lstStyle/>
          <a:p>
            <a:pPr algn="ctr" eaLnBrk="1" fontAlgn="auto" hangingPunct="1">
              <a:spcAft>
                <a:spcPts val="0"/>
              </a:spcAft>
              <a:defRPr/>
            </a:pPr>
            <a:r>
              <a:rPr lang="en-US" sz="3600" dirty="0" smtClean="0"/>
              <a:t>C.  What are the Steps to Overcoming Temptation?</a:t>
            </a:r>
          </a:p>
        </p:txBody>
      </p:sp>
      <p:sp>
        <p:nvSpPr>
          <p:cNvPr id="31747" name="Rectangle 2052"/>
          <p:cNvSpPr>
            <a:spLocks noGrp="1" noChangeArrowheads="1"/>
          </p:cNvSpPr>
          <p:nvPr>
            <p:ph type="body" sz="half" idx="2"/>
          </p:nvPr>
        </p:nvSpPr>
        <p:spPr>
          <a:xfrm>
            <a:off x="3886200" y="1600200"/>
            <a:ext cx="5029200" cy="4724400"/>
          </a:xfrm>
        </p:spPr>
        <p:txBody>
          <a:bodyPr/>
          <a:lstStyle/>
          <a:p>
            <a:pPr marL="609600" indent="-609600" eaLnBrk="1" hangingPunct="1">
              <a:buFont typeface="Symbol" pitchFamily="18" charset="2"/>
              <a:buAutoNum type="arabicPeriod"/>
            </a:pPr>
            <a:r>
              <a:rPr lang="en-US" sz="2400" smtClean="0"/>
              <a:t>Realize you are being tempted.</a:t>
            </a:r>
          </a:p>
          <a:p>
            <a:pPr marL="609600" indent="-609600" eaLnBrk="1" hangingPunct="1">
              <a:buFont typeface="Symbol" pitchFamily="18" charset="2"/>
              <a:buAutoNum type="arabicPeriod"/>
            </a:pPr>
            <a:r>
              <a:rPr lang="en-US" sz="2400" smtClean="0"/>
              <a:t>Say, “NO,” to the temptation.</a:t>
            </a:r>
          </a:p>
          <a:p>
            <a:pPr marL="609600" indent="-609600" eaLnBrk="1" hangingPunct="1">
              <a:buFont typeface="Symbol" pitchFamily="18" charset="2"/>
              <a:buAutoNum type="arabicPeriod"/>
            </a:pPr>
            <a:r>
              <a:rPr lang="en-US" sz="2400" smtClean="0"/>
              <a:t>Begin to talk to God… pray!</a:t>
            </a:r>
          </a:p>
          <a:p>
            <a:pPr marL="609600" indent="-609600" eaLnBrk="1" hangingPunct="1">
              <a:buFont typeface="Symbol" pitchFamily="18" charset="2"/>
              <a:buAutoNum type="arabicPeriod"/>
            </a:pPr>
            <a:r>
              <a:rPr lang="en-US" sz="2400" smtClean="0"/>
              <a:t>Ask yourself, “What need is Satan trying to get me to meet?”</a:t>
            </a:r>
          </a:p>
          <a:p>
            <a:pPr marL="609600" indent="-609600" eaLnBrk="1" hangingPunct="1">
              <a:buFont typeface="Symbol" pitchFamily="18" charset="2"/>
              <a:buAutoNum type="arabicPeriod"/>
            </a:pPr>
            <a:r>
              <a:rPr lang="en-US" sz="2400" smtClean="0"/>
              <a:t>Look for God’s way out of the temptation.</a:t>
            </a:r>
          </a:p>
          <a:p>
            <a:pPr marL="609600" indent="-609600" eaLnBrk="1" hangingPunct="1">
              <a:buFont typeface="Symbol" pitchFamily="18" charset="2"/>
              <a:buAutoNum type="arabicPeriod"/>
            </a:pPr>
            <a:r>
              <a:rPr lang="en-US" sz="2400" smtClean="0"/>
              <a:t>Set goals that help fill</a:t>
            </a:r>
            <a:r>
              <a:rPr lang="en-US" sz="2800" smtClean="0"/>
              <a:t> your </a:t>
            </a:r>
            <a:r>
              <a:rPr lang="en-US" sz="2000" smtClean="0"/>
              <a:t>needs </a:t>
            </a:r>
            <a:r>
              <a:rPr lang="en-US" sz="2400" smtClean="0"/>
              <a:t>God’s </a:t>
            </a:r>
            <a:r>
              <a:rPr lang="en-US" sz="2800" smtClean="0"/>
              <a:t>way</a:t>
            </a:r>
            <a:r>
              <a:rPr lang="en-US" sz="3600" smtClean="0"/>
              <a:t>.</a:t>
            </a:r>
          </a:p>
        </p:txBody>
      </p:sp>
      <p:sp>
        <p:nvSpPr>
          <p:cNvPr id="3174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31749" name="Picture 2" descr="http://sphotos-a.xx.fbcdn.net/hphotos-snc6/c1.0.403.403/p403x403/184452_571442472882863_608984264_n.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457200" y="2247900"/>
            <a:ext cx="3124200" cy="31242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defRPr/>
            </a:pPr>
            <a:r>
              <a:rPr lang="en-US" sz="4400" b="0" dirty="0" smtClean="0"/>
              <a:t>For Personal Application</a:t>
            </a:r>
            <a:r>
              <a:rPr lang="en-US" sz="3600" dirty="0" smtClean="0"/>
              <a:t>…</a:t>
            </a:r>
            <a:endParaRPr lang="en-US" sz="3600" dirty="0"/>
          </a:p>
        </p:txBody>
      </p:sp>
      <p:sp>
        <p:nvSpPr>
          <p:cNvPr id="32771" name="Content Placeholder 1"/>
          <p:cNvSpPr>
            <a:spLocks noGrp="1"/>
          </p:cNvSpPr>
          <p:nvPr>
            <p:ph type="body" sz="half" idx="2"/>
          </p:nvPr>
        </p:nvSpPr>
        <p:spPr>
          <a:xfrm>
            <a:off x="4114800" y="1447800"/>
            <a:ext cx="4572000" cy="5029200"/>
          </a:xfrm>
        </p:spPr>
        <p:txBody>
          <a:bodyPr/>
          <a:lstStyle/>
          <a:p>
            <a:r>
              <a:rPr lang="en-US" sz="2800" smtClean="0"/>
              <a:t>Memorize the six steps to overcoming temptation.</a:t>
            </a:r>
          </a:p>
          <a:p>
            <a:r>
              <a:rPr lang="en-US" sz="2800" smtClean="0"/>
              <a:t>Begin to put them into practice in your daily life.</a:t>
            </a:r>
          </a:p>
          <a:p>
            <a:r>
              <a:rPr lang="en-US" sz="2800" smtClean="0"/>
              <a:t>Keep a list of temptations that you encounter daily to help build an awareness of your temptations.</a:t>
            </a:r>
            <a:endParaRPr lang="en-US" sz="4000" smtClean="0"/>
          </a:p>
        </p:txBody>
      </p:sp>
      <p:sp>
        <p:nvSpPr>
          <p:cNvPr id="3277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32773" name="Picture 12" descr="https://encrypted-tbn3.gstatic.com/images?q=tbn:ANd9GcR4sKde4Zv4VpclV0krX8Qn1pngPZCb4RxysTA9yMcjVQ8hOeQHr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533400" y="1676400"/>
            <a:ext cx="3429000" cy="40386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sz="5400" dirty="0" smtClean="0"/>
              <a:t>How to Prepare for Temptation</a:t>
            </a:r>
            <a:endParaRPr lang="en-US" sz="5400" dirty="0"/>
          </a:p>
        </p:txBody>
      </p:sp>
      <p:sp>
        <p:nvSpPr>
          <p:cNvPr id="33795" name="Subtitle 2"/>
          <p:cNvSpPr>
            <a:spLocks noGrp="1"/>
          </p:cNvSpPr>
          <p:nvPr>
            <p:ph type="subTitle" idx="1"/>
          </p:nvPr>
        </p:nvSpPr>
        <p:spPr>
          <a:xfrm>
            <a:off x="685800" y="3611563"/>
            <a:ext cx="7772400" cy="1200150"/>
          </a:xfrm>
        </p:spPr>
        <p:txBody>
          <a:bodyPr/>
          <a:lstStyle/>
          <a:p>
            <a:pPr marR="0" algn="ctr" eaLnBrk="1" hangingPunct="1"/>
            <a:r>
              <a:rPr lang="en-US" sz="4000" smtClean="0"/>
              <a:t>Chapter 3</a:t>
            </a:r>
            <a:endParaRPr lang="en-US" sz="4800" smtClean="0"/>
          </a:p>
          <a:p>
            <a:pPr marR="0" eaLnBrk="1" hangingPunct="1"/>
            <a:endParaRPr lang="en-US" smtClean="0"/>
          </a:p>
        </p:txBody>
      </p:sp>
      <p:sp>
        <p:nvSpPr>
          <p:cNvPr id="3" name="Footer Placeholder 2"/>
          <p:cNvSpPr>
            <a:spLocks noGrp="1"/>
          </p:cNvSpPr>
          <p:nvPr>
            <p:ph type="ftr" sz="quarter" idx="11"/>
          </p:nvPr>
        </p:nvSpPr>
        <p:spPr/>
        <p:txBody>
          <a:bodyPr/>
          <a:lstStyle/>
          <a:p>
            <a:pPr>
              <a:defRPr/>
            </a:pPr>
            <a:r>
              <a:rPr lang="en-US" smtClean="0"/>
              <a:t>iteenchallenge.org   2/2013</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1219200" y="2438400"/>
            <a:ext cx="7772400" cy="3962400"/>
          </a:xfrm>
        </p:spPr>
        <p:txBody>
          <a:bodyPr/>
          <a:lstStyle/>
          <a:p>
            <a:pPr eaLnBrk="1" hangingPunct="1">
              <a:buFont typeface="Symbol" pitchFamily="18" charset="2"/>
              <a:buNone/>
            </a:pPr>
            <a:r>
              <a:rPr lang="en-US" smtClean="0"/>
              <a:t>Key verse:  1 Corinthians 10:13  New Life Bible</a:t>
            </a:r>
          </a:p>
          <a:p>
            <a:pPr eaLnBrk="1" hangingPunct="1">
              <a:buFont typeface="Symbol" pitchFamily="18" charset="2"/>
              <a:buNone/>
            </a:pPr>
            <a:r>
              <a:rPr lang="en-US" smtClean="0"/>
              <a:t>“You have never been tempted to sin in any different way than other people.  God is faithful.  He will not allow you to be tempted more than you can take.  But when you are tempted, He will make a way for you to keep from falling into sin.”</a:t>
            </a:r>
          </a:p>
          <a:p>
            <a:pPr eaLnBrk="1" hangingPunct="1">
              <a:buFont typeface="Symbol" pitchFamily="18" charset="2"/>
              <a:buNone/>
            </a:pPr>
            <a:endParaRPr lang="en-US" smtClean="0"/>
          </a:p>
        </p:txBody>
      </p:sp>
      <p:sp>
        <p:nvSpPr>
          <p:cNvPr id="6" name="Rectangle 3"/>
          <p:cNvSpPr txBox="1">
            <a:spLocks noChangeArrowheads="1"/>
          </p:cNvSpPr>
          <p:nvPr/>
        </p:nvSpPr>
        <p:spPr bwMode="auto">
          <a:xfrm>
            <a:off x="1143000" y="304800"/>
            <a:ext cx="7772400" cy="1676400"/>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90000"/>
              <a:defRPr/>
            </a:pPr>
            <a:r>
              <a:rPr lang="en-US" sz="3200" dirty="0">
                <a:latin typeface="Times New Roman" charset="0"/>
              </a:rPr>
              <a:t>Key Biblical Truth:</a:t>
            </a:r>
          </a:p>
          <a:p>
            <a:pPr marL="342900" indent="-342900">
              <a:spcBef>
                <a:spcPct val="20000"/>
              </a:spcBef>
              <a:buClr>
                <a:schemeClr val="tx2"/>
              </a:buClr>
              <a:buSzPct val="90000"/>
              <a:defRPr/>
            </a:pPr>
            <a:r>
              <a:rPr lang="en-US" sz="3200" dirty="0">
                <a:latin typeface="Times New Roman" charset="0"/>
              </a:rPr>
              <a:t>As a Christian, I need to prepare myself so I can successfully overcome every temptation.</a:t>
            </a:r>
          </a:p>
          <a:p>
            <a:pPr marL="342900" indent="-342900">
              <a:spcBef>
                <a:spcPct val="20000"/>
              </a:spcBef>
              <a:buClr>
                <a:schemeClr val="tx2"/>
              </a:buClr>
              <a:buSzPct val="90000"/>
              <a:defRPr/>
            </a:pPr>
            <a:endParaRPr lang="en-US" sz="3200" kern="0" dirty="0">
              <a:latin typeface="+mn-lt"/>
            </a:endParaRPr>
          </a:p>
        </p:txBody>
      </p:sp>
      <p:sp>
        <p:nvSpPr>
          <p:cNvPr id="3482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marL="742950" indent="-742950" algn="ctr" eaLnBrk="1" fontAlgn="auto" hangingPunct="1">
              <a:spcAft>
                <a:spcPts val="0"/>
              </a:spcAft>
              <a:buFont typeface="+mj-lt"/>
              <a:buAutoNum type="alphaUcPeriod"/>
              <a:defRPr/>
            </a:pPr>
            <a:r>
              <a:rPr lang="en-US" dirty="0" smtClean="0"/>
              <a:t>Draw Close to God</a:t>
            </a:r>
          </a:p>
        </p:txBody>
      </p:sp>
      <p:sp>
        <p:nvSpPr>
          <p:cNvPr id="35843" name="Rectangle 3"/>
          <p:cNvSpPr>
            <a:spLocks noGrp="1" noChangeArrowheads="1"/>
          </p:cNvSpPr>
          <p:nvPr>
            <p:ph type="body" sz="half" idx="2"/>
          </p:nvPr>
        </p:nvSpPr>
        <p:spPr/>
        <p:txBody>
          <a:bodyPr/>
          <a:lstStyle/>
          <a:p>
            <a:pPr marL="533400" indent="-533400" eaLnBrk="1" hangingPunct="1">
              <a:buFont typeface="Arial" charset="0"/>
              <a:buChar char="•"/>
            </a:pPr>
            <a:r>
              <a:rPr lang="en-US" sz="2800" smtClean="0">
                <a:hlinkClick r:id="rId2" action="ppaction://hlinksldjump"/>
              </a:rPr>
              <a:t>Read the Bible and pray </a:t>
            </a:r>
            <a:r>
              <a:rPr lang="en-US" sz="2800" smtClean="0"/>
              <a:t>if you want to be ready for any temptation Satan may place in front of you.</a:t>
            </a:r>
          </a:p>
          <a:p>
            <a:pPr marL="533400" indent="-533400" eaLnBrk="1" hangingPunct="1">
              <a:buFont typeface="Arial" charset="0"/>
              <a:buChar char="•"/>
            </a:pPr>
            <a:r>
              <a:rPr lang="en-US" sz="2800" smtClean="0"/>
              <a:t>Learn Jesus’ way of responding to temptation.</a:t>
            </a: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35845" name="Picture 2" descr="https://encrypted-tbn2.gstatic.com/images?q=tbn:ANd9GcQWdeC29pCiEMkJaeaIiEQK_JDHiJQSzktpfLDS7ZKienHkeb9nKQ"/>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838200" y="1676400"/>
            <a:ext cx="4038600" cy="41148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5410200"/>
          </a:xfrm>
        </p:spPr>
        <p:txBody>
          <a:bodyPr/>
          <a:lstStyle/>
          <a:p>
            <a:pPr marL="0" lvl="0" indent="0">
              <a:spcBef>
                <a:spcPct val="20000"/>
              </a:spcBef>
              <a:buClrTx/>
              <a:buSzTx/>
              <a:buNone/>
            </a:pPr>
            <a:r>
              <a:rPr lang="en-US" sz="2000" b="1" kern="0" dirty="0">
                <a:solidFill>
                  <a:srgbClr val="000000"/>
                </a:solidFill>
                <a:latin typeface="Times New Roman"/>
              </a:rPr>
              <a:t>Quizzes:   Verses to Memorize	</a:t>
            </a:r>
            <a:r>
              <a:rPr lang="en-US" sz="2000" b="1" kern="0" dirty="0" smtClean="0">
                <a:solidFill>
                  <a:srgbClr val="000000"/>
                </a:solidFill>
                <a:latin typeface="Times New Roman"/>
              </a:rPr>
              <a:t>      To </a:t>
            </a:r>
            <a:r>
              <a:rPr lang="en-US" sz="2000" b="1" kern="0" dirty="0">
                <a:solidFill>
                  <a:srgbClr val="000000"/>
                </a:solidFill>
                <a:latin typeface="Times New Roman"/>
              </a:rPr>
              <a:t>be done with:</a:t>
            </a:r>
          </a:p>
          <a:p>
            <a:pPr marL="0" lvl="0" indent="0">
              <a:spcBef>
                <a:spcPct val="20000"/>
              </a:spcBef>
              <a:buClrTx/>
              <a:buSzTx/>
              <a:buNone/>
            </a:pPr>
            <a:r>
              <a:rPr lang="en-US" sz="2000" kern="0" dirty="0">
                <a:solidFill>
                  <a:srgbClr val="000000"/>
                </a:solidFill>
                <a:latin typeface="Times New Roman"/>
              </a:rPr>
              <a:t>1. 1 Corinthians 10:13		</a:t>
            </a:r>
            <a:r>
              <a:rPr lang="en-US" sz="2000" kern="0" dirty="0" smtClean="0">
                <a:solidFill>
                  <a:srgbClr val="000000"/>
                </a:solidFill>
                <a:latin typeface="Times New Roman"/>
              </a:rPr>
              <a:t>         	Lesson </a:t>
            </a:r>
            <a:r>
              <a:rPr lang="en-US" sz="2000" kern="0" dirty="0">
                <a:solidFill>
                  <a:srgbClr val="000000"/>
                </a:solidFill>
                <a:latin typeface="Times New Roman"/>
              </a:rPr>
              <a:t>2</a:t>
            </a:r>
          </a:p>
          <a:p>
            <a:pPr marL="0" lvl="0" indent="0">
              <a:spcBef>
                <a:spcPct val="20000"/>
              </a:spcBef>
              <a:buClrTx/>
              <a:buSzTx/>
              <a:buNone/>
            </a:pPr>
            <a:r>
              <a:rPr lang="en-US" sz="2000" kern="0" dirty="0">
                <a:solidFill>
                  <a:srgbClr val="000000"/>
                </a:solidFill>
                <a:latin typeface="Times New Roman"/>
              </a:rPr>
              <a:t>2. James 4:7-8		</a:t>
            </a:r>
            <a:r>
              <a:rPr lang="en-US" sz="2000" kern="0" dirty="0" smtClean="0">
                <a:solidFill>
                  <a:srgbClr val="000000"/>
                </a:solidFill>
                <a:latin typeface="Times New Roman"/>
              </a:rPr>
              <a:t>		Lesson 3 </a:t>
            </a:r>
          </a:p>
          <a:p>
            <a:pPr marL="0" lvl="0" indent="0">
              <a:spcBef>
                <a:spcPct val="20000"/>
              </a:spcBef>
              <a:buClrTx/>
              <a:buSzTx/>
              <a:buNone/>
            </a:pPr>
            <a:r>
              <a:rPr lang="en-US" sz="2000" kern="0" dirty="0" smtClean="0">
                <a:solidFill>
                  <a:srgbClr val="000000"/>
                </a:solidFill>
                <a:latin typeface="Times New Roman"/>
              </a:rPr>
              <a:t>3</a:t>
            </a:r>
            <a:r>
              <a:rPr lang="en-US" sz="2000" kern="0" dirty="0">
                <a:solidFill>
                  <a:srgbClr val="000000"/>
                </a:solidFill>
                <a:latin typeface="Times New Roman"/>
              </a:rPr>
              <a:t>. Steps to Overcoming Temptation    	</a:t>
            </a:r>
            <a:r>
              <a:rPr lang="en-US" sz="2000" kern="0" dirty="0" smtClean="0">
                <a:solidFill>
                  <a:srgbClr val="000000"/>
                </a:solidFill>
                <a:latin typeface="Times New Roman"/>
              </a:rPr>
              <a:t>Lesson </a:t>
            </a:r>
            <a:r>
              <a:rPr lang="en-US" sz="2000" kern="0" dirty="0">
                <a:solidFill>
                  <a:srgbClr val="000000"/>
                </a:solidFill>
                <a:latin typeface="Times New Roman"/>
              </a:rPr>
              <a:t>4</a:t>
            </a:r>
          </a:p>
          <a:p>
            <a:pPr marL="0" lvl="0" indent="0">
              <a:spcBef>
                <a:spcPct val="20000"/>
              </a:spcBef>
              <a:buClrTx/>
              <a:buSzTx/>
              <a:buNone/>
            </a:pPr>
            <a:r>
              <a:rPr lang="en-US" sz="2000" b="1" kern="0" dirty="0">
                <a:solidFill>
                  <a:srgbClr val="000000"/>
                </a:solidFill>
                <a:latin typeface="Times New Roman"/>
              </a:rPr>
              <a:t>Study Guide Projects:</a:t>
            </a:r>
          </a:p>
          <a:p>
            <a:pPr marL="0" lvl="0" indent="0">
              <a:spcBef>
                <a:spcPct val="20000"/>
              </a:spcBef>
              <a:buClrTx/>
              <a:buSzTx/>
              <a:buNone/>
            </a:pPr>
            <a:r>
              <a:rPr lang="en-US" sz="2000" kern="0" dirty="0">
                <a:solidFill>
                  <a:srgbClr val="000000"/>
                </a:solidFill>
                <a:latin typeface="Times New Roman"/>
              </a:rPr>
              <a:t>     Project #    To be done before or with:</a:t>
            </a:r>
          </a:p>
          <a:p>
            <a:pPr marL="0" lvl="0" indent="0">
              <a:spcBef>
                <a:spcPct val="20000"/>
              </a:spcBef>
              <a:buClrTx/>
              <a:buSzTx/>
              <a:buNone/>
            </a:pPr>
            <a:r>
              <a:rPr lang="en-US" sz="2000" kern="0" dirty="0">
                <a:solidFill>
                  <a:srgbClr val="000000"/>
                </a:solidFill>
                <a:latin typeface="Times New Roman"/>
              </a:rPr>
              <a:t>	1		Lesson 1</a:t>
            </a:r>
          </a:p>
          <a:p>
            <a:pPr marL="0" lvl="0" indent="0">
              <a:spcBef>
                <a:spcPct val="20000"/>
              </a:spcBef>
              <a:buClrTx/>
              <a:buSzTx/>
              <a:buNone/>
            </a:pPr>
            <a:r>
              <a:rPr lang="en-US" sz="2000" kern="0" dirty="0">
                <a:solidFill>
                  <a:srgbClr val="000000"/>
                </a:solidFill>
                <a:latin typeface="Times New Roman"/>
              </a:rPr>
              <a:t>	2		Lesson </a:t>
            </a:r>
            <a:r>
              <a:rPr lang="en-US" sz="2000" kern="0" dirty="0" smtClean="0">
                <a:solidFill>
                  <a:srgbClr val="000000"/>
                </a:solidFill>
                <a:latin typeface="Times New Roman"/>
              </a:rPr>
              <a:t>1</a:t>
            </a:r>
            <a:endParaRPr lang="en-US" sz="2000" kern="0" dirty="0">
              <a:solidFill>
                <a:srgbClr val="000000"/>
              </a:solidFill>
              <a:latin typeface="Times New Roman"/>
            </a:endParaRPr>
          </a:p>
          <a:p>
            <a:pPr marL="0" lvl="0" indent="0">
              <a:spcBef>
                <a:spcPct val="20000"/>
              </a:spcBef>
              <a:buClrTx/>
              <a:buSzTx/>
              <a:buNone/>
            </a:pPr>
            <a:r>
              <a:rPr lang="en-US" sz="2000" kern="0" dirty="0">
                <a:solidFill>
                  <a:srgbClr val="000000"/>
                </a:solidFill>
                <a:latin typeface="Times New Roman"/>
              </a:rPr>
              <a:t>	3		Lesson 2</a:t>
            </a:r>
          </a:p>
          <a:p>
            <a:pPr marL="0" lvl="0" indent="0">
              <a:spcBef>
                <a:spcPct val="20000"/>
              </a:spcBef>
              <a:buClrTx/>
              <a:buSzTx/>
              <a:buNone/>
            </a:pPr>
            <a:r>
              <a:rPr lang="en-US" sz="2000" kern="0" dirty="0">
                <a:solidFill>
                  <a:srgbClr val="000000"/>
                </a:solidFill>
                <a:latin typeface="Times New Roman"/>
              </a:rPr>
              <a:t>	4		Lesson </a:t>
            </a:r>
            <a:r>
              <a:rPr lang="en-US" sz="2000" kern="0" dirty="0" smtClean="0">
                <a:solidFill>
                  <a:srgbClr val="000000"/>
                </a:solidFill>
                <a:latin typeface="Times New Roman"/>
              </a:rPr>
              <a:t>2</a:t>
            </a:r>
            <a:endParaRPr lang="en-US" sz="2000" kern="0" dirty="0">
              <a:solidFill>
                <a:srgbClr val="000000"/>
              </a:solidFill>
              <a:latin typeface="Times New Roman"/>
            </a:endParaRPr>
          </a:p>
          <a:p>
            <a:pPr marL="0" lvl="0" indent="0">
              <a:spcBef>
                <a:spcPct val="20000"/>
              </a:spcBef>
              <a:buClrTx/>
              <a:buSzTx/>
              <a:buNone/>
            </a:pPr>
            <a:r>
              <a:rPr lang="en-US" sz="2000" kern="0" dirty="0">
                <a:solidFill>
                  <a:srgbClr val="000000"/>
                </a:solidFill>
                <a:latin typeface="Times New Roman"/>
              </a:rPr>
              <a:t>	5		Lesson 3</a:t>
            </a:r>
          </a:p>
          <a:p>
            <a:pPr marL="0" lvl="0" indent="0">
              <a:spcBef>
                <a:spcPct val="20000"/>
              </a:spcBef>
              <a:buClrTx/>
              <a:buSzTx/>
              <a:buNone/>
            </a:pPr>
            <a:r>
              <a:rPr lang="en-US" sz="2000" kern="0" dirty="0">
                <a:solidFill>
                  <a:srgbClr val="000000"/>
                </a:solidFill>
                <a:latin typeface="Times New Roman"/>
              </a:rPr>
              <a:t>	6		Lesson </a:t>
            </a:r>
            <a:r>
              <a:rPr lang="en-US" sz="2000" kern="0" dirty="0" smtClean="0">
                <a:solidFill>
                  <a:srgbClr val="000000"/>
                </a:solidFill>
                <a:latin typeface="Times New Roman"/>
              </a:rPr>
              <a:t>3</a:t>
            </a:r>
            <a:endParaRPr lang="en-US" sz="2000" kern="0" dirty="0">
              <a:solidFill>
                <a:srgbClr val="000000"/>
              </a:solidFill>
              <a:latin typeface="Times New Roman"/>
            </a:endParaRPr>
          </a:p>
          <a:p>
            <a:pPr marL="0" lvl="0" indent="0">
              <a:spcBef>
                <a:spcPct val="20000"/>
              </a:spcBef>
              <a:buClrTx/>
              <a:buSzTx/>
              <a:buNone/>
            </a:pPr>
            <a:r>
              <a:rPr lang="en-US" sz="2000" kern="0" dirty="0">
                <a:solidFill>
                  <a:srgbClr val="000000"/>
                </a:solidFill>
                <a:latin typeface="Times New Roman"/>
              </a:rPr>
              <a:t>	7		Lesson 4 </a:t>
            </a:r>
          </a:p>
          <a:p>
            <a:pPr marL="0" lvl="0" indent="0">
              <a:spcBef>
                <a:spcPct val="20000"/>
              </a:spcBef>
              <a:buClrTx/>
              <a:buSzTx/>
              <a:buNone/>
            </a:pPr>
            <a:r>
              <a:rPr lang="en-US" sz="2000" kern="0" dirty="0">
                <a:solidFill>
                  <a:srgbClr val="000000"/>
                </a:solidFill>
                <a:latin typeface="Times New Roman"/>
              </a:rPr>
              <a:t>	8		Lesson 4		</a:t>
            </a:r>
            <a:r>
              <a:rPr lang="en-US" sz="2000" b="1" kern="0" dirty="0" smtClean="0">
                <a:solidFill>
                  <a:srgbClr val="000000"/>
                </a:solidFill>
                <a:latin typeface="Times New Roman"/>
              </a:rPr>
              <a:t>Test:</a:t>
            </a:r>
            <a:r>
              <a:rPr lang="en-US" sz="2000" kern="0" dirty="0" smtClean="0">
                <a:solidFill>
                  <a:srgbClr val="000000"/>
                </a:solidFill>
                <a:latin typeface="Times New Roman"/>
              </a:rPr>
              <a:t> Lesson 5</a:t>
            </a:r>
            <a:endParaRPr lang="en-US" sz="2000" kern="0" dirty="0">
              <a:solidFill>
                <a:srgbClr val="000000"/>
              </a:solidFill>
              <a:latin typeface="Times New Roman"/>
            </a:endParaRPr>
          </a:p>
          <a:p>
            <a:pPr marL="0" lvl="0" indent="0">
              <a:spcBef>
                <a:spcPct val="20000"/>
              </a:spcBef>
              <a:buClrTx/>
              <a:buSzTx/>
              <a:buNone/>
            </a:pPr>
            <a:r>
              <a:rPr lang="en-US" sz="2000" b="1" kern="0" dirty="0" smtClean="0">
                <a:solidFill>
                  <a:srgbClr val="000000"/>
                </a:solidFill>
                <a:latin typeface="Times New Roman"/>
              </a:rPr>
              <a:t>					</a:t>
            </a:r>
            <a:endParaRPr lang="en-US" sz="2000" kern="0" dirty="0">
              <a:solidFill>
                <a:srgbClr val="000000"/>
              </a:solidFill>
              <a:latin typeface="Times New Roman"/>
            </a:endParaRPr>
          </a:p>
          <a:p>
            <a:pPr marL="0" lvl="0" indent="0">
              <a:spcBef>
                <a:spcPct val="20000"/>
              </a:spcBef>
              <a:buClrTx/>
              <a:buSzTx/>
              <a:buNone/>
            </a:pPr>
            <a:endParaRPr lang="en-US" dirty="0"/>
          </a:p>
        </p:txBody>
      </p:sp>
      <p:sp>
        <p:nvSpPr>
          <p:cNvPr id="3" name="Title 2"/>
          <p:cNvSpPr>
            <a:spLocks noGrp="1"/>
          </p:cNvSpPr>
          <p:nvPr>
            <p:ph type="title"/>
          </p:nvPr>
        </p:nvSpPr>
        <p:spPr>
          <a:xfrm>
            <a:off x="457200" y="274638"/>
            <a:ext cx="8229600" cy="944562"/>
          </a:xfrm>
        </p:spPr>
        <p:txBody>
          <a:bodyPr>
            <a:normAutofit fontScale="90000"/>
          </a:bodyPr>
          <a:lstStyle/>
          <a:p>
            <a:r>
              <a:rPr lang="en-US" sz="5900" dirty="0" smtClean="0">
                <a:solidFill>
                  <a:srgbClr val="696464"/>
                </a:solidFill>
              </a:rPr>
              <a:t>Temptation</a:t>
            </a:r>
            <a:endParaRPr lang="en-US" dirty="0"/>
          </a:p>
        </p:txBody>
      </p:sp>
      <p:sp>
        <p:nvSpPr>
          <p:cNvPr id="4" name="Footer Placeholder 3"/>
          <p:cNvSpPr>
            <a:spLocks noGrp="1"/>
          </p:cNvSpPr>
          <p:nvPr>
            <p:ph type="ftr" sz="quarter" idx="11"/>
          </p:nvPr>
        </p:nvSpPr>
        <p:spPr>
          <a:xfrm>
            <a:off x="4379913" y="6408738"/>
            <a:ext cx="2859087" cy="365125"/>
          </a:xfrm>
        </p:spPr>
        <p:txBody>
          <a:bodyPr/>
          <a:lstStyle/>
          <a:p>
            <a:pPr>
              <a:defRPr/>
            </a:pPr>
            <a:r>
              <a:rPr lang="en-US" dirty="0" smtClean="0"/>
              <a:t>iteenchallenge.org   2/2013</a:t>
            </a:r>
            <a:endParaRPr lang="en-US" dirty="0"/>
          </a:p>
        </p:txBody>
      </p:sp>
    </p:spTree>
    <p:extLst>
      <p:ext uri="{BB962C8B-B14F-4D97-AF65-F5344CB8AC3E}">
        <p14:creationId xmlns:p14="http://schemas.microsoft.com/office/powerpoint/2010/main" val="237395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001000" cy="990600"/>
          </a:xfrm>
        </p:spPr>
        <p:txBody>
          <a:bodyPr>
            <a:normAutofit fontScale="90000"/>
          </a:bodyPr>
          <a:lstStyle/>
          <a:p>
            <a:pPr>
              <a:defRPr/>
            </a:pPr>
            <a:r>
              <a:rPr lang="en-US" dirty="0" smtClean="0"/>
              <a:t>B.  Fill Your Needs in God’s Ways</a:t>
            </a:r>
            <a:endParaRPr lang="en-US" dirty="0"/>
          </a:p>
        </p:txBody>
      </p:sp>
      <p:sp>
        <p:nvSpPr>
          <p:cNvPr id="4" name="Text Placeholder 3"/>
          <p:cNvSpPr>
            <a:spLocks noGrp="1"/>
          </p:cNvSpPr>
          <p:nvPr>
            <p:ph type="body" sz="half" idx="2"/>
          </p:nvPr>
        </p:nvSpPr>
        <p:spPr>
          <a:xfrm>
            <a:off x="685800" y="1752600"/>
            <a:ext cx="5029200" cy="4114800"/>
          </a:xfrm>
        </p:spPr>
        <p:txBody>
          <a:bodyPr/>
          <a:lstStyle/>
          <a:p>
            <a:pPr marL="609600" indent="-609600" eaLnBrk="1" hangingPunct="1">
              <a:buFont typeface="Symbol" pitchFamily="18" charset="2"/>
              <a:buAutoNum type="arabicPeriod"/>
              <a:defRPr/>
            </a:pPr>
            <a:r>
              <a:rPr lang="en-US" dirty="0" smtClean="0"/>
              <a:t>Identify your major temptations.</a:t>
            </a:r>
          </a:p>
          <a:p>
            <a:pPr marL="609600" indent="-609600" eaLnBrk="1" hangingPunct="1">
              <a:buFont typeface="Symbol" pitchFamily="18" charset="2"/>
              <a:buAutoNum type="arabicPeriod"/>
              <a:defRPr/>
            </a:pPr>
            <a:r>
              <a:rPr lang="en-US" dirty="0" smtClean="0"/>
              <a:t>Identify the need Satan is trying to get you to fill.</a:t>
            </a:r>
          </a:p>
          <a:p>
            <a:pPr marL="609600" indent="-609600" eaLnBrk="1" hangingPunct="1">
              <a:buFont typeface="Symbol" pitchFamily="18" charset="2"/>
              <a:buAutoNum type="arabicPeriod"/>
              <a:defRPr/>
            </a:pPr>
            <a:r>
              <a:rPr lang="en-US" dirty="0" smtClean="0"/>
              <a:t>Discover God’s way of fulfilling your needs.</a:t>
            </a:r>
          </a:p>
          <a:p>
            <a:pPr marL="609600" indent="-609600" eaLnBrk="1" hangingPunct="1">
              <a:buFont typeface="Symbol" pitchFamily="18" charset="2"/>
              <a:buAutoNum type="arabicPeriod"/>
              <a:defRPr/>
            </a:pPr>
            <a:r>
              <a:rPr lang="en-US" dirty="0" smtClean="0"/>
              <a:t>Make a commitment to fulfill your needs God’s way.</a:t>
            </a:r>
          </a:p>
          <a:p>
            <a:pPr>
              <a:defRPr/>
            </a:pPr>
            <a:endParaRPr lang="en-US" dirty="0"/>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36869" name="Picture 2" descr="http://www.lostseed.com/extras/free-graphics/images/jesus-pictures/jesus-tempted.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5791200" y="1600200"/>
            <a:ext cx="3048000" cy="44196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228600" y="304800"/>
            <a:ext cx="8763000" cy="1447800"/>
          </a:xfrm>
        </p:spPr>
        <p:txBody>
          <a:bodyPr>
            <a:noAutofit/>
          </a:bodyPr>
          <a:lstStyle/>
          <a:p>
            <a:pPr algn="ctr" eaLnBrk="1" fontAlgn="auto" hangingPunct="1">
              <a:spcAft>
                <a:spcPts val="0"/>
              </a:spcAft>
              <a:defRPr/>
            </a:pPr>
            <a:r>
              <a:rPr lang="en-US" sz="4000" dirty="0" smtClean="0"/>
              <a:t>C.  Let God Determine Appropriate Desires</a:t>
            </a:r>
          </a:p>
        </p:txBody>
      </p:sp>
      <p:sp>
        <p:nvSpPr>
          <p:cNvPr id="37891" name="Rectangle 1027"/>
          <p:cNvSpPr>
            <a:spLocks noGrp="1" noChangeArrowheads="1"/>
          </p:cNvSpPr>
          <p:nvPr>
            <p:ph type="body" sz="half" idx="2"/>
          </p:nvPr>
        </p:nvSpPr>
        <p:spPr/>
        <p:txBody>
          <a:bodyPr/>
          <a:lstStyle/>
          <a:p>
            <a:pPr marL="533400" indent="-533400" eaLnBrk="1" hangingPunct="1">
              <a:buFont typeface="Symbol" pitchFamily="18" charset="2"/>
              <a:buAutoNum type="alphaLcParenR"/>
            </a:pPr>
            <a:endParaRPr lang="en-US" sz="2800" smtClean="0"/>
          </a:p>
          <a:p>
            <a:pPr marL="533400" indent="-533400" eaLnBrk="1" hangingPunct="1">
              <a:buFont typeface="Lucida Sans Unicode" pitchFamily="34" charset="0"/>
              <a:buAutoNum type="arabicPeriod"/>
            </a:pPr>
            <a:r>
              <a:rPr lang="en-US" sz="2800" smtClean="0">
                <a:hlinkClick r:id="rId2" action="ppaction://hlinksldjump"/>
              </a:rPr>
              <a:t>Discover what God likes</a:t>
            </a:r>
            <a:r>
              <a:rPr lang="en-US" sz="2800" smtClean="0"/>
              <a:t>.</a:t>
            </a:r>
          </a:p>
          <a:p>
            <a:pPr marL="533400" indent="-533400" eaLnBrk="1" hangingPunct="1">
              <a:buFont typeface="Lucida Sans Unicode" pitchFamily="34" charset="0"/>
              <a:buAutoNum type="arabicPeriod"/>
            </a:pPr>
            <a:r>
              <a:rPr lang="en-US" sz="2800" smtClean="0">
                <a:hlinkClick r:id="rId3" action="ppaction://hlinksldjump"/>
              </a:rPr>
              <a:t>Get rid of old, sinful desires</a:t>
            </a:r>
            <a:r>
              <a:rPr lang="en-US" sz="2800" smtClean="0"/>
              <a:t>.</a:t>
            </a:r>
          </a:p>
          <a:p>
            <a:pPr marL="533400" indent="-533400" eaLnBrk="1" hangingPunct="1">
              <a:buFont typeface="Lucida Sans Unicode" pitchFamily="34" charset="0"/>
              <a:buAutoNum type="arabicPeriod"/>
            </a:pPr>
            <a:r>
              <a:rPr lang="en-US" sz="2800" smtClean="0"/>
              <a:t>Use Biblical values to measure your desires.</a:t>
            </a: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37893" name="Picture 9" descr="http://thumbs.imagekind.com/member/19c74dac-31de-4639-bd48-eb73597cc57a/uploadedartwork/650X650/2b909056-5717-47ac-a342-58d845d1f8d3.jpg"/>
          <p:cNvPicPr>
            <a:picLocks noGrp="1" noChangeAspect="1" noChangeArrowheads="1"/>
          </p:cNvPicPr>
          <p:nvPr>
            <p:ph type="clipArt" sz="half" idx="1"/>
          </p:nvPr>
        </p:nvPicPr>
        <p:blipFill>
          <a:blip r:embed="rId4">
            <a:extLst>
              <a:ext uri="{28A0092B-C50C-407E-A947-70E740481C1C}">
                <a14:useLocalDpi xmlns:a14="http://schemas.microsoft.com/office/drawing/2010/main"/>
              </a:ext>
            </a:extLst>
          </a:blip>
          <a:srcRect/>
          <a:stretch>
            <a:fillRect/>
          </a:stretch>
        </p:blipFill>
        <p:spPr>
          <a:xfrm>
            <a:off x="685800" y="1905000"/>
            <a:ext cx="4419600" cy="39624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D.  Some Temptations Can Be Prevented</a:t>
            </a:r>
          </a:p>
        </p:txBody>
      </p:sp>
      <p:sp>
        <p:nvSpPr>
          <p:cNvPr id="38915" name="Rectangle 1028"/>
          <p:cNvSpPr>
            <a:spLocks noGrp="1" noChangeArrowheads="1"/>
          </p:cNvSpPr>
          <p:nvPr>
            <p:ph type="body" sz="half" idx="2"/>
          </p:nvPr>
        </p:nvSpPr>
        <p:spPr/>
        <p:txBody>
          <a:bodyPr/>
          <a:lstStyle/>
          <a:p>
            <a:pPr marL="533400" indent="-533400" eaLnBrk="1" hangingPunct="1">
              <a:buFont typeface="Lucida Sans Unicode" pitchFamily="34" charset="0"/>
              <a:buAutoNum type="arabicPeriod"/>
            </a:pPr>
            <a:r>
              <a:rPr lang="en-US" sz="2800" smtClean="0">
                <a:hlinkClick r:id="rId2" action="ppaction://hlinksldjump"/>
              </a:rPr>
              <a:t>Avoid things you know are sin</a:t>
            </a:r>
            <a:r>
              <a:rPr lang="en-US" sz="2800" smtClean="0"/>
              <a:t>.</a:t>
            </a:r>
          </a:p>
          <a:p>
            <a:pPr marL="533400" indent="-533400" eaLnBrk="1" hangingPunct="1">
              <a:buFont typeface="Lucida Sans Unicode" pitchFamily="34" charset="0"/>
              <a:buAutoNum type="arabicPeriod"/>
            </a:pPr>
            <a:r>
              <a:rPr lang="en-US" sz="2800" smtClean="0">
                <a:hlinkClick r:id="rId3" action="ppaction://hlinksldjump"/>
              </a:rPr>
              <a:t>Discipline your thought life</a:t>
            </a:r>
            <a:r>
              <a:rPr lang="en-US" sz="2800" smtClean="0"/>
              <a:t>.</a:t>
            </a:r>
          </a:p>
          <a:p>
            <a:pPr marL="533400" indent="-533400" eaLnBrk="1" hangingPunct="1">
              <a:buFont typeface="Lucida Sans Unicode" pitchFamily="34" charset="0"/>
              <a:buAutoNum type="arabicPeriod"/>
            </a:pPr>
            <a:r>
              <a:rPr lang="en-US" sz="2800" smtClean="0"/>
              <a:t>Quickly obey God when He speaks to you.</a:t>
            </a:r>
          </a:p>
          <a:p>
            <a:pPr marL="533400" indent="-533400" eaLnBrk="1" hangingPunct="1">
              <a:buFont typeface="Lucida Sans Unicode" pitchFamily="34" charset="0"/>
              <a:buAutoNum type="arabicPeriod"/>
            </a:pPr>
            <a:r>
              <a:rPr lang="en-US" sz="2800" smtClean="0"/>
              <a:t>Spend time with Christians.</a:t>
            </a:r>
          </a:p>
        </p:txBody>
      </p:sp>
      <p:sp>
        <p:nvSpPr>
          <p:cNvPr id="389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38917" name="Picture 2" descr="https://encrypted-tbn2.gstatic.com/images?q=tbn:ANd9GcQQYIVz6-g-J82OGBXWaCd89Ky6mkimFYVG7XialcQ7e51Lzq3R"/>
          <p:cNvPicPr>
            <a:picLocks noGrp="1" noChangeAspect="1" noChangeArrowheads="1"/>
          </p:cNvPicPr>
          <p:nvPr>
            <p:ph type="clipArt" sz="half" idx="1"/>
          </p:nvPr>
        </p:nvPicPr>
        <p:blipFill>
          <a:blip r:embed="rId4">
            <a:extLst>
              <a:ext uri="{28A0092B-C50C-407E-A947-70E740481C1C}">
                <a14:useLocalDpi xmlns:a14="http://schemas.microsoft.com/office/drawing/2010/main"/>
              </a:ext>
            </a:extLst>
          </a:blip>
          <a:srcRect/>
          <a:stretch>
            <a:fillRect/>
          </a:stretch>
        </p:blipFill>
        <p:spPr>
          <a:xfrm>
            <a:off x="914400" y="1981200"/>
            <a:ext cx="4038600" cy="36576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D.  Some Temptations Can Be Prevented</a:t>
            </a:r>
          </a:p>
        </p:txBody>
      </p:sp>
      <p:sp>
        <p:nvSpPr>
          <p:cNvPr id="39939" name="Rectangle 1028"/>
          <p:cNvSpPr>
            <a:spLocks noGrp="1" noChangeArrowheads="1"/>
          </p:cNvSpPr>
          <p:nvPr>
            <p:ph type="body" sz="half" idx="2"/>
          </p:nvPr>
        </p:nvSpPr>
        <p:spPr/>
        <p:txBody>
          <a:bodyPr/>
          <a:lstStyle/>
          <a:p>
            <a:pPr marL="533400" indent="-533400" eaLnBrk="1" hangingPunct="1">
              <a:buFont typeface="Lucida Sans Unicode" pitchFamily="34" charset="0"/>
              <a:buAutoNum type="arabicPeriod" startAt="5"/>
            </a:pPr>
            <a:r>
              <a:rPr lang="en-US" sz="2800" smtClean="0"/>
              <a:t>Be consistent in resisting temptation.</a:t>
            </a:r>
          </a:p>
          <a:p>
            <a:pPr marL="533400" indent="-533400" eaLnBrk="1" hangingPunct="1">
              <a:buFont typeface="Lucida Sans Unicode" pitchFamily="34" charset="0"/>
              <a:buAutoNum type="arabicPeriod" startAt="5"/>
            </a:pPr>
            <a:r>
              <a:rPr lang="en-US" sz="2800" smtClean="0"/>
              <a:t>Make sure that </a:t>
            </a:r>
            <a:r>
              <a:rPr lang="en-US" sz="2800" smtClean="0">
                <a:hlinkClick r:id="rId2" action="ppaction://hlinksldjump"/>
              </a:rPr>
              <a:t>God is the real leader of your life.</a:t>
            </a:r>
            <a:endParaRPr lang="en-US" sz="2800" smtClean="0"/>
          </a:p>
        </p:txBody>
      </p:sp>
      <p:sp>
        <p:nvSpPr>
          <p:cNvPr id="399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39941" name="Picture 2" descr="http://biblicalproof.files.wordpress.com/2011/05/behold-the-lamb-of-god.jpg"/>
          <p:cNvPicPr>
            <a:picLocks noGrp="1" noChangeAspect="1" noChangeArrowheads="1"/>
          </p:cNvPicPr>
          <p:nvPr>
            <p:ph type="clipArt" sz="half" idx="1"/>
          </p:nvPr>
        </p:nvPicPr>
        <p:blipFill>
          <a:blip r:embed="rId3" cstate="screen">
            <a:extLst>
              <a:ext uri="{28A0092B-C50C-407E-A947-70E740481C1C}">
                <a14:useLocalDpi xmlns:a14="http://schemas.microsoft.com/office/drawing/2010/main"/>
              </a:ext>
            </a:extLst>
          </a:blip>
          <a:srcRect/>
          <a:stretch>
            <a:fillRect/>
          </a:stretch>
        </p:blipFill>
        <p:spPr>
          <a:xfrm>
            <a:off x="1450975" y="1600200"/>
            <a:ext cx="3346450" cy="44958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381000" y="304800"/>
            <a:ext cx="8610600" cy="1206500"/>
          </a:xfrm>
        </p:spPr>
        <p:txBody>
          <a:bodyPr/>
          <a:lstStyle/>
          <a:p>
            <a:pPr eaLnBrk="1" fontAlgn="auto" hangingPunct="1">
              <a:spcAft>
                <a:spcPts val="0"/>
              </a:spcAft>
              <a:defRPr/>
            </a:pPr>
            <a:r>
              <a:rPr lang="en-US" dirty="0" smtClean="0"/>
              <a:t>E.  Be aware of Satan’s strategies</a:t>
            </a:r>
          </a:p>
        </p:txBody>
      </p:sp>
      <p:sp>
        <p:nvSpPr>
          <p:cNvPr id="40963" name="Rectangle 1028"/>
          <p:cNvSpPr>
            <a:spLocks noGrp="1" noChangeArrowheads="1"/>
          </p:cNvSpPr>
          <p:nvPr>
            <p:ph type="body" sz="half" idx="2"/>
          </p:nvPr>
        </p:nvSpPr>
        <p:spPr/>
        <p:txBody>
          <a:bodyPr/>
          <a:lstStyle/>
          <a:p>
            <a:pPr marL="533400" indent="-533400" eaLnBrk="1" hangingPunct="1">
              <a:buFont typeface="Symbol" pitchFamily="18" charset="2"/>
              <a:buAutoNum type="alphaLcParenR" startAt="5"/>
            </a:pPr>
            <a:endParaRPr lang="en-US" sz="2800" smtClean="0"/>
          </a:p>
          <a:p>
            <a:pPr marL="533400" indent="-533400" eaLnBrk="1" hangingPunct="1">
              <a:buFont typeface="Arial" charset="0"/>
              <a:buChar char="•"/>
            </a:pPr>
            <a:r>
              <a:rPr lang="en-US" sz="2800" smtClean="0"/>
              <a:t>He may </a:t>
            </a:r>
            <a:r>
              <a:rPr lang="en-US" sz="2800" u="sng" smtClean="0">
                <a:solidFill>
                  <a:srgbClr val="D60093"/>
                </a:solidFill>
              </a:rPr>
              <a:t>disguise</a:t>
            </a:r>
            <a:r>
              <a:rPr lang="en-US" sz="2800" smtClean="0"/>
              <a:t> himself to look spiritual</a:t>
            </a:r>
          </a:p>
          <a:p>
            <a:pPr marL="533400" indent="-533400" eaLnBrk="1" hangingPunct="1">
              <a:buFont typeface="Arial" charset="0"/>
              <a:buChar char="•"/>
            </a:pPr>
            <a:r>
              <a:rPr lang="en-US" sz="2800" smtClean="0"/>
              <a:t>He may </a:t>
            </a:r>
            <a:r>
              <a:rPr lang="en-US" sz="2800" u="sng" smtClean="0">
                <a:solidFill>
                  <a:srgbClr val="D60093"/>
                </a:solidFill>
              </a:rPr>
              <a:t>fall back</a:t>
            </a:r>
            <a:r>
              <a:rPr lang="en-US" sz="2800" smtClean="0"/>
              <a:t> and </a:t>
            </a:r>
            <a:r>
              <a:rPr lang="en-US" sz="2800" u="sng" smtClean="0">
                <a:solidFill>
                  <a:srgbClr val="D60093"/>
                </a:solidFill>
              </a:rPr>
              <a:t>wait</a:t>
            </a:r>
            <a:r>
              <a:rPr lang="en-US" sz="2800" smtClean="0"/>
              <a:t> for another opportunity. </a:t>
            </a:r>
          </a:p>
        </p:txBody>
      </p:sp>
      <p:sp>
        <p:nvSpPr>
          <p:cNvPr id="409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40965" name="Picture 2" descr="http://3.bp.blogspot.com/-Ld-VAVOlsjc/UFcDlYzSh5I/AAAAAAAAARM/2pJfQ9leP2E/s1600/1.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385888" y="1600200"/>
            <a:ext cx="3476625" cy="44958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2362200"/>
            <a:ext cx="8229600" cy="3657600"/>
          </a:xfrm>
        </p:spPr>
        <p:txBody>
          <a:bodyPr/>
          <a:lstStyle/>
          <a:p>
            <a:pPr marL="622300" indent="-514350">
              <a:buFont typeface="Wingdings 3" pitchFamily="18" charset="2"/>
              <a:buNone/>
            </a:pPr>
            <a:r>
              <a:rPr lang="en-US" sz="3600" dirty="0" smtClean="0"/>
              <a:t>    Decide if this project helped prepare you for this temptation. What areas of your life need additional preparation for your success in overcoming this temptation?</a:t>
            </a:r>
          </a:p>
          <a:p>
            <a:pPr marL="622300" indent="-514350">
              <a:buFont typeface="Lucida Sans Unicode" pitchFamily="34" charset="0"/>
              <a:buAutoNum type="arabicPeriod" startAt="5"/>
            </a:pPr>
            <a:endParaRPr lang="en-US" sz="2800" dirty="0" smtClean="0"/>
          </a:p>
        </p:txBody>
      </p:sp>
      <p:sp>
        <p:nvSpPr>
          <p:cNvPr id="3" name="Title 2"/>
          <p:cNvSpPr>
            <a:spLocks noGrp="1"/>
          </p:cNvSpPr>
          <p:nvPr>
            <p:ph type="title"/>
          </p:nvPr>
        </p:nvSpPr>
        <p:spPr>
          <a:xfrm>
            <a:off x="457200" y="274638"/>
            <a:ext cx="8229600" cy="1782762"/>
          </a:xfrm>
        </p:spPr>
        <p:txBody>
          <a:bodyPr/>
          <a:lstStyle/>
          <a:p>
            <a:pPr algn="ctr">
              <a:defRPr/>
            </a:pPr>
            <a:r>
              <a:rPr lang="en-US" sz="4900" dirty="0" smtClean="0"/>
              <a:t>Preparing for Temptation</a:t>
            </a:r>
            <a:r>
              <a:rPr lang="en-US" sz="3600" dirty="0" smtClean="0"/>
              <a:t> </a:t>
            </a:r>
            <a:br>
              <a:rPr lang="en-US" sz="3600" dirty="0" smtClean="0"/>
            </a:br>
            <a:r>
              <a:rPr lang="en-US" sz="3600" dirty="0" smtClean="0"/>
              <a:t>Discuss Project 8</a:t>
            </a:r>
            <a:endParaRPr lang="en-US" dirty="0"/>
          </a:p>
        </p:txBody>
      </p:sp>
      <p:sp>
        <p:nvSpPr>
          <p:cNvPr id="4198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8077200" cy="2116138"/>
          </a:xfrm>
        </p:spPr>
        <p:txBody>
          <a:bodyPr>
            <a:normAutofit fontScale="90000"/>
          </a:bodyPr>
          <a:lstStyle/>
          <a:p>
            <a:pPr algn="ctr" eaLnBrk="1" fontAlgn="auto" hangingPunct="1">
              <a:spcAft>
                <a:spcPts val="0"/>
              </a:spcAft>
              <a:defRPr/>
            </a:pPr>
            <a:r>
              <a:rPr lang="en-US" sz="5400" dirty="0" smtClean="0"/>
              <a:t>Understanding Failure and Handling it Gods Way</a:t>
            </a:r>
            <a:endParaRPr lang="en-US" sz="5400" dirty="0"/>
          </a:p>
        </p:txBody>
      </p:sp>
      <p:sp>
        <p:nvSpPr>
          <p:cNvPr id="43011" name="Subtitle 2"/>
          <p:cNvSpPr>
            <a:spLocks noGrp="1"/>
          </p:cNvSpPr>
          <p:nvPr>
            <p:ph type="subTitle" idx="1"/>
          </p:nvPr>
        </p:nvSpPr>
        <p:spPr>
          <a:xfrm>
            <a:off x="685800" y="3611563"/>
            <a:ext cx="7772400" cy="1200150"/>
          </a:xfrm>
        </p:spPr>
        <p:txBody>
          <a:bodyPr/>
          <a:lstStyle/>
          <a:p>
            <a:pPr marR="0" algn="ctr" eaLnBrk="1" hangingPunct="1"/>
            <a:r>
              <a:rPr lang="en-US" sz="4000" smtClean="0"/>
              <a:t>Chapter 4</a:t>
            </a:r>
            <a:endParaRPr lang="en-US" sz="4800" smtClean="0"/>
          </a:p>
        </p:txBody>
      </p:sp>
      <p:sp>
        <p:nvSpPr>
          <p:cNvPr id="3" name="Footer Placeholder 2"/>
          <p:cNvSpPr>
            <a:spLocks noGrp="1"/>
          </p:cNvSpPr>
          <p:nvPr>
            <p:ph type="ftr" sz="quarter" idx="11"/>
          </p:nvPr>
        </p:nvSpPr>
        <p:spPr/>
        <p:txBody>
          <a:bodyPr/>
          <a:lstStyle/>
          <a:p>
            <a:pPr>
              <a:defRPr/>
            </a:pPr>
            <a:r>
              <a:rPr lang="en-US" smtClean="0"/>
              <a:t>iteenchallenge.org   2/2013</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609600" y="2286000"/>
            <a:ext cx="8382000" cy="3581400"/>
          </a:xfrm>
        </p:spPr>
        <p:txBody>
          <a:bodyPr/>
          <a:lstStyle/>
          <a:p>
            <a:pPr eaLnBrk="1" hangingPunct="1">
              <a:buFont typeface="Symbol" pitchFamily="18" charset="2"/>
              <a:buNone/>
            </a:pPr>
            <a:r>
              <a:rPr lang="en-US" dirty="0" smtClean="0"/>
              <a:t>Key verse:  Hebrews 4:15-16  New Living Translation</a:t>
            </a:r>
          </a:p>
          <a:p>
            <a:pPr eaLnBrk="1" hangingPunct="1">
              <a:buFont typeface="Symbol" pitchFamily="18" charset="2"/>
              <a:buNone/>
            </a:pPr>
            <a:r>
              <a:rPr lang="en-US" dirty="0" smtClean="0"/>
              <a:t>  “This High Priest of ours understands our weaknesses, for he faced all of the same temptations we do, yet he did not sin. So let us come boldly to the throne of our gracious God. There we will receive his mercy, and we will find grace to help us when we need it.”</a:t>
            </a:r>
          </a:p>
          <a:p>
            <a:pPr eaLnBrk="1" hangingPunct="1">
              <a:buFont typeface="Symbol" pitchFamily="18" charset="2"/>
              <a:buNone/>
            </a:pPr>
            <a:endParaRPr lang="en-US" dirty="0" smtClean="0"/>
          </a:p>
        </p:txBody>
      </p:sp>
      <p:sp>
        <p:nvSpPr>
          <p:cNvPr id="6" name="Rectangle 3"/>
          <p:cNvSpPr txBox="1">
            <a:spLocks noChangeArrowheads="1"/>
          </p:cNvSpPr>
          <p:nvPr/>
        </p:nvSpPr>
        <p:spPr bwMode="auto">
          <a:xfrm>
            <a:off x="1143000" y="304800"/>
            <a:ext cx="7772400" cy="1676400"/>
          </a:xfrm>
          <a:prstGeom prst="rect">
            <a:avLst/>
          </a:prstGeom>
          <a:noFill/>
          <a:ln w="12700" cap="sq">
            <a:noFill/>
            <a:miter lim="800000"/>
            <a:headEnd type="none" w="sm" len="sm"/>
            <a:tailEnd type="none" w="sm" len="sm"/>
          </a:ln>
          <a:effectLst/>
        </p:spPr>
        <p:txBody>
          <a:bodyPr/>
          <a:lstStyle/>
          <a:p>
            <a:pPr marL="342900" indent="-342900">
              <a:spcBef>
                <a:spcPct val="20000"/>
              </a:spcBef>
              <a:buClr>
                <a:schemeClr val="tx2"/>
              </a:buClr>
              <a:buSzPct val="90000"/>
              <a:defRPr/>
            </a:pPr>
            <a:r>
              <a:rPr lang="en-US" sz="3200" dirty="0">
                <a:latin typeface="Times New Roman" charset="0"/>
              </a:rPr>
              <a:t>Key Biblical Truth:</a:t>
            </a:r>
          </a:p>
          <a:p>
            <a:pPr>
              <a:defRPr/>
            </a:pPr>
            <a:r>
              <a:rPr lang="en-US" sz="3200" dirty="0">
                <a:latin typeface="Times New Roman" charset="0"/>
              </a:rPr>
              <a:t>I need to learn to respond to my failures in a way that will help me draw closer to God.</a:t>
            </a:r>
          </a:p>
          <a:p>
            <a:pPr marL="342900" indent="-342900">
              <a:spcBef>
                <a:spcPct val="20000"/>
              </a:spcBef>
              <a:buClr>
                <a:schemeClr val="tx2"/>
              </a:buClr>
              <a:buSzPct val="90000"/>
              <a:defRPr/>
            </a:pPr>
            <a:endParaRPr lang="en-US" sz="3200" kern="0" dirty="0">
              <a:latin typeface="+mn-lt"/>
            </a:endParaRPr>
          </a:p>
        </p:txBody>
      </p:sp>
      <p:sp>
        <p:nvSpPr>
          <p:cNvPr id="4403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What Happens When You Give In to Temptation?</a:t>
            </a:r>
          </a:p>
        </p:txBody>
      </p:sp>
      <p:pic>
        <p:nvPicPr>
          <p:cNvPr id="45059" name="Picture 6" descr="C:\WINDOWS\Application Data\Microsoft\Media Catalog\Downloaded Clips\cl1\PE02514_.wmf"/>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1219200" y="2349500"/>
            <a:ext cx="3810000" cy="2997200"/>
          </a:xfrm>
        </p:spPr>
      </p:pic>
      <p:sp>
        <p:nvSpPr>
          <p:cNvPr id="30723" name="Rectangle 4"/>
          <p:cNvSpPr>
            <a:spLocks noGrp="1" noChangeArrowheads="1"/>
          </p:cNvSpPr>
          <p:nvPr>
            <p:ph type="body" sz="half" idx="2"/>
          </p:nvPr>
        </p:nvSpPr>
        <p:spPr>
          <a:xfrm>
            <a:off x="5181600" y="1447800"/>
            <a:ext cx="3810000" cy="5181600"/>
          </a:xfrm>
        </p:spPr>
        <p:txBody>
          <a:bodyPr>
            <a:normAutofit lnSpcReduction="10000"/>
          </a:bodyPr>
          <a:lstStyle/>
          <a:p>
            <a:pPr marL="533400" indent="-533400" eaLnBrk="1" fontAlgn="auto" hangingPunct="1">
              <a:spcAft>
                <a:spcPts val="0"/>
              </a:spcAft>
              <a:buFont typeface="+mj-lt"/>
              <a:buAutoNum type="arabicPeriod"/>
              <a:defRPr/>
            </a:pPr>
            <a:r>
              <a:rPr lang="en-US" sz="2800" dirty="0" smtClean="0"/>
              <a:t>You sin.</a:t>
            </a:r>
          </a:p>
          <a:p>
            <a:pPr marL="533400" indent="-533400" eaLnBrk="1" fontAlgn="auto" hangingPunct="1">
              <a:spcAft>
                <a:spcPts val="0"/>
              </a:spcAft>
              <a:buFont typeface="Symbol" pitchFamily="18" charset="2"/>
              <a:buAutoNum type="arabicPeriod"/>
              <a:defRPr/>
            </a:pPr>
            <a:r>
              <a:rPr lang="en-US" sz="2800" dirty="0" smtClean="0"/>
              <a:t>You hurt yourself and others.</a:t>
            </a:r>
          </a:p>
          <a:p>
            <a:pPr marL="533400" indent="-533400" eaLnBrk="1" fontAlgn="auto" hangingPunct="1">
              <a:spcAft>
                <a:spcPts val="0"/>
              </a:spcAft>
              <a:buFont typeface="Symbol" pitchFamily="18" charset="2"/>
              <a:buAutoNum type="arabicPeriod"/>
              <a:defRPr/>
            </a:pPr>
            <a:r>
              <a:rPr lang="en-US" sz="2800" dirty="0" smtClean="0"/>
              <a:t>You will fill the need temporarily, but never permanently.</a:t>
            </a:r>
          </a:p>
          <a:p>
            <a:pPr marL="533400" indent="-533400" eaLnBrk="1" fontAlgn="auto" hangingPunct="1">
              <a:spcAft>
                <a:spcPts val="0"/>
              </a:spcAft>
              <a:buFont typeface="Symbol" pitchFamily="18" charset="2"/>
              <a:buAutoNum type="arabicPeriod"/>
              <a:defRPr/>
            </a:pPr>
            <a:r>
              <a:rPr lang="en-US" sz="2800" dirty="0" smtClean="0"/>
              <a:t>Following Satan’s way increases the need or the intensity of the desire. </a:t>
            </a:r>
          </a:p>
        </p:txBody>
      </p:sp>
      <p:sp>
        <p:nvSpPr>
          <p:cNvPr id="450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What Happens When You Give In to Temptation?</a:t>
            </a:r>
          </a:p>
        </p:txBody>
      </p:sp>
      <p:sp>
        <p:nvSpPr>
          <p:cNvPr id="31747" name="Rectangle 4"/>
          <p:cNvSpPr>
            <a:spLocks noGrp="1" noChangeArrowheads="1"/>
          </p:cNvSpPr>
          <p:nvPr>
            <p:ph type="body" sz="half" idx="2"/>
          </p:nvPr>
        </p:nvSpPr>
        <p:spPr>
          <a:xfrm>
            <a:off x="5181600" y="1447800"/>
            <a:ext cx="3810000" cy="5029200"/>
          </a:xfrm>
        </p:spPr>
        <p:txBody>
          <a:bodyPr>
            <a:normAutofit fontScale="92500" lnSpcReduction="20000"/>
          </a:bodyPr>
          <a:lstStyle/>
          <a:p>
            <a:pPr marL="533400" indent="-533400" eaLnBrk="1" fontAlgn="auto" hangingPunct="1">
              <a:lnSpc>
                <a:spcPct val="90000"/>
              </a:lnSpc>
              <a:spcAft>
                <a:spcPts val="0"/>
              </a:spcAft>
              <a:buFont typeface="+mj-lt"/>
              <a:buAutoNum type="arabicPeriod" startAt="5"/>
              <a:defRPr/>
            </a:pPr>
            <a:r>
              <a:rPr lang="en-US" sz="2800" dirty="0" smtClean="0"/>
              <a:t>Giving in once will lead you into greater frustration.</a:t>
            </a:r>
          </a:p>
          <a:p>
            <a:pPr marL="533400" indent="-533400" eaLnBrk="1" fontAlgn="auto" hangingPunct="1">
              <a:lnSpc>
                <a:spcPct val="90000"/>
              </a:lnSpc>
              <a:spcAft>
                <a:spcPts val="0"/>
              </a:spcAft>
              <a:buFont typeface="Symbol" pitchFamily="18" charset="2"/>
              <a:buAutoNum type="arabicPeriod" startAt="5"/>
              <a:defRPr/>
            </a:pPr>
            <a:r>
              <a:rPr lang="en-US" sz="2800" dirty="0" smtClean="0"/>
              <a:t>Giving in once makes it easier to give in the next time.</a:t>
            </a:r>
          </a:p>
          <a:p>
            <a:pPr marL="533400" indent="-533400" eaLnBrk="1" fontAlgn="auto" hangingPunct="1">
              <a:lnSpc>
                <a:spcPct val="90000"/>
              </a:lnSpc>
              <a:spcAft>
                <a:spcPts val="0"/>
              </a:spcAft>
              <a:buFont typeface="Symbol" pitchFamily="18" charset="2"/>
              <a:buAutoNum type="arabicPeriod" startAt="5"/>
              <a:defRPr/>
            </a:pPr>
            <a:r>
              <a:rPr lang="en-US" sz="2800" dirty="0" smtClean="0"/>
              <a:t>Giving in to one temptation will lead you into greater temptations.</a:t>
            </a:r>
          </a:p>
          <a:p>
            <a:pPr marL="533400" indent="-533400" eaLnBrk="1" fontAlgn="auto" hangingPunct="1">
              <a:lnSpc>
                <a:spcPct val="90000"/>
              </a:lnSpc>
              <a:spcAft>
                <a:spcPts val="0"/>
              </a:spcAft>
              <a:buFont typeface="Symbol" pitchFamily="18" charset="2"/>
              <a:buAutoNum type="arabicPeriod" startAt="5"/>
              <a:defRPr/>
            </a:pPr>
            <a:r>
              <a:rPr lang="en-US" sz="2800" dirty="0" smtClean="0"/>
              <a:t>Your failure can make it easier for others to give in to the same temptation.</a:t>
            </a: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46085" name="Picture 7" descr="http://ec.comps.canstockphoto.com/can-stock-photo_csp4065314.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685800" y="1828800"/>
            <a:ext cx="4343400" cy="41910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1" fontAlgn="auto" hangingPunct="1">
              <a:spcAft>
                <a:spcPts val="0"/>
              </a:spcAft>
              <a:defRPr/>
            </a:pPr>
            <a:r>
              <a:rPr lang="en-US" sz="5400" dirty="0" smtClean="0"/>
              <a:t>Temptation in the life of the new Christian</a:t>
            </a:r>
            <a:endParaRPr lang="en-US" sz="5400" dirty="0"/>
          </a:p>
        </p:txBody>
      </p:sp>
      <p:sp>
        <p:nvSpPr>
          <p:cNvPr id="10243" name="Subtitle 2"/>
          <p:cNvSpPr>
            <a:spLocks noGrp="1"/>
          </p:cNvSpPr>
          <p:nvPr>
            <p:ph type="subTitle" idx="1"/>
          </p:nvPr>
        </p:nvSpPr>
        <p:spPr>
          <a:xfrm>
            <a:off x="685800" y="3611563"/>
            <a:ext cx="7772400" cy="1200150"/>
          </a:xfrm>
        </p:spPr>
        <p:txBody>
          <a:bodyPr/>
          <a:lstStyle/>
          <a:p>
            <a:pPr marR="0" algn="ctr" eaLnBrk="1" hangingPunct="1"/>
            <a:r>
              <a:rPr lang="en-US" sz="4000" smtClean="0"/>
              <a:t>Chapter 1</a:t>
            </a:r>
          </a:p>
        </p:txBody>
      </p:sp>
      <p:sp>
        <p:nvSpPr>
          <p:cNvPr id="3" name="Footer Placeholder 2"/>
          <p:cNvSpPr>
            <a:spLocks noGrp="1"/>
          </p:cNvSpPr>
          <p:nvPr>
            <p:ph type="ftr" sz="quarter" idx="11"/>
          </p:nvPr>
        </p:nvSpPr>
        <p:spPr/>
        <p:txBody>
          <a:bodyPr/>
          <a:lstStyle/>
          <a:p>
            <a:pPr>
              <a:defRPr/>
            </a:pPr>
            <a:r>
              <a:rPr lang="en-US" smtClean="0"/>
              <a:t>iteenchallenge.org   2/2013</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What Happens When You Give In to Temptation?</a:t>
            </a:r>
          </a:p>
        </p:txBody>
      </p:sp>
      <p:sp>
        <p:nvSpPr>
          <p:cNvPr id="32771" name="Rectangle 4"/>
          <p:cNvSpPr>
            <a:spLocks noGrp="1" noChangeArrowheads="1"/>
          </p:cNvSpPr>
          <p:nvPr>
            <p:ph type="body" sz="half" idx="2"/>
          </p:nvPr>
        </p:nvSpPr>
        <p:spPr>
          <a:ln>
            <a:solidFill>
              <a:schemeClr val="accent1">
                <a:lumMod val="60000"/>
                <a:lumOff val="40000"/>
              </a:schemeClr>
            </a:solidFill>
          </a:ln>
        </p:spPr>
        <p:txBody>
          <a:bodyPr>
            <a:normAutofit fontScale="92500" lnSpcReduction="10000"/>
          </a:bodyPr>
          <a:lstStyle/>
          <a:p>
            <a:pPr marL="533400" indent="-533400" eaLnBrk="1" fontAlgn="auto" hangingPunct="1">
              <a:spcAft>
                <a:spcPts val="0"/>
              </a:spcAft>
              <a:buFont typeface="Wingdings 3"/>
              <a:buNone/>
              <a:defRPr/>
            </a:pPr>
            <a:r>
              <a:rPr lang="en-US" sz="1600" dirty="0" smtClean="0">
                <a:solidFill>
                  <a:schemeClr val="accent1"/>
                </a:solidFill>
              </a:rPr>
              <a:t>9</a:t>
            </a:r>
            <a:r>
              <a:rPr lang="en-US" sz="1600" dirty="0" smtClean="0"/>
              <a:t> </a:t>
            </a:r>
            <a:r>
              <a:rPr lang="en-US" sz="2800" dirty="0" smtClean="0"/>
              <a:t>   Giving in leads to rationalizing what is right and </a:t>
            </a:r>
            <a:r>
              <a:rPr lang="en-US" sz="3000" dirty="0" smtClean="0"/>
              <a:t>wrong</a:t>
            </a:r>
            <a:r>
              <a:rPr lang="en-US" sz="2800" dirty="0" smtClean="0"/>
              <a:t>.</a:t>
            </a:r>
          </a:p>
          <a:p>
            <a:pPr marL="533400" indent="-533400" eaLnBrk="1" fontAlgn="auto" hangingPunct="1">
              <a:spcAft>
                <a:spcPts val="0"/>
              </a:spcAft>
              <a:buFont typeface="Wingdings 3"/>
              <a:buNone/>
              <a:defRPr/>
            </a:pPr>
            <a:r>
              <a:rPr lang="en-US" sz="1600" dirty="0" smtClean="0">
                <a:solidFill>
                  <a:schemeClr val="accent1"/>
                </a:solidFill>
              </a:rPr>
              <a:t>10.</a:t>
            </a:r>
            <a:r>
              <a:rPr lang="en-US" sz="1600" dirty="0" smtClean="0"/>
              <a:t>    </a:t>
            </a:r>
            <a:r>
              <a:rPr lang="en-US" sz="3000" dirty="0" smtClean="0"/>
              <a:t>You may feel </a:t>
            </a:r>
            <a:r>
              <a:rPr lang="en-US" sz="2800" dirty="0" smtClean="0"/>
              <a:t>GUILT!</a:t>
            </a:r>
          </a:p>
          <a:p>
            <a:pPr marL="533400" indent="-533400" eaLnBrk="1" fontAlgn="auto" hangingPunct="1">
              <a:spcAft>
                <a:spcPts val="0"/>
              </a:spcAft>
              <a:buFont typeface="Wingdings 3"/>
              <a:buNone/>
              <a:defRPr/>
            </a:pPr>
            <a:r>
              <a:rPr lang="en-US" sz="1600" dirty="0" smtClean="0">
                <a:solidFill>
                  <a:schemeClr val="accent1"/>
                </a:solidFill>
              </a:rPr>
              <a:t>11.</a:t>
            </a:r>
            <a:r>
              <a:rPr lang="en-US" sz="1600" dirty="0" smtClean="0"/>
              <a:t>   </a:t>
            </a:r>
            <a:r>
              <a:rPr lang="en-US" sz="2800" dirty="0" smtClean="0"/>
              <a:t>God will come looking for you.</a:t>
            </a:r>
          </a:p>
          <a:p>
            <a:pPr marL="533400" indent="-533400" eaLnBrk="1" fontAlgn="auto" hangingPunct="1">
              <a:spcAft>
                <a:spcPts val="0"/>
              </a:spcAft>
              <a:buFont typeface="Wingdings 3"/>
              <a:buNone/>
              <a:defRPr/>
            </a:pPr>
            <a:r>
              <a:rPr lang="en-US" sz="1600" dirty="0" smtClean="0">
                <a:solidFill>
                  <a:schemeClr val="accent1"/>
                </a:solidFill>
              </a:rPr>
              <a:t>12.    </a:t>
            </a:r>
            <a:r>
              <a:rPr lang="en-US" sz="2800" dirty="0" smtClean="0"/>
              <a:t>Your attitude toward God might change.</a:t>
            </a:r>
          </a:p>
        </p:txBody>
      </p:sp>
      <p:pic>
        <p:nvPicPr>
          <p:cNvPr id="47108" name="Picture 6" descr="Burden"/>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914400" y="1905000"/>
            <a:ext cx="3429000" cy="3733800"/>
          </a:xfrm>
        </p:spPr>
      </p:pic>
      <p:sp>
        <p:nvSpPr>
          <p:cNvPr id="471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Why Do People Give in to Temptation?</a:t>
            </a:r>
            <a:endParaRPr lang="en-US" dirty="0"/>
          </a:p>
        </p:txBody>
      </p:sp>
      <p:sp>
        <p:nvSpPr>
          <p:cNvPr id="4" name="Text Placeholder 3"/>
          <p:cNvSpPr>
            <a:spLocks noGrp="1"/>
          </p:cNvSpPr>
          <p:nvPr>
            <p:ph type="body" sz="half" idx="2"/>
          </p:nvPr>
        </p:nvSpPr>
        <p:spPr/>
        <p:txBody>
          <a:bodyPr>
            <a:normAutofit lnSpcReduction="10000"/>
          </a:bodyPr>
          <a:lstStyle/>
          <a:p>
            <a:pPr marL="533400" indent="-533400" eaLnBrk="1" fontAlgn="auto" hangingPunct="1">
              <a:spcAft>
                <a:spcPts val="0"/>
              </a:spcAft>
              <a:buFont typeface="+mj-lt"/>
              <a:buAutoNum type="arabicPeriod"/>
              <a:defRPr/>
            </a:pPr>
            <a:r>
              <a:rPr lang="en-US" dirty="0" smtClean="0"/>
              <a:t>You’re not prepared for the temptation.</a:t>
            </a:r>
          </a:p>
          <a:p>
            <a:pPr marL="533400" indent="-533400" eaLnBrk="1" fontAlgn="auto" hangingPunct="1">
              <a:spcAft>
                <a:spcPts val="0"/>
              </a:spcAft>
              <a:buFont typeface="Symbol" pitchFamily="18" charset="2"/>
              <a:buAutoNum type="arabicPeriod"/>
              <a:defRPr/>
            </a:pPr>
            <a:r>
              <a:rPr lang="en-US" dirty="0" smtClean="0"/>
              <a:t>You are trying to live the Christian life on your own.</a:t>
            </a:r>
          </a:p>
          <a:p>
            <a:pPr marL="533400" indent="-533400" eaLnBrk="1" fontAlgn="auto" hangingPunct="1">
              <a:spcAft>
                <a:spcPts val="0"/>
              </a:spcAft>
              <a:buFont typeface="Symbol" pitchFamily="18" charset="2"/>
              <a:buAutoNum type="arabicPeriod"/>
              <a:defRPr/>
            </a:pPr>
            <a:r>
              <a:rPr lang="en-US" dirty="0" smtClean="0"/>
              <a:t>You give up trying to do it God’s way.</a:t>
            </a:r>
          </a:p>
          <a:p>
            <a:pPr marL="533400" indent="-533400" eaLnBrk="1" fontAlgn="auto" hangingPunct="1">
              <a:spcAft>
                <a:spcPts val="0"/>
              </a:spcAft>
              <a:buFont typeface="Symbol" pitchFamily="18" charset="2"/>
              <a:buAutoNum type="arabicPeriod"/>
              <a:defRPr/>
            </a:pPr>
            <a:r>
              <a:rPr lang="en-US" dirty="0" smtClean="0"/>
              <a:t>You are deceived by Satan.</a:t>
            </a:r>
          </a:p>
        </p:txBody>
      </p:sp>
      <p:pic>
        <p:nvPicPr>
          <p:cNvPr id="48132" name="Picture 6" descr="Give Satan an inch"/>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914400" y="2057400"/>
            <a:ext cx="4038600" cy="3505200"/>
          </a:xfrm>
        </p:spPr>
      </p:pic>
      <p:sp>
        <p:nvSpPr>
          <p:cNvPr id="481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Why Did I Give In to that Temptation?</a:t>
            </a:r>
          </a:p>
        </p:txBody>
      </p:sp>
      <p:pic>
        <p:nvPicPr>
          <p:cNvPr id="49155" name="Picture 7" descr="http://hermes.spaceports.com/~shopping/forgiveness.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654175" y="1600200"/>
            <a:ext cx="2559050" cy="4495800"/>
          </a:xfrm>
        </p:spPr>
      </p:pic>
      <p:sp>
        <p:nvSpPr>
          <p:cNvPr id="34819" name="Rectangle 4"/>
          <p:cNvSpPr>
            <a:spLocks noGrp="1" noChangeArrowheads="1"/>
          </p:cNvSpPr>
          <p:nvPr>
            <p:ph type="body" sz="half" idx="2"/>
          </p:nvPr>
        </p:nvSpPr>
        <p:spPr>
          <a:xfrm>
            <a:off x="4876800" y="1600200"/>
            <a:ext cx="4114800" cy="4953000"/>
          </a:xfrm>
        </p:spPr>
        <p:txBody>
          <a:bodyPr>
            <a:normAutofit fontScale="92500" lnSpcReduction="10000"/>
          </a:bodyPr>
          <a:lstStyle/>
          <a:p>
            <a:pPr marL="533400" indent="-533400" eaLnBrk="1" fontAlgn="auto" hangingPunct="1">
              <a:lnSpc>
                <a:spcPct val="90000"/>
              </a:lnSpc>
              <a:spcAft>
                <a:spcPts val="0"/>
              </a:spcAft>
              <a:buFont typeface="+mj-lt"/>
              <a:buAutoNum type="arabicPeriod" startAt="5"/>
              <a:defRPr/>
            </a:pPr>
            <a:r>
              <a:rPr lang="en-US" sz="2800" dirty="0" smtClean="0"/>
              <a:t>You do not take Satan and his temptations seriously.</a:t>
            </a:r>
          </a:p>
          <a:p>
            <a:pPr marL="533400" indent="-533400" eaLnBrk="1" fontAlgn="auto" hangingPunct="1">
              <a:lnSpc>
                <a:spcPct val="90000"/>
              </a:lnSpc>
              <a:spcAft>
                <a:spcPts val="0"/>
              </a:spcAft>
              <a:buFont typeface="Symbol" pitchFamily="18" charset="2"/>
              <a:buAutoNum type="arabicPeriod" startAt="5"/>
              <a:defRPr/>
            </a:pPr>
            <a:r>
              <a:rPr lang="en-US" sz="2800" dirty="0" smtClean="0"/>
              <a:t>You might think it’s ok because God is always willing to forgive.</a:t>
            </a:r>
          </a:p>
          <a:p>
            <a:pPr marL="533400" indent="-533400" eaLnBrk="1" fontAlgn="auto" hangingPunct="1">
              <a:lnSpc>
                <a:spcPct val="90000"/>
              </a:lnSpc>
              <a:spcAft>
                <a:spcPts val="0"/>
              </a:spcAft>
              <a:buFont typeface="Symbol" pitchFamily="18" charset="2"/>
              <a:buAutoNum type="arabicPeriod" startAt="5"/>
              <a:defRPr/>
            </a:pPr>
            <a:r>
              <a:rPr lang="en-US" sz="2800" dirty="0" smtClean="0"/>
              <a:t>You’ve allowed your desires to get out of control.</a:t>
            </a:r>
          </a:p>
          <a:p>
            <a:pPr marL="533400" indent="-533400" eaLnBrk="1" fontAlgn="auto" hangingPunct="1">
              <a:lnSpc>
                <a:spcPct val="90000"/>
              </a:lnSpc>
              <a:spcAft>
                <a:spcPts val="0"/>
              </a:spcAft>
              <a:buFont typeface="Symbol" pitchFamily="18" charset="2"/>
              <a:buAutoNum type="arabicPeriod" startAt="5"/>
              <a:defRPr/>
            </a:pPr>
            <a:r>
              <a:rPr lang="en-US" sz="2800" dirty="0" smtClean="0"/>
              <a:t>You are sincere but still give in to temptation.</a:t>
            </a:r>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dirty="0" smtClean="0"/>
              <a:t>What Should I Do After I Give In to Temptation?</a:t>
            </a:r>
          </a:p>
        </p:txBody>
      </p:sp>
      <p:sp>
        <p:nvSpPr>
          <p:cNvPr id="35843" name="Rectangle 4"/>
          <p:cNvSpPr>
            <a:spLocks noGrp="1" noChangeArrowheads="1"/>
          </p:cNvSpPr>
          <p:nvPr>
            <p:ph type="body" sz="half" idx="2"/>
          </p:nvPr>
        </p:nvSpPr>
        <p:spPr>
          <a:xfrm>
            <a:off x="4876800" y="1600200"/>
            <a:ext cx="4114800" cy="4876800"/>
          </a:xfrm>
        </p:spPr>
        <p:txBody>
          <a:bodyPr>
            <a:normAutofit fontScale="92500" lnSpcReduction="10000"/>
          </a:bodyPr>
          <a:lstStyle/>
          <a:p>
            <a:pPr marL="533400" indent="-533400" eaLnBrk="1" fontAlgn="auto" hangingPunct="1">
              <a:spcAft>
                <a:spcPts val="0"/>
              </a:spcAft>
              <a:buFont typeface="Symbol" pitchFamily="18" charset="2"/>
              <a:buAutoNum type="alphaLcParenR"/>
              <a:defRPr/>
            </a:pPr>
            <a:r>
              <a:rPr lang="en-US" sz="2800" smtClean="0"/>
              <a:t>Admit your failure.</a:t>
            </a:r>
          </a:p>
          <a:p>
            <a:pPr marL="533400" indent="-533400" eaLnBrk="1" fontAlgn="auto" hangingPunct="1">
              <a:spcAft>
                <a:spcPts val="0"/>
              </a:spcAft>
              <a:buFont typeface="Symbol" pitchFamily="18" charset="2"/>
              <a:buAutoNum type="alphaLcParenR"/>
              <a:defRPr/>
            </a:pPr>
            <a:r>
              <a:rPr lang="en-US" sz="2800" smtClean="0"/>
              <a:t>Identify the need or desire and make plans to fulfill it God’s way.</a:t>
            </a:r>
          </a:p>
          <a:p>
            <a:pPr marL="533400" indent="-533400" eaLnBrk="1" fontAlgn="auto" hangingPunct="1">
              <a:spcAft>
                <a:spcPts val="0"/>
              </a:spcAft>
              <a:buFont typeface="Symbol" pitchFamily="18" charset="2"/>
              <a:buAutoNum type="alphaLcParenR"/>
              <a:defRPr/>
            </a:pPr>
            <a:r>
              <a:rPr lang="en-US" sz="2800" smtClean="0"/>
              <a:t>Evaluate your commitment to Christ.</a:t>
            </a:r>
          </a:p>
          <a:p>
            <a:pPr marL="533400" indent="-533400" eaLnBrk="1" fontAlgn="auto" hangingPunct="1">
              <a:spcAft>
                <a:spcPts val="0"/>
              </a:spcAft>
              <a:buFont typeface="Symbol" pitchFamily="18" charset="2"/>
              <a:buAutoNum type="alphaLcParenR"/>
              <a:defRPr/>
            </a:pPr>
            <a:r>
              <a:rPr lang="en-US" sz="2800" smtClean="0"/>
              <a:t>Claim the promises of God for power.</a:t>
            </a:r>
          </a:p>
          <a:p>
            <a:pPr marL="533400" indent="-533400" eaLnBrk="1" fontAlgn="auto" hangingPunct="1">
              <a:spcAft>
                <a:spcPts val="0"/>
              </a:spcAft>
              <a:buFont typeface="Symbol" pitchFamily="18" charset="2"/>
              <a:buAutoNum type="alphaLcParenR"/>
              <a:defRPr/>
            </a:pPr>
            <a:r>
              <a:rPr lang="en-US" sz="2800" smtClean="0"/>
              <a:t>Don’t go on a guilt trip.</a:t>
            </a:r>
          </a:p>
        </p:txBody>
      </p:sp>
      <p:sp>
        <p:nvSpPr>
          <p:cNvPr id="501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50181" name="Picture 2" descr="https://encrypted-tbn0.gstatic.com/images?q=tbn:ANd9GcTum0dtbkCzLzL2-Gw_CfkZbmNprFklGpcnkcP-VFtAE9Aa9wIJ"/>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762000" y="2057400"/>
            <a:ext cx="3505200" cy="35052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a:xfrm>
            <a:off x="457200" y="1481138"/>
            <a:ext cx="4191000" cy="4525962"/>
          </a:xfrm>
        </p:spPr>
        <p:txBody>
          <a:bodyPr/>
          <a:lstStyle/>
          <a:p>
            <a:r>
              <a:rPr lang="en-US" smtClean="0"/>
              <a:t>Examine your failures.</a:t>
            </a:r>
          </a:p>
          <a:p>
            <a:r>
              <a:rPr lang="en-US" smtClean="0"/>
              <a:t>Look for ways to learn </a:t>
            </a:r>
          </a:p>
          <a:p>
            <a:pPr>
              <a:buFont typeface="Wingdings 3" pitchFamily="18" charset="2"/>
              <a:buNone/>
            </a:pPr>
            <a:r>
              <a:rPr lang="en-US" smtClean="0"/>
              <a:t>   from your failures so</a:t>
            </a:r>
          </a:p>
          <a:p>
            <a:pPr>
              <a:buFont typeface="Wingdings 3" pitchFamily="18" charset="2"/>
              <a:buNone/>
            </a:pPr>
            <a:r>
              <a:rPr lang="en-US" smtClean="0"/>
              <a:t>   that you may be </a:t>
            </a:r>
          </a:p>
          <a:p>
            <a:pPr>
              <a:buFont typeface="Wingdings 3" pitchFamily="18" charset="2"/>
              <a:buNone/>
            </a:pPr>
            <a:r>
              <a:rPr lang="en-US" smtClean="0"/>
              <a:t>   better prepared for</a:t>
            </a:r>
          </a:p>
          <a:p>
            <a:pPr>
              <a:buFont typeface="Wingdings 3" pitchFamily="18" charset="2"/>
              <a:buNone/>
            </a:pPr>
            <a:r>
              <a:rPr lang="en-US" smtClean="0"/>
              <a:t>   temptation.</a:t>
            </a:r>
          </a:p>
          <a:p>
            <a:pPr>
              <a:buFont typeface="Wingdings 3" pitchFamily="18" charset="2"/>
              <a:buNone/>
            </a:pPr>
            <a:endParaRPr lang="en-US" smtClean="0"/>
          </a:p>
        </p:txBody>
      </p:sp>
      <p:sp>
        <p:nvSpPr>
          <p:cNvPr id="3" name="Title 2"/>
          <p:cNvSpPr>
            <a:spLocks noGrp="1"/>
          </p:cNvSpPr>
          <p:nvPr>
            <p:ph type="title"/>
          </p:nvPr>
        </p:nvSpPr>
        <p:spPr/>
        <p:txBody>
          <a:bodyPr/>
          <a:lstStyle/>
          <a:p>
            <a:pPr algn="ctr">
              <a:defRPr/>
            </a:pPr>
            <a:r>
              <a:rPr lang="en-US" dirty="0" smtClean="0"/>
              <a:t>Personal Application</a:t>
            </a:r>
            <a:endParaRPr lang="en-US" dirty="0"/>
          </a:p>
        </p:txBody>
      </p:sp>
      <p:sp>
        <p:nvSpPr>
          <p:cNvPr id="5120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51205" name="Picture 8" descr="http://t2.gstatic.com/images?q=tbn:ANd9GcSKMGaLS0ZdJ0vfk08D-_D6x9eKpbO8wLpd5B_WjpFyM5w3aM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05400" y="1752600"/>
            <a:ext cx="3352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In Conclusion…</a:t>
            </a:r>
            <a:endParaRPr lang="en-US" dirty="0"/>
          </a:p>
        </p:txBody>
      </p:sp>
      <p:sp>
        <p:nvSpPr>
          <p:cNvPr id="52227" name="Text Placeholder 3"/>
          <p:cNvSpPr>
            <a:spLocks noGrp="1"/>
          </p:cNvSpPr>
          <p:nvPr>
            <p:ph type="body" sz="half" idx="2"/>
          </p:nvPr>
        </p:nvSpPr>
        <p:spPr/>
        <p:txBody>
          <a:bodyPr/>
          <a:lstStyle/>
          <a:p>
            <a:pPr eaLnBrk="1" hangingPunct="1">
              <a:buFont typeface="Arial" charset="0"/>
              <a:buChar char="•"/>
            </a:pPr>
            <a:r>
              <a:rPr lang="en-US" smtClean="0"/>
              <a:t>Yes you will fail from time to time, just as all Christians do. </a:t>
            </a:r>
          </a:p>
          <a:p>
            <a:pPr eaLnBrk="1" hangingPunct="1">
              <a:buFont typeface="Arial" charset="0"/>
              <a:buChar char="•"/>
            </a:pPr>
            <a:r>
              <a:rPr lang="en-US" smtClean="0"/>
              <a:t>But remember to call on God for the strength and the wisdom to resist every temptation Satan sends!</a:t>
            </a:r>
          </a:p>
        </p:txBody>
      </p:sp>
      <p:sp>
        <p:nvSpPr>
          <p:cNvPr id="522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52229" name="Picture 4" descr="https://encrypted-tbn3.gstatic.com/images?q=tbn:ANd9GcR2Lqqn-jNVCmM9pM_ogvHWWS2GFFUVNFxVZsmhA_OqcOtg9FVHZQ"/>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990600" y="1524000"/>
            <a:ext cx="3886200" cy="426720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pPr eaLnBrk="1" fontAlgn="auto" hangingPunct="1">
              <a:spcAft>
                <a:spcPts val="0"/>
              </a:spcAft>
              <a:defRPr/>
            </a:pPr>
            <a:r>
              <a:rPr lang="en-US" sz="6600" smtClean="0"/>
              <a:t>Temptation</a:t>
            </a:r>
          </a:p>
        </p:txBody>
      </p:sp>
      <p:sp>
        <p:nvSpPr>
          <p:cNvPr id="53251" name="Rectangle 3"/>
          <p:cNvSpPr>
            <a:spLocks noGrp="1" noChangeArrowheads="1"/>
          </p:cNvSpPr>
          <p:nvPr>
            <p:ph type="subTitle" idx="1"/>
          </p:nvPr>
        </p:nvSpPr>
        <p:spPr>
          <a:xfrm>
            <a:off x="685800" y="3611563"/>
            <a:ext cx="7772400" cy="1200150"/>
          </a:xfrm>
        </p:spPr>
        <p:txBody>
          <a:bodyPr/>
          <a:lstStyle/>
          <a:p>
            <a:pPr marR="0" eaLnBrk="1" hangingPunct="1"/>
            <a:r>
              <a:rPr lang="en-US" sz="6000" smtClean="0"/>
              <a:t>Scriptures</a:t>
            </a:r>
          </a:p>
        </p:txBody>
      </p:sp>
      <p:pic>
        <p:nvPicPr>
          <p:cNvPr id="53252" name="Picture 5" descr="http://t3.gstatic.com/images?q=tbn:ANd9GcRmwydBjp5GnOuiOMaweWoO685tJL2leCvS2ebIhAJHSemuHId7H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609600"/>
            <a:ext cx="30003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iteenchallenge.org   2/2013</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pPr eaLnBrk="1" hangingPunct="1">
              <a:buFont typeface="Symbol" pitchFamily="18" charset="2"/>
              <a:buNone/>
            </a:pPr>
            <a:r>
              <a:rPr lang="en-US" smtClean="0"/>
              <a:t>   And remember, no one who wants to do wrong should ever say, “God is tempting me.” God is never tempted to do wrong, and he never tempts anyone else either. </a:t>
            </a:r>
            <a:r>
              <a:rPr lang="en-US" baseline="30000" smtClean="0"/>
              <a:t>14</a:t>
            </a:r>
            <a:r>
              <a:rPr lang="en-US" smtClean="0"/>
              <a:t> Temptation comes from the lure of our own evil desires. </a:t>
            </a:r>
          </a:p>
        </p:txBody>
      </p:sp>
      <p:sp>
        <p:nvSpPr>
          <p:cNvPr id="37890" name="Rectangle 2"/>
          <p:cNvSpPr>
            <a:spLocks noGrp="1" noChangeArrowheads="1"/>
          </p:cNvSpPr>
          <p:nvPr>
            <p:ph type="title"/>
          </p:nvPr>
        </p:nvSpPr>
        <p:spPr/>
        <p:txBody>
          <a:bodyPr/>
          <a:lstStyle/>
          <a:p>
            <a:pPr eaLnBrk="1" fontAlgn="auto" hangingPunct="1">
              <a:spcAft>
                <a:spcPts val="0"/>
              </a:spcAft>
              <a:defRPr/>
            </a:pPr>
            <a:r>
              <a:rPr lang="en-US" smtClean="0"/>
              <a:t>James 1:13-14</a:t>
            </a:r>
          </a:p>
        </p:txBody>
      </p:sp>
      <p:pic>
        <p:nvPicPr>
          <p:cNvPr id="54276"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2800" y="4953000"/>
            <a:ext cx="170973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eaLnBrk="1" hangingPunct="1">
              <a:buFont typeface="Symbol" pitchFamily="18" charset="2"/>
              <a:buNone/>
            </a:pPr>
            <a:r>
              <a:rPr lang="en-US" smtClean="0"/>
              <a:t>  That is why we have a great High Priest who has gone to heaven, Jesus the Son of God. Let us cling to him and never stop trusting him. </a:t>
            </a:r>
            <a:r>
              <a:rPr lang="en-US" baseline="30000" smtClean="0"/>
              <a:t>15</a:t>
            </a:r>
            <a:r>
              <a:rPr lang="en-US" smtClean="0"/>
              <a:t> This High Priest of ours understands our weaknesses, for he faced all of the same temptations we do, yet he did not sin. </a:t>
            </a:r>
          </a:p>
        </p:txBody>
      </p:sp>
      <p:sp>
        <p:nvSpPr>
          <p:cNvPr id="38914" name="Rectangle 2"/>
          <p:cNvSpPr>
            <a:spLocks noGrp="1" noChangeArrowheads="1"/>
          </p:cNvSpPr>
          <p:nvPr>
            <p:ph type="title"/>
          </p:nvPr>
        </p:nvSpPr>
        <p:spPr/>
        <p:txBody>
          <a:bodyPr/>
          <a:lstStyle/>
          <a:p>
            <a:pPr eaLnBrk="1" fontAlgn="auto" hangingPunct="1">
              <a:spcAft>
                <a:spcPts val="0"/>
              </a:spcAft>
              <a:defRPr/>
            </a:pPr>
            <a:r>
              <a:rPr lang="en-US" smtClean="0"/>
              <a:t>Hebrews 4:14-15</a:t>
            </a:r>
          </a:p>
        </p:txBody>
      </p:sp>
      <p:pic>
        <p:nvPicPr>
          <p:cNvPr id="55300"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62800" y="4953000"/>
            <a:ext cx="170973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051"/>
          <p:cNvSpPr>
            <a:spLocks noGrp="1" noChangeArrowheads="1"/>
          </p:cNvSpPr>
          <p:nvPr>
            <p:ph idx="1"/>
          </p:nvPr>
        </p:nvSpPr>
        <p:spPr>
          <a:xfrm>
            <a:off x="381000" y="1679575"/>
            <a:ext cx="8229600" cy="4525962"/>
          </a:xfrm>
        </p:spPr>
        <p:txBody>
          <a:bodyPr>
            <a:normAutofit lnSpcReduction="10000"/>
          </a:bodyPr>
          <a:lstStyle/>
          <a:p>
            <a:pPr marL="365760" indent="-256032" eaLnBrk="1" fontAlgn="auto" hangingPunct="1">
              <a:lnSpc>
                <a:spcPct val="90000"/>
              </a:lnSpc>
              <a:spcAft>
                <a:spcPts val="0"/>
              </a:spcAft>
              <a:buFont typeface="Symbol" pitchFamily="18" charset="2"/>
              <a:buNone/>
              <a:defRPr/>
            </a:pPr>
            <a:r>
              <a:rPr lang="en-US" sz="2800" dirty="0" smtClean="0"/>
              <a:t>   What is causing the quarrels and fights among you? Isn’t it the whole army of evil desires at war within you? </a:t>
            </a:r>
            <a:r>
              <a:rPr lang="en-US" sz="2800" baseline="30000" dirty="0" smtClean="0"/>
              <a:t>2</a:t>
            </a:r>
            <a:r>
              <a:rPr lang="en-US" sz="2800" dirty="0" smtClean="0"/>
              <a:t> You want what you don’t have, so you scheme and kill to get it. You are jealous for what others have, and you can’t possess it, so you fight and quarrel to take it away from them. And yet the reason you don’t have what you want is that you don’t ask God for it. </a:t>
            </a:r>
            <a:r>
              <a:rPr lang="en-US" sz="2800" baseline="30000" dirty="0" smtClean="0"/>
              <a:t>3</a:t>
            </a:r>
            <a:r>
              <a:rPr lang="en-US" sz="2800" dirty="0" smtClean="0"/>
              <a:t> And even when you do ask, you don’t get it because your whole motive is wrong—you want only what will give you pleasure.</a:t>
            </a:r>
          </a:p>
        </p:txBody>
      </p:sp>
      <p:sp>
        <p:nvSpPr>
          <p:cNvPr id="39938" name="Rectangle 2050"/>
          <p:cNvSpPr>
            <a:spLocks noGrp="1" noChangeArrowheads="1"/>
          </p:cNvSpPr>
          <p:nvPr>
            <p:ph type="title"/>
          </p:nvPr>
        </p:nvSpPr>
        <p:spPr/>
        <p:txBody>
          <a:bodyPr/>
          <a:lstStyle/>
          <a:p>
            <a:pPr eaLnBrk="1" fontAlgn="auto" hangingPunct="1">
              <a:spcAft>
                <a:spcPts val="0"/>
              </a:spcAft>
              <a:defRPr/>
            </a:pPr>
            <a:r>
              <a:rPr lang="en-US" smtClean="0"/>
              <a:t>James 4:1-3</a:t>
            </a:r>
          </a:p>
        </p:txBody>
      </p:sp>
      <p:pic>
        <p:nvPicPr>
          <p:cNvPr id="56324" name="Picture 2052"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
        <p:nvSpPr>
          <p:cNvPr id="11267" name="Text Placeholder 3"/>
          <p:cNvSpPr>
            <a:spLocks noGrp="1"/>
          </p:cNvSpPr>
          <p:nvPr>
            <p:ph type="body" sz="half" idx="4294967295"/>
          </p:nvPr>
        </p:nvSpPr>
        <p:spPr>
          <a:xfrm>
            <a:off x="457200" y="609600"/>
            <a:ext cx="8382000" cy="3276600"/>
          </a:xfrm>
        </p:spPr>
        <p:txBody>
          <a:bodyPr/>
          <a:lstStyle/>
          <a:p>
            <a:pPr>
              <a:buFont typeface="Wingdings 3" pitchFamily="18" charset="2"/>
              <a:buNone/>
            </a:pPr>
            <a:r>
              <a:rPr lang="en-US" sz="3200" dirty="0" smtClean="0">
                <a:latin typeface="Times New Roman" pitchFamily="18" charset="0"/>
              </a:rPr>
              <a:t> </a:t>
            </a:r>
            <a:r>
              <a:rPr lang="en-US" sz="3200" b="1" dirty="0" smtClean="0">
                <a:latin typeface="Times New Roman" pitchFamily="18" charset="0"/>
              </a:rPr>
              <a:t>Key Biblical Truth:</a:t>
            </a:r>
            <a:r>
              <a:rPr lang="en-US" sz="3200" dirty="0" smtClean="0">
                <a:latin typeface="Times New Roman" pitchFamily="18" charset="0"/>
              </a:rPr>
              <a:t/>
            </a:r>
            <a:br>
              <a:rPr lang="en-US" sz="3200" dirty="0" smtClean="0">
                <a:latin typeface="Times New Roman" pitchFamily="18" charset="0"/>
              </a:rPr>
            </a:br>
            <a:r>
              <a:rPr lang="en-US" sz="3200" dirty="0" smtClean="0">
                <a:latin typeface="Times New Roman" pitchFamily="18" charset="0"/>
              </a:rPr>
              <a:t>I need to discover the needs in my life that Satan is tempting me to meet his way.</a:t>
            </a:r>
            <a:br>
              <a:rPr lang="en-US" sz="3200" dirty="0" smtClean="0">
                <a:latin typeface="Times New Roman" pitchFamily="18" charset="0"/>
              </a:rPr>
            </a:br>
            <a:r>
              <a:rPr lang="en-US" sz="3200" dirty="0" smtClean="0">
                <a:latin typeface="Times New Roman" pitchFamily="18" charset="0"/>
              </a:rPr>
              <a:t/>
            </a:r>
            <a:br>
              <a:rPr lang="en-US" sz="3200" dirty="0" smtClean="0">
                <a:latin typeface="Times New Roman" pitchFamily="18" charset="0"/>
              </a:rPr>
            </a:br>
            <a:r>
              <a:rPr lang="en-US" sz="2800" b="1" dirty="0" smtClean="0"/>
              <a:t>Key verse:  </a:t>
            </a:r>
            <a:r>
              <a:rPr lang="en-US" sz="2800" dirty="0" smtClean="0"/>
              <a:t>Philippians 4:19  New Life Bible</a:t>
            </a:r>
            <a:br>
              <a:rPr lang="en-US" sz="2800" dirty="0" smtClean="0"/>
            </a:br>
            <a:r>
              <a:rPr lang="en-US" sz="2800" dirty="0" smtClean="0"/>
              <a:t>“And my God will give you everything you need because of His great riches in Christ Jesus.”</a:t>
            </a:r>
          </a:p>
        </p:txBody>
      </p:sp>
      <p:pic>
        <p:nvPicPr>
          <p:cNvPr id="11268" name="Picture 2" descr="http://s4.hubimg.com/u/5539923_f260.jpg"/>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3886200" y="4038600"/>
            <a:ext cx="4267200" cy="23622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04800" y="1981200"/>
            <a:ext cx="8229600" cy="4525962"/>
          </a:xfrm>
        </p:spPr>
        <p:txBody>
          <a:bodyPr/>
          <a:lstStyle/>
          <a:p>
            <a:pPr eaLnBrk="1" hangingPunct="1">
              <a:buFont typeface="Symbol" pitchFamily="18" charset="2"/>
              <a:buNone/>
            </a:pPr>
            <a:r>
              <a:rPr lang="en-US" dirty="0" smtClean="0"/>
              <a:t>   Run from anything that stimulates youthful lust. Follow anything that makes you want to do right. Pursue faith and love and peace, and enjoy the companionship of those who call on the Lord with pure hearts.</a:t>
            </a:r>
          </a:p>
        </p:txBody>
      </p:sp>
      <p:sp>
        <p:nvSpPr>
          <p:cNvPr id="40962" name="Rectangle 2"/>
          <p:cNvSpPr>
            <a:spLocks noGrp="1" noChangeArrowheads="1"/>
          </p:cNvSpPr>
          <p:nvPr>
            <p:ph type="title"/>
          </p:nvPr>
        </p:nvSpPr>
        <p:spPr/>
        <p:txBody>
          <a:bodyPr/>
          <a:lstStyle/>
          <a:p>
            <a:pPr eaLnBrk="1" fontAlgn="auto" hangingPunct="1">
              <a:spcAft>
                <a:spcPts val="0"/>
              </a:spcAft>
              <a:defRPr/>
            </a:pPr>
            <a:r>
              <a:rPr lang="en-US" smtClean="0"/>
              <a:t>2 Timothy 2:22</a:t>
            </a:r>
          </a:p>
        </p:txBody>
      </p:sp>
      <p:pic>
        <p:nvPicPr>
          <p:cNvPr id="57348"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p:txBody>
          <a:bodyPr/>
          <a:lstStyle/>
          <a:p>
            <a:pPr lvl="2" eaLnBrk="1" hangingPunct="1">
              <a:spcBef>
                <a:spcPts val="900"/>
              </a:spcBef>
              <a:buFontTx/>
              <a:buNone/>
            </a:pPr>
            <a:r>
              <a:rPr lang="en-US" sz="3200" smtClean="0"/>
              <a:t>Trust in the Lord and do good.</a:t>
            </a:r>
          </a:p>
          <a:p>
            <a:pPr lvl="2" eaLnBrk="1" hangingPunct="1">
              <a:buFontTx/>
              <a:buNone/>
            </a:pPr>
            <a:r>
              <a:rPr lang="en-US" sz="3200" smtClean="0"/>
              <a:t>Then you will live safely in the land and prosper.</a:t>
            </a:r>
          </a:p>
          <a:p>
            <a:pPr lvl="2" eaLnBrk="1" hangingPunct="1">
              <a:buFontTx/>
              <a:buNone/>
            </a:pPr>
            <a:r>
              <a:rPr lang="en-US" sz="3200" baseline="30000" smtClean="0"/>
              <a:t>4</a:t>
            </a:r>
            <a:r>
              <a:rPr lang="en-US" sz="3200" smtClean="0"/>
              <a:t>	Take delight in the Lord,</a:t>
            </a:r>
          </a:p>
          <a:p>
            <a:pPr eaLnBrk="1" hangingPunct="1">
              <a:buFont typeface="Symbol" pitchFamily="18" charset="2"/>
              <a:buNone/>
            </a:pPr>
            <a:r>
              <a:rPr lang="en-US" smtClean="0"/>
              <a:t>and he will give you your heart’s desires.</a:t>
            </a:r>
          </a:p>
        </p:txBody>
      </p:sp>
      <p:sp>
        <p:nvSpPr>
          <p:cNvPr id="41986" name="Rectangle 2"/>
          <p:cNvSpPr>
            <a:spLocks noGrp="1" noChangeArrowheads="1"/>
          </p:cNvSpPr>
          <p:nvPr>
            <p:ph type="title"/>
          </p:nvPr>
        </p:nvSpPr>
        <p:spPr/>
        <p:txBody>
          <a:bodyPr/>
          <a:lstStyle/>
          <a:p>
            <a:pPr eaLnBrk="1" fontAlgn="auto" hangingPunct="1">
              <a:spcAft>
                <a:spcPts val="0"/>
              </a:spcAft>
              <a:defRPr/>
            </a:pPr>
            <a:r>
              <a:rPr lang="en-US" smtClean="0"/>
              <a:t>Psalm 37:3-4</a:t>
            </a:r>
          </a:p>
        </p:txBody>
      </p:sp>
      <p:pic>
        <p:nvPicPr>
          <p:cNvPr id="58372"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04800" y="1828800"/>
            <a:ext cx="8229600" cy="4525962"/>
          </a:xfrm>
        </p:spPr>
        <p:txBody>
          <a:bodyPr/>
          <a:lstStyle/>
          <a:p>
            <a:pPr lvl="2" eaLnBrk="1" hangingPunct="1">
              <a:spcBef>
                <a:spcPts val="900"/>
              </a:spcBef>
              <a:buFontTx/>
              <a:buNone/>
            </a:pPr>
            <a:r>
              <a:rPr lang="en-US" sz="3200" dirty="0" smtClean="0"/>
              <a:t>  So humble yourselves before God. Resist the Devil, and he will flee from you. </a:t>
            </a:r>
            <a:r>
              <a:rPr lang="en-US" sz="3200" baseline="30000" dirty="0" smtClean="0"/>
              <a:t>8</a:t>
            </a:r>
            <a:r>
              <a:rPr lang="en-US" sz="3200" dirty="0" smtClean="0"/>
              <a:t> Draw close to God, and God will draw close to you. Wash your hands, you sinners; purify your hearts, you hypocrites.</a:t>
            </a:r>
          </a:p>
        </p:txBody>
      </p:sp>
      <p:sp>
        <p:nvSpPr>
          <p:cNvPr id="43010" name="Rectangle 2"/>
          <p:cNvSpPr>
            <a:spLocks noGrp="1" noChangeArrowheads="1"/>
          </p:cNvSpPr>
          <p:nvPr>
            <p:ph type="title"/>
          </p:nvPr>
        </p:nvSpPr>
        <p:spPr/>
        <p:txBody>
          <a:bodyPr/>
          <a:lstStyle/>
          <a:p>
            <a:pPr eaLnBrk="1" fontAlgn="auto" hangingPunct="1">
              <a:spcAft>
                <a:spcPts val="0"/>
              </a:spcAft>
              <a:defRPr/>
            </a:pPr>
            <a:r>
              <a:rPr lang="en-US" smtClean="0"/>
              <a:t>James 4:7-8</a:t>
            </a:r>
          </a:p>
        </p:txBody>
      </p:sp>
      <p:pic>
        <p:nvPicPr>
          <p:cNvPr id="59396"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381000" y="1679575"/>
            <a:ext cx="8229600" cy="4525962"/>
          </a:xfrm>
        </p:spPr>
        <p:txBody>
          <a:bodyPr/>
          <a:lstStyle/>
          <a:p>
            <a:pPr lvl="2" eaLnBrk="1" hangingPunct="1">
              <a:spcBef>
                <a:spcPts val="900"/>
              </a:spcBef>
              <a:buFontTx/>
              <a:buNone/>
            </a:pPr>
            <a:r>
              <a:rPr lang="en-US" sz="3200" smtClean="0"/>
              <a:t>  A final word: Be strong with the Lord’s mighty power. </a:t>
            </a:r>
            <a:r>
              <a:rPr lang="en-US" sz="3200" baseline="30000" smtClean="0"/>
              <a:t>11</a:t>
            </a:r>
            <a:r>
              <a:rPr lang="en-US" sz="3200" smtClean="0"/>
              <a:t> Put on all of God’s armor so that you will be able to stand firm against all strategies and tricks of the Devil.</a:t>
            </a:r>
          </a:p>
        </p:txBody>
      </p:sp>
      <p:sp>
        <p:nvSpPr>
          <p:cNvPr id="44034" name="Rectangle 2"/>
          <p:cNvSpPr>
            <a:spLocks noGrp="1" noChangeArrowheads="1"/>
          </p:cNvSpPr>
          <p:nvPr>
            <p:ph type="title"/>
          </p:nvPr>
        </p:nvSpPr>
        <p:spPr/>
        <p:txBody>
          <a:bodyPr/>
          <a:lstStyle/>
          <a:p>
            <a:pPr eaLnBrk="1" fontAlgn="auto" hangingPunct="1">
              <a:spcAft>
                <a:spcPts val="0"/>
              </a:spcAft>
              <a:defRPr/>
            </a:pPr>
            <a:r>
              <a:rPr lang="en-US" smtClean="0"/>
              <a:t>Ephesians 6:10</a:t>
            </a:r>
          </a:p>
        </p:txBody>
      </p:sp>
      <p:pic>
        <p:nvPicPr>
          <p:cNvPr id="60420"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normAutofit lnSpcReduction="10000"/>
          </a:bodyPr>
          <a:lstStyle/>
          <a:p>
            <a:pPr marL="859536" lvl="2" eaLnBrk="1" fontAlgn="auto" hangingPunct="1">
              <a:spcBef>
                <a:spcPts val="900"/>
              </a:spcBef>
              <a:spcAft>
                <a:spcPts val="0"/>
              </a:spcAft>
              <a:buFontTx/>
              <a:buNone/>
              <a:defRPr/>
            </a:pPr>
            <a:r>
              <a:rPr lang="en-US" sz="3200" smtClean="0"/>
              <a:t>  So then, since Christ suffered physical pain, you must arm yourselves with the same attitude he had, and be ready to suffer, too. For if you are willing to suffer for Christ, you have decided to stop sinning. </a:t>
            </a:r>
            <a:r>
              <a:rPr lang="en-US" sz="3200" baseline="30000" smtClean="0"/>
              <a:t>2</a:t>
            </a:r>
            <a:r>
              <a:rPr lang="en-US" sz="3200" smtClean="0"/>
              <a:t> And you won’t spend the rest of your life chasing after evil desires, but you will be anxious to do the will of God.</a:t>
            </a:r>
          </a:p>
        </p:txBody>
      </p:sp>
      <p:sp>
        <p:nvSpPr>
          <p:cNvPr id="45058" name="Rectangle 2"/>
          <p:cNvSpPr>
            <a:spLocks noGrp="1" noChangeArrowheads="1"/>
          </p:cNvSpPr>
          <p:nvPr>
            <p:ph type="title"/>
          </p:nvPr>
        </p:nvSpPr>
        <p:spPr/>
        <p:txBody>
          <a:bodyPr/>
          <a:lstStyle/>
          <a:p>
            <a:pPr eaLnBrk="1" fontAlgn="auto" hangingPunct="1">
              <a:spcAft>
                <a:spcPts val="0"/>
              </a:spcAft>
              <a:defRPr/>
            </a:pPr>
            <a:r>
              <a:rPr lang="en-US" smtClean="0"/>
              <a:t>1 Peter 4:1-2</a:t>
            </a:r>
          </a:p>
        </p:txBody>
      </p:sp>
      <p:pic>
        <p:nvPicPr>
          <p:cNvPr id="61444"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normAutofit lnSpcReduction="10000"/>
          </a:bodyPr>
          <a:lstStyle/>
          <a:p>
            <a:pPr marL="859536" lvl="2" eaLnBrk="1" fontAlgn="auto" hangingPunct="1">
              <a:lnSpc>
                <a:spcPct val="114000"/>
              </a:lnSpc>
              <a:spcBef>
                <a:spcPts val="900"/>
              </a:spcBef>
              <a:spcAft>
                <a:spcPts val="0"/>
              </a:spcAft>
              <a:buFontTx/>
              <a:buNone/>
              <a:defRPr/>
            </a:pPr>
            <a:r>
              <a:rPr lang="en-US" sz="3200" smtClean="0"/>
              <a:t>Oh, the joys of those</a:t>
            </a:r>
          </a:p>
          <a:p>
            <a:pPr marL="859536" lvl="2" eaLnBrk="1" fontAlgn="auto" hangingPunct="1">
              <a:lnSpc>
                <a:spcPct val="90000"/>
              </a:lnSpc>
              <a:spcBef>
                <a:spcPts val="900"/>
              </a:spcBef>
              <a:spcAft>
                <a:spcPts val="0"/>
              </a:spcAft>
              <a:buFontTx/>
              <a:buNone/>
              <a:defRPr/>
            </a:pPr>
            <a:r>
              <a:rPr lang="en-US" sz="3200" smtClean="0"/>
              <a:t>who do not follow the advice of the wicked,</a:t>
            </a:r>
          </a:p>
          <a:p>
            <a:pPr marL="859536" lvl="2" eaLnBrk="1" fontAlgn="auto" hangingPunct="1">
              <a:lnSpc>
                <a:spcPct val="90000"/>
              </a:lnSpc>
              <a:spcBef>
                <a:spcPts val="900"/>
              </a:spcBef>
              <a:spcAft>
                <a:spcPts val="0"/>
              </a:spcAft>
              <a:buFontTx/>
              <a:buNone/>
              <a:defRPr/>
            </a:pPr>
            <a:r>
              <a:rPr lang="en-US" sz="3200" smtClean="0"/>
              <a:t>or stand around with sinners,</a:t>
            </a:r>
          </a:p>
          <a:p>
            <a:pPr marL="859536" lvl="2" eaLnBrk="1" fontAlgn="auto" hangingPunct="1">
              <a:lnSpc>
                <a:spcPct val="90000"/>
              </a:lnSpc>
              <a:spcBef>
                <a:spcPts val="900"/>
              </a:spcBef>
              <a:spcAft>
                <a:spcPts val="0"/>
              </a:spcAft>
              <a:buFontTx/>
              <a:buNone/>
              <a:defRPr/>
            </a:pPr>
            <a:r>
              <a:rPr lang="en-US" sz="3200" smtClean="0"/>
              <a:t>or join in with scoffers.</a:t>
            </a:r>
          </a:p>
          <a:p>
            <a:pPr marL="859536" lvl="2" eaLnBrk="1" fontAlgn="auto" hangingPunct="1">
              <a:lnSpc>
                <a:spcPct val="90000"/>
              </a:lnSpc>
              <a:spcBef>
                <a:spcPts val="900"/>
              </a:spcBef>
              <a:spcAft>
                <a:spcPts val="0"/>
              </a:spcAft>
              <a:buFontTx/>
              <a:buNone/>
              <a:defRPr/>
            </a:pPr>
            <a:r>
              <a:rPr lang="en-US" sz="3200" baseline="30000" smtClean="0"/>
              <a:t>2</a:t>
            </a:r>
            <a:r>
              <a:rPr lang="en-US" sz="3200" smtClean="0"/>
              <a:t>	But they delight in doing everything the Lord wants;</a:t>
            </a:r>
          </a:p>
          <a:p>
            <a:pPr marL="859536" lvl="2" eaLnBrk="1" fontAlgn="auto" hangingPunct="1">
              <a:lnSpc>
                <a:spcPct val="90000"/>
              </a:lnSpc>
              <a:spcBef>
                <a:spcPts val="900"/>
              </a:spcBef>
              <a:spcAft>
                <a:spcPts val="0"/>
              </a:spcAft>
              <a:buFontTx/>
              <a:buNone/>
              <a:defRPr/>
            </a:pPr>
            <a:r>
              <a:rPr lang="en-US" sz="3200" smtClean="0"/>
              <a:t>day and night they think about his law.</a:t>
            </a:r>
          </a:p>
        </p:txBody>
      </p:sp>
      <p:sp>
        <p:nvSpPr>
          <p:cNvPr id="46082" name="Rectangle 2"/>
          <p:cNvSpPr>
            <a:spLocks noGrp="1" noChangeArrowheads="1"/>
          </p:cNvSpPr>
          <p:nvPr>
            <p:ph type="title"/>
          </p:nvPr>
        </p:nvSpPr>
        <p:spPr/>
        <p:txBody>
          <a:bodyPr/>
          <a:lstStyle/>
          <a:p>
            <a:pPr eaLnBrk="1" fontAlgn="auto" hangingPunct="1">
              <a:spcAft>
                <a:spcPts val="0"/>
              </a:spcAft>
              <a:defRPr/>
            </a:pPr>
            <a:r>
              <a:rPr lang="en-US" smtClean="0"/>
              <a:t>Psalm 1:1-2</a:t>
            </a:r>
          </a:p>
        </p:txBody>
      </p:sp>
      <p:pic>
        <p:nvPicPr>
          <p:cNvPr id="62468"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219200" y="1600200"/>
            <a:ext cx="7772400" cy="4876800"/>
          </a:xfrm>
        </p:spPr>
        <p:txBody>
          <a:bodyPr>
            <a:normAutofit fontScale="92500" lnSpcReduction="10000"/>
          </a:bodyPr>
          <a:lstStyle/>
          <a:p>
            <a:pPr marL="859536" lvl="2" eaLnBrk="1" fontAlgn="auto" hangingPunct="1">
              <a:lnSpc>
                <a:spcPct val="114000"/>
              </a:lnSpc>
              <a:spcBef>
                <a:spcPts val="900"/>
              </a:spcBef>
              <a:spcAft>
                <a:spcPts val="0"/>
              </a:spcAft>
              <a:buFontTx/>
              <a:buNone/>
              <a:defRPr/>
            </a:pPr>
            <a:r>
              <a:rPr lang="en-US" sz="2800" smtClean="0"/>
              <a:t>  Since you have heard all about him and have learned the truth that is in Jesus, </a:t>
            </a:r>
            <a:r>
              <a:rPr lang="en-US" sz="2800" baseline="30000" smtClean="0"/>
              <a:t>22</a:t>
            </a:r>
            <a:r>
              <a:rPr lang="en-US" sz="2800" smtClean="0"/>
              <a:t> throw off your old evil nature and your former way of life, which is rotten through and through, full of lust and deception. </a:t>
            </a:r>
            <a:r>
              <a:rPr lang="en-US" sz="2800" baseline="30000" smtClean="0"/>
              <a:t>23</a:t>
            </a:r>
            <a:r>
              <a:rPr lang="en-US" sz="2800" smtClean="0"/>
              <a:t> Instead, there must be a spiritual renewal of your thoughts and attitudes. </a:t>
            </a:r>
            <a:r>
              <a:rPr lang="en-US" sz="2800" baseline="30000" smtClean="0"/>
              <a:t>24</a:t>
            </a:r>
            <a:r>
              <a:rPr lang="en-US" sz="2800" smtClean="0"/>
              <a:t> You must display a new nature because you are a new person, created in God’s likeness—righteous, holy, and true.</a:t>
            </a:r>
          </a:p>
        </p:txBody>
      </p:sp>
      <p:sp>
        <p:nvSpPr>
          <p:cNvPr id="47106"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
            </a:r>
            <a:br>
              <a:rPr lang="en-US" smtClean="0"/>
            </a:br>
            <a:r>
              <a:rPr lang="en-US" smtClean="0"/>
              <a:t>Ephesians 4:21-24</a:t>
            </a:r>
          </a:p>
        </p:txBody>
      </p:sp>
      <p:pic>
        <p:nvPicPr>
          <p:cNvPr id="63492"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1219200" y="1600200"/>
            <a:ext cx="7772400" cy="4876800"/>
          </a:xfrm>
        </p:spPr>
        <p:txBody>
          <a:bodyPr/>
          <a:lstStyle/>
          <a:p>
            <a:pPr lvl="2" eaLnBrk="1" hangingPunct="1">
              <a:lnSpc>
                <a:spcPct val="114000"/>
              </a:lnSpc>
              <a:spcBef>
                <a:spcPts val="900"/>
              </a:spcBef>
              <a:buFontTx/>
              <a:buNone/>
            </a:pPr>
            <a:r>
              <a:rPr lang="en-US" sz="3200" smtClean="0"/>
              <a:t>  So put to death the sinful, earthly things lurking within you. Have nothing to do with sexual sin, impurity, lust, and shameful desires. Don’t be greedy for the good things of this life, for that is idolatry. </a:t>
            </a:r>
          </a:p>
        </p:txBody>
      </p:sp>
      <p:sp>
        <p:nvSpPr>
          <p:cNvPr id="48130" name="Rectangle 2"/>
          <p:cNvSpPr>
            <a:spLocks noGrp="1" noChangeArrowheads="1"/>
          </p:cNvSpPr>
          <p:nvPr>
            <p:ph type="title"/>
          </p:nvPr>
        </p:nvSpPr>
        <p:spPr/>
        <p:txBody>
          <a:bodyPr/>
          <a:lstStyle/>
          <a:p>
            <a:pPr eaLnBrk="1" fontAlgn="auto" hangingPunct="1">
              <a:spcAft>
                <a:spcPts val="0"/>
              </a:spcAft>
              <a:defRPr/>
            </a:pPr>
            <a:r>
              <a:rPr lang="en-US" smtClean="0"/>
              <a:t>Colossians 3:5</a:t>
            </a:r>
          </a:p>
        </p:txBody>
      </p:sp>
      <p:pic>
        <p:nvPicPr>
          <p:cNvPr id="64516"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1219200" y="1600200"/>
            <a:ext cx="7772400" cy="4876800"/>
          </a:xfrm>
        </p:spPr>
        <p:txBody>
          <a:bodyPr/>
          <a:lstStyle/>
          <a:p>
            <a:pPr lvl="2" eaLnBrk="1" hangingPunct="1">
              <a:lnSpc>
                <a:spcPct val="114000"/>
              </a:lnSpc>
              <a:spcBef>
                <a:spcPts val="900"/>
              </a:spcBef>
              <a:buFontTx/>
              <a:buNone/>
            </a:pPr>
            <a:r>
              <a:rPr lang="en-US" sz="3200" smtClean="0"/>
              <a:t>  So I advise you to live according to your new life in the Holy Spirit. Then you won’t be doing what your sinful nature craves.</a:t>
            </a:r>
          </a:p>
        </p:txBody>
      </p:sp>
      <p:sp>
        <p:nvSpPr>
          <p:cNvPr id="49154" name="Rectangle 2"/>
          <p:cNvSpPr>
            <a:spLocks noGrp="1" noChangeArrowheads="1"/>
          </p:cNvSpPr>
          <p:nvPr>
            <p:ph type="title"/>
          </p:nvPr>
        </p:nvSpPr>
        <p:spPr/>
        <p:txBody>
          <a:bodyPr/>
          <a:lstStyle/>
          <a:p>
            <a:pPr eaLnBrk="1" fontAlgn="auto" hangingPunct="1">
              <a:spcAft>
                <a:spcPts val="0"/>
              </a:spcAft>
              <a:defRPr/>
            </a:pPr>
            <a:r>
              <a:rPr lang="en-US" smtClean="0"/>
              <a:t>Galatians 5:16</a:t>
            </a:r>
          </a:p>
        </p:txBody>
      </p:sp>
      <p:pic>
        <p:nvPicPr>
          <p:cNvPr id="65540" name="Picture 4" descr="C:\Program Files\Microsoft Office\Clipart\standard\stddir4\SO01858_.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5200" y="228600"/>
            <a:ext cx="1557338"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Bef>
                <a:spcPct val="20000"/>
              </a:spcBef>
              <a:buClrTx/>
              <a:buSzTx/>
              <a:buNone/>
            </a:pP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This PowerPoint is designed to be used with the Group Studies for New Christians Course </a:t>
            </a:r>
            <a:r>
              <a:rPr lang="en-US" sz="2800" i="1" kern="0" dirty="0" smtClean="0">
                <a:solidFill>
                  <a:srgbClr val="000000"/>
                </a:solidFill>
                <a:latin typeface="Times New Roman"/>
              </a:rPr>
              <a:t>Temptation</a:t>
            </a: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 by Dave Batty. </a:t>
            </a:r>
            <a:endParaRPr kumimoji="0" lang="en-US" sz="3600" b="0" i="0" u="none" strike="noStrike" kern="0" cap="none" spc="0" normalizeH="0" baseline="0" noProof="0" dirty="0" smtClean="0">
              <a:ln>
                <a:noFill/>
              </a:ln>
              <a:solidFill>
                <a:srgbClr val="000000"/>
              </a:solidFill>
              <a:effectLst/>
              <a:uLnTx/>
              <a:uFillTx/>
              <a:latin typeface="Times New Roman"/>
              <a:ea typeface="+mn-ea"/>
              <a:cs typeface="+mn-cs"/>
            </a:endParaRPr>
          </a:p>
          <a:p>
            <a:pPr marL="0" lvl="0" indent="0">
              <a:spcBef>
                <a:spcPct val="20000"/>
              </a:spcBef>
              <a:buClrTx/>
              <a:buSzTx/>
              <a:buNone/>
            </a:pPr>
            <a:endParaRPr kumimoji="0" lang="en-US" sz="2800" b="0" i="0" u="none" strike="noStrike" kern="0" cap="none" spc="0" normalizeH="0" baseline="0" noProof="0" dirty="0" smtClean="0">
              <a:ln>
                <a:noFill/>
              </a:ln>
              <a:solidFill>
                <a:srgbClr val="000000"/>
              </a:solidFill>
              <a:effectLst/>
              <a:uLnTx/>
              <a:uFillTx/>
              <a:latin typeface="Times New Roman"/>
              <a:ea typeface="+mn-ea"/>
              <a:cs typeface="+mn-cs"/>
            </a:endParaRPr>
          </a:p>
          <a:p>
            <a:pPr marL="0" lvl="0" indent="0">
              <a:spcBef>
                <a:spcPct val="20000"/>
              </a:spcBef>
              <a:buClrTx/>
              <a:buSzTx/>
              <a:buNone/>
            </a:pP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This PowerPoint resource was developed by the</a:t>
            </a:r>
          </a:p>
          <a:p>
            <a:pPr marL="0" lvl="0" indent="0">
              <a:spcBef>
                <a:spcPct val="20000"/>
              </a:spcBef>
              <a:buClrTx/>
              <a:buSzTx/>
              <a:buNone/>
            </a:pP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Teen Challenge Farm, London, Ontario</a:t>
            </a:r>
          </a:p>
          <a:p>
            <a:pPr marL="0" lvl="0" indent="0">
              <a:spcBef>
                <a:spcPct val="20000"/>
              </a:spcBef>
              <a:buClrTx/>
              <a:buSzTx/>
              <a:buNone/>
            </a:pPr>
            <a:r>
              <a:rPr kumimoji="0" lang="en-US" sz="2800" b="0" i="0" u="none" strike="noStrike" kern="0" cap="none" spc="0" normalizeH="0" baseline="0" noProof="0" dirty="0" smtClean="0">
                <a:ln>
                  <a:noFill/>
                </a:ln>
                <a:solidFill>
                  <a:srgbClr val="000000"/>
                </a:solidFill>
                <a:effectLst/>
                <a:uLnTx/>
                <a:uFillTx/>
                <a:latin typeface="Times New Roman"/>
                <a:ea typeface="+mn-ea"/>
                <a:cs typeface="+mn-cs"/>
              </a:rPr>
              <a:t>Edited by  Global Teen Challenge, 2013</a:t>
            </a:r>
          </a:p>
          <a:p>
            <a:endParaRPr lang="en-US" dirty="0"/>
          </a:p>
        </p:txBody>
      </p:sp>
      <p:sp>
        <p:nvSpPr>
          <p:cNvPr id="3" name="Title 2"/>
          <p:cNvSpPr>
            <a:spLocks noGrp="1"/>
          </p:cNvSpPr>
          <p:nvPr>
            <p:ph type="title"/>
          </p:nvPr>
        </p:nvSpPr>
        <p:spPr/>
        <p:txBody>
          <a:bodyPr/>
          <a:lstStyle/>
          <a:p>
            <a:r>
              <a:rPr lang="en-US" sz="5900" dirty="0">
                <a:solidFill>
                  <a:srgbClr val="696464"/>
                </a:solidFill>
              </a:rPr>
              <a:t>Temptation</a:t>
            </a:r>
            <a:endParaRPr lang="en-US" dirty="0"/>
          </a:p>
        </p:txBody>
      </p:sp>
      <p:sp>
        <p:nvSpPr>
          <p:cNvPr id="4" name="Footer Placeholder 3"/>
          <p:cNvSpPr>
            <a:spLocks noGrp="1"/>
          </p:cNvSpPr>
          <p:nvPr>
            <p:ph type="ftr" sz="quarter" idx="11"/>
          </p:nvPr>
        </p:nvSpPr>
        <p:spPr>
          <a:xfrm>
            <a:off x="3124201" y="6408738"/>
            <a:ext cx="3606800" cy="365125"/>
          </a:xfrm>
        </p:spPr>
        <p:txBody>
          <a:bodyPr/>
          <a:lstStyle/>
          <a:p>
            <a:pPr>
              <a:defRPr/>
            </a:pPr>
            <a:r>
              <a:rPr lang="en-US" smtClean="0"/>
              <a:t>iteenchallenge.org   2/2013</a:t>
            </a:r>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70372" y="4267200"/>
            <a:ext cx="1443540" cy="1905000"/>
          </a:xfrm>
          <a:prstGeom prst="rect">
            <a:avLst/>
          </a:prstGeom>
        </p:spPr>
      </p:pic>
    </p:spTree>
    <p:extLst>
      <p:ext uri="{BB962C8B-B14F-4D97-AF65-F5344CB8AC3E}">
        <p14:creationId xmlns:p14="http://schemas.microsoft.com/office/powerpoint/2010/main" val="204977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914400" indent="-914400" algn="ctr" eaLnBrk="1" fontAlgn="auto" hangingPunct="1">
              <a:spcAft>
                <a:spcPts val="0"/>
              </a:spcAft>
              <a:buFont typeface="+mj-lt"/>
              <a:buAutoNum type="alphaUcPeriod"/>
              <a:defRPr/>
            </a:pPr>
            <a:r>
              <a:rPr lang="en-US" sz="4800" dirty="0" smtClean="0"/>
              <a:t>What is Temptation?</a:t>
            </a:r>
          </a:p>
        </p:txBody>
      </p:sp>
      <p:sp>
        <p:nvSpPr>
          <p:cNvPr id="6147" name="Rectangle 3"/>
          <p:cNvSpPr>
            <a:spLocks noGrp="1" noChangeArrowheads="1"/>
          </p:cNvSpPr>
          <p:nvPr>
            <p:ph type="body" sz="half" idx="2"/>
          </p:nvPr>
        </p:nvSpPr>
        <p:spPr/>
        <p:txBody>
          <a:bodyPr>
            <a:normAutofit lnSpcReduction="10000"/>
          </a:bodyPr>
          <a:lstStyle/>
          <a:p>
            <a:pPr marL="533400" indent="-533400" eaLnBrk="1" fontAlgn="auto" hangingPunct="1">
              <a:spcAft>
                <a:spcPts val="0"/>
              </a:spcAft>
              <a:buFont typeface="Symbol" pitchFamily="18" charset="2"/>
              <a:buAutoNum type="alphaLcParenR"/>
              <a:defRPr/>
            </a:pPr>
            <a:endParaRPr lang="en-US" sz="2800" dirty="0" smtClean="0"/>
          </a:p>
          <a:p>
            <a:pPr marL="533400" indent="-533400" eaLnBrk="1" fontAlgn="auto" hangingPunct="1">
              <a:spcAft>
                <a:spcPts val="0"/>
              </a:spcAft>
              <a:buFont typeface="Symbol" pitchFamily="18" charset="2"/>
              <a:buAutoNum type="alphaLcParenR"/>
              <a:defRPr/>
            </a:pPr>
            <a:endParaRPr lang="en-US" sz="2800" dirty="0" smtClean="0"/>
          </a:p>
          <a:p>
            <a:pPr marL="533400" indent="-533400" eaLnBrk="1" fontAlgn="auto" hangingPunct="1">
              <a:spcAft>
                <a:spcPts val="0"/>
              </a:spcAft>
              <a:buFont typeface="Wingdings 3"/>
              <a:buNone/>
              <a:defRPr/>
            </a:pPr>
            <a:r>
              <a:rPr lang="en-US" sz="3600" dirty="0" smtClean="0"/>
              <a:t>    When Satan tries to get you to break God’s laws to fill a need or desire in your life.</a:t>
            </a:r>
          </a:p>
        </p:txBody>
      </p:sp>
      <p:sp>
        <p:nvSpPr>
          <p:cNvPr id="12292" name="AutoShape 6" descr="http://www.villagehatshop.com/media/ten-commandments.jpg"/>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3" name="AutoShape 8" descr="http://www.villagehatshop.com/media/ten-commandments.jpg"/>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4" name="AutoShape 10" descr="http://www.villagehatshop.com/media/ten-commandments.jpg"/>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5" name="AutoShape 12" descr="http://www.villagehatshop.com/media/ten-commandments.jpg"/>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6" name="AutoShape 16" descr="http://www.villagehatshop.com/media/ten-commandments.jpg"/>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7" name="Footer Placeholder 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12298" name="Picture 20" descr="http://www.turnbacktogod.com/wp-content/uploads/2009/10/Christian-Wallpapers-Bible-0111.jpg"/>
          <p:cNvPicPr>
            <a:picLocks noGrp="1" noChangeAspect="1" noChangeArrowheads="1"/>
          </p:cNvPicPr>
          <p:nvPr>
            <p:ph type="clipArt" sz="half" idx="1"/>
          </p:nvPr>
        </p:nvPicPr>
        <p:blipFill>
          <a:blip r:embed="rId2">
            <a:extLst>
              <a:ext uri="{28A0092B-C50C-407E-A947-70E740481C1C}">
                <a14:useLocalDpi xmlns:a14="http://schemas.microsoft.com/office/drawing/2010/main"/>
              </a:ext>
            </a:extLst>
          </a:blip>
          <a:srcRect/>
          <a:stretch>
            <a:fillRect/>
          </a:stretch>
        </p:blipFill>
        <p:spPr>
          <a:xfrm>
            <a:off x="1219200" y="1676400"/>
            <a:ext cx="3810000" cy="3617913"/>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742950" indent="-742950" algn="ctr" eaLnBrk="1" fontAlgn="auto" hangingPunct="1">
              <a:spcAft>
                <a:spcPts val="0"/>
              </a:spcAft>
              <a:buFont typeface="+mj-lt"/>
              <a:buAutoNum type="alphaUcPeriod"/>
              <a:defRPr/>
            </a:pPr>
            <a:r>
              <a:rPr lang="en-US" sz="4800" dirty="0" smtClean="0"/>
              <a:t>What is Temptation?</a:t>
            </a:r>
          </a:p>
        </p:txBody>
      </p:sp>
      <p:sp>
        <p:nvSpPr>
          <p:cNvPr id="7171" name="Rectangle 4"/>
          <p:cNvSpPr>
            <a:spLocks noGrp="1" noChangeArrowheads="1"/>
          </p:cNvSpPr>
          <p:nvPr>
            <p:ph type="body" sz="half" idx="2"/>
          </p:nvPr>
        </p:nvSpPr>
        <p:spPr/>
        <p:txBody>
          <a:bodyPr>
            <a:normAutofit fontScale="92500" lnSpcReduction="10000"/>
          </a:bodyPr>
          <a:lstStyle/>
          <a:p>
            <a:pPr marL="533400" indent="-533400" eaLnBrk="1" fontAlgn="auto" hangingPunct="1">
              <a:spcAft>
                <a:spcPts val="0"/>
              </a:spcAft>
              <a:buFont typeface="Arial" pitchFamily="34" charset="0"/>
              <a:buChar char="•"/>
              <a:defRPr/>
            </a:pPr>
            <a:r>
              <a:rPr lang="en-US" sz="2800" dirty="0" smtClean="0"/>
              <a:t>Satan will attempt to deceive you into thinking your problems will be over if you satisfy the need in the easiest and fastest way possible.</a:t>
            </a:r>
          </a:p>
          <a:p>
            <a:pPr marL="533400" indent="-533400" eaLnBrk="1" fontAlgn="auto" hangingPunct="1">
              <a:spcAft>
                <a:spcPts val="0"/>
              </a:spcAft>
              <a:buFont typeface="Arial" pitchFamily="34" charset="0"/>
              <a:buChar char="•"/>
              <a:defRPr/>
            </a:pPr>
            <a:r>
              <a:rPr lang="en-US" sz="2800" dirty="0" smtClean="0">
                <a:hlinkClick r:id="rId2" action="ppaction://hlinksldjump"/>
              </a:rPr>
              <a:t>God does not tempt </a:t>
            </a:r>
            <a:r>
              <a:rPr lang="en-US" sz="2800" dirty="0" smtClean="0"/>
              <a:t>Christians to sin.</a:t>
            </a: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13317" name="Picture 7" descr="Christian Spiritual Warfare PowerPoint"/>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143000" y="1600200"/>
            <a:ext cx="3657600" cy="41910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normAutofit fontScale="90000"/>
          </a:bodyPr>
          <a:lstStyle/>
          <a:p>
            <a:pPr algn="ctr" eaLnBrk="1" fontAlgn="auto" hangingPunct="1">
              <a:spcAft>
                <a:spcPts val="0"/>
              </a:spcAft>
              <a:defRPr/>
            </a:pPr>
            <a:r>
              <a:rPr lang="en-US" sz="4800" dirty="0" smtClean="0"/>
              <a:t>B. How Does Temptation Fit in the Life of the Christian?</a:t>
            </a:r>
          </a:p>
        </p:txBody>
      </p:sp>
      <p:sp>
        <p:nvSpPr>
          <p:cNvPr id="14339" name="Rectangle 1028"/>
          <p:cNvSpPr>
            <a:spLocks noGrp="1" noChangeArrowheads="1"/>
          </p:cNvSpPr>
          <p:nvPr>
            <p:ph type="body" sz="half" idx="2"/>
          </p:nvPr>
        </p:nvSpPr>
        <p:spPr/>
        <p:txBody>
          <a:bodyPr/>
          <a:lstStyle/>
          <a:p>
            <a:pPr marL="533400" indent="-533400" eaLnBrk="1" hangingPunct="1">
              <a:buFont typeface="Arial" charset="0"/>
              <a:buChar char="•"/>
            </a:pPr>
            <a:r>
              <a:rPr lang="en-US" sz="2800" smtClean="0"/>
              <a:t>The battlefield for temptation is the mind.</a:t>
            </a:r>
          </a:p>
          <a:p>
            <a:pPr marL="533400" indent="-533400" eaLnBrk="1" hangingPunct="1">
              <a:buFont typeface="Arial" charset="0"/>
              <a:buChar char="•"/>
            </a:pPr>
            <a:r>
              <a:rPr lang="en-US" sz="2800" smtClean="0"/>
              <a:t>Temptations begin as thoughts.</a:t>
            </a:r>
          </a:p>
          <a:p>
            <a:pPr marL="533400" indent="-533400" eaLnBrk="1" hangingPunct="1">
              <a:buFont typeface="Arial" charset="0"/>
              <a:buChar char="•"/>
            </a:pPr>
            <a:r>
              <a:rPr lang="en-US" sz="2800" smtClean="0"/>
              <a:t>Your attitude will affect your response to temptation.</a:t>
            </a: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14341" name="Picture 7" descr="http://media1.annabrixthomsen.com/2012/11/greatest_battle_is_in_the_mind_by_warrioronlydude.jpg"/>
          <p:cNvPicPr>
            <a:picLocks noGrp="1" noChangeAspect="1" noChangeArrowheads="1"/>
          </p:cNvPicPr>
          <p:nvPr>
            <p:ph type="clipArt" sz="half" idx="1"/>
          </p:nvPr>
        </p:nvPicPr>
        <p:blipFill>
          <a:blip r:embed="rId2" cstate="screen">
            <a:extLst>
              <a:ext uri="{28A0092B-C50C-407E-A947-70E740481C1C}">
                <a14:useLocalDpi xmlns:a14="http://schemas.microsoft.com/office/drawing/2010/main"/>
              </a:ext>
            </a:extLst>
          </a:blip>
          <a:srcRect/>
          <a:stretch>
            <a:fillRect/>
          </a:stretch>
        </p:blipFill>
        <p:spPr>
          <a:xfrm>
            <a:off x="1219200" y="1905000"/>
            <a:ext cx="3810000" cy="39624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algn="ctr" eaLnBrk="1" fontAlgn="auto" hangingPunct="1">
              <a:spcAft>
                <a:spcPts val="0"/>
              </a:spcAft>
              <a:defRPr/>
            </a:pPr>
            <a:r>
              <a:rPr lang="en-US" sz="4000" dirty="0" smtClean="0"/>
              <a:t>B.  How Does Temptation Fit in the Life of the Christian?</a:t>
            </a:r>
          </a:p>
        </p:txBody>
      </p:sp>
      <p:sp>
        <p:nvSpPr>
          <p:cNvPr id="9219" name="Rectangle 4"/>
          <p:cNvSpPr>
            <a:spLocks noGrp="1" noChangeArrowheads="1"/>
          </p:cNvSpPr>
          <p:nvPr>
            <p:ph type="body" sz="half" idx="2"/>
          </p:nvPr>
        </p:nvSpPr>
        <p:spPr/>
        <p:txBody>
          <a:bodyPr>
            <a:normAutofit lnSpcReduction="10000"/>
          </a:bodyPr>
          <a:lstStyle/>
          <a:p>
            <a:pPr marL="533400" indent="-533400" eaLnBrk="1" fontAlgn="auto" hangingPunct="1">
              <a:spcAft>
                <a:spcPts val="0"/>
              </a:spcAft>
              <a:buFont typeface="Arial" pitchFamily="34" charset="0"/>
              <a:buChar char="•"/>
              <a:defRPr/>
            </a:pPr>
            <a:r>
              <a:rPr lang="en-US" sz="2800" dirty="0" smtClean="0"/>
              <a:t>There is more to the Christian life than fighting Satan.</a:t>
            </a:r>
          </a:p>
          <a:p>
            <a:pPr marL="533400" indent="-533400" eaLnBrk="1" fontAlgn="auto" hangingPunct="1">
              <a:spcAft>
                <a:spcPts val="0"/>
              </a:spcAft>
              <a:buFont typeface="Arial" pitchFamily="34" charset="0"/>
              <a:buChar char="•"/>
              <a:defRPr/>
            </a:pPr>
            <a:r>
              <a:rPr lang="en-US" sz="2800" dirty="0" smtClean="0"/>
              <a:t>Focus your attention on living the Christian life and following </a:t>
            </a:r>
            <a:r>
              <a:rPr lang="en-US" sz="2800" dirty="0" smtClean="0">
                <a:hlinkClick r:id="rId2" action="ppaction://hlinksldjump"/>
              </a:rPr>
              <a:t>the example of Jesus Christ.</a:t>
            </a:r>
            <a:endParaRPr lang="en-US" sz="2800" dirty="0" smtClean="0"/>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iteenchallenge.org   2/2013</a:t>
            </a:r>
          </a:p>
        </p:txBody>
      </p:sp>
      <p:pic>
        <p:nvPicPr>
          <p:cNvPr id="15365" name="Picture 7" descr="http://www.shannonmdeitz.com/wp-content/uploads/2009/01/godd.jpg"/>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1219200" y="2587625"/>
            <a:ext cx="3810000" cy="252095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0abb89a8db3235498b84590c57980194cc13c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Concourse</Template>
  <TotalTime>4629</TotalTime>
  <Words>2412</Words>
  <Application>Microsoft Office PowerPoint</Application>
  <PresentationFormat>On-screen Show (4:3)</PresentationFormat>
  <Paragraphs>304</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Concourse</vt:lpstr>
      <vt:lpstr>Temptation by Dave Batty</vt:lpstr>
      <vt:lpstr>Temptation  5th edition  By Dave Batty</vt:lpstr>
      <vt:lpstr>Temptation</vt:lpstr>
      <vt:lpstr>Temptation in the life of the new Christian</vt:lpstr>
      <vt:lpstr>PowerPoint Presentation</vt:lpstr>
      <vt:lpstr>What is Temptation?</vt:lpstr>
      <vt:lpstr>What is Temptation?</vt:lpstr>
      <vt:lpstr>B. How Does Temptation Fit in the Life of the Christian?</vt:lpstr>
      <vt:lpstr>B.  How Does Temptation Fit in the Life of the Christian?</vt:lpstr>
      <vt:lpstr>B.  How Does Temptation Fit in the Life of the Christian?</vt:lpstr>
      <vt:lpstr>C.  Did the Devil Make You Do It?</vt:lpstr>
      <vt:lpstr>C. Did the Devil Make You Do It?</vt:lpstr>
      <vt:lpstr>The Basic Needs of People</vt:lpstr>
      <vt:lpstr>D.  How Do the Needs in Your Life Fit in With Temptation?</vt:lpstr>
      <vt:lpstr>Needs vs. Desires</vt:lpstr>
      <vt:lpstr>E.  How Do Your Desires Fit in With Temptation?</vt:lpstr>
      <vt:lpstr>Needs vs. Desires</vt:lpstr>
      <vt:lpstr>Personal Application study guide project 2</vt:lpstr>
      <vt:lpstr>   The Process of Overcoming Temptation</vt:lpstr>
      <vt:lpstr>PowerPoint Presentation</vt:lpstr>
      <vt:lpstr>A.  Where Do You Stand?</vt:lpstr>
      <vt:lpstr>B.  Was That a Temptation??!?</vt:lpstr>
      <vt:lpstr>B.  Was That a Temptation??!?</vt:lpstr>
      <vt:lpstr>Ask Yourself These Questions…</vt:lpstr>
      <vt:lpstr>C.  What are the Steps to Overcoming Temptation?</vt:lpstr>
      <vt:lpstr>For Personal Application…</vt:lpstr>
      <vt:lpstr>How to Prepare for Temptation</vt:lpstr>
      <vt:lpstr>PowerPoint Presentation</vt:lpstr>
      <vt:lpstr>Draw Close to God</vt:lpstr>
      <vt:lpstr>B.  Fill Your Needs in God’s Ways</vt:lpstr>
      <vt:lpstr>C.  Let God Determine Appropriate Desires</vt:lpstr>
      <vt:lpstr>D.  Some Temptations Can Be Prevented</vt:lpstr>
      <vt:lpstr>D.  Some Temptations Can Be Prevented</vt:lpstr>
      <vt:lpstr>E.  Be aware of Satan’s strategies</vt:lpstr>
      <vt:lpstr>Preparing for Temptation  Discuss Project 8</vt:lpstr>
      <vt:lpstr>Understanding Failure and Handling it Gods Way</vt:lpstr>
      <vt:lpstr>PowerPoint Presentation</vt:lpstr>
      <vt:lpstr>What Happens When You Give In to Temptation?</vt:lpstr>
      <vt:lpstr>What Happens When You Give In to Temptation?</vt:lpstr>
      <vt:lpstr>What Happens When You Give In to Temptation?</vt:lpstr>
      <vt:lpstr>Why Do People Give in to Temptation?</vt:lpstr>
      <vt:lpstr>Why Did I Give In to that Temptation?</vt:lpstr>
      <vt:lpstr>What Should I Do After I Give In to Temptation?</vt:lpstr>
      <vt:lpstr>Personal Application</vt:lpstr>
      <vt:lpstr>In Conclusion…</vt:lpstr>
      <vt:lpstr>Temptation</vt:lpstr>
      <vt:lpstr>James 1:13-14</vt:lpstr>
      <vt:lpstr>Hebrews 4:14-15</vt:lpstr>
      <vt:lpstr>James 4:1-3</vt:lpstr>
      <vt:lpstr>2 Timothy 2:22</vt:lpstr>
      <vt:lpstr>Psalm 37:3-4</vt:lpstr>
      <vt:lpstr>James 4:7-8</vt:lpstr>
      <vt:lpstr>Ephesians 6:10</vt:lpstr>
      <vt:lpstr>1 Peter 4:1-2</vt:lpstr>
      <vt:lpstr>Psalm 1:1-2</vt:lpstr>
      <vt:lpstr> Ephesians 4:21-24</vt:lpstr>
      <vt:lpstr>Colossians 3:5</vt:lpstr>
      <vt:lpstr>Galatians 5:16</vt:lpstr>
      <vt:lpstr>Temptation</vt:lpstr>
    </vt:vector>
  </TitlesOfParts>
  <Company>Personal 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Temptation</dc:title>
  <dc:creator>Billy Mintsopoulos</dc:creator>
  <cp:lastModifiedBy>Gregg</cp:lastModifiedBy>
  <cp:revision>224</cp:revision>
  <dcterms:created xsi:type="dcterms:W3CDTF">1990-02-02T23:49:12Z</dcterms:created>
  <dcterms:modified xsi:type="dcterms:W3CDTF">2013-06-17T18:12:19Z</dcterms:modified>
</cp:coreProperties>
</file>