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1" r:id="rId1"/>
    <p:sldMasterId id="2147484089" r:id="rId2"/>
  </p:sldMasterIdLst>
  <p:notesMasterIdLst>
    <p:notesMasterId r:id="rId62"/>
  </p:notesMasterIdLst>
  <p:handoutMasterIdLst>
    <p:handoutMasterId r:id="rId63"/>
  </p:handoutMasterIdLst>
  <p:sldIdLst>
    <p:sldId id="256" r:id="rId3"/>
    <p:sldId id="361" r:id="rId4"/>
    <p:sldId id="362" r:id="rId5"/>
    <p:sldId id="460" r:id="rId6"/>
    <p:sldId id="407" r:id="rId7"/>
    <p:sldId id="363" r:id="rId8"/>
    <p:sldId id="364" r:id="rId9"/>
    <p:sldId id="445" r:id="rId10"/>
    <p:sldId id="365" r:id="rId11"/>
    <p:sldId id="463" r:id="rId12"/>
    <p:sldId id="464" r:id="rId13"/>
    <p:sldId id="366" r:id="rId14"/>
    <p:sldId id="367" r:id="rId15"/>
    <p:sldId id="368" r:id="rId16"/>
    <p:sldId id="369" r:id="rId17"/>
    <p:sldId id="457" r:id="rId18"/>
    <p:sldId id="370" r:id="rId19"/>
    <p:sldId id="371" r:id="rId20"/>
    <p:sldId id="372" r:id="rId21"/>
    <p:sldId id="373" r:id="rId22"/>
    <p:sldId id="446" r:id="rId23"/>
    <p:sldId id="374" r:id="rId24"/>
    <p:sldId id="375" r:id="rId25"/>
    <p:sldId id="376" r:id="rId26"/>
    <p:sldId id="377" r:id="rId27"/>
    <p:sldId id="378" r:id="rId28"/>
    <p:sldId id="379" r:id="rId29"/>
    <p:sldId id="380" r:id="rId30"/>
    <p:sldId id="381" r:id="rId31"/>
    <p:sldId id="382" r:id="rId32"/>
    <p:sldId id="383" r:id="rId33"/>
    <p:sldId id="384" r:id="rId34"/>
    <p:sldId id="385" r:id="rId35"/>
    <p:sldId id="386" r:id="rId36"/>
    <p:sldId id="387" r:id="rId37"/>
    <p:sldId id="444" r:id="rId38"/>
    <p:sldId id="390" r:id="rId39"/>
    <p:sldId id="388" r:id="rId40"/>
    <p:sldId id="391" r:id="rId41"/>
    <p:sldId id="392" r:id="rId42"/>
    <p:sldId id="393" r:id="rId43"/>
    <p:sldId id="394" r:id="rId44"/>
    <p:sldId id="395" r:id="rId45"/>
    <p:sldId id="396" r:id="rId46"/>
    <p:sldId id="397" r:id="rId47"/>
    <p:sldId id="458" r:id="rId48"/>
    <p:sldId id="398" r:id="rId49"/>
    <p:sldId id="399" r:id="rId50"/>
    <p:sldId id="400" r:id="rId51"/>
    <p:sldId id="459" r:id="rId52"/>
    <p:sldId id="401" r:id="rId53"/>
    <p:sldId id="402" r:id="rId54"/>
    <p:sldId id="403" r:id="rId55"/>
    <p:sldId id="404" r:id="rId56"/>
    <p:sldId id="405" r:id="rId57"/>
    <p:sldId id="406" r:id="rId58"/>
    <p:sldId id="461" r:id="rId59"/>
    <p:sldId id="350" r:id="rId60"/>
    <p:sldId id="351" r:id="rId61"/>
  </p:sldIdLst>
  <p:sldSz cx="9144000" cy="6858000" type="screen4x3"/>
  <p:notesSz cx="6954838" cy="9309100"/>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9933"/>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2" d="100"/>
          <a:sy n="52" d="100"/>
        </p:scale>
        <p:origin x="-96" y="-11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0832"/>
    </p:cViewPr>
  </p:sorterViewPr>
  <p:notesViewPr>
    <p:cSldViewPr>
      <p:cViewPr varScale="1">
        <p:scale>
          <a:sx n="47" d="100"/>
          <a:sy n="47" d="100"/>
        </p:scale>
        <p:origin x="-2016" y="-102"/>
      </p:cViewPr>
      <p:guideLst>
        <p:guide orient="horz" pos="2932"/>
        <p:guide pos="219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sz="quarter" idx="1"/>
          </p:nvPr>
        </p:nvSpPr>
        <p:spPr>
          <a:xfrm>
            <a:off x="3939466" y="0"/>
            <a:ext cx="3013763" cy="465455"/>
          </a:xfrm>
          <a:prstGeom prst="rect">
            <a:avLst/>
          </a:prstGeom>
        </p:spPr>
        <p:txBody>
          <a:bodyPr vert="horz" lIns="92930" tIns="46465" rIns="92930" bIns="46465" rtlCol="0"/>
          <a:lstStyle>
            <a:lvl1pPr algn="r">
              <a:defRPr sz="1200"/>
            </a:lvl1pPr>
          </a:lstStyle>
          <a:p>
            <a:fld id="{480F1DED-F955-4E46-923C-4C19419D385C}" type="datetimeFigureOut">
              <a:rPr lang="en-US" smtClean="0"/>
              <a:t>6/30/2016</a:t>
            </a:fld>
            <a:endParaRPr lang="en-US"/>
          </a:p>
        </p:txBody>
      </p:sp>
      <p:sp>
        <p:nvSpPr>
          <p:cNvPr id="4" name="Footer Placeholder 3"/>
          <p:cNvSpPr>
            <a:spLocks noGrp="1"/>
          </p:cNvSpPr>
          <p:nvPr>
            <p:ph type="ftr" sz="quarter" idx="2"/>
          </p:nvPr>
        </p:nvSpPr>
        <p:spPr>
          <a:xfrm>
            <a:off x="0" y="8842029"/>
            <a:ext cx="3013763" cy="465455"/>
          </a:xfrm>
          <a:prstGeom prst="rect">
            <a:avLst/>
          </a:prstGeom>
        </p:spPr>
        <p:txBody>
          <a:bodyPr vert="horz" lIns="92930" tIns="46465" rIns="92930" bIns="46465" rtlCol="0" anchor="b"/>
          <a:lstStyle>
            <a:lvl1pPr algn="l">
              <a:defRPr sz="1200"/>
            </a:lvl1pPr>
          </a:lstStyle>
          <a:p>
            <a:endParaRPr lang="en-US"/>
          </a:p>
        </p:txBody>
      </p:sp>
      <p:sp>
        <p:nvSpPr>
          <p:cNvPr id="5" name="Slide Number Placeholder 4"/>
          <p:cNvSpPr>
            <a:spLocks noGrp="1"/>
          </p:cNvSpPr>
          <p:nvPr>
            <p:ph type="sldNum" sz="quarter" idx="3"/>
          </p:nvPr>
        </p:nvSpPr>
        <p:spPr>
          <a:xfrm>
            <a:off x="3939466" y="8842029"/>
            <a:ext cx="3013763" cy="465455"/>
          </a:xfrm>
          <a:prstGeom prst="rect">
            <a:avLst/>
          </a:prstGeom>
        </p:spPr>
        <p:txBody>
          <a:bodyPr vert="horz" lIns="92930" tIns="46465" rIns="92930" bIns="46465" rtlCol="0" anchor="b"/>
          <a:lstStyle>
            <a:lvl1pPr algn="r">
              <a:defRPr sz="1200"/>
            </a:lvl1pPr>
          </a:lstStyle>
          <a:p>
            <a:fld id="{9881CC16-A4FF-40E5-8709-A076098D0E99}" type="slidenum">
              <a:rPr lang="en-US" smtClean="0"/>
              <a:t>‹#›</a:t>
            </a:fld>
            <a:endParaRPr lang="en-US"/>
          </a:p>
        </p:txBody>
      </p:sp>
    </p:spTree>
    <p:extLst>
      <p:ext uri="{BB962C8B-B14F-4D97-AF65-F5344CB8AC3E}">
        <p14:creationId xmlns:p14="http://schemas.microsoft.com/office/powerpoint/2010/main" val="21972541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pPr>
              <a:defRPr/>
            </a:pPr>
            <a:endParaRPr lang="en-US"/>
          </a:p>
        </p:txBody>
      </p:sp>
      <p:sp>
        <p:nvSpPr>
          <p:cNvPr id="3" name="Date Placeholder 2"/>
          <p:cNvSpPr>
            <a:spLocks noGrp="1"/>
          </p:cNvSpPr>
          <p:nvPr>
            <p:ph type="dt" idx="1"/>
          </p:nvPr>
        </p:nvSpPr>
        <p:spPr>
          <a:xfrm>
            <a:off x="3939466" y="0"/>
            <a:ext cx="3013763" cy="465455"/>
          </a:xfrm>
          <a:prstGeom prst="rect">
            <a:avLst/>
          </a:prstGeom>
        </p:spPr>
        <p:txBody>
          <a:bodyPr vert="horz" lIns="92930" tIns="46465" rIns="92930" bIns="46465" rtlCol="0"/>
          <a:lstStyle>
            <a:lvl1pPr algn="r">
              <a:defRPr sz="1200"/>
            </a:lvl1pPr>
          </a:lstStyle>
          <a:p>
            <a:pPr>
              <a:defRPr/>
            </a:pPr>
            <a:fld id="{5B975EBC-001C-426E-925E-EA0ADA71ED46}" type="datetimeFigureOut">
              <a:rPr lang="en-US"/>
              <a:pPr>
                <a:defRPr/>
              </a:pPr>
              <a:t>6/30/2016</a:t>
            </a:fld>
            <a:endParaRPr lang="en-US"/>
          </a:p>
        </p:txBody>
      </p:sp>
      <p:sp>
        <p:nvSpPr>
          <p:cNvPr id="4" name="Slide Image Placeholder 3"/>
          <p:cNvSpPr>
            <a:spLocks noGrp="1" noRot="1" noChangeAspect="1"/>
          </p:cNvSpPr>
          <p:nvPr>
            <p:ph type="sldImg" idx="2"/>
          </p:nvPr>
        </p:nvSpPr>
        <p:spPr>
          <a:xfrm>
            <a:off x="1150938" y="698500"/>
            <a:ext cx="4652962" cy="3490913"/>
          </a:xfrm>
          <a:prstGeom prst="rect">
            <a:avLst/>
          </a:prstGeom>
          <a:noFill/>
          <a:ln w="12700">
            <a:solidFill>
              <a:prstClr val="black"/>
            </a:solidFill>
          </a:ln>
        </p:spPr>
        <p:txBody>
          <a:bodyPr vert="horz" lIns="92930" tIns="46465" rIns="92930" bIns="46465" rtlCol="0" anchor="ctr"/>
          <a:lstStyle/>
          <a:p>
            <a:pPr lvl="0"/>
            <a:endParaRPr lang="en-US" noProof="0" smtClean="0"/>
          </a:p>
        </p:txBody>
      </p:sp>
      <p:sp>
        <p:nvSpPr>
          <p:cNvPr id="5" name="Notes Placeholder 4"/>
          <p:cNvSpPr>
            <a:spLocks noGrp="1"/>
          </p:cNvSpPr>
          <p:nvPr>
            <p:ph type="body" sz="quarter" idx="3"/>
          </p:nvPr>
        </p:nvSpPr>
        <p:spPr>
          <a:xfrm>
            <a:off x="695484" y="4421823"/>
            <a:ext cx="5563870" cy="4189095"/>
          </a:xfrm>
          <a:prstGeom prst="rect">
            <a:avLst/>
          </a:prstGeom>
        </p:spPr>
        <p:txBody>
          <a:bodyPr vert="horz" lIns="92930" tIns="46465" rIns="92930" bIns="46465"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42029"/>
            <a:ext cx="3013763" cy="465455"/>
          </a:xfrm>
          <a:prstGeom prst="rect">
            <a:avLst/>
          </a:prstGeom>
        </p:spPr>
        <p:txBody>
          <a:bodyPr vert="horz" lIns="92930" tIns="46465" rIns="92930" bIns="46465"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39466" y="8842029"/>
            <a:ext cx="3013763" cy="465455"/>
          </a:xfrm>
          <a:prstGeom prst="rect">
            <a:avLst/>
          </a:prstGeom>
        </p:spPr>
        <p:txBody>
          <a:bodyPr vert="horz" lIns="92930" tIns="46465" rIns="92930" bIns="46465" rtlCol="0" anchor="b"/>
          <a:lstStyle>
            <a:lvl1pPr algn="r">
              <a:defRPr sz="1200"/>
            </a:lvl1pPr>
          </a:lstStyle>
          <a:p>
            <a:pPr>
              <a:defRPr/>
            </a:pPr>
            <a:fld id="{793E31FD-19A6-42B2-838F-6B7BDE41308F}" type="slidenum">
              <a:rPr lang="en-US"/>
              <a:pPr>
                <a:defRPr/>
              </a:pPr>
              <a:t>‹#›</a:t>
            </a:fld>
            <a:endParaRPr lang="en-US"/>
          </a:p>
        </p:txBody>
      </p:sp>
    </p:spTree>
    <p:extLst>
      <p:ext uri="{BB962C8B-B14F-4D97-AF65-F5344CB8AC3E}">
        <p14:creationId xmlns:p14="http://schemas.microsoft.com/office/powerpoint/2010/main" val="3514478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4.xml"/><Relationship Id="rId4"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7" name="Freeform 18"/>
            <p:cNvSpPr>
              <a:spLocks/>
            </p:cNvSpPr>
            <p:nvPr/>
          </p:nvSpPr>
          <p:spPr bwMode="auto">
            <a:xfrm>
              <a:off x="35443" y="5135526"/>
              <a:ext cx="9108557" cy="838200"/>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r>
              <a:rPr lang="en-US" smtClean="0"/>
              <a:t>06-2016</a:t>
            </a:r>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r>
              <a:rPr lang="en-US" smtClean="0"/>
              <a:t>iTeenChallenge.org</a:t>
            </a:r>
            <a:endParaRPr lang="en-US"/>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7892D704-F10F-4020-BB9C-8EB30176B402}" type="slidenum">
              <a:rPr lang="en-US"/>
              <a:pPr>
                <a:defRPr/>
              </a:pPr>
              <a:t>‹#›</a:t>
            </a:fld>
            <a:endParaRPr lang="en-US"/>
          </a:p>
        </p:txBody>
      </p:sp>
    </p:spTree>
    <p:extLst>
      <p:ext uri="{BB962C8B-B14F-4D97-AF65-F5344CB8AC3E}">
        <p14:creationId xmlns:p14="http://schemas.microsoft.com/office/powerpoint/2010/main" val="2024818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r>
              <a:rPr lang="en-US" smtClean="0"/>
              <a:t>06-2016</a:t>
            </a:r>
            <a:endParaRPr lang="en-US"/>
          </a:p>
        </p:txBody>
      </p:sp>
      <p:sp>
        <p:nvSpPr>
          <p:cNvPr id="5" name="Footer Placeholder 21"/>
          <p:cNvSpPr>
            <a:spLocks noGrp="1"/>
          </p:cNvSpPr>
          <p:nvPr>
            <p:ph type="ftr" sz="quarter" idx="11"/>
          </p:nvPr>
        </p:nvSpPr>
        <p:spPr/>
        <p:txBody>
          <a:bodyPr/>
          <a:lstStyle>
            <a:lvl1pPr>
              <a:defRPr/>
            </a:lvl1pPr>
          </a:lstStyle>
          <a:p>
            <a:pPr>
              <a:defRPr/>
            </a:pPr>
            <a:r>
              <a:rPr lang="en-US" smtClean="0"/>
              <a:t>iTeenChallenge.org</a:t>
            </a:r>
            <a:endParaRPr lang="en-US"/>
          </a:p>
        </p:txBody>
      </p:sp>
      <p:sp>
        <p:nvSpPr>
          <p:cNvPr id="6" name="Slide Number Placeholder 17"/>
          <p:cNvSpPr>
            <a:spLocks noGrp="1"/>
          </p:cNvSpPr>
          <p:nvPr>
            <p:ph type="sldNum" sz="quarter" idx="12"/>
          </p:nvPr>
        </p:nvSpPr>
        <p:spPr/>
        <p:txBody>
          <a:bodyPr/>
          <a:lstStyle>
            <a:lvl1pPr>
              <a:defRPr/>
            </a:lvl1pPr>
          </a:lstStyle>
          <a:p>
            <a:pPr>
              <a:defRPr/>
            </a:pPr>
            <a:fld id="{6C1A26F2-AC22-4CEF-A657-C9F0948E38B5}" type="slidenum">
              <a:rPr lang="en-US"/>
              <a:pPr>
                <a:defRPr/>
              </a:pPr>
              <a:t>‹#›</a:t>
            </a:fld>
            <a:endParaRPr lang="en-US"/>
          </a:p>
        </p:txBody>
      </p:sp>
    </p:spTree>
    <p:extLst>
      <p:ext uri="{BB962C8B-B14F-4D97-AF65-F5344CB8AC3E}">
        <p14:creationId xmlns:p14="http://schemas.microsoft.com/office/powerpoint/2010/main" val="1009489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r>
              <a:rPr lang="en-US" smtClean="0"/>
              <a:t>06-2016</a:t>
            </a:r>
            <a:endParaRPr lang="en-US"/>
          </a:p>
        </p:txBody>
      </p:sp>
      <p:sp>
        <p:nvSpPr>
          <p:cNvPr id="5" name="Footer Placeholder 21"/>
          <p:cNvSpPr>
            <a:spLocks noGrp="1"/>
          </p:cNvSpPr>
          <p:nvPr>
            <p:ph type="ftr" sz="quarter" idx="11"/>
          </p:nvPr>
        </p:nvSpPr>
        <p:spPr/>
        <p:txBody>
          <a:bodyPr/>
          <a:lstStyle>
            <a:lvl1pPr>
              <a:defRPr/>
            </a:lvl1pPr>
          </a:lstStyle>
          <a:p>
            <a:pPr>
              <a:defRPr/>
            </a:pPr>
            <a:r>
              <a:rPr lang="en-US" smtClean="0"/>
              <a:t>iTeenChallenge.org</a:t>
            </a:r>
            <a:endParaRPr lang="en-US"/>
          </a:p>
        </p:txBody>
      </p:sp>
      <p:sp>
        <p:nvSpPr>
          <p:cNvPr id="6" name="Slide Number Placeholder 17"/>
          <p:cNvSpPr>
            <a:spLocks noGrp="1"/>
          </p:cNvSpPr>
          <p:nvPr>
            <p:ph type="sldNum" sz="quarter" idx="12"/>
          </p:nvPr>
        </p:nvSpPr>
        <p:spPr/>
        <p:txBody>
          <a:bodyPr/>
          <a:lstStyle>
            <a:lvl1pPr>
              <a:defRPr/>
            </a:lvl1pPr>
          </a:lstStyle>
          <a:p>
            <a:pPr>
              <a:defRPr/>
            </a:pPr>
            <a:fld id="{B345DB13-5F92-4B13-A076-D841A76E7308}" type="slidenum">
              <a:rPr lang="en-US"/>
              <a:pPr>
                <a:defRPr/>
              </a:pPr>
              <a:t>‹#›</a:t>
            </a:fld>
            <a:endParaRPr lang="en-US"/>
          </a:p>
        </p:txBody>
      </p:sp>
    </p:spTree>
    <p:extLst>
      <p:ext uri="{BB962C8B-B14F-4D97-AF65-F5344CB8AC3E}">
        <p14:creationId xmlns:p14="http://schemas.microsoft.com/office/powerpoint/2010/main" val="6620248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8434"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18435"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solidFill>
                  <a:prstClr val="white"/>
                </a:solidFill>
              </a:rPr>
              <a:t>06-2016</a:t>
            </a:r>
            <a:endParaRPr lang="en-US">
              <a:solidFill>
                <a:prstClr val="white"/>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pt-BR" smtClean="0">
                <a:solidFill>
                  <a:prstClr val="white"/>
                </a:solidFill>
              </a:rPr>
              <a:t>iTeenChallenge.org</a:t>
            </a:r>
            <a:endParaRPr lang="en-US">
              <a:solidFill>
                <a:prstClr val="white"/>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81C75D7-2B67-4B0E-BAE0-5F52646BC04D}"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9034820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solidFill>
                  <a:prstClr val="white"/>
                </a:solidFill>
              </a:rPr>
              <a:t>06-2016</a:t>
            </a:r>
            <a:endParaRPr lang="en-US">
              <a:solidFill>
                <a:prstClr val="white"/>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pt-BR" smtClean="0">
                <a:solidFill>
                  <a:prstClr val="white"/>
                </a:solidFill>
              </a:rPr>
              <a:t>iTeenChallenge.org</a:t>
            </a:r>
            <a:endParaRPr lang="en-US">
              <a:solidFill>
                <a:prstClr val="white"/>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3700B4A-D258-4907-B3A4-EE0369FBD7FD}"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2020676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solidFill>
                  <a:prstClr val="white"/>
                </a:solidFill>
              </a:rPr>
              <a:t>06-2016</a:t>
            </a:r>
            <a:endParaRPr lang="en-US">
              <a:solidFill>
                <a:prstClr val="white"/>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pt-BR" smtClean="0">
                <a:solidFill>
                  <a:prstClr val="white"/>
                </a:solidFill>
              </a:rPr>
              <a:t>iTeenChallenge.org</a:t>
            </a:r>
            <a:endParaRPr lang="en-US">
              <a:solidFill>
                <a:prstClr val="white"/>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D8427C2-0157-4E9A-AF98-28203A864D67}"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64574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solidFill>
                  <a:prstClr val="white"/>
                </a:solidFill>
              </a:rPr>
              <a:t>06-2016</a:t>
            </a:r>
            <a:endParaRPr lang="en-US">
              <a:solidFill>
                <a:prstClr val="white"/>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pt-BR" smtClean="0">
                <a:solidFill>
                  <a:prstClr val="white"/>
                </a:solidFill>
              </a:rPr>
              <a:t>iTeenChallenge.org</a:t>
            </a:r>
            <a:endParaRPr lang="en-US">
              <a:solidFill>
                <a:prstClr val="white"/>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5454DEA-B93F-4888-9B3D-B9CB5B7AB2B5}"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8406392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solidFill>
                  <a:prstClr val="white"/>
                </a:solidFill>
              </a:rPr>
              <a:t>06-2016</a:t>
            </a:r>
            <a:endParaRPr lang="en-US">
              <a:solidFill>
                <a:prstClr val="white"/>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pt-BR" smtClean="0">
                <a:solidFill>
                  <a:prstClr val="white"/>
                </a:solidFill>
              </a:rPr>
              <a:t>iTeenChallenge.org</a:t>
            </a:r>
            <a:endParaRPr lang="en-US">
              <a:solidFill>
                <a:prstClr val="white"/>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087C636-6852-4F86-9AC9-AF3321B0DF25}"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6029731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solidFill>
                  <a:prstClr val="white"/>
                </a:solidFill>
              </a:rPr>
              <a:t>06-2016</a:t>
            </a:r>
            <a:endParaRPr lang="en-US">
              <a:solidFill>
                <a:prstClr val="white"/>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pt-BR" smtClean="0">
                <a:solidFill>
                  <a:prstClr val="white"/>
                </a:solidFill>
              </a:rPr>
              <a:t>iTeenChallenge.org</a:t>
            </a:r>
            <a:endParaRPr lang="en-US">
              <a:solidFill>
                <a:prstClr val="white"/>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843C176-6552-4473-80CF-B76EC05A5C2B}"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41499833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solidFill>
                  <a:prstClr val="white"/>
                </a:solidFill>
              </a:rPr>
              <a:t>06-2016</a:t>
            </a:r>
            <a:endParaRPr lang="en-US">
              <a:solidFill>
                <a:prstClr val="white"/>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pt-BR" smtClean="0">
                <a:solidFill>
                  <a:prstClr val="white"/>
                </a:solidFill>
              </a:rPr>
              <a:t>iTeenChallenge.org</a:t>
            </a:r>
            <a:endParaRPr lang="en-US">
              <a:solidFill>
                <a:prstClr val="white"/>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568D29C-CD25-4D43-811D-131A40C76023}"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2745473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solidFill>
                  <a:prstClr val="white"/>
                </a:solidFill>
              </a:rPr>
              <a:t>06-2016</a:t>
            </a:r>
            <a:endParaRPr lang="en-US">
              <a:solidFill>
                <a:prstClr val="white"/>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pt-BR" smtClean="0">
                <a:solidFill>
                  <a:prstClr val="white"/>
                </a:solidFill>
              </a:rPr>
              <a:t>iTeenChallenge.org</a:t>
            </a:r>
            <a:endParaRPr lang="en-US">
              <a:solidFill>
                <a:prstClr val="white"/>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99A5640-0F89-42D7-8557-BB095E28A847}"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81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r>
              <a:rPr lang="en-US" smtClean="0"/>
              <a:t>06-2016</a:t>
            </a:r>
            <a:endParaRPr lang="en-US"/>
          </a:p>
        </p:txBody>
      </p:sp>
      <p:sp>
        <p:nvSpPr>
          <p:cNvPr id="5" name="Footer Placeholder 21"/>
          <p:cNvSpPr>
            <a:spLocks noGrp="1"/>
          </p:cNvSpPr>
          <p:nvPr>
            <p:ph type="ftr" sz="quarter" idx="11"/>
          </p:nvPr>
        </p:nvSpPr>
        <p:spPr/>
        <p:txBody>
          <a:bodyPr/>
          <a:lstStyle>
            <a:lvl1pPr>
              <a:defRPr/>
            </a:lvl1pPr>
          </a:lstStyle>
          <a:p>
            <a:pPr>
              <a:defRPr/>
            </a:pPr>
            <a:r>
              <a:rPr lang="en-US" smtClean="0"/>
              <a:t>iTeenChallenge.org</a:t>
            </a:r>
            <a:endParaRPr lang="en-US"/>
          </a:p>
        </p:txBody>
      </p:sp>
      <p:sp>
        <p:nvSpPr>
          <p:cNvPr id="6" name="Slide Number Placeholder 17"/>
          <p:cNvSpPr>
            <a:spLocks noGrp="1"/>
          </p:cNvSpPr>
          <p:nvPr>
            <p:ph type="sldNum" sz="quarter" idx="12"/>
          </p:nvPr>
        </p:nvSpPr>
        <p:spPr/>
        <p:txBody>
          <a:bodyPr/>
          <a:lstStyle>
            <a:lvl1pPr>
              <a:defRPr/>
            </a:lvl1pPr>
          </a:lstStyle>
          <a:p>
            <a:pPr>
              <a:defRPr/>
            </a:pPr>
            <a:fld id="{9304788E-D2E0-420C-B7C7-53D65496CD32}" type="slidenum">
              <a:rPr lang="en-US"/>
              <a:pPr>
                <a:defRPr/>
              </a:pPr>
              <a:t>‹#›</a:t>
            </a:fld>
            <a:endParaRPr lang="en-US"/>
          </a:p>
        </p:txBody>
      </p:sp>
    </p:spTree>
    <p:extLst>
      <p:ext uri="{BB962C8B-B14F-4D97-AF65-F5344CB8AC3E}">
        <p14:creationId xmlns:p14="http://schemas.microsoft.com/office/powerpoint/2010/main" val="22204634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solidFill>
                  <a:prstClr val="white"/>
                </a:solidFill>
              </a:rPr>
              <a:t>06-2016</a:t>
            </a:r>
            <a:endParaRPr lang="en-US">
              <a:solidFill>
                <a:prstClr val="white"/>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pt-BR" smtClean="0">
                <a:solidFill>
                  <a:prstClr val="white"/>
                </a:solidFill>
              </a:rPr>
              <a:t>iTeenChallenge.org</a:t>
            </a:r>
            <a:endParaRPr lang="en-US">
              <a:solidFill>
                <a:prstClr val="white"/>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EB8457F-551A-4766-BFFC-F8E796983278}"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4285756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solidFill>
                  <a:prstClr val="white"/>
                </a:solidFill>
              </a:rPr>
              <a:t>06-2016</a:t>
            </a:r>
            <a:endParaRPr lang="en-US">
              <a:solidFill>
                <a:prstClr val="white"/>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pt-BR" smtClean="0">
                <a:solidFill>
                  <a:prstClr val="white"/>
                </a:solidFill>
              </a:rPr>
              <a:t>iTeenChallenge.org</a:t>
            </a:r>
            <a:endParaRPr lang="en-US">
              <a:solidFill>
                <a:prstClr val="white"/>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60F5E69-F2F9-4960-B7BE-D03BFCC630AE}"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6106325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solidFill>
                  <a:prstClr val="white"/>
                </a:solidFill>
              </a:rPr>
              <a:t>06-2016</a:t>
            </a:r>
            <a:endParaRPr lang="en-US">
              <a:solidFill>
                <a:prstClr val="white"/>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pt-BR" smtClean="0">
                <a:solidFill>
                  <a:prstClr val="white"/>
                </a:solidFill>
              </a:rPr>
              <a:t>iTeenChallenge.org</a:t>
            </a:r>
            <a:endParaRPr lang="en-US">
              <a:solidFill>
                <a:prstClr val="white"/>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D5D63BC-FBAB-4D4C-A2B1-722EA51F49F7}"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2537965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solidFill>
                  <a:prstClr val="white"/>
                </a:solidFill>
              </a:rPr>
              <a:t>06-2016</a:t>
            </a:r>
            <a:endParaRPr lang="en-US">
              <a:solidFill>
                <a:prstClr val="white"/>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pt-BR" smtClean="0">
                <a:solidFill>
                  <a:prstClr val="white"/>
                </a:solidFill>
              </a:rPr>
              <a:t>iTeenChallenge.org</a:t>
            </a:r>
            <a:endParaRPr lang="en-US">
              <a:solidFill>
                <a:prstClr val="white"/>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225AC51-DB62-48AF-9B93-7BE2A942F65A}"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950186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hangingPunct="1">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hangingPunct="1">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r>
              <a:rPr lang="en-US" smtClean="0"/>
              <a:t>06-2016</a:t>
            </a:r>
            <a:endParaRPr lang="en-US"/>
          </a:p>
        </p:txBody>
      </p:sp>
      <p:sp>
        <p:nvSpPr>
          <p:cNvPr id="7" name="Footer Placeholder 4"/>
          <p:cNvSpPr>
            <a:spLocks noGrp="1"/>
          </p:cNvSpPr>
          <p:nvPr>
            <p:ph type="ftr" sz="quarter" idx="11"/>
          </p:nvPr>
        </p:nvSpPr>
        <p:spPr/>
        <p:txBody>
          <a:bodyPr/>
          <a:lstStyle>
            <a:lvl1pPr>
              <a:defRPr/>
            </a:lvl1pPr>
            <a:extLst/>
          </a:lstStyle>
          <a:p>
            <a:pPr>
              <a:defRPr/>
            </a:pPr>
            <a:r>
              <a:rPr lang="en-US" smtClean="0"/>
              <a:t>iTeenChallenge.org</a:t>
            </a:r>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8DD7AB72-6038-4042-9A3C-63F0B030FA5C}" type="slidenum">
              <a:rPr lang="en-US"/>
              <a:pPr>
                <a:defRPr/>
              </a:pPr>
              <a:t>‹#›</a:t>
            </a:fld>
            <a:endParaRPr lang="en-US"/>
          </a:p>
        </p:txBody>
      </p:sp>
    </p:spTree>
    <p:extLst>
      <p:ext uri="{BB962C8B-B14F-4D97-AF65-F5344CB8AC3E}">
        <p14:creationId xmlns:p14="http://schemas.microsoft.com/office/powerpoint/2010/main" val="324730149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r>
              <a:rPr lang="en-US" smtClean="0"/>
              <a:t>06-2016</a:t>
            </a:r>
            <a:endParaRPr lang="en-US"/>
          </a:p>
        </p:txBody>
      </p:sp>
      <p:sp>
        <p:nvSpPr>
          <p:cNvPr id="6" name="Footer Placeholder 5"/>
          <p:cNvSpPr>
            <a:spLocks noGrp="1"/>
          </p:cNvSpPr>
          <p:nvPr>
            <p:ph type="ftr" sz="quarter" idx="11"/>
          </p:nvPr>
        </p:nvSpPr>
        <p:spPr/>
        <p:txBody>
          <a:bodyPr/>
          <a:lstStyle>
            <a:lvl1pPr>
              <a:defRPr/>
            </a:lvl1pPr>
            <a:extLst/>
          </a:lstStyle>
          <a:p>
            <a:pPr>
              <a:defRPr/>
            </a:pPr>
            <a:r>
              <a:rPr lang="en-US" smtClean="0"/>
              <a:t>iTeenChallenge.org</a:t>
            </a: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E09F9779-DF85-4E1D-B1A7-B55A8E10F4D3}" type="slidenum">
              <a:rPr lang="en-US"/>
              <a:pPr>
                <a:defRPr/>
              </a:pPr>
              <a:t>‹#›</a:t>
            </a:fld>
            <a:endParaRPr lang="en-US"/>
          </a:p>
        </p:txBody>
      </p:sp>
    </p:spTree>
    <p:extLst>
      <p:ext uri="{BB962C8B-B14F-4D97-AF65-F5344CB8AC3E}">
        <p14:creationId xmlns:p14="http://schemas.microsoft.com/office/powerpoint/2010/main" val="3099285756"/>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r>
              <a:rPr lang="en-US" smtClean="0"/>
              <a:t>06-2016</a:t>
            </a:r>
            <a:endParaRPr lang="en-US"/>
          </a:p>
        </p:txBody>
      </p:sp>
      <p:sp>
        <p:nvSpPr>
          <p:cNvPr id="8" name="Footer Placeholder 7"/>
          <p:cNvSpPr>
            <a:spLocks noGrp="1"/>
          </p:cNvSpPr>
          <p:nvPr>
            <p:ph type="ftr" sz="quarter" idx="11"/>
          </p:nvPr>
        </p:nvSpPr>
        <p:spPr/>
        <p:txBody>
          <a:bodyPr/>
          <a:lstStyle>
            <a:lvl1pPr>
              <a:defRPr/>
            </a:lvl1pPr>
            <a:extLst/>
          </a:lstStyle>
          <a:p>
            <a:pPr>
              <a:defRPr/>
            </a:pPr>
            <a:r>
              <a:rPr lang="en-US" smtClean="0"/>
              <a:t>iTeenChallenge.org</a:t>
            </a: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962ADF01-69A2-452C-84FC-9AABCF8F8782}" type="slidenum">
              <a:rPr lang="en-US"/>
              <a:pPr>
                <a:defRPr/>
              </a:pPr>
              <a:t>‹#›</a:t>
            </a:fld>
            <a:endParaRPr lang="en-US"/>
          </a:p>
        </p:txBody>
      </p:sp>
    </p:spTree>
    <p:extLst>
      <p:ext uri="{BB962C8B-B14F-4D97-AF65-F5344CB8AC3E}">
        <p14:creationId xmlns:p14="http://schemas.microsoft.com/office/powerpoint/2010/main" val="237125552"/>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r>
              <a:rPr lang="en-US" smtClean="0"/>
              <a:t>06-2016</a:t>
            </a:r>
            <a:endParaRPr lang="en-US"/>
          </a:p>
        </p:txBody>
      </p:sp>
      <p:sp>
        <p:nvSpPr>
          <p:cNvPr id="4" name="Footer Placeholder 3"/>
          <p:cNvSpPr>
            <a:spLocks noGrp="1"/>
          </p:cNvSpPr>
          <p:nvPr>
            <p:ph type="ftr" sz="quarter" idx="11"/>
          </p:nvPr>
        </p:nvSpPr>
        <p:spPr/>
        <p:txBody>
          <a:bodyPr/>
          <a:lstStyle>
            <a:lvl1pPr>
              <a:defRPr/>
            </a:lvl1pPr>
            <a:extLst/>
          </a:lstStyle>
          <a:p>
            <a:pPr>
              <a:defRPr/>
            </a:pPr>
            <a:r>
              <a:rPr lang="en-US" smtClean="0"/>
              <a:t>iTeenChallenge.org</a:t>
            </a:r>
            <a:endParaRPr lang="en-US"/>
          </a:p>
        </p:txBody>
      </p:sp>
      <p:sp>
        <p:nvSpPr>
          <p:cNvPr id="5" name="Slide Number Placeholder 4"/>
          <p:cNvSpPr>
            <a:spLocks noGrp="1"/>
          </p:cNvSpPr>
          <p:nvPr>
            <p:ph type="sldNum" sz="quarter" idx="12"/>
          </p:nvPr>
        </p:nvSpPr>
        <p:spPr/>
        <p:txBody>
          <a:bodyPr/>
          <a:lstStyle>
            <a:lvl1pPr>
              <a:defRPr/>
            </a:lvl1pPr>
            <a:extLst/>
          </a:lstStyle>
          <a:p>
            <a:pPr>
              <a:defRPr/>
            </a:pPr>
            <a:fld id="{C8B0E7FE-3A50-4E72-9D0E-9656B8C1483A}" type="slidenum">
              <a:rPr lang="en-US"/>
              <a:pPr>
                <a:defRPr/>
              </a:pPr>
              <a:t>‹#›</a:t>
            </a:fld>
            <a:endParaRPr lang="en-US"/>
          </a:p>
        </p:txBody>
      </p:sp>
    </p:spTree>
    <p:extLst>
      <p:ext uri="{BB962C8B-B14F-4D97-AF65-F5344CB8AC3E}">
        <p14:creationId xmlns:p14="http://schemas.microsoft.com/office/powerpoint/2010/main" val="2408655705"/>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r>
              <a:rPr lang="en-US" smtClean="0"/>
              <a:t>06-2016</a:t>
            </a:r>
            <a:endParaRPr lang="en-US"/>
          </a:p>
        </p:txBody>
      </p:sp>
      <p:sp>
        <p:nvSpPr>
          <p:cNvPr id="3" name="Footer Placeholder 21"/>
          <p:cNvSpPr>
            <a:spLocks noGrp="1"/>
          </p:cNvSpPr>
          <p:nvPr>
            <p:ph type="ftr" sz="quarter" idx="11"/>
          </p:nvPr>
        </p:nvSpPr>
        <p:spPr/>
        <p:txBody>
          <a:bodyPr/>
          <a:lstStyle>
            <a:lvl1pPr>
              <a:defRPr/>
            </a:lvl1pPr>
          </a:lstStyle>
          <a:p>
            <a:pPr>
              <a:defRPr/>
            </a:pPr>
            <a:r>
              <a:rPr lang="en-US" smtClean="0"/>
              <a:t>iTeenChallenge.org</a:t>
            </a:r>
            <a:endParaRPr lang="en-US"/>
          </a:p>
        </p:txBody>
      </p:sp>
      <p:sp>
        <p:nvSpPr>
          <p:cNvPr id="4" name="Slide Number Placeholder 17"/>
          <p:cNvSpPr>
            <a:spLocks noGrp="1"/>
          </p:cNvSpPr>
          <p:nvPr>
            <p:ph type="sldNum" sz="quarter" idx="12"/>
          </p:nvPr>
        </p:nvSpPr>
        <p:spPr/>
        <p:txBody>
          <a:bodyPr/>
          <a:lstStyle>
            <a:lvl1pPr>
              <a:defRPr/>
            </a:lvl1pPr>
          </a:lstStyle>
          <a:p>
            <a:pPr>
              <a:defRPr/>
            </a:pPr>
            <a:fld id="{55A53929-367C-4A48-93FF-FCDE1664BCA4}" type="slidenum">
              <a:rPr lang="en-US"/>
              <a:pPr>
                <a:defRPr/>
              </a:pPr>
              <a:t>‹#›</a:t>
            </a:fld>
            <a:endParaRPr lang="en-US"/>
          </a:p>
        </p:txBody>
      </p:sp>
    </p:spTree>
    <p:extLst>
      <p:ext uri="{BB962C8B-B14F-4D97-AF65-F5344CB8AC3E}">
        <p14:creationId xmlns:p14="http://schemas.microsoft.com/office/powerpoint/2010/main" val="1879292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r>
              <a:rPr lang="en-US" smtClean="0"/>
              <a:t>06-2016</a:t>
            </a:r>
            <a:endParaRPr lang="en-US"/>
          </a:p>
        </p:txBody>
      </p:sp>
      <p:sp>
        <p:nvSpPr>
          <p:cNvPr id="6" name="Footer Placeholder 5"/>
          <p:cNvSpPr>
            <a:spLocks noGrp="1"/>
          </p:cNvSpPr>
          <p:nvPr>
            <p:ph type="ftr" sz="quarter" idx="11"/>
          </p:nvPr>
        </p:nvSpPr>
        <p:spPr/>
        <p:txBody>
          <a:bodyPr/>
          <a:lstStyle>
            <a:lvl1pPr>
              <a:defRPr/>
            </a:lvl1pPr>
            <a:extLst/>
          </a:lstStyle>
          <a:p>
            <a:pPr>
              <a:defRPr/>
            </a:pPr>
            <a:r>
              <a:rPr lang="en-US" smtClean="0"/>
              <a:t>iTeenChallenge.org</a:t>
            </a: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1AE38DF1-226B-4DD8-85FA-9523CB753296}" type="slidenum">
              <a:rPr lang="en-US"/>
              <a:pPr>
                <a:defRPr/>
              </a:pPr>
              <a:t>‹#›</a:t>
            </a:fld>
            <a:endParaRPr lang="en-US"/>
          </a:p>
        </p:txBody>
      </p:sp>
    </p:spTree>
    <p:extLst>
      <p:ext uri="{BB962C8B-B14F-4D97-AF65-F5344CB8AC3E}">
        <p14:creationId xmlns:p14="http://schemas.microsoft.com/office/powerpoint/2010/main" val="3669577606"/>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6" name="Freeform 15"/>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7" name="Right Triangle 6"/>
          <p:cNvSpPr>
            <a:spLocks/>
          </p:cNvSpPr>
          <p:nvPr/>
        </p:nvSpPr>
        <p:spPr bwMode="auto">
          <a:xfrm>
            <a:off x="-6042" y="5791253"/>
            <a:ext cx="3402314" cy="1080868"/>
          </a:xfrm>
          <a:prstGeom prst="rtTriangle">
            <a:avLst/>
          </a:prstGeom>
          <a:blipFill>
            <a:blip r:embed="rId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hangingPunct="1">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hangingPunct="1">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r>
              <a:rPr lang="en-US" smtClean="0"/>
              <a:t>06-2016</a:t>
            </a:r>
            <a:endParaRPr lang="en-US"/>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r>
              <a:rPr lang="en-US" smtClean="0"/>
              <a:t>iTeenChallenge.org</a:t>
            </a:r>
            <a:endParaRPr lang="en-US"/>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7A3AB866-24C5-4686-A80F-599BCB1AA2A5}" type="slidenum">
              <a:rPr lang="en-US"/>
              <a:pPr>
                <a:defRPr/>
              </a:pPr>
              <a:t>‹#›</a:t>
            </a:fld>
            <a:endParaRPr lang="en-US"/>
          </a:p>
        </p:txBody>
      </p:sp>
    </p:spTree>
    <p:extLst>
      <p:ext uri="{BB962C8B-B14F-4D97-AF65-F5344CB8AC3E}">
        <p14:creationId xmlns:p14="http://schemas.microsoft.com/office/powerpoint/2010/main" val="1020385481"/>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027" name="Freeform 11"/>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r>
              <a:rPr lang="en-US" smtClean="0"/>
              <a:t>06-2016</a:t>
            </a:r>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r>
              <a:rPr lang="en-US" smtClean="0"/>
              <a:t>iTeenChallenge.org</a:t>
            </a: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95AD321F-D312-4ACE-8F30-1B20342B891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82" r:id="rId1"/>
    <p:sldLayoutId id="2147484078" r:id="rId2"/>
    <p:sldLayoutId id="2147484083" r:id="rId3"/>
    <p:sldLayoutId id="2147484084" r:id="rId4"/>
    <p:sldLayoutId id="2147484085" r:id="rId5"/>
    <p:sldLayoutId id="2147484086" r:id="rId6"/>
    <p:sldLayoutId id="2147484079" r:id="rId7"/>
    <p:sldLayoutId id="2147484087" r:id="rId8"/>
    <p:sldLayoutId id="2147484088" r:id="rId9"/>
    <p:sldLayoutId id="2147484080" r:id="rId10"/>
    <p:sldLayoutId id="2147484081" r:id="rId11"/>
  </p:sldLayoutIdLst>
  <p:hf hdr="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7411"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41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a:defRPr/>
            </a:pPr>
            <a:r>
              <a:rPr lang="en-US" smtClean="0">
                <a:solidFill>
                  <a:prstClr val="white"/>
                </a:solidFill>
              </a:rPr>
              <a:t>06-2016</a:t>
            </a:r>
            <a:endParaRPr lang="en-US">
              <a:solidFill>
                <a:prstClr val="white"/>
              </a:solidFill>
            </a:endParaRPr>
          </a:p>
        </p:txBody>
      </p:sp>
      <p:sp>
        <p:nvSpPr>
          <p:cNvPr id="1741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a:defRPr/>
            </a:pPr>
            <a:r>
              <a:rPr lang="pt-BR" smtClean="0">
                <a:solidFill>
                  <a:prstClr val="white"/>
                </a:solidFill>
              </a:rPr>
              <a:t>iTeenChallenge.org</a:t>
            </a:r>
            <a:endParaRPr lang="en-US">
              <a:solidFill>
                <a:prstClr val="white"/>
              </a:solidFill>
            </a:endParaRPr>
          </a:p>
        </p:txBody>
      </p:sp>
      <p:sp>
        <p:nvSpPr>
          <p:cNvPr id="1741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pPr>
              <a:defRPr/>
            </a:pPr>
            <a:fld id="{9E9D61FC-A133-40DE-BF74-C91D50F163D7}"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864334234"/>
      </p:ext>
    </p:extLst>
  </p:cSld>
  <p:clrMap bg1="dk2" tx1="lt1" bg2="dk1" tx2="lt2" accent1="accent1" accent2="accent2" accent3="accent3" accent4="accent4" accent5="accent5" accent6="accent6" hlink="hlink" folHlink="folHlink"/>
  <p:sldLayoutIdLst>
    <p:sldLayoutId id="2147484090" r:id="rId1"/>
    <p:sldLayoutId id="2147484091" r:id="rId2"/>
    <p:sldLayoutId id="2147484092" r:id="rId3"/>
    <p:sldLayoutId id="2147484093" r:id="rId4"/>
    <p:sldLayoutId id="2147484094" r:id="rId5"/>
    <p:sldLayoutId id="2147484095" r:id="rId6"/>
    <p:sldLayoutId id="2147484096" r:id="rId7"/>
    <p:sldLayoutId id="2147484097" r:id="rId8"/>
    <p:sldLayoutId id="2147484098" r:id="rId9"/>
    <p:sldLayoutId id="2147484099" r:id="rId10"/>
    <p:sldLayoutId id="2147484100" r:id="rId11"/>
    <p:sldLayoutId id="2147484101" r:id="rId12"/>
  </p:sldLayoutIdLst>
  <p:hf hdr="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752601"/>
            <a:ext cx="7772400" cy="1523999"/>
          </a:xfrm>
        </p:spPr>
        <p:txBody>
          <a:bodyPr>
            <a:normAutofit/>
          </a:bodyPr>
          <a:lstStyle/>
          <a:p>
            <a:pPr eaLnBrk="1" fontAlgn="auto" hangingPunct="1">
              <a:spcAft>
                <a:spcPts val="0"/>
              </a:spcAft>
              <a:defRPr/>
            </a:pPr>
            <a:r>
              <a:rPr lang="en-US" sz="3600" dirty="0" err="1">
                <a:effectLst/>
              </a:rPr>
              <a:t>Administração</a:t>
            </a:r>
            <a:r>
              <a:rPr lang="en-US" sz="3600" dirty="0">
                <a:effectLst/>
              </a:rPr>
              <a:t> </a:t>
            </a:r>
            <a:r>
              <a:rPr lang="en-US" sz="3600" dirty="0" err="1">
                <a:effectLst/>
              </a:rPr>
              <a:t>Desafio</a:t>
            </a:r>
            <a:r>
              <a:rPr lang="en-US" sz="3600" dirty="0">
                <a:effectLst/>
              </a:rPr>
              <a:t> </a:t>
            </a:r>
            <a:r>
              <a:rPr lang="en-US" sz="3600" dirty="0" err="1" smtClean="0">
                <a:effectLst/>
              </a:rPr>
              <a:t>Jovem</a:t>
            </a:r>
            <a:r>
              <a:rPr lang="en-US" sz="3600" dirty="0" smtClean="0">
                <a:effectLst/>
              </a:rPr>
              <a:t> </a:t>
            </a:r>
            <a:br>
              <a:rPr lang="en-US" sz="3600" dirty="0" smtClean="0">
                <a:effectLst/>
              </a:rPr>
            </a:br>
            <a:r>
              <a:rPr lang="en-US" sz="2800" dirty="0" smtClean="0"/>
              <a:t>Teen Challenge Administration</a:t>
            </a:r>
            <a:endParaRPr lang="en-US" sz="3600" dirty="0" smtClean="0"/>
          </a:p>
        </p:txBody>
      </p:sp>
      <p:sp>
        <p:nvSpPr>
          <p:cNvPr id="9219" name="Rectangle 3"/>
          <p:cNvSpPr>
            <a:spLocks noGrp="1" noChangeArrowheads="1"/>
          </p:cNvSpPr>
          <p:nvPr>
            <p:ph type="subTitle" idx="1"/>
          </p:nvPr>
        </p:nvSpPr>
        <p:spPr>
          <a:xfrm>
            <a:off x="685800" y="3611563"/>
            <a:ext cx="7772400" cy="1200150"/>
          </a:xfrm>
        </p:spPr>
        <p:txBody>
          <a:bodyPr/>
          <a:lstStyle/>
          <a:p>
            <a:pPr marR="0" eaLnBrk="1" hangingPunct="1"/>
            <a:r>
              <a:rPr lang="en-US" altLang="en-US" dirty="0" err="1" smtClean="0"/>
              <a:t>Por</a:t>
            </a:r>
            <a:r>
              <a:rPr lang="en-US" altLang="en-US" dirty="0" smtClean="0"/>
              <a:t> </a:t>
            </a:r>
            <a:r>
              <a:rPr lang="en-US" altLang="en-US" dirty="0" smtClean="0"/>
              <a:t>Kevin Cummings</a:t>
            </a:r>
            <a:endParaRPr lang="en-US" altLang="en-US" dirty="0" smtClean="0"/>
          </a:p>
          <a:p>
            <a:pPr marR="0" eaLnBrk="1" hangingPunct="1"/>
            <a:endParaRPr lang="en-US" altLang="en-US" sz="1800" dirty="0" smtClean="0"/>
          </a:p>
        </p:txBody>
      </p:sp>
      <p:sp>
        <p:nvSpPr>
          <p:cNvPr id="9220"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ltLang="en-US" dirty="0" smtClean="0">
                <a:solidFill>
                  <a:srgbClr val="FFFFFF"/>
                </a:solidFill>
              </a:rPr>
              <a:t>06-2016</a:t>
            </a:r>
            <a:endParaRPr lang="en-US" altLang="en-US" dirty="0" smtClean="0">
              <a:solidFill>
                <a:srgbClr val="FFFFFF"/>
              </a:solidFill>
            </a:endParaRPr>
          </a:p>
        </p:txBody>
      </p:sp>
      <p:sp>
        <p:nvSpPr>
          <p:cNvPr id="6" name="Footer Placeholder 5"/>
          <p:cNvSpPr>
            <a:spLocks noGrp="1"/>
          </p:cNvSpPr>
          <p:nvPr>
            <p:ph type="ftr" sz="quarter" idx="11"/>
          </p:nvPr>
        </p:nvSpPr>
        <p:spPr/>
        <p:txBody>
          <a:bodyPr/>
          <a:lstStyle/>
          <a:p>
            <a:pPr>
              <a:defRPr/>
            </a:pPr>
            <a:r>
              <a:rPr lang="en-US" smtClean="0"/>
              <a:t>iTeenChallenge.org</a:t>
            </a:r>
            <a:endParaRPr lang="en-US" dirty="0"/>
          </a:p>
        </p:txBody>
      </p:sp>
      <p:sp>
        <p:nvSpPr>
          <p:cNvPr id="922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DA2D541D-D53E-4BBB-969D-27531502B134}" type="slidenum">
              <a:rPr lang="en-US" altLang="en-US" smtClean="0">
                <a:solidFill>
                  <a:srgbClr val="FFFFFF"/>
                </a:solidFill>
              </a:rPr>
              <a:pPr/>
              <a:t>1</a:t>
            </a:fld>
            <a:endParaRPr lang="en-US" altLang="en-US" smtClean="0">
              <a:solidFill>
                <a:srgbClr val="FFFFFF"/>
              </a:solidFill>
            </a:endParaRPr>
          </a:p>
        </p:txBody>
      </p:sp>
      <p:pic>
        <p:nvPicPr>
          <p:cNvPr id="9223" name="Picture 6" descr="Z GTC-clea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52400"/>
            <a:ext cx="3657600" cy="203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138"/>
            <a:ext cx="4191000" cy="4525962"/>
          </a:xfrm>
        </p:spPr>
        <p:txBody>
          <a:bodyPr/>
          <a:lstStyle/>
          <a:p>
            <a:pPr marL="623887" indent="-514350">
              <a:spcAft>
                <a:spcPts val="1200"/>
              </a:spcAft>
              <a:buClrTx/>
              <a:buSzPct val="100000"/>
              <a:buFont typeface="+mj-lt"/>
              <a:buAutoNum type="arabicPeriod"/>
            </a:pPr>
            <a:r>
              <a:rPr lang="pt-PT" sz="2400" dirty="0"/>
              <a:t>Proporcionar liderança e prestação de contas para o </a:t>
            </a:r>
            <a:r>
              <a:rPr lang="pt-PT" sz="2400" dirty="0" smtClean="0"/>
              <a:t>ministério</a:t>
            </a:r>
            <a:endParaRPr lang="en-US" sz="2400" dirty="0" smtClean="0"/>
          </a:p>
          <a:p>
            <a:pPr marL="623887" indent="-514350">
              <a:spcAft>
                <a:spcPts val="1200"/>
              </a:spcAft>
              <a:buClrTx/>
              <a:buSzPct val="100000"/>
              <a:buFont typeface="+mj-lt"/>
              <a:buAutoNum type="arabicPeriod"/>
            </a:pPr>
            <a:r>
              <a:rPr lang="pt-PT" sz="2400" dirty="0"/>
              <a:t>Tomar decisões legais para o ministério</a:t>
            </a:r>
            <a:endParaRPr lang="en-US" sz="2400" dirty="0" smtClean="0"/>
          </a:p>
          <a:p>
            <a:pPr marL="623887" indent="-514350">
              <a:spcAft>
                <a:spcPts val="1200"/>
              </a:spcAft>
              <a:buClrTx/>
              <a:buSzPct val="100000"/>
              <a:buFont typeface="+mj-lt"/>
              <a:buAutoNum type="arabicPeriod"/>
            </a:pPr>
            <a:r>
              <a:rPr lang="pt-PT" sz="2400" dirty="0"/>
              <a:t>Contratar o director para o ministério</a:t>
            </a:r>
            <a:endParaRPr lang="en-US" sz="2400" dirty="0" smtClean="0"/>
          </a:p>
          <a:p>
            <a:pPr marL="623887" indent="-514350">
              <a:spcAft>
                <a:spcPts val="1200"/>
              </a:spcAft>
              <a:buClrTx/>
              <a:buSzPct val="100000"/>
              <a:buFont typeface="+mj-lt"/>
              <a:buAutoNum type="arabicPeriod"/>
            </a:pPr>
            <a:r>
              <a:rPr lang="en-US" sz="2400" dirty="0" err="1"/>
              <a:t>Estabelecer</a:t>
            </a:r>
            <a:r>
              <a:rPr lang="en-US" sz="2400" dirty="0"/>
              <a:t> </a:t>
            </a:r>
            <a:r>
              <a:rPr lang="en-US" sz="2400" dirty="0" err="1"/>
              <a:t>políticas</a:t>
            </a:r>
            <a:r>
              <a:rPr lang="en-US" sz="2400" dirty="0"/>
              <a:t> para o </a:t>
            </a:r>
            <a:r>
              <a:rPr lang="en-US" sz="2400" dirty="0" err="1"/>
              <a:t>ministério</a:t>
            </a:r>
            <a:endParaRPr lang="en-US" sz="2400" dirty="0" smtClean="0"/>
          </a:p>
          <a:p>
            <a:pPr marL="623887" indent="-514350">
              <a:spcAft>
                <a:spcPts val="1200"/>
              </a:spcAft>
              <a:buClrTx/>
              <a:buSzPct val="100000"/>
              <a:buFont typeface="+mj-lt"/>
              <a:buAutoNum type="arabicPeriod"/>
            </a:pPr>
            <a:endParaRPr lang="en-US" sz="2400" dirty="0"/>
          </a:p>
        </p:txBody>
      </p:sp>
      <p:sp>
        <p:nvSpPr>
          <p:cNvPr id="3" name="Title 2"/>
          <p:cNvSpPr>
            <a:spLocks noGrp="1"/>
          </p:cNvSpPr>
          <p:nvPr>
            <p:ph type="title"/>
          </p:nvPr>
        </p:nvSpPr>
        <p:spPr/>
        <p:txBody>
          <a:bodyPr>
            <a:normAutofit/>
          </a:bodyPr>
          <a:lstStyle/>
          <a:p>
            <a:pPr algn="ctr"/>
            <a:r>
              <a:rPr lang="pt-PT" sz="3200" dirty="0">
                <a:effectLst/>
              </a:rPr>
              <a:t>Propósito da </a:t>
            </a:r>
            <a:r>
              <a:rPr lang="pt-PT" sz="3200" dirty="0" smtClean="0">
                <a:effectLst/>
              </a:rPr>
              <a:t>Diretória</a:t>
            </a:r>
            <a:br>
              <a:rPr lang="pt-PT" sz="3200" dirty="0" smtClean="0">
                <a:effectLst/>
              </a:rPr>
            </a:br>
            <a:r>
              <a:rPr lang="en-US" sz="2400" dirty="0" smtClean="0">
                <a:solidFill>
                  <a:srgbClr val="FF0000"/>
                </a:solidFill>
              </a:rPr>
              <a:t>Purpose </a:t>
            </a:r>
            <a:r>
              <a:rPr lang="en-US" sz="2400" dirty="0" smtClean="0">
                <a:solidFill>
                  <a:srgbClr val="FF0000"/>
                </a:solidFill>
              </a:rPr>
              <a:t>of the Board of </a:t>
            </a:r>
            <a:r>
              <a:rPr lang="en-US" sz="2400" dirty="0" smtClean="0">
                <a:solidFill>
                  <a:srgbClr val="FF0000"/>
                </a:solidFill>
              </a:rPr>
              <a:t>Directors</a:t>
            </a:r>
            <a:endParaRPr lang="en-US" sz="3200" dirty="0">
              <a:solidFill>
                <a:srgbClr val="FF0000"/>
              </a:solidFill>
            </a:endParaRPr>
          </a:p>
        </p:txBody>
      </p:sp>
      <p:sp>
        <p:nvSpPr>
          <p:cNvPr id="4" name="Date Placeholder 3"/>
          <p:cNvSpPr>
            <a:spLocks noGrp="1"/>
          </p:cNvSpPr>
          <p:nvPr>
            <p:ph type="dt" sz="half" idx="10"/>
          </p:nvPr>
        </p:nvSpPr>
        <p:spPr/>
        <p:txBody>
          <a:bodyPr/>
          <a:lstStyle/>
          <a:p>
            <a:pPr>
              <a:defRPr/>
            </a:pPr>
            <a:r>
              <a:rPr lang="en-US" smtClean="0"/>
              <a:t>06-2016</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
        <p:nvSpPr>
          <p:cNvPr id="6" name="Slide Number Placeholder 5"/>
          <p:cNvSpPr>
            <a:spLocks noGrp="1"/>
          </p:cNvSpPr>
          <p:nvPr>
            <p:ph type="sldNum" sz="quarter" idx="12"/>
          </p:nvPr>
        </p:nvSpPr>
        <p:spPr/>
        <p:txBody>
          <a:bodyPr/>
          <a:lstStyle/>
          <a:p>
            <a:pPr>
              <a:defRPr/>
            </a:pPr>
            <a:fld id="{9304788E-D2E0-420C-B7C7-53D65496CD32}" type="slidenum">
              <a:rPr lang="en-US" smtClean="0"/>
              <a:pPr>
                <a:defRPr/>
              </a:pPr>
              <a:t>10</a:t>
            </a:fld>
            <a:endParaRPr lang="en-US"/>
          </a:p>
        </p:txBody>
      </p:sp>
      <p:sp>
        <p:nvSpPr>
          <p:cNvPr id="7" name="Content Placeholder 1"/>
          <p:cNvSpPr txBox="1">
            <a:spLocks/>
          </p:cNvSpPr>
          <p:nvPr/>
        </p:nvSpPr>
        <p:spPr bwMode="auto">
          <a:xfrm>
            <a:off x="4770120" y="1524000"/>
            <a:ext cx="4191000" cy="463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623887" indent="-514350">
              <a:spcAft>
                <a:spcPts val="1200"/>
              </a:spcAft>
              <a:buClrTx/>
              <a:buSzPct val="100000"/>
              <a:buFont typeface="+mj-lt"/>
              <a:buAutoNum type="arabicPeriod"/>
            </a:pPr>
            <a:r>
              <a:rPr lang="en-US" sz="2400" dirty="0" smtClean="0">
                <a:solidFill>
                  <a:srgbClr val="C00000"/>
                </a:solidFill>
              </a:rPr>
              <a:t>Provide leadership and accountability for the ministry</a:t>
            </a:r>
          </a:p>
          <a:p>
            <a:pPr marL="623887" indent="-514350">
              <a:spcAft>
                <a:spcPts val="1200"/>
              </a:spcAft>
              <a:buClrTx/>
              <a:buSzPct val="100000"/>
              <a:buFont typeface="+mj-lt"/>
              <a:buAutoNum type="arabicPeriod"/>
            </a:pPr>
            <a:r>
              <a:rPr lang="en-US" sz="2400" dirty="0" smtClean="0">
                <a:solidFill>
                  <a:srgbClr val="C00000"/>
                </a:solidFill>
              </a:rPr>
              <a:t>Make legal decisions for the ministry</a:t>
            </a:r>
          </a:p>
          <a:p>
            <a:pPr marL="623887" indent="-514350">
              <a:spcAft>
                <a:spcPts val="1200"/>
              </a:spcAft>
              <a:buClrTx/>
              <a:buSzPct val="100000"/>
              <a:buFont typeface="+mj-lt"/>
              <a:buAutoNum type="arabicPeriod"/>
            </a:pPr>
            <a:r>
              <a:rPr lang="en-US" sz="2400" dirty="0" smtClean="0">
                <a:solidFill>
                  <a:srgbClr val="C00000"/>
                </a:solidFill>
              </a:rPr>
              <a:t>Hire the director for the ministry</a:t>
            </a:r>
          </a:p>
          <a:p>
            <a:pPr marL="623887" indent="-514350">
              <a:spcAft>
                <a:spcPts val="1200"/>
              </a:spcAft>
              <a:buClrTx/>
              <a:buSzPct val="100000"/>
              <a:buFont typeface="+mj-lt"/>
              <a:buAutoNum type="arabicPeriod"/>
            </a:pPr>
            <a:r>
              <a:rPr lang="en-US" sz="2400" dirty="0" smtClean="0">
                <a:solidFill>
                  <a:srgbClr val="C00000"/>
                </a:solidFill>
              </a:rPr>
              <a:t>Establish policies for the ministry</a:t>
            </a:r>
          </a:p>
        </p:txBody>
      </p:sp>
    </p:spTree>
    <p:extLst>
      <p:ext uri="{BB962C8B-B14F-4D97-AF65-F5344CB8AC3E}">
        <p14:creationId xmlns:p14="http://schemas.microsoft.com/office/powerpoint/2010/main" val="272650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 calcmode="lin" valueType="num">
                                      <p:cBhvr additive="base">
                                        <p:cTn id="1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 calcmode="lin" valueType="num">
                                      <p:cBhvr additive="base">
                                        <p:cTn id="1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additive="base">
                                        <p:cTn id="2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 calcmode="lin" valueType="num">
                                      <p:cBhvr additive="base">
                                        <p:cTn id="2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anim calcmode="lin" valueType="num">
                                      <p:cBhvr additive="base">
                                        <p:cTn id="31"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3" end="3"/>
                                            </p:txEl>
                                          </p:spTgt>
                                        </p:tgtEl>
                                        <p:attrNameLst>
                                          <p:attrName>style.visibility</p:attrName>
                                        </p:attrNameLst>
                                      </p:cBhvr>
                                      <p:to>
                                        <p:strVal val="visible"/>
                                      </p:to>
                                    </p:set>
                                    <p:anim calcmode="lin" valueType="num">
                                      <p:cBhvr additive="base">
                                        <p:cTn id="3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3" end="3"/>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7">
                                            <p:txEl>
                                              <p:pRg st="3" end="3"/>
                                            </p:txEl>
                                          </p:spTgt>
                                        </p:tgtEl>
                                        <p:attrNameLst>
                                          <p:attrName>style.visibility</p:attrName>
                                        </p:attrNameLst>
                                      </p:cBhvr>
                                      <p:to>
                                        <p:strVal val="visible"/>
                                      </p:to>
                                    </p:set>
                                    <p:anim calcmode="lin" valueType="num">
                                      <p:cBhvr additive="base">
                                        <p:cTn id="41"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7" grpId="0" uiExpand="1"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138"/>
            <a:ext cx="4191000" cy="4525962"/>
          </a:xfrm>
        </p:spPr>
        <p:txBody>
          <a:bodyPr/>
          <a:lstStyle/>
          <a:p>
            <a:pPr marL="623887" indent="-514350">
              <a:spcAft>
                <a:spcPts val="1200"/>
              </a:spcAft>
              <a:buClrTx/>
              <a:buSzPct val="100000"/>
              <a:buFont typeface="+mj-lt"/>
              <a:buAutoNum type="arabicPeriod" startAt="5"/>
            </a:pPr>
            <a:r>
              <a:rPr lang="pt-PT" sz="2400" dirty="0"/>
              <a:t>Estabelecer e proteger a visão para o </a:t>
            </a:r>
            <a:r>
              <a:rPr lang="pt-PT" sz="2400" dirty="0" smtClean="0"/>
              <a:t>ministério</a:t>
            </a:r>
            <a:endParaRPr lang="en-US" sz="2400" dirty="0" smtClean="0"/>
          </a:p>
          <a:p>
            <a:pPr marL="623887" indent="-514350">
              <a:spcAft>
                <a:spcPts val="1200"/>
              </a:spcAft>
              <a:buClrTx/>
              <a:buSzPct val="100000"/>
              <a:buFont typeface="+mj-lt"/>
              <a:buAutoNum type="arabicPeriod" startAt="5"/>
            </a:pPr>
            <a:r>
              <a:rPr lang="pt-PT" sz="2400" dirty="0"/>
              <a:t>Mantenha o diretor responsável pela sua liderança do ministério</a:t>
            </a:r>
            <a:endParaRPr lang="en-US" sz="2400" dirty="0" smtClean="0"/>
          </a:p>
          <a:p>
            <a:pPr marL="623887" indent="-514350">
              <a:spcAft>
                <a:spcPts val="1200"/>
              </a:spcAft>
              <a:buClrTx/>
              <a:buSzPct val="100000"/>
              <a:buFont typeface="+mj-lt"/>
              <a:buAutoNum type="arabicPeriod" startAt="5"/>
            </a:pPr>
            <a:r>
              <a:rPr lang="pt-PT" sz="2400" dirty="0"/>
              <a:t>Ajuda prosseguir o sucesso do ministério</a:t>
            </a:r>
            <a:endParaRPr lang="en-US" sz="2400" dirty="0"/>
          </a:p>
        </p:txBody>
      </p:sp>
      <p:sp>
        <p:nvSpPr>
          <p:cNvPr id="3" name="Title 2"/>
          <p:cNvSpPr>
            <a:spLocks noGrp="1"/>
          </p:cNvSpPr>
          <p:nvPr>
            <p:ph type="title"/>
          </p:nvPr>
        </p:nvSpPr>
        <p:spPr/>
        <p:txBody>
          <a:bodyPr>
            <a:normAutofit/>
          </a:bodyPr>
          <a:lstStyle/>
          <a:p>
            <a:pPr algn="ctr"/>
            <a:r>
              <a:rPr lang="pt-PT" sz="3200" dirty="0">
                <a:effectLst/>
              </a:rPr>
              <a:t>Propósito da </a:t>
            </a:r>
            <a:r>
              <a:rPr lang="pt-PT" sz="3200" dirty="0" smtClean="0">
                <a:effectLst/>
              </a:rPr>
              <a:t>Diretória</a:t>
            </a:r>
            <a:br>
              <a:rPr lang="pt-PT" sz="3200" dirty="0" smtClean="0">
                <a:effectLst/>
              </a:rPr>
            </a:br>
            <a:r>
              <a:rPr lang="en-US" sz="2400" dirty="0" smtClean="0">
                <a:solidFill>
                  <a:srgbClr val="FF0000"/>
                </a:solidFill>
              </a:rPr>
              <a:t>Purpose </a:t>
            </a:r>
            <a:r>
              <a:rPr lang="en-US" sz="2400" dirty="0" smtClean="0">
                <a:solidFill>
                  <a:srgbClr val="FF0000"/>
                </a:solidFill>
              </a:rPr>
              <a:t>of the Board of </a:t>
            </a:r>
            <a:r>
              <a:rPr lang="en-US" sz="2400" dirty="0" smtClean="0">
                <a:solidFill>
                  <a:srgbClr val="FF0000"/>
                </a:solidFill>
              </a:rPr>
              <a:t>Directors</a:t>
            </a:r>
            <a:endParaRPr lang="en-US" sz="3200" dirty="0">
              <a:solidFill>
                <a:srgbClr val="FF0000"/>
              </a:solidFill>
            </a:endParaRPr>
          </a:p>
        </p:txBody>
      </p:sp>
      <p:sp>
        <p:nvSpPr>
          <p:cNvPr id="4" name="Date Placeholder 3"/>
          <p:cNvSpPr>
            <a:spLocks noGrp="1"/>
          </p:cNvSpPr>
          <p:nvPr>
            <p:ph type="dt" sz="half" idx="10"/>
          </p:nvPr>
        </p:nvSpPr>
        <p:spPr/>
        <p:txBody>
          <a:bodyPr/>
          <a:lstStyle/>
          <a:p>
            <a:pPr>
              <a:defRPr/>
            </a:pPr>
            <a:r>
              <a:rPr lang="en-US" smtClean="0"/>
              <a:t>06-2016</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
        <p:nvSpPr>
          <p:cNvPr id="6" name="Slide Number Placeholder 5"/>
          <p:cNvSpPr>
            <a:spLocks noGrp="1"/>
          </p:cNvSpPr>
          <p:nvPr>
            <p:ph type="sldNum" sz="quarter" idx="12"/>
          </p:nvPr>
        </p:nvSpPr>
        <p:spPr/>
        <p:txBody>
          <a:bodyPr/>
          <a:lstStyle/>
          <a:p>
            <a:pPr>
              <a:defRPr/>
            </a:pPr>
            <a:fld id="{9304788E-D2E0-420C-B7C7-53D65496CD32}" type="slidenum">
              <a:rPr lang="en-US" smtClean="0"/>
              <a:pPr>
                <a:defRPr/>
              </a:pPr>
              <a:t>11</a:t>
            </a:fld>
            <a:endParaRPr lang="en-US"/>
          </a:p>
        </p:txBody>
      </p:sp>
      <p:sp>
        <p:nvSpPr>
          <p:cNvPr id="7" name="Content Placeholder 1"/>
          <p:cNvSpPr txBox="1">
            <a:spLocks/>
          </p:cNvSpPr>
          <p:nvPr/>
        </p:nvSpPr>
        <p:spPr bwMode="auto">
          <a:xfrm>
            <a:off x="4770120" y="1524000"/>
            <a:ext cx="4191000" cy="463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623887" indent="-514350">
              <a:spcAft>
                <a:spcPts val="1200"/>
              </a:spcAft>
              <a:buClrTx/>
              <a:buSzPct val="100000"/>
              <a:buFont typeface="+mj-lt"/>
              <a:buAutoNum type="arabicPeriod" startAt="5"/>
            </a:pPr>
            <a:r>
              <a:rPr lang="en-US" sz="2400" dirty="0" smtClean="0">
                <a:solidFill>
                  <a:srgbClr val="C00000"/>
                </a:solidFill>
              </a:rPr>
              <a:t>Establish and protect the vision for the ministry.</a:t>
            </a:r>
          </a:p>
          <a:p>
            <a:pPr marL="623887" indent="-514350">
              <a:spcAft>
                <a:spcPts val="1200"/>
              </a:spcAft>
              <a:buClrTx/>
              <a:buSzPct val="100000"/>
              <a:buFont typeface="+mj-lt"/>
              <a:buAutoNum type="arabicPeriod" startAt="5"/>
            </a:pPr>
            <a:r>
              <a:rPr lang="en-US" sz="2400" dirty="0" smtClean="0">
                <a:solidFill>
                  <a:srgbClr val="C00000"/>
                </a:solidFill>
              </a:rPr>
              <a:t>Hold the director accountable for his leadership of the ministry</a:t>
            </a:r>
          </a:p>
          <a:p>
            <a:pPr marL="623887" indent="-514350">
              <a:spcAft>
                <a:spcPts val="1200"/>
              </a:spcAft>
              <a:buClrTx/>
              <a:buSzPct val="100000"/>
              <a:buFont typeface="+mj-lt"/>
              <a:buAutoNum type="arabicPeriod" startAt="5"/>
            </a:pPr>
            <a:r>
              <a:rPr lang="en-US" sz="2400" dirty="0" smtClean="0">
                <a:solidFill>
                  <a:srgbClr val="C00000"/>
                </a:solidFill>
              </a:rPr>
              <a:t>Help advance the success of the ministry</a:t>
            </a:r>
            <a:endParaRPr lang="en-US" sz="2400" dirty="0">
              <a:solidFill>
                <a:srgbClr val="C00000"/>
              </a:solidFill>
            </a:endParaRPr>
          </a:p>
        </p:txBody>
      </p:sp>
    </p:spTree>
    <p:extLst>
      <p:ext uri="{BB962C8B-B14F-4D97-AF65-F5344CB8AC3E}">
        <p14:creationId xmlns:p14="http://schemas.microsoft.com/office/powerpoint/2010/main" val="2759942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 calcmode="lin" valueType="num">
                                      <p:cBhvr additive="base">
                                        <p:cTn id="1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 calcmode="lin" valueType="num">
                                      <p:cBhvr additive="base">
                                        <p:cTn id="1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additive="base">
                                        <p:cTn id="2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 calcmode="lin" valueType="num">
                                      <p:cBhvr additive="base">
                                        <p:cTn id="2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anim calcmode="lin" valueType="num">
                                      <p:cBhvr additive="base">
                                        <p:cTn id="31"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81138"/>
            <a:ext cx="5105400" cy="4843462"/>
          </a:xfrm>
        </p:spPr>
        <p:txBody>
          <a:bodyPr/>
          <a:lstStyle/>
          <a:p>
            <a:pPr marL="457200" indent="-449263">
              <a:buNone/>
            </a:pPr>
            <a:r>
              <a:rPr lang="en-US" dirty="0" smtClean="0"/>
              <a:t>4.	Gest</a:t>
            </a:r>
            <a:r>
              <a:rPr lang="pt-PT" dirty="0"/>
              <a:t>ã</a:t>
            </a:r>
            <a:r>
              <a:rPr lang="en-US" dirty="0" smtClean="0"/>
              <a:t>o fiscal</a:t>
            </a:r>
          </a:p>
          <a:p>
            <a:pPr marL="109537" indent="0">
              <a:buNone/>
            </a:pPr>
            <a:endParaRPr lang="en-US" sz="1000" dirty="0" smtClean="0">
              <a:solidFill>
                <a:srgbClr val="FF0000"/>
              </a:solidFill>
            </a:endParaRPr>
          </a:p>
          <a:p>
            <a:pPr marL="914400" indent="-461963" defTabSz="1081088">
              <a:spcAft>
                <a:spcPts val="1200"/>
              </a:spcAft>
              <a:buNone/>
            </a:pPr>
            <a:r>
              <a:rPr lang="en-US" sz="2400" dirty="0" smtClean="0"/>
              <a:t>A.	</a:t>
            </a:r>
            <a:r>
              <a:rPr lang="pt-PT" sz="2400" dirty="0"/>
              <a:t>Integridade </a:t>
            </a:r>
            <a:r>
              <a:rPr lang="pt-PT" sz="2400" dirty="0" smtClean="0"/>
              <a:t>fiscal</a:t>
            </a:r>
            <a:endParaRPr lang="en-US" sz="2400" dirty="0" smtClean="0"/>
          </a:p>
          <a:p>
            <a:pPr marL="914400" indent="-461963" defTabSz="1081088">
              <a:spcAft>
                <a:spcPts val="1200"/>
              </a:spcAft>
              <a:buNone/>
            </a:pPr>
            <a:r>
              <a:rPr lang="en-US" sz="2400" dirty="0" smtClean="0"/>
              <a:t>B.	</a:t>
            </a:r>
            <a:r>
              <a:rPr lang="pt-PT" sz="2400" dirty="0"/>
              <a:t>Orçamento </a:t>
            </a:r>
            <a:r>
              <a:rPr lang="pt-PT" sz="2400" dirty="0" smtClean="0"/>
              <a:t>anual</a:t>
            </a:r>
            <a:endParaRPr lang="en-US" sz="2400" dirty="0" smtClean="0"/>
          </a:p>
          <a:p>
            <a:pPr marL="914400" indent="-461963" defTabSz="1081088">
              <a:spcAft>
                <a:spcPts val="1200"/>
              </a:spcAft>
              <a:buNone/>
            </a:pPr>
            <a:r>
              <a:rPr lang="en-US" sz="2400" dirty="0" smtClean="0"/>
              <a:t>C.	</a:t>
            </a:r>
            <a:r>
              <a:rPr lang="pt-PT" sz="2400" dirty="0"/>
              <a:t>Sistema de </a:t>
            </a:r>
            <a:r>
              <a:rPr lang="pt-PT" sz="2400" dirty="0" smtClean="0"/>
              <a:t>contabilidade</a:t>
            </a:r>
            <a:endParaRPr lang="en-US" sz="2400" dirty="0" smtClean="0"/>
          </a:p>
          <a:p>
            <a:pPr marL="914400" indent="-461963" defTabSz="1081088">
              <a:spcAft>
                <a:spcPts val="1200"/>
              </a:spcAft>
              <a:buNone/>
            </a:pPr>
            <a:r>
              <a:rPr lang="en-US" sz="2400" dirty="0" smtClean="0"/>
              <a:t>D.	</a:t>
            </a:r>
            <a:r>
              <a:rPr lang="pt-PT" sz="2400" dirty="0"/>
              <a:t>Propinas dos </a:t>
            </a:r>
            <a:r>
              <a:rPr lang="pt-PT" sz="2400" dirty="0" smtClean="0"/>
              <a:t>alunos</a:t>
            </a:r>
            <a:endParaRPr lang="en-US" sz="2400" dirty="0" smtClean="0"/>
          </a:p>
          <a:p>
            <a:pPr marL="914400" indent="-461963" defTabSz="1081088">
              <a:spcAft>
                <a:spcPts val="1200"/>
              </a:spcAft>
              <a:buNone/>
            </a:pPr>
            <a:r>
              <a:rPr lang="en-US" sz="2400" dirty="0" smtClean="0"/>
              <a:t>E.	</a:t>
            </a:r>
            <a:r>
              <a:rPr lang="en-US" sz="2400" dirty="0" err="1"/>
              <a:t>Gerir</a:t>
            </a:r>
            <a:r>
              <a:rPr lang="en-US" sz="2400" dirty="0"/>
              <a:t> as </a:t>
            </a:r>
            <a:r>
              <a:rPr lang="en-US" sz="2400" dirty="0" err="1" smtClean="0"/>
              <a:t>finanças</a:t>
            </a:r>
            <a:endParaRPr lang="en-US" sz="2400" dirty="0" smtClean="0"/>
          </a:p>
          <a:p>
            <a:pPr marL="914400" indent="-461963" defTabSz="1081088">
              <a:spcAft>
                <a:spcPts val="1200"/>
              </a:spcAft>
              <a:buNone/>
            </a:pPr>
            <a:r>
              <a:rPr lang="en-US" sz="2400" dirty="0" smtClean="0"/>
              <a:t>F.	</a:t>
            </a:r>
            <a:r>
              <a:rPr lang="pt-BR" sz="2400" dirty="0"/>
              <a:t>Os relatórios financeiros ao Conselho de Administração</a:t>
            </a:r>
            <a:endParaRPr lang="en-US" sz="2400" dirty="0" smtClean="0"/>
          </a:p>
        </p:txBody>
      </p:sp>
      <p:sp>
        <p:nvSpPr>
          <p:cNvPr id="3" name="Title 2"/>
          <p:cNvSpPr>
            <a:spLocks noGrp="1"/>
          </p:cNvSpPr>
          <p:nvPr>
            <p:ph type="title"/>
          </p:nvPr>
        </p:nvSpPr>
        <p:spPr/>
        <p:txBody>
          <a:bodyPr>
            <a:noAutofit/>
          </a:bodyPr>
          <a:lstStyle/>
          <a:p>
            <a:pPr algn="ctr"/>
            <a:r>
              <a:rPr lang="en-US" sz="3200" dirty="0"/>
              <a:t>Manual de </a:t>
            </a:r>
            <a:r>
              <a:rPr lang="en-US" sz="3200" dirty="0" err="1"/>
              <a:t>Políticas</a:t>
            </a:r>
            <a:r>
              <a:rPr lang="en-US" sz="3200" dirty="0"/>
              <a:t> e </a:t>
            </a:r>
            <a:r>
              <a:rPr lang="en-US" sz="3200" dirty="0" err="1"/>
              <a:t>Procedimentos</a:t>
            </a:r>
            <a:r>
              <a:rPr lang="en-US" sz="3200" dirty="0"/>
              <a:t> </a:t>
            </a:r>
            <a:r>
              <a:rPr lang="en-US" sz="4400" dirty="0"/>
              <a:t/>
            </a:r>
            <a:br>
              <a:rPr lang="en-US" sz="4400" dirty="0"/>
            </a:br>
            <a:r>
              <a:rPr lang="en-US" sz="2400" dirty="0">
                <a:solidFill>
                  <a:srgbClr val="C00000"/>
                </a:solidFill>
              </a:rPr>
              <a:t>Policies and Procedures Manual</a:t>
            </a:r>
            <a:endParaRPr lang="en-US" sz="3200" dirty="0"/>
          </a:p>
        </p:txBody>
      </p:sp>
      <p:sp>
        <p:nvSpPr>
          <p:cNvPr id="4" name="Date Placeholder 3"/>
          <p:cNvSpPr>
            <a:spLocks noGrp="1"/>
          </p:cNvSpPr>
          <p:nvPr>
            <p:ph type="dt" sz="half" idx="10"/>
          </p:nvPr>
        </p:nvSpPr>
        <p:spPr/>
        <p:txBody>
          <a:bodyPr/>
          <a:lstStyle/>
          <a:p>
            <a:pPr>
              <a:defRPr/>
            </a:pPr>
            <a:r>
              <a:rPr lang="en-US" smtClean="0"/>
              <a:t>06-2016</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dirty="0"/>
          </a:p>
        </p:txBody>
      </p:sp>
      <p:sp>
        <p:nvSpPr>
          <p:cNvPr id="6" name="Slide Number Placeholder 5"/>
          <p:cNvSpPr>
            <a:spLocks noGrp="1"/>
          </p:cNvSpPr>
          <p:nvPr>
            <p:ph type="sldNum" sz="quarter" idx="12"/>
          </p:nvPr>
        </p:nvSpPr>
        <p:spPr/>
        <p:txBody>
          <a:bodyPr/>
          <a:lstStyle/>
          <a:p>
            <a:pPr>
              <a:defRPr/>
            </a:pPr>
            <a:fld id="{9304788E-D2E0-420C-B7C7-53D65496CD32}" type="slidenum">
              <a:rPr lang="en-US" smtClean="0"/>
              <a:pPr>
                <a:defRPr/>
              </a:pPr>
              <a:t>12</a:t>
            </a:fld>
            <a:endParaRPr lang="en-US"/>
          </a:p>
        </p:txBody>
      </p:sp>
      <p:sp>
        <p:nvSpPr>
          <p:cNvPr id="7" name="Content Placeholder 1"/>
          <p:cNvSpPr txBox="1">
            <a:spLocks/>
          </p:cNvSpPr>
          <p:nvPr/>
        </p:nvSpPr>
        <p:spPr bwMode="auto">
          <a:xfrm>
            <a:off x="5181600" y="1447800"/>
            <a:ext cx="39624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457200" indent="-449263">
              <a:buFont typeface="Wingdings 3" pitchFamily="18" charset="2"/>
              <a:buNone/>
            </a:pPr>
            <a:r>
              <a:rPr lang="en-US" sz="2400" dirty="0" smtClean="0">
                <a:solidFill>
                  <a:srgbClr val="C00000"/>
                </a:solidFill>
              </a:rPr>
              <a:t>4.	Fiscal management</a:t>
            </a:r>
          </a:p>
          <a:p>
            <a:pPr marL="109537" indent="0">
              <a:buFont typeface="Wingdings 3" pitchFamily="18" charset="2"/>
              <a:buNone/>
            </a:pPr>
            <a:endParaRPr lang="en-US" sz="900" dirty="0" smtClean="0">
              <a:solidFill>
                <a:srgbClr val="C00000"/>
              </a:solidFill>
            </a:endParaRPr>
          </a:p>
          <a:p>
            <a:pPr marL="914400" indent="-479425" defTabSz="1081088">
              <a:spcAft>
                <a:spcPts val="1800"/>
              </a:spcAft>
              <a:buFont typeface="Wingdings 3" pitchFamily="18" charset="2"/>
              <a:buNone/>
            </a:pPr>
            <a:r>
              <a:rPr lang="en-US" sz="2000" dirty="0" smtClean="0">
                <a:solidFill>
                  <a:srgbClr val="C00000"/>
                </a:solidFill>
              </a:rPr>
              <a:t>A.	Fiscal integrity</a:t>
            </a:r>
          </a:p>
          <a:p>
            <a:pPr marL="914400" indent="-479425" defTabSz="1081088">
              <a:spcAft>
                <a:spcPts val="1800"/>
              </a:spcAft>
              <a:buFont typeface="Wingdings 3" pitchFamily="18" charset="2"/>
              <a:buNone/>
            </a:pPr>
            <a:r>
              <a:rPr lang="en-US" sz="2000" dirty="0" smtClean="0">
                <a:solidFill>
                  <a:srgbClr val="C00000"/>
                </a:solidFill>
              </a:rPr>
              <a:t>B.	Annual budget</a:t>
            </a:r>
          </a:p>
          <a:p>
            <a:pPr marL="914400" indent="-479425" defTabSz="1081088">
              <a:spcAft>
                <a:spcPts val="1800"/>
              </a:spcAft>
              <a:buFont typeface="Wingdings 3" pitchFamily="18" charset="2"/>
              <a:buNone/>
            </a:pPr>
            <a:r>
              <a:rPr lang="en-US" sz="2000" dirty="0" smtClean="0">
                <a:solidFill>
                  <a:srgbClr val="C00000"/>
                </a:solidFill>
              </a:rPr>
              <a:t>C.	Bookkeeping system</a:t>
            </a:r>
          </a:p>
          <a:p>
            <a:pPr marL="914400" indent="-479425" defTabSz="1081088">
              <a:spcAft>
                <a:spcPts val="1800"/>
              </a:spcAft>
              <a:buFont typeface="Wingdings 3" pitchFamily="18" charset="2"/>
              <a:buNone/>
            </a:pPr>
            <a:r>
              <a:rPr lang="en-US" sz="2000" dirty="0" smtClean="0">
                <a:solidFill>
                  <a:srgbClr val="C00000"/>
                </a:solidFill>
              </a:rPr>
              <a:t>D.	Student fees</a:t>
            </a:r>
          </a:p>
          <a:p>
            <a:pPr marL="914400" indent="-479425" defTabSz="1081088">
              <a:spcAft>
                <a:spcPts val="1800"/>
              </a:spcAft>
              <a:buFont typeface="Wingdings 3" pitchFamily="18" charset="2"/>
              <a:buNone/>
            </a:pPr>
            <a:r>
              <a:rPr lang="en-US" sz="2000" dirty="0" smtClean="0">
                <a:solidFill>
                  <a:srgbClr val="C00000"/>
                </a:solidFill>
              </a:rPr>
              <a:t>E.	Handling finances</a:t>
            </a:r>
          </a:p>
          <a:p>
            <a:pPr marL="914400" indent="-479425" defTabSz="1081088">
              <a:spcAft>
                <a:spcPts val="1800"/>
              </a:spcAft>
              <a:buFont typeface="Wingdings 3" pitchFamily="18" charset="2"/>
              <a:buNone/>
            </a:pPr>
            <a:r>
              <a:rPr lang="en-US" sz="2000" dirty="0" smtClean="0">
                <a:solidFill>
                  <a:srgbClr val="C00000"/>
                </a:solidFill>
              </a:rPr>
              <a:t>F.	Financial reports to the Board of Directors</a:t>
            </a:r>
          </a:p>
        </p:txBody>
      </p:sp>
    </p:spTree>
    <p:extLst>
      <p:ext uri="{BB962C8B-B14F-4D97-AF65-F5344CB8AC3E}">
        <p14:creationId xmlns:p14="http://schemas.microsoft.com/office/powerpoint/2010/main" val="1459871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 calcmode="lin" valueType="num">
                                      <p:cBhvr additive="base">
                                        <p:cTn id="12"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 calcmode="lin" valueType="num">
                                      <p:cBhvr additive="base">
                                        <p:cTn id="18"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 calcmode="lin" valueType="num">
                                      <p:cBhvr additive="base">
                                        <p:cTn id="22"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additive="base">
                                        <p:cTn id="28"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2">
                                            <p:txEl>
                                              <p:pRg st="4" end="4"/>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 calcmode="lin" valueType="num">
                                      <p:cBhvr additive="base">
                                        <p:cTn id="32"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2">
                                            <p:txEl>
                                              <p:pRg st="5" end="5"/>
                                            </p:txEl>
                                          </p:spTgt>
                                        </p:tgtEl>
                                        <p:attrNameLst>
                                          <p:attrName>style.visibility</p:attrName>
                                        </p:attrNameLst>
                                      </p:cBhvr>
                                      <p:to>
                                        <p:strVal val="visible"/>
                                      </p:to>
                                    </p:set>
                                    <p:anim calcmode="lin" valueType="num">
                                      <p:cBhvr additive="base">
                                        <p:cTn id="38"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
                                            <p:txEl>
                                              <p:pRg st="5" end="5"/>
                                            </p:txEl>
                                          </p:spTgt>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7">
                                            <p:txEl>
                                              <p:pRg st="5" end="5"/>
                                            </p:txEl>
                                          </p:spTgt>
                                        </p:tgtEl>
                                        <p:attrNameLst>
                                          <p:attrName>style.visibility</p:attrName>
                                        </p:attrNameLst>
                                      </p:cBhvr>
                                      <p:to>
                                        <p:strVal val="visible"/>
                                      </p:to>
                                    </p:set>
                                    <p:anim calcmode="lin" valueType="num">
                                      <p:cBhvr additive="base">
                                        <p:cTn id="42"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2">
                                            <p:txEl>
                                              <p:pRg st="6" end="6"/>
                                            </p:txEl>
                                          </p:spTgt>
                                        </p:tgtEl>
                                        <p:attrNameLst>
                                          <p:attrName>style.visibility</p:attrName>
                                        </p:attrNameLst>
                                      </p:cBhvr>
                                      <p:to>
                                        <p:strVal val="visible"/>
                                      </p:to>
                                    </p:set>
                                    <p:anim calcmode="lin" valueType="num">
                                      <p:cBhvr additive="base">
                                        <p:cTn id="48"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2">
                                            <p:txEl>
                                              <p:pRg st="6" end="6"/>
                                            </p:txEl>
                                          </p:spTgt>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7">
                                            <p:txEl>
                                              <p:pRg st="6" end="6"/>
                                            </p:txEl>
                                          </p:spTgt>
                                        </p:tgtEl>
                                        <p:attrNameLst>
                                          <p:attrName>style.visibility</p:attrName>
                                        </p:attrNameLst>
                                      </p:cBhvr>
                                      <p:to>
                                        <p:strVal val="visible"/>
                                      </p:to>
                                    </p:set>
                                    <p:anim calcmode="lin" valueType="num">
                                      <p:cBhvr additive="base">
                                        <p:cTn id="52"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2">
                                            <p:txEl>
                                              <p:pRg st="7" end="7"/>
                                            </p:txEl>
                                          </p:spTgt>
                                        </p:tgtEl>
                                        <p:attrNameLst>
                                          <p:attrName>style.visibility</p:attrName>
                                        </p:attrNameLst>
                                      </p:cBhvr>
                                      <p:to>
                                        <p:strVal val="visible"/>
                                      </p:to>
                                    </p:set>
                                    <p:anim calcmode="lin" valueType="num">
                                      <p:cBhvr additive="base">
                                        <p:cTn id="58"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2">
                                            <p:txEl>
                                              <p:pRg st="7" end="7"/>
                                            </p:txEl>
                                          </p:spTgt>
                                        </p:tgtEl>
                                        <p:attrNameLst>
                                          <p:attrName>ppt_y</p:attrName>
                                        </p:attrNameLst>
                                      </p:cBhvr>
                                      <p:tavLst>
                                        <p:tav tm="0">
                                          <p:val>
                                            <p:strVal val="1+#ppt_h/2"/>
                                          </p:val>
                                        </p:tav>
                                        <p:tav tm="100000">
                                          <p:val>
                                            <p:strVal val="#ppt_y"/>
                                          </p:val>
                                        </p:tav>
                                      </p:tavLst>
                                    </p:anim>
                                  </p:childTnLst>
                                </p:cTn>
                              </p:par>
                              <p:par>
                                <p:cTn id="60" presetID="2" presetClass="entr" presetSubtype="4" fill="hold" nodeType="withEffect">
                                  <p:stCondLst>
                                    <p:cond delay="0"/>
                                  </p:stCondLst>
                                  <p:childTnLst>
                                    <p:set>
                                      <p:cBhvr>
                                        <p:cTn id="61" dur="1" fill="hold">
                                          <p:stCondLst>
                                            <p:cond delay="0"/>
                                          </p:stCondLst>
                                        </p:cTn>
                                        <p:tgtEl>
                                          <p:spTgt spid="7">
                                            <p:txEl>
                                              <p:pRg st="7" end="7"/>
                                            </p:txEl>
                                          </p:spTgt>
                                        </p:tgtEl>
                                        <p:attrNameLst>
                                          <p:attrName>style.visibility</p:attrName>
                                        </p:attrNameLst>
                                      </p:cBhvr>
                                      <p:to>
                                        <p:strVal val="visible"/>
                                      </p:to>
                                    </p:set>
                                    <p:anim calcmode="lin" valueType="num">
                                      <p:cBhvr additive="base">
                                        <p:cTn id="62"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81138"/>
            <a:ext cx="4572000" cy="4525962"/>
          </a:xfrm>
        </p:spPr>
        <p:txBody>
          <a:bodyPr/>
          <a:lstStyle/>
          <a:p>
            <a:pPr marL="465138" indent="-457200">
              <a:buNone/>
            </a:pPr>
            <a:r>
              <a:rPr lang="en-US" dirty="0" smtClean="0"/>
              <a:t>5.</a:t>
            </a:r>
            <a:r>
              <a:rPr lang="en-US" dirty="0" smtClean="0">
                <a:solidFill>
                  <a:srgbClr val="FF0000"/>
                </a:solidFill>
              </a:rPr>
              <a:t>	</a:t>
            </a:r>
            <a:r>
              <a:rPr lang="en-US" dirty="0" err="1" smtClean="0"/>
              <a:t>Seguro</a:t>
            </a:r>
            <a:endParaRPr lang="en-US" dirty="0" smtClean="0">
              <a:solidFill>
                <a:srgbClr val="FF0000"/>
              </a:solidFill>
            </a:endParaRPr>
          </a:p>
          <a:p>
            <a:pPr marL="109537" indent="0">
              <a:buNone/>
            </a:pPr>
            <a:endParaRPr lang="en-US" sz="1000" dirty="0" smtClean="0">
              <a:solidFill>
                <a:srgbClr val="FF0000"/>
              </a:solidFill>
            </a:endParaRPr>
          </a:p>
          <a:p>
            <a:pPr marL="922338" indent="-473075" defTabSz="1081088">
              <a:spcAft>
                <a:spcPts val="1200"/>
              </a:spcAft>
              <a:buNone/>
            </a:pPr>
            <a:r>
              <a:rPr lang="en-US" dirty="0" smtClean="0"/>
              <a:t>A.	</a:t>
            </a:r>
            <a:r>
              <a:rPr lang="pt-PT" dirty="0" smtClean="0"/>
              <a:t>Veículos</a:t>
            </a:r>
            <a:endParaRPr lang="en-US" dirty="0" smtClean="0"/>
          </a:p>
          <a:p>
            <a:pPr marL="922338" indent="-473075" defTabSz="1081088">
              <a:spcAft>
                <a:spcPts val="1200"/>
              </a:spcAft>
              <a:buNone/>
            </a:pPr>
            <a:r>
              <a:rPr lang="en-US" dirty="0" smtClean="0"/>
              <a:t>B.	</a:t>
            </a:r>
            <a:r>
              <a:rPr lang="pt-PT" dirty="0" smtClean="0"/>
              <a:t>Edifícios</a:t>
            </a:r>
            <a:endParaRPr lang="en-US" dirty="0" smtClean="0"/>
          </a:p>
          <a:p>
            <a:pPr marL="922338" indent="-473075" defTabSz="1081088">
              <a:spcAft>
                <a:spcPts val="1200"/>
              </a:spcAft>
              <a:buNone/>
            </a:pPr>
            <a:r>
              <a:rPr lang="en-US" dirty="0" smtClean="0"/>
              <a:t>C.	</a:t>
            </a:r>
            <a:r>
              <a:rPr lang="en-US" dirty="0" err="1" smtClean="0"/>
              <a:t>Revisão</a:t>
            </a:r>
            <a:r>
              <a:rPr lang="en-US" dirty="0" smtClean="0"/>
              <a:t> </a:t>
            </a:r>
            <a:r>
              <a:rPr lang="en-US" dirty="0" err="1"/>
              <a:t>anual</a:t>
            </a:r>
            <a:endParaRPr lang="en-US" dirty="0" smtClean="0"/>
          </a:p>
        </p:txBody>
      </p:sp>
      <p:sp>
        <p:nvSpPr>
          <p:cNvPr id="3" name="Title 2"/>
          <p:cNvSpPr>
            <a:spLocks noGrp="1"/>
          </p:cNvSpPr>
          <p:nvPr>
            <p:ph type="title"/>
          </p:nvPr>
        </p:nvSpPr>
        <p:spPr>
          <a:xfrm>
            <a:off x="457200" y="304800"/>
            <a:ext cx="8229600" cy="1143000"/>
          </a:xfrm>
        </p:spPr>
        <p:txBody>
          <a:bodyPr>
            <a:noAutofit/>
          </a:bodyPr>
          <a:lstStyle/>
          <a:p>
            <a:pPr algn="ctr"/>
            <a:r>
              <a:rPr lang="en-US" sz="3200" dirty="0"/>
              <a:t>Manual de </a:t>
            </a:r>
            <a:r>
              <a:rPr lang="en-US" sz="3200" dirty="0" err="1"/>
              <a:t>Políticas</a:t>
            </a:r>
            <a:r>
              <a:rPr lang="en-US" sz="3200" dirty="0"/>
              <a:t> e </a:t>
            </a:r>
            <a:r>
              <a:rPr lang="en-US" sz="3200" dirty="0" err="1"/>
              <a:t>Procedimentos</a:t>
            </a:r>
            <a:r>
              <a:rPr lang="en-US" sz="3200" dirty="0"/>
              <a:t> </a:t>
            </a:r>
            <a:r>
              <a:rPr lang="en-US" sz="4400" dirty="0"/>
              <a:t/>
            </a:r>
            <a:br>
              <a:rPr lang="en-US" sz="4400" dirty="0"/>
            </a:br>
            <a:r>
              <a:rPr lang="en-US" sz="2400" dirty="0">
                <a:solidFill>
                  <a:srgbClr val="C00000"/>
                </a:solidFill>
              </a:rPr>
              <a:t>Policies and Procedures Manual</a:t>
            </a:r>
            <a:endParaRPr lang="en-US" sz="3200" dirty="0"/>
          </a:p>
        </p:txBody>
      </p:sp>
      <p:sp>
        <p:nvSpPr>
          <p:cNvPr id="4" name="Date Placeholder 3"/>
          <p:cNvSpPr>
            <a:spLocks noGrp="1"/>
          </p:cNvSpPr>
          <p:nvPr>
            <p:ph type="dt" sz="half" idx="10"/>
          </p:nvPr>
        </p:nvSpPr>
        <p:spPr/>
        <p:txBody>
          <a:bodyPr/>
          <a:lstStyle/>
          <a:p>
            <a:pPr>
              <a:defRPr/>
            </a:pPr>
            <a:r>
              <a:rPr lang="en-US" smtClean="0"/>
              <a:t>06-2016</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dirty="0"/>
          </a:p>
        </p:txBody>
      </p:sp>
      <p:sp>
        <p:nvSpPr>
          <p:cNvPr id="6" name="Slide Number Placeholder 5"/>
          <p:cNvSpPr>
            <a:spLocks noGrp="1"/>
          </p:cNvSpPr>
          <p:nvPr>
            <p:ph type="sldNum" sz="quarter" idx="12"/>
          </p:nvPr>
        </p:nvSpPr>
        <p:spPr/>
        <p:txBody>
          <a:bodyPr/>
          <a:lstStyle/>
          <a:p>
            <a:pPr>
              <a:defRPr/>
            </a:pPr>
            <a:fld id="{9304788E-D2E0-420C-B7C7-53D65496CD32}" type="slidenum">
              <a:rPr lang="en-US" smtClean="0"/>
              <a:pPr>
                <a:defRPr/>
              </a:pPr>
              <a:t>13</a:t>
            </a:fld>
            <a:endParaRPr lang="en-US"/>
          </a:p>
        </p:txBody>
      </p:sp>
      <p:sp>
        <p:nvSpPr>
          <p:cNvPr id="7" name="Content Placeholder 1"/>
          <p:cNvSpPr txBox="1">
            <a:spLocks/>
          </p:cNvSpPr>
          <p:nvPr/>
        </p:nvSpPr>
        <p:spPr bwMode="auto">
          <a:xfrm>
            <a:off x="4724400" y="1570038"/>
            <a:ext cx="4114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681038" indent="-673100">
              <a:spcAft>
                <a:spcPts val="600"/>
              </a:spcAft>
              <a:buFont typeface="Wingdings 3" pitchFamily="18" charset="2"/>
              <a:buNone/>
            </a:pPr>
            <a:r>
              <a:rPr lang="en-US" sz="1800" dirty="0" smtClean="0">
                <a:solidFill>
                  <a:srgbClr val="C00000"/>
                </a:solidFill>
              </a:rPr>
              <a:t>5.	Insurance</a:t>
            </a:r>
          </a:p>
          <a:p>
            <a:pPr marL="1387475" indent="-706438" defTabSz="1081088">
              <a:spcAft>
                <a:spcPts val="600"/>
              </a:spcAft>
              <a:buFont typeface="Wingdings 3" pitchFamily="18" charset="2"/>
              <a:buNone/>
            </a:pPr>
            <a:r>
              <a:rPr lang="en-US" sz="1800" dirty="0" smtClean="0">
                <a:solidFill>
                  <a:srgbClr val="C00000"/>
                </a:solidFill>
              </a:rPr>
              <a:t>A.	Vehicles </a:t>
            </a:r>
          </a:p>
          <a:p>
            <a:pPr marL="1387475" indent="-706438" defTabSz="1081088">
              <a:spcAft>
                <a:spcPts val="600"/>
              </a:spcAft>
              <a:buFont typeface="Wingdings 3" pitchFamily="18" charset="2"/>
              <a:buNone/>
            </a:pPr>
            <a:r>
              <a:rPr lang="en-US" sz="1800" dirty="0" smtClean="0">
                <a:solidFill>
                  <a:srgbClr val="C00000"/>
                </a:solidFill>
              </a:rPr>
              <a:t>B.	Buildings</a:t>
            </a:r>
          </a:p>
          <a:p>
            <a:pPr marL="1387475" indent="-706438" defTabSz="1081088">
              <a:spcAft>
                <a:spcPts val="600"/>
              </a:spcAft>
              <a:buFont typeface="Wingdings 3" pitchFamily="18" charset="2"/>
              <a:buNone/>
            </a:pPr>
            <a:r>
              <a:rPr lang="en-US" sz="1800" dirty="0" smtClean="0">
                <a:solidFill>
                  <a:srgbClr val="C00000"/>
                </a:solidFill>
              </a:rPr>
              <a:t>C.	Annual review</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4020" y="3505200"/>
            <a:ext cx="4469980" cy="3338689"/>
          </a:xfrm>
          <a:prstGeom prst="rect">
            <a:avLst/>
          </a:prstGeom>
          <a:ln w="635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179454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990600" y="5791200"/>
            <a:ext cx="26670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228600" y="1481138"/>
            <a:ext cx="4724400" cy="4525962"/>
          </a:xfrm>
        </p:spPr>
        <p:txBody>
          <a:bodyPr/>
          <a:lstStyle/>
          <a:p>
            <a:pPr marL="457200" indent="-449263">
              <a:spcAft>
                <a:spcPts val="600"/>
              </a:spcAft>
              <a:buNone/>
            </a:pPr>
            <a:r>
              <a:rPr lang="en-US" dirty="0" smtClean="0"/>
              <a:t>6.	Gest</a:t>
            </a:r>
            <a:r>
              <a:rPr lang="pt-PT" dirty="0"/>
              <a:t>ã</a:t>
            </a:r>
            <a:r>
              <a:rPr lang="en-US" dirty="0"/>
              <a:t>o </a:t>
            </a:r>
            <a:r>
              <a:rPr lang="en-US" dirty="0" smtClean="0"/>
              <a:t>do </a:t>
            </a:r>
            <a:r>
              <a:rPr lang="en-US" dirty="0" err="1" smtClean="0"/>
              <a:t>pessoal</a:t>
            </a:r>
            <a:endParaRPr lang="en-US" dirty="0" smtClean="0"/>
          </a:p>
          <a:p>
            <a:pPr marL="914400" indent="-449263" defTabSz="1081088">
              <a:spcAft>
                <a:spcPts val="600"/>
              </a:spcAft>
              <a:buNone/>
            </a:pPr>
            <a:r>
              <a:rPr lang="en-US" sz="2400" dirty="0" smtClean="0"/>
              <a:t>A.	</a:t>
            </a:r>
            <a:r>
              <a:rPr lang="pt-PT" sz="2400" dirty="0" smtClean="0"/>
              <a:t>Descrições </a:t>
            </a:r>
            <a:r>
              <a:rPr lang="pt-PT" sz="2400" dirty="0"/>
              <a:t>de Trabalho</a:t>
            </a:r>
            <a:endParaRPr lang="en-US" sz="2400" dirty="0" smtClean="0"/>
          </a:p>
          <a:p>
            <a:pPr marL="914400" indent="7938" defTabSz="1081088">
              <a:spcAft>
                <a:spcPts val="600"/>
              </a:spcAft>
              <a:buNone/>
            </a:pPr>
            <a:r>
              <a:rPr lang="pt-PT" sz="2000" dirty="0"/>
              <a:t>Deveráo existir descrições de trabalho escriitas para os cargos de todos os funcionários</a:t>
            </a:r>
            <a:endParaRPr lang="en-US" sz="2000" dirty="0" smtClean="0"/>
          </a:p>
          <a:p>
            <a:pPr marL="1266825" indent="-352425" defTabSz="1081088">
              <a:spcAft>
                <a:spcPts val="600"/>
              </a:spcAft>
              <a:buNone/>
            </a:pPr>
            <a:r>
              <a:rPr lang="en-US" sz="2000" dirty="0" smtClean="0"/>
              <a:t>1.	</a:t>
            </a:r>
            <a:r>
              <a:rPr lang="pt-PT" sz="2000" dirty="0" smtClean="0"/>
              <a:t>Cargo</a:t>
            </a:r>
            <a:r>
              <a:rPr lang="pt-PT" sz="2000" dirty="0"/>
              <a:t>, responsabilidades específicas e linhas de comunicação</a:t>
            </a:r>
            <a:endParaRPr lang="en-US" sz="2000" dirty="0" smtClean="0"/>
          </a:p>
          <a:p>
            <a:pPr marL="1266825" indent="-352425" defTabSz="1081088">
              <a:spcAft>
                <a:spcPts val="600"/>
              </a:spcAft>
              <a:buNone/>
            </a:pPr>
            <a:r>
              <a:rPr lang="en-US" sz="2000" dirty="0" smtClean="0"/>
              <a:t>2.	</a:t>
            </a:r>
            <a:r>
              <a:rPr lang="pt-PT" sz="2000" dirty="0" smtClean="0"/>
              <a:t>Descrição </a:t>
            </a:r>
            <a:r>
              <a:rPr lang="pt-PT" sz="2000" dirty="0"/>
              <a:t>das habilidades, conhecimentos, formação, educação, e experiência requerida para o trabalho</a:t>
            </a:r>
            <a:endParaRPr lang="en-US" sz="2000" dirty="0" smtClean="0"/>
          </a:p>
        </p:txBody>
      </p:sp>
      <p:sp>
        <p:nvSpPr>
          <p:cNvPr id="3" name="Title 2"/>
          <p:cNvSpPr>
            <a:spLocks noGrp="1"/>
          </p:cNvSpPr>
          <p:nvPr>
            <p:ph type="title"/>
          </p:nvPr>
        </p:nvSpPr>
        <p:spPr/>
        <p:txBody>
          <a:bodyPr>
            <a:noAutofit/>
          </a:bodyPr>
          <a:lstStyle/>
          <a:p>
            <a:pPr algn="ctr"/>
            <a:r>
              <a:rPr lang="en-US" sz="3200" dirty="0"/>
              <a:t>Manual de </a:t>
            </a:r>
            <a:r>
              <a:rPr lang="en-US" sz="3200" dirty="0" err="1"/>
              <a:t>Políticas</a:t>
            </a:r>
            <a:r>
              <a:rPr lang="en-US" sz="3200" dirty="0"/>
              <a:t> e </a:t>
            </a:r>
            <a:r>
              <a:rPr lang="en-US" sz="3200" dirty="0" err="1"/>
              <a:t>Procedimentos</a:t>
            </a:r>
            <a:r>
              <a:rPr lang="en-US" sz="3200" dirty="0"/>
              <a:t> </a:t>
            </a:r>
            <a:r>
              <a:rPr lang="en-US" sz="4400" dirty="0"/>
              <a:t/>
            </a:r>
            <a:br>
              <a:rPr lang="en-US" sz="4400" dirty="0"/>
            </a:br>
            <a:r>
              <a:rPr lang="en-US" sz="2400" dirty="0">
                <a:solidFill>
                  <a:srgbClr val="C00000"/>
                </a:solidFill>
              </a:rPr>
              <a:t>Policies and Procedures Manual</a:t>
            </a:r>
            <a:endParaRPr lang="en-US" sz="3200" dirty="0"/>
          </a:p>
        </p:txBody>
      </p:sp>
      <p:sp>
        <p:nvSpPr>
          <p:cNvPr id="4" name="Date Placeholder 3"/>
          <p:cNvSpPr>
            <a:spLocks noGrp="1"/>
          </p:cNvSpPr>
          <p:nvPr>
            <p:ph type="dt" sz="half" idx="10"/>
          </p:nvPr>
        </p:nvSpPr>
        <p:spPr/>
        <p:txBody>
          <a:bodyPr/>
          <a:lstStyle/>
          <a:p>
            <a:pPr>
              <a:defRPr/>
            </a:pPr>
            <a:r>
              <a:rPr lang="en-US" smtClean="0"/>
              <a:t>06-2016</a:t>
            </a:r>
            <a:endParaRPr lang="en-US"/>
          </a:p>
        </p:txBody>
      </p:sp>
      <p:sp>
        <p:nvSpPr>
          <p:cNvPr id="5" name="Footer Placeholder 4"/>
          <p:cNvSpPr>
            <a:spLocks noGrp="1"/>
          </p:cNvSpPr>
          <p:nvPr>
            <p:ph type="ftr" sz="quarter" idx="11"/>
          </p:nvPr>
        </p:nvSpPr>
        <p:spPr/>
        <p:txBody>
          <a:bodyPr/>
          <a:lstStyle/>
          <a:p>
            <a:pPr>
              <a:defRPr/>
            </a:pPr>
            <a:r>
              <a:rPr lang="en-US" dirty="0" smtClean="0"/>
              <a:t>iTeenChallenge.org</a:t>
            </a:r>
            <a:endParaRPr lang="en-US" dirty="0"/>
          </a:p>
        </p:txBody>
      </p:sp>
      <p:sp>
        <p:nvSpPr>
          <p:cNvPr id="6" name="Slide Number Placeholder 5"/>
          <p:cNvSpPr>
            <a:spLocks noGrp="1"/>
          </p:cNvSpPr>
          <p:nvPr>
            <p:ph type="sldNum" sz="quarter" idx="12"/>
          </p:nvPr>
        </p:nvSpPr>
        <p:spPr/>
        <p:txBody>
          <a:bodyPr/>
          <a:lstStyle/>
          <a:p>
            <a:pPr>
              <a:defRPr/>
            </a:pPr>
            <a:fld id="{9304788E-D2E0-420C-B7C7-53D65496CD32}" type="slidenum">
              <a:rPr lang="en-US" smtClean="0"/>
              <a:pPr>
                <a:defRPr/>
              </a:pPr>
              <a:t>14</a:t>
            </a:fld>
            <a:endParaRPr lang="en-US"/>
          </a:p>
        </p:txBody>
      </p:sp>
      <p:sp>
        <p:nvSpPr>
          <p:cNvPr id="7" name="Content Placeholder 1"/>
          <p:cNvSpPr txBox="1">
            <a:spLocks/>
          </p:cNvSpPr>
          <p:nvPr/>
        </p:nvSpPr>
        <p:spPr bwMode="auto">
          <a:xfrm>
            <a:off x="4876800" y="1570038"/>
            <a:ext cx="42672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457200" indent="-449263">
              <a:spcAft>
                <a:spcPts val="600"/>
              </a:spcAft>
              <a:buFont typeface="Wingdings 3" pitchFamily="18" charset="2"/>
              <a:buNone/>
            </a:pPr>
            <a:r>
              <a:rPr lang="en-US" sz="2000" dirty="0" smtClean="0">
                <a:solidFill>
                  <a:srgbClr val="C00000"/>
                </a:solidFill>
              </a:rPr>
              <a:t>6.	Personnel management</a:t>
            </a:r>
          </a:p>
          <a:p>
            <a:pPr marL="809625" indent="-344488" defTabSz="1081088">
              <a:spcAft>
                <a:spcPts val="600"/>
              </a:spcAft>
              <a:buFont typeface="Wingdings 3" pitchFamily="18" charset="2"/>
              <a:buNone/>
            </a:pPr>
            <a:r>
              <a:rPr lang="en-US" sz="1800" dirty="0" smtClean="0">
                <a:solidFill>
                  <a:srgbClr val="C00000"/>
                </a:solidFill>
              </a:rPr>
              <a:t>A.	Job descriptions</a:t>
            </a:r>
          </a:p>
          <a:p>
            <a:pPr marL="809625" indent="7938" defTabSz="1081088">
              <a:spcAft>
                <a:spcPts val="4200"/>
              </a:spcAft>
              <a:buFont typeface="Wingdings 3" pitchFamily="18" charset="2"/>
              <a:buNone/>
            </a:pPr>
            <a:r>
              <a:rPr lang="en-US" sz="1800" dirty="0" smtClean="0">
                <a:solidFill>
                  <a:srgbClr val="C00000"/>
                </a:solidFill>
              </a:rPr>
              <a:t>There shall be written job descriptions for all staff personnel positions</a:t>
            </a:r>
          </a:p>
          <a:p>
            <a:pPr marL="1143000" indent="-333375" defTabSz="1081088">
              <a:spcAft>
                <a:spcPts val="1200"/>
              </a:spcAft>
              <a:buFont typeface="Wingdings 3" pitchFamily="18" charset="2"/>
              <a:buNone/>
            </a:pPr>
            <a:r>
              <a:rPr lang="en-US" sz="1800" dirty="0" smtClean="0">
                <a:solidFill>
                  <a:srgbClr val="C00000"/>
                </a:solidFill>
              </a:rPr>
              <a:t>1.	Job title, specific responsibilities and lines of communication</a:t>
            </a:r>
          </a:p>
          <a:p>
            <a:pPr marL="1143000" indent="-333375" defTabSz="1081088">
              <a:spcAft>
                <a:spcPts val="600"/>
              </a:spcAft>
              <a:buFont typeface="Wingdings 3" pitchFamily="18" charset="2"/>
              <a:buNone/>
            </a:pPr>
            <a:r>
              <a:rPr lang="en-US" sz="1800" dirty="0" smtClean="0">
                <a:solidFill>
                  <a:srgbClr val="C00000"/>
                </a:solidFill>
              </a:rPr>
              <a:t>2.	Description of the skills, knowledge, training, education, and experience required for the job</a:t>
            </a:r>
          </a:p>
        </p:txBody>
      </p:sp>
    </p:spTree>
    <p:extLst>
      <p:ext uri="{BB962C8B-B14F-4D97-AF65-F5344CB8AC3E}">
        <p14:creationId xmlns:p14="http://schemas.microsoft.com/office/powerpoint/2010/main" val="14000678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1481138"/>
            <a:ext cx="5257800" cy="4525962"/>
          </a:xfrm>
        </p:spPr>
        <p:txBody>
          <a:bodyPr/>
          <a:lstStyle/>
          <a:p>
            <a:pPr marL="457200" indent="-449263">
              <a:buNone/>
            </a:pPr>
            <a:r>
              <a:rPr lang="en-US" dirty="0" smtClean="0"/>
              <a:t>6.	Gest</a:t>
            </a:r>
            <a:r>
              <a:rPr lang="pt-PT" dirty="0"/>
              <a:t>ã</a:t>
            </a:r>
            <a:r>
              <a:rPr lang="en-US" dirty="0"/>
              <a:t>o do </a:t>
            </a:r>
            <a:r>
              <a:rPr lang="en-US" dirty="0" err="1"/>
              <a:t>pessoal</a:t>
            </a:r>
            <a:endParaRPr lang="en-US" dirty="0" smtClean="0"/>
          </a:p>
          <a:p>
            <a:pPr marL="109537" indent="0">
              <a:buNone/>
            </a:pPr>
            <a:endParaRPr lang="en-US" sz="1000" dirty="0" smtClean="0">
              <a:solidFill>
                <a:srgbClr val="FF0000"/>
              </a:solidFill>
            </a:endParaRPr>
          </a:p>
          <a:p>
            <a:pPr marL="809625" indent="-357188" defTabSz="1081088">
              <a:spcAft>
                <a:spcPts val="1200"/>
              </a:spcAft>
              <a:buNone/>
            </a:pPr>
            <a:r>
              <a:rPr lang="en-US" sz="2400" dirty="0" smtClean="0"/>
              <a:t>B.	</a:t>
            </a:r>
            <a:r>
              <a:rPr lang="pt-PT" sz="2400" dirty="0" smtClean="0"/>
              <a:t>Qualificações </a:t>
            </a:r>
            <a:r>
              <a:rPr lang="pt-PT" sz="2400" dirty="0"/>
              <a:t>do Pessoal</a:t>
            </a:r>
            <a:endParaRPr lang="en-US" sz="2400" dirty="0" smtClean="0"/>
          </a:p>
          <a:p>
            <a:pPr marL="1089025" indent="-279400" defTabSz="1081088">
              <a:spcAft>
                <a:spcPts val="1200"/>
              </a:spcAft>
              <a:buFont typeface="Wingdings" panose="05000000000000000000" pitchFamily="2" charset="2"/>
              <a:buChar char="Ø"/>
            </a:pPr>
            <a:r>
              <a:rPr lang="pt-PT" sz="2000" dirty="0"/>
              <a:t>Haverá um número suficiente de funcionários que serão treinados para entender os valores, cultura, e idioma da população atendida</a:t>
            </a:r>
            <a:r>
              <a:rPr lang="en-US" sz="2000" dirty="0" smtClean="0"/>
              <a:t>.</a:t>
            </a:r>
          </a:p>
        </p:txBody>
      </p:sp>
      <p:sp>
        <p:nvSpPr>
          <p:cNvPr id="3" name="Title 2"/>
          <p:cNvSpPr>
            <a:spLocks noGrp="1"/>
          </p:cNvSpPr>
          <p:nvPr>
            <p:ph type="title"/>
          </p:nvPr>
        </p:nvSpPr>
        <p:spPr/>
        <p:txBody>
          <a:bodyPr>
            <a:noAutofit/>
          </a:bodyPr>
          <a:lstStyle/>
          <a:p>
            <a:pPr algn="ctr"/>
            <a:r>
              <a:rPr lang="en-US" sz="3200" dirty="0"/>
              <a:t>Manual de </a:t>
            </a:r>
            <a:r>
              <a:rPr lang="en-US" sz="3200" dirty="0" err="1"/>
              <a:t>Políticas</a:t>
            </a:r>
            <a:r>
              <a:rPr lang="en-US" sz="3200" dirty="0"/>
              <a:t> e </a:t>
            </a:r>
            <a:r>
              <a:rPr lang="en-US" sz="3200" dirty="0" err="1"/>
              <a:t>Procedimentos</a:t>
            </a:r>
            <a:r>
              <a:rPr lang="en-US" sz="3200" dirty="0"/>
              <a:t> </a:t>
            </a:r>
            <a:r>
              <a:rPr lang="en-US" sz="4400" dirty="0"/>
              <a:t/>
            </a:r>
            <a:br>
              <a:rPr lang="en-US" sz="4400" dirty="0"/>
            </a:br>
            <a:r>
              <a:rPr lang="en-US" sz="2400" dirty="0">
                <a:solidFill>
                  <a:srgbClr val="C00000"/>
                </a:solidFill>
              </a:rPr>
              <a:t>Policies and Procedures Manual</a:t>
            </a:r>
            <a:endParaRPr lang="en-US" sz="3200" dirty="0"/>
          </a:p>
        </p:txBody>
      </p:sp>
      <p:sp>
        <p:nvSpPr>
          <p:cNvPr id="4" name="Date Placeholder 3"/>
          <p:cNvSpPr>
            <a:spLocks noGrp="1"/>
          </p:cNvSpPr>
          <p:nvPr>
            <p:ph type="dt" sz="half" idx="10"/>
          </p:nvPr>
        </p:nvSpPr>
        <p:spPr/>
        <p:txBody>
          <a:bodyPr/>
          <a:lstStyle/>
          <a:p>
            <a:pPr>
              <a:defRPr/>
            </a:pPr>
            <a:r>
              <a:rPr lang="en-US" smtClean="0"/>
              <a:t>06-2016</a:t>
            </a:r>
            <a:endParaRPr lang="en-US" dirty="0"/>
          </a:p>
        </p:txBody>
      </p:sp>
      <p:sp>
        <p:nvSpPr>
          <p:cNvPr id="5" name="Footer Placeholder 4"/>
          <p:cNvSpPr>
            <a:spLocks noGrp="1"/>
          </p:cNvSpPr>
          <p:nvPr>
            <p:ph type="ftr" sz="quarter" idx="11"/>
          </p:nvPr>
        </p:nvSpPr>
        <p:spPr/>
        <p:txBody>
          <a:bodyPr/>
          <a:lstStyle/>
          <a:p>
            <a:pPr>
              <a:defRPr/>
            </a:pPr>
            <a:r>
              <a:rPr lang="en-US" dirty="0" smtClean="0"/>
              <a:t>iTeenChallenge.org</a:t>
            </a:r>
            <a:endParaRPr lang="en-US" dirty="0"/>
          </a:p>
        </p:txBody>
      </p:sp>
      <p:sp>
        <p:nvSpPr>
          <p:cNvPr id="6" name="Slide Number Placeholder 5"/>
          <p:cNvSpPr>
            <a:spLocks noGrp="1"/>
          </p:cNvSpPr>
          <p:nvPr>
            <p:ph type="sldNum" sz="quarter" idx="12"/>
          </p:nvPr>
        </p:nvSpPr>
        <p:spPr/>
        <p:txBody>
          <a:bodyPr/>
          <a:lstStyle/>
          <a:p>
            <a:pPr>
              <a:defRPr/>
            </a:pPr>
            <a:fld id="{9304788E-D2E0-420C-B7C7-53D65496CD32}" type="slidenum">
              <a:rPr lang="en-US" smtClean="0"/>
              <a:pPr>
                <a:defRPr/>
              </a:pPr>
              <a:t>15</a:t>
            </a:fld>
            <a:endParaRPr lang="en-US"/>
          </a:p>
        </p:txBody>
      </p:sp>
      <p:sp>
        <p:nvSpPr>
          <p:cNvPr id="8" name="Content Placeholder 1"/>
          <p:cNvSpPr txBox="1">
            <a:spLocks/>
          </p:cNvSpPr>
          <p:nvPr/>
        </p:nvSpPr>
        <p:spPr bwMode="auto">
          <a:xfrm>
            <a:off x="5334000" y="1524000"/>
            <a:ext cx="38100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352425" indent="-344488">
              <a:buFont typeface="Wingdings 3" pitchFamily="18" charset="2"/>
              <a:buNone/>
            </a:pPr>
            <a:r>
              <a:rPr lang="en-US" sz="2000" dirty="0" smtClean="0">
                <a:solidFill>
                  <a:srgbClr val="C00000"/>
                </a:solidFill>
              </a:rPr>
              <a:t>6.	Personnel management</a:t>
            </a:r>
          </a:p>
          <a:p>
            <a:pPr marL="581025" indent="-228600" defTabSz="1081088">
              <a:spcAft>
                <a:spcPts val="0"/>
              </a:spcAft>
              <a:buFont typeface="Wingdings 3" pitchFamily="18" charset="2"/>
              <a:buNone/>
            </a:pPr>
            <a:r>
              <a:rPr lang="en-US" sz="2000" dirty="0" smtClean="0">
                <a:solidFill>
                  <a:srgbClr val="C00000"/>
                </a:solidFill>
              </a:rPr>
              <a:t>B.	Qualifications of staff</a:t>
            </a:r>
          </a:p>
          <a:p>
            <a:pPr marL="912813" indent="-279400" defTabSz="1081088">
              <a:spcAft>
                <a:spcPts val="1800"/>
              </a:spcAft>
              <a:buFont typeface="Wingdings" panose="05000000000000000000" pitchFamily="2" charset="2"/>
              <a:buChar char="Ø"/>
            </a:pPr>
            <a:r>
              <a:rPr lang="en-US" sz="1600" dirty="0" smtClean="0">
                <a:solidFill>
                  <a:srgbClr val="C00000"/>
                </a:solidFill>
              </a:rPr>
              <a:t>There shall be a sufficient number of staff personnel who shall be trained to understand the values, culture, and language of the population served.</a:t>
            </a:r>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t="28571"/>
          <a:stretch/>
        </p:blipFill>
        <p:spPr>
          <a:xfrm>
            <a:off x="4267200" y="4245428"/>
            <a:ext cx="4876800" cy="2612571"/>
          </a:xfrm>
          <a:prstGeom prst="rect">
            <a:avLst/>
          </a:prstGeom>
        </p:spPr>
      </p:pic>
    </p:spTree>
    <p:extLst>
      <p:ext uri="{BB962C8B-B14F-4D97-AF65-F5344CB8AC3E}">
        <p14:creationId xmlns:p14="http://schemas.microsoft.com/office/powerpoint/2010/main" val="32084709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1481138"/>
            <a:ext cx="5257800" cy="4525962"/>
          </a:xfrm>
        </p:spPr>
        <p:txBody>
          <a:bodyPr/>
          <a:lstStyle/>
          <a:p>
            <a:pPr marL="457200" indent="-449263">
              <a:buNone/>
            </a:pPr>
            <a:r>
              <a:rPr lang="en-US" dirty="0" smtClean="0"/>
              <a:t>6.	Gest</a:t>
            </a:r>
            <a:r>
              <a:rPr lang="pt-PT" dirty="0"/>
              <a:t>ã</a:t>
            </a:r>
            <a:r>
              <a:rPr lang="en-US" dirty="0"/>
              <a:t>o do </a:t>
            </a:r>
            <a:r>
              <a:rPr lang="en-US" dirty="0" err="1"/>
              <a:t>pessoal</a:t>
            </a:r>
            <a:endParaRPr lang="en-US" dirty="0" smtClean="0"/>
          </a:p>
          <a:p>
            <a:pPr marL="109537" indent="0">
              <a:buNone/>
            </a:pPr>
            <a:endParaRPr lang="en-US" sz="1000" dirty="0" smtClean="0">
              <a:solidFill>
                <a:srgbClr val="FF0000"/>
              </a:solidFill>
            </a:endParaRPr>
          </a:p>
          <a:p>
            <a:pPr marL="809625" indent="-357188" defTabSz="1081088">
              <a:spcAft>
                <a:spcPts val="1200"/>
              </a:spcAft>
              <a:buNone/>
            </a:pPr>
            <a:r>
              <a:rPr lang="en-US" sz="2400" dirty="0" smtClean="0"/>
              <a:t>B.	</a:t>
            </a:r>
            <a:r>
              <a:rPr lang="pt-PT" sz="2400" dirty="0" smtClean="0"/>
              <a:t>Qualificações </a:t>
            </a:r>
            <a:r>
              <a:rPr lang="pt-PT" sz="2400" dirty="0"/>
              <a:t>do Pessoal</a:t>
            </a:r>
            <a:endParaRPr lang="en-US" sz="2400" dirty="0" smtClean="0"/>
          </a:p>
          <a:p>
            <a:pPr marL="1089025" indent="-279400" defTabSz="1081088">
              <a:spcAft>
                <a:spcPts val="1200"/>
              </a:spcAft>
              <a:buFont typeface="Wingdings" panose="05000000000000000000" pitchFamily="2" charset="2"/>
              <a:buChar char="Ø"/>
            </a:pPr>
            <a:r>
              <a:rPr lang="pt-PT" sz="2000" dirty="0" smtClean="0"/>
              <a:t>Os </a:t>
            </a:r>
            <a:r>
              <a:rPr lang="pt-PT" sz="2000" dirty="0"/>
              <a:t>funcionários também devem fornecer uma gama de habilidades e serviços consistentes com o discipulado e conhecimento efetivo necessários para a população atendida</a:t>
            </a:r>
            <a:endParaRPr lang="en-US" sz="2000" dirty="0" smtClean="0"/>
          </a:p>
        </p:txBody>
      </p:sp>
      <p:sp>
        <p:nvSpPr>
          <p:cNvPr id="3" name="Title 2"/>
          <p:cNvSpPr>
            <a:spLocks noGrp="1"/>
          </p:cNvSpPr>
          <p:nvPr>
            <p:ph type="title"/>
          </p:nvPr>
        </p:nvSpPr>
        <p:spPr/>
        <p:txBody>
          <a:bodyPr>
            <a:noAutofit/>
          </a:bodyPr>
          <a:lstStyle/>
          <a:p>
            <a:pPr algn="ctr"/>
            <a:r>
              <a:rPr lang="en-US" sz="3200" dirty="0"/>
              <a:t>Manual de </a:t>
            </a:r>
            <a:r>
              <a:rPr lang="en-US" sz="3200" dirty="0" err="1"/>
              <a:t>Políticas</a:t>
            </a:r>
            <a:r>
              <a:rPr lang="en-US" sz="3200" dirty="0"/>
              <a:t> e </a:t>
            </a:r>
            <a:r>
              <a:rPr lang="en-US" sz="3200" dirty="0" err="1"/>
              <a:t>Procedimentos</a:t>
            </a:r>
            <a:r>
              <a:rPr lang="en-US" sz="3200" dirty="0"/>
              <a:t> </a:t>
            </a:r>
            <a:r>
              <a:rPr lang="en-US" sz="4400" dirty="0"/>
              <a:t/>
            </a:r>
            <a:br>
              <a:rPr lang="en-US" sz="4400" dirty="0"/>
            </a:br>
            <a:r>
              <a:rPr lang="en-US" sz="2400" dirty="0">
                <a:solidFill>
                  <a:srgbClr val="C00000"/>
                </a:solidFill>
              </a:rPr>
              <a:t>Policies and Procedures Manual</a:t>
            </a:r>
            <a:endParaRPr lang="en-US" sz="3200" dirty="0"/>
          </a:p>
        </p:txBody>
      </p:sp>
      <p:sp>
        <p:nvSpPr>
          <p:cNvPr id="4" name="Date Placeholder 3"/>
          <p:cNvSpPr>
            <a:spLocks noGrp="1"/>
          </p:cNvSpPr>
          <p:nvPr>
            <p:ph type="dt" sz="half" idx="10"/>
          </p:nvPr>
        </p:nvSpPr>
        <p:spPr/>
        <p:txBody>
          <a:bodyPr/>
          <a:lstStyle/>
          <a:p>
            <a:pPr>
              <a:defRPr/>
            </a:pPr>
            <a:r>
              <a:rPr lang="en-US" smtClean="0"/>
              <a:t>06-2016</a:t>
            </a:r>
            <a:endParaRPr lang="en-US" dirty="0"/>
          </a:p>
        </p:txBody>
      </p:sp>
      <p:sp>
        <p:nvSpPr>
          <p:cNvPr id="5" name="Footer Placeholder 4"/>
          <p:cNvSpPr>
            <a:spLocks noGrp="1"/>
          </p:cNvSpPr>
          <p:nvPr>
            <p:ph type="ftr" sz="quarter" idx="11"/>
          </p:nvPr>
        </p:nvSpPr>
        <p:spPr/>
        <p:txBody>
          <a:bodyPr/>
          <a:lstStyle/>
          <a:p>
            <a:pPr>
              <a:defRPr/>
            </a:pPr>
            <a:r>
              <a:rPr lang="en-US" dirty="0" smtClean="0"/>
              <a:t>iTeenChallenge.org</a:t>
            </a:r>
            <a:endParaRPr lang="en-US" dirty="0"/>
          </a:p>
        </p:txBody>
      </p:sp>
      <p:sp>
        <p:nvSpPr>
          <p:cNvPr id="6" name="Slide Number Placeholder 5"/>
          <p:cNvSpPr>
            <a:spLocks noGrp="1"/>
          </p:cNvSpPr>
          <p:nvPr>
            <p:ph type="sldNum" sz="quarter" idx="12"/>
          </p:nvPr>
        </p:nvSpPr>
        <p:spPr/>
        <p:txBody>
          <a:bodyPr/>
          <a:lstStyle/>
          <a:p>
            <a:pPr>
              <a:defRPr/>
            </a:pPr>
            <a:fld id="{9304788E-D2E0-420C-B7C7-53D65496CD32}" type="slidenum">
              <a:rPr lang="en-US" smtClean="0"/>
              <a:pPr>
                <a:defRPr/>
              </a:pPr>
              <a:t>16</a:t>
            </a:fld>
            <a:endParaRPr lang="en-US"/>
          </a:p>
        </p:txBody>
      </p:sp>
      <p:sp>
        <p:nvSpPr>
          <p:cNvPr id="8" name="Content Placeholder 1"/>
          <p:cNvSpPr txBox="1">
            <a:spLocks/>
          </p:cNvSpPr>
          <p:nvPr/>
        </p:nvSpPr>
        <p:spPr bwMode="auto">
          <a:xfrm>
            <a:off x="5486400" y="1524000"/>
            <a:ext cx="3657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352425" indent="-344488">
              <a:buFont typeface="Wingdings 3" pitchFamily="18" charset="2"/>
              <a:buNone/>
            </a:pPr>
            <a:r>
              <a:rPr lang="en-US" sz="2000" dirty="0" smtClean="0">
                <a:solidFill>
                  <a:srgbClr val="C00000"/>
                </a:solidFill>
              </a:rPr>
              <a:t>6.	Personnel management</a:t>
            </a:r>
          </a:p>
          <a:p>
            <a:pPr marL="109537" indent="0">
              <a:buFont typeface="Wingdings 3" pitchFamily="18" charset="2"/>
              <a:buNone/>
            </a:pPr>
            <a:endParaRPr lang="en-US" sz="800" dirty="0" smtClean="0">
              <a:solidFill>
                <a:srgbClr val="C00000"/>
              </a:solidFill>
            </a:endParaRPr>
          </a:p>
          <a:p>
            <a:pPr marL="581025" indent="-228600" defTabSz="1081088">
              <a:spcAft>
                <a:spcPts val="1800"/>
              </a:spcAft>
              <a:buFont typeface="Wingdings 3" pitchFamily="18" charset="2"/>
              <a:buNone/>
            </a:pPr>
            <a:r>
              <a:rPr lang="en-US" sz="2000" dirty="0" smtClean="0">
                <a:solidFill>
                  <a:srgbClr val="C00000"/>
                </a:solidFill>
              </a:rPr>
              <a:t>B.	Qualifications of staff</a:t>
            </a:r>
          </a:p>
          <a:p>
            <a:pPr marL="912813" indent="-279400" defTabSz="1081088">
              <a:spcAft>
                <a:spcPts val="1200"/>
              </a:spcAft>
              <a:buFont typeface="Wingdings" panose="05000000000000000000" pitchFamily="2" charset="2"/>
              <a:buChar char="Ø"/>
            </a:pPr>
            <a:r>
              <a:rPr lang="en-US" sz="1600" dirty="0" smtClean="0">
                <a:solidFill>
                  <a:srgbClr val="C00000"/>
                </a:solidFill>
              </a:rPr>
              <a:t>The staff personnel shall also provide a range of skills and services consistent with effective discipleship and knowledge required for the population served</a:t>
            </a:r>
          </a:p>
        </p:txBody>
      </p:sp>
    </p:spTree>
    <p:extLst>
      <p:ext uri="{BB962C8B-B14F-4D97-AF65-F5344CB8AC3E}">
        <p14:creationId xmlns:p14="http://schemas.microsoft.com/office/powerpoint/2010/main" val="5565401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481138"/>
            <a:ext cx="5105400" cy="4919662"/>
          </a:xfrm>
        </p:spPr>
        <p:txBody>
          <a:bodyPr/>
          <a:lstStyle/>
          <a:p>
            <a:pPr marL="457200" indent="-449263">
              <a:buNone/>
            </a:pPr>
            <a:r>
              <a:rPr lang="en-US" dirty="0" smtClean="0"/>
              <a:t>6.	Gest</a:t>
            </a:r>
            <a:r>
              <a:rPr lang="pt-PT" dirty="0"/>
              <a:t>ã</a:t>
            </a:r>
            <a:r>
              <a:rPr lang="en-US" dirty="0"/>
              <a:t>o do </a:t>
            </a:r>
            <a:r>
              <a:rPr lang="en-US" dirty="0" err="1"/>
              <a:t>pessoal</a:t>
            </a:r>
            <a:endParaRPr lang="en-US" dirty="0" smtClean="0"/>
          </a:p>
          <a:p>
            <a:pPr marL="109537" indent="0">
              <a:buNone/>
            </a:pPr>
            <a:endParaRPr lang="en-US" sz="1000" dirty="0" smtClean="0">
              <a:solidFill>
                <a:srgbClr val="FF0000"/>
              </a:solidFill>
            </a:endParaRPr>
          </a:p>
          <a:p>
            <a:pPr marL="912813" indent="-473075" defTabSz="1081088">
              <a:spcAft>
                <a:spcPts val="1200"/>
              </a:spcAft>
              <a:buNone/>
            </a:pPr>
            <a:r>
              <a:rPr lang="en-US" sz="2400" dirty="0" smtClean="0"/>
              <a:t>C.	</a:t>
            </a:r>
            <a:r>
              <a:rPr lang="pt-PT" sz="2400" dirty="0" smtClean="0"/>
              <a:t>Avaliação </a:t>
            </a:r>
            <a:r>
              <a:rPr lang="pt-PT" sz="2400" dirty="0"/>
              <a:t>do Desempenho de Trabalho</a:t>
            </a:r>
            <a:endParaRPr lang="en-US" sz="2400" dirty="0" smtClean="0"/>
          </a:p>
          <a:p>
            <a:pPr marL="1141413" indent="-342900" defTabSz="1081088">
              <a:spcAft>
                <a:spcPts val="1200"/>
              </a:spcAft>
              <a:buFont typeface="Wingdings" panose="05000000000000000000" pitchFamily="2" charset="2"/>
              <a:buChar char="Ø"/>
            </a:pPr>
            <a:r>
              <a:rPr lang="en-US" sz="2400" dirty="0" err="1" smtClean="0"/>
              <a:t>Anualmente</a:t>
            </a:r>
            <a:endParaRPr lang="en-US" sz="2400" dirty="0" smtClean="0"/>
          </a:p>
          <a:p>
            <a:pPr marL="1141413" indent="-342900" defTabSz="1081088">
              <a:spcAft>
                <a:spcPts val="1200"/>
              </a:spcAft>
              <a:buFont typeface="Wingdings" panose="05000000000000000000" pitchFamily="2" charset="2"/>
              <a:buChar char="Ø"/>
            </a:pPr>
            <a:r>
              <a:rPr lang="pt-PT" sz="2400" dirty="0"/>
              <a:t>Devem ser envidados todos os esforços para a validade, confiabilidade, e objetividade na avaliação do desempenho profissional dos funcionários</a:t>
            </a:r>
            <a:r>
              <a:rPr lang="en-US" sz="2400" dirty="0" smtClean="0"/>
              <a:t>.</a:t>
            </a:r>
          </a:p>
        </p:txBody>
      </p:sp>
      <p:sp>
        <p:nvSpPr>
          <p:cNvPr id="3" name="Title 2"/>
          <p:cNvSpPr>
            <a:spLocks noGrp="1"/>
          </p:cNvSpPr>
          <p:nvPr>
            <p:ph type="title"/>
          </p:nvPr>
        </p:nvSpPr>
        <p:spPr/>
        <p:txBody>
          <a:bodyPr>
            <a:noAutofit/>
          </a:bodyPr>
          <a:lstStyle/>
          <a:p>
            <a:pPr algn="ctr"/>
            <a:r>
              <a:rPr lang="en-US" sz="3200" dirty="0"/>
              <a:t>Manual de </a:t>
            </a:r>
            <a:r>
              <a:rPr lang="en-US" sz="3200" dirty="0" err="1"/>
              <a:t>Políticas</a:t>
            </a:r>
            <a:r>
              <a:rPr lang="en-US" sz="3200" dirty="0"/>
              <a:t> e </a:t>
            </a:r>
            <a:r>
              <a:rPr lang="en-US" sz="3200" dirty="0" err="1"/>
              <a:t>Procedimentos</a:t>
            </a:r>
            <a:r>
              <a:rPr lang="en-US" sz="3200" dirty="0"/>
              <a:t> </a:t>
            </a:r>
            <a:r>
              <a:rPr lang="en-US" sz="4400" dirty="0"/>
              <a:t/>
            </a:r>
            <a:br>
              <a:rPr lang="en-US" sz="4400" dirty="0"/>
            </a:br>
            <a:r>
              <a:rPr lang="en-US" sz="2400" dirty="0">
                <a:solidFill>
                  <a:srgbClr val="C00000"/>
                </a:solidFill>
              </a:rPr>
              <a:t>Policies and Procedures Manual</a:t>
            </a:r>
            <a:endParaRPr lang="en-US" sz="3200" dirty="0"/>
          </a:p>
        </p:txBody>
      </p:sp>
      <p:sp>
        <p:nvSpPr>
          <p:cNvPr id="4" name="Date Placeholder 3"/>
          <p:cNvSpPr>
            <a:spLocks noGrp="1"/>
          </p:cNvSpPr>
          <p:nvPr>
            <p:ph type="dt" sz="half" idx="10"/>
          </p:nvPr>
        </p:nvSpPr>
        <p:spPr/>
        <p:txBody>
          <a:bodyPr/>
          <a:lstStyle/>
          <a:p>
            <a:pPr>
              <a:defRPr/>
            </a:pPr>
            <a:r>
              <a:rPr lang="en-US" smtClean="0"/>
              <a:t>06-2016</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dirty="0"/>
          </a:p>
        </p:txBody>
      </p:sp>
      <p:sp>
        <p:nvSpPr>
          <p:cNvPr id="6" name="Slide Number Placeholder 5"/>
          <p:cNvSpPr>
            <a:spLocks noGrp="1"/>
          </p:cNvSpPr>
          <p:nvPr>
            <p:ph type="sldNum" sz="quarter" idx="12"/>
          </p:nvPr>
        </p:nvSpPr>
        <p:spPr/>
        <p:txBody>
          <a:bodyPr/>
          <a:lstStyle/>
          <a:p>
            <a:pPr>
              <a:defRPr/>
            </a:pPr>
            <a:fld id="{9304788E-D2E0-420C-B7C7-53D65496CD32}" type="slidenum">
              <a:rPr lang="en-US" smtClean="0"/>
              <a:pPr>
                <a:defRPr/>
              </a:pPr>
              <a:t>17</a:t>
            </a:fld>
            <a:endParaRPr lang="en-US"/>
          </a:p>
        </p:txBody>
      </p:sp>
      <p:sp>
        <p:nvSpPr>
          <p:cNvPr id="7" name="Content Placeholder 1"/>
          <p:cNvSpPr txBox="1">
            <a:spLocks/>
          </p:cNvSpPr>
          <p:nvPr/>
        </p:nvSpPr>
        <p:spPr bwMode="auto">
          <a:xfrm>
            <a:off x="4876800" y="1524000"/>
            <a:ext cx="4114800" cy="491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457200" indent="-449263">
              <a:buFont typeface="Wingdings 3" pitchFamily="18" charset="2"/>
              <a:buNone/>
            </a:pPr>
            <a:r>
              <a:rPr lang="en-US" sz="2400" dirty="0" smtClean="0">
                <a:solidFill>
                  <a:srgbClr val="C00000"/>
                </a:solidFill>
              </a:rPr>
              <a:t>6.	Personnel management</a:t>
            </a:r>
          </a:p>
          <a:p>
            <a:pPr marL="109537" indent="0">
              <a:buFont typeface="Wingdings 3" pitchFamily="18" charset="2"/>
              <a:buNone/>
            </a:pPr>
            <a:endParaRPr lang="en-US" sz="900" dirty="0" smtClean="0">
              <a:solidFill>
                <a:srgbClr val="C00000"/>
              </a:solidFill>
            </a:endParaRPr>
          </a:p>
          <a:p>
            <a:pPr marL="912813" indent="-473075" defTabSz="1081088">
              <a:spcAft>
                <a:spcPts val="1800"/>
              </a:spcAft>
              <a:buFont typeface="Wingdings 3" pitchFamily="18" charset="2"/>
              <a:buNone/>
            </a:pPr>
            <a:r>
              <a:rPr lang="en-US" sz="2400" dirty="0" smtClean="0">
                <a:solidFill>
                  <a:srgbClr val="C00000"/>
                </a:solidFill>
              </a:rPr>
              <a:t>C.	Job performance evaluation</a:t>
            </a:r>
          </a:p>
          <a:p>
            <a:pPr marL="1265238" indent="-342900" defTabSz="1081088">
              <a:spcAft>
                <a:spcPts val="1800"/>
              </a:spcAft>
              <a:buFont typeface="Wingdings" panose="05000000000000000000" pitchFamily="2" charset="2"/>
              <a:buChar char="Ø"/>
            </a:pPr>
            <a:r>
              <a:rPr lang="en-US" sz="2000" dirty="0" smtClean="0">
                <a:solidFill>
                  <a:srgbClr val="C00000"/>
                </a:solidFill>
              </a:rPr>
              <a:t>Annually</a:t>
            </a:r>
          </a:p>
          <a:p>
            <a:pPr marL="1265238" indent="-342900" defTabSz="1081088">
              <a:spcAft>
                <a:spcPts val="1800"/>
              </a:spcAft>
              <a:buFont typeface="Wingdings" panose="05000000000000000000" pitchFamily="2" charset="2"/>
              <a:buChar char="Ø"/>
            </a:pPr>
            <a:r>
              <a:rPr lang="en-US" sz="2000" dirty="0" smtClean="0">
                <a:solidFill>
                  <a:srgbClr val="C00000"/>
                </a:solidFill>
              </a:rPr>
              <a:t>There shall be every effort made for validity, reliability, and objectivity in evaluating job performance of staff personnel.</a:t>
            </a:r>
          </a:p>
        </p:txBody>
      </p:sp>
    </p:spTree>
    <p:extLst>
      <p:ext uri="{BB962C8B-B14F-4D97-AF65-F5344CB8AC3E}">
        <p14:creationId xmlns:p14="http://schemas.microsoft.com/office/powerpoint/2010/main" val="31329241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81138"/>
            <a:ext cx="5181600" cy="4525962"/>
          </a:xfrm>
        </p:spPr>
        <p:txBody>
          <a:bodyPr/>
          <a:lstStyle/>
          <a:p>
            <a:pPr marL="457200" indent="-449263">
              <a:buNone/>
            </a:pPr>
            <a:r>
              <a:rPr lang="en-US" dirty="0" smtClean="0"/>
              <a:t>6.	Gest</a:t>
            </a:r>
            <a:r>
              <a:rPr lang="pt-PT" dirty="0"/>
              <a:t>ã</a:t>
            </a:r>
            <a:r>
              <a:rPr lang="en-US" dirty="0"/>
              <a:t>o do </a:t>
            </a:r>
            <a:r>
              <a:rPr lang="en-US" dirty="0" err="1"/>
              <a:t>pessoal</a:t>
            </a:r>
            <a:endParaRPr lang="en-US" dirty="0"/>
          </a:p>
          <a:p>
            <a:pPr marL="109537" indent="0">
              <a:buNone/>
            </a:pPr>
            <a:endParaRPr lang="en-US" sz="1000" dirty="0" smtClean="0"/>
          </a:p>
          <a:p>
            <a:pPr marL="912813" indent="-473075" defTabSz="1081088">
              <a:spcAft>
                <a:spcPts val="1200"/>
              </a:spcAft>
              <a:buNone/>
            </a:pPr>
            <a:r>
              <a:rPr lang="en-US" dirty="0" smtClean="0"/>
              <a:t>D.	</a:t>
            </a:r>
            <a:r>
              <a:rPr lang="pt-PT" dirty="0"/>
              <a:t>Supervisão</a:t>
            </a:r>
            <a:endParaRPr lang="en-US" dirty="0" smtClean="0"/>
          </a:p>
          <a:p>
            <a:pPr marL="1141413" indent="-227013" defTabSz="1081088">
              <a:spcAft>
                <a:spcPts val="1200"/>
              </a:spcAft>
              <a:buFont typeface="Wingdings" panose="05000000000000000000" pitchFamily="2" charset="2"/>
              <a:buChar char="Ø"/>
            </a:pPr>
            <a:r>
              <a:rPr lang="pt-PT" sz="2400" dirty="0"/>
              <a:t>O Diretor do Programa será responsável por garantir que os programas tenham pessoal adequado e apropriado durante todas as horas de operação e sempre que os alunos estejam nas instalações</a:t>
            </a:r>
            <a:r>
              <a:rPr lang="en-US" sz="2400" dirty="0" smtClean="0"/>
              <a:t>.</a:t>
            </a:r>
          </a:p>
        </p:txBody>
      </p:sp>
      <p:sp>
        <p:nvSpPr>
          <p:cNvPr id="3" name="Title 2"/>
          <p:cNvSpPr>
            <a:spLocks noGrp="1"/>
          </p:cNvSpPr>
          <p:nvPr>
            <p:ph type="title"/>
          </p:nvPr>
        </p:nvSpPr>
        <p:spPr/>
        <p:txBody>
          <a:bodyPr>
            <a:noAutofit/>
          </a:bodyPr>
          <a:lstStyle/>
          <a:p>
            <a:pPr algn="ctr"/>
            <a:r>
              <a:rPr lang="en-US" sz="3200" dirty="0"/>
              <a:t>Manual de </a:t>
            </a:r>
            <a:r>
              <a:rPr lang="en-US" sz="3200" dirty="0" err="1"/>
              <a:t>Políticas</a:t>
            </a:r>
            <a:r>
              <a:rPr lang="en-US" sz="3200" dirty="0"/>
              <a:t> e </a:t>
            </a:r>
            <a:r>
              <a:rPr lang="en-US" sz="3200" dirty="0" err="1"/>
              <a:t>Procedimentos</a:t>
            </a:r>
            <a:r>
              <a:rPr lang="en-US" sz="3200" dirty="0"/>
              <a:t> </a:t>
            </a:r>
            <a:r>
              <a:rPr lang="en-US" sz="4400" dirty="0"/>
              <a:t/>
            </a:r>
            <a:br>
              <a:rPr lang="en-US" sz="4400" dirty="0"/>
            </a:br>
            <a:r>
              <a:rPr lang="en-US" sz="2400" dirty="0">
                <a:solidFill>
                  <a:srgbClr val="C00000"/>
                </a:solidFill>
              </a:rPr>
              <a:t>Policies and Procedures Manual</a:t>
            </a:r>
            <a:endParaRPr lang="en-US" sz="3200" dirty="0"/>
          </a:p>
        </p:txBody>
      </p:sp>
      <p:sp>
        <p:nvSpPr>
          <p:cNvPr id="4" name="Date Placeholder 3"/>
          <p:cNvSpPr>
            <a:spLocks noGrp="1"/>
          </p:cNvSpPr>
          <p:nvPr>
            <p:ph type="dt" sz="half" idx="10"/>
          </p:nvPr>
        </p:nvSpPr>
        <p:spPr/>
        <p:txBody>
          <a:bodyPr/>
          <a:lstStyle/>
          <a:p>
            <a:pPr>
              <a:defRPr/>
            </a:pPr>
            <a:r>
              <a:rPr lang="en-US" smtClean="0"/>
              <a:t>06-2016</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dirty="0"/>
          </a:p>
        </p:txBody>
      </p:sp>
      <p:sp>
        <p:nvSpPr>
          <p:cNvPr id="6" name="Slide Number Placeholder 5"/>
          <p:cNvSpPr>
            <a:spLocks noGrp="1"/>
          </p:cNvSpPr>
          <p:nvPr>
            <p:ph type="sldNum" sz="quarter" idx="12"/>
          </p:nvPr>
        </p:nvSpPr>
        <p:spPr/>
        <p:txBody>
          <a:bodyPr/>
          <a:lstStyle/>
          <a:p>
            <a:pPr>
              <a:defRPr/>
            </a:pPr>
            <a:fld id="{9304788E-D2E0-420C-B7C7-53D65496CD32}" type="slidenum">
              <a:rPr lang="en-US" smtClean="0"/>
              <a:pPr>
                <a:defRPr/>
              </a:pPr>
              <a:t>18</a:t>
            </a:fld>
            <a:endParaRPr lang="en-US"/>
          </a:p>
        </p:txBody>
      </p:sp>
      <p:sp>
        <p:nvSpPr>
          <p:cNvPr id="7" name="Content Placeholder 1"/>
          <p:cNvSpPr txBox="1">
            <a:spLocks/>
          </p:cNvSpPr>
          <p:nvPr/>
        </p:nvSpPr>
        <p:spPr bwMode="auto">
          <a:xfrm>
            <a:off x="5410200" y="1524000"/>
            <a:ext cx="3704492"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457200" indent="-449263">
              <a:buFont typeface="Wingdings 3" pitchFamily="18" charset="2"/>
              <a:buNone/>
            </a:pPr>
            <a:r>
              <a:rPr lang="en-US" sz="2000" dirty="0" smtClean="0">
                <a:solidFill>
                  <a:srgbClr val="C00000"/>
                </a:solidFill>
              </a:rPr>
              <a:t>6.	Personnel management</a:t>
            </a:r>
          </a:p>
          <a:p>
            <a:pPr marL="109537" indent="0">
              <a:buFont typeface="Wingdings 3" pitchFamily="18" charset="2"/>
              <a:buNone/>
            </a:pPr>
            <a:endParaRPr lang="en-US" sz="800" dirty="0" smtClean="0">
              <a:solidFill>
                <a:srgbClr val="C00000"/>
              </a:solidFill>
            </a:endParaRPr>
          </a:p>
          <a:p>
            <a:pPr marL="912813" indent="-473075" defTabSz="1081088">
              <a:spcAft>
                <a:spcPts val="1200"/>
              </a:spcAft>
              <a:buFont typeface="Wingdings 3" pitchFamily="18" charset="2"/>
              <a:buNone/>
            </a:pPr>
            <a:r>
              <a:rPr lang="en-US" sz="2000" dirty="0" smtClean="0">
                <a:solidFill>
                  <a:srgbClr val="C00000"/>
                </a:solidFill>
              </a:rPr>
              <a:t>D.	Supervision</a:t>
            </a:r>
          </a:p>
          <a:p>
            <a:pPr marL="1141413" indent="-227013" defTabSz="1081088">
              <a:spcAft>
                <a:spcPts val="1200"/>
              </a:spcAft>
              <a:buFont typeface="Wingdings" panose="05000000000000000000" pitchFamily="2" charset="2"/>
              <a:buChar char="Ø"/>
            </a:pPr>
            <a:r>
              <a:rPr lang="en-US" sz="1800" dirty="0" smtClean="0">
                <a:solidFill>
                  <a:srgbClr val="C00000"/>
                </a:solidFill>
              </a:rPr>
              <a:t>The Program Director shall be responsible for ensuring</a:t>
            </a:r>
            <a:r>
              <a:rPr lang="en-US" sz="1800" b="1" dirty="0" smtClean="0">
                <a:solidFill>
                  <a:srgbClr val="C00000"/>
                </a:solidFill>
              </a:rPr>
              <a:t> </a:t>
            </a:r>
            <a:r>
              <a:rPr lang="en-US" sz="1800" dirty="0" smtClean="0">
                <a:solidFill>
                  <a:srgbClr val="C00000"/>
                </a:solidFill>
              </a:rPr>
              <a:t>that the programs are adequately and appropriately staffed during all hours of operation and whenever students are in the facility</a:t>
            </a:r>
            <a:r>
              <a:rPr lang="en-US" sz="2000" dirty="0" smtClean="0">
                <a:solidFill>
                  <a:srgbClr val="C00000"/>
                </a:solidFill>
              </a:rPr>
              <a:t>.</a:t>
            </a:r>
          </a:p>
        </p:txBody>
      </p:sp>
    </p:spTree>
    <p:extLst>
      <p:ext uri="{BB962C8B-B14F-4D97-AF65-F5344CB8AC3E}">
        <p14:creationId xmlns:p14="http://schemas.microsoft.com/office/powerpoint/2010/main" val="10202661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81138"/>
            <a:ext cx="5257800" cy="4525962"/>
          </a:xfrm>
        </p:spPr>
        <p:txBody>
          <a:bodyPr/>
          <a:lstStyle/>
          <a:p>
            <a:pPr marL="457200" indent="-449263">
              <a:buNone/>
            </a:pPr>
            <a:r>
              <a:rPr lang="en-US" dirty="0" smtClean="0"/>
              <a:t>6.	Gest</a:t>
            </a:r>
            <a:r>
              <a:rPr lang="pt-PT" dirty="0"/>
              <a:t>ã</a:t>
            </a:r>
            <a:r>
              <a:rPr lang="en-US" dirty="0"/>
              <a:t>o do </a:t>
            </a:r>
            <a:r>
              <a:rPr lang="en-US" dirty="0" err="1"/>
              <a:t>pessoal</a:t>
            </a:r>
            <a:endParaRPr lang="en-US" dirty="0" smtClean="0"/>
          </a:p>
          <a:p>
            <a:pPr marL="109537" indent="0">
              <a:buNone/>
            </a:pPr>
            <a:endParaRPr lang="en-US" sz="1000" dirty="0" smtClean="0">
              <a:solidFill>
                <a:srgbClr val="FF0000"/>
              </a:solidFill>
            </a:endParaRPr>
          </a:p>
          <a:p>
            <a:pPr marL="912813" indent="-455613" defTabSz="1081088">
              <a:spcAft>
                <a:spcPts val="1200"/>
              </a:spcAft>
              <a:buNone/>
            </a:pPr>
            <a:r>
              <a:rPr lang="en-US" dirty="0" smtClean="0"/>
              <a:t>E.	</a:t>
            </a:r>
            <a:r>
              <a:rPr lang="pt-PT" b="1" dirty="0"/>
              <a:t> </a:t>
            </a:r>
            <a:r>
              <a:rPr lang="pt-PT" dirty="0"/>
              <a:t>Reuniões do </a:t>
            </a:r>
            <a:r>
              <a:rPr lang="pt-PT" dirty="0" smtClean="0"/>
              <a:t>pessoal</a:t>
            </a:r>
            <a:endParaRPr lang="en-US" dirty="0" smtClean="0"/>
          </a:p>
          <a:p>
            <a:pPr marL="1265238" indent="-342900" defTabSz="1081088">
              <a:spcAft>
                <a:spcPts val="1200"/>
              </a:spcAft>
              <a:buFont typeface="Wingdings" panose="05000000000000000000" pitchFamily="2" charset="2"/>
              <a:buChar char="Ø"/>
            </a:pPr>
            <a:r>
              <a:rPr lang="pt-PT" sz="2000" dirty="0"/>
              <a:t>O Diretor do programa e o pessoal devem reunir-se pelo menos semanalmente em grupo com a finalidade de discutir e rever o desenvolvimento, avaliação, planejamento e execução do programa</a:t>
            </a:r>
            <a:r>
              <a:rPr lang="en-US" sz="2000" dirty="0" smtClean="0"/>
              <a:t>.</a:t>
            </a:r>
          </a:p>
        </p:txBody>
      </p:sp>
      <p:sp>
        <p:nvSpPr>
          <p:cNvPr id="3" name="Title 2"/>
          <p:cNvSpPr>
            <a:spLocks noGrp="1"/>
          </p:cNvSpPr>
          <p:nvPr>
            <p:ph type="title"/>
          </p:nvPr>
        </p:nvSpPr>
        <p:spPr/>
        <p:txBody>
          <a:bodyPr>
            <a:noAutofit/>
          </a:bodyPr>
          <a:lstStyle/>
          <a:p>
            <a:pPr algn="ctr"/>
            <a:r>
              <a:rPr lang="en-US" sz="3200" dirty="0"/>
              <a:t>Manual de </a:t>
            </a:r>
            <a:r>
              <a:rPr lang="en-US" sz="3200" dirty="0" err="1"/>
              <a:t>Políticas</a:t>
            </a:r>
            <a:r>
              <a:rPr lang="en-US" sz="3200" dirty="0"/>
              <a:t> e </a:t>
            </a:r>
            <a:r>
              <a:rPr lang="en-US" sz="3200" dirty="0" err="1"/>
              <a:t>Procedimentos</a:t>
            </a:r>
            <a:r>
              <a:rPr lang="en-US" sz="3200" dirty="0"/>
              <a:t> </a:t>
            </a:r>
            <a:r>
              <a:rPr lang="en-US" sz="4400" dirty="0"/>
              <a:t/>
            </a:r>
            <a:br>
              <a:rPr lang="en-US" sz="4400" dirty="0"/>
            </a:br>
            <a:r>
              <a:rPr lang="en-US" sz="2400" dirty="0">
                <a:solidFill>
                  <a:srgbClr val="C00000"/>
                </a:solidFill>
              </a:rPr>
              <a:t>Policies and Procedures Manual</a:t>
            </a:r>
            <a:endParaRPr lang="en-US" sz="3200" dirty="0"/>
          </a:p>
        </p:txBody>
      </p:sp>
      <p:sp>
        <p:nvSpPr>
          <p:cNvPr id="4" name="Date Placeholder 3"/>
          <p:cNvSpPr>
            <a:spLocks noGrp="1"/>
          </p:cNvSpPr>
          <p:nvPr>
            <p:ph type="dt" sz="half" idx="10"/>
          </p:nvPr>
        </p:nvSpPr>
        <p:spPr/>
        <p:txBody>
          <a:bodyPr/>
          <a:lstStyle/>
          <a:p>
            <a:pPr>
              <a:defRPr/>
            </a:pPr>
            <a:r>
              <a:rPr lang="en-US" smtClean="0"/>
              <a:t>06-2016</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dirty="0"/>
          </a:p>
        </p:txBody>
      </p:sp>
      <p:sp>
        <p:nvSpPr>
          <p:cNvPr id="6" name="Slide Number Placeholder 5"/>
          <p:cNvSpPr>
            <a:spLocks noGrp="1"/>
          </p:cNvSpPr>
          <p:nvPr>
            <p:ph type="sldNum" sz="quarter" idx="12"/>
          </p:nvPr>
        </p:nvSpPr>
        <p:spPr/>
        <p:txBody>
          <a:bodyPr/>
          <a:lstStyle/>
          <a:p>
            <a:pPr>
              <a:defRPr/>
            </a:pPr>
            <a:fld id="{9304788E-D2E0-420C-B7C7-53D65496CD32}" type="slidenum">
              <a:rPr lang="en-US" smtClean="0"/>
              <a:pPr>
                <a:defRPr/>
              </a:pPr>
              <a:t>19</a:t>
            </a:fld>
            <a:endParaRPr lang="en-US"/>
          </a:p>
        </p:txBody>
      </p:sp>
      <p:sp>
        <p:nvSpPr>
          <p:cNvPr id="7" name="Content Placeholder 1"/>
          <p:cNvSpPr txBox="1">
            <a:spLocks/>
          </p:cNvSpPr>
          <p:nvPr/>
        </p:nvSpPr>
        <p:spPr bwMode="auto">
          <a:xfrm>
            <a:off x="5105400" y="1570038"/>
            <a:ext cx="38862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457200" indent="-449263">
              <a:buFont typeface="Wingdings 3" pitchFamily="18" charset="2"/>
              <a:buNone/>
            </a:pPr>
            <a:r>
              <a:rPr lang="en-US" sz="2000" dirty="0" smtClean="0">
                <a:solidFill>
                  <a:srgbClr val="C00000"/>
                </a:solidFill>
              </a:rPr>
              <a:t>6.	Personnel management</a:t>
            </a:r>
          </a:p>
          <a:p>
            <a:pPr marL="109537" indent="0">
              <a:buFont typeface="Wingdings 3" pitchFamily="18" charset="2"/>
              <a:buNone/>
            </a:pPr>
            <a:endParaRPr lang="en-US" sz="800" dirty="0" smtClean="0">
              <a:solidFill>
                <a:srgbClr val="C00000"/>
              </a:solidFill>
            </a:endParaRPr>
          </a:p>
          <a:p>
            <a:pPr marL="912813" indent="-455613" defTabSz="1081088">
              <a:spcAft>
                <a:spcPts val="1200"/>
              </a:spcAft>
              <a:buFont typeface="Wingdings 3" pitchFamily="18" charset="2"/>
              <a:buNone/>
            </a:pPr>
            <a:r>
              <a:rPr lang="en-US" sz="2000" dirty="0" smtClean="0">
                <a:solidFill>
                  <a:srgbClr val="C00000"/>
                </a:solidFill>
              </a:rPr>
              <a:t>E.	Staff meetings</a:t>
            </a:r>
          </a:p>
          <a:p>
            <a:pPr marL="1265238" indent="-342900" defTabSz="1081088">
              <a:spcAft>
                <a:spcPts val="1200"/>
              </a:spcAft>
              <a:buFont typeface="Wingdings" panose="05000000000000000000" pitchFamily="2" charset="2"/>
              <a:buChar char="Ø"/>
            </a:pPr>
            <a:r>
              <a:rPr lang="en-US" sz="1800" dirty="0" smtClean="0">
                <a:solidFill>
                  <a:srgbClr val="C00000"/>
                </a:solidFill>
              </a:rPr>
              <a:t>The Program Director and staff personnel shall meet at least weekly in a</a:t>
            </a:r>
            <a:r>
              <a:rPr lang="en-US" sz="1800" b="1" dirty="0" smtClean="0">
                <a:solidFill>
                  <a:srgbClr val="C00000"/>
                </a:solidFill>
              </a:rPr>
              <a:t> </a:t>
            </a:r>
            <a:r>
              <a:rPr lang="en-US" sz="1800" dirty="0" smtClean="0">
                <a:solidFill>
                  <a:srgbClr val="C00000"/>
                </a:solidFill>
              </a:rPr>
              <a:t>group setting for the purpose of discussion and review in developing, evaluating, planning, and implementing the program.</a:t>
            </a:r>
          </a:p>
        </p:txBody>
      </p:sp>
    </p:spTree>
    <p:extLst>
      <p:ext uri="{BB962C8B-B14F-4D97-AF65-F5344CB8AC3E}">
        <p14:creationId xmlns:p14="http://schemas.microsoft.com/office/powerpoint/2010/main" val="16568768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2057400"/>
            <a:ext cx="8915400" cy="3949700"/>
          </a:xfrm>
        </p:spPr>
        <p:txBody>
          <a:bodyPr/>
          <a:lstStyle/>
          <a:p>
            <a:pPr marL="349250" indent="-349250">
              <a:spcAft>
                <a:spcPts val="3000"/>
              </a:spcAft>
              <a:buAutoNum type="arabicPeriod"/>
            </a:pPr>
            <a:r>
              <a:rPr lang="en-US" sz="3600" dirty="0" smtClean="0"/>
              <a:t>Manual </a:t>
            </a:r>
            <a:r>
              <a:rPr lang="en-US" sz="3600" dirty="0"/>
              <a:t>de </a:t>
            </a:r>
            <a:r>
              <a:rPr lang="en-US" sz="3600" dirty="0" err="1"/>
              <a:t>Políticas</a:t>
            </a:r>
            <a:r>
              <a:rPr lang="en-US" sz="3600" dirty="0"/>
              <a:t> e </a:t>
            </a:r>
            <a:r>
              <a:rPr lang="en-US" sz="3600" dirty="0" err="1" smtClean="0"/>
              <a:t>Procedimentos</a:t>
            </a:r>
            <a:r>
              <a:rPr lang="en-US" sz="3600" dirty="0" smtClean="0"/>
              <a:t> </a:t>
            </a:r>
            <a:br>
              <a:rPr lang="en-US" sz="3600" dirty="0" smtClean="0"/>
            </a:br>
            <a:r>
              <a:rPr lang="en-US" sz="2400" dirty="0" smtClean="0">
                <a:solidFill>
                  <a:srgbClr val="C00000"/>
                </a:solidFill>
              </a:rPr>
              <a:t>Policies and Procedures Manual</a:t>
            </a:r>
          </a:p>
          <a:p>
            <a:pPr marL="349250" indent="-349250">
              <a:spcAft>
                <a:spcPts val="3000"/>
              </a:spcAft>
              <a:buAutoNum type="arabicPeriod"/>
            </a:pPr>
            <a:r>
              <a:rPr lang="en-US" sz="3600" dirty="0" smtClean="0"/>
              <a:t>Manual do </a:t>
            </a:r>
            <a:r>
              <a:rPr lang="en-US" sz="3600" dirty="0" err="1" smtClean="0"/>
              <a:t>aluno</a:t>
            </a:r>
            <a:r>
              <a:rPr lang="en-US" sz="3600" dirty="0" smtClean="0"/>
              <a:t/>
            </a:r>
            <a:br>
              <a:rPr lang="en-US" sz="3600" dirty="0" smtClean="0"/>
            </a:br>
            <a:r>
              <a:rPr lang="en-US" sz="2400" dirty="0" smtClean="0">
                <a:solidFill>
                  <a:srgbClr val="C00000"/>
                </a:solidFill>
              </a:rPr>
              <a:t>Student Manual </a:t>
            </a:r>
          </a:p>
          <a:p>
            <a:pPr marL="349250" indent="-349250">
              <a:spcAft>
                <a:spcPts val="3000"/>
              </a:spcAft>
              <a:buAutoNum type="arabicPeriod"/>
            </a:pPr>
            <a:r>
              <a:rPr lang="pt-BR" sz="3600" dirty="0"/>
              <a:t>Manual de </a:t>
            </a:r>
            <a:r>
              <a:rPr lang="pt-BR" sz="3600" dirty="0" smtClean="0"/>
              <a:t>Políticas do Pessoal</a:t>
            </a:r>
            <a:br>
              <a:rPr lang="pt-BR" sz="3600" dirty="0" smtClean="0"/>
            </a:br>
            <a:r>
              <a:rPr lang="en-US" sz="2400" dirty="0" smtClean="0">
                <a:solidFill>
                  <a:srgbClr val="C00000"/>
                </a:solidFill>
              </a:rPr>
              <a:t>Staff Policy Manual</a:t>
            </a:r>
            <a:endParaRPr lang="en-US" sz="2400" dirty="0">
              <a:solidFill>
                <a:srgbClr val="C00000"/>
              </a:solidFill>
            </a:endParaRPr>
          </a:p>
        </p:txBody>
      </p:sp>
      <p:sp>
        <p:nvSpPr>
          <p:cNvPr id="3" name="Title 2"/>
          <p:cNvSpPr>
            <a:spLocks noGrp="1"/>
          </p:cNvSpPr>
          <p:nvPr>
            <p:ph type="title"/>
          </p:nvPr>
        </p:nvSpPr>
        <p:spPr/>
        <p:txBody>
          <a:bodyPr>
            <a:normAutofit/>
          </a:bodyPr>
          <a:lstStyle/>
          <a:p>
            <a:pPr algn="ctr"/>
            <a:r>
              <a:rPr lang="en-US" dirty="0"/>
              <a:t>3 </a:t>
            </a:r>
            <a:r>
              <a:rPr lang="en-US" dirty="0" err="1"/>
              <a:t>principais</a:t>
            </a:r>
            <a:r>
              <a:rPr lang="en-US" dirty="0"/>
              <a:t> </a:t>
            </a:r>
            <a:r>
              <a:rPr lang="en-US" dirty="0" err="1" smtClean="0"/>
              <a:t>documentos</a:t>
            </a:r>
            <a:r>
              <a:rPr lang="en-US" dirty="0" smtClean="0"/>
              <a:t/>
            </a:r>
            <a:br>
              <a:rPr lang="en-US" dirty="0" smtClean="0"/>
            </a:br>
            <a:r>
              <a:rPr lang="en-US" sz="2400" dirty="0" smtClean="0">
                <a:solidFill>
                  <a:srgbClr val="C00000"/>
                </a:solidFill>
              </a:rPr>
              <a:t>3 key documents</a:t>
            </a:r>
            <a:endParaRPr lang="en-US" sz="2400" dirty="0">
              <a:solidFill>
                <a:srgbClr val="C00000"/>
              </a:solidFill>
            </a:endParaRPr>
          </a:p>
        </p:txBody>
      </p:sp>
      <p:sp>
        <p:nvSpPr>
          <p:cNvPr id="4" name="Date Placeholder 3"/>
          <p:cNvSpPr>
            <a:spLocks noGrp="1"/>
          </p:cNvSpPr>
          <p:nvPr>
            <p:ph type="dt" sz="half" idx="10"/>
          </p:nvPr>
        </p:nvSpPr>
        <p:spPr/>
        <p:txBody>
          <a:bodyPr/>
          <a:lstStyle/>
          <a:p>
            <a:pPr>
              <a:defRPr/>
            </a:pPr>
            <a:r>
              <a:rPr lang="en-US" smtClean="0"/>
              <a:t>06-2016</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
        <p:nvSpPr>
          <p:cNvPr id="6" name="Slide Number Placeholder 5"/>
          <p:cNvSpPr>
            <a:spLocks noGrp="1"/>
          </p:cNvSpPr>
          <p:nvPr>
            <p:ph type="sldNum" sz="quarter" idx="12"/>
          </p:nvPr>
        </p:nvSpPr>
        <p:spPr/>
        <p:txBody>
          <a:bodyPr/>
          <a:lstStyle/>
          <a:p>
            <a:pPr>
              <a:defRPr/>
            </a:pPr>
            <a:fld id="{9304788E-D2E0-420C-B7C7-53D65496CD32}" type="slidenum">
              <a:rPr lang="en-US" smtClean="0"/>
              <a:pPr>
                <a:defRPr/>
              </a:pPr>
              <a:t>2</a:t>
            </a:fld>
            <a:endParaRPr lang="en-US"/>
          </a:p>
        </p:txBody>
      </p:sp>
    </p:spTree>
    <p:extLst>
      <p:ext uri="{BB962C8B-B14F-4D97-AF65-F5344CB8AC3E}">
        <p14:creationId xmlns:p14="http://schemas.microsoft.com/office/powerpoint/2010/main" val="7002942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219200"/>
            <a:ext cx="5257800" cy="5029200"/>
          </a:xfrm>
        </p:spPr>
        <p:txBody>
          <a:bodyPr/>
          <a:lstStyle/>
          <a:p>
            <a:pPr marL="457200" indent="-449263">
              <a:buNone/>
            </a:pPr>
            <a:r>
              <a:rPr lang="en-US" dirty="0" smtClean="0">
                <a:solidFill>
                  <a:srgbClr val="000000"/>
                </a:solidFill>
              </a:rPr>
              <a:t>6.	</a:t>
            </a:r>
            <a:r>
              <a:rPr lang="en-US" dirty="0"/>
              <a:t>Gest</a:t>
            </a:r>
            <a:r>
              <a:rPr lang="pt-PT" dirty="0"/>
              <a:t>ã</a:t>
            </a:r>
            <a:r>
              <a:rPr lang="en-US" dirty="0"/>
              <a:t>o do </a:t>
            </a:r>
            <a:r>
              <a:rPr lang="en-US" dirty="0" err="1" smtClean="0"/>
              <a:t>pessoal</a:t>
            </a:r>
            <a:endParaRPr lang="en-US" dirty="0" smtClean="0">
              <a:solidFill>
                <a:srgbClr val="000000"/>
              </a:solidFill>
            </a:endParaRPr>
          </a:p>
          <a:p>
            <a:pPr marL="109537" indent="0">
              <a:buNone/>
            </a:pPr>
            <a:endParaRPr lang="en-US" sz="1000" dirty="0" smtClean="0">
              <a:solidFill>
                <a:srgbClr val="FF0000"/>
              </a:solidFill>
            </a:endParaRPr>
          </a:p>
          <a:p>
            <a:pPr marL="912813" indent="-455613" defTabSz="1081088">
              <a:spcAft>
                <a:spcPts val="1200"/>
              </a:spcAft>
              <a:buNone/>
            </a:pPr>
            <a:r>
              <a:rPr lang="en-US" dirty="0" smtClean="0"/>
              <a:t>F.	</a:t>
            </a:r>
            <a:r>
              <a:rPr lang="pt-PT" dirty="0"/>
              <a:t>Programa de Formação do Pessoal</a:t>
            </a:r>
            <a:endParaRPr lang="en-US" dirty="0" smtClean="0"/>
          </a:p>
          <a:p>
            <a:pPr marL="1138238" indent="-215900" defTabSz="1081088">
              <a:spcAft>
                <a:spcPts val="1200"/>
              </a:spcAft>
              <a:buFont typeface="Wingdings" panose="05000000000000000000" pitchFamily="2" charset="2"/>
              <a:buChar char="Ø"/>
            </a:pPr>
            <a:r>
              <a:rPr lang="pt-PT" sz="2400" dirty="0"/>
              <a:t>O Diretor Executivo será responsável pela impleentação e supervisão das atividades de desenvolvimento do pessoal</a:t>
            </a:r>
            <a:r>
              <a:rPr lang="en-US" sz="2400" dirty="0" smtClean="0"/>
              <a:t>.</a:t>
            </a:r>
          </a:p>
        </p:txBody>
      </p:sp>
      <p:sp>
        <p:nvSpPr>
          <p:cNvPr id="3" name="Title 2"/>
          <p:cNvSpPr>
            <a:spLocks noGrp="1"/>
          </p:cNvSpPr>
          <p:nvPr>
            <p:ph type="title"/>
          </p:nvPr>
        </p:nvSpPr>
        <p:spPr>
          <a:xfrm>
            <a:off x="457200" y="5542"/>
            <a:ext cx="8229600" cy="1143000"/>
          </a:xfrm>
        </p:spPr>
        <p:txBody>
          <a:bodyPr>
            <a:noAutofit/>
          </a:bodyPr>
          <a:lstStyle/>
          <a:p>
            <a:pPr algn="ctr"/>
            <a:r>
              <a:rPr lang="en-US" sz="3200" dirty="0"/>
              <a:t>Manual de </a:t>
            </a:r>
            <a:r>
              <a:rPr lang="en-US" sz="3200" dirty="0" err="1"/>
              <a:t>Políticas</a:t>
            </a:r>
            <a:r>
              <a:rPr lang="en-US" sz="3200" dirty="0"/>
              <a:t> e </a:t>
            </a:r>
            <a:r>
              <a:rPr lang="en-US" sz="3200" dirty="0" err="1"/>
              <a:t>Procedimentos</a:t>
            </a:r>
            <a:r>
              <a:rPr lang="en-US" sz="3200" dirty="0"/>
              <a:t> </a:t>
            </a:r>
            <a:r>
              <a:rPr lang="en-US" sz="4400" dirty="0"/>
              <a:t/>
            </a:r>
            <a:br>
              <a:rPr lang="en-US" sz="4400" dirty="0"/>
            </a:br>
            <a:r>
              <a:rPr lang="en-US" sz="2400" dirty="0">
                <a:solidFill>
                  <a:srgbClr val="C00000"/>
                </a:solidFill>
              </a:rPr>
              <a:t>Policies and Procedures Manual</a:t>
            </a:r>
            <a:endParaRPr lang="en-US" sz="3200" dirty="0"/>
          </a:p>
        </p:txBody>
      </p:sp>
      <p:sp>
        <p:nvSpPr>
          <p:cNvPr id="4" name="Date Placeholder 3"/>
          <p:cNvSpPr>
            <a:spLocks noGrp="1"/>
          </p:cNvSpPr>
          <p:nvPr>
            <p:ph type="dt" sz="half" idx="10"/>
          </p:nvPr>
        </p:nvSpPr>
        <p:spPr/>
        <p:txBody>
          <a:bodyPr/>
          <a:lstStyle/>
          <a:p>
            <a:pPr>
              <a:defRPr/>
            </a:pPr>
            <a:r>
              <a:rPr lang="en-US" smtClean="0"/>
              <a:t>06-2016</a:t>
            </a:r>
            <a:endParaRPr lang="en-US"/>
          </a:p>
        </p:txBody>
      </p:sp>
      <p:sp>
        <p:nvSpPr>
          <p:cNvPr id="5" name="Footer Placeholder 4"/>
          <p:cNvSpPr>
            <a:spLocks noGrp="1"/>
          </p:cNvSpPr>
          <p:nvPr>
            <p:ph type="ftr" sz="quarter" idx="11"/>
          </p:nvPr>
        </p:nvSpPr>
        <p:spPr/>
        <p:txBody>
          <a:bodyPr/>
          <a:lstStyle/>
          <a:p>
            <a:pPr>
              <a:defRPr/>
            </a:pPr>
            <a:r>
              <a:rPr lang="en-US" dirty="0" smtClean="0"/>
              <a:t>iTeenChallenge.org</a:t>
            </a:r>
            <a:endParaRPr lang="en-US" dirty="0"/>
          </a:p>
        </p:txBody>
      </p:sp>
      <p:sp>
        <p:nvSpPr>
          <p:cNvPr id="6" name="Slide Number Placeholder 5"/>
          <p:cNvSpPr>
            <a:spLocks noGrp="1"/>
          </p:cNvSpPr>
          <p:nvPr>
            <p:ph type="sldNum" sz="quarter" idx="12"/>
          </p:nvPr>
        </p:nvSpPr>
        <p:spPr/>
        <p:txBody>
          <a:bodyPr/>
          <a:lstStyle/>
          <a:p>
            <a:pPr>
              <a:defRPr/>
            </a:pPr>
            <a:fld id="{9304788E-D2E0-420C-B7C7-53D65496CD32}" type="slidenum">
              <a:rPr lang="en-US" smtClean="0"/>
              <a:pPr>
                <a:defRPr/>
              </a:pPr>
              <a:t>20</a:t>
            </a:fld>
            <a:endParaRPr lang="en-US"/>
          </a:p>
        </p:txBody>
      </p:sp>
      <p:sp>
        <p:nvSpPr>
          <p:cNvPr id="7" name="Content Placeholder 1"/>
          <p:cNvSpPr txBox="1">
            <a:spLocks/>
          </p:cNvSpPr>
          <p:nvPr/>
        </p:nvSpPr>
        <p:spPr bwMode="auto">
          <a:xfrm>
            <a:off x="4876800" y="1295400"/>
            <a:ext cx="41148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352425" indent="-344488">
              <a:buFont typeface="Wingdings 3" pitchFamily="18" charset="2"/>
              <a:buNone/>
            </a:pPr>
            <a:r>
              <a:rPr lang="en-US" sz="1800" dirty="0" smtClean="0">
                <a:solidFill>
                  <a:srgbClr val="C00000"/>
                </a:solidFill>
              </a:rPr>
              <a:t>6.	Personnel management</a:t>
            </a:r>
          </a:p>
          <a:p>
            <a:pPr marL="684213" indent="-331788" defTabSz="1081088">
              <a:spcAft>
                <a:spcPts val="0"/>
              </a:spcAft>
              <a:buFont typeface="Wingdings 3" pitchFamily="18" charset="2"/>
              <a:buNone/>
            </a:pPr>
            <a:r>
              <a:rPr lang="en-US" sz="1800" dirty="0" smtClean="0">
                <a:solidFill>
                  <a:srgbClr val="C00000"/>
                </a:solidFill>
              </a:rPr>
              <a:t>F.	Staff development (training)</a:t>
            </a:r>
          </a:p>
          <a:p>
            <a:pPr marL="1036638" indent="-342900" defTabSz="1081088">
              <a:spcAft>
                <a:spcPts val="1200"/>
              </a:spcAft>
              <a:buFont typeface="Wingdings" panose="05000000000000000000" pitchFamily="2" charset="2"/>
              <a:buChar char="Ø"/>
            </a:pPr>
            <a:r>
              <a:rPr lang="en-US" sz="1800" dirty="0" smtClean="0">
                <a:solidFill>
                  <a:srgbClr val="C00000"/>
                </a:solidFill>
              </a:rPr>
              <a:t>The Executive Director shall be responsible for implementing and supervising staff personnel development activities.</a:t>
            </a:r>
            <a:endParaRPr lang="en-US" sz="2000" dirty="0" smtClean="0">
              <a:solidFill>
                <a:srgbClr val="C00000"/>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83200" y="3962400"/>
            <a:ext cx="3860800" cy="2895600"/>
          </a:xfrm>
          <a:prstGeom prst="rect">
            <a:avLst/>
          </a:prstGeom>
        </p:spPr>
      </p:pic>
    </p:spTree>
    <p:extLst>
      <p:ext uri="{BB962C8B-B14F-4D97-AF65-F5344CB8AC3E}">
        <p14:creationId xmlns:p14="http://schemas.microsoft.com/office/powerpoint/2010/main" val="15836610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219200"/>
            <a:ext cx="5257800" cy="5029200"/>
          </a:xfrm>
        </p:spPr>
        <p:txBody>
          <a:bodyPr/>
          <a:lstStyle/>
          <a:p>
            <a:pPr marL="457200" indent="-449263">
              <a:buNone/>
            </a:pPr>
            <a:r>
              <a:rPr lang="en-US" dirty="0" smtClean="0">
                <a:solidFill>
                  <a:srgbClr val="000000"/>
                </a:solidFill>
              </a:rPr>
              <a:t>6.	</a:t>
            </a:r>
            <a:r>
              <a:rPr lang="en-US" dirty="0" smtClean="0"/>
              <a:t>Gest</a:t>
            </a:r>
            <a:r>
              <a:rPr lang="pt-PT" dirty="0"/>
              <a:t>ã</a:t>
            </a:r>
            <a:r>
              <a:rPr lang="en-US" dirty="0"/>
              <a:t>o do </a:t>
            </a:r>
            <a:r>
              <a:rPr lang="en-US" dirty="0" err="1" smtClean="0"/>
              <a:t>pessoal</a:t>
            </a:r>
            <a:endParaRPr lang="en-US" dirty="0" smtClean="0">
              <a:solidFill>
                <a:srgbClr val="000000"/>
              </a:solidFill>
            </a:endParaRPr>
          </a:p>
          <a:p>
            <a:pPr marL="912813" indent="-455613" defTabSz="1081088">
              <a:spcAft>
                <a:spcPts val="600"/>
              </a:spcAft>
              <a:buNone/>
            </a:pPr>
            <a:r>
              <a:rPr lang="en-US" sz="2400" dirty="0" smtClean="0"/>
              <a:t>F.	</a:t>
            </a:r>
            <a:r>
              <a:rPr lang="pt-PT" sz="2400" dirty="0"/>
              <a:t>Programa de Formação </a:t>
            </a:r>
            <a:r>
              <a:rPr lang="pt-PT" sz="2400" dirty="0" smtClean="0"/>
              <a:t/>
            </a:r>
            <a:br>
              <a:rPr lang="pt-PT" sz="2400" dirty="0" smtClean="0"/>
            </a:br>
            <a:r>
              <a:rPr lang="pt-PT" sz="2400" dirty="0" smtClean="0"/>
              <a:t>do </a:t>
            </a:r>
            <a:r>
              <a:rPr lang="pt-PT" sz="2400" dirty="0"/>
              <a:t>Pessoal</a:t>
            </a:r>
            <a:endParaRPr lang="en-US" sz="2400" dirty="0" smtClean="0"/>
          </a:p>
          <a:p>
            <a:pPr marL="1265238" indent="-342900" defTabSz="1081088">
              <a:spcAft>
                <a:spcPts val="600"/>
              </a:spcAft>
              <a:buFont typeface="Wingdings" panose="05000000000000000000" pitchFamily="2" charset="2"/>
              <a:buChar char="Ø"/>
            </a:pPr>
            <a:r>
              <a:rPr lang="pt-PT" sz="2000" dirty="0"/>
              <a:t>Elas devem incluir</a:t>
            </a:r>
            <a:endParaRPr lang="en-US" sz="2000" dirty="0" smtClean="0"/>
          </a:p>
          <a:p>
            <a:pPr marL="1600200" lvl="2" indent="-342900" defTabSz="1081088">
              <a:spcAft>
                <a:spcPts val="600"/>
              </a:spcAft>
              <a:buFont typeface="Wingdings" panose="05000000000000000000" pitchFamily="2" charset="2"/>
              <a:buChar char="Ø"/>
            </a:pPr>
            <a:r>
              <a:rPr lang="pt-PT" dirty="0"/>
              <a:t>à orientação para o pessoal do nível de entrada</a:t>
            </a:r>
            <a:endParaRPr lang="en-US" dirty="0" smtClean="0"/>
          </a:p>
          <a:p>
            <a:pPr marL="1600200" lvl="2" indent="-342900" defTabSz="1081088">
              <a:spcAft>
                <a:spcPts val="600"/>
              </a:spcAft>
              <a:buFont typeface="Wingdings" panose="05000000000000000000" pitchFamily="2" charset="2"/>
              <a:buChar char="Ø"/>
            </a:pPr>
            <a:r>
              <a:rPr lang="pt-PT" dirty="0"/>
              <a:t>treinamento em trabalho</a:t>
            </a:r>
            <a:endParaRPr lang="en-US" dirty="0" smtClean="0"/>
          </a:p>
          <a:p>
            <a:pPr marL="1600200" lvl="2" indent="-342900" defTabSz="1081088">
              <a:spcAft>
                <a:spcPts val="600"/>
              </a:spcAft>
              <a:buFont typeface="Wingdings" panose="05000000000000000000" pitchFamily="2" charset="2"/>
              <a:buChar char="Ø"/>
            </a:pPr>
            <a:r>
              <a:rPr lang="pt-PT" dirty="0"/>
              <a:t>educação em serviço</a:t>
            </a:r>
            <a:endParaRPr lang="en-US" dirty="0" smtClean="0"/>
          </a:p>
          <a:p>
            <a:pPr marL="1600200" lvl="2" indent="-342900" defTabSz="1081088">
              <a:spcAft>
                <a:spcPts val="1200"/>
              </a:spcAft>
              <a:buFont typeface="Wingdings" panose="05000000000000000000" pitchFamily="2" charset="2"/>
              <a:buChar char="Ø"/>
            </a:pPr>
            <a:r>
              <a:rPr lang="pt-PT" dirty="0"/>
              <a:t>oportunidades de continuar a educação relacionada com o trabalho</a:t>
            </a:r>
            <a:endParaRPr lang="en-US" dirty="0" smtClean="0"/>
          </a:p>
        </p:txBody>
      </p:sp>
      <p:sp>
        <p:nvSpPr>
          <p:cNvPr id="3" name="Title 2"/>
          <p:cNvSpPr>
            <a:spLocks noGrp="1"/>
          </p:cNvSpPr>
          <p:nvPr>
            <p:ph type="title"/>
          </p:nvPr>
        </p:nvSpPr>
        <p:spPr>
          <a:xfrm>
            <a:off x="457200" y="5542"/>
            <a:ext cx="8229600" cy="1143000"/>
          </a:xfrm>
        </p:spPr>
        <p:txBody>
          <a:bodyPr>
            <a:noAutofit/>
          </a:bodyPr>
          <a:lstStyle/>
          <a:p>
            <a:pPr algn="ctr"/>
            <a:r>
              <a:rPr lang="en-US" sz="3200" dirty="0"/>
              <a:t>Manual de </a:t>
            </a:r>
            <a:r>
              <a:rPr lang="en-US" sz="3200" dirty="0" err="1"/>
              <a:t>Políticas</a:t>
            </a:r>
            <a:r>
              <a:rPr lang="en-US" sz="3200" dirty="0"/>
              <a:t> e </a:t>
            </a:r>
            <a:r>
              <a:rPr lang="en-US" sz="3200" dirty="0" err="1"/>
              <a:t>Procedimentos</a:t>
            </a:r>
            <a:r>
              <a:rPr lang="en-US" sz="3200" dirty="0"/>
              <a:t> </a:t>
            </a:r>
            <a:r>
              <a:rPr lang="en-US" sz="4400" dirty="0"/>
              <a:t/>
            </a:r>
            <a:br>
              <a:rPr lang="en-US" sz="4400" dirty="0"/>
            </a:br>
            <a:r>
              <a:rPr lang="en-US" sz="2400" dirty="0">
                <a:solidFill>
                  <a:srgbClr val="C00000"/>
                </a:solidFill>
              </a:rPr>
              <a:t>Policies and Procedures Manual</a:t>
            </a:r>
            <a:endParaRPr lang="en-US" sz="3200" dirty="0"/>
          </a:p>
        </p:txBody>
      </p:sp>
      <p:sp>
        <p:nvSpPr>
          <p:cNvPr id="4" name="Date Placeholder 3"/>
          <p:cNvSpPr>
            <a:spLocks noGrp="1"/>
          </p:cNvSpPr>
          <p:nvPr>
            <p:ph type="dt" sz="half" idx="10"/>
          </p:nvPr>
        </p:nvSpPr>
        <p:spPr/>
        <p:txBody>
          <a:bodyPr/>
          <a:lstStyle/>
          <a:p>
            <a:pPr>
              <a:defRPr/>
            </a:pPr>
            <a:r>
              <a:rPr lang="en-US" smtClean="0"/>
              <a:t>06-2016</a:t>
            </a:r>
            <a:endParaRPr lang="en-US"/>
          </a:p>
        </p:txBody>
      </p:sp>
      <p:sp>
        <p:nvSpPr>
          <p:cNvPr id="5" name="Footer Placeholder 4"/>
          <p:cNvSpPr>
            <a:spLocks noGrp="1"/>
          </p:cNvSpPr>
          <p:nvPr>
            <p:ph type="ftr" sz="quarter" idx="11"/>
          </p:nvPr>
        </p:nvSpPr>
        <p:spPr/>
        <p:txBody>
          <a:bodyPr/>
          <a:lstStyle/>
          <a:p>
            <a:pPr>
              <a:defRPr/>
            </a:pPr>
            <a:r>
              <a:rPr lang="en-US" dirty="0" smtClean="0"/>
              <a:t>iTeenChallenge.org</a:t>
            </a:r>
            <a:endParaRPr lang="en-US" dirty="0"/>
          </a:p>
        </p:txBody>
      </p:sp>
      <p:sp>
        <p:nvSpPr>
          <p:cNvPr id="6" name="Slide Number Placeholder 5"/>
          <p:cNvSpPr>
            <a:spLocks noGrp="1"/>
          </p:cNvSpPr>
          <p:nvPr>
            <p:ph type="sldNum" sz="quarter" idx="12"/>
          </p:nvPr>
        </p:nvSpPr>
        <p:spPr/>
        <p:txBody>
          <a:bodyPr/>
          <a:lstStyle/>
          <a:p>
            <a:pPr>
              <a:defRPr/>
            </a:pPr>
            <a:fld id="{9304788E-D2E0-420C-B7C7-53D65496CD32}" type="slidenum">
              <a:rPr lang="en-US" smtClean="0"/>
              <a:pPr>
                <a:defRPr/>
              </a:pPr>
              <a:t>21</a:t>
            </a:fld>
            <a:endParaRPr lang="en-US"/>
          </a:p>
        </p:txBody>
      </p:sp>
      <p:sp>
        <p:nvSpPr>
          <p:cNvPr id="7" name="Content Placeholder 1"/>
          <p:cNvSpPr txBox="1">
            <a:spLocks/>
          </p:cNvSpPr>
          <p:nvPr/>
        </p:nvSpPr>
        <p:spPr bwMode="auto">
          <a:xfrm>
            <a:off x="4876800" y="1295400"/>
            <a:ext cx="4267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352425" indent="-344488">
              <a:buFont typeface="Wingdings 3" pitchFamily="18" charset="2"/>
              <a:buNone/>
            </a:pPr>
            <a:r>
              <a:rPr lang="en-US" sz="2400" dirty="0" smtClean="0">
                <a:solidFill>
                  <a:srgbClr val="C00000"/>
                </a:solidFill>
              </a:rPr>
              <a:t>6.	Personnel management</a:t>
            </a:r>
          </a:p>
          <a:p>
            <a:pPr marL="109537" indent="0">
              <a:buFont typeface="Wingdings 3" pitchFamily="18" charset="2"/>
              <a:buNone/>
            </a:pPr>
            <a:endParaRPr lang="en-US" sz="900" dirty="0" smtClean="0">
              <a:solidFill>
                <a:srgbClr val="C00000"/>
              </a:solidFill>
            </a:endParaRPr>
          </a:p>
          <a:p>
            <a:pPr marL="684213" indent="-331788" defTabSz="1081088">
              <a:spcAft>
                <a:spcPts val="1200"/>
              </a:spcAft>
              <a:buFont typeface="Wingdings 3" pitchFamily="18" charset="2"/>
              <a:buNone/>
            </a:pPr>
            <a:r>
              <a:rPr lang="en-US" sz="2400" dirty="0" smtClean="0">
                <a:solidFill>
                  <a:srgbClr val="C00000"/>
                </a:solidFill>
              </a:rPr>
              <a:t>F.	Staff development (training)</a:t>
            </a:r>
          </a:p>
          <a:p>
            <a:pPr marL="1036638" indent="-342900" defTabSz="1081088">
              <a:spcAft>
                <a:spcPts val="600"/>
              </a:spcAft>
              <a:buFont typeface="Wingdings" panose="05000000000000000000" pitchFamily="2" charset="2"/>
              <a:buChar char="Ø"/>
            </a:pPr>
            <a:r>
              <a:rPr lang="en-US" sz="2000" dirty="0" smtClean="0">
                <a:solidFill>
                  <a:srgbClr val="C00000"/>
                </a:solidFill>
              </a:rPr>
              <a:t>They shall include </a:t>
            </a:r>
          </a:p>
          <a:p>
            <a:pPr marL="1600200" lvl="2" indent="-342900" defTabSz="1081088">
              <a:spcAft>
                <a:spcPts val="600"/>
              </a:spcAft>
              <a:buFont typeface="Wingdings" panose="05000000000000000000" pitchFamily="2" charset="2"/>
              <a:buChar char="Ø"/>
            </a:pPr>
            <a:r>
              <a:rPr lang="en-US" sz="1800" dirty="0" smtClean="0">
                <a:solidFill>
                  <a:srgbClr val="C00000"/>
                </a:solidFill>
              </a:rPr>
              <a:t>orientation for entry-level staff</a:t>
            </a:r>
          </a:p>
          <a:p>
            <a:pPr marL="1600200" lvl="2" indent="-342900" defTabSz="1081088">
              <a:spcAft>
                <a:spcPts val="600"/>
              </a:spcAft>
              <a:buFont typeface="Wingdings" panose="05000000000000000000" pitchFamily="2" charset="2"/>
              <a:buChar char="Ø"/>
            </a:pPr>
            <a:r>
              <a:rPr lang="en-US" sz="1800" dirty="0" smtClean="0">
                <a:solidFill>
                  <a:srgbClr val="C00000"/>
                </a:solidFill>
              </a:rPr>
              <a:t>on-the-job training</a:t>
            </a:r>
          </a:p>
          <a:p>
            <a:pPr marL="1600200" lvl="2" indent="-342900" defTabSz="1081088">
              <a:spcAft>
                <a:spcPts val="600"/>
              </a:spcAft>
              <a:buFont typeface="Wingdings" panose="05000000000000000000" pitchFamily="2" charset="2"/>
              <a:buChar char="Ø"/>
            </a:pPr>
            <a:r>
              <a:rPr lang="en-US" sz="1800" dirty="0" smtClean="0">
                <a:solidFill>
                  <a:srgbClr val="C00000"/>
                </a:solidFill>
              </a:rPr>
              <a:t>in-service education</a:t>
            </a:r>
          </a:p>
          <a:p>
            <a:pPr marL="1600200" lvl="2" indent="-342900" defTabSz="1081088">
              <a:spcAft>
                <a:spcPts val="1200"/>
              </a:spcAft>
              <a:buFont typeface="Wingdings" panose="05000000000000000000" pitchFamily="2" charset="2"/>
              <a:buChar char="Ø"/>
            </a:pPr>
            <a:r>
              <a:rPr lang="en-US" sz="1800" dirty="0" smtClean="0">
                <a:solidFill>
                  <a:srgbClr val="C00000"/>
                </a:solidFill>
              </a:rPr>
              <a:t>opportunities for continuing </a:t>
            </a:r>
            <a:br>
              <a:rPr lang="en-US" sz="1800" dirty="0" smtClean="0">
                <a:solidFill>
                  <a:srgbClr val="C00000"/>
                </a:solidFill>
              </a:rPr>
            </a:br>
            <a:r>
              <a:rPr lang="en-US" sz="1800" dirty="0" smtClean="0">
                <a:solidFill>
                  <a:srgbClr val="C00000"/>
                </a:solidFill>
              </a:rPr>
              <a:t>job-related education</a:t>
            </a:r>
          </a:p>
        </p:txBody>
      </p:sp>
    </p:spTree>
    <p:extLst>
      <p:ext uri="{BB962C8B-B14F-4D97-AF65-F5344CB8AC3E}">
        <p14:creationId xmlns:p14="http://schemas.microsoft.com/office/powerpoint/2010/main" val="13812735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219200"/>
            <a:ext cx="5105400" cy="5029200"/>
          </a:xfrm>
        </p:spPr>
        <p:txBody>
          <a:bodyPr/>
          <a:lstStyle/>
          <a:p>
            <a:pPr marL="457200" indent="-449263">
              <a:buNone/>
            </a:pPr>
            <a:r>
              <a:rPr lang="en-US" dirty="0">
                <a:solidFill>
                  <a:srgbClr val="000000"/>
                </a:solidFill>
              </a:rPr>
              <a:t>6.	</a:t>
            </a:r>
            <a:r>
              <a:rPr lang="en-US" dirty="0" smtClean="0"/>
              <a:t>Gest</a:t>
            </a:r>
            <a:r>
              <a:rPr lang="pt-PT" dirty="0"/>
              <a:t>ã</a:t>
            </a:r>
            <a:r>
              <a:rPr lang="en-US" dirty="0"/>
              <a:t>o do </a:t>
            </a:r>
            <a:r>
              <a:rPr lang="en-US" dirty="0" err="1"/>
              <a:t>pessoal</a:t>
            </a:r>
            <a:endParaRPr lang="en-US" dirty="0" smtClean="0">
              <a:solidFill>
                <a:srgbClr val="FF0000"/>
              </a:solidFill>
            </a:endParaRPr>
          </a:p>
          <a:p>
            <a:pPr marL="109537" indent="0">
              <a:buNone/>
            </a:pPr>
            <a:endParaRPr lang="en-US" sz="1000" dirty="0" smtClean="0">
              <a:solidFill>
                <a:srgbClr val="FF0000"/>
              </a:solidFill>
            </a:endParaRPr>
          </a:p>
          <a:p>
            <a:pPr marL="912813" indent="-455613" defTabSz="1081088">
              <a:spcAft>
                <a:spcPts val="1200"/>
              </a:spcAft>
              <a:buNone/>
            </a:pPr>
            <a:r>
              <a:rPr lang="en-US" sz="2400" dirty="0" smtClean="0"/>
              <a:t>G.	</a:t>
            </a:r>
            <a:r>
              <a:rPr lang="pt-BR" sz="2400" dirty="0" smtClean="0"/>
              <a:t>Seleção </a:t>
            </a:r>
            <a:r>
              <a:rPr lang="pt-BR" sz="2400" dirty="0"/>
              <a:t>de pessoal, salários, horas de trabalho e rescisão</a:t>
            </a:r>
            <a:r>
              <a:rPr lang="pt-BR" sz="2400" b="1" dirty="0"/>
              <a:t> </a:t>
            </a:r>
            <a:r>
              <a:rPr lang="pt-BR" sz="2400" dirty="0" smtClean="0"/>
              <a:t>ou </a:t>
            </a:r>
            <a:r>
              <a:rPr lang="pt-PT" sz="2400" dirty="0" smtClean="0"/>
              <a:t>demissão</a:t>
            </a:r>
            <a:endParaRPr lang="en-US" sz="2400" dirty="0" smtClean="0"/>
          </a:p>
          <a:p>
            <a:pPr marL="1265238" indent="-342900" defTabSz="1081088">
              <a:spcAft>
                <a:spcPts val="1200"/>
              </a:spcAft>
              <a:buFont typeface="Wingdings" panose="05000000000000000000" pitchFamily="2" charset="2"/>
              <a:buChar char="Ø"/>
            </a:pPr>
            <a:r>
              <a:rPr lang="pt-PT" sz="2400" dirty="0"/>
              <a:t>Recrutamento</a:t>
            </a:r>
            <a:endParaRPr lang="en-US" sz="2400" dirty="0" smtClean="0"/>
          </a:p>
          <a:p>
            <a:pPr marL="1265238" indent="-342900" defTabSz="1081088">
              <a:spcAft>
                <a:spcPts val="1200"/>
              </a:spcAft>
              <a:buFont typeface="Wingdings" panose="05000000000000000000" pitchFamily="2" charset="2"/>
              <a:buChar char="Ø"/>
            </a:pPr>
            <a:r>
              <a:rPr lang="pt-PT" sz="2400" dirty="0"/>
              <a:t>Salários</a:t>
            </a:r>
            <a:endParaRPr lang="en-US" sz="2400" dirty="0" smtClean="0"/>
          </a:p>
          <a:p>
            <a:pPr marL="1265238" indent="-342900" defTabSz="1081088">
              <a:spcAft>
                <a:spcPts val="1200"/>
              </a:spcAft>
              <a:buFont typeface="Wingdings" panose="05000000000000000000" pitchFamily="2" charset="2"/>
              <a:buChar char="Ø"/>
            </a:pPr>
            <a:r>
              <a:rPr lang="en-US" sz="2400" dirty="0"/>
              <a:t>Horas de </a:t>
            </a:r>
            <a:r>
              <a:rPr lang="en-US" sz="2400" dirty="0" err="1"/>
              <a:t>t</a:t>
            </a:r>
            <a:r>
              <a:rPr lang="en-US" sz="2400" dirty="0" err="1" smtClean="0"/>
              <a:t>rabalho</a:t>
            </a:r>
            <a:endParaRPr lang="en-US" sz="2400" dirty="0" smtClean="0"/>
          </a:p>
          <a:p>
            <a:pPr marL="1265238" indent="-342900" defTabSz="1081088">
              <a:spcAft>
                <a:spcPts val="1200"/>
              </a:spcAft>
              <a:buFont typeface="Wingdings" panose="05000000000000000000" pitchFamily="2" charset="2"/>
              <a:buChar char="Ø"/>
            </a:pPr>
            <a:r>
              <a:rPr lang="pt-PT" sz="2400" dirty="0" smtClean="0"/>
              <a:t>Renúncia </a:t>
            </a:r>
            <a:r>
              <a:rPr lang="en-US" sz="2400" dirty="0" err="1" smtClean="0"/>
              <a:t>ou</a:t>
            </a:r>
            <a:r>
              <a:rPr lang="en-US" sz="2400" dirty="0" smtClean="0"/>
              <a:t> </a:t>
            </a:r>
            <a:r>
              <a:rPr lang="pt-PT" sz="2400" dirty="0" smtClean="0"/>
              <a:t>demissão</a:t>
            </a:r>
            <a:endParaRPr lang="en-US" sz="2400" dirty="0" smtClean="0"/>
          </a:p>
        </p:txBody>
      </p:sp>
      <p:sp>
        <p:nvSpPr>
          <p:cNvPr id="3" name="Title 2"/>
          <p:cNvSpPr>
            <a:spLocks noGrp="1"/>
          </p:cNvSpPr>
          <p:nvPr>
            <p:ph type="title"/>
          </p:nvPr>
        </p:nvSpPr>
        <p:spPr>
          <a:xfrm>
            <a:off x="457200" y="5542"/>
            <a:ext cx="8229600" cy="1143000"/>
          </a:xfrm>
        </p:spPr>
        <p:txBody>
          <a:bodyPr>
            <a:noAutofit/>
          </a:bodyPr>
          <a:lstStyle/>
          <a:p>
            <a:pPr algn="ctr"/>
            <a:r>
              <a:rPr lang="en-US" sz="3200" dirty="0"/>
              <a:t>Manual de </a:t>
            </a:r>
            <a:r>
              <a:rPr lang="en-US" sz="3200" dirty="0" err="1"/>
              <a:t>Políticas</a:t>
            </a:r>
            <a:r>
              <a:rPr lang="en-US" sz="3200" dirty="0"/>
              <a:t> e </a:t>
            </a:r>
            <a:r>
              <a:rPr lang="en-US" sz="3200" dirty="0" err="1"/>
              <a:t>Procedimentos</a:t>
            </a:r>
            <a:r>
              <a:rPr lang="en-US" sz="3200" dirty="0"/>
              <a:t> </a:t>
            </a:r>
            <a:r>
              <a:rPr lang="en-US" sz="4400" dirty="0"/>
              <a:t/>
            </a:r>
            <a:br>
              <a:rPr lang="en-US" sz="4400" dirty="0"/>
            </a:br>
            <a:r>
              <a:rPr lang="en-US" sz="2400" dirty="0">
                <a:solidFill>
                  <a:srgbClr val="C00000"/>
                </a:solidFill>
              </a:rPr>
              <a:t>Policies and Procedures Manual</a:t>
            </a:r>
            <a:endParaRPr lang="en-US" sz="3200" dirty="0"/>
          </a:p>
        </p:txBody>
      </p:sp>
      <p:sp>
        <p:nvSpPr>
          <p:cNvPr id="4" name="Date Placeholder 3"/>
          <p:cNvSpPr>
            <a:spLocks noGrp="1"/>
          </p:cNvSpPr>
          <p:nvPr>
            <p:ph type="dt" sz="half" idx="10"/>
          </p:nvPr>
        </p:nvSpPr>
        <p:spPr/>
        <p:txBody>
          <a:bodyPr/>
          <a:lstStyle/>
          <a:p>
            <a:pPr>
              <a:defRPr/>
            </a:pPr>
            <a:r>
              <a:rPr lang="en-US" smtClean="0"/>
              <a:t>06-2016</a:t>
            </a:r>
            <a:endParaRPr lang="en-US"/>
          </a:p>
        </p:txBody>
      </p:sp>
      <p:sp>
        <p:nvSpPr>
          <p:cNvPr id="5" name="Footer Placeholder 4"/>
          <p:cNvSpPr>
            <a:spLocks noGrp="1"/>
          </p:cNvSpPr>
          <p:nvPr>
            <p:ph type="ftr" sz="quarter" idx="11"/>
          </p:nvPr>
        </p:nvSpPr>
        <p:spPr/>
        <p:txBody>
          <a:bodyPr/>
          <a:lstStyle/>
          <a:p>
            <a:pPr>
              <a:defRPr/>
            </a:pPr>
            <a:r>
              <a:rPr lang="en-US" dirty="0" smtClean="0"/>
              <a:t>iTeenChallenge.org</a:t>
            </a:r>
            <a:endParaRPr lang="en-US" dirty="0"/>
          </a:p>
        </p:txBody>
      </p:sp>
      <p:sp>
        <p:nvSpPr>
          <p:cNvPr id="6" name="Slide Number Placeholder 5"/>
          <p:cNvSpPr>
            <a:spLocks noGrp="1"/>
          </p:cNvSpPr>
          <p:nvPr>
            <p:ph type="sldNum" sz="quarter" idx="12"/>
          </p:nvPr>
        </p:nvSpPr>
        <p:spPr/>
        <p:txBody>
          <a:bodyPr/>
          <a:lstStyle/>
          <a:p>
            <a:pPr>
              <a:defRPr/>
            </a:pPr>
            <a:fld id="{9304788E-D2E0-420C-B7C7-53D65496CD32}" type="slidenum">
              <a:rPr lang="en-US" smtClean="0"/>
              <a:pPr>
                <a:defRPr/>
              </a:pPr>
              <a:t>22</a:t>
            </a:fld>
            <a:endParaRPr lang="en-US"/>
          </a:p>
        </p:txBody>
      </p:sp>
      <p:sp>
        <p:nvSpPr>
          <p:cNvPr id="7" name="Content Placeholder 1"/>
          <p:cNvSpPr txBox="1">
            <a:spLocks/>
          </p:cNvSpPr>
          <p:nvPr/>
        </p:nvSpPr>
        <p:spPr bwMode="auto">
          <a:xfrm>
            <a:off x="5410199" y="1295400"/>
            <a:ext cx="3716215"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352425" indent="-344488">
              <a:buFont typeface="Wingdings 3" pitchFamily="18" charset="2"/>
              <a:buNone/>
            </a:pPr>
            <a:r>
              <a:rPr lang="en-US" sz="2200" dirty="0" smtClean="0">
                <a:solidFill>
                  <a:srgbClr val="C00000"/>
                </a:solidFill>
              </a:rPr>
              <a:t>6.	Personnel management</a:t>
            </a:r>
          </a:p>
          <a:p>
            <a:pPr marL="109537" indent="0">
              <a:buFont typeface="Wingdings 3" pitchFamily="18" charset="2"/>
              <a:buNone/>
            </a:pPr>
            <a:endParaRPr lang="en-US" sz="900" dirty="0" smtClean="0">
              <a:solidFill>
                <a:srgbClr val="C00000"/>
              </a:solidFill>
            </a:endParaRPr>
          </a:p>
          <a:p>
            <a:pPr marL="684213" indent="-349250" defTabSz="1081088">
              <a:spcAft>
                <a:spcPts val="1200"/>
              </a:spcAft>
              <a:buFont typeface="Wingdings 3" pitchFamily="18" charset="2"/>
              <a:buNone/>
            </a:pPr>
            <a:r>
              <a:rPr lang="en-US" sz="2000" dirty="0" smtClean="0">
                <a:solidFill>
                  <a:srgbClr val="C00000"/>
                </a:solidFill>
              </a:rPr>
              <a:t>G.	Staff selection, salaries, hours of work and resignation or dismissal</a:t>
            </a:r>
          </a:p>
          <a:p>
            <a:pPr marL="1036638" indent="-342900" defTabSz="1081088">
              <a:spcAft>
                <a:spcPts val="1200"/>
              </a:spcAft>
              <a:buFont typeface="Wingdings" panose="05000000000000000000" pitchFamily="2" charset="2"/>
              <a:buChar char="Ø"/>
            </a:pPr>
            <a:r>
              <a:rPr lang="en-US" sz="2000" dirty="0" smtClean="0">
                <a:solidFill>
                  <a:srgbClr val="C00000"/>
                </a:solidFill>
              </a:rPr>
              <a:t>Recruitment</a:t>
            </a:r>
          </a:p>
          <a:p>
            <a:pPr marL="1036638" indent="-342900" defTabSz="1081088">
              <a:spcAft>
                <a:spcPts val="1200"/>
              </a:spcAft>
              <a:buFont typeface="Wingdings" panose="05000000000000000000" pitchFamily="2" charset="2"/>
              <a:buChar char="Ø"/>
            </a:pPr>
            <a:r>
              <a:rPr lang="en-US" sz="2000" dirty="0" smtClean="0">
                <a:solidFill>
                  <a:srgbClr val="C00000"/>
                </a:solidFill>
              </a:rPr>
              <a:t>Salaries</a:t>
            </a:r>
          </a:p>
          <a:p>
            <a:pPr marL="1036638" indent="-342900" defTabSz="1081088">
              <a:spcAft>
                <a:spcPts val="1200"/>
              </a:spcAft>
              <a:buFont typeface="Wingdings" panose="05000000000000000000" pitchFamily="2" charset="2"/>
              <a:buChar char="Ø"/>
            </a:pPr>
            <a:r>
              <a:rPr lang="en-US" sz="2000" dirty="0" smtClean="0">
                <a:solidFill>
                  <a:srgbClr val="C00000"/>
                </a:solidFill>
              </a:rPr>
              <a:t>Hours of work</a:t>
            </a:r>
          </a:p>
          <a:p>
            <a:pPr marL="1036638" indent="-342900" defTabSz="1081088">
              <a:spcAft>
                <a:spcPts val="1200"/>
              </a:spcAft>
              <a:buFont typeface="Wingdings" panose="05000000000000000000" pitchFamily="2" charset="2"/>
              <a:buChar char="Ø"/>
            </a:pPr>
            <a:r>
              <a:rPr lang="en-US" sz="2000" dirty="0" smtClean="0">
                <a:solidFill>
                  <a:srgbClr val="C00000"/>
                </a:solidFill>
              </a:rPr>
              <a:t>Resignation or dismissal</a:t>
            </a:r>
          </a:p>
        </p:txBody>
      </p:sp>
    </p:spTree>
    <p:extLst>
      <p:ext uri="{BB962C8B-B14F-4D97-AF65-F5344CB8AC3E}">
        <p14:creationId xmlns:p14="http://schemas.microsoft.com/office/powerpoint/2010/main" val="31834440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85800" y="5638800"/>
            <a:ext cx="26670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0" y="1219200"/>
            <a:ext cx="5105400" cy="5029200"/>
          </a:xfrm>
        </p:spPr>
        <p:txBody>
          <a:bodyPr/>
          <a:lstStyle/>
          <a:p>
            <a:pPr marL="352425" indent="-344488">
              <a:buNone/>
            </a:pPr>
            <a:r>
              <a:rPr lang="en-US" dirty="0" smtClean="0"/>
              <a:t>6.	Gest</a:t>
            </a:r>
            <a:r>
              <a:rPr lang="pt-PT" dirty="0"/>
              <a:t>ã</a:t>
            </a:r>
            <a:r>
              <a:rPr lang="en-US" dirty="0"/>
              <a:t>o do </a:t>
            </a:r>
            <a:r>
              <a:rPr lang="en-US" dirty="0" err="1"/>
              <a:t>pessoal</a:t>
            </a:r>
            <a:endParaRPr lang="en-US" dirty="0" smtClean="0"/>
          </a:p>
          <a:p>
            <a:pPr marL="685800" indent="-350838" defTabSz="1081088">
              <a:spcAft>
                <a:spcPts val="600"/>
              </a:spcAft>
              <a:buNone/>
            </a:pPr>
            <a:r>
              <a:rPr lang="en-US" sz="2400" dirty="0" smtClean="0"/>
              <a:t>H.	</a:t>
            </a:r>
            <a:r>
              <a:rPr lang="pt-PT" sz="2400" dirty="0" smtClean="0"/>
              <a:t>Orientação </a:t>
            </a:r>
            <a:r>
              <a:rPr lang="pt-PT" sz="2400" dirty="0"/>
              <a:t>do pessoal </a:t>
            </a:r>
            <a:endParaRPr lang="en-US" sz="2400" dirty="0" smtClean="0"/>
          </a:p>
          <a:p>
            <a:pPr marL="966788" lvl="0" indent="-280988">
              <a:spcAft>
                <a:spcPts val="600"/>
              </a:spcAft>
              <a:buClr>
                <a:schemeClr val="tx1"/>
              </a:buClr>
              <a:buSzPct val="100000"/>
              <a:buFont typeface="+mj-lt"/>
              <a:buAutoNum type="arabicPeriod"/>
            </a:pPr>
            <a:r>
              <a:rPr lang="pt-PT" sz="2000" dirty="0"/>
              <a:t>Uma explicação da história, filosofia e objetivos do Desafio Jovem</a:t>
            </a:r>
            <a:r>
              <a:rPr lang="en-US" sz="2000" dirty="0" smtClean="0"/>
              <a:t>.</a:t>
            </a:r>
            <a:endParaRPr lang="en-US" sz="2000" dirty="0"/>
          </a:p>
          <a:p>
            <a:pPr marL="966788" lvl="0" indent="-280988">
              <a:spcAft>
                <a:spcPts val="600"/>
              </a:spcAft>
              <a:buClr>
                <a:schemeClr val="tx1"/>
              </a:buClr>
              <a:buSzPct val="100000"/>
              <a:buFont typeface="+mj-lt"/>
              <a:buAutoNum type="arabicPeriod"/>
            </a:pPr>
            <a:r>
              <a:rPr lang="pt-PT" sz="2000" dirty="0"/>
              <a:t>Uma reunião com o Diretor Executivo e receber uma descrição de trabalho por escrito</a:t>
            </a:r>
            <a:r>
              <a:rPr lang="en-US" sz="2000" dirty="0" smtClean="0"/>
              <a:t>.</a:t>
            </a:r>
            <a:endParaRPr lang="en-US" sz="2000" dirty="0"/>
          </a:p>
          <a:p>
            <a:pPr marL="966788" lvl="0" indent="-280988">
              <a:spcAft>
                <a:spcPts val="600"/>
              </a:spcAft>
              <a:buClr>
                <a:schemeClr val="tx1"/>
              </a:buClr>
              <a:buSzPct val="100000"/>
              <a:buFont typeface="+mj-lt"/>
              <a:buAutoNum type="arabicPeriod"/>
            </a:pPr>
            <a:r>
              <a:rPr lang="pt-PT" sz="2000" dirty="0"/>
              <a:t>Familiarização com o Currículo do Aluno do Desafio Jovem</a:t>
            </a:r>
            <a:r>
              <a:rPr lang="en-US" sz="2000" dirty="0" smtClean="0"/>
              <a:t>.</a:t>
            </a:r>
            <a:endParaRPr lang="en-US" sz="2000" dirty="0"/>
          </a:p>
          <a:p>
            <a:pPr marL="966788" lvl="0" indent="-280988">
              <a:spcAft>
                <a:spcPts val="600"/>
              </a:spcAft>
              <a:buClr>
                <a:schemeClr val="tx1"/>
              </a:buClr>
              <a:buSzPct val="100000"/>
              <a:buFont typeface="+mj-lt"/>
              <a:buAutoNum type="arabicPeriod"/>
            </a:pPr>
            <a:r>
              <a:rPr lang="pt-BR" sz="2000" dirty="0"/>
              <a:t>Mais requisitos no </a:t>
            </a:r>
            <a:r>
              <a:rPr lang="pt-BR" sz="2000" i="1" dirty="0" smtClean="0"/>
              <a:t>Manual </a:t>
            </a:r>
            <a:r>
              <a:rPr lang="pt-BR" sz="2000" i="1" dirty="0"/>
              <a:t>de Políticas e Procedimentos</a:t>
            </a:r>
            <a:endParaRPr lang="en-US" sz="2000" i="1" dirty="0">
              <a:solidFill>
                <a:srgbClr val="00B050"/>
              </a:solidFill>
            </a:endParaRPr>
          </a:p>
        </p:txBody>
      </p:sp>
      <p:sp>
        <p:nvSpPr>
          <p:cNvPr id="3" name="Title 2"/>
          <p:cNvSpPr>
            <a:spLocks noGrp="1"/>
          </p:cNvSpPr>
          <p:nvPr>
            <p:ph type="title"/>
          </p:nvPr>
        </p:nvSpPr>
        <p:spPr>
          <a:xfrm>
            <a:off x="457200" y="5542"/>
            <a:ext cx="8229600" cy="1143000"/>
          </a:xfrm>
        </p:spPr>
        <p:txBody>
          <a:bodyPr>
            <a:noAutofit/>
          </a:bodyPr>
          <a:lstStyle/>
          <a:p>
            <a:pPr algn="ctr"/>
            <a:r>
              <a:rPr lang="en-US" sz="3200" dirty="0"/>
              <a:t>Manual de </a:t>
            </a:r>
            <a:r>
              <a:rPr lang="en-US" sz="3200" dirty="0" err="1"/>
              <a:t>Políticas</a:t>
            </a:r>
            <a:r>
              <a:rPr lang="en-US" sz="3200" dirty="0"/>
              <a:t> e </a:t>
            </a:r>
            <a:r>
              <a:rPr lang="en-US" sz="3200" dirty="0" err="1"/>
              <a:t>Procedimentos</a:t>
            </a:r>
            <a:r>
              <a:rPr lang="en-US" sz="3200" dirty="0"/>
              <a:t> </a:t>
            </a:r>
            <a:r>
              <a:rPr lang="en-US" sz="4400" dirty="0"/>
              <a:t/>
            </a:r>
            <a:br>
              <a:rPr lang="en-US" sz="4400" dirty="0"/>
            </a:br>
            <a:r>
              <a:rPr lang="en-US" sz="2400" dirty="0">
                <a:solidFill>
                  <a:srgbClr val="C00000"/>
                </a:solidFill>
              </a:rPr>
              <a:t>Policies and Procedures Manual</a:t>
            </a:r>
            <a:endParaRPr lang="en-US" sz="3200" dirty="0"/>
          </a:p>
        </p:txBody>
      </p:sp>
      <p:sp>
        <p:nvSpPr>
          <p:cNvPr id="4" name="Date Placeholder 3"/>
          <p:cNvSpPr>
            <a:spLocks noGrp="1"/>
          </p:cNvSpPr>
          <p:nvPr>
            <p:ph type="dt" sz="half" idx="10"/>
          </p:nvPr>
        </p:nvSpPr>
        <p:spPr/>
        <p:txBody>
          <a:bodyPr/>
          <a:lstStyle/>
          <a:p>
            <a:pPr>
              <a:defRPr/>
            </a:pPr>
            <a:r>
              <a:rPr lang="en-US" smtClean="0"/>
              <a:t>06-2016</a:t>
            </a:r>
            <a:endParaRPr lang="en-US"/>
          </a:p>
        </p:txBody>
      </p:sp>
      <p:sp>
        <p:nvSpPr>
          <p:cNvPr id="5" name="Footer Placeholder 4"/>
          <p:cNvSpPr>
            <a:spLocks noGrp="1"/>
          </p:cNvSpPr>
          <p:nvPr>
            <p:ph type="ftr" sz="quarter" idx="11"/>
          </p:nvPr>
        </p:nvSpPr>
        <p:spPr/>
        <p:txBody>
          <a:bodyPr/>
          <a:lstStyle/>
          <a:p>
            <a:pPr>
              <a:defRPr/>
            </a:pPr>
            <a:r>
              <a:rPr lang="en-US" dirty="0" smtClean="0"/>
              <a:t>iTeenChallenge.org</a:t>
            </a:r>
            <a:endParaRPr lang="en-US" dirty="0"/>
          </a:p>
        </p:txBody>
      </p:sp>
      <p:sp>
        <p:nvSpPr>
          <p:cNvPr id="6" name="Slide Number Placeholder 5"/>
          <p:cNvSpPr>
            <a:spLocks noGrp="1"/>
          </p:cNvSpPr>
          <p:nvPr>
            <p:ph type="sldNum" sz="quarter" idx="12"/>
          </p:nvPr>
        </p:nvSpPr>
        <p:spPr/>
        <p:txBody>
          <a:bodyPr/>
          <a:lstStyle/>
          <a:p>
            <a:pPr>
              <a:defRPr/>
            </a:pPr>
            <a:fld id="{9304788E-D2E0-420C-B7C7-53D65496CD32}" type="slidenum">
              <a:rPr lang="en-US" smtClean="0"/>
              <a:pPr>
                <a:defRPr/>
              </a:pPr>
              <a:t>23</a:t>
            </a:fld>
            <a:endParaRPr lang="en-US"/>
          </a:p>
        </p:txBody>
      </p:sp>
      <p:sp>
        <p:nvSpPr>
          <p:cNvPr id="7" name="Content Placeholder 1"/>
          <p:cNvSpPr txBox="1">
            <a:spLocks/>
          </p:cNvSpPr>
          <p:nvPr/>
        </p:nvSpPr>
        <p:spPr bwMode="auto">
          <a:xfrm>
            <a:off x="5105400" y="1219200"/>
            <a:ext cx="4038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352425" indent="-344488">
              <a:buFont typeface="Wingdings 3" pitchFamily="18" charset="2"/>
              <a:buNone/>
            </a:pPr>
            <a:r>
              <a:rPr lang="en-US" sz="2400" dirty="0" smtClean="0">
                <a:solidFill>
                  <a:srgbClr val="C00000"/>
                </a:solidFill>
              </a:rPr>
              <a:t>6.	Personnel management</a:t>
            </a:r>
          </a:p>
          <a:p>
            <a:pPr marL="685800" indent="-350838" defTabSz="1081088">
              <a:spcAft>
                <a:spcPts val="600"/>
              </a:spcAft>
              <a:buFont typeface="Wingdings 3" pitchFamily="18" charset="2"/>
              <a:buNone/>
            </a:pPr>
            <a:r>
              <a:rPr lang="en-US" sz="2000" dirty="0" smtClean="0">
                <a:solidFill>
                  <a:srgbClr val="C00000"/>
                </a:solidFill>
              </a:rPr>
              <a:t>H.	Staff orientation</a:t>
            </a:r>
          </a:p>
          <a:p>
            <a:pPr marL="966788" indent="-280988">
              <a:spcAft>
                <a:spcPts val="600"/>
              </a:spcAft>
              <a:buClr>
                <a:srgbClr val="C00000"/>
              </a:buClr>
              <a:buSzPct val="100000"/>
              <a:buFont typeface="+mj-lt"/>
              <a:buAutoNum type="arabicPeriod"/>
            </a:pPr>
            <a:r>
              <a:rPr lang="en-US" sz="1800" dirty="0" smtClean="0">
                <a:solidFill>
                  <a:srgbClr val="C00000"/>
                </a:solidFill>
              </a:rPr>
              <a:t>An explanation of the history, philosophy and goals of Teen Challenge.</a:t>
            </a:r>
          </a:p>
          <a:p>
            <a:pPr marL="966788" indent="-280988">
              <a:spcAft>
                <a:spcPts val="600"/>
              </a:spcAft>
              <a:buClr>
                <a:srgbClr val="C00000"/>
              </a:buClr>
              <a:buSzPct val="100000"/>
              <a:buFont typeface="+mj-lt"/>
              <a:buAutoNum type="arabicPeriod"/>
            </a:pPr>
            <a:r>
              <a:rPr lang="en-US" sz="1800" dirty="0" smtClean="0">
                <a:solidFill>
                  <a:srgbClr val="C00000"/>
                </a:solidFill>
              </a:rPr>
              <a:t>A meeting with the Executive Director and receiving a written job description.</a:t>
            </a:r>
          </a:p>
          <a:p>
            <a:pPr marL="966788" indent="-280988">
              <a:spcAft>
                <a:spcPts val="600"/>
              </a:spcAft>
              <a:buClr>
                <a:srgbClr val="C00000"/>
              </a:buClr>
              <a:buSzPct val="100000"/>
              <a:buFont typeface="+mj-lt"/>
              <a:buAutoNum type="arabicPeriod"/>
            </a:pPr>
            <a:r>
              <a:rPr lang="en-US" sz="1800" dirty="0" smtClean="0">
                <a:solidFill>
                  <a:srgbClr val="C00000"/>
                </a:solidFill>
              </a:rPr>
              <a:t>Familiarization with the Teen Challenge Student Curriculum.</a:t>
            </a:r>
          </a:p>
          <a:p>
            <a:pPr marL="966788" indent="-280988">
              <a:spcAft>
                <a:spcPts val="600"/>
              </a:spcAft>
              <a:buClr>
                <a:srgbClr val="C00000"/>
              </a:buClr>
              <a:buSzPct val="100000"/>
              <a:buFont typeface="+mj-lt"/>
              <a:buAutoNum type="arabicPeriod"/>
            </a:pPr>
            <a:r>
              <a:rPr lang="en-US" sz="1800" dirty="0" smtClean="0">
                <a:solidFill>
                  <a:srgbClr val="C00000"/>
                </a:solidFill>
              </a:rPr>
              <a:t>More requirements are in the </a:t>
            </a:r>
            <a:r>
              <a:rPr lang="en-US" sz="1800" i="1" dirty="0" smtClean="0">
                <a:solidFill>
                  <a:srgbClr val="C00000"/>
                </a:solidFill>
              </a:rPr>
              <a:t>Policies and Procedures Manual</a:t>
            </a:r>
            <a:endParaRPr lang="en-US" sz="1800" i="1" dirty="0">
              <a:solidFill>
                <a:srgbClr val="C00000"/>
              </a:solidFill>
            </a:endParaRPr>
          </a:p>
        </p:txBody>
      </p:sp>
    </p:spTree>
    <p:extLst>
      <p:ext uri="{BB962C8B-B14F-4D97-AF65-F5344CB8AC3E}">
        <p14:creationId xmlns:p14="http://schemas.microsoft.com/office/powerpoint/2010/main" val="32101776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219200"/>
            <a:ext cx="5334000" cy="5029200"/>
          </a:xfrm>
        </p:spPr>
        <p:txBody>
          <a:bodyPr/>
          <a:lstStyle/>
          <a:p>
            <a:pPr marL="352425" indent="-344488">
              <a:buNone/>
            </a:pPr>
            <a:r>
              <a:rPr lang="en-US" dirty="0" smtClean="0"/>
              <a:t>6.	Gest</a:t>
            </a:r>
            <a:r>
              <a:rPr lang="pt-PT" dirty="0"/>
              <a:t>ã</a:t>
            </a:r>
            <a:r>
              <a:rPr lang="en-US" dirty="0"/>
              <a:t>o do </a:t>
            </a:r>
            <a:r>
              <a:rPr lang="en-US" dirty="0" err="1"/>
              <a:t>pessoal</a:t>
            </a:r>
            <a:endParaRPr lang="en-US" dirty="0" smtClean="0"/>
          </a:p>
          <a:p>
            <a:pPr marL="579438" indent="-244475" defTabSz="1081088">
              <a:spcAft>
                <a:spcPts val="600"/>
              </a:spcAft>
              <a:buNone/>
            </a:pPr>
            <a:r>
              <a:rPr lang="en-US" dirty="0" err="1" smtClean="0"/>
              <a:t>Diversas</a:t>
            </a:r>
            <a:r>
              <a:rPr lang="en-US" dirty="0" smtClean="0"/>
              <a:t> </a:t>
            </a:r>
            <a:r>
              <a:rPr lang="pt-PT" dirty="0"/>
              <a:t>p</a:t>
            </a:r>
            <a:r>
              <a:rPr lang="pt-PT" dirty="0" smtClean="0"/>
              <a:t>olíticas</a:t>
            </a:r>
            <a:endParaRPr lang="en-US" dirty="0" smtClean="0"/>
          </a:p>
          <a:p>
            <a:pPr marL="684213" indent="-349250" defTabSz="1081088">
              <a:spcAft>
                <a:spcPts val="1200"/>
              </a:spcAft>
              <a:buNone/>
            </a:pPr>
            <a:r>
              <a:rPr lang="en-US" dirty="0" smtClean="0"/>
              <a:t>I.	</a:t>
            </a:r>
            <a:r>
              <a:rPr lang="en-US" dirty="0" err="1" smtClean="0"/>
              <a:t>Política</a:t>
            </a:r>
            <a:r>
              <a:rPr lang="en-US" dirty="0" smtClean="0"/>
              <a:t> </a:t>
            </a:r>
            <a:r>
              <a:rPr lang="en-US" dirty="0"/>
              <a:t>de </a:t>
            </a:r>
            <a:r>
              <a:rPr lang="en-US" dirty="0" err="1" smtClean="0"/>
              <a:t>vestuário</a:t>
            </a:r>
            <a:endParaRPr lang="en-US" dirty="0" smtClean="0"/>
          </a:p>
          <a:p>
            <a:pPr marL="920750" indent="-234950" defTabSz="1081088">
              <a:spcAft>
                <a:spcPts val="1200"/>
              </a:spcAft>
            </a:pPr>
            <a:r>
              <a:rPr lang="pt-PT" sz="2400" dirty="0"/>
              <a:t>Os funcionários, estagiários e voluntários devem ter uma aparência limpa e </a:t>
            </a:r>
            <a:r>
              <a:rPr lang="pt-PT" sz="2400" dirty="0" smtClean="0"/>
              <a:t>arrumada.</a:t>
            </a:r>
            <a:endParaRPr lang="en-US" sz="2400" dirty="0" smtClean="0"/>
          </a:p>
          <a:p>
            <a:pPr marL="920750" indent="-234950" defTabSz="1081088">
              <a:spcAft>
                <a:spcPts val="1200"/>
              </a:spcAft>
            </a:pPr>
            <a:r>
              <a:rPr lang="pt-PT" sz="2400" dirty="0"/>
              <a:t>Os estilos de roupas devem ser modesto e de acordo com os padrões de santidade e de bom gosto</a:t>
            </a:r>
            <a:r>
              <a:rPr lang="en-US" sz="2400" dirty="0" smtClean="0"/>
              <a:t>.</a:t>
            </a:r>
          </a:p>
        </p:txBody>
      </p:sp>
      <p:sp>
        <p:nvSpPr>
          <p:cNvPr id="3" name="Title 2"/>
          <p:cNvSpPr>
            <a:spLocks noGrp="1"/>
          </p:cNvSpPr>
          <p:nvPr>
            <p:ph type="title"/>
          </p:nvPr>
        </p:nvSpPr>
        <p:spPr>
          <a:xfrm>
            <a:off x="457200" y="5542"/>
            <a:ext cx="8229600" cy="1143000"/>
          </a:xfrm>
        </p:spPr>
        <p:txBody>
          <a:bodyPr>
            <a:noAutofit/>
          </a:bodyPr>
          <a:lstStyle/>
          <a:p>
            <a:pPr algn="ctr"/>
            <a:r>
              <a:rPr lang="en-US" sz="3200" dirty="0"/>
              <a:t>Manual de </a:t>
            </a:r>
            <a:r>
              <a:rPr lang="en-US" sz="3200" dirty="0" err="1"/>
              <a:t>Políticas</a:t>
            </a:r>
            <a:r>
              <a:rPr lang="en-US" sz="3200" dirty="0"/>
              <a:t> e </a:t>
            </a:r>
            <a:r>
              <a:rPr lang="en-US" sz="3200" dirty="0" err="1"/>
              <a:t>Procedimentos</a:t>
            </a:r>
            <a:r>
              <a:rPr lang="en-US" sz="3200" dirty="0"/>
              <a:t> </a:t>
            </a:r>
            <a:r>
              <a:rPr lang="en-US" sz="4400" dirty="0"/>
              <a:t/>
            </a:r>
            <a:br>
              <a:rPr lang="en-US" sz="4400" dirty="0"/>
            </a:br>
            <a:r>
              <a:rPr lang="en-US" sz="2400" dirty="0">
                <a:solidFill>
                  <a:srgbClr val="C00000"/>
                </a:solidFill>
              </a:rPr>
              <a:t>Policies and Procedures Manual</a:t>
            </a:r>
            <a:endParaRPr lang="en-US" sz="3200" dirty="0"/>
          </a:p>
        </p:txBody>
      </p:sp>
      <p:sp>
        <p:nvSpPr>
          <p:cNvPr id="4" name="Date Placeholder 3"/>
          <p:cNvSpPr>
            <a:spLocks noGrp="1"/>
          </p:cNvSpPr>
          <p:nvPr>
            <p:ph type="dt" sz="half" idx="10"/>
          </p:nvPr>
        </p:nvSpPr>
        <p:spPr/>
        <p:txBody>
          <a:bodyPr/>
          <a:lstStyle/>
          <a:p>
            <a:pPr>
              <a:defRPr/>
            </a:pPr>
            <a:r>
              <a:rPr lang="en-US" smtClean="0"/>
              <a:t>06-2016</a:t>
            </a:r>
            <a:endParaRPr lang="en-US"/>
          </a:p>
        </p:txBody>
      </p:sp>
      <p:sp>
        <p:nvSpPr>
          <p:cNvPr id="5" name="Footer Placeholder 4"/>
          <p:cNvSpPr>
            <a:spLocks noGrp="1"/>
          </p:cNvSpPr>
          <p:nvPr>
            <p:ph type="ftr" sz="quarter" idx="11"/>
          </p:nvPr>
        </p:nvSpPr>
        <p:spPr/>
        <p:txBody>
          <a:bodyPr/>
          <a:lstStyle/>
          <a:p>
            <a:pPr>
              <a:defRPr/>
            </a:pPr>
            <a:r>
              <a:rPr lang="en-US" dirty="0" smtClean="0"/>
              <a:t>iTeenChallenge.org</a:t>
            </a:r>
            <a:endParaRPr lang="en-US" dirty="0"/>
          </a:p>
        </p:txBody>
      </p:sp>
      <p:sp>
        <p:nvSpPr>
          <p:cNvPr id="6" name="Slide Number Placeholder 5"/>
          <p:cNvSpPr>
            <a:spLocks noGrp="1"/>
          </p:cNvSpPr>
          <p:nvPr>
            <p:ph type="sldNum" sz="quarter" idx="12"/>
          </p:nvPr>
        </p:nvSpPr>
        <p:spPr/>
        <p:txBody>
          <a:bodyPr/>
          <a:lstStyle/>
          <a:p>
            <a:pPr>
              <a:defRPr/>
            </a:pPr>
            <a:fld id="{9304788E-D2E0-420C-B7C7-53D65496CD32}" type="slidenum">
              <a:rPr lang="en-US" smtClean="0"/>
              <a:pPr>
                <a:defRPr/>
              </a:pPr>
              <a:t>24</a:t>
            </a:fld>
            <a:endParaRPr lang="en-US"/>
          </a:p>
        </p:txBody>
      </p:sp>
      <p:sp>
        <p:nvSpPr>
          <p:cNvPr id="7" name="Content Placeholder 1"/>
          <p:cNvSpPr txBox="1">
            <a:spLocks/>
          </p:cNvSpPr>
          <p:nvPr/>
        </p:nvSpPr>
        <p:spPr bwMode="auto">
          <a:xfrm>
            <a:off x="5029200" y="1219200"/>
            <a:ext cx="41148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352425" indent="-344488">
              <a:buFont typeface="Wingdings 3" pitchFamily="18" charset="2"/>
              <a:buNone/>
            </a:pPr>
            <a:r>
              <a:rPr lang="en-US" sz="2400" dirty="0" smtClean="0">
                <a:solidFill>
                  <a:srgbClr val="C00000"/>
                </a:solidFill>
              </a:rPr>
              <a:t>6.	Personnel management</a:t>
            </a:r>
          </a:p>
          <a:p>
            <a:pPr marL="109537" indent="0">
              <a:buFont typeface="Wingdings 3" pitchFamily="18" charset="2"/>
              <a:buNone/>
            </a:pPr>
            <a:endParaRPr lang="en-US" sz="900" dirty="0" smtClean="0">
              <a:solidFill>
                <a:srgbClr val="C00000"/>
              </a:solidFill>
            </a:endParaRPr>
          </a:p>
          <a:p>
            <a:pPr marL="579438" indent="-244475" defTabSz="1081088">
              <a:spcAft>
                <a:spcPts val="1200"/>
              </a:spcAft>
              <a:buFont typeface="Wingdings 3" pitchFamily="18" charset="2"/>
              <a:buNone/>
            </a:pPr>
            <a:r>
              <a:rPr lang="en-US" sz="2400" dirty="0" smtClean="0">
                <a:solidFill>
                  <a:srgbClr val="C00000"/>
                </a:solidFill>
              </a:rPr>
              <a:t>Miscellaneous policies</a:t>
            </a:r>
          </a:p>
          <a:p>
            <a:pPr marL="684213" indent="-349250" defTabSz="1081088">
              <a:spcAft>
                <a:spcPts val="1200"/>
              </a:spcAft>
              <a:buFont typeface="Wingdings 3" pitchFamily="18" charset="2"/>
              <a:buNone/>
            </a:pPr>
            <a:r>
              <a:rPr lang="en-US" sz="2400" dirty="0" smtClean="0">
                <a:solidFill>
                  <a:srgbClr val="C00000"/>
                </a:solidFill>
              </a:rPr>
              <a:t>I.	Clothing &amp; dress policies</a:t>
            </a:r>
          </a:p>
          <a:p>
            <a:pPr marL="920750" indent="-234950" defTabSz="1081088">
              <a:spcAft>
                <a:spcPts val="1200"/>
              </a:spcAft>
            </a:pPr>
            <a:r>
              <a:rPr lang="en-US" sz="2000" dirty="0" smtClean="0">
                <a:solidFill>
                  <a:srgbClr val="C00000"/>
                </a:solidFill>
              </a:rPr>
              <a:t>Staff personnel, interns, and volunteers shall be clean and neat in appearance.</a:t>
            </a:r>
          </a:p>
          <a:p>
            <a:pPr marL="920750" indent="-234950" defTabSz="1081088">
              <a:spcAft>
                <a:spcPts val="1200"/>
              </a:spcAft>
            </a:pPr>
            <a:r>
              <a:rPr lang="en-US" sz="2000" dirty="0" smtClean="0">
                <a:solidFill>
                  <a:srgbClr val="C00000"/>
                </a:solidFill>
              </a:rPr>
              <a:t>Clothing styles must be modest and in keeping with standards of holiness and good taste.</a:t>
            </a:r>
          </a:p>
        </p:txBody>
      </p:sp>
    </p:spTree>
    <p:extLst>
      <p:ext uri="{BB962C8B-B14F-4D97-AF65-F5344CB8AC3E}">
        <p14:creationId xmlns:p14="http://schemas.microsoft.com/office/powerpoint/2010/main" val="34506482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85800" y="5791200"/>
            <a:ext cx="26670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0" y="1219200"/>
            <a:ext cx="5029200" cy="5029200"/>
          </a:xfrm>
        </p:spPr>
        <p:txBody>
          <a:bodyPr/>
          <a:lstStyle/>
          <a:p>
            <a:pPr marL="352425" indent="-344488">
              <a:buNone/>
            </a:pPr>
            <a:r>
              <a:rPr lang="en-US" dirty="0" smtClean="0"/>
              <a:t>6.	</a:t>
            </a:r>
            <a:r>
              <a:rPr lang="en-US" dirty="0"/>
              <a:t> Gest</a:t>
            </a:r>
            <a:r>
              <a:rPr lang="pt-PT" dirty="0"/>
              <a:t>ã</a:t>
            </a:r>
            <a:r>
              <a:rPr lang="en-US" dirty="0"/>
              <a:t>o do </a:t>
            </a:r>
            <a:r>
              <a:rPr lang="en-US" dirty="0" err="1"/>
              <a:t>pessoal</a:t>
            </a:r>
            <a:endParaRPr lang="en-US" dirty="0" smtClean="0">
              <a:solidFill>
                <a:srgbClr val="FF0000"/>
              </a:solidFill>
            </a:endParaRPr>
          </a:p>
          <a:p>
            <a:pPr marL="746125" indent="-296863" defTabSz="1081088">
              <a:spcAft>
                <a:spcPts val="600"/>
              </a:spcAft>
              <a:buNone/>
            </a:pPr>
            <a:r>
              <a:rPr lang="en-US" dirty="0" smtClean="0"/>
              <a:t>J.	</a:t>
            </a:r>
            <a:r>
              <a:rPr lang="en-US" dirty="0" err="1" smtClean="0"/>
              <a:t>Estagiários</a:t>
            </a:r>
            <a:r>
              <a:rPr lang="en-US" dirty="0" smtClean="0"/>
              <a:t> </a:t>
            </a:r>
          </a:p>
          <a:p>
            <a:pPr marL="868363" indent="-234950" defTabSz="1081088">
              <a:spcAft>
                <a:spcPts val="1200"/>
              </a:spcAft>
            </a:pPr>
            <a:r>
              <a:rPr lang="pt-PT" sz="2400" dirty="0"/>
              <a:t>Estagiários são alunos que completaram com êxito o programa residencial de doze meses e estão desejosos de cumprir ministério com o Desafio </a:t>
            </a:r>
            <a:r>
              <a:rPr lang="pt-PT" sz="2400" dirty="0" smtClean="0"/>
              <a:t>Jovem.</a:t>
            </a:r>
            <a:endParaRPr lang="en-US" sz="2400" dirty="0" smtClean="0"/>
          </a:p>
          <a:p>
            <a:pPr marL="868363" indent="-234950" defTabSz="1081088">
              <a:spcAft>
                <a:spcPts val="1200"/>
              </a:spcAft>
            </a:pPr>
            <a:r>
              <a:rPr lang="pt-PT" sz="2400" dirty="0"/>
              <a:t>Inicialmente não lhes serão delegadas grandes responsabilidades ou autoridade</a:t>
            </a:r>
            <a:r>
              <a:rPr lang="en-US" sz="2400" dirty="0" smtClean="0"/>
              <a:t>.</a:t>
            </a:r>
          </a:p>
        </p:txBody>
      </p:sp>
      <p:sp>
        <p:nvSpPr>
          <p:cNvPr id="3" name="Title 2"/>
          <p:cNvSpPr>
            <a:spLocks noGrp="1"/>
          </p:cNvSpPr>
          <p:nvPr>
            <p:ph type="title"/>
          </p:nvPr>
        </p:nvSpPr>
        <p:spPr>
          <a:xfrm>
            <a:off x="457200" y="5542"/>
            <a:ext cx="8229600" cy="1143000"/>
          </a:xfrm>
        </p:spPr>
        <p:txBody>
          <a:bodyPr>
            <a:noAutofit/>
          </a:bodyPr>
          <a:lstStyle/>
          <a:p>
            <a:pPr algn="ctr"/>
            <a:r>
              <a:rPr lang="en-US" sz="3200" dirty="0"/>
              <a:t>Manual de </a:t>
            </a:r>
            <a:r>
              <a:rPr lang="en-US" sz="3200" dirty="0" err="1"/>
              <a:t>Políticas</a:t>
            </a:r>
            <a:r>
              <a:rPr lang="en-US" sz="3200" dirty="0"/>
              <a:t> e </a:t>
            </a:r>
            <a:r>
              <a:rPr lang="en-US" sz="3200" dirty="0" err="1"/>
              <a:t>Procedimentos</a:t>
            </a:r>
            <a:r>
              <a:rPr lang="en-US" sz="3200" dirty="0"/>
              <a:t> </a:t>
            </a:r>
            <a:r>
              <a:rPr lang="en-US" sz="4400" dirty="0"/>
              <a:t/>
            </a:r>
            <a:br>
              <a:rPr lang="en-US" sz="4400" dirty="0"/>
            </a:br>
            <a:r>
              <a:rPr lang="en-US" sz="2400" dirty="0">
                <a:solidFill>
                  <a:srgbClr val="C00000"/>
                </a:solidFill>
              </a:rPr>
              <a:t>Policies and Procedures Manual</a:t>
            </a:r>
            <a:endParaRPr lang="en-US" sz="3200" dirty="0"/>
          </a:p>
        </p:txBody>
      </p:sp>
      <p:sp>
        <p:nvSpPr>
          <p:cNvPr id="4" name="Date Placeholder 3"/>
          <p:cNvSpPr>
            <a:spLocks noGrp="1"/>
          </p:cNvSpPr>
          <p:nvPr>
            <p:ph type="dt" sz="half" idx="10"/>
          </p:nvPr>
        </p:nvSpPr>
        <p:spPr/>
        <p:txBody>
          <a:bodyPr/>
          <a:lstStyle/>
          <a:p>
            <a:pPr>
              <a:defRPr/>
            </a:pPr>
            <a:r>
              <a:rPr lang="en-US" smtClean="0"/>
              <a:t>06-2016</a:t>
            </a:r>
            <a:endParaRPr lang="en-US"/>
          </a:p>
        </p:txBody>
      </p:sp>
      <p:sp>
        <p:nvSpPr>
          <p:cNvPr id="5" name="Footer Placeholder 4"/>
          <p:cNvSpPr>
            <a:spLocks noGrp="1"/>
          </p:cNvSpPr>
          <p:nvPr>
            <p:ph type="ftr" sz="quarter" idx="11"/>
          </p:nvPr>
        </p:nvSpPr>
        <p:spPr/>
        <p:txBody>
          <a:bodyPr/>
          <a:lstStyle/>
          <a:p>
            <a:pPr>
              <a:defRPr/>
            </a:pPr>
            <a:r>
              <a:rPr lang="en-US" dirty="0" smtClean="0"/>
              <a:t>iTeenChallenge.org</a:t>
            </a:r>
            <a:endParaRPr lang="en-US" dirty="0"/>
          </a:p>
        </p:txBody>
      </p:sp>
      <p:sp>
        <p:nvSpPr>
          <p:cNvPr id="6" name="Slide Number Placeholder 5"/>
          <p:cNvSpPr>
            <a:spLocks noGrp="1"/>
          </p:cNvSpPr>
          <p:nvPr>
            <p:ph type="sldNum" sz="quarter" idx="12"/>
          </p:nvPr>
        </p:nvSpPr>
        <p:spPr/>
        <p:txBody>
          <a:bodyPr/>
          <a:lstStyle/>
          <a:p>
            <a:pPr>
              <a:defRPr/>
            </a:pPr>
            <a:fld id="{9304788E-D2E0-420C-B7C7-53D65496CD32}" type="slidenum">
              <a:rPr lang="en-US" smtClean="0"/>
              <a:pPr>
                <a:defRPr/>
              </a:pPr>
              <a:t>25</a:t>
            </a:fld>
            <a:endParaRPr lang="en-US"/>
          </a:p>
        </p:txBody>
      </p:sp>
      <p:sp>
        <p:nvSpPr>
          <p:cNvPr id="7" name="Content Placeholder 1"/>
          <p:cNvSpPr txBox="1">
            <a:spLocks/>
          </p:cNvSpPr>
          <p:nvPr/>
        </p:nvSpPr>
        <p:spPr bwMode="auto">
          <a:xfrm>
            <a:off x="4800600" y="1219200"/>
            <a:ext cx="430823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352425" indent="-344488">
              <a:spcAft>
                <a:spcPts val="1200"/>
              </a:spcAft>
              <a:buFont typeface="Wingdings 3" pitchFamily="18" charset="2"/>
              <a:buNone/>
            </a:pPr>
            <a:r>
              <a:rPr lang="en-US" sz="2400" dirty="0" smtClean="0">
                <a:solidFill>
                  <a:srgbClr val="C00000"/>
                </a:solidFill>
              </a:rPr>
              <a:t>6.	Personnel management</a:t>
            </a:r>
          </a:p>
          <a:p>
            <a:pPr marL="631825" indent="-296863" defTabSz="1081088">
              <a:spcAft>
                <a:spcPts val="1200"/>
              </a:spcAft>
              <a:buFont typeface="Wingdings 3" pitchFamily="18" charset="2"/>
              <a:buNone/>
            </a:pPr>
            <a:r>
              <a:rPr lang="en-US" sz="2400" dirty="0" smtClean="0">
                <a:solidFill>
                  <a:srgbClr val="C00000"/>
                </a:solidFill>
              </a:rPr>
              <a:t>J.	Interns</a:t>
            </a:r>
          </a:p>
          <a:p>
            <a:pPr marL="868363" indent="-234950" defTabSz="1081088">
              <a:spcAft>
                <a:spcPts val="1200"/>
              </a:spcAft>
            </a:pPr>
            <a:r>
              <a:rPr lang="en-US" sz="2000" dirty="0" smtClean="0">
                <a:solidFill>
                  <a:srgbClr val="C00000"/>
                </a:solidFill>
              </a:rPr>
              <a:t>Interns are students who have successfully completed the 12 month residential program and are desirous of ministry with Teen Challenge.</a:t>
            </a:r>
          </a:p>
          <a:p>
            <a:pPr marL="868363" indent="-234950" defTabSz="1081088">
              <a:spcAft>
                <a:spcPts val="1200"/>
              </a:spcAft>
            </a:pPr>
            <a:r>
              <a:rPr lang="en-US" sz="2000" dirty="0" smtClean="0">
                <a:solidFill>
                  <a:srgbClr val="C00000"/>
                </a:solidFill>
              </a:rPr>
              <a:t>They shall not initially be delegated major responsibilities or authority.</a:t>
            </a:r>
          </a:p>
        </p:txBody>
      </p:sp>
    </p:spTree>
    <p:extLst>
      <p:ext uri="{BB962C8B-B14F-4D97-AF65-F5344CB8AC3E}">
        <p14:creationId xmlns:p14="http://schemas.microsoft.com/office/powerpoint/2010/main" val="24574853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219200"/>
            <a:ext cx="4876800" cy="5029200"/>
          </a:xfrm>
        </p:spPr>
        <p:txBody>
          <a:bodyPr/>
          <a:lstStyle/>
          <a:p>
            <a:pPr marL="352425" indent="-344488">
              <a:buNone/>
            </a:pPr>
            <a:r>
              <a:rPr lang="en-US" dirty="0"/>
              <a:t>6.	 Gest</a:t>
            </a:r>
            <a:r>
              <a:rPr lang="pt-PT" dirty="0"/>
              <a:t>ã</a:t>
            </a:r>
            <a:r>
              <a:rPr lang="en-US" dirty="0"/>
              <a:t>o do </a:t>
            </a:r>
            <a:r>
              <a:rPr lang="en-US" dirty="0" err="1"/>
              <a:t>pessoal</a:t>
            </a:r>
            <a:endParaRPr lang="en-US" dirty="0">
              <a:solidFill>
                <a:srgbClr val="FF0000"/>
              </a:solidFill>
            </a:endParaRPr>
          </a:p>
          <a:p>
            <a:pPr marL="109537" indent="0">
              <a:buNone/>
            </a:pPr>
            <a:endParaRPr lang="en-US" sz="1000" dirty="0" smtClean="0">
              <a:solidFill>
                <a:srgbClr val="FF0000"/>
              </a:solidFill>
            </a:endParaRPr>
          </a:p>
          <a:p>
            <a:pPr marL="912813" indent="-455613" defTabSz="1081088">
              <a:spcAft>
                <a:spcPts val="1200"/>
              </a:spcAft>
              <a:buNone/>
            </a:pPr>
            <a:r>
              <a:rPr lang="en-US" dirty="0" smtClean="0"/>
              <a:t>J.	</a:t>
            </a:r>
            <a:r>
              <a:rPr lang="pt-PT" dirty="0" smtClean="0"/>
              <a:t>Voluntários </a:t>
            </a:r>
            <a:endParaRPr lang="en-US" dirty="0" smtClean="0"/>
          </a:p>
          <a:p>
            <a:pPr marL="1149350" indent="-234950" defTabSz="1081088">
              <a:spcAft>
                <a:spcPts val="1200"/>
              </a:spcAft>
            </a:pPr>
            <a:r>
              <a:rPr lang="pt-PT" sz="2400" dirty="0"/>
              <a:t>Os voluntários devem completar uma orientação e um programa de formação específico para as suas responsabilidades antes de participarem em quaisquer cargos</a:t>
            </a:r>
            <a:r>
              <a:rPr lang="en-US" sz="2400" dirty="0" smtClean="0"/>
              <a:t>.</a:t>
            </a:r>
          </a:p>
        </p:txBody>
      </p:sp>
      <p:sp>
        <p:nvSpPr>
          <p:cNvPr id="3" name="Title 2"/>
          <p:cNvSpPr>
            <a:spLocks noGrp="1"/>
          </p:cNvSpPr>
          <p:nvPr>
            <p:ph type="title"/>
          </p:nvPr>
        </p:nvSpPr>
        <p:spPr>
          <a:xfrm>
            <a:off x="457200" y="5542"/>
            <a:ext cx="8229600" cy="1143000"/>
          </a:xfrm>
        </p:spPr>
        <p:txBody>
          <a:bodyPr>
            <a:noAutofit/>
          </a:bodyPr>
          <a:lstStyle/>
          <a:p>
            <a:pPr algn="ctr"/>
            <a:r>
              <a:rPr lang="en-US" sz="3200" dirty="0"/>
              <a:t>Manual de </a:t>
            </a:r>
            <a:r>
              <a:rPr lang="en-US" sz="3200" dirty="0" err="1"/>
              <a:t>Políticas</a:t>
            </a:r>
            <a:r>
              <a:rPr lang="en-US" sz="3200" dirty="0"/>
              <a:t> e </a:t>
            </a:r>
            <a:r>
              <a:rPr lang="en-US" sz="3200" dirty="0" err="1"/>
              <a:t>Procedimentos</a:t>
            </a:r>
            <a:r>
              <a:rPr lang="en-US" sz="3200" dirty="0"/>
              <a:t> </a:t>
            </a:r>
            <a:r>
              <a:rPr lang="en-US" sz="4400" dirty="0"/>
              <a:t/>
            </a:r>
            <a:br>
              <a:rPr lang="en-US" sz="4400" dirty="0"/>
            </a:br>
            <a:r>
              <a:rPr lang="en-US" sz="2400" dirty="0">
                <a:solidFill>
                  <a:srgbClr val="C00000"/>
                </a:solidFill>
              </a:rPr>
              <a:t>Policies and Procedures Manual</a:t>
            </a:r>
            <a:endParaRPr lang="en-US" sz="3200" dirty="0"/>
          </a:p>
        </p:txBody>
      </p:sp>
      <p:sp>
        <p:nvSpPr>
          <p:cNvPr id="4" name="Date Placeholder 3"/>
          <p:cNvSpPr>
            <a:spLocks noGrp="1"/>
          </p:cNvSpPr>
          <p:nvPr>
            <p:ph type="dt" sz="half" idx="10"/>
          </p:nvPr>
        </p:nvSpPr>
        <p:spPr/>
        <p:txBody>
          <a:bodyPr/>
          <a:lstStyle/>
          <a:p>
            <a:pPr>
              <a:defRPr/>
            </a:pPr>
            <a:r>
              <a:rPr lang="en-US" smtClean="0"/>
              <a:t>06-2016</a:t>
            </a:r>
            <a:endParaRPr lang="en-US"/>
          </a:p>
        </p:txBody>
      </p:sp>
      <p:sp>
        <p:nvSpPr>
          <p:cNvPr id="5" name="Footer Placeholder 4"/>
          <p:cNvSpPr>
            <a:spLocks noGrp="1"/>
          </p:cNvSpPr>
          <p:nvPr>
            <p:ph type="ftr" sz="quarter" idx="11"/>
          </p:nvPr>
        </p:nvSpPr>
        <p:spPr/>
        <p:txBody>
          <a:bodyPr/>
          <a:lstStyle/>
          <a:p>
            <a:pPr>
              <a:defRPr/>
            </a:pPr>
            <a:r>
              <a:rPr lang="en-US" dirty="0" smtClean="0"/>
              <a:t>iTeenChallenge.org</a:t>
            </a:r>
            <a:endParaRPr lang="en-US" dirty="0"/>
          </a:p>
        </p:txBody>
      </p:sp>
      <p:sp>
        <p:nvSpPr>
          <p:cNvPr id="6" name="Slide Number Placeholder 5"/>
          <p:cNvSpPr>
            <a:spLocks noGrp="1"/>
          </p:cNvSpPr>
          <p:nvPr>
            <p:ph type="sldNum" sz="quarter" idx="12"/>
          </p:nvPr>
        </p:nvSpPr>
        <p:spPr/>
        <p:txBody>
          <a:bodyPr/>
          <a:lstStyle/>
          <a:p>
            <a:pPr>
              <a:defRPr/>
            </a:pPr>
            <a:fld id="{9304788E-D2E0-420C-B7C7-53D65496CD32}" type="slidenum">
              <a:rPr lang="en-US" smtClean="0"/>
              <a:pPr>
                <a:defRPr/>
              </a:pPr>
              <a:t>26</a:t>
            </a:fld>
            <a:endParaRPr lang="en-US"/>
          </a:p>
        </p:txBody>
      </p:sp>
      <p:sp>
        <p:nvSpPr>
          <p:cNvPr id="7" name="Content Placeholder 1"/>
          <p:cNvSpPr txBox="1">
            <a:spLocks/>
          </p:cNvSpPr>
          <p:nvPr/>
        </p:nvSpPr>
        <p:spPr bwMode="auto">
          <a:xfrm>
            <a:off x="4876800" y="1219200"/>
            <a:ext cx="4267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457200" indent="-449263">
              <a:buFont typeface="Wingdings 3" pitchFamily="18" charset="2"/>
              <a:buNone/>
            </a:pPr>
            <a:r>
              <a:rPr lang="en-US" sz="2400" dirty="0" smtClean="0">
                <a:solidFill>
                  <a:srgbClr val="C00000"/>
                </a:solidFill>
              </a:rPr>
              <a:t>6.	Personnel management</a:t>
            </a:r>
          </a:p>
          <a:p>
            <a:pPr marL="109537" indent="0">
              <a:buFont typeface="Wingdings 3" pitchFamily="18" charset="2"/>
              <a:buNone/>
            </a:pPr>
            <a:endParaRPr lang="en-US" sz="900" dirty="0" smtClean="0">
              <a:solidFill>
                <a:srgbClr val="C00000"/>
              </a:solidFill>
            </a:endParaRPr>
          </a:p>
          <a:p>
            <a:pPr marL="912813" indent="-455613" defTabSz="1081088">
              <a:spcAft>
                <a:spcPts val="1200"/>
              </a:spcAft>
              <a:buFont typeface="Wingdings 3" pitchFamily="18" charset="2"/>
              <a:buNone/>
            </a:pPr>
            <a:r>
              <a:rPr lang="en-US" sz="2400" dirty="0" smtClean="0">
                <a:solidFill>
                  <a:srgbClr val="C00000"/>
                </a:solidFill>
              </a:rPr>
              <a:t>J.	Volunteers</a:t>
            </a:r>
          </a:p>
          <a:p>
            <a:pPr marL="1149350" indent="-234950" defTabSz="1081088">
              <a:spcAft>
                <a:spcPts val="1200"/>
              </a:spcAft>
            </a:pPr>
            <a:r>
              <a:rPr lang="en-US" sz="2000" dirty="0" smtClean="0">
                <a:solidFill>
                  <a:srgbClr val="C00000"/>
                </a:solidFill>
              </a:rPr>
              <a:t>Volunteers shall complete an orientation and training program specific to their responsibilities before participating in any assignments.</a:t>
            </a:r>
          </a:p>
        </p:txBody>
      </p:sp>
    </p:spTree>
    <p:extLst>
      <p:ext uri="{BB962C8B-B14F-4D97-AF65-F5344CB8AC3E}">
        <p14:creationId xmlns:p14="http://schemas.microsoft.com/office/powerpoint/2010/main" val="36319697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219200"/>
            <a:ext cx="5257800" cy="5029200"/>
          </a:xfrm>
        </p:spPr>
        <p:txBody>
          <a:bodyPr/>
          <a:lstStyle/>
          <a:p>
            <a:pPr marL="352425" indent="-344488">
              <a:buNone/>
            </a:pPr>
            <a:r>
              <a:rPr lang="en-US" dirty="0" smtClean="0"/>
              <a:t>7.	</a:t>
            </a:r>
            <a:r>
              <a:rPr lang="en-US" dirty="0" err="1" smtClean="0"/>
              <a:t>Interven</a:t>
            </a:r>
            <a:r>
              <a:rPr lang="pt-PT" dirty="0"/>
              <a:t>çã</a:t>
            </a:r>
            <a:r>
              <a:rPr lang="en-US" dirty="0" smtClean="0"/>
              <a:t>o </a:t>
            </a:r>
            <a:r>
              <a:rPr lang="en-US" dirty="0" err="1" smtClean="0"/>
              <a:t>na</a:t>
            </a:r>
            <a:r>
              <a:rPr lang="en-US" dirty="0" smtClean="0"/>
              <a:t> </a:t>
            </a:r>
            <a:r>
              <a:rPr lang="en-US" dirty="0" err="1" smtClean="0"/>
              <a:t>crise</a:t>
            </a:r>
            <a:endParaRPr lang="en-US" dirty="0" smtClean="0"/>
          </a:p>
          <a:p>
            <a:pPr marL="109537" indent="0">
              <a:buNone/>
            </a:pPr>
            <a:endParaRPr lang="en-US" sz="1000" dirty="0" smtClean="0">
              <a:solidFill>
                <a:srgbClr val="FF0000"/>
              </a:solidFill>
            </a:endParaRPr>
          </a:p>
          <a:p>
            <a:pPr marL="581025" indent="-228600" defTabSz="1081088">
              <a:spcAft>
                <a:spcPts val="1200"/>
              </a:spcAft>
            </a:pPr>
            <a:r>
              <a:rPr lang="pt-PT" sz="2200" dirty="0"/>
              <a:t>Esta fase é quando o aluno é apresentado ao Desafio Jovem</a:t>
            </a:r>
            <a:r>
              <a:rPr lang="en-US" sz="2200" dirty="0" smtClean="0"/>
              <a:t>.  </a:t>
            </a:r>
          </a:p>
          <a:p>
            <a:pPr marL="581025" indent="-228600" defTabSz="1081088">
              <a:spcAft>
                <a:spcPts val="1200"/>
              </a:spcAft>
            </a:pPr>
            <a:r>
              <a:rPr lang="pt-PT" sz="2200" dirty="0"/>
              <a:t>Pode ter sido quando um amigo, familiar, ou pastor o encaminhou ao Desafio Jovem</a:t>
            </a:r>
            <a:r>
              <a:rPr lang="en-US" sz="2200" dirty="0" smtClean="0"/>
              <a:t>.  </a:t>
            </a:r>
          </a:p>
          <a:p>
            <a:pPr marL="581025" indent="-228600" defTabSz="1081088">
              <a:spcAft>
                <a:spcPts val="1200"/>
              </a:spcAft>
            </a:pPr>
            <a:r>
              <a:rPr lang="pt-PT" sz="2200" dirty="0"/>
              <a:t>Pode ter sido numa campanha nas ruas, num ministério de evangelismo, na prisão, ou quando o aluno chegou para a sua entrevista</a:t>
            </a:r>
            <a:r>
              <a:rPr lang="en-US" sz="2200" dirty="0" smtClean="0"/>
              <a:t>.</a:t>
            </a:r>
          </a:p>
        </p:txBody>
      </p:sp>
      <p:sp>
        <p:nvSpPr>
          <p:cNvPr id="3" name="Title 2"/>
          <p:cNvSpPr>
            <a:spLocks noGrp="1"/>
          </p:cNvSpPr>
          <p:nvPr>
            <p:ph type="title"/>
          </p:nvPr>
        </p:nvSpPr>
        <p:spPr>
          <a:xfrm>
            <a:off x="457200" y="5542"/>
            <a:ext cx="8229600" cy="1143000"/>
          </a:xfrm>
        </p:spPr>
        <p:txBody>
          <a:bodyPr>
            <a:noAutofit/>
          </a:bodyPr>
          <a:lstStyle/>
          <a:p>
            <a:pPr algn="ctr"/>
            <a:r>
              <a:rPr lang="en-US" sz="3200" dirty="0"/>
              <a:t>Manual de </a:t>
            </a:r>
            <a:r>
              <a:rPr lang="en-US" sz="3200" dirty="0" err="1"/>
              <a:t>Políticas</a:t>
            </a:r>
            <a:r>
              <a:rPr lang="en-US" sz="3200" dirty="0"/>
              <a:t> e </a:t>
            </a:r>
            <a:r>
              <a:rPr lang="en-US" sz="3200" dirty="0" err="1"/>
              <a:t>Procedimentos</a:t>
            </a:r>
            <a:r>
              <a:rPr lang="en-US" sz="3200" dirty="0"/>
              <a:t> </a:t>
            </a:r>
            <a:r>
              <a:rPr lang="en-US" sz="4400" dirty="0"/>
              <a:t/>
            </a:r>
            <a:br>
              <a:rPr lang="en-US" sz="4400" dirty="0"/>
            </a:br>
            <a:r>
              <a:rPr lang="en-US" sz="2400" dirty="0">
                <a:solidFill>
                  <a:srgbClr val="C00000"/>
                </a:solidFill>
              </a:rPr>
              <a:t>Policies and Procedures Manual</a:t>
            </a:r>
            <a:endParaRPr lang="en-US" sz="3200" dirty="0"/>
          </a:p>
        </p:txBody>
      </p:sp>
      <p:sp>
        <p:nvSpPr>
          <p:cNvPr id="4" name="Date Placeholder 3"/>
          <p:cNvSpPr>
            <a:spLocks noGrp="1"/>
          </p:cNvSpPr>
          <p:nvPr>
            <p:ph type="dt" sz="half" idx="10"/>
          </p:nvPr>
        </p:nvSpPr>
        <p:spPr/>
        <p:txBody>
          <a:bodyPr/>
          <a:lstStyle/>
          <a:p>
            <a:pPr>
              <a:defRPr/>
            </a:pPr>
            <a:r>
              <a:rPr lang="en-US" smtClean="0"/>
              <a:t>06-2016</a:t>
            </a:r>
            <a:endParaRPr lang="en-US"/>
          </a:p>
        </p:txBody>
      </p:sp>
      <p:sp>
        <p:nvSpPr>
          <p:cNvPr id="5" name="Footer Placeholder 4"/>
          <p:cNvSpPr>
            <a:spLocks noGrp="1"/>
          </p:cNvSpPr>
          <p:nvPr>
            <p:ph type="ftr" sz="quarter" idx="11"/>
          </p:nvPr>
        </p:nvSpPr>
        <p:spPr/>
        <p:txBody>
          <a:bodyPr/>
          <a:lstStyle/>
          <a:p>
            <a:pPr>
              <a:defRPr/>
            </a:pPr>
            <a:r>
              <a:rPr lang="en-US" dirty="0" smtClean="0"/>
              <a:t>iTeenChallenge.org</a:t>
            </a:r>
            <a:endParaRPr lang="en-US" dirty="0"/>
          </a:p>
        </p:txBody>
      </p:sp>
      <p:sp>
        <p:nvSpPr>
          <p:cNvPr id="6" name="Slide Number Placeholder 5"/>
          <p:cNvSpPr>
            <a:spLocks noGrp="1"/>
          </p:cNvSpPr>
          <p:nvPr>
            <p:ph type="sldNum" sz="quarter" idx="12"/>
          </p:nvPr>
        </p:nvSpPr>
        <p:spPr/>
        <p:txBody>
          <a:bodyPr/>
          <a:lstStyle/>
          <a:p>
            <a:pPr>
              <a:defRPr/>
            </a:pPr>
            <a:fld id="{9304788E-D2E0-420C-B7C7-53D65496CD32}" type="slidenum">
              <a:rPr lang="en-US" smtClean="0"/>
              <a:pPr>
                <a:defRPr/>
              </a:pPr>
              <a:t>27</a:t>
            </a:fld>
            <a:endParaRPr lang="en-US"/>
          </a:p>
        </p:txBody>
      </p:sp>
      <p:sp>
        <p:nvSpPr>
          <p:cNvPr id="7" name="Content Placeholder 1"/>
          <p:cNvSpPr txBox="1">
            <a:spLocks/>
          </p:cNvSpPr>
          <p:nvPr/>
        </p:nvSpPr>
        <p:spPr bwMode="auto">
          <a:xfrm>
            <a:off x="4953000" y="1219200"/>
            <a:ext cx="4191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352425" indent="-344488">
              <a:buFont typeface="Wingdings 3" pitchFamily="18" charset="2"/>
              <a:buNone/>
            </a:pPr>
            <a:r>
              <a:rPr lang="en-US" sz="2400" dirty="0" smtClean="0">
                <a:solidFill>
                  <a:srgbClr val="C00000"/>
                </a:solidFill>
              </a:rPr>
              <a:t>7.	Crisis intervention</a:t>
            </a:r>
          </a:p>
          <a:p>
            <a:pPr marL="109537" indent="0">
              <a:buFont typeface="Wingdings 3" pitchFamily="18" charset="2"/>
              <a:buNone/>
            </a:pPr>
            <a:endParaRPr lang="en-US" sz="1000" dirty="0" smtClean="0">
              <a:solidFill>
                <a:srgbClr val="C00000"/>
              </a:solidFill>
            </a:endParaRPr>
          </a:p>
          <a:p>
            <a:pPr marL="581025" indent="-228600" defTabSz="1081088">
              <a:spcAft>
                <a:spcPts val="1200"/>
              </a:spcAft>
            </a:pPr>
            <a:r>
              <a:rPr lang="en-US" sz="1800" dirty="0" smtClean="0">
                <a:solidFill>
                  <a:srgbClr val="C00000"/>
                </a:solidFill>
              </a:rPr>
              <a:t>This phase is when a student is introduced to Teen Challenge.  </a:t>
            </a:r>
          </a:p>
          <a:p>
            <a:pPr marL="581025" indent="-228600" defTabSz="1081088">
              <a:spcAft>
                <a:spcPts val="1200"/>
              </a:spcAft>
            </a:pPr>
            <a:r>
              <a:rPr lang="en-US" sz="1800" dirty="0" smtClean="0">
                <a:solidFill>
                  <a:srgbClr val="C00000"/>
                </a:solidFill>
              </a:rPr>
              <a:t>It may have been when a friend, family member, or pastor referred him to Teen Challenge.  </a:t>
            </a:r>
          </a:p>
          <a:p>
            <a:pPr marL="581025" indent="-228600" defTabSz="1081088">
              <a:spcAft>
                <a:spcPts val="1200"/>
              </a:spcAft>
            </a:pPr>
            <a:r>
              <a:rPr lang="en-US" sz="1800" dirty="0" smtClean="0">
                <a:solidFill>
                  <a:srgbClr val="C00000"/>
                </a:solidFill>
              </a:rPr>
              <a:t>It may have been at a street rally, an outreach, in prison, or when the student came for his interview.</a:t>
            </a:r>
          </a:p>
        </p:txBody>
      </p:sp>
    </p:spTree>
    <p:extLst>
      <p:ext uri="{BB962C8B-B14F-4D97-AF65-F5344CB8AC3E}">
        <p14:creationId xmlns:p14="http://schemas.microsoft.com/office/powerpoint/2010/main" val="18424768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1219200"/>
            <a:ext cx="5181600" cy="5029200"/>
          </a:xfrm>
        </p:spPr>
        <p:txBody>
          <a:bodyPr/>
          <a:lstStyle/>
          <a:p>
            <a:pPr marL="457200" indent="-449263">
              <a:buNone/>
            </a:pPr>
            <a:r>
              <a:rPr lang="en-US" dirty="0" smtClean="0"/>
              <a:t>8.	</a:t>
            </a:r>
            <a:r>
              <a:rPr lang="pt-PT" dirty="0"/>
              <a:t>Programa de residência</a:t>
            </a:r>
            <a:endParaRPr lang="en-US" dirty="0" smtClean="0"/>
          </a:p>
          <a:p>
            <a:pPr marL="109537" indent="0">
              <a:buNone/>
            </a:pPr>
            <a:endParaRPr lang="en-US" sz="1000" dirty="0" smtClean="0">
              <a:solidFill>
                <a:srgbClr val="FF0000"/>
              </a:solidFill>
            </a:endParaRPr>
          </a:p>
          <a:p>
            <a:pPr marL="679450" indent="-222250" defTabSz="1081088">
              <a:spcAft>
                <a:spcPts val="1200"/>
              </a:spcAft>
            </a:pPr>
            <a:r>
              <a:rPr lang="pt-PT" sz="2400" dirty="0"/>
              <a:t>O programa de discipulado do Desafio Jovem consiste de doze meses</a:t>
            </a:r>
            <a:r>
              <a:rPr lang="en-US" sz="2400" dirty="0" smtClean="0"/>
              <a:t>. </a:t>
            </a:r>
          </a:p>
          <a:p>
            <a:pPr marL="679450" indent="-222250" defTabSz="1081088">
              <a:spcAft>
                <a:spcPts val="1200"/>
              </a:spcAft>
            </a:pPr>
            <a:r>
              <a:rPr lang="pt-PT" sz="2400" dirty="0"/>
              <a:t>Os quarto primeiros meses são conhecidos como a Fase de </a:t>
            </a:r>
            <a:r>
              <a:rPr lang="pt-PT" sz="2400" dirty="0" smtClean="0"/>
              <a:t>Indução. </a:t>
            </a:r>
            <a:r>
              <a:rPr lang="en-US" sz="2400" dirty="0" smtClean="0"/>
              <a:t> </a:t>
            </a:r>
          </a:p>
          <a:p>
            <a:pPr marL="679450" indent="-222250" defTabSz="1081088">
              <a:spcAft>
                <a:spcPts val="1200"/>
              </a:spcAft>
            </a:pPr>
            <a:r>
              <a:rPr lang="pt-PT" sz="2400" dirty="0" smtClean="0"/>
              <a:t>Os </a:t>
            </a:r>
            <a:r>
              <a:rPr lang="pt-PT" sz="2400" dirty="0"/>
              <a:t>restantes oito meses são considerados a Fase de Treinamento</a:t>
            </a:r>
            <a:r>
              <a:rPr lang="en-US" sz="2400" dirty="0" smtClean="0"/>
              <a:t>.</a:t>
            </a:r>
          </a:p>
        </p:txBody>
      </p:sp>
      <p:sp>
        <p:nvSpPr>
          <p:cNvPr id="3" name="Title 2"/>
          <p:cNvSpPr>
            <a:spLocks noGrp="1"/>
          </p:cNvSpPr>
          <p:nvPr>
            <p:ph type="title"/>
          </p:nvPr>
        </p:nvSpPr>
        <p:spPr>
          <a:xfrm>
            <a:off x="457200" y="5542"/>
            <a:ext cx="8229600" cy="1143000"/>
          </a:xfrm>
        </p:spPr>
        <p:txBody>
          <a:bodyPr>
            <a:noAutofit/>
          </a:bodyPr>
          <a:lstStyle/>
          <a:p>
            <a:pPr algn="ctr"/>
            <a:r>
              <a:rPr lang="en-US" sz="3200" dirty="0"/>
              <a:t>Manual de </a:t>
            </a:r>
            <a:r>
              <a:rPr lang="en-US" sz="3200" dirty="0" err="1"/>
              <a:t>Políticas</a:t>
            </a:r>
            <a:r>
              <a:rPr lang="en-US" sz="3200" dirty="0"/>
              <a:t> e </a:t>
            </a:r>
            <a:r>
              <a:rPr lang="en-US" sz="3200" dirty="0" err="1"/>
              <a:t>Procedimentos</a:t>
            </a:r>
            <a:r>
              <a:rPr lang="en-US" sz="3200" dirty="0"/>
              <a:t> </a:t>
            </a:r>
            <a:r>
              <a:rPr lang="en-US" sz="4400" dirty="0"/>
              <a:t/>
            </a:r>
            <a:br>
              <a:rPr lang="en-US" sz="4400" dirty="0"/>
            </a:br>
            <a:r>
              <a:rPr lang="en-US" sz="2400" dirty="0">
                <a:solidFill>
                  <a:srgbClr val="C00000"/>
                </a:solidFill>
              </a:rPr>
              <a:t>Policies and Procedures Manual</a:t>
            </a:r>
            <a:endParaRPr lang="en-US" sz="3200" dirty="0"/>
          </a:p>
        </p:txBody>
      </p:sp>
      <p:sp>
        <p:nvSpPr>
          <p:cNvPr id="4" name="Date Placeholder 3"/>
          <p:cNvSpPr>
            <a:spLocks noGrp="1"/>
          </p:cNvSpPr>
          <p:nvPr>
            <p:ph type="dt" sz="half" idx="10"/>
          </p:nvPr>
        </p:nvSpPr>
        <p:spPr/>
        <p:txBody>
          <a:bodyPr/>
          <a:lstStyle/>
          <a:p>
            <a:pPr>
              <a:defRPr/>
            </a:pPr>
            <a:r>
              <a:rPr lang="en-US" smtClean="0"/>
              <a:t>06-2016</a:t>
            </a:r>
            <a:endParaRPr lang="en-US"/>
          </a:p>
        </p:txBody>
      </p:sp>
      <p:sp>
        <p:nvSpPr>
          <p:cNvPr id="5" name="Footer Placeholder 4"/>
          <p:cNvSpPr>
            <a:spLocks noGrp="1"/>
          </p:cNvSpPr>
          <p:nvPr>
            <p:ph type="ftr" sz="quarter" idx="11"/>
          </p:nvPr>
        </p:nvSpPr>
        <p:spPr/>
        <p:txBody>
          <a:bodyPr/>
          <a:lstStyle/>
          <a:p>
            <a:pPr>
              <a:defRPr/>
            </a:pPr>
            <a:r>
              <a:rPr lang="en-US" dirty="0" smtClean="0"/>
              <a:t>iTeenChallenge.org</a:t>
            </a:r>
            <a:endParaRPr lang="en-US" dirty="0"/>
          </a:p>
        </p:txBody>
      </p:sp>
      <p:sp>
        <p:nvSpPr>
          <p:cNvPr id="6" name="Slide Number Placeholder 5"/>
          <p:cNvSpPr>
            <a:spLocks noGrp="1"/>
          </p:cNvSpPr>
          <p:nvPr>
            <p:ph type="sldNum" sz="quarter" idx="12"/>
          </p:nvPr>
        </p:nvSpPr>
        <p:spPr/>
        <p:txBody>
          <a:bodyPr/>
          <a:lstStyle/>
          <a:p>
            <a:pPr>
              <a:defRPr/>
            </a:pPr>
            <a:fld id="{9304788E-D2E0-420C-B7C7-53D65496CD32}" type="slidenum">
              <a:rPr lang="en-US" smtClean="0"/>
              <a:pPr>
                <a:defRPr/>
              </a:pPr>
              <a:t>28</a:t>
            </a:fld>
            <a:endParaRPr lang="en-US"/>
          </a:p>
        </p:txBody>
      </p:sp>
      <p:sp>
        <p:nvSpPr>
          <p:cNvPr id="7" name="Content Placeholder 1"/>
          <p:cNvSpPr txBox="1">
            <a:spLocks/>
          </p:cNvSpPr>
          <p:nvPr/>
        </p:nvSpPr>
        <p:spPr bwMode="auto">
          <a:xfrm>
            <a:off x="5105400" y="1219200"/>
            <a:ext cx="4050322"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457200" indent="-449263">
              <a:buFont typeface="Wingdings 3" pitchFamily="18" charset="2"/>
              <a:buNone/>
            </a:pPr>
            <a:r>
              <a:rPr lang="en-US" sz="2400" dirty="0" smtClean="0">
                <a:solidFill>
                  <a:srgbClr val="C00000"/>
                </a:solidFill>
              </a:rPr>
              <a:t>8.	Student resident program</a:t>
            </a:r>
          </a:p>
          <a:p>
            <a:pPr marL="109537" indent="0">
              <a:buFont typeface="Wingdings 3" pitchFamily="18" charset="2"/>
              <a:buNone/>
            </a:pPr>
            <a:endParaRPr lang="en-US" sz="900" dirty="0" smtClean="0">
              <a:solidFill>
                <a:srgbClr val="C00000"/>
              </a:solidFill>
            </a:endParaRPr>
          </a:p>
          <a:p>
            <a:pPr marL="679450" indent="-222250" defTabSz="1081088">
              <a:spcAft>
                <a:spcPts val="1200"/>
              </a:spcAft>
            </a:pPr>
            <a:r>
              <a:rPr lang="en-US" sz="2000" dirty="0" smtClean="0">
                <a:solidFill>
                  <a:srgbClr val="C00000"/>
                </a:solidFill>
              </a:rPr>
              <a:t>The discipleship program at Teen Challenge consists of twelve months. </a:t>
            </a:r>
          </a:p>
          <a:p>
            <a:pPr marL="679450" indent="-222250" defTabSz="1081088">
              <a:spcAft>
                <a:spcPts val="1200"/>
              </a:spcAft>
            </a:pPr>
            <a:r>
              <a:rPr lang="en-US" sz="2000" dirty="0" smtClean="0">
                <a:solidFill>
                  <a:srgbClr val="C00000"/>
                </a:solidFill>
              </a:rPr>
              <a:t>The first four months are known as the Induction Phase.</a:t>
            </a:r>
          </a:p>
          <a:p>
            <a:pPr marL="679450" indent="-222250" defTabSz="1081088">
              <a:spcAft>
                <a:spcPts val="1200"/>
              </a:spcAft>
            </a:pPr>
            <a:r>
              <a:rPr lang="en-US" sz="2000" dirty="0" smtClean="0">
                <a:solidFill>
                  <a:srgbClr val="C00000"/>
                </a:solidFill>
              </a:rPr>
              <a:t>The remaining eight months are considered the Training Phase.</a:t>
            </a:r>
          </a:p>
        </p:txBody>
      </p:sp>
    </p:spTree>
    <p:extLst>
      <p:ext uri="{BB962C8B-B14F-4D97-AF65-F5344CB8AC3E}">
        <p14:creationId xmlns:p14="http://schemas.microsoft.com/office/powerpoint/2010/main" val="42936977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14400" y="5410200"/>
            <a:ext cx="26670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0" y="1219200"/>
            <a:ext cx="5181600" cy="5029200"/>
          </a:xfrm>
        </p:spPr>
        <p:txBody>
          <a:bodyPr/>
          <a:lstStyle/>
          <a:p>
            <a:pPr marL="457200" indent="-449263">
              <a:buNone/>
            </a:pPr>
            <a:r>
              <a:rPr lang="en-US" dirty="0"/>
              <a:t>8.	</a:t>
            </a:r>
            <a:r>
              <a:rPr lang="pt-PT" dirty="0"/>
              <a:t>Programa de residência</a:t>
            </a:r>
            <a:endParaRPr lang="en-US" dirty="0"/>
          </a:p>
          <a:p>
            <a:pPr marL="809625" indent="-457200" defTabSz="1081088">
              <a:spcAft>
                <a:spcPts val="600"/>
              </a:spcAft>
              <a:buNone/>
            </a:pPr>
            <a:r>
              <a:rPr lang="en-US" dirty="0" smtClean="0"/>
              <a:t>A.	</a:t>
            </a:r>
            <a:r>
              <a:rPr lang="pt-PT" dirty="0"/>
              <a:t>Fase de Indução </a:t>
            </a:r>
            <a:endParaRPr lang="en-US" dirty="0" smtClean="0"/>
          </a:p>
          <a:p>
            <a:pPr marL="1038225" indent="-228600" defTabSz="1081088">
              <a:spcAft>
                <a:spcPts val="600"/>
              </a:spcAft>
            </a:pPr>
            <a:r>
              <a:rPr lang="pt-PT" sz="2400" dirty="0" smtClean="0"/>
              <a:t>Os </a:t>
            </a:r>
            <a:r>
              <a:rPr lang="pt-PT" sz="2400" dirty="0"/>
              <a:t>primeiros </a:t>
            </a:r>
            <a:r>
              <a:rPr lang="pt-PT" sz="2400" dirty="0" smtClean="0"/>
              <a:t>4-6 meses </a:t>
            </a:r>
            <a:r>
              <a:rPr lang="pt-PT" sz="2400" dirty="0"/>
              <a:t>do programa</a:t>
            </a:r>
            <a:r>
              <a:rPr lang="en-US" sz="2400" dirty="0" smtClean="0"/>
              <a:t>.  </a:t>
            </a:r>
          </a:p>
          <a:p>
            <a:pPr marL="1038225" indent="-228600" defTabSz="1081088">
              <a:spcAft>
                <a:spcPts val="600"/>
              </a:spcAft>
            </a:pPr>
            <a:r>
              <a:rPr lang="pt-PT" sz="2400" dirty="0"/>
              <a:t>Durante esta fase, o aluno aprenderá os conceitos básicos de</a:t>
            </a:r>
            <a:r>
              <a:rPr lang="en-US" sz="2400" dirty="0" smtClean="0"/>
              <a:t>:</a:t>
            </a:r>
          </a:p>
          <a:p>
            <a:pPr marL="1263650" lvl="1" indent="-242888" defTabSz="1081088">
              <a:spcAft>
                <a:spcPts val="600"/>
              </a:spcAft>
              <a:buFont typeface="Wingdings" panose="05000000000000000000" pitchFamily="2" charset="2"/>
              <a:buChar char="Ø"/>
            </a:pPr>
            <a:r>
              <a:rPr lang="pt-PT" sz="2000" dirty="0"/>
              <a:t>U</a:t>
            </a:r>
            <a:r>
              <a:rPr lang="pt-PT" sz="2000" dirty="0" smtClean="0"/>
              <a:t>m </a:t>
            </a:r>
            <a:r>
              <a:rPr lang="pt-PT" sz="2000" dirty="0"/>
              <a:t>relacionamento pessoal com </a:t>
            </a:r>
            <a:r>
              <a:rPr lang="pt-PT" sz="2000" dirty="0" smtClean="0"/>
              <a:t>Deus</a:t>
            </a:r>
          </a:p>
          <a:p>
            <a:pPr marL="1263650" lvl="1" indent="-242888" defTabSz="1081088">
              <a:spcAft>
                <a:spcPts val="600"/>
              </a:spcAft>
              <a:buFont typeface="Wingdings" panose="05000000000000000000" pitchFamily="2" charset="2"/>
              <a:buChar char="Ø"/>
            </a:pPr>
            <a:r>
              <a:rPr lang="pt-PT" sz="2000" dirty="0" smtClean="0"/>
              <a:t>Uma </a:t>
            </a:r>
            <a:r>
              <a:rPr lang="pt-PT" sz="2000" dirty="0"/>
              <a:t>vida diária </a:t>
            </a:r>
            <a:r>
              <a:rPr lang="pt-PT" sz="2000" dirty="0" smtClean="0"/>
              <a:t>responsável</a:t>
            </a:r>
          </a:p>
          <a:p>
            <a:pPr marL="1263650" lvl="1" indent="-242888" defTabSz="1081088">
              <a:spcAft>
                <a:spcPts val="600"/>
              </a:spcAft>
              <a:buFont typeface="Wingdings" panose="05000000000000000000" pitchFamily="2" charset="2"/>
              <a:buChar char="Ø"/>
            </a:pPr>
            <a:r>
              <a:rPr lang="pt-PT" sz="2000" dirty="0" smtClean="0"/>
              <a:t>A </a:t>
            </a:r>
            <a:r>
              <a:rPr lang="pt-PT" sz="2000" dirty="0"/>
              <a:t>se relacionar com os outros com dignidade e </a:t>
            </a:r>
            <a:r>
              <a:rPr lang="pt-PT" sz="2000" dirty="0" smtClean="0"/>
              <a:t>respeito</a:t>
            </a:r>
            <a:endParaRPr lang="en-US" sz="2000" dirty="0" smtClean="0"/>
          </a:p>
        </p:txBody>
      </p:sp>
      <p:sp>
        <p:nvSpPr>
          <p:cNvPr id="3" name="Title 2"/>
          <p:cNvSpPr>
            <a:spLocks noGrp="1"/>
          </p:cNvSpPr>
          <p:nvPr>
            <p:ph type="title"/>
          </p:nvPr>
        </p:nvSpPr>
        <p:spPr>
          <a:xfrm>
            <a:off x="457200" y="5542"/>
            <a:ext cx="8229600" cy="1143000"/>
          </a:xfrm>
        </p:spPr>
        <p:txBody>
          <a:bodyPr>
            <a:noAutofit/>
          </a:bodyPr>
          <a:lstStyle/>
          <a:p>
            <a:pPr algn="ctr"/>
            <a:r>
              <a:rPr lang="en-US" sz="3200" dirty="0"/>
              <a:t>Manual de </a:t>
            </a:r>
            <a:r>
              <a:rPr lang="en-US" sz="3200" dirty="0" err="1"/>
              <a:t>Políticas</a:t>
            </a:r>
            <a:r>
              <a:rPr lang="en-US" sz="3200" dirty="0"/>
              <a:t> e </a:t>
            </a:r>
            <a:r>
              <a:rPr lang="en-US" sz="3200" dirty="0" err="1"/>
              <a:t>Procedimentos</a:t>
            </a:r>
            <a:r>
              <a:rPr lang="en-US" sz="3200" dirty="0"/>
              <a:t> </a:t>
            </a:r>
            <a:r>
              <a:rPr lang="en-US" sz="4400" dirty="0"/>
              <a:t/>
            </a:r>
            <a:br>
              <a:rPr lang="en-US" sz="4400" dirty="0"/>
            </a:br>
            <a:r>
              <a:rPr lang="en-US" sz="2400" dirty="0">
                <a:solidFill>
                  <a:srgbClr val="C00000"/>
                </a:solidFill>
              </a:rPr>
              <a:t>Policies and Procedures Manual</a:t>
            </a:r>
            <a:endParaRPr lang="en-US" sz="3200" dirty="0"/>
          </a:p>
        </p:txBody>
      </p:sp>
      <p:sp>
        <p:nvSpPr>
          <p:cNvPr id="4" name="Date Placeholder 3"/>
          <p:cNvSpPr>
            <a:spLocks noGrp="1"/>
          </p:cNvSpPr>
          <p:nvPr>
            <p:ph type="dt" sz="half" idx="10"/>
          </p:nvPr>
        </p:nvSpPr>
        <p:spPr/>
        <p:txBody>
          <a:bodyPr/>
          <a:lstStyle/>
          <a:p>
            <a:pPr>
              <a:defRPr/>
            </a:pPr>
            <a:r>
              <a:rPr lang="en-US" smtClean="0"/>
              <a:t>06-2016</a:t>
            </a:r>
            <a:endParaRPr lang="en-US"/>
          </a:p>
        </p:txBody>
      </p:sp>
      <p:sp>
        <p:nvSpPr>
          <p:cNvPr id="5" name="Footer Placeholder 4"/>
          <p:cNvSpPr>
            <a:spLocks noGrp="1"/>
          </p:cNvSpPr>
          <p:nvPr>
            <p:ph type="ftr" sz="quarter" idx="11"/>
          </p:nvPr>
        </p:nvSpPr>
        <p:spPr/>
        <p:txBody>
          <a:bodyPr/>
          <a:lstStyle/>
          <a:p>
            <a:pPr>
              <a:defRPr/>
            </a:pPr>
            <a:r>
              <a:rPr lang="en-US" dirty="0" smtClean="0"/>
              <a:t>iTeenChallenge.org</a:t>
            </a:r>
            <a:endParaRPr lang="en-US" dirty="0"/>
          </a:p>
        </p:txBody>
      </p:sp>
      <p:sp>
        <p:nvSpPr>
          <p:cNvPr id="6" name="Slide Number Placeholder 5"/>
          <p:cNvSpPr>
            <a:spLocks noGrp="1"/>
          </p:cNvSpPr>
          <p:nvPr>
            <p:ph type="sldNum" sz="quarter" idx="12"/>
          </p:nvPr>
        </p:nvSpPr>
        <p:spPr/>
        <p:txBody>
          <a:bodyPr/>
          <a:lstStyle/>
          <a:p>
            <a:pPr>
              <a:defRPr/>
            </a:pPr>
            <a:fld id="{9304788E-D2E0-420C-B7C7-53D65496CD32}" type="slidenum">
              <a:rPr lang="en-US" smtClean="0"/>
              <a:pPr>
                <a:defRPr/>
              </a:pPr>
              <a:t>29</a:t>
            </a:fld>
            <a:endParaRPr lang="en-US"/>
          </a:p>
        </p:txBody>
      </p:sp>
      <p:sp>
        <p:nvSpPr>
          <p:cNvPr id="8" name="Content Placeholder 1"/>
          <p:cNvSpPr txBox="1">
            <a:spLocks/>
          </p:cNvSpPr>
          <p:nvPr/>
        </p:nvSpPr>
        <p:spPr bwMode="auto">
          <a:xfrm>
            <a:off x="4876800" y="1198685"/>
            <a:ext cx="4267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352425" indent="-344488">
              <a:buFont typeface="Wingdings 3" pitchFamily="18" charset="2"/>
              <a:buNone/>
            </a:pPr>
            <a:r>
              <a:rPr lang="en-US" sz="2400" dirty="0" smtClean="0">
                <a:solidFill>
                  <a:srgbClr val="C00000"/>
                </a:solidFill>
              </a:rPr>
              <a:t>8.	</a:t>
            </a:r>
            <a:r>
              <a:rPr lang="en-US" sz="2000" dirty="0" smtClean="0">
                <a:solidFill>
                  <a:srgbClr val="C00000"/>
                </a:solidFill>
              </a:rPr>
              <a:t>Student resident program</a:t>
            </a:r>
          </a:p>
          <a:p>
            <a:pPr marL="809625" indent="-457200" defTabSz="1081088">
              <a:spcAft>
                <a:spcPts val="1800"/>
              </a:spcAft>
              <a:buFont typeface="Wingdings 3" pitchFamily="18" charset="2"/>
              <a:buNone/>
            </a:pPr>
            <a:r>
              <a:rPr lang="en-US" sz="2000" dirty="0" smtClean="0">
                <a:solidFill>
                  <a:srgbClr val="C00000"/>
                </a:solidFill>
              </a:rPr>
              <a:t>A.	Induction phase</a:t>
            </a:r>
          </a:p>
          <a:p>
            <a:pPr marL="1038225" indent="-228600" defTabSz="1081088">
              <a:spcAft>
                <a:spcPts val="1200"/>
              </a:spcAft>
            </a:pPr>
            <a:r>
              <a:rPr lang="en-US" sz="2000" dirty="0" smtClean="0">
                <a:solidFill>
                  <a:srgbClr val="C00000"/>
                </a:solidFill>
              </a:rPr>
              <a:t>The first 4 to 6 months of the program.  </a:t>
            </a:r>
          </a:p>
          <a:p>
            <a:pPr marL="1038225" indent="-228600" defTabSz="1081088">
              <a:spcAft>
                <a:spcPts val="1200"/>
              </a:spcAft>
            </a:pPr>
            <a:r>
              <a:rPr lang="en-US" sz="2000" dirty="0" smtClean="0">
                <a:solidFill>
                  <a:srgbClr val="C00000"/>
                </a:solidFill>
              </a:rPr>
              <a:t>During this phase the student will learn the basics of:</a:t>
            </a:r>
          </a:p>
          <a:p>
            <a:pPr marL="1263650" lvl="1" indent="-242888" defTabSz="1081088">
              <a:spcAft>
                <a:spcPts val="600"/>
              </a:spcAft>
              <a:buFont typeface="Wingdings" panose="05000000000000000000" pitchFamily="2" charset="2"/>
              <a:buChar char="Ø"/>
            </a:pPr>
            <a:r>
              <a:rPr lang="en-US" sz="2000" dirty="0" smtClean="0">
                <a:solidFill>
                  <a:srgbClr val="C00000"/>
                </a:solidFill>
              </a:rPr>
              <a:t>Personal relationship with God</a:t>
            </a:r>
          </a:p>
          <a:p>
            <a:pPr marL="1263650" lvl="1" indent="-242888" defTabSz="1081088">
              <a:spcAft>
                <a:spcPts val="600"/>
              </a:spcAft>
              <a:buFont typeface="Wingdings" panose="05000000000000000000" pitchFamily="2" charset="2"/>
              <a:buChar char="Ø"/>
            </a:pPr>
            <a:r>
              <a:rPr lang="en-US" sz="2000" dirty="0" smtClean="0">
                <a:solidFill>
                  <a:srgbClr val="C00000"/>
                </a:solidFill>
              </a:rPr>
              <a:t>Responsible daily living</a:t>
            </a:r>
          </a:p>
          <a:p>
            <a:pPr marL="1263650" lvl="1" indent="-242888" defTabSz="1081088">
              <a:spcAft>
                <a:spcPts val="600"/>
              </a:spcAft>
              <a:buFont typeface="Wingdings" panose="05000000000000000000" pitchFamily="2" charset="2"/>
              <a:buChar char="Ø"/>
            </a:pPr>
            <a:r>
              <a:rPr lang="en-US" sz="2000" dirty="0" smtClean="0">
                <a:solidFill>
                  <a:srgbClr val="C00000"/>
                </a:solidFill>
              </a:rPr>
              <a:t>Relating to others with dignity and respect</a:t>
            </a:r>
          </a:p>
        </p:txBody>
      </p:sp>
    </p:spTree>
    <p:extLst>
      <p:ext uri="{BB962C8B-B14F-4D97-AF65-F5344CB8AC3E}">
        <p14:creationId xmlns:p14="http://schemas.microsoft.com/office/powerpoint/2010/main" val="16658155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0"/>
            <a:ext cx="8229600" cy="3721100"/>
          </a:xfrm>
        </p:spPr>
        <p:txBody>
          <a:bodyPr/>
          <a:lstStyle/>
          <a:p>
            <a:pPr>
              <a:buFont typeface="Wingdings" panose="05000000000000000000" pitchFamily="2" charset="2"/>
              <a:buChar char="Ø"/>
            </a:pPr>
            <a:r>
              <a:rPr lang="en-US" sz="3600" u="sng" dirty="0"/>
              <a:t>O </a:t>
            </a:r>
            <a:r>
              <a:rPr lang="en-US" sz="3600" u="sng" dirty="0" err="1"/>
              <a:t>que</a:t>
            </a:r>
            <a:r>
              <a:rPr lang="en-US" sz="3600" dirty="0"/>
              <a:t> </a:t>
            </a:r>
            <a:r>
              <a:rPr lang="en-US" sz="3600" dirty="0" err="1" smtClean="0"/>
              <a:t>fazemos</a:t>
            </a:r>
            <a:r>
              <a:rPr lang="en-US" sz="3600" dirty="0" smtClean="0"/>
              <a:t/>
            </a:r>
            <a:br>
              <a:rPr lang="en-US" sz="3600" dirty="0" smtClean="0"/>
            </a:br>
            <a:r>
              <a:rPr lang="en-US" sz="2400" u="sng" dirty="0" smtClean="0">
                <a:solidFill>
                  <a:srgbClr val="C00000"/>
                </a:solidFill>
              </a:rPr>
              <a:t>What</a:t>
            </a:r>
            <a:r>
              <a:rPr lang="en-US" sz="2400" dirty="0" smtClean="0">
                <a:solidFill>
                  <a:srgbClr val="C00000"/>
                </a:solidFill>
              </a:rPr>
              <a:t> we do</a:t>
            </a:r>
          </a:p>
          <a:p>
            <a:pPr>
              <a:buFont typeface="Wingdings" panose="05000000000000000000" pitchFamily="2" charset="2"/>
              <a:buChar char="Ø"/>
            </a:pPr>
            <a:endParaRPr lang="en-US" sz="3600" dirty="0" smtClean="0">
              <a:solidFill>
                <a:srgbClr val="00B050"/>
              </a:solidFill>
            </a:endParaRPr>
          </a:p>
          <a:p>
            <a:pPr>
              <a:buFont typeface="Wingdings" panose="05000000000000000000" pitchFamily="2" charset="2"/>
              <a:buChar char="Ø"/>
            </a:pPr>
            <a:r>
              <a:rPr lang="en-US" sz="3600" u="sng" dirty="0" err="1"/>
              <a:t>Porquê</a:t>
            </a:r>
            <a:r>
              <a:rPr lang="en-US" sz="3600" dirty="0"/>
              <a:t> </a:t>
            </a:r>
            <a:r>
              <a:rPr lang="en-US" sz="3600" dirty="0" err="1"/>
              <a:t>fazê</a:t>
            </a:r>
            <a:r>
              <a:rPr lang="en-US" sz="3600" dirty="0"/>
              <a:t>-lo </a:t>
            </a:r>
            <a:r>
              <a:rPr lang="en-US" sz="3600" dirty="0" err="1"/>
              <a:t>desta</a:t>
            </a:r>
            <a:r>
              <a:rPr lang="en-US" sz="3600" dirty="0"/>
              <a:t> </a:t>
            </a:r>
            <a:r>
              <a:rPr lang="en-US" sz="3600" dirty="0" err="1" smtClean="0"/>
              <a:t>maneira</a:t>
            </a:r>
            <a:r>
              <a:rPr lang="en-US" sz="3600" dirty="0" smtClean="0"/>
              <a:t/>
            </a:r>
            <a:br>
              <a:rPr lang="en-US" sz="3600" dirty="0" smtClean="0"/>
            </a:br>
            <a:r>
              <a:rPr lang="en-US" sz="2400" u="sng" dirty="0" smtClean="0">
                <a:solidFill>
                  <a:srgbClr val="C00000"/>
                </a:solidFill>
              </a:rPr>
              <a:t>Why</a:t>
            </a:r>
            <a:r>
              <a:rPr lang="en-US" sz="2400" dirty="0" smtClean="0">
                <a:solidFill>
                  <a:srgbClr val="C00000"/>
                </a:solidFill>
              </a:rPr>
              <a:t> we do it this way</a:t>
            </a:r>
            <a:endParaRPr lang="en-US" sz="2400" dirty="0">
              <a:solidFill>
                <a:srgbClr val="C00000"/>
              </a:solidFill>
            </a:endParaRPr>
          </a:p>
        </p:txBody>
      </p:sp>
      <p:sp>
        <p:nvSpPr>
          <p:cNvPr id="3" name="Title 2"/>
          <p:cNvSpPr>
            <a:spLocks noGrp="1"/>
          </p:cNvSpPr>
          <p:nvPr>
            <p:ph type="title"/>
          </p:nvPr>
        </p:nvSpPr>
        <p:spPr>
          <a:xfrm>
            <a:off x="457200" y="274638"/>
            <a:ext cx="8229600" cy="1782762"/>
          </a:xfrm>
        </p:spPr>
        <p:txBody>
          <a:bodyPr>
            <a:normAutofit fontScale="90000"/>
          </a:bodyPr>
          <a:lstStyle/>
          <a:p>
            <a:pPr algn="ctr"/>
            <a:r>
              <a:rPr lang="pt-PT" dirty="0">
                <a:effectLst/>
              </a:rPr>
              <a:t>Estrutura &amp; administração do Desafio </a:t>
            </a:r>
            <a:r>
              <a:rPr lang="pt-PT" dirty="0" smtClean="0">
                <a:effectLst/>
              </a:rPr>
              <a:t>Jovem</a:t>
            </a:r>
            <a:br>
              <a:rPr lang="pt-PT" dirty="0" smtClean="0">
                <a:effectLst/>
              </a:rPr>
            </a:br>
            <a:r>
              <a:rPr lang="en-US" sz="2700" dirty="0" smtClean="0">
                <a:solidFill>
                  <a:srgbClr val="C00000"/>
                </a:solidFill>
              </a:rPr>
              <a:t>Structure &amp; administration of </a:t>
            </a:r>
            <a:br>
              <a:rPr lang="en-US" sz="2700" dirty="0" smtClean="0">
                <a:solidFill>
                  <a:srgbClr val="C00000"/>
                </a:solidFill>
              </a:rPr>
            </a:br>
            <a:r>
              <a:rPr lang="en-US" sz="2700" dirty="0" smtClean="0">
                <a:solidFill>
                  <a:srgbClr val="C00000"/>
                </a:solidFill>
              </a:rPr>
              <a:t>Teen Challenge</a:t>
            </a:r>
            <a:endParaRPr lang="en-US" sz="2700" dirty="0">
              <a:solidFill>
                <a:srgbClr val="C00000"/>
              </a:solidFill>
            </a:endParaRPr>
          </a:p>
        </p:txBody>
      </p:sp>
      <p:sp>
        <p:nvSpPr>
          <p:cNvPr id="4" name="Date Placeholder 3"/>
          <p:cNvSpPr>
            <a:spLocks noGrp="1"/>
          </p:cNvSpPr>
          <p:nvPr>
            <p:ph type="dt" sz="half" idx="10"/>
          </p:nvPr>
        </p:nvSpPr>
        <p:spPr/>
        <p:txBody>
          <a:bodyPr/>
          <a:lstStyle/>
          <a:p>
            <a:pPr>
              <a:defRPr/>
            </a:pPr>
            <a:r>
              <a:rPr lang="en-US" smtClean="0"/>
              <a:t>06-2016</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
        <p:nvSpPr>
          <p:cNvPr id="6" name="Slide Number Placeholder 5"/>
          <p:cNvSpPr>
            <a:spLocks noGrp="1"/>
          </p:cNvSpPr>
          <p:nvPr>
            <p:ph type="sldNum" sz="quarter" idx="12"/>
          </p:nvPr>
        </p:nvSpPr>
        <p:spPr/>
        <p:txBody>
          <a:bodyPr/>
          <a:lstStyle/>
          <a:p>
            <a:pPr>
              <a:defRPr/>
            </a:pPr>
            <a:fld id="{9304788E-D2E0-420C-B7C7-53D65496CD32}" type="slidenum">
              <a:rPr lang="en-US" smtClean="0"/>
              <a:pPr>
                <a:defRPr/>
              </a:pPr>
              <a:t>3</a:t>
            </a:fld>
            <a:endParaRPr lang="en-US"/>
          </a:p>
        </p:txBody>
      </p:sp>
    </p:spTree>
    <p:extLst>
      <p:ext uri="{BB962C8B-B14F-4D97-AF65-F5344CB8AC3E}">
        <p14:creationId xmlns:p14="http://schemas.microsoft.com/office/powerpoint/2010/main" val="41873411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1219200"/>
            <a:ext cx="5105400" cy="5029200"/>
          </a:xfrm>
        </p:spPr>
        <p:txBody>
          <a:bodyPr/>
          <a:lstStyle/>
          <a:p>
            <a:pPr marL="457200" indent="-449263">
              <a:buNone/>
            </a:pPr>
            <a:r>
              <a:rPr lang="en-US" dirty="0"/>
              <a:t>8</a:t>
            </a:r>
            <a:r>
              <a:rPr lang="en-US" dirty="0" smtClean="0"/>
              <a:t>.	</a:t>
            </a:r>
            <a:r>
              <a:rPr lang="pt-PT" dirty="0" smtClean="0"/>
              <a:t>Programa </a:t>
            </a:r>
            <a:r>
              <a:rPr lang="pt-PT" dirty="0"/>
              <a:t>de residência</a:t>
            </a:r>
            <a:endParaRPr lang="en-US" dirty="0"/>
          </a:p>
          <a:p>
            <a:pPr marL="809625" indent="-333375" defTabSz="1081088">
              <a:spcAft>
                <a:spcPts val="600"/>
              </a:spcAft>
              <a:buNone/>
            </a:pPr>
            <a:r>
              <a:rPr lang="en-US" dirty="0" smtClean="0"/>
              <a:t>B.	</a:t>
            </a:r>
            <a:r>
              <a:rPr lang="pt-PT" dirty="0"/>
              <a:t>Fase de Treinamento </a:t>
            </a:r>
            <a:endParaRPr lang="en-US" dirty="0" smtClean="0"/>
          </a:p>
          <a:p>
            <a:pPr marL="1143000" indent="-228600" defTabSz="1081088">
              <a:spcAft>
                <a:spcPts val="600"/>
              </a:spcAft>
            </a:pPr>
            <a:r>
              <a:rPr lang="pt-PT" sz="2400" dirty="0" smtClean="0"/>
              <a:t>8 </a:t>
            </a:r>
            <a:r>
              <a:rPr lang="pt-PT" sz="2400" dirty="0"/>
              <a:t>meses do </a:t>
            </a:r>
            <a:r>
              <a:rPr lang="pt-PT" sz="2400" dirty="0" smtClean="0"/>
              <a:t>programa</a:t>
            </a:r>
            <a:r>
              <a:rPr lang="en-US" sz="2400" dirty="0" smtClean="0"/>
              <a:t>  </a:t>
            </a:r>
          </a:p>
          <a:p>
            <a:pPr marL="1143000" indent="-228600" defTabSz="1081088">
              <a:spcAft>
                <a:spcPts val="600"/>
              </a:spcAft>
            </a:pPr>
            <a:r>
              <a:rPr lang="pt-PT" sz="2400" dirty="0"/>
              <a:t>Durante este período o aluno </a:t>
            </a:r>
            <a:r>
              <a:rPr lang="pt-PT" sz="2400" dirty="0" smtClean="0"/>
              <a:t>terá</a:t>
            </a:r>
            <a:r>
              <a:rPr lang="en-US" sz="2400" dirty="0" smtClean="0"/>
              <a:t>:</a:t>
            </a:r>
          </a:p>
          <a:p>
            <a:pPr marL="1368425" lvl="1" indent="-242888" defTabSz="1319213">
              <a:spcAft>
                <a:spcPts val="600"/>
              </a:spcAft>
              <a:buFont typeface="Wingdings" panose="05000000000000000000" pitchFamily="2" charset="2"/>
              <a:buChar char="Ø"/>
            </a:pPr>
            <a:r>
              <a:rPr lang="pt-PT" sz="2000" dirty="0"/>
              <a:t>formação profissional </a:t>
            </a:r>
            <a:endParaRPr lang="pt-PT" sz="2000" dirty="0" smtClean="0"/>
          </a:p>
          <a:p>
            <a:pPr marL="1368425" lvl="1" indent="-242888" defTabSz="1319213">
              <a:spcAft>
                <a:spcPts val="600"/>
              </a:spcAft>
              <a:buFont typeface="Wingdings" panose="05000000000000000000" pitchFamily="2" charset="2"/>
              <a:buChar char="Ø"/>
            </a:pPr>
            <a:r>
              <a:rPr lang="pt-PT" sz="2000" dirty="0"/>
              <a:t>oportunidades educacionais </a:t>
            </a:r>
            <a:endParaRPr lang="en-US" sz="2000" dirty="0"/>
          </a:p>
          <a:p>
            <a:pPr marL="1368425" lvl="1" indent="-242888" defTabSz="1319213">
              <a:spcAft>
                <a:spcPts val="600"/>
              </a:spcAft>
              <a:buFont typeface="Wingdings" panose="05000000000000000000" pitchFamily="2" charset="2"/>
              <a:buChar char="Ø"/>
            </a:pPr>
            <a:r>
              <a:rPr lang="pt-PT" sz="2000" dirty="0"/>
              <a:t>responsabilidades acrescidas à medida que ele amadurece na vida </a:t>
            </a:r>
            <a:r>
              <a:rPr lang="pt-PT" sz="2000" dirty="0" smtClean="0"/>
              <a:t>cristã</a:t>
            </a:r>
            <a:endParaRPr lang="en-US" sz="2000" dirty="0" smtClean="0"/>
          </a:p>
        </p:txBody>
      </p:sp>
      <p:sp>
        <p:nvSpPr>
          <p:cNvPr id="3" name="Title 2"/>
          <p:cNvSpPr>
            <a:spLocks noGrp="1"/>
          </p:cNvSpPr>
          <p:nvPr>
            <p:ph type="title"/>
          </p:nvPr>
        </p:nvSpPr>
        <p:spPr>
          <a:xfrm>
            <a:off x="457200" y="5542"/>
            <a:ext cx="8229600" cy="1143000"/>
          </a:xfrm>
        </p:spPr>
        <p:txBody>
          <a:bodyPr>
            <a:noAutofit/>
          </a:bodyPr>
          <a:lstStyle/>
          <a:p>
            <a:pPr algn="ctr"/>
            <a:r>
              <a:rPr lang="en-US" sz="3200" dirty="0"/>
              <a:t>Manual de </a:t>
            </a:r>
            <a:r>
              <a:rPr lang="en-US" sz="3200" dirty="0" err="1"/>
              <a:t>Políticas</a:t>
            </a:r>
            <a:r>
              <a:rPr lang="en-US" sz="3200" dirty="0"/>
              <a:t> e </a:t>
            </a:r>
            <a:r>
              <a:rPr lang="en-US" sz="3200" dirty="0" err="1"/>
              <a:t>Procedimentos</a:t>
            </a:r>
            <a:r>
              <a:rPr lang="en-US" sz="3200" dirty="0"/>
              <a:t> </a:t>
            </a:r>
            <a:r>
              <a:rPr lang="en-US" sz="4400" dirty="0"/>
              <a:t/>
            </a:r>
            <a:br>
              <a:rPr lang="en-US" sz="4400" dirty="0"/>
            </a:br>
            <a:r>
              <a:rPr lang="en-US" sz="2400" dirty="0">
                <a:solidFill>
                  <a:srgbClr val="C00000"/>
                </a:solidFill>
              </a:rPr>
              <a:t>Policies and Procedures Manual</a:t>
            </a:r>
            <a:endParaRPr lang="en-US" sz="3200" dirty="0"/>
          </a:p>
        </p:txBody>
      </p:sp>
      <p:sp>
        <p:nvSpPr>
          <p:cNvPr id="4" name="Date Placeholder 3"/>
          <p:cNvSpPr>
            <a:spLocks noGrp="1"/>
          </p:cNvSpPr>
          <p:nvPr>
            <p:ph type="dt" sz="half" idx="10"/>
          </p:nvPr>
        </p:nvSpPr>
        <p:spPr/>
        <p:txBody>
          <a:bodyPr/>
          <a:lstStyle/>
          <a:p>
            <a:pPr>
              <a:defRPr/>
            </a:pPr>
            <a:r>
              <a:rPr lang="en-US" smtClean="0"/>
              <a:t>06-2016</a:t>
            </a:r>
            <a:endParaRPr lang="en-US"/>
          </a:p>
        </p:txBody>
      </p:sp>
      <p:sp>
        <p:nvSpPr>
          <p:cNvPr id="5" name="Footer Placeholder 4"/>
          <p:cNvSpPr>
            <a:spLocks noGrp="1"/>
          </p:cNvSpPr>
          <p:nvPr>
            <p:ph type="ftr" sz="quarter" idx="11"/>
          </p:nvPr>
        </p:nvSpPr>
        <p:spPr/>
        <p:txBody>
          <a:bodyPr/>
          <a:lstStyle/>
          <a:p>
            <a:pPr>
              <a:defRPr/>
            </a:pPr>
            <a:r>
              <a:rPr lang="en-US" dirty="0" smtClean="0"/>
              <a:t>iTeenChallenge.org</a:t>
            </a:r>
            <a:endParaRPr lang="en-US" dirty="0"/>
          </a:p>
        </p:txBody>
      </p:sp>
      <p:sp>
        <p:nvSpPr>
          <p:cNvPr id="6" name="Slide Number Placeholder 5"/>
          <p:cNvSpPr>
            <a:spLocks noGrp="1"/>
          </p:cNvSpPr>
          <p:nvPr>
            <p:ph type="sldNum" sz="quarter" idx="12"/>
          </p:nvPr>
        </p:nvSpPr>
        <p:spPr/>
        <p:txBody>
          <a:bodyPr/>
          <a:lstStyle/>
          <a:p>
            <a:pPr>
              <a:defRPr/>
            </a:pPr>
            <a:fld id="{9304788E-D2E0-420C-B7C7-53D65496CD32}" type="slidenum">
              <a:rPr lang="en-US" smtClean="0"/>
              <a:pPr>
                <a:defRPr/>
              </a:pPr>
              <a:t>30</a:t>
            </a:fld>
            <a:endParaRPr lang="en-US"/>
          </a:p>
        </p:txBody>
      </p:sp>
      <p:sp>
        <p:nvSpPr>
          <p:cNvPr id="7" name="Content Placeholder 1"/>
          <p:cNvSpPr txBox="1">
            <a:spLocks/>
          </p:cNvSpPr>
          <p:nvPr/>
        </p:nvSpPr>
        <p:spPr bwMode="auto">
          <a:xfrm>
            <a:off x="5257800" y="1219200"/>
            <a:ext cx="3862754"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352425" indent="-344488">
              <a:buFont typeface="Wingdings 3" pitchFamily="18" charset="2"/>
              <a:buNone/>
            </a:pPr>
            <a:r>
              <a:rPr lang="en-US" sz="2000" dirty="0" smtClean="0">
                <a:solidFill>
                  <a:srgbClr val="C00000"/>
                </a:solidFill>
              </a:rPr>
              <a:t>8.	Student resident program</a:t>
            </a:r>
          </a:p>
          <a:p>
            <a:pPr marL="685800" indent="-333375" defTabSz="1081088">
              <a:spcAft>
                <a:spcPts val="600"/>
              </a:spcAft>
              <a:buFont typeface="Wingdings 3" pitchFamily="18" charset="2"/>
              <a:buNone/>
            </a:pPr>
            <a:r>
              <a:rPr lang="en-US" sz="2000" dirty="0" smtClean="0">
                <a:solidFill>
                  <a:srgbClr val="C00000"/>
                </a:solidFill>
              </a:rPr>
              <a:t>B.	Training phase</a:t>
            </a:r>
          </a:p>
          <a:p>
            <a:pPr marL="1038225" indent="-228600" defTabSz="1081088">
              <a:spcAft>
                <a:spcPts val="600"/>
              </a:spcAft>
            </a:pPr>
            <a:r>
              <a:rPr lang="en-US" sz="2000" dirty="0" smtClean="0">
                <a:solidFill>
                  <a:srgbClr val="C00000"/>
                </a:solidFill>
              </a:rPr>
              <a:t>8 months of the program </a:t>
            </a:r>
          </a:p>
          <a:p>
            <a:pPr marL="1038225" indent="-228600" defTabSz="1081088">
              <a:spcAft>
                <a:spcPts val="600"/>
              </a:spcAft>
            </a:pPr>
            <a:r>
              <a:rPr lang="en-US" sz="2000" dirty="0" smtClean="0">
                <a:solidFill>
                  <a:srgbClr val="C00000"/>
                </a:solidFill>
              </a:rPr>
              <a:t>During this phase the student will:</a:t>
            </a:r>
          </a:p>
          <a:p>
            <a:pPr marL="1263650" lvl="1" indent="-242888" defTabSz="1319213">
              <a:spcAft>
                <a:spcPts val="600"/>
              </a:spcAft>
              <a:buFont typeface="Wingdings" panose="05000000000000000000" pitchFamily="2" charset="2"/>
              <a:buChar char="Ø"/>
            </a:pPr>
            <a:r>
              <a:rPr lang="en-US" sz="1800" dirty="0" smtClean="0">
                <a:solidFill>
                  <a:srgbClr val="C00000"/>
                </a:solidFill>
              </a:rPr>
              <a:t>receive vocational training</a:t>
            </a:r>
          </a:p>
          <a:p>
            <a:pPr marL="1263650" lvl="1" indent="-242888" defTabSz="1319213">
              <a:spcAft>
                <a:spcPts val="600"/>
              </a:spcAft>
              <a:buFont typeface="Wingdings" panose="05000000000000000000" pitchFamily="2" charset="2"/>
              <a:buChar char="Ø"/>
            </a:pPr>
            <a:r>
              <a:rPr lang="en-US" sz="1800" dirty="0" smtClean="0">
                <a:solidFill>
                  <a:srgbClr val="C00000"/>
                </a:solidFill>
              </a:rPr>
              <a:t>have educational opportunities</a:t>
            </a:r>
          </a:p>
          <a:p>
            <a:pPr marL="1263650" lvl="1" indent="-242888" defTabSz="1319213">
              <a:spcAft>
                <a:spcPts val="600"/>
              </a:spcAft>
              <a:buFont typeface="Wingdings" panose="05000000000000000000" pitchFamily="2" charset="2"/>
              <a:buChar char="Ø"/>
            </a:pPr>
            <a:r>
              <a:rPr lang="en-US" sz="1800" dirty="0" smtClean="0">
                <a:solidFill>
                  <a:srgbClr val="C00000"/>
                </a:solidFill>
              </a:rPr>
              <a:t>receive increased responsibilities as he matures in his Christian life</a:t>
            </a:r>
          </a:p>
        </p:txBody>
      </p:sp>
    </p:spTree>
    <p:extLst>
      <p:ext uri="{BB962C8B-B14F-4D97-AF65-F5344CB8AC3E}">
        <p14:creationId xmlns:p14="http://schemas.microsoft.com/office/powerpoint/2010/main" val="26940536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219200"/>
            <a:ext cx="5105400" cy="5029200"/>
          </a:xfrm>
        </p:spPr>
        <p:txBody>
          <a:bodyPr/>
          <a:lstStyle/>
          <a:p>
            <a:pPr marL="352425" indent="-344488">
              <a:buNone/>
            </a:pPr>
            <a:r>
              <a:rPr lang="en-US" dirty="0"/>
              <a:t>8.	</a:t>
            </a:r>
            <a:r>
              <a:rPr lang="pt-PT" dirty="0"/>
              <a:t>Programa de residência</a:t>
            </a:r>
            <a:endParaRPr lang="en-US" dirty="0" smtClean="0">
              <a:solidFill>
                <a:srgbClr val="FF0000"/>
              </a:solidFill>
            </a:endParaRPr>
          </a:p>
          <a:p>
            <a:pPr marL="109537" indent="0">
              <a:buNone/>
            </a:pPr>
            <a:endParaRPr lang="en-US" sz="1000" dirty="0" smtClean="0">
              <a:solidFill>
                <a:srgbClr val="FF0000"/>
              </a:solidFill>
            </a:endParaRPr>
          </a:p>
          <a:p>
            <a:pPr marL="817563" indent="-465138" defTabSz="1081088">
              <a:spcAft>
                <a:spcPts val="1200"/>
              </a:spcAft>
              <a:buNone/>
            </a:pPr>
            <a:r>
              <a:rPr lang="en-US" dirty="0" smtClean="0"/>
              <a:t>C.	</a:t>
            </a:r>
            <a:r>
              <a:rPr lang="pt-PT" dirty="0" smtClean="0"/>
              <a:t>Admissão de alunos </a:t>
            </a:r>
            <a:endParaRPr lang="en-US" dirty="0" smtClean="0"/>
          </a:p>
          <a:p>
            <a:pPr marL="1038225" indent="-228600" defTabSz="1081088">
              <a:spcAft>
                <a:spcPts val="1200"/>
              </a:spcAft>
            </a:pPr>
            <a:r>
              <a:rPr lang="pt-PT" sz="2400" dirty="0"/>
              <a:t>Coordenador de </a:t>
            </a:r>
            <a:r>
              <a:rPr lang="pt-PT" sz="2400" dirty="0" smtClean="0"/>
              <a:t>Admissão</a:t>
            </a:r>
            <a:endParaRPr lang="en-US" sz="2400" dirty="0" smtClean="0"/>
          </a:p>
          <a:p>
            <a:pPr marL="1038225" indent="-228600" defTabSz="1081088">
              <a:spcAft>
                <a:spcPts val="1200"/>
              </a:spcAft>
            </a:pPr>
            <a:r>
              <a:rPr lang="pt-PT" sz="2400" dirty="0"/>
              <a:t>O candidato deve ter um problema controlando a sua vida e está buscando treinamento e discipulado como uma solução</a:t>
            </a:r>
            <a:r>
              <a:rPr lang="en-US" sz="2400" dirty="0" smtClean="0"/>
              <a:t>.</a:t>
            </a:r>
          </a:p>
        </p:txBody>
      </p:sp>
      <p:sp>
        <p:nvSpPr>
          <p:cNvPr id="3" name="Title 2"/>
          <p:cNvSpPr>
            <a:spLocks noGrp="1"/>
          </p:cNvSpPr>
          <p:nvPr>
            <p:ph type="title"/>
          </p:nvPr>
        </p:nvSpPr>
        <p:spPr>
          <a:xfrm>
            <a:off x="457200" y="5542"/>
            <a:ext cx="8229600" cy="1143000"/>
          </a:xfrm>
        </p:spPr>
        <p:txBody>
          <a:bodyPr>
            <a:noAutofit/>
          </a:bodyPr>
          <a:lstStyle/>
          <a:p>
            <a:pPr algn="ctr"/>
            <a:r>
              <a:rPr lang="en-US" sz="3200" dirty="0"/>
              <a:t>Manual de </a:t>
            </a:r>
            <a:r>
              <a:rPr lang="en-US" sz="3200" dirty="0" err="1"/>
              <a:t>Políticas</a:t>
            </a:r>
            <a:r>
              <a:rPr lang="en-US" sz="3200" dirty="0"/>
              <a:t> e </a:t>
            </a:r>
            <a:r>
              <a:rPr lang="en-US" sz="3200" dirty="0" err="1"/>
              <a:t>Procedimentos</a:t>
            </a:r>
            <a:r>
              <a:rPr lang="en-US" sz="3200" dirty="0"/>
              <a:t> </a:t>
            </a:r>
            <a:r>
              <a:rPr lang="en-US" sz="4400" dirty="0"/>
              <a:t/>
            </a:r>
            <a:br>
              <a:rPr lang="en-US" sz="4400" dirty="0"/>
            </a:br>
            <a:r>
              <a:rPr lang="en-US" sz="2400" dirty="0">
                <a:solidFill>
                  <a:srgbClr val="C00000"/>
                </a:solidFill>
              </a:rPr>
              <a:t>Policies and Procedures Manual</a:t>
            </a:r>
            <a:endParaRPr lang="en-US" sz="3200" dirty="0"/>
          </a:p>
        </p:txBody>
      </p:sp>
      <p:sp>
        <p:nvSpPr>
          <p:cNvPr id="4" name="Date Placeholder 3"/>
          <p:cNvSpPr>
            <a:spLocks noGrp="1"/>
          </p:cNvSpPr>
          <p:nvPr>
            <p:ph type="dt" sz="half" idx="10"/>
          </p:nvPr>
        </p:nvSpPr>
        <p:spPr/>
        <p:txBody>
          <a:bodyPr/>
          <a:lstStyle/>
          <a:p>
            <a:pPr>
              <a:defRPr/>
            </a:pPr>
            <a:r>
              <a:rPr lang="en-US" smtClean="0"/>
              <a:t>06-2016</a:t>
            </a:r>
            <a:endParaRPr lang="en-US"/>
          </a:p>
        </p:txBody>
      </p:sp>
      <p:sp>
        <p:nvSpPr>
          <p:cNvPr id="5" name="Footer Placeholder 4"/>
          <p:cNvSpPr>
            <a:spLocks noGrp="1"/>
          </p:cNvSpPr>
          <p:nvPr>
            <p:ph type="ftr" sz="quarter" idx="11"/>
          </p:nvPr>
        </p:nvSpPr>
        <p:spPr/>
        <p:txBody>
          <a:bodyPr/>
          <a:lstStyle/>
          <a:p>
            <a:pPr>
              <a:defRPr/>
            </a:pPr>
            <a:r>
              <a:rPr lang="en-US" dirty="0" smtClean="0"/>
              <a:t>iTeenChallenge.org</a:t>
            </a:r>
            <a:endParaRPr lang="en-US" dirty="0"/>
          </a:p>
        </p:txBody>
      </p:sp>
      <p:sp>
        <p:nvSpPr>
          <p:cNvPr id="6" name="Slide Number Placeholder 5"/>
          <p:cNvSpPr>
            <a:spLocks noGrp="1"/>
          </p:cNvSpPr>
          <p:nvPr>
            <p:ph type="sldNum" sz="quarter" idx="12"/>
          </p:nvPr>
        </p:nvSpPr>
        <p:spPr/>
        <p:txBody>
          <a:bodyPr/>
          <a:lstStyle/>
          <a:p>
            <a:pPr>
              <a:defRPr/>
            </a:pPr>
            <a:fld id="{9304788E-D2E0-420C-B7C7-53D65496CD32}" type="slidenum">
              <a:rPr lang="en-US" smtClean="0"/>
              <a:pPr>
                <a:defRPr/>
              </a:pPr>
              <a:t>31</a:t>
            </a:fld>
            <a:endParaRPr lang="en-US"/>
          </a:p>
        </p:txBody>
      </p:sp>
      <p:sp>
        <p:nvSpPr>
          <p:cNvPr id="7" name="Content Placeholder 1"/>
          <p:cNvSpPr txBox="1">
            <a:spLocks/>
          </p:cNvSpPr>
          <p:nvPr/>
        </p:nvSpPr>
        <p:spPr bwMode="auto">
          <a:xfrm>
            <a:off x="5181600" y="1295400"/>
            <a:ext cx="3938954"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352425" indent="-344488">
              <a:spcAft>
                <a:spcPts val="1800"/>
              </a:spcAft>
              <a:buFont typeface="Wingdings 3" pitchFamily="18" charset="2"/>
              <a:buNone/>
            </a:pPr>
            <a:r>
              <a:rPr lang="en-US" sz="2000" dirty="0" smtClean="0">
                <a:solidFill>
                  <a:srgbClr val="C00000"/>
                </a:solidFill>
              </a:rPr>
              <a:t>8.	Student resident program</a:t>
            </a:r>
          </a:p>
          <a:p>
            <a:pPr marL="817563" indent="-465138" defTabSz="1081088">
              <a:spcAft>
                <a:spcPts val="1800"/>
              </a:spcAft>
              <a:buFont typeface="Wingdings 3" pitchFamily="18" charset="2"/>
              <a:buNone/>
            </a:pPr>
            <a:r>
              <a:rPr lang="en-US" sz="2000" dirty="0" smtClean="0">
                <a:solidFill>
                  <a:srgbClr val="C00000"/>
                </a:solidFill>
              </a:rPr>
              <a:t>C.	Student admission</a:t>
            </a:r>
          </a:p>
          <a:p>
            <a:pPr marL="1038225" indent="-228600" defTabSz="1081088">
              <a:spcAft>
                <a:spcPts val="1800"/>
              </a:spcAft>
            </a:pPr>
            <a:r>
              <a:rPr lang="en-US" sz="2000" dirty="0" smtClean="0">
                <a:solidFill>
                  <a:srgbClr val="C00000"/>
                </a:solidFill>
              </a:rPr>
              <a:t>Intake coordinator  </a:t>
            </a:r>
          </a:p>
          <a:p>
            <a:pPr marL="1038225" indent="-228600" defTabSz="1081088">
              <a:spcAft>
                <a:spcPts val="1200"/>
              </a:spcAft>
            </a:pPr>
            <a:r>
              <a:rPr lang="en-US" sz="2000" dirty="0" smtClean="0">
                <a:solidFill>
                  <a:srgbClr val="C00000"/>
                </a:solidFill>
              </a:rPr>
              <a:t>The applicant must have a </a:t>
            </a:r>
            <a:br>
              <a:rPr lang="en-US" sz="2000" dirty="0" smtClean="0">
                <a:solidFill>
                  <a:srgbClr val="C00000"/>
                </a:solidFill>
              </a:rPr>
            </a:br>
            <a:r>
              <a:rPr lang="en-US" sz="2000" dirty="0" smtClean="0">
                <a:solidFill>
                  <a:srgbClr val="C00000"/>
                </a:solidFill>
              </a:rPr>
              <a:t>life-controlling problem and be seeking discipleship training as a remedy.</a:t>
            </a:r>
          </a:p>
        </p:txBody>
      </p:sp>
    </p:spTree>
    <p:extLst>
      <p:ext uri="{BB962C8B-B14F-4D97-AF65-F5344CB8AC3E}">
        <p14:creationId xmlns:p14="http://schemas.microsoft.com/office/powerpoint/2010/main" val="36403020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219200"/>
            <a:ext cx="4876800" cy="5029200"/>
          </a:xfrm>
        </p:spPr>
        <p:txBody>
          <a:bodyPr/>
          <a:lstStyle/>
          <a:p>
            <a:pPr marL="457200" indent="-449263">
              <a:buNone/>
            </a:pPr>
            <a:r>
              <a:rPr lang="en-US" dirty="0"/>
              <a:t>8.	</a:t>
            </a:r>
            <a:r>
              <a:rPr lang="pt-PT" dirty="0"/>
              <a:t>Programa de residência</a:t>
            </a:r>
            <a:endParaRPr lang="en-US" dirty="0" smtClean="0">
              <a:solidFill>
                <a:srgbClr val="FF0000"/>
              </a:solidFill>
            </a:endParaRPr>
          </a:p>
          <a:p>
            <a:pPr marL="109537" indent="0">
              <a:buNone/>
            </a:pPr>
            <a:endParaRPr lang="en-US" sz="1000" dirty="0" smtClean="0">
              <a:solidFill>
                <a:srgbClr val="FF0000"/>
              </a:solidFill>
            </a:endParaRPr>
          </a:p>
          <a:p>
            <a:pPr marL="922338" indent="-465138" defTabSz="1081088">
              <a:spcAft>
                <a:spcPts val="1200"/>
              </a:spcAft>
              <a:buNone/>
            </a:pPr>
            <a:r>
              <a:rPr lang="en-US" dirty="0" smtClean="0"/>
              <a:t>D.	</a:t>
            </a:r>
            <a:r>
              <a:rPr lang="pt-PT" dirty="0" smtClean="0"/>
              <a:t>Formulários </a:t>
            </a:r>
            <a:r>
              <a:rPr lang="pt-PT" dirty="0"/>
              <a:t>do aluno</a:t>
            </a:r>
            <a:endParaRPr lang="en-US" dirty="0" smtClean="0"/>
          </a:p>
          <a:p>
            <a:pPr marL="1143000" indent="-228600" defTabSz="1081088">
              <a:spcAft>
                <a:spcPts val="1200"/>
              </a:spcAft>
            </a:pPr>
            <a:r>
              <a:rPr lang="pt-PT" sz="2400" dirty="0"/>
              <a:t>As informações recolhidas no curso de admissão, avaliação e processos de divulgação devem ser registradas em formulários uniformizados no arquivo do aluno</a:t>
            </a:r>
            <a:r>
              <a:rPr lang="en-US" sz="2400" dirty="0" smtClean="0"/>
              <a:t>.</a:t>
            </a:r>
          </a:p>
        </p:txBody>
      </p:sp>
      <p:sp>
        <p:nvSpPr>
          <p:cNvPr id="3" name="Title 2"/>
          <p:cNvSpPr>
            <a:spLocks noGrp="1"/>
          </p:cNvSpPr>
          <p:nvPr>
            <p:ph type="title"/>
          </p:nvPr>
        </p:nvSpPr>
        <p:spPr>
          <a:xfrm>
            <a:off x="457200" y="5542"/>
            <a:ext cx="8229600" cy="1143000"/>
          </a:xfrm>
        </p:spPr>
        <p:txBody>
          <a:bodyPr>
            <a:noAutofit/>
          </a:bodyPr>
          <a:lstStyle/>
          <a:p>
            <a:pPr algn="ctr"/>
            <a:r>
              <a:rPr lang="en-US" sz="3200" dirty="0"/>
              <a:t>Manual de </a:t>
            </a:r>
            <a:r>
              <a:rPr lang="en-US" sz="3200" dirty="0" err="1"/>
              <a:t>Políticas</a:t>
            </a:r>
            <a:r>
              <a:rPr lang="en-US" sz="3200" dirty="0"/>
              <a:t> e </a:t>
            </a:r>
            <a:r>
              <a:rPr lang="en-US" sz="3200" dirty="0" err="1"/>
              <a:t>Procedimentos</a:t>
            </a:r>
            <a:r>
              <a:rPr lang="en-US" sz="3200" dirty="0"/>
              <a:t> </a:t>
            </a:r>
            <a:r>
              <a:rPr lang="en-US" sz="4400" dirty="0"/>
              <a:t/>
            </a:r>
            <a:br>
              <a:rPr lang="en-US" sz="4400" dirty="0"/>
            </a:br>
            <a:r>
              <a:rPr lang="en-US" sz="2400" dirty="0">
                <a:solidFill>
                  <a:srgbClr val="C00000"/>
                </a:solidFill>
              </a:rPr>
              <a:t>Policies and Procedures Manual</a:t>
            </a:r>
            <a:endParaRPr lang="en-US" sz="3200" dirty="0"/>
          </a:p>
        </p:txBody>
      </p:sp>
      <p:sp>
        <p:nvSpPr>
          <p:cNvPr id="4" name="Date Placeholder 3"/>
          <p:cNvSpPr>
            <a:spLocks noGrp="1"/>
          </p:cNvSpPr>
          <p:nvPr>
            <p:ph type="dt" sz="half" idx="10"/>
          </p:nvPr>
        </p:nvSpPr>
        <p:spPr/>
        <p:txBody>
          <a:bodyPr/>
          <a:lstStyle/>
          <a:p>
            <a:pPr>
              <a:defRPr/>
            </a:pPr>
            <a:r>
              <a:rPr lang="en-US" smtClean="0"/>
              <a:t>06-2016</a:t>
            </a:r>
            <a:endParaRPr lang="en-US"/>
          </a:p>
        </p:txBody>
      </p:sp>
      <p:sp>
        <p:nvSpPr>
          <p:cNvPr id="5" name="Footer Placeholder 4"/>
          <p:cNvSpPr>
            <a:spLocks noGrp="1"/>
          </p:cNvSpPr>
          <p:nvPr>
            <p:ph type="ftr" sz="quarter" idx="11"/>
          </p:nvPr>
        </p:nvSpPr>
        <p:spPr/>
        <p:txBody>
          <a:bodyPr/>
          <a:lstStyle/>
          <a:p>
            <a:pPr>
              <a:defRPr/>
            </a:pPr>
            <a:r>
              <a:rPr lang="en-US" dirty="0" smtClean="0"/>
              <a:t>iTeenChallenge.org</a:t>
            </a:r>
            <a:endParaRPr lang="en-US" dirty="0"/>
          </a:p>
        </p:txBody>
      </p:sp>
      <p:sp>
        <p:nvSpPr>
          <p:cNvPr id="6" name="Slide Number Placeholder 5"/>
          <p:cNvSpPr>
            <a:spLocks noGrp="1"/>
          </p:cNvSpPr>
          <p:nvPr>
            <p:ph type="sldNum" sz="quarter" idx="12"/>
          </p:nvPr>
        </p:nvSpPr>
        <p:spPr/>
        <p:txBody>
          <a:bodyPr/>
          <a:lstStyle/>
          <a:p>
            <a:pPr>
              <a:defRPr/>
            </a:pPr>
            <a:fld id="{9304788E-D2E0-420C-B7C7-53D65496CD32}" type="slidenum">
              <a:rPr lang="en-US" smtClean="0"/>
              <a:pPr>
                <a:defRPr/>
              </a:pPr>
              <a:t>32</a:t>
            </a:fld>
            <a:endParaRPr lang="en-US"/>
          </a:p>
        </p:txBody>
      </p:sp>
      <p:sp>
        <p:nvSpPr>
          <p:cNvPr id="7" name="Content Placeholder 1"/>
          <p:cNvSpPr txBox="1">
            <a:spLocks/>
          </p:cNvSpPr>
          <p:nvPr/>
        </p:nvSpPr>
        <p:spPr bwMode="auto">
          <a:xfrm>
            <a:off x="5029200" y="1371600"/>
            <a:ext cx="41148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457200" indent="-449263">
              <a:buFont typeface="Wingdings 3" pitchFamily="18" charset="2"/>
              <a:buNone/>
            </a:pPr>
            <a:r>
              <a:rPr lang="en-US" sz="2000" dirty="0" smtClean="0">
                <a:solidFill>
                  <a:srgbClr val="C00000"/>
                </a:solidFill>
              </a:rPr>
              <a:t>8.	Student resident program</a:t>
            </a:r>
          </a:p>
          <a:p>
            <a:pPr marL="109537" indent="0">
              <a:buFont typeface="Wingdings 3" pitchFamily="18" charset="2"/>
              <a:buNone/>
            </a:pPr>
            <a:endParaRPr lang="en-US" sz="800" dirty="0" smtClean="0">
              <a:solidFill>
                <a:srgbClr val="C00000"/>
              </a:solidFill>
            </a:endParaRPr>
          </a:p>
          <a:p>
            <a:pPr marL="922338" indent="-465138" defTabSz="1081088">
              <a:spcAft>
                <a:spcPts val="1200"/>
              </a:spcAft>
              <a:buFont typeface="Wingdings 3" pitchFamily="18" charset="2"/>
              <a:buNone/>
            </a:pPr>
            <a:r>
              <a:rPr lang="en-US" sz="2000" dirty="0" smtClean="0">
                <a:solidFill>
                  <a:srgbClr val="C00000"/>
                </a:solidFill>
              </a:rPr>
              <a:t>D.	Student forms</a:t>
            </a:r>
          </a:p>
          <a:p>
            <a:pPr marL="1143000" indent="-228600" defTabSz="1081088">
              <a:spcAft>
                <a:spcPts val="1200"/>
              </a:spcAft>
            </a:pPr>
            <a:r>
              <a:rPr lang="en-US" sz="2000" dirty="0" smtClean="0">
                <a:solidFill>
                  <a:srgbClr val="C00000"/>
                </a:solidFill>
              </a:rPr>
              <a:t>Information gathered in the course</a:t>
            </a:r>
            <a:r>
              <a:rPr lang="en-US" sz="2000" b="1" dirty="0" smtClean="0">
                <a:solidFill>
                  <a:srgbClr val="C00000"/>
                </a:solidFill>
              </a:rPr>
              <a:t> </a:t>
            </a:r>
            <a:r>
              <a:rPr lang="en-US" sz="2000" dirty="0" smtClean="0">
                <a:solidFill>
                  <a:srgbClr val="C00000"/>
                </a:solidFill>
              </a:rPr>
              <a:t>of the admission, assessment, and discharge processes shall be recorded on standardized forms in the student’s file.</a:t>
            </a:r>
          </a:p>
        </p:txBody>
      </p:sp>
    </p:spTree>
    <p:extLst>
      <p:ext uri="{BB962C8B-B14F-4D97-AF65-F5344CB8AC3E}">
        <p14:creationId xmlns:p14="http://schemas.microsoft.com/office/powerpoint/2010/main" val="4176872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219200"/>
            <a:ext cx="5257800" cy="5029200"/>
          </a:xfrm>
        </p:spPr>
        <p:txBody>
          <a:bodyPr/>
          <a:lstStyle/>
          <a:p>
            <a:pPr marL="352425" indent="-344488">
              <a:buNone/>
            </a:pPr>
            <a:r>
              <a:rPr lang="en-US" dirty="0"/>
              <a:t>8.	</a:t>
            </a:r>
            <a:r>
              <a:rPr lang="pt-PT" dirty="0"/>
              <a:t>Programa de residência</a:t>
            </a:r>
            <a:endParaRPr lang="en-US" sz="1000" dirty="0" smtClean="0">
              <a:solidFill>
                <a:srgbClr val="FF0000"/>
              </a:solidFill>
            </a:endParaRPr>
          </a:p>
          <a:p>
            <a:pPr marL="817563" indent="-465138" defTabSz="1081088">
              <a:spcAft>
                <a:spcPts val="1200"/>
              </a:spcAft>
              <a:buNone/>
            </a:pPr>
            <a:r>
              <a:rPr lang="en-US" sz="2400" dirty="0" smtClean="0"/>
              <a:t>E.	</a:t>
            </a:r>
            <a:r>
              <a:rPr lang="pt-BR" sz="2400" dirty="0" smtClean="0"/>
              <a:t>Bens </a:t>
            </a:r>
            <a:r>
              <a:rPr lang="pt-BR" sz="2400" dirty="0"/>
              <a:t>do aluno e revistas</a:t>
            </a:r>
            <a:endParaRPr lang="en-US" sz="2400" dirty="0" smtClean="0">
              <a:solidFill>
                <a:srgbClr val="00B050"/>
              </a:solidFill>
            </a:endParaRPr>
          </a:p>
          <a:p>
            <a:pPr marL="1038225" indent="-228600" defTabSz="1081088">
              <a:spcAft>
                <a:spcPts val="1200"/>
              </a:spcAft>
            </a:pPr>
            <a:r>
              <a:rPr lang="pt-PT" sz="2200" dirty="0"/>
              <a:t>Os quartos do dormitório ou toda a instalação podem ser revistados a qualquer momento</a:t>
            </a:r>
            <a:r>
              <a:rPr lang="en-US" sz="2200" dirty="0" smtClean="0"/>
              <a:t>.</a:t>
            </a:r>
          </a:p>
          <a:p>
            <a:pPr marL="1038225" indent="-228600" defTabSz="1081088">
              <a:spcAft>
                <a:spcPts val="1200"/>
              </a:spcAft>
            </a:pPr>
            <a:r>
              <a:rPr lang="pt-PT" sz="2200" dirty="0"/>
              <a:t>As pesquisas podem ser realizadas com ou sem os alunos estarem presentes</a:t>
            </a:r>
            <a:r>
              <a:rPr lang="en-US" sz="2200" dirty="0" smtClean="0"/>
              <a:t>.</a:t>
            </a:r>
          </a:p>
          <a:p>
            <a:pPr marL="1038225" indent="-228600" defTabSz="1081088">
              <a:spcAft>
                <a:spcPts val="1200"/>
              </a:spcAft>
            </a:pPr>
            <a:r>
              <a:rPr lang="pt-PT" sz="2200" dirty="0"/>
              <a:t>Os artigos não autorizados serão </a:t>
            </a:r>
            <a:r>
              <a:rPr lang="pt-PT" sz="2200" dirty="0" smtClean="0"/>
              <a:t>confiscados.</a:t>
            </a:r>
            <a:endParaRPr lang="en-US" sz="2200" dirty="0" smtClean="0"/>
          </a:p>
        </p:txBody>
      </p:sp>
      <p:sp>
        <p:nvSpPr>
          <p:cNvPr id="3" name="Title 2"/>
          <p:cNvSpPr>
            <a:spLocks noGrp="1"/>
          </p:cNvSpPr>
          <p:nvPr>
            <p:ph type="title"/>
          </p:nvPr>
        </p:nvSpPr>
        <p:spPr>
          <a:xfrm>
            <a:off x="457200" y="5542"/>
            <a:ext cx="8229600" cy="1143000"/>
          </a:xfrm>
        </p:spPr>
        <p:txBody>
          <a:bodyPr>
            <a:noAutofit/>
          </a:bodyPr>
          <a:lstStyle/>
          <a:p>
            <a:pPr algn="ctr"/>
            <a:r>
              <a:rPr lang="en-US" sz="3200" dirty="0"/>
              <a:t>Manual de </a:t>
            </a:r>
            <a:r>
              <a:rPr lang="en-US" sz="3200" dirty="0" err="1"/>
              <a:t>Políticas</a:t>
            </a:r>
            <a:r>
              <a:rPr lang="en-US" sz="3200" dirty="0"/>
              <a:t> e </a:t>
            </a:r>
            <a:r>
              <a:rPr lang="en-US" sz="3200" dirty="0" err="1"/>
              <a:t>Procedimentos</a:t>
            </a:r>
            <a:r>
              <a:rPr lang="en-US" sz="3200" dirty="0"/>
              <a:t> </a:t>
            </a:r>
            <a:r>
              <a:rPr lang="en-US" sz="4400" dirty="0"/>
              <a:t/>
            </a:r>
            <a:br>
              <a:rPr lang="en-US" sz="4400" dirty="0"/>
            </a:br>
            <a:r>
              <a:rPr lang="en-US" sz="2400" dirty="0">
                <a:solidFill>
                  <a:srgbClr val="C00000"/>
                </a:solidFill>
              </a:rPr>
              <a:t>Policies and Procedures Manual</a:t>
            </a:r>
            <a:endParaRPr lang="en-US" sz="3200" dirty="0"/>
          </a:p>
        </p:txBody>
      </p:sp>
      <p:sp>
        <p:nvSpPr>
          <p:cNvPr id="4" name="Date Placeholder 3"/>
          <p:cNvSpPr>
            <a:spLocks noGrp="1"/>
          </p:cNvSpPr>
          <p:nvPr>
            <p:ph type="dt" sz="half" idx="10"/>
          </p:nvPr>
        </p:nvSpPr>
        <p:spPr/>
        <p:txBody>
          <a:bodyPr/>
          <a:lstStyle/>
          <a:p>
            <a:pPr>
              <a:defRPr/>
            </a:pPr>
            <a:r>
              <a:rPr lang="en-US" smtClean="0"/>
              <a:t>06-2016</a:t>
            </a:r>
            <a:endParaRPr lang="en-US"/>
          </a:p>
        </p:txBody>
      </p:sp>
      <p:sp>
        <p:nvSpPr>
          <p:cNvPr id="5" name="Footer Placeholder 4"/>
          <p:cNvSpPr>
            <a:spLocks noGrp="1"/>
          </p:cNvSpPr>
          <p:nvPr>
            <p:ph type="ftr" sz="quarter" idx="11"/>
          </p:nvPr>
        </p:nvSpPr>
        <p:spPr/>
        <p:txBody>
          <a:bodyPr/>
          <a:lstStyle/>
          <a:p>
            <a:pPr>
              <a:defRPr/>
            </a:pPr>
            <a:r>
              <a:rPr lang="en-US" dirty="0" smtClean="0"/>
              <a:t>iTeenChallenge.org</a:t>
            </a:r>
            <a:endParaRPr lang="en-US" dirty="0"/>
          </a:p>
        </p:txBody>
      </p:sp>
      <p:sp>
        <p:nvSpPr>
          <p:cNvPr id="6" name="Slide Number Placeholder 5"/>
          <p:cNvSpPr>
            <a:spLocks noGrp="1"/>
          </p:cNvSpPr>
          <p:nvPr>
            <p:ph type="sldNum" sz="quarter" idx="12"/>
          </p:nvPr>
        </p:nvSpPr>
        <p:spPr/>
        <p:txBody>
          <a:bodyPr/>
          <a:lstStyle/>
          <a:p>
            <a:pPr>
              <a:defRPr/>
            </a:pPr>
            <a:fld id="{9304788E-D2E0-420C-B7C7-53D65496CD32}" type="slidenum">
              <a:rPr lang="en-US" smtClean="0"/>
              <a:pPr>
                <a:defRPr/>
              </a:pPr>
              <a:t>33</a:t>
            </a:fld>
            <a:endParaRPr lang="en-US"/>
          </a:p>
        </p:txBody>
      </p:sp>
      <p:sp>
        <p:nvSpPr>
          <p:cNvPr id="7" name="Content Placeholder 1"/>
          <p:cNvSpPr txBox="1">
            <a:spLocks/>
          </p:cNvSpPr>
          <p:nvPr/>
        </p:nvSpPr>
        <p:spPr bwMode="auto">
          <a:xfrm>
            <a:off x="4800600" y="1219200"/>
            <a:ext cx="43434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352425" indent="-344488">
              <a:buFont typeface="Wingdings 3" pitchFamily="18" charset="2"/>
              <a:buNone/>
            </a:pPr>
            <a:r>
              <a:rPr lang="en-US" sz="2400" dirty="0" smtClean="0">
                <a:solidFill>
                  <a:srgbClr val="C00000"/>
                </a:solidFill>
              </a:rPr>
              <a:t>8.	Student resident program</a:t>
            </a:r>
          </a:p>
          <a:p>
            <a:pPr marL="109537" indent="0">
              <a:buFont typeface="Wingdings 3" pitchFamily="18" charset="2"/>
              <a:buNone/>
            </a:pPr>
            <a:endParaRPr lang="en-US" sz="900" dirty="0" smtClean="0">
              <a:solidFill>
                <a:srgbClr val="C00000"/>
              </a:solidFill>
            </a:endParaRPr>
          </a:p>
          <a:p>
            <a:pPr marL="817563" indent="-465138" defTabSz="1081088">
              <a:spcAft>
                <a:spcPts val="1200"/>
              </a:spcAft>
              <a:buFont typeface="Wingdings 3" pitchFamily="18" charset="2"/>
              <a:buNone/>
            </a:pPr>
            <a:r>
              <a:rPr lang="en-US" sz="2000" dirty="0" smtClean="0">
                <a:solidFill>
                  <a:srgbClr val="C00000"/>
                </a:solidFill>
              </a:rPr>
              <a:t>E.	Student property and searches</a:t>
            </a:r>
          </a:p>
          <a:p>
            <a:pPr marL="1038225" indent="-228600" defTabSz="1081088">
              <a:spcAft>
                <a:spcPts val="1200"/>
              </a:spcAft>
            </a:pPr>
            <a:r>
              <a:rPr lang="en-US" sz="2000" dirty="0" smtClean="0">
                <a:solidFill>
                  <a:srgbClr val="C00000"/>
                </a:solidFill>
              </a:rPr>
              <a:t>Dorm rooms or the entire facility may be searched at any time.</a:t>
            </a:r>
          </a:p>
          <a:p>
            <a:pPr marL="1038225" indent="-228600" defTabSz="1081088">
              <a:spcAft>
                <a:spcPts val="1200"/>
              </a:spcAft>
            </a:pPr>
            <a:r>
              <a:rPr lang="en-US" sz="2000" dirty="0" smtClean="0">
                <a:solidFill>
                  <a:srgbClr val="C00000"/>
                </a:solidFill>
              </a:rPr>
              <a:t>The searches may be conducted with or without the students being present.</a:t>
            </a:r>
          </a:p>
          <a:p>
            <a:pPr marL="1038225" indent="-228600" defTabSz="1081088">
              <a:spcAft>
                <a:spcPts val="1200"/>
              </a:spcAft>
            </a:pPr>
            <a:r>
              <a:rPr lang="en-US" sz="2000" dirty="0" smtClean="0">
                <a:solidFill>
                  <a:srgbClr val="C00000"/>
                </a:solidFill>
              </a:rPr>
              <a:t>Unauthorized items shall be confiscated.</a:t>
            </a:r>
          </a:p>
        </p:txBody>
      </p:sp>
    </p:spTree>
    <p:extLst>
      <p:ext uri="{BB962C8B-B14F-4D97-AF65-F5344CB8AC3E}">
        <p14:creationId xmlns:p14="http://schemas.microsoft.com/office/powerpoint/2010/main" val="6569933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219200"/>
            <a:ext cx="5029200" cy="5029200"/>
          </a:xfrm>
        </p:spPr>
        <p:txBody>
          <a:bodyPr/>
          <a:lstStyle/>
          <a:p>
            <a:pPr marL="352425" indent="-344488">
              <a:buNone/>
            </a:pPr>
            <a:r>
              <a:rPr lang="en-US" dirty="0"/>
              <a:t>8.	</a:t>
            </a:r>
            <a:r>
              <a:rPr lang="pt-PT" dirty="0"/>
              <a:t>Programa de residência</a:t>
            </a:r>
            <a:endParaRPr lang="en-US" dirty="0" smtClean="0">
              <a:solidFill>
                <a:srgbClr val="FF0000"/>
              </a:solidFill>
            </a:endParaRPr>
          </a:p>
          <a:p>
            <a:pPr marL="109537" indent="0">
              <a:buNone/>
            </a:pPr>
            <a:endParaRPr lang="en-US" sz="1000" dirty="0" smtClean="0">
              <a:solidFill>
                <a:srgbClr val="FF0000"/>
              </a:solidFill>
            </a:endParaRPr>
          </a:p>
          <a:p>
            <a:pPr marL="817563" indent="-465138" defTabSz="1081088">
              <a:spcAft>
                <a:spcPts val="1200"/>
              </a:spcAft>
              <a:buNone/>
            </a:pPr>
            <a:r>
              <a:rPr lang="en-US" dirty="0" smtClean="0"/>
              <a:t>F.	</a:t>
            </a:r>
            <a:r>
              <a:rPr lang="en-US" dirty="0" err="1" smtClean="0"/>
              <a:t>Rescis</a:t>
            </a:r>
            <a:r>
              <a:rPr lang="pt-PT" dirty="0" smtClean="0"/>
              <a:t>ão</a:t>
            </a:r>
            <a:r>
              <a:rPr lang="en-US" dirty="0" smtClean="0"/>
              <a:t> </a:t>
            </a:r>
            <a:r>
              <a:rPr lang="en-US" dirty="0" err="1" smtClean="0"/>
              <a:t>ou</a:t>
            </a:r>
            <a:r>
              <a:rPr lang="en-US" dirty="0" smtClean="0"/>
              <a:t> </a:t>
            </a:r>
            <a:r>
              <a:rPr lang="en-US" dirty="0" err="1" smtClean="0"/>
              <a:t>demiss</a:t>
            </a:r>
            <a:r>
              <a:rPr lang="pt-PT" dirty="0"/>
              <a:t>ã</a:t>
            </a:r>
            <a:r>
              <a:rPr lang="en-US" dirty="0" smtClean="0"/>
              <a:t>o dos </a:t>
            </a:r>
            <a:r>
              <a:rPr lang="en-US" dirty="0" err="1" smtClean="0"/>
              <a:t>alunos</a:t>
            </a:r>
            <a:r>
              <a:rPr lang="en-US" dirty="0" smtClean="0"/>
              <a:t> e </a:t>
            </a:r>
            <a:r>
              <a:rPr lang="en-US" dirty="0" err="1" smtClean="0"/>
              <a:t>reentrada</a:t>
            </a:r>
            <a:r>
              <a:rPr lang="en-US" dirty="0" smtClean="0"/>
              <a:t> (antes da </a:t>
            </a:r>
            <a:r>
              <a:rPr lang="en-US" dirty="0" err="1" smtClean="0"/>
              <a:t>gradua</a:t>
            </a:r>
            <a:r>
              <a:rPr lang="pt-PT" dirty="0"/>
              <a:t>ç</a:t>
            </a:r>
            <a:r>
              <a:rPr lang="pt-PT" dirty="0" smtClean="0"/>
              <a:t>ã</a:t>
            </a:r>
            <a:r>
              <a:rPr lang="en-US" dirty="0" smtClean="0"/>
              <a:t>o)</a:t>
            </a:r>
          </a:p>
          <a:p>
            <a:pPr marL="1038225" indent="-228600" defTabSz="1081088">
              <a:spcAft>
                <a:spcPts val="1200"/>
              </a:spcAft>
            </a:pPr>
            <a:r>
              <a:rPr lang="pt-PT" sz="2400" dirty="0" smtClean="0"/>
              <a:t>Notificar </a:t>
            </a:r>
            <a:r>
              <a:rPr lang="pt-PT" sz="2400" dirty="0"/>
              <a:t>as agências externas </a:t>
            </a:r>
            <a:r>
              <a:rPr lang="pt-PT" sz="2400" dirty="0" smtClean="0"/>
              <a:t>apropriadas</a:t>
            </a:r>
          </a:p>
          <a:p>
            <a:pPr marL="1038225" indent="-228600" defTabSz="1081088">
              <a:spcAft>
                <a:spcPts val="1200"/>
              </a:spcAft>
            </a:pPr>
            <a:r>
              <a:rPr lang="pt-PT" sz="2400" dirty="0" smtClean="0"/>
              <a:t>Demitir </a:t>
            </a:r>
            <a:r>
              <a:rPr lang="pt-PT" sz="2400" dirty="0"/>
              <a:t>um aluno do programa</a:t>
            </a:r>
            <a:endParaRPr lang="en-US" sz="2400" dirty="0" smtClean="0"/>
          </a:p>
          <a:p>
            <a:pPr marL="1038225" indent="-228600" defTabSz="1081088">
              <a:spcAft>
                <a:spcPts val="1200"/>
              </a:spcAft>
            </a:pPr>
            <a:r>
              <a:rPr lang="en-US" sz="2400" dirty="0" err="1" smtClean="0"/>
              <a:t>Políticas</a:t>
            </a:r>
            <a:r>
              <a:rPr lang="en-US" sz="2400" dirty="0" smtClean="0"/>
              <a:t> </a:t>
            </a:r>
            <a:r>
              <a:rPr lang="en-US" sz="2400" dirty="0"/>
              <a:t>de </a:t>
            </a:r>
            <a:r>
              <a:rPr lang="en-US" sz="2400" dirty="0" smtClean="0"/>
              <a:t>re-entrada</a:t>
            </a:r>
          </a:p>
        </p:txBody>
      </p:sp>
      <p:sp>
        <p:nvSpPr>
          <p:cNvPr id="3" name="Title 2"/>
          <p:cNvSpPr>
            <a:spLocks noGrp="1"/>
          </p:cNvSpPr>
          <p:nvPr>
            <p:ph type="title"/>
          </p:nvPr>
        </p:nvSpPr>
        <p:spPr>
          <a:xfrm>
            <a:off x="457200" y="5542"/>
            <a:ext cx="8229600" cy="1143000"/>
          </a:xfrm>
        </p:spPr>
        <p:txBody>
          <a:bodyPr>
            <a:noAutofit/>
          </a:bodyPr>
          <a:lstStyle/>
          <a:p>
            <a:pPr algn="ctr"/>
            <a:r>
              <a:rPr lang="en-US" sz="3200" dirty="0"/>
              <a:t>Manual de </a:t>
            </a:r>
            <a:r>
              <a:rPr lang="en-US" sz="3200" dirty="0" err="1"/>
              <a:t>Políticas</a:t>
            </a:r>
            <a:r>
              <a:rPr lang="en-US" sz="3200" dirty="0"/>
              <a:t> e </a:t>
            </a:r>
            <a:r>
              <a:rPr lang="en-US" sz="3200" dirty="0" err="1"/>
              <a:t>Procedimentos</a:t>
            </a:r>
            <a:r>
              <a:rPr lang="en-US" sz="3200" dirty="0"/>
              <a:t> </a:t>
            </a:r>
            <a:r>
              <a:rPr lang="en-US" sz="4400" dirty="0"/>
              <a:t/>
            </a:r>
            <a:br>
              <a:rPr lang="en-US" sz="4400" dirty="0"/>
            </a:br>
            <a:r>
              <a:rPr lang="en-US" sz="2400" dirty="0">
                <a:solidFill>
                  <a:srgbClr val="C00000"/>
                </a:solidFill>
              </a:rPr>
              <a:t>Policies and Procedures Manual</a:t>
            </a:r>
            <a:endParaRPr lang="en-US" sz="3200" dirty="0"/>
          </a:p>
        </p:txBody>
      </p:sp>
      <p:sp>
        <p:nvSpPr>
          <p:cNvPr id="4" name="Date Placeholder 3"/>
          <p:cNvSpPr>
            <a:spLocks noGrp="1"/>
          </p:cNvSpPr>
          <p:nvPr>
            <p:ph type="dt" sz="half" idx="10"/>
          </p:nvPr>
        </p:nvSpPr>
        <p:spPr/>
        <p:txBody>
          <a:bodyPr/>
          <a:lstStyle/>
          <a:p>
            <a:pPr>
              <a:defRPr/>
            </a:pPr>
            <a:r>
              <a:rPr lang="en-US" smtClean="0"/>
              <a:t>06-2016</a:t>
            </a:r>
            <a:endParaRPr lang="en-US"/>
          </a:p>
        </p:txBody>
      </p:sp>
      <p:sp>
        <p:nvSpPr>
          <p:cNvPr id="5" name="Footer Placeholder 4"/>
          <p:cNvSpPr>
            <a:spLocks noGrp="1"/>
          </p:cNvSpPr>
          <p:nvPr>
            <p:ph type="ftr" sz="quarter" idx="11"/>
          </p:nvPr>
        </p:nvSpPr>
        <p:spPr/>
        <p:txBody>
          <a:bodyPr/>
          <a:lstStyle/>
          <a:p>
            <a:pPr>
              <a:defRPr/>
            </a:pPr>
            <a:r>
              <a:rPr lang="en-US" dirty="0" smtClean="0"/>
              <a:t>iTeenChallenge.org</a:t>
            </a:r>
            <a:endParaRPr lang="en-US" dirty="0"/>
          </a:p>
        </p:txBody>
      </p:sp>
      <p:sp>
        <p:nvSpPr>
          <p:cNvPr id="6" name="Slide Number Placeholder 5"/>
          <p:cNvSpPr>
            <a:spLocks noGrp="1"/>
          </p:cNvSpPr>
          <p:nvPr>
            <p:ph type="sldNum" sz="quarter" idx="12"/>
          </p:nvPr>
        </p:nvSpPr>
        <p:spPr/>
        <p:txBody>
          <a:bodyPr/>
          <a:lstStyle/>
          <a:p>
            <a:pPr>
              <a:defRPr/>
            </a:pPr>
            <a:fld id="{9304788E-D2E0-420C-B7C7-53D65496CD32}" type="slidenum">
              <a:rPr lang="en-US" smtClean="0"/>
              <a:pPr>
                <a:defRPr/>
              </a:pPr>
              <a:t>34</a:t>
            </a:fld>
            <a:endParaRPr lang="en-US"/>
          </a:p>
        </p:txBody>
      </p:sp>
      <p:sp>
        <p:nvSpPr>
          <p:cNvPr id="7" name="Content Placeholder 1"/>
          <p:cNvSpPr txBox="1">
            <a:spLocks/>
          </p:cNvSpPr>
          <p:nvPr/>
        </p:nvSpPr>
        <p:spPr bwMode="auto">
          <a:xfrm>
            <a:off x="4648200" y="1219200"/>
            <a:ext cx="44958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352425" indent="-344488">
              <a:buFont typeface="Wingdings 3" pitchFamily="18" charset="2"/>
              <a:buNone/>
            </a:pPr>
            <a:r>
              <a:rPr lang="en-US" sz="2400" dirty="0" smtClean="0">
                <a:solidFill>
                  <a:srgbClr val="C00000"/>
                </a:solidFill>
              </a:rPr>
              <a:t>8.	Student resident program</a:t>
            </a:r>
          </a:p>
          <a:p>
            <a:pPr marL="109537" indent="0">
              <a:buFont typeface="Wingdings 3" pitchFamily="18" charset="2"/>
              <a:buNone/>
            </a:pPr>
            <a:endParaRPr lang="en-US" sz="900" dirty="0" smtClean="0">
              <a:solidFill>
                <a:srgbClr val="C00000"/>
              </a:solidFill>
            </a:endParaRPr>
          </a:p>
          <a:p>
            <a:pPr marL="817563" indent="-465138" defTabSz="1081088">
              <a:spcAft>
                <a:spcPts val="1200"/>
              </a:spcAft>
              <a:buFont typeface="Wingdings 3" pitchFamily="18" charset="2"/>
              <a:buNone/>
            </a:pPr>
            <a:r>
              <a:rPr lang="en-US" sz="2400" dirty="0" smtClean="0">
                <a:solidFill>
                  <a:srgbClr val="C00000"/>
                </a:solidFill>
              </a:rPr>
              <a:t>F.	Student withdrawal or dismissal and </a:t>
            </a:r>
            <a:br>
              <a:rPr lang="en-US" sz="2400" dirty="0" smtClean="0">
                <a:solidFill>
                  <a:srgbClr val="C00000"/>
                </a:solidFill>
              </a:rPr>
            </a:br>
            <a:r>
              <a:rPr lang="en-US" sz="2400" dirty="0" smtClean="0">
                <a:solidFill>
                  <a:srgbClr val="C00000"/>
                </a:solidFill>
              </a:rPr>
              <a:t>re-entry (before graduation)</a:t>
            </a:r>
          </a:p>
          <a:p>
            <a:pPr marL="1038225" indent="-228600" defTabSz="1081088">
              <a:spcAft>
                <a:spcPts val="1200"/>
              </a:spcAft>
            </a:pPr>
            <a:r>
              <a:rPr lang="en-US" sz="2000" dirty="0" smtClean="0">
                <a:solidFill>
                  <a:srgbClr val="C00000"/>
                </a:solidFill>
              </a:rPr>
              <a:t>Notify the appropriate outside agencies</a:t>
            </a:r>
          </a:p>
          <a:p>
            <a:pPr marL="1038225" indent="-228600" defTabSz="1081088">
              <a:spcAft>
                <a:spcPts val="1200"/>
              </a:spcAft>
            </a:pPr>
            <a:r>
              <a:rPr lang="en-US" sz="2000" dirty="0" smtClean="0">
                <a:solidFill>
                  <a:srgbClr val="C00000"/>
                </a:solidFill>
              </a:rPr>
              <a:t>Dismissing a student from the program</a:t>
            </a:r>
          </a:p>
          <a:p>
            <a:pPr marL="1038225" indent="-228600" defTabSz="1081088">
              <a:spcAft>
                <a:spcPts val="1200"/>
              </a:spcAft>
            </a:pPr>
            <a:r>
              <a:rPr lang="en-US" sz="2000" dirty="0" smtClean="0">
                <a:solidFill>
                  <a:srgbClr val="C00000"/>
                </a:solidFill>
              </a:rPr>
              <a:t>Re-entry policies</a:t>
            </a:r>
          </a:p>
        </p:txBody>
      </p:sp>
    </p:spTree>
    <p:extLst>
      <p:ext uri="{BB962C8B-B14F-4D97-AF65-F5344CB8AC3E}">
        <p14:creationId xmlns:p14="http://schemas.microsoft.com/office/powerpoint/2010/main" val="32684918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219200"/>
            <a:ext cx="5410200" cy="5029200"/>
          </a:xfrm>
        </p:spPr>
        <p:txBody>
          <a:bodyPr/>
          <a:lstStyle/>
          <a:p>
            <a:pPr marL="352425" indent="-344488">
              <a:buNone/>
            </a:pPr>
            <a:r>
              <a:rPr lang="en-US" dirty="0"/>
              <a:t>8.	</a:t>
            </a:r>
            <a:r>
              <a:rPr lang="pt-PT" dirty="0"/>
              <a:t>Programa de residência</a:t>
            </a:r>
            <a:endParaRPr lang="en-US" dirty="0" smtClean="0">
              <a:solidFill>
                <a:srgbClr val="FF0000"/>
              </a:solidFill>
            </a:endParaRPr>
          </a:p>
          <a:p>
            <a:pPr marL="109537" indent="0">
              <a:buNone/>
            </a:pPr>
            <a:endParaRPr lang="en-US" sz="1000" dirty="0" smtClean="0">
              <a:solidFill>
                <a:srgbClr val="FF0000"/>
              </a:solidFill>
            </a:endParaRPr>
          </a:p>
          <a:p>
            <a:pPr marL="817563" indent="-465138" defTabSz="1081088">
              <a:spcAft>
                <a:spcPts val="1200"/>
              </a:spcAft>
              <a:buNone/>
            </a:pPr>
            <a:r>
              <a:rPr lang="en-US" dirty="0" smtClean="0"/>
              <a:t>G.	</a:t>
            </a:r>
            <a:r>
              <a:rPr lang="en-US" dirty="0" err="1" smtClean="0"/>
              <a:t>Privilégios</a:t>
            </a:r>
            <a:r>
              <a:rPr lang="en-US" b="1" dirty="0" smtClean="0"/>
              <a:t> </a:t>
            </a:r>
            <a:r>
              <a:rPr lang="en-US" dirty="0" smtClean="0"/>
              <a:t>dos </a:t>
            </a:r>
            <a:r>
              <a:rPr lang="en-US" dirty="0" err="1" smtClean="0"/>
              <a:t>alunos</a:t>
            </a:r>
            <a:endParaRPr lang="en-US" dirty="0" smtClean="0"/>
          </a:p>
          <a:p>
            <a:pPr marL="1038225" indent="-228600" defTabSz="1081088">
              <a:spcAft>
                <a:spcPts val="1200"/>
              </a:spcAft>
            </a:pPr>
            <a:r>
              <a:rPr lang="pt-PT" dirty="0"/>
              <a:t>Visitas</a:t>
            </a:r>
            <a:endParaRPr lang="en-US" dirty="0" smtClean="0"/>
          </a:p>
          <a:p>
            <a:pPr marL="1038225" indent="-228600" defTabSz="1081088">
              <a:spcAft>
                <a:spcPts val="1200"/>
              </a:spcAft>
            </a:pPr>
            <a:r>
              <a:rPr lang="pt-PT" dirty="0"/>
              <a:t>Telefonemas</a:t>
            </a:r>
            <a:endParaRPr lang="en-US" dirty="0" smtClean="0"/>
          </a:p>
          <a:p>
            <a:pPr marL="1038225" indent="-228600" defTabSz="1081088">
              <a:spcAft>
                <a:spcPts val="1200"/>
              </a:spcAft>
            </a:pPr>
            <a:r>
              <a:rPr lang="pt-PT" dirty="0" smtClean="0"/>
              <a:t>Correio</a:t>
            </a:r>
            <a:endParaRPr lang="en-US" dirty="0" smtClean="0"/>
          </a:p>
          <a:p>
            <a:pPr marL="1038225" indent="-228600" defTabSz="1081088">
              <a:spcAft>
                <a:spcPts val="1200"/>
              </a:spcAft>
            </a:pPr>
            <a:r>
              <a:rPr lang="pt-PT" dirty="0"/>
              <a:t>Privilégios de </a:t>
            </a:r>
            <a:r>
              <a:rPr lang="pt-PT" dirty="0" smtClean="0"/>
              <a:t/>
            </a:r>
            <a:br>
              <a:rPr lang="pt-PT" dirty="0" smtClean="0"/>
            </a:br>
            <a:r>
              <a:rPr lang="pt-PT" dirty="0" smtClean="0"/>
              <a:t>licença </a:t>
            </a:r>
            <a:r>
              <a:rPr lang="en-US" dirty="0" smtClean="0"/>
              <a:t>(passes)</a:t>
            </a:r>
          </a:p>
        </p:txBody>
      </p:sp>
      <p:sp>
        <p:nvSpPr>
          <p:cNvPr id="3" name="Title 2"/>
          <p:cNvSpPr>
            <a:spLocks noGrp="1"/>
          </p:cNvSpPr>
          <p:nvPr>
            <p:ph type="title"/>
          </p:nvPr>
        </p:nvSpPr>
        <p:spPr>
          <a:xfrm>
            <a:off x="457200" y="5542"/>
            <a:ext cx="8229600" cy="1143000"/>
          </a:xfrm>
        </p:spPr>
        <p:txBody>
          <a:bodyPr>
            <a:noAutofit/>
          </a:bodyPr>
          <a:lstStyle/>
          <a:p>
            <a:pPr algn="ctr"/>
            <a:r>
              <a:rPr lang="en-US" sz="3200" dirty="0"/>
              <a:t>Manual de </a:t>
            </a:r>
            <a:r>
              <a:rPr lang="en-US" sz="3200" dirty="0" err="1"/>
              <a:t>Políticas</a:t>
            </a:r>
            <a:r>
              <a:rPr lang="en-US" sz="3200" dirty="0"/>
              <a:t> e </a:t>
            </a:r>
            <a:r>
              <a:rPr lang="en-US" sz="3200" dirty="0" err="1"/>
              <a:t>Procedimentos</a:t>
            </a:r>
            <a:r>
              <a:rPr lang="en-US" sz="3200" dirty="0"/>
              <a:t> </a:t>
            </a:r>
            <a:r>
              <a:rPr lang="en-US" sz="4400" dirty="0"/>
              <a:t/>
            </a:r>
            <a:br>
              <a:rPr lang="en-US" sz="4400" dirty="0"/>
            </a:br>
            <a:r>
              <a:rPr lang="en-US" sz="2400" dirty="0">
                <a:solidFill>
                  <a:srgbClr val="C00000"/>
                </a:solidFill>
              </a:rPr>
              <a:t>Policies and Procedures Manual</a:t>
            </a:r>
            <a:endParaRPr lang="en-US" sz="3200" dirty="0"/>
          </a:p>
        </p:txBody>
      </p:sp>
      <p:sp>
        <p:nvSpPr>
          <p:cNvPr id="4" name="Date Placeholder 3"/>
          <p:cNvSpPr>
            <a:spLocks noGrp="1"/>
          </p:cNvSpPr>
          <p:nvPr>
            <p:ph type="dt" sz="half" idx="10"/>
          </p:nvPr>
        </p:nvSpPr>
        <p:spPr/>
        <p:txBody>
          <a:bodyPr/>
          <a:lstStyle/>
          <a:p>
            <a:pPr>
              <a:defRPr/>
            </a:pPr>
            <a:r>
              <a:rPr lang="en-US" smtClean="0"/>
              <a:t>06-2016</a:t>
            </a:r>
            <a:endParaRPr lang="en-US"/>
          </a:p>
        </p:txBody>
      </p:sp>
      <p:sp>
        <p:nvSpPr>
          <p:cNvPr id="5" name="Footer Placeholder 4"/>
          <p:cNvSpPr>
            <a:spLocks noGrp="1"/>
          </p:cNvSpPr>
          <p:nvPr>
            <p:ph type="ftr" sz="quarter" idx="11"/>
          </p:nvPr>
        </p:nvSpPr>
        <p:spPr/>
        <p:txBody>
          <a:bodyPr/>
          <a:lstStyle/>
          <a:p>
            <a:pPr>
              <a:defRPr/>
            </a:pPr>
            <a:r>
              <a:rPr lang="en-US" dirty="0" smtClean="0"/>
              <a:t>iTeenChallenge.org</a:t>
            </a:r>
            <a:endParaRPr lang="en-US" dirty="0"/>
          </a:p>
        </p:txBody>
      </p:sp>
      <p:sp>
        <p:nvSpPr>
          <p:cNvPr id="6" name="Slide Number Placeholder 5"/>
          <p:cNvSpPr>
            <a:spLocks noGrp="1"/>
          </p:cNvSpPr>
          <p:nvPr>
            <p:ph type="sldNum" sz="quarter" idx="12"/>
          </p:nvPr>
        </p:nvSpPr>
        <p:spPr/>
        <p:txBody>
          <a:bodyPr/>
          <a:lstStyle/>
          <a:p>
            <a:pPr>
              <a:defRPr/>
            </a:pPr>
            <a:fld id="{9304788E-D2E0-420C-B7C7-53D65496CD32}" type="slidenum">
              <a:rPr lang="en-US" smtClean="0"/>
              <a:pPr>
                <a:defRPr/>
              </a:pPr>
              <a:t>35</a:t>
            </a:fld>
            <a:endParaRPr lang="en-US"/>
          </a:p>
        </p:txBody>
      </p:sp>
      <p:sp>
        <p:nvSpPr>
          <p:cNvPr id="7" name="Content Placeholder 1"/>
          <p:cNvSpPr txBox="1">
            <a:spLocks/>
          </p:cNvSpPr>
          <p:nvPr/>
        </p:nvSpPr>
        <p:spPr bwMode="auto">
          <a:xfrm>
            <a:off x="4724400" y="1219200"/>
            <a:ext cx="4396154"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352425" indent="-344488">
              <a:spcAft>
                <a:spcPts val="600"/>
              </a:spcAft>
              <a:buFont typeface="Wingdings 3" pitchFamily="18" charset="2"/>
              <a:buNone/>
            </a:pPr>
            <a:r>
              <a:rPr lang="en-US" sz="1800" dirty="0" smtClean="0">
                <a:solidFill>
                  <a:srgbClr val="C00000"/>
                </a:solidFill>
              </a:rPr>
              <a:t>8.	Student resident program</a:t>
            </a:r>
          </a:p>
          <a:p>
            <a:pPr marL="817563" indent="-465138" defTabSz="1081088">
              <a:spcAft>
                <a:spcPts val="600"/>
              </a:spcAft>
              <a:buFont typeface="Wingdings 3" pitchFamily="18" charset="2"/>
              <a:buNone/>
            </a:pPr>
            <a:r>
              <a:rPr lang="en-US" sz="1800" dirty="0" smtClean="0">
                <a:solidFill>
                  <a:srgbClr val="C00000"/>
                </a:solidFill>
              </a:rPr>
              <a:t>G.	Student privileges</a:t>
            </a:r>
          </a:p>
          <a:p>
            <a:pPr marL="1038225" indent="-228600" defTabSz="1081088">
              <a:spcAft>
                <a:spcPts val="600"/>
              </a:spcAft>
            </a:pPr>
            <a:r>
              <a:rPr lang="en-US" sz="1800" dirty="0" smtClean="0">
                <a:solidFill>
                  <a:srgbClr val="C00000"/>
                </a:solidFill>
              </a:rPr>
              <a:t>Visitation</a:t>
            </a:r>
          </a:p>
          <a:p>
            <a:pPr marL="1038225" indent="-228600" defTabSz="1081088">
              <a:spcAft>
                <a:spcPts val="600"/>
              </a:spcAft>
            </a:pPr>
            <a:r>
              <a:rPr lang="en-US" sz="1800" dirty="0" smtClean="0">
                <a:solidFill>
                  <a:srgbClr val="C00000"/>
                </a:solidFill>
              </a:rPr>
              <a:t>Phone calls</a:t>
            </a:r>
          </a:p>
          <a:p>
            <a:pPr marL="1038225" indent="-228600" defTabSz="1081088">
              <a:spcAft>
                <a:spcPts val="600"/>
              </a:spcAft>
            </a:pPr>
            <a:r>
              <a:rPr lang="en-US" sz="1800" dirty="0" smtClean="0">
                <a:solidFill>
                  <a:srgbClr val="C00000"/>
                </a:solidFill>
              </a:rPr>
              <a:t>Letters</a:t>
            </a:r>
          </a:p>
          <a:p>
            <a:pPr marL="1038225" indent="-228600" defTabSz="1081088">
              <a:spcAft>
                <a:spcPts val="600"/>
              </a:spcAft>
            </a:pPr>
            <a:r>
              <a:rPr lang="en-US" sz="1800" dirty="0" smtClean="0">
                <a:solidFill>
                  <a:srgbClr val="C00000"/>
                </a:solidFill>
              </a:rPr>
              <a:t>Leave privileges (passes)</a:t>
            </a: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b="19394"/>
          <a:stretch/>
        </p:blipFill>
        <p:spPr>
          <a:xfrm>
            <a:off x="4354286" y="3962400"/>
            <a:ext cx="4789714" cy="2895600"/>
          </a:xfrm>
          <a:prstGeom prst="rect">
            <a:avLst/>
          </a:prstGeom>
        </p:spPr>
      </p:pic>
    </p:spTree>
    <p:extLst>
      <p:ext uri="{BB962C8B-B14F-4D97-AF65-F5344CB8AC3E}">
        <p14:creationId xmlns:p14="http://schemas.microsoft.com/office/powerpoint/2010/main" val="10954757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r>
              <a:rPr lang="en-US" smtClean="0">
                <a:solidFill>
                  <a:prstClr val="white"/>
                </a:solidFill>
              </a:rPr>
              <a:t>06-2016</a:t>
            </a:r>
            <a:endParaRPr lang="en-US" dirty="0">
              <a:solidFill>
                <a:prstClr val="white"/>
              </a:solidFill>
            </a:endParaRPr>
          </a:p>
        </p:txBody>
      </p:sp>
      <p:sp>
        <p:nvSpPr>
          <p:cNvPr id="3" name="Footer Placeholder 2"/>
          <p:cNvSpPr>
            <a:spLocks noGrp="1"/>
          </p:cNvSpPr>
          <p:nvPr>
            <p:ph type="ftr" sz="quarter" idx="11"/>
          </p:nvPr>
        </p:nvSpPr>
        <p:spPr/>
        <p:txBody>
          <a:bodyPr/>
          <a:lstStyle/>
          <a:p>
            <a:pPr>
              <a:defRPr/>
            </a:pPr>
            <a:r>
              <a:rPr lang="en-US" smtClean="0">
                <a:solidFill>
                  <a:prstClr val="white"/>
                </a:solidFill>
              </a:rPr>
              <a:t>iTeenChallenge.org</a:t>
            </a:r>
            <a:endParaRPr lang="en-US" dirty="0">
              <a:solidFill>
                <a:prstClr val="white"/>
              </a:solidFill>
            </a:endParaRPr>
          </a:p>
        </p:txBody>
      </p:sp>
      <p:sp>
        <p:nvSpPr>
          <p:cNvPr id="4" name="Slide Number Placeholder 3"/>
          <p:cNvSpPr>
            <a:spLocks noGrp="1"/>
          </p:cNvSpPr>
          <p:nvPr>
            <p:ph type="sldNum" sz="quarter" idx="12"/>
          </p:nvPr>
        </p:nvSpPr>
        <p:spPr/>
        <p:txBody>
          <a:bodyPr/>
          <a:lstStyle/>
          <a:p>
            <a:pPr>
              <a:defRPr/>
            </a:pPr>
            <a:fld id="{88345283-B273-42FF-9BCB-8742AFD20C50}" type="slidenum">
              <a:rPr lang="en-US" smtClean="0">
                <a:solidFill>
                  <a:prstClr val="white"/>
                </a:solidFill>
              </a:rPr>
              <a:pPr>
                <a:defRPr/>
              </a:pPr>
              <a:t>36</a:t>
            </a:fld>
            <a:endParaRPr lang="en-US" dirty="0">
              <a:solidFill>
                <a:prstClr val="white"/>
              </a:solidFill>
            </a:endParaRPr>
          </a:p>
        </p:txBody>
      </p:sp>
      <p:sp>
        <p:nvSpPr>
          <p:cNvPr id="11269" name="TextBox 5"/>
          <p:cNvSpPr txBox="1">
            <a:spLocks noChangeArrowheads="1"/>
          </p:cNvSpPr>
          <p:nvPr/>
        </p:nvSpPr>
        <p:spPr bwMode="auto">
          <a:xfrm>
            <a:off x="457200" y="152400"/>
            <a:ext cx="8458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Tahoma" pitchFamily="34" charset="0"/>
              </a:defRPr>
            </a:lvl1pPr>
            <a:lvl2pPr>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lvl="1" algn="ctr"/>
            <a:r>
              <a:rPr lang="pt-BR" altLang="en-US" sz="3200" dirty="0" smtClean="0">
                <a:solidFill>
                  <a:prstClr val="white"/>
                </a:solidFill>
              </a:rPr>
              <a:t>H.  Horário diário do programa</a:t>
            </a:r>
            <a:endParaRPr lang="en-US" altLang="en-US" sz="3200" i="1" dirty="0" smtClean="0">
              <a:solidFill>
                <a:prstClr val="white"/>
              </a:solidFill>
            </a:endParaRPr>
          </a:p>
        </p:txBody>
      </p:sp>
      <p:graphicFrame>
        <p:nvGraphicFramePr>
          <p:cNvPr id="8" name="Table 7"/>
          <p:cNvGraphicFramePr>
            <a:graphicFrameLocks noGrp="1"/>
          </p:cNvGraphicFramePr>
          <p:nvPr/>
        </p:nvGraphicFramePr>
        <p:xfrm>
          <a:off x="76200" y="914400"/>
          <a:ext cx="8991597" cy="5181598"/>
        </p:xfrm>
        <a:graphic>
          <a:graphicData uri="http://schemas.openxmlformats.org/drawingml/2006/table">
            <a:tbl>
              <a:tblPr/>
              <a:tblGrid>
                <a:gridCol w="692776"/>
                <a:gridCol w="1165255"/>
                <a:gridCol w="1165255"/>
                <a:gridCol w="1165255"/>
                <a:gridCol w="1307291"/>
                <a:gridCol w="1165255"/>
                <a:gridCol w="1165255"/>
                <a:gridCol w="1165255"/>
              </a:tblGrid>
              <a:tr h="329404">
                <a:tc>
                  <a:txBody>
                    <a:bodyPr/>
                    <a:lstStyle/>
                    <a:p>
                      <a:pPr marL="0" marR="0">
                        <a:spcBef>
                          <a:spcPts val="0"/>
                        </a:spcBef>
                        <a:spcAft>
                          <a:spcPts val="0"/>
                        </a:spcAft>
                      </a:pPr>
                      <a:r>
                        <a:rPr lang="pt-BR" sz="800" b="1" dirty="0">
                          <a:solidFill>
                            <a:schemeClr val="bg1"/>
                          </a:solidFill>
                          <a:effectLst>
                            <a:outerShdw blurRad="50800" dist="38100" algn="tr" rotWithShape="0">
                              <a:prstClr val="black">
                                <a:alpha val="40000"/>
                              </a:prstClr>
                            </a:outerShdw>
                          </a:effectLst>
                          <a:latin typeface="Arial"/>
                          <a:ea typeface="Times New Roman"/>
                        </a:rPr>
                        <a:t> </a:t>
                      </a:r>
                      <a:endParaRPr lang="en-US" sz="900" dirty="0">
                        <a:solidFill>
                          <a:schemeClr val="bg1"/>
                        </a:solidFill>
                        <a:latin typeface="Times New Roman"/>
                        <a:ea typeface="Times New Roman"/>
                      </a:endParaRPr>
                    </a:p>
                  </a:txBody>
                  <a:tcPr marL="53124" marR="53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pt-BR" sz="900" b="1" dirty="0">
                          <a:solidFill>
                            <a:schemeClr val="bg1"/>
                          </a:solidFill>
                          <a:effectLst/>
                          <a:latin typeface="Arial"/>
                          <a:ea typeface="Times New Roman"/>
                        </a:rPr>
                        <a:t>Seg</a:t>
                      </a:r>
                      <a:endParaRPr lang="en-US" sz="900" dirty="0">
                        <a:solidFill>
                          <a:schemeClr val="bg1"/>
                        </a:solidFill>
                        <a:effectLst/>
                        <a:latin typeface="Times New Roman"/>
                        <a:ea typeface="Times New Roman"/>
                      </a:endParaRPr>
                    </a:p>
                  </a:txBody>
                  <a:tcPr marL="53124" marR="53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pt-BR" sz="900" b="1" dirty="0">
                          <a:solidFill>
                            <a:schemeClr val="bg1"/>
                          </a:solidFill>
                          <a:effectLst/>
                          <a:latin typeface="Arial"/>
                          <a:ea typeface="Times New Roman"/>
                        </a:rPr>
                        <a:t>Ter</a:t>
                      </a:r>
                      <a:endParaRPr lang="en-US" sz="900" dirty="0">
                        <a:solidFill>
                          <a:schemeClr val="bg1"/>
                        </a:solidFill>
                        <a:effectLst/>
                        <a:latin typeface="Times New Roman"/>
                        <a:ea typeface="Times New Roman"/>
                      </a:endParaRPr>
                    </a:p>
                  </a:txBody>
                  <a:tcPr marL="53124" marR="53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pt-BR" sz="900" b="1" dirty="0">
                          <a:solidFill>
                            <a:schemeClr val="bg1"/>
                          </a:solidFill>
                          <a:effectLst/>
                          <a:latin typeface="Arial"/>
                          <a:ea typeface="Times New Roman"/>
                        </a:rPr>
                        <a:t>Qua</a:t>
                      </a:r>
                      <a:endParaRPr lang="en-US" sz="900" dirty="0">
                        <a:solidFill>
                          <a:schemeClr val="bg1"/>
                        </a:solidFill>
                        <a:effectLst/>
                        <a:latin typeface="Times New Roman"/>
                        <a:ea typeface="Times New Roman"/>
                      </a:endParaRPr>
                    </a:p>
                  </a:txBody>
                  <a:tcPr marL="53124" marR="53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pt-BR" sz="900" b="1" dirty="0">
                          <a:solidFill>
                            <a:schemeClr val="bg1"/>
                          </a:solidFill>
                          <a:effectLst/>
                          <a:latin typeface="Arial"/>
                          <a:ea typeface="Times New Roman"/>
                        </a:rPr>
                        <a:t>Qui</a:t>
                      </a:r>
                      <a:endParaRPr lang="en-US" sz="900" dirty="0">
                        <a:solidFill>
                          <a:schemeClr val="bg1"/>
                        </a:solidFill>
                        <a:effectLst/>
                        <a:latin typeface="Times New Roman"/>
                        <a:ea typeface="Times New Roman"/>
                      </a:endParaRPr>
                    </a:p>
                  </a:txBody>
                  <a:tcPr marL="53124" marR="53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pt-BR" sz="900" b="1">
                          <a:solidFill>
                            <a:schemeClr val="bg1"/>
                          </a:solidFill>
                          <a:effectLst/>
                          <a:latin typeface="Arial"/>
                          <a:ea typeface="Times New Roman"/>
                        </a:rPr>
                        <a:t>Sex</a:t>
                      </a:r>
                      <a:endParaRPr lang="en-US" sz="900">
                        <a:solidFill>
                          <a:schemeClr val="bg1"/>
                        </a:solidFill>
                        <a:effectLst/>
                        <a:latin typeface="Times New Roman"/>
                        <a:ea typeface="Times New Roman"/>
                      </a:endParaRPr>
                    </a:p>
                  </a:txBody>
                  <a:tcPr marL="53124" marR="53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pt-BR" sz="900" b="1" dirty="0">
                          <a:solidFill>
                            <a:schemeClr val="bg1"/>
                          </a:solidFill>
                          <a:effectLst/>
                          <a:latin typeface="Arial"/>
                          <a:ea typeface="Times New Roman"/>
                        </a:rPr>
                        <a:t>Sáb </a:t>
                      </a:r>
                      <a:endParaRPr lang="en-US" sz="900" dirty="0">
                        <a:solidFill>
                          <a:schemeClr val="bg1"/>
                        </a:solidFill>
                        <a:effectLst/>
                        <a:latin typeface="Times New Roman"/>
                        <a:ea typeface="Times New Roman"/>
                      </a:endParaRPr>
                    </a:p>
                  </a:txBody>
                  <a:tcPr marL="53124" marR="53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pt-BR" sz="900" b="1" dirty="0">
                          <a:solidFill>
                            <a:schemeClr val="bg1"/>
                          </a:solidFill>
                          <a:effectLst/>
                          <a:latin typeface="Arial"/>
                          <a:ea typeface="Times New Roman"/>
                        </a:rPr>
                        <a:t>Dom</a:t>
                      </a:r>
                      <a:endParaRPr lang="en-US" sz="900" dirty="0">
                        <a:solidFill>
                          <a:schemeClr val="bg1"/>
                        </a:solidFill>
                        <a:effectLst/>
                        <a:latin typeface="Times New Roman"/>
                        <a:ea typeface="Times New Roman"/>
                      </a:endParaRPr>
                    </a:p>
                  </a:txBody>
                  <a:tcPr marL="53124" marR="53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29404">
                <a:tc>
                  <a:txBody>
                    <a:bodyPr/>
                    <a:lstStyle/>
                    <a:p>
                      <a:pPr marL="0" marR="0" algn="ctr">
                        <a:spcBef>
                          <a:spcPts val="0"/>
                        </a:spcBef>
                        <a:spcAft>
                          <a:spcPts val="0"/>
                        </a:spcAft>
                      </a:pPr>
                      <a:r>
                        <a:rPr lang="pt-BR" sz="800">
                          <a:solidFill>
                            <a:schemeClr val="bg1"/>
                          </a:solidFill>
                          <a:latin typeface="Arial"/>
                          <a:ea typeface="Times New Roman"/>
                        </a:rPr>
                        <a:t>6:00</a:t>
                      </a:r>
                      <a:endParaRPr lang="en-US" sz="900">
                        <a:solidFill>
                          <a:schemeClr val="bg1"/>
                        </a:solidFill>
                        <a:latin typeface="Times New Roman"/>
                        <a:ea typeface="Times New Roman"/>
                      </a:endParaRPr>
                    </a:p>
                  </a:txBody>
                  <a:tcPr marL="53124" marR="53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pt-BR" sz="800">
                          <a:solidFill>
                            <a:schemeClr val="bg1"/>
                          </a:solidFill>
                          <a:latin typeface="Arial"/>
                          <a:ea typeface="Times New Roman"/>
                        </a:rPr>
                        <a:t>Despertar</a:t>
                      </a:r>
                      <a:endParaRPr lang="en-US" sz="900">
                        <a:solidFill>
                          <a:schemeClr val="bg1"/>
                        </a:solidFill>
                        <a:latin typeface="Times New Roman"/>
                        <a:ea typeface="Times New Roman"/>
                      </a:endParaRPr>
                    </a:p>
                  </a:txBody>
                  <a:tcPr marL="53124" marR="53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pt-BR" sz="800">
                          <a:solidFill>
                            <a:schemeClr val="bg1"/>
                          </a:solidFill>
                          <a:latin typeface="Arial"/>
                          <a:ea typeface="Times New Roman"/>
                        </a:rPr>
                        <a:t>Despertar</a:t>
                      </a:r>
                      <a:endParaRPr lang="en-US" sz="900">
                        <a:solidFill>
                          <a:schemeClr val="bg1"/>
                        </a:solidFill>
                        <a:latin typeface="Times New Roman"/>
                        <a:ea typeface="Times New Roman"/>
                      </a:endParaRPr>
                    </a:p>
                  </a:txBody>
                  <a:tcPr marL="53124" marR="53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pt-BR" sz="800">
                          <a:solidFill>
                            <a:schemeClr val="bg1"/>
                          </a:solidFill>
                          <a:latin typeface="Arial"/>
                          <a:ea typeface="Times New Roman"/>
                        </a:rPr>
                        <a:t>Despertar</a:t>
                      </a:r>
                      <a:endParaRPr lang="en-US" sz="900">
                        <a:solidFill>
                          <a:schemeClr val="bg1"/>
                        </a:solidFill>
                        <a:latin typeface="Times New Roman"/>
                        <a:ea typeface="Times New Roman"/>
                      </a:endParaRPr>
                    </a:p>
                  </a:txBody>
                  <a:tcPr marL="53124" marR="53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pt-BR" sz="800">
                          <a:solidFill>
                            <a:schemeClr val="bg1"/>
                          </a:solidFill>
                          <a:latin typeface="Arial"/>
                          <a:ea typeface="Times New Roman"/>
                        </a:rPr>
                        <a:t>Despertar</a:t>
                      </a:r>
                      <a:endParaRPr lang="en-US" sz="900">
                        <a:solidFill>
                          <a:schemeClr val="bg1"/>
                        </a:solidFill>
                        <a:latin typeface="Times New Roman"/>
                        <a:ea typeface="Times New Roman"/>
                      </a:endParaRPr>
                    </a:p>
                  </a:txBody>
                  <a:tcPr marL="53124" marR="53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pt-BR" sz="800" dirty="0">
                          <a:solidFill>
                            <a:schemeClr val="bg1"/>
                          </a:solidFill>
                          <a:latin typeface="Arial"/>
                          <a:ea typeface="Times New Roman"/>
                        </a:rPr>
                        <a:t>Despertar</a:t>
                      </a:r>
                      <a:endParaRPr lang="en-US" sz="900" dirty="0">
                        <a:solidFill>
                          <a:schemeClr val="bg1"/>
                        </a:solidFill>
                        <a:latin typeface="Times New Roman"/>
                        <a:ea typeface="Times New Roman"/>
                      </a:endParaRPr>
                    </a:p>
                  </a:txBody>
                  <a:tcPr marL="53124" marR="53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pt-BR" sz="800" dirty="0">
                          <a:solidFill>
                            <a:schemeClr val="bg1"/>
                          </a:solidFill>
                          <a:latin typeface="Arial"/>
                          <a:ea typeface="Times New Roman"/>
                        </a:rPr>
                        <a:t>-</a:t>
                      </a:r>
                      <a:endParaRPr lang="en-US" sz="900" dirty="0">
                        <a:solidFill>
                          <a:schemeClr val="bg1"/>
                        </a:solidFill>
                        <a:latin typeface="Times New Roman"/>
                        <a:ea typeface="Times New Roman"/>
                      </a:endParaRPr>
                    </a:p>
                  </a:txBody>
                  <a:tcPr marL="53124" marR="53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pt-BR" sz="800">
                          <a:solidFill>
                            <a:schemeClr val="bg1"/>
                          </a:solidFill>
                          <a:latin typeface="Arial"/>
                          <a:ea typeface="Times New Roman"/>
                        </a:rPr>
                        <a:t>-</a:t>
                      </a:r>
                      <a:endParaRPr lang="en-US" sz="900">
                        <a:solidFill>
                          <a:schemeClr val="bg1"/>
                        </a:solidFill>
                        <a:latin typeface="Times New Roman"/>
                        <a:ea typeface="Times New Roman"/>
                      </a:endParaRPr>
                    </a:p>
                  </a:txBody>
                  <a:tcPr marL="53124" marR="53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29404">
                <a:tc>
                  <a:txBody>
                    <a:bodyPr/>
                    <a:lstStyle/>
                    <a:p>
                      <a:pPr marL="0" marR="0" algn="ctr">
                        <a:spcBef>
                          <a:spcPts val="0"/>
                        </a:spcBef>
                        <a:spcAft>
                          <a:spcPts val="0"/>
                        </a:spcAft>
                      </a:pPr>
                      <a:r>
                        <a:rPr lang="pt-BR" sz="800">
                          <a:solidFill>
                            <a:schemeClr val="bg1"/>
                          </a:solidFill>
                          <a:latin typeface="Arial"/>
                          <a:ea typeface="Times New Roman"/>
                        </a:rPr>
                        <a:t>6:30</a:t>
                      </a:r>
                      <a:endParaRPr lang="en-US" sz="900">
                        <a:solidFill>
                          <a:schemeClr val="bg1"/>
                        </a:solidFill>
                        <a:latin typeface="Times New Roman"/>
                        <a:ea typeface="Times New Roman"/>
                      </a:endParaRPr>
                    </a:p>
                  </a:txBody>
                  <a:tcPr marL="53124" marR="53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pt-BR" sz="800">
                          <a:solidFill>
                            <a:schemeClr val="bg1"/>
                          </a:solidFill>
                          <a:latin typeface="Arial"/>
                          <a:ea typeface="Times New Roman"/>
                        </a:rPr>
                        <a:t>Devocional</a:t>
                      </a:r>
                      <a:endParaRPr lang="en-US" sz="900">
                        <a:solidFill>
                          <a:schemeClr val="bg1"/>
                        </a:solidFill>
                        <a:latin typeface="Times New Roman"/>
                        <a:ea typeface="Times New Roman"/>
                      </a:endParaRPr>
                    </a:p>
                  </a:txBody>
                  <a:tcPr marL="53124" marR="53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pt-BR" sz="800">
                          <a:solidFill>
                            <a:schemeClr val="bg1"/>
                          </a:solidFill>
                          <a:latin typeface="Arial"/>
                          <a:ea typeface="Times New Roman"/>
                        </a:rPr>
                        <a:t>Devocional</a:t>
                      </a:r>
                      <a:endParaRPr lang="en-US" sz="900">
                        <a:solidFill>
                          <a:schemeClr val="bg1"/>
                        </a:solidFill>
                        <a:latin typeface="Times New Roman"/>
                        <a:ea typeface="Times New Roman"/>
                      </a:endParaRPr>
                    </a:p>
                  </a:txBody>
                  <a:tcPr marL="53124" marR="53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pt-BR" sz="800">
                          <a:solidFill>
                            <a:schemeClr val="bg1"/>
                          </a:solidFill>
                          <a:latin typeface="Arial"/>
                          <a:ea typeface="Times New Roman"/>
                        </a:rPr>
                        <a:t>Devocional</a:t>
                      </a:r>
                      <a:endParaRPr lang="en-US" sz="900">
                        <a:solidFill>
                          <a:schemeClr val="bg1"/>
                        </a:solidFill>
                        <a:latin typeface="Times New Roman"/>
                        <a:ea typeface="Times New Roman"/>
                      </a:endParaRPr>
                    </a:p>
                  </a:txBody>
                  <a:tcPr marL="53124" marR="53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pt-BR" sz="800">
                          <a:solidFill>
                            <a:schemeClr val="bg1"/>
                          </a:solidFill>
                          <a:latin typeface="Arial"/>
                          <a:ea typeface="Times New Roman"/>
                        </a:rPr>
                        <a:t>Devocional</a:t>
                      </a:r>
                      <a:endParaRPr lang="en-US" sz="900">
                        <a:solidFill>
                          <a:schemeClr val="bg1"/>
                        </a:solidFill>
                        <a:latin typeface="Times New Roman"/>
                        <a:ea typeface="Times New Roman"/>
                      </a:endParaRPr>
                    </a:p>
                  </a:txBody>
                  <a:tcPr marL="53124" marR="53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pt-BR" sz="800">
                          <a:solidFill>
                            <a:schemeClr val="bg1"/>
                          </a:solidFill>
                          <a:latin typeface="Arial"/>
                          <a:ea typeface="Times New Roman"/>
                        </a:rPr>
                        <a:t>Devocional</a:t>
                      </a:r>
                      <a:endParaRPr lang="en-US" sz="900">
                        <a:solidFill>
                          <a:schemeClr val="bg1"/>
                        </a:solidFill>
                        <a:latin typeface="Times New Roman"/>
                        <a:ea typeface="Times New Roman"/>
                      </a:endParaRPr>
                    </a:p>
                  </a:txBody>
                  <a:tcPr marL="53124" marR="53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pt-BR" sz="800">
                          <a:solidFill>
                            <a:schemeClr val="bg1"/>
                          </a:solidFill>
                          <a:latin typeface="Arial"/>
                          <a:ea typeface="Times New Roman"/>
                        </a:rPr>
                        <a:t>-</a:t>
                      </a:r>
                      <a:endParaRPr lang="en-US" sz="900">
                        <a:solidFill>
                          <a:schemeClr val="bg1"/>
                        </a:solidFill>
                        <a:latin typeface="Times New Roman"/>
                        <a:ea typeface="Times New Roman"/>
                      </a:endParaRPr>
                    </a:p>
                  </a:txBody>
                  <a:tcPr marL="53124" marR="53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pt-BR" sz="800">
                          <a:solidFill>
                            <a:schemeClr val="bg1"/>
                          </a:solidFill>
                          <a:latin typeface="Arial"/>
                          <a:ea typeface="Times New Roman"/>
                        </a:rPr>
                        <a:t>-</a:t>
                      </a:r>
                      <a:endParaRPr lang="en-US" sz="900">
                        <a:solidFill>
                          <a:schemeClr val="bg1"/>
                        </a:solidFill>
                        <a:latin typeface="Times New Roman"/>
                        <a:ea typeface="Times New Roman"/>
                      </a:endParaRPr>
                    </a:p>
                  </a:txBody>
                  <a:tcPr marL="53124" marR="53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29404">
                <a:tc>
                  <a:txBody>
                    <a:bodyPr/>
                    <a:lstStyle/>
                    <a:p>
                      <a:pPr marL="0" marR="0" algn="ctr">
                        <a:spcBef>
                          <a:spcPts val="0"/>
                        </a:spcBef>
                        <a:spcAft>
                          <a:spcPts val="0"/>
                        </a:spcAft>
                      </a:pPr>
                      <a:r>
                        <a:rPr lang="pt-BR" sz="800">
                          <a:solidFill>
                            <a:schemeClr val="bg1"/>
                          </a:solidFill>
                          <a:latin typeface="Arial"/>
                          <a:ea typeface="Times New Roman"/>
                        </a:rPr>
                        <a:t>7:00</a:t>
                      </a:r>
                      <a:endParaRPr lang="en-US" sz="900">
                        <a:solidFill>
                          <a:schemeClr val="bg1"/>
                        </a:solidFill>
                        <a:latin typeface="Times New Roman"/>
                        <a:ea typeface="Times New Roman"/>
                      </a:endParaRPr>
                    </a:p>
                  </a:txBody>
                  <a:tcPr marL="53124" marR="53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pt-BR" sz="800">
                          <a:solidFill>
                            <a:schemeClr val="bg1"/>
                          </a:solidFill>
                          <a:latin typeface="Arial"/>
                          <a:ea typeface="Times New Roman"/>
                        </a:rPr>
                        <a:t>Café da Manhã</a:t>
                      </a:r>
                      <a:endParaRPr lang="en-US" sz="900">
                        <a:solidFill>
                          <a:schemeClr val="bg1"/>
                        </a:solidFill>
                        <a:latin typeface="Times New Roman"/>
                        <a:ea typeface="Times New Roman"/>
                      </a:endParaRPr>
                    </a:p>
                  </a:txBody>
                  <a:tcPr marL="53124" marR="53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pt-BR" sz="800">
                          <a:solidFill>
                            <a:schemeClr val="bg1"/>
                          </a:solidFill>
                          <a:latin typeface="Arial"/>
                          <a:ea typeface="Times New Roman"/>
                        </a:rPr>
                        <a:t>Café da Manhã</a:t>
                      </a:r>
                      <a:endParaRPr lang="en-US" sz="900">
                        <a:solidFill>
                          <a:schemeClr val="bg1"/>
                        </a:solidFill>
                        <a:latin typeface="Times New Roman"/>
                        <a:ea typeface="Times New Roman"/>
                      </a:endParaRPr>
                    </a:p>
                  </a:txBody>
                  <a:tcPr marL="53124" marR="53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pt-BR" sz="800">
                          <a:solidFill>
                            <a:schemeClr val="bg1"/>
                          </a:solidFill>
                          <a:latin typeface="Arial"/>
                          <a:ea typeface="Times New Roman"/>
                        </a:rPr>
                        <a:t>Café da Manhã</a:t>
                      </a:r>
                      <a:endParaRPr lang="en-US" sz="900">
                        <a:solidFill>
                          <a:schemeClr val="bg1"/>
                        </a:solidFill>
                        <a:latin typeface="Times New Roman"/>
                        <a:ea typeface="Times New Roman"/>
                      </a:endParaRPr>
                    </a:p>
                  </a:txBody>
                  <a:tcPr marL="53124" marR="53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pt-BR" sz="800">
                          <a:solidFill>
                            <a:schemeClr val="bg1"/>
                          </a:solidFill>
                          <a:latin typeface="Arial"/>
                          <a:ea typeface="Times New Roman"/>
                        </a:rPr>
                        <a:t>Café da Manhã</a:t>
                      </a:r>
                      <a:endParaRPr lang="en-US" sz="900">
                        <a:solidFill>
                          <a:schemeClr val="bg1"/>
                        </a:solidFill>
                        <a:latin typeface="Times New Roman"/>
                        <a:ea typeface="Times New Roman"/>
                      </a:endParaRPr>
                    </a:p>
                  </a:txBody>
                  <a:tcPr marL="53124" marR="53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pt-BR" sz="800">
                          <a:solidFill>
                            <a:schemeClr val="bg1"/>
                          </a:solidFill>
                          <a:latin typeface="Arial"/>
                          <a:ea typeface="Times New Roman"/>
                        </a:rPr>
                        <a:t>Café da Manhã</a:t>
                      </a:r>
                      <a:endParaRPr lang="en-US" sz="900">
                        <a:solidFill>
                          <a:schemeClr val="bg1"/>
                        </a:solidFill>
                        <a:latin typeface="Times New Roman"/>
                        <a:ea typeface="Times New Roman"/>
                      </a:endParaRPr>
                    </a:p>
                  </a:txBody>
                  <a:tcPr marL="53124" marR="53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pt-BR" sz="800">
                          <a:solidFill>
                            <a:schemeClr val="bg1"/>
                          </a:solidFill>
                          <a:latin typeface="Arial"/>
                          <a:ea typeface="Times New Roman"/>
                        </a:rPr>
                        <a:t>Despertar</a:t>
                      </a:r>
                      <a:endParaRPr lang="en-US" sz="900">
                        <a:solidFill>
                          <a:schemeClr val="bg1"/>
                        </a:solidFill>
                        <a:latin typeface="Times New Roman"/>
                        <a:ea typeface="Times New Roman"/>
                      </a:endParaRPr>
                    </a:p>
                  </a:txBody>
                  <a:tcPr marL="53124" marR="53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pt-BR" sz="800">
                          <a:solidFill>
                            <a:schemeClr val="bg1"/>
                          </a:solidFill>
                          <a:latin typeface="Arial"/>
                          <a:ea typeface="Times New Roman"/>
                        </a:rPr>
                        <a:t>Despertar</a:t>
                      </a:r>
                      <a:endParaRPr lang="en-US" sz="900">
                        <a:solidFill>
                          <a:schemeClr val="bg1"/>
                        </a:solidFill>
                        <a:latin typeface="Times New Roman"/>
                        <a:ea typeface="Times New Roman"/>
                      </a:endParaRPr>
                    </a:p>
                  </a:txBody>
                  <a:tcPr marL="53124" marR="53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29404">
                <a:tc>
                  <a:txBody>
                    <a:bodyPr/>
                    <a:lstStyle/>
                    <a:p>
                      <a:pPr marL="0" marR="0" algn="ctr">
                        <a:spcBef>
                          <a:spcPts val="0"/>
                        </a:spcBef>
                        <a:spcAft>
                          <a:spcPts val="0"/>
                        </a:spcAft>
                      </a:pPr>
                      <a:r>
                        <a:rPr lang="pt-BR" sz="800">
                          <a:solidFill>
                            <a:schemeClr val="bg1"/>
                          </a:solidFill>
                          <a:latin typeface="Arial"/>
                          <a:ea typeface="Times New Roman"/>
                        </a:rPr>
                        <a:t>7:30</a:t>
                      </a:r>
                      <a:endParaRPr lang="en-US" sz="900">
                        <a:solidFill>
                          <a:schemeClr val="bg1"/>
                        </a:solidFill>
                        <a:latin typeface="Times New Roman"/>
                        <a:ea typeface="Times New Roman"/>
                      </a:endParaRPr>
                    </a:p>
                  </a:txBody>
                  <a:tcPr marL="53124" marR="53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pt-BR" sz="800">
                          <a:solidFill>
                            <a:schemeClr val="bg1"/>
                          </a:solidFill>
                          <a:latin typeface="Arial"/>
                          <a:ea typeface="Times New Roman"/>
                        </a:rPr>
                        <a:t>Afazeres</a:t>
                      </a:r>
                      <a:endParaRPr lang="en-US" sz="900">
                        <a:solidFill>
                          <a:schemeClr val="bg1"/>
                        </a:solidFill>
                        <a:latin typeface="Times New Roman"/>
                        <a:ea typeface="Times New Roman"/>
                      </a:endParaRPr>
                    </a:p>
                  </a:txBody>
                  <a:tcPr marL="53124" marR="53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pt-BR" sz="800">
                          <a:solidFill>
                            <a:schemeClr val="bg1"/>
                          </a:solidFill>
                          <a:latin typeface="Arial"/>
                          <a:ea typeface="Times New Roman"/>
                        </a:rPr>
                        <a:t>Afazeres</a:t>
                      </a:r>
                      <a:endParaRPr lang="en-US" sz="900">
                        <a:solidFill>
                          <a:schemeClr val="bg1"/>
                        </a:solidFill>
                        <a:latin typeface="Times New Roman"/>
                        <a:ea typeface="Times New Roman"/>
                      </a:endParaRPr>
                    </a:p>
                  </a:txBody>
                  <a:tcPr marL="53124" marR="53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pt-BR" sz="800">
                          <a:solidFill>
                            <a:schemeClr val="bg1"/>
                          </a:solidFill>
                          <a:latin typeface="Arial"/>
                          <a:ea typeface="Times New Roman"/>
                        </a:rPr>
                        <a:t>Afazeres</a:t>
                      </a:r>
                      <a:endParaRPr lang="en-US" sz="900">
                        <a:solidFill>
                          <a:schemeClr val="bg1"/>
                        </a:solidFill>
                        <a:latin typeface="Times New Roman"/>
                        <a:ea typeface="Times New Roman"/>
                      </a:endParaRPr>
                    </a:p>
                  </a:txBody>
                  <a:tcPr marL="53124" marR="53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pt-BR" sz="800">
                          <a:solidFill>
                            <a:schemeClr val="bg1"/>
                          </a:solidFill>
                          <a:latin typeface="Arial"/>
                          <a:ea typeface="Times New Roman"/>
                        </a:rPr>
                        <a:t>Afazeres</a:t>
                      </a:r>
                      <a:endParaRPr lang="en-US" sz="900">
                        <a:solidFill>
                          <a:schemeClr val="bg1"/>
                        </a:solidFill>
                        <a:latin typeface="Times New Roman"/>
                        <a:ea typeface="Times New Roman"/>
                      </a:endParaRPr>
                    </a:p>
                  </a:txBody>
                  <a:tcPr marL="53124" marR="53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pt-BR" sz="800">
                          <a:solidFill>
                            <a:schemeClr val="bg1"/>
                          </a:solidFill>
                          <a:latin typeface="Arial"/>
                          <a:ea typeface="Times New Roman"/>
                        </a:rPr>
                        <a:t>Afazeres</a:t>
                      </a:r>
                      <a:endParaRPr lang="en-US" sz="900">
                        <a:solidFill>
                          <a:schemeClr val="bg1"/>
                        </a:solidFill>
                        <a:latin typeface="Times New Roman"/>
                        <a:ea typeface="Times New Roman"/>
                      </a:endParaRPr>
                    </a:p>
                  </a:txBody>
                  <a:tcPr marL="53124" marR="53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pt-BR" sz="800">
                          <a:solidFill>
                            <a:schemeClr val="bg1"/>
                          </a:solidFill>
                          <a:latin typeface="Arial"/>
                          <a:ea typeface="Times New Roman"/>
                        </a:rPr>
                        <a:t>Devocional</a:t>
                      </a:r>
                      <a:endParaRPr lang="en-US" sz="900">
                        <a:solidFill>
                          <a:schemeClr val="bg1"/>
                        </a:solidFill>
                        <a:latin typeface="Times New Roman"/>
                        <a:ea typeface="Times New Roman"/>
                      </a:endParaRPr>
                    </a:p>
                  </a:txBody>
                  <a:tcPr marL="53124" marR="53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pt-BR" sz="800">
                          <a:solidFill>
                            <a:schemeClr val="bg1"/>
                          </a:solidFill>
                          <a:latin typeface="Arial"/>
                          <a:ea typeface="Times New Roman"/>
                        </a:rPr>
                        <a:t>Devocional</a:t>
                      </a:r>
                      <a:endParaRPr lang="en-US" sz="900">
                        <a:solidFill>
                          <a:schemeClr val="bg1"/>
                        </a:solidFill>
                        <a:latin typeface="Times New Roman"/>
                        <a:ea typeface="Times New Roman"/>
                      </a:endParaRPr>
                    </a:p>
                  </a:txBody>
                  <a:tcPr marL="53124" marR="53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29404">
                <a:tc>
                  <a:txBody>
                    <a:bodyPr/>
                    <a:lstStyle/>
                    <a:p>
                      <a:pPr marL="0" marR="0" algn="ctr">
                        <a:spcBef>
                          <a:spcPts val="0"/>
                        </a:spcBef>
                        <a:spcAft>
                          <a:spcPts val="0"/>
                        </a:spcAft>
                      </a:pPr>
                      <a:r>
                        <a:rPr lang="pt-BR" sz="800">
                          <a:solidFill>
                            <a:schemeClr val="bg1"/>
                          </a:solidFill>
                          <a:latin typeface="Arial"/>
                          <a:ea typeface="Times New Roman"/>
                        </a:rPr>
                        <a:t>8:00</a:t>
                      </a:r>
                      <a:endParaRPr lang="en-US" sz="900">
                        <a:solidFill>
                          <a:schemeClr val="bg1"/>
                        </a:solidFill>
                        <a:latin typeface="Times New Roman"/>
                        <a:ea typeface="Times New Roman"/>
                      </a:endParaRPr>
                    </a:p>
                  </a:txBody>
                  <a:tcPr marL="53124" marR="53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pt-BR" sz="800">
                          <a:solidFill>
                            <a:schemeClr val="bg1"/>
                          </a:solidFill>
                          <a:latin typeface="Arial"/>
                          <a:ea typeface="Times New Roman"/>
                        </a:rPr>
                        <a:t>Capela</a:t>
                      </a:r>
                      <a:endParaRPr lang="en-US" sz="900">
                        <a:solidFill>
                          <a:schemeClr val="bg1"/>
                        </a:solidFill>
                        <a:latin typeface="Times New Roman"/>
                        <a:ea typeface="Times New Roman"/>
                      </a:endParaRPr>
                    </a:p>
                  </a:txBody>
                  <a:tcPr marL="53124" marR="53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pt-BR" sz="800">
                          <a:solidFill>
                            <a:schemeClr val="bg1"/>
                          </a:solidFill>
                          <a:latin typeface="Arial"/>
                          <a:ea typeface="Times New Roman"/>
                        </a:rPr>
                        <a:t>Capela</a:t>
                      </a:r>
                      <a:endParaRPr lang="en-US" sz="900">
                        <a:solidFill>
                          <a:schemeClr val="bg1"/>
                        </a:solidFill>
                        <a:latin typeface="Times New Roman"/>
                        <a:ea typeface="Times New Roman"/>
                      </a:endParaRPr>
                    </a:p>
                  </a:txBody>
                  <a:tcPr marL="53124" marR="53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pt-BR" sz="800">
                          <a:solidFill>
                            <a:schemeClr val="bg1"/>
                          </a:solidFill>
                          <a:latin typeface="Arial"/>
                          <a:ea typeface="Times New Roman"/>
                        </a:rPr>
                        <a:t>Capela</a:t>
                      </a:r>
                      <a:endParaRPr lang="en-US" sz="900">
                        <a:solidFill>
                          <a:schemeClr val="bg1"/>
                        </a:solidFill>
                        <a:latin typeface="Times New Roman"/>
                        <a:ea typeface="Times New Roman"/>
                      </a:endParaRPr>
                    </a:p>
                  </a:txBody>
                  <a:tcPr marL="53124" marR="53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pt-BR" sz="800">
                          <a:solidFill>
                            <a:schemeClr val="bg1"/>
                          </a:solidFill>
                          <a:latin typeface="Arial"/>
                          <a:ea typeface="Times New Roman"/>
                        </a:rPr>
                        <a:t>Capela</a:t>
                      </a:r>
                      <a:endParaRPr lang="en-US" sz="900">
                        <a:solidFill>
                          <a:schemeClr val="bg1"/>
                        </a:solidFill>
                        <a:latin typeface="Times New Roman"/>
                        <a:ea typeface="Times New Roman"/>
                      </a:endParaRPr>
                    </a:p>
                  </a:txBody>
                  <a:tcPr marL="53124" marR="53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pt-BR" sz="800">
                          <a:solidFill>
                            <a:schemeClr val="bg1"/>
                          </a:solidFill>
                          <a:latin typeface="Arial"/>
                          <a:ea typeface="Times New Roman"/>
                        </a:rPr>
                        <a:t>Capela</a:t>
                      </a:r>
                      <a:endParaRPr lang="en-US" sz="900">
                        <a:solidFill>
                          <a:schemeClr val="bg1"/>
                        </a:solidFill>
                        <a:latin typeface="Times New Roman"/>
                        <a:ea typeface="Times New Roman"/>
                      </a:endParaRPr>
                    </a:p>
                  </a:txBody>
                  <a:tcPr marL="53124" marR="53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pt-BR" sz="800">
                          <a:solidFill>
                            <a:schemeClr val="bg1"/>
                          </a:solidFill>
                          <a:latin typeface="Arial"/>
                          <a:ea typeface="Times New Roman"/>
                        </a:rPr>
                        <a:t>Café da Manhã</a:t>
                      </a:r>
                      <a:endParaRPr lang="en-US" sz="900">
                        <a:solidFill>
                          <a:schemeClr val="bg1"/>
                        </a:solidFill>
                        <a:latin typeface="Times New Roman"/>
                        <a:ea typeface="Times New Roman"/>
                      </a:endParaRPr>
                    </a:p>
                  </a:txBody>
                  <a:tcPr marL="53124" marR="53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pt-BR" sz="800">
                          <a:solidFill>
                            <a:schemeClr val="bg1"/>
                          </a:solidFill>
                          <a:latin typeface="Arial"/>
                          <a:ea typeface="Times New Roman"/>
                        </a:rPr>
                        <a:t>Café da Manhã</a:t>
                      </a:r>
                      <a:endParaRPr lang="en-US" sz="900">
                        <a:solidFill>
                          <a:schemeClr val="bg1"/>
                        </a:solidFill>
                        <a:latin typeface="Times New Roman"/>
                        <a:ea typeface="Times New Roman"/>
                      </a:endParaRPr>
                    </a:p>
                  </a:txBody>
                  <a:tcPr marL="53124" marR="53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02605">
                <a:tc>
                  <a:txBody>
                    <a:bodyPr/>
                    <a:lstStyle/>
                    <a:p>
                      <a:pPr marL="0" marR="0" algn="ctr">
                        <a:spcBef>
                          <a:spcPts val="0"/>
                        </a:spcBef>
                        <a:spcAft>
                          <a:spcPts val="0"/>
                        </a:spcAft>
                      </a:pPr>
                      <a:r>
                        <a:rPr lang="pt-BR" sz="800">
                          <a:solidFill>
                            <a:schemeClr val="bg1"/>
                          </a:solidFill>
                          <a:latin typeface="Arial"/>
                          <a:ea typeface="Times New Roman"/>
                        </a:rPr>
                        <a:t>9:00</a:t>
                      </a:r>
                      <a:endParaRPr lang="en-US" sz="900">
                        <a:solidFill>
                          <a:schemeClr val="bg1"/>
                        </a:solidFill>
                        <a:latin typeface="Times New Roman"/>
                        <a:ea typeface="Times New Roman"/>
                      </a:endParaRPr>
                    </a:p>
                  </a:txBody>
                  <a:tcPr marL="53124" marR="53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pt-BR" sz="800">
                          <a:solidFill>
                            <a:schemeClr val="bg1"/>
                          </a:solidFill>
                          <a:latin typeface="Arial"/>
                          <a:ea typeface="Times New Roman"/>
                        </a:rPr>
                        <a:t>Estudos em Classe</a:t>
                      </a:r>
                      <a:endParaRPr lang="en-US" sz="900">
                        <a:solidFill>
                          <a:schemeClr val="bg1"/>
                        </a:solidFill>
                        <a:latin typeface="Times New Roman"/>
                        <a:ea typeface="Times New Roman"/>
                      </a:endParaRPr>
                    </a:p>
                  </a:txBody>
                  <a:tcPr marL="53124" marR="53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pt-BR" sz="800">
                          <a:solidFill>
                            <a:schemeClr val="bg1"/>
                          </a:solidFill>
                          <a:latin typeface="Arial"/>
                          <a:ea typeface="Times New Roman"/>
                        </a:rPr>
                        <a:t>Estudos em Classe</a:t>
                      </a:r>
                      <a:endParaRPr lang="en-US" sz="900">
                        <a:solidFill>
                          <a:schemeClr val="bg1"/>
                        </a:solidFill>
                        <a:latin typeface="Times New Roman"/>
                        <a:ea typeface="Times New Roman"/>
                      </a:endParaRPr>
                    </a:p>
                  </a:txBody>
                  <a:tcPr marL="53124" marR="53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pt-BR" sz="800">
                          <a:solidFill>
                            <a:schemeClr val="bg1"/>
                          </a:solidFill>
                          <a:latin typeface="Arial"/>
                          <a:ea typeface="Times New Roman"/>
                        </a:rPr>
                        <a:t>Estudos em Classe</a:t>
                      </a:r>
                      <a:endParaRPr lang="en-US" sz="900">
                        <a:solidFill>
                          <a:schemeClr val="bg1"/>
                        </a:solidFill>
                        <a:latin typeface="Times New Roman"/>
                        <a:ea typeface="Times New Roman"/>
                      </a:endParaRPr>
                    </a:p>
                  </a:txBody>
                  <a:tcPr marL="53124" marR="53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pt-BR" sz="800">
                          <a:solidFill>
                            <a:schemeClr val="bg1"/>
                          </a:solidFill>
                          <a:latin typeface="Arial"/>
                          <a:ea typeface="Times New Roman"/>
                        </a:rPr>
                        <a:t>Estudos em Classe</a:t>
                      </a:r>
                      <a:endParaRPr lang="en-US" sz="900">
                        <a:solidFill>
                          <a:schemeClr val="bg1"/>
                        </a:solidFill>
                        <a:latin typeface="Times New Roman"/>
                        <a:ea typeface="Times New Roman"/>
                      </a:endParaRPr>
                    </a:p>
                  </a:txBody>
                  <a:tcPr marL="53124" marR="53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pt-BR" sz="800">
                          <a:solidFill>
                            <a:schemeClr val="bg1"/>
                          </a:solidFill>
                          <a:latin typeface="Arial"/>
                          <a:ea typeface="Times New Roman"/>
                        </a:rPr>
                        <a:t>Estudos em Classe</a:t>
                      </a:r>
                      <a:endParaRPr lang="en-US" sz="900">
                        <a:solidFill>
                          <a:schemeClr val="bg1"/>
                        </a:solidFill>
                        <a:latin typeface="Times New Roman"/>
                        <a:ea typeface="Times New Roman"/>
                      </a:endParaRPr>
                    </a:p>
                  </a:txBody>
                  <a:tcPr marL="53124" marR="53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pt-BR" sz="800">
                          <a:solidFill>
                            <a:schemeClr val="bg1"/>
                          </a:solidFill>
                          <a:latin typeface="Arial"/>
                          <a:ea typeface="Times New Roman"/>
                        </a:rPr>
                        <a:t>Trabalho Detalhado</a:t>
                      </a:r>
                      <a:endParaRPr lang="en-US" sz="900">
                        <a:solidFill>
                          <a:schemeClr val="bg1"/>
                        </a:solidFill>
                        <a:latin typeface="Times New Roman"/>
                        <a:ea typeface="Times New Roman"/>
                      </a:endParaRPr>
                    </a:p>
                  </a:txBody>
                  <a:tcPr marL="53124" marR="53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pt-BR" sz="800">
                          <a:solidFill>
                            <a:schemeClr val="bg1"/>
                          </a:solidFill>
                          <a:latin typeface="Arial"/>
                          <a:ea typeface="Times New Roman"/>
                        </a:rPr>
                        <a:t>Igreja</a:t>
                      </a:r>
                      <a:endParaRPr lang="en-US" sz="900">
                        <a:solidFill>
                          <a:schemeClr val="bg1"/>
                        </a:solidFill>
                        <a:latin typeface="Times New Roman"/>
                        <a:ea typeface="Times New Roman"/>
                      </a:endParaRPr>
                    </a:p>
                  </a:txBody>
                  <a:tcPr marL="53124" marR="53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29404">
                <a:tc>
                  <a:txBody>
                    <a:bodyPr/>
                    <a:lstStyle/>
                    <a:p>
                      <a:pPr marL="0" marR="0" algn="ctr">
                        <a:spcBef>
                          <a:spcPts val="0"/>
                        </a:spcBef>
                        <a:spcAft>
                          <a:spcPts val="0"/>
                        </a:spcAft>
                      </a:pPr>
                      <a:r>
                        <a:rPr lang="pt-BR" sz="800" dirty="0">
                          <a:solidFill>
                            <a:schemeClr val="bg1"/>
                          </a:solidFill>
                          <a:latin typeface="Arial"/>
                          <a:ea typeface="Times New Roman"/>
                        </a:rPr>
                        <a:t>12:00 </a:t>
                      </a:r>
                      <a:endParaRPr lang="en-US" sz="900" dirty="0">
                        <a:solidFill>
                          <a:schemeClr val="bg1"/>
                        </a:solidFill>
                        <a:latin typeface="Times New Roman"/>
                        <a:ea typeface="Times New Roman"/>
                      </a:endParaRPr>
                    </a:p>
                  </a:txBody>
                  <a:tcPr marL="53124" marR="53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pt-BR" sz="800">
                          <a:solidFill>
                            <a:schemeClr val="bg1"/>
                          </a:solidFill>
                          <a:latin typeface="Arial"/>
                          <a:ea typeface="Times New Roman"/>
                        </a:rPr>
                        <a:t>Almoço</a:t>
                      </a:r>
                      <a:endParaRPr lang="en-US" sz="900">
                        <a:solidFill>
                          <a:schemeClr val="bg1"/>
                        </a:solidFill>
                        <a:latin typeface="Times New Roman"/>
                        <a:ea typeface="Times New Roman"/>
                      </a:endParaRPr>
                    </a:p>
                  </a:txBody>
                  <a:tcPr marL="53124" marR="53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pt-BR" sz="800">
                          <a:solidFill>
                            <a:schemeClr val="bg1"/>
                          </a:solidFill>
                          <a:latin typeface="Arial"/>
                          <a:ea typeface="Times New Roman"/>
                        </a:rPr>
                        <a:t>Almoço</a:t>
                      </a:r>
                      <a:endParaRPr lang="en-US" sz="900">
                        <a:solidFill>
                          <a:schemeClr val="bg1"/>
                        </a:solidFill>
                        <a:latin typeface="Times New Roman"/>
                        <a:ea typeface="Times New Roman"/>
                      </a:endParaRPr>
                    </a:p>
                  </a:txBody>
                  <a:tcPr marL="53124" marR="53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pt-BR" sz="800">
                          <a:solidFill>
                            <a:schemeClr val="bg1"/>
                          </a:solidFill>
                          <a:latin typeface="Arial"/>
                          <a:ea typeface="Times New Roman"/>
                        </a:rPr>
                        <a:t>Almoço</a:t>
                      </a:r>
                      <a:endParaRPr lang="en-US" sz="900">
                        <a:solidFill>
                          <a:schemeClr val="bg1"/>
                        </a:solidFill>
                        <a:latin typeface="Times New Roman"/>
                        <a:ea typeface="Times New Roman"/>
                      </a:endParaRPr>
                    </a:p>
                  </a:txBody>
                  <a:tcPr marL="53124" marR="53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pt-BR" sz="800">
                          <a:solidFill>
                            <a:schemeClr val="bg1"/>
                          </a:solidFill>
                          <a:latin typeface="Arial"/>
                          <a:ea typeface="Times New Roman"/>
                        </a:rPr>
                        <a:t>Almoço</a:t>
                      </a:r>
                      <a:endParaRPr lang="en-US" sz="900">
                        <a:solidFill>
                          <a:schemeClr val="bg1"/>
                        </a:solidFill>
                        <a:latin typeface="Times New Roman"/>
                        <a:ea typeface="Times New Roman"/>
                      </a:endParaRPr>
                    </a:p>
                  </a:txBody>
                  <a:tcPr marL="53124" marR="53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pt-BR" sz="800">
                          <a:solidFill>
                            <a:schemeClr val="bg1"/>
                          </a:solidFill>
                          <a:latin typeface="Arial"/>
                          <a:ea typeface="Times New Roman"/>
                        </a:rPr>
                        <a:t>Almoço</a:t>
                      </a:r>
                      <a:endParaRPr lang="en-US" sz="900">
                        <a:solidFill>
                          <a:schemeClr val="bg1"/>
                        </a:solidFill>
                        <a:latin typeface="Times New Roman"/>
                        <a:ea typeface="Times New Roman"/>
                      </a:endParaRPr>
                    </a:p>
                  </a:txBody>
                  <a:tcPr marL="53124" marR="53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pt-BR" sz="800">
                          <a:solidFill>
                            <a:schemeClr val="bg1"/>
                          </a:solidFill>
                          <a:latin typeface="Arial"/>
                          <a:ea typeface="Times New Roman"/>
                        </a:rPr>
                        <a:t>Almoço</a:t>
                      </a:r>
                      <a:endParaRPr lang="en-US" sz="900">
                        <a:solidFill>
                          <a:schemeClr val="bg1"/>
                        </a:solidFill>
                        <a:latin typeface="Times New Roman"/>
                        <a:ea typeface="Times New Roman"/>
                      </a:endParaRPr>
                    </a:p>
                  </a:txBody>
                  <a:tcPr marL="53124" marR="53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pt-BR" sz="800">
                          <a:solidFill>
                            <a:schemeClr val="bg1"/>
                          </a:solidFill>
                          <a:latin typeface="Arial"/>
                          <a:ea typeface="Times New Roman"/>
                        </a:rPr>
                        <a:t>Almoço</a:t>
                      </a:r>
                      <a:endParaRPr lang="en-US" sz="900">
                        <a:solidFill>
                          <a:schemeClr val="bg1"/>
                        </a:solidFill>
                        <a:latin typeface="Times New Roman"/>
                        <a:ea typeface="Times New Roman"/>
                      </a:endParaRPr>
                    </a:p>
                  </a:txBody>
                  <a:tcPr marL="53124" marR="53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53589">
                <a:tc>
                  <a:txBody>
                    <a:bodyPr/>
                    <a:lstStyle/>
                    <a:p>
                      <a:pPr marL="0" marR="0" algn="ctr">
                        <a:spcBef>
                          <a:spcPts val="0"/>
                        </a:spcBef>
                        <a:spcAft>
                          <a:spcPts val="0"/>
                        </a:spcAft>
                      </a:pPr>
                      <a:r>
                        <a:rPr lang="pt-BR" sz="800" dirty="0">
                          <a:solidFill>
                            <a:schemeClr val="bg1"/>
                          </a:solidFill>
                          <a:latin typeface="Arial"/>
                          <a:ea typeface="Times New Roman"/>
                        </a:rPr>
                        <a:t>13:00 </a:t>
                      </a:r>
                      <a:endParaRPr lang="en-US" sz="900" dirty="0">
                        <a:solidFill>
                          <a:schemeClr val="bg1"/>
                        </a:solidFill>
                        <a:latin typeface="Times New Roman"/>
                        <a:ea typeface="Times New Roman"/>
                      </a:endParaRPr>
                    </a:p>
                  </a:txBody>
                  <a:tcPr marL="53124" marR="53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pt-BR" sz="800">
                          <a:solidFill>
                            <a:schemeClr val="bg1"/>
                          </a:solidFill>
                          <a:latin typeface="Arial"/>
                          <a:ea typeface="Times New Roman"/>
                        </a:rPr>
                        <a:t>Trabalho do Programa</a:t>
                      </a:r>
                      <a:endParaRPr lang="en-US" sz="900">
                        <a:solidFill>
                          <a:schemeClr val="bg1"/>
                        </a:solidFill>
                        <a:latin typeface="Times New Roman"/>
                        <a:ea typeface="Times New Roman"/>
                      </a:endParaRPr>
                    </a:p>
                  </a:txBody>
                  <a:tcPr marL="53124" marR="53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pt-BR" sz="800">
                          <a:solidFill>
                            <a:schemeClr val="bg1"/>
                          </a:solidFill>
                          <a:latin typeface="Arial"/>
                          <a:ea typeface="Times New Roman"/>
                        </a:rPr>
                        <a:t>Trabalho do Programa</a:t>
                      </a:r>
                      <a:endParaRPr lang="en-US" sz="900">
                        <a:solidFill>
                          <a:schemeClr val="bg1"/>
                        </a:solidFill>
                        <a:latin typeface="Times New Roman"/>
                        <a:ea typeface="Times New Roman"/>
                      </a:endParaRPr>
                    </a:p>
                  </a:txBody>
                  <a:tcPr marL="53124" marR="53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pt-BR" sz="800">
                          <a:solidFill>
                            <a:schemeClr val="bg1"/>
                          </a:solidFill>
                          <a:latin typeface="Arial"/>
                          <a:ea typeface="Times New Roman"/>
                        </a:rPr>
                        <a:t>Trabalho do Programa</a:t>
                      </a:r>
                      <a:endParaRPr lang="en-US" sz="900">
                        <a:solidFill>
                          <a:schemeClr val="bg1"/>
                        </a:solidFill>
                        <a:latin typeface="Times New Roman"/>
                        <a:ea typeface="Times New Roman"/>
                      </a:endParaRPr>
                    </a:p>
                  </a:txBody>
                  <a:tcPr marL="53124" marR="53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pt-BR" sz="800">
                          <a:solidFill>
                            <a:schemeClr val="bg1"/>
                          </a:solidFill>
                          <a:latin typeface="Arial"/>
                          <a:ea typeface="Times New Roman"/>
                        </a:rPr>
                        <a:t>Trabalho do Programa</a:t>
                      </a:r>
                      <a:endParaRPr lang="en-US" sz="900">
                        <a:solidFill>
                          <a:schemeClr val="bg1"/>
                        </a:solidFill>
                        <a:latin typeface="Times New Roman"/>
                        <a:ea typeface="Times New Roman"/>
                      </a:endParaRPr>
                    </a:p>
                  </a:txBody>
                  <a:tcPr marL="53124" marR="53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pt-BR" sz="800">
                          <a:solidFill>
                            <a:schemeClr val="bg1"/>
                          </a:solidFill>
                          <a:latin typeface="Arial"/>
                          <a:ea typeface="Times New Roman"/>
                        </a:rPr>
                        <a:t>Trabalho do Programa</a:t>
                      </a:r>
                      <a:endParaRPr lang="en-US" sz="900">
                        <a:solidFill>
                          <a:schemeClr val="bg1"/>
                        </a:solidFill>
                        <a:latin typeface="Times New Roman"/>
                        <a:ea typeface="Times New Roman"/>
                      </a:endParaRPr>
                    </a:p>
                  </a:txBody>
                  <a:tcPr marL="53124" marR="53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pt-BR" sz="800">
                          <a:solidFill>
                            <a:schemeClr val="bg1"/>
                          </a:solidFill>
                          <a:latin typeface="Arial"/>
                          <a:ea typeface="Times New Roman"/>
                        </a:rPr>
                        <a:t>Trabalho do Programa</a:t>
                      </a:r>
                      <a:endParaRPr lang="en-US" sz="900">
                        <a:solidFill>
                          <a:schemeClr val="bg1"/>
                        </a:solidFill>
                        <a:latin typeface="Times New Roman"/>
                        <a:ea typeface="Times New Roman"/>
                      </a:endParaRPr>
                    </a:p>
                  </a:txBody>
                  <a:tcPr marL="53124" marR="53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pt-BR" sz="800">
                          <a:solidFill>
                            <a:schemeClr val="bg1"/>
                          </a:solidFill>
                          <a:latin typeface="Arial"/>
                          <a:ea typeface="Times New Roman"/>
                        </a:rPr>
                        <a:t>-</a:t>
                      </a:r>
                      <a:endParaRPr lang="en-US" sz="900">
                        <a:solidFill>
                          <a:schemeClr val="bg1"/>
                        </a:solidFill>
                        <a:latin typeface="Times New Roman"/>
                        <a:ea typeface="Times New Roman"/>
                      </a:endParaRPr>
                    </a:p>
                  </a:txBody>
                  <a:tcPr marL="53124" marR="53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53589">
                <a:tc>
                  <a:txBody>
                    <a:bodyPr/>
                    <a:lstStyle/>
                    <a:p>
                      <a:pPr marL="0" marR="0" algn="ctr">
                        <a:spcBef>
                          <a:spcPts val="0"/>
                        </a:spcBef>
                        <a:spcAft>
                          <a:spcPts val="0"/>
                        </a:spcAft>
                      </a:pPr>
                      <a:r>
                        <a:rPr lang="pt-BR" sz="800">
                          <a:solidFill>
                            <a:schemeClr val="bg1"/>
                          </a:solidFill>
                          <a:latin typeface="Arial"/>
                          <a:ea typeface="Times New Roman"/>
                        </a:rPr>
                        <a:t>15:00 </a:t>
                      </a:r>
                      <a:endParaRPr lang="en-US" sz="900">
                        <a:solidFill>
                          <a:schemeClr val="bg1"/>
                        </a:solidFill>
                        <a:latin typeface="Times New Roman"/>
                        <a:ea typeface="Times New Roman"/>
                      </a:endParaRPr>
                    </a:p>
                  </a:txBody>
                  <a:tcPr marL="53124" marR="53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pt-BR" sz="800">
                          <a:solidFill>
                            <a:schemeClr val="bg1"/>
                          </a:solidFill>
                          <a:latin typeface="Arial"/>
                          <a:ea typeface="Times New Roman"/>
                        </a:rPr>
                        <a:t>Trabalho do Programa </a:t>
                      </a:r>
                      <a:endParaRPr lang="en-US" sz="900">
                        <a:solidFill>
                          <a:schemeClr val="bg1"/>
                        </a:solidFill>
                        <a:latin typeface="Times New Roman"/>
                        <a:ea typeface="Times New Roman"/>
                      </a:endParaRPr>
                    </a:p>
                  </a:txBody>
                  <a:tcPr marL="53124" marR="53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pt-BR" sz="800">
                          <a:solidFill>
                            <a:schemeClr val="bg1"/>
                          </a:solidFill>
                          <a:latin typeface="Arial"/>
                          <a:ea typeface="Times New Roman"/>
                        </a:rPr>
                        <a:t>Trabalho do Programa</a:t>
                      </a:r>
                      <a:endParaRPr lang="en-US" sz="900">
                        <a:solidFill>
                          <a:schemeClr val="bg1"/>
                        </a:solidFill>
                        <a:latin typeface="Times New Roman"/>
                        <a:ea typeface="Times New Roman"/>
                      </a:endParaRPr>
                    </a:p>
                  </a:txBody>
                  <a:tcPr marL="53124" marR="53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pt-BR" sz="800">
                          <a:solidFill>
                            <a:schemeClr val="bg1"/>
                          </a:solidFill>
                          <a:latin typeface="Arial"/>
                          <a:ea typeface="Times New Roman"/>
                        </a:rPr>
                        <a:t>Trabalho do Programa</a:t>
                      </a:r>
                      <a:endParaRPr lang="en-US" sz="900">
                        <a:solidFill>
                          <a:schemeClr val="bg1"/>
                        </a:solidFill>
                        <a:latin typeface="Times New Roman"/>
                        <a:ea typeface="Times New Roman"/>
                      </a:endParaRPr>
                    </a:p>
                  </a:txBody>
                  <a:tcPr marL="53124" marR="53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pt-BR" sz="800">
                          <a:solidFill>
                            <a:schemeClr val="bg1"/>
                          </a:solidFill>
                          <a:latin typeface="Arial"/>
                          <a:ea typeface="Times New Roman"/>
                        </a:rPr>
                        <a:t>Trabalho do Programa</a:t>
                      </a:r>
                      <a:endParaRPr lang="en-US" sz="900">
                        <a:solidFill>
                          <a:schemeClr val="bg1"/>
                        </a:solidFill>
                        <a:latin typeface="Times New Roman"/>
                        <a:ea typeface="Times New Roman"/>
                      </a:endParaRPr>
                    </a:p>
                  </a:txBody>
                  <a:tcPr marL="53124" marR="53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pt-BR" sz="800">
                          <a:solidFill>
                            <a:schemeClr val="bg1"/>
                          </a:solidFill>
                          <a:latin typeface="Arial"/>
                          <a:ea typeface="Times New Roman"/>
                        </a:rPr>
                        <a:t>Trabalho do Programa</a:t>
                      </a:r>
                      <a:endParaRPr lang="en-US" sz="900">
                        <a:solidFill>
                          <a:schemeClr val="bg1"/>
                        </a:solidFill>
                        <a:latin typeface="Times New Roman"/>
                        <a:ea typeface="Times New Roman"/>
                      </a:endParaRPr>
                    </a:p>
                  </a:txBody>
                  <a:tcPr marL="53124" marR="53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pt-BR" sz="800">
                          <a:solidFill>
                            <a:schemeClr val="bg1"/>
                          </a:solidFill>
                          <a:latin typeface="Arial"/>
                          <a:ea typeface="Times New Roman"/>
                        </a:rPr>
                        <a:t>Free Time</a:t>
                      </a:r>
                      <a:endParaRPr lang="en-US" sz="900">
                        <a:solidFill>
                          <a:schemeClr val="bg1"/>
                        </a:solidFill>
                        <a:latin typeface="Times New Roman"/>
                        <a:ea typeface="Times New Roman"/>
                      </a:endParaRPr>
                    </a:p>
                  </a:txBody>
                  <a:tcPr marL="53124" marR="53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pt-BR" sz="800">
                          <a:solidFill>
                            <a:schemeClr val="bg1"/>
                          </a:solidFill>
                          <a:latin typeface="Arial"/>
                          <a:ea typeface="Times New Roman"/>
                        </a:rPr>
                        <a:t>-</a:t>
                      </a:r>
                      <a:endParaRPr lang="en-US" sz="900">
                        <a:solidFill>
                          <a:schemeClr val="bg1"/>
                        </a:solidFill>
                        <a:latin typeface="Times New Roman"/>
                        <a:ea typeface="Times New Roman"/>
                      </a:endParaRPr>
                    </a:p>
                  </a:txBody>
                  <a:tcPr marL="53124" marR="53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02393">
                <a:tc>
                  <a:txBody>
                    <a:bodyPr/>
                    <a:lstStyle/>
                    <a:p>
                      <a:pPr marL="0" marR="0" algn="ctr">
                        <a:spcBef>
                          <a:spcPts val="0"/>
                        </a:spcBef>
                        <a:spcAft>
                          <a:spcPts val="0"/>
                        </a:spcAft>
                      </a:pPr>
                      <a:r>
                        <a:rPr lang="pt-BR" sz="800">
                          <a:solidFill>
                            <a:schemeClr val="bg1"/>
                          </a:solidFill>
                          <a:latin typeface="Arial"/>
                          <a:ea typeface="Times New Roman"/>
                        </a:rPr>
                        <a:t>17:30</a:t>
                      </a:r>
                      <a:endParaRPr lang="en-US" sz="900">
                        <a:solidFill>
                          <a:schemeClr val="bg1"/>
                        </a:solidFill>
                        <a:latin typeface="Times New Roman"/>
                        <a:ea typeface="Times New Roman"/>
                      </a:endParaRPr>
                    </a:p>
                  </a:txBody>
                  <a:tcPr marL="53124" marR="53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pt-BR" sz="800">
                          <a:solidFill>
                            <a:schemeClr val="bg1"/>
                          </a:solidFill>
                          <a:latin typeface="Arial"/>
                          <a:ea typeface="Times New Roman"/>
                        </a:rPr>
                        <a:t>Jantar</a:t>
                      </a:r>
                      <a:endParaRPr lang="en-US" sz="900">
                        <a:solidFill>
                          <a:schemeClr val="bg1"/>
                        </a:solidFill>
                        <a:latin typeface="Times New Roman"/>
                        <a:ea typeface="Times New Roman"/>
                      </a:endParaRPr>
                    </a:p>
                  </a:txBody>
                  <a:tcPr marL="53124" marR="53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pt-BR" sz="800">
                          <a:solidFill>
                            <a:schemeClr val="bg1"/>
                          </a:solidFill>
                          <a:latin typeface="Arial"/>
                          <a:ea typeface="Times New Roman"/>
                        </a:rPr>
                        <a:t>Jantar</a:t>
                      </a:r>
                      <a:endParaRPr lang="en-US" sz="900">
                        <a:solidFill>
                          <a:schemeClr val="bg1"/>
                        </a:solidFill>
                        <a:latin typeface="Times New Roman"/>
                        <a:ea typeface="Times New Roman"/>
                      </a:endParaRPr>
                    </a:p>
                  </a:txBody>
                  <a:tcPr marL="53124" marR="53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pt-BR" sz="800">
                          <a:solidFill>
                            <a:schemeClr val="bg1"/>
                          </a:solidFill>
                          <a:latin typeface="Arial"/>
                          <a:ea typeface="Times New Roman"/>
                        </a:rPr>
                        <a:t>Jantar</a:t>
                      </a:r>
                      <a:endParaRPr lang="en-US" sz="900">
                        <a:solidFill>
                          <a:schemeClr val="bg1"/>
                        </a:solidFill>
                        <a:latin typeface="Times New Roman"/>
                        <a:ea typeface="Times New Roman"/>
                      </a:endParaRPr>
                    </a:p>
                  </a:txBody>
                  <a:tcPr marL="53124" marR="53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pt-BR" sz="800">
                          <a:solidFill>
                            <a:schemeClr val="bg1"/>
                          </a:solidFill>
                          <a:latin typeface="Arial"/>
                          <a:ea typeface="Times New Roman"/>
                        </a:rPr>
                        <a:t>Jantar</a:t>
                      </a:r>
                      <a:endParaRPr lang="en-US" sz="900">
                        <a:solidFill>
                          <a:schemeClr val="bg1"/>
                        </a:solidFill>
                        <a:latin typeface="Times New Roman"/>
                        <a:ea typeface="Times New Roman"/>
                      </a:endParaRPr>
                    </a:p>
                  </a:txBody>
                  <a:tcPr marL="53124" marR="53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pt-BR" sz="800">
                          <a:solidFill>
                            <a:schemeClr val="bg1"/>
                          </a:solidFill>
                          <a:latin typeface="Arial"/>
                          <a:ea typeface="Times New Roman"/>
                        </a:rPr>
                        <a:t>Jantar</a:t>
                      </a:r>
                      <a:endParaRPr lang="en-US" sz="900">
                        <a:solidFill>
                          <a:schemeClr val="bg1"/>
                        </a:solidFill>
                        <a:latin typeface="Times New Roman"/>
                        <a:ea typeface="Times New Roman"/>
                      </a:endParaRPr>
                    </a:p>
                  </a:txBody>
                  <a:tcPr marL="53124" marR="53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pt-BR" sz="800">
                          <a:solidFill>
                            <a:schemeClr val="bg1"/>
                          </a:solidFill>
                          <a:latin typeface="Arial"/>
                          <a:ea typeface="Times New Roman"/>
                        </a:rPr>
                        <a:t>Jantar</a:t>
                      </a:r>
                      <a:endParaRPr lang="en-US" sz="900">
                        <a:solidFill>
                          <a:schemeClr val="bg1"/>
                        </a:solidFill>
                        <a:latin typeface="Times New Roman"/>
                        <a:ea typeface="Times New Roman"/>
                      </a:endParaRPr>
                    </a:p>
                  </a:txBody>
                  <a:tcPr marL="53124" marR="53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pt-BR" sz="800">
                          <a:solidFill>
                            <a:schemeClr val="bg1"/>
                          </a:solidFill>
                          <a:latin typeface="Arial"/>
                          <a:ea typeface="Times New Roman"/>
                        </a:rPr>
                        <a:t>Jantar</a:t>
                      </a:r>
                      <a:endParaRPr lang="en-US" sz="900">
                        <a:solidFill>
                          <a:schemeClr val="bg1"/>
                        </a:solidFill>
                        <a:latin typeface="Times New Roman"/>
                        <a:ea typeface="Times New Roman"/>
                      </a:endParaRPr>
                    </a:p>
                  </a:txBody>
                  <a:tcPr marL="53124" marR="53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02393">
                <a:tc>
                  <a:txBody>
                    <a:bodyPr/>
                    <a:lstStyle/>
                    <a:p>
                      <a:pPr marL="0" marR="0" algn="ctr">
                        <a:spcBef>
                          <a:spcPts val="0"/>
                        </a:spcBef>
                        <a:spcAft>
                          <a:spcPts val="0"/>
                        </a:spcAft>
                      </a:pPr>
                      <a:r>
                        <a:rPr lang="pt-BR" sz="800">
                          <a:solidFill>
                            <a:schemeClr val="bg1"/>
                          </a:solidFill>
                          <a:latin typeface="Arial"/>
                          <a:ea typeface="Times New Roman"/>
                        </a:rPr>
                        <a:t>18:00 </a:t>
                      </a:r>
                      <a:endParaRPr lang="en-US" sz="900">
                        <a:solidFill>
                          <a:schemeClr val="bg1"/>
                        </a:solidFill>
                        <a:latin typeface="Times New Roman"/>
                        <a:ea typeface="Times New Roman"/>
                      </a:endParaRPr>
                    </a:p>
                  </a:txBody>
                  <a:tcPr marL="53124" marR="53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pt-BR" sz="800">
                          <a:solidFill>
                            <a:schemeClr val="bg1"/>
                          </a:solidFill>
                          <a:latin typeface="Arial"/>
                          <a:ea typeface="Times New Roman"/>
                        </a:rPr>
                        <a:t>Afazeres</a:t>
                      </a:r>
                      <a:endParaRPr lang="en-US" sz="900">
                        <a:solidFill>
                          <a:schemeClr val="bg1"/>
                        </a:solidFill>
                        <a:latin typeface="Times New Roman"/>
                        <a:ea typeface="Times New Roman"/>
                      </a:endParaRPr>
                    </a:p>
                  </a:txBody>
                  <a:tcPr marL="53124" marR="53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pt-BR" sz="800">
                          <a:solidFill>
                            <a:schemeClr val="bg1"/>
                          </a:solidFill>
                          <a:latin typeface="Arial"/>
                          <a:ea typeface="Times New Roman"/>
                        </a:rPr>
                        <a:t>Afazeres</a:t>
                      </a:r>
                      <a:endParaRPr lang="en-US" sz="900">
                        <a:solidFill>
                          <a:schemeClr val="bg1"/>
                        </a:solidFill>
                        <a:latin typeface="Times New Roman"/>
                        <a:ea typeface="Times New Roman"/>
                      </a:endParaRPr>
                    </a:p>
                  </a:txBody>
                  <a:tcPr marL="53124" marR="53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pt-BR" sz="800">
                          <a:solidFill>
                            <a:schemeClr val="bg1"/>
                          </a:solidFill>
                          <a:latin typeface="Arial"/>
                          <a:ea typeface="Times New Roman"/>
                        </a:rPr>
                        <a:t>Afazeres</a:t>
                      </a:r>
                      <a:endParaRPr lang="en-US" sz="900">
                        <a:solidFill>
                          <a:schemeClr val="bg1"/>
                        </a:solidFill>
                        <a:latin typeface="Times New Roman"/>
                        <a:ea typeface="Times New Roman"/>
                      </a:endParaRPr>
                    </a:p>
                  </a:txBody>
                  <a:tcPr marL="53124" marR="53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pt-BR" sz="800">
                          <a:solidFill>
                            <a:schemeClr val="bg1"/>
                          </a:solidFill>
                          <a:latin typeface="Arial"/>
                          <a:ea typeface="Times New Roman"/>
                        </a:rPr>
                        <a:t>Afazeres</a:t>
                      </a:r>
                      <a:endParaRPr lang="en-US" sz="900">
                        <a:solidFill>
                          <a:schemeClr val="bg1"/>
                        </a:solidFill>
                        <a:latin typeface="Times New Roman"/>
                        <a:ea typeface="Times New Roman"/>
                      </a:endParaRPr>
                    </a:p>
                  </a:txBody>
                  <a:tcPr marL="53124" marR="53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pt-BR" sz="800">
                          <a:solidFill>
                            <a:schemeClr val="bg1"/>
                          </a:solidFill>
                          <a:latin typeface="Arial"/>
                          <a:ea typeface="Times New Roman"/>
                        </a:rPr>
                        <a:t>Afazeres</a:t>
                      </a:r>
                      <a:endParaRPr lang="en-US" sz="900">
                        <a:solidFill>
                          <a:schemeClr val="bg1"/>
                        </a:solidFill>
                        <a:latin typeface="Times New Roman"/>
                        <a:ea typeface="Times New Roman"/>
                      </a:endParaRPr>
                    </a:p>
                  </a:txBody>
                  <a:tcPr marL="53124" marR="53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pt-BR" sz="800">
                          <a:solidFill>
                            <a:schemeClr val="bg1"/>
                          </a:solidFill>
                          <a:latin typeface="Arial"/>
                          <a:ea typeface="Times New Roman"/>
                        </a:rPr>
                        <a:t>Afazeres</a:t>
                      </a:r>
                      <a:endParaRPr lang="en-US" sz="900">
                        <a:solidFill>
                          <a:schemeClr val="bg1"/>
                        </a:solidFill>
                        <a:latin typeface="Times New Roman"/>
                        <a:ea typeface="Times New Roman"/>
                      </a:endParaRPr>
                    </a:p>
                  </a:txBody>
                  <a:tcPr marL="53124" marR="53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pt-BR" sz="800">
                          <a:solidFill>
                            <a:schemeClr val="bg1"/>
                          </a:solidFill>
                          <a:latin typeface="Arial"/>
                          <a:ea typeface="Times New Roman"/>
                        </a:rPr>
                        <a:t>-</a:t>
                      </a:r>
                      <a:endParaRPr lang="en-US" sz="900">
                        <a:solidFill>
                          <a:schemeClr val="bg1"/>
                        </a:solidFill>
                        <a:latin typeface="Times New Roman"/>
                        <a:ea typeface="Times New Roman"/>
                      </a:endParaRPr>
                    </a:p>
                  </a:txBody>
                  <a:tcPr marL="53124" marR="53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29404">
                <a:tc>
                  <a:txBody>
                    <a:bodyPr/>
                    <a:lstStyle/>
                    <a:p>
                      <a:pPr marL="0" marR="0" algn="ctr">
                        <a:spcBef>
                          <a:spcPts val="0"/>
                        </a:spcBef>
                        <a:spcAft>
                          <a:spcPts val="0"/>
                        </a:spcAft>
                      </a:pPr>
                      <a:r>
                        <a:rPr lang="pt-BR" sz="800">
                          <a:solidFill>
                            <a:schemeClr val="bg1"/>
                          </a:solidFill>
                          <a:latin typeface="Arial"/>
                          <a:ea typeface="Times New Roman"/>
                        </a:rPr>
                        <a:t>19:00 </a:t>
                      </a:r>
                      <a:endParaRPr lang="en-US" sz="900">
                        <a:solidFill>
                          <a:schemeClr val="bg1"/>
                        </a:solidFill>
                        <a:latin typeface="Times New Roman"/>
                        <a:ea typeface="Times New Roman"/>
                      </a:endParaRPr>
                    </a:p>
                  </a:txBody>
                  <a:tcPr marL="53124" marR="53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pt-BR" sz="800">
                          <a:solidFill>
                            <a:schemeClr val="bg1"/>
                          </a:solidFill>
                          <a:latin typeface="Arial"/>
                          <a:ea typeface="Times New Roman"/>
                        </a:rPr>
                        <a:t>Prédio de Estudos</a:t>
                      </a:r>
                      <a:endParaRPr lang="en-US" sz="900">
                        <a:solidFill>
                          <a:schemeClr val="bg1"/>
                        </a:solidFill>
                        <a:latin typeface="Times New Roman"/>
                        <a:ea typeface="Times New Roman"/>
                      </a:endParaRPr>
                    </a:p>
                  </a:txBody>
                  <a:tcPr marL="53124" marR="53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pt-BR" sz="800">
                          <a:solidFill>
                            <a:schemeClr val="bg1"/>
                          </a:solidFill>
                          <a:latin typeface="Arial"/>
                          <a:ea typeface="Times New Roman"/>
                        </a:rPr>
                        <a:t>Devocional</a:t>
                      </a:r>
                      <a:endParaRPr lang="en-US" sz="900">
                        <a:solidFill>
                          <a:schemeClr val="bg1"/>
                        </a:solidFill>
                        <a:latin typeface="Times New Roman"/>
                        <a:ea typeface="Times New Roman"/>
                      </a:endParaRPr>
                    </a:p>
                  </a:txBody>
                  <a:tcPr marL="53124" marR="53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pt-BR" sz="800">
                          <a:solidFill>
                            <a:schemeClr val="bg1"/>
                          </a:solidFill>
                          <a:latin typeface="Arial"/>
                          <a:ea typeface="Times New Roman"/>
                        </a:rPr>
                        <a:t>Igreja</a:t>
                      </a:r>
                      <a:endParaRPr lang="en-US" sz="900">
                        <a:solidFill>
                          <a:schemeClr val="bg1"/>
                        </a:solidFill>
                        <a:latin typeface="Times New Roman"/>
                        <a:ea typeface="Times New Roman"/>
                      </a:endParaRPr>
                    </a:p>
                  </a:txBody>
                  <a:tcPr marL="53124" marR="53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pt-BR" sz="800">
                          <a:solidFill>
                            <a:schemeClr val="bg1"/>
                          </a:solidFill>
                          <a:latin typeface="Arial"/>
                          <a:ea typeface="Times New Roman"/>
                        </a:rPr>
                        <a:t>Aconselhamento</a:t>
                      </a:r>
                      <a:endParaRPr lang="en-US" sz="900">
                        <a:solidFill>
                          <a:schemeClr val="bg1"/>
                        </a:solidFill>
                        <a:latin typeface="Times New Roman"/>
                        <a:ea typeface="Times New Roman"/>
                      </a:endParaRPr>
                    </a:p>
                  </a:txBody>
                  <a:tcPr marL="53124" marR="53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pt-BR" sz="800">
                          <a:solidFill>
                            <a:schemeClr val="bg1"/>
                          </a:solidFill>
                          <a:latin typeface="Arial"/>
                          <a:ea typeface="Times New Roman"/>
                        </a:rPr>
                        <a:t>Capela</a:t>
                      </a:r>
                      <a:endParaRPr lang="en-US" sz="900">
                        <a:solidFill>
                          <a:schemeClr val="bg1"/>
                        </a:solidFill>
                        <a:latin typeface="Times New Roman"/>
                        <a:ea typeface="Times New Roman"/>
                      </a:endParaRPr>
                    </a:p>
                  </a:txBody>
                  <a:tcPr marL="53124" marR="53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pt-BR" sz="800">
                          <a:solidFill>
                            <a:schemeClr val="bg1"/>
                          </a:solidFill>
                          <a:latin typeface="Arial"/>
                          <a:ea typeface="Times New Roman"/>
                        </a:rPr>
                        <a:t>Tempo Livre</a:t>
                      </a:r>
                      <a:endParaRPr lang="en-US" sz="900">
                        <a:solidFill>
                          <a:schemeClr val="bg1"/>
                        </a:solidFill>
                        <a:latin typeface="Times New Roman"/>
                        <a:ea typeface="Times New Roman"/>
                      </a:endParaRPr>
                    </a:p>
                  </a:txBody>
                  <a:tcPr marL="53124" marR="53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pt-BR" sz="800">
                          <a:solidFill>
                            <a:schemeClr val="bg1"/>
                          </a:solidFill>
                          <a:latin typeface="Arial"/>
                          <a:ea typeface="Times New Roman"/>
                        </a:rPr>
                        <a:t>-</a:t>
                      </a:r>
                      <a:endParaRPr lang="en-US" sz="900">
                        <a:solidFill>
                          <a:schemeClr val="bg1"/>
                        </a:solidFill>
                        <a:latin typeface="Times New Roman"/>
                        <a:ea typeface="Times New Roman"/>
                      </a:endParaRPr>
                    </a:p>
                  </a:txBody>
                  <a:tcPr marL="53124" marR="53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02393">
                <a:tc>
                  <a:txBody>
                    <a:bodyPr/>
                    <a:lstStyle/>
                    <a:p>
                      <a:pPr marL="0" marR="0" algn="ctr">
                        <a:spcBef>
                          <a:spcPts val="0"/>
                        </a:spcBef>
                        <a:spcAft>
                          <a:spcPts val="0"/>
                        </a:spcAft>
                      </a:pPr>
                      <a:r>
                        <a:rPr lang="pt-BR" sz="800">
                          <a:solidFill>
                            <a:schemeClr val="bg1"/>
                          </a:solidFill>
                          <a:latin typeface="Arial"/>
                          <a:ea typeface="Times New Roman"/>
                        </a:rPr>
                        <a:t>21:00 </a:t>
                      </a:r>
                      <a:endParaRPr lang="en-US" sz="900">
                        <a:solidFill>
                          <a:schemeClr val="bg1"/>
                        </a:solidFill>
                        <a:latin typeface="Times New Roman"/>
                        <a:ea typeface="Times New Roman"/>
                      </a:endParaRPr>
                    </a:p>
                  </a:txBody>
                  <a:tcPr marL="53124" marR="53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pt-BR" sz="800">
                          <a:solidFill>
                            <a:schemeClr val="bg1"/>
                          </a:solidFill>
                          <a:latin typeface="Arial"/>
                          <a:ea typeface="Times New Roman"/>
                        </a:rPr>
                        <a:t>Leitura</a:t>
                      </a:r>
                      <a:endParaRPr lang="en-US" sz="900">
                        <a:solidFill>
                          <a:schemeClr val="bg1"/>
                        </a:solidFill>
                        <a:latin typeface="Times New Roman"/>
                        <a:ea typeface="Times New Roman"/>
                      </a:endParaRPr>
                    </a:p>
                  </a:txBody>
                  <a:tcPr marL="53124" marR="53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pt-BR" sz="800">
                          <a:solidFill>
                            <a:schemeClr val="bg1"/>
                          </a:solidFill>
                          <a:latin typeface="Arial"/>
                          <a:ea typeface="Times New Roman"/>
                        </a:rPr>
                        <a:t>Leitura</a:t>
                      </a:r>
                      <a:endParaRPr lang="en-US" sz="900">
                        <a:solidFill>
                          <a:schemeClr val="bg1"/>
                        </a:solidFill>
                        <a:latin typeface="Times New Roman"/>
                        <a:ea typeface="Times New Roman"/>
                      </a:endParaRPr>
                    </a:p>
                  </a:txBody>
                  <a:tcPr marL="53124" marR="53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pt-BR" sz="800">
                          <a:solidFill>
                            <a:schemeClr val="bg1"/>
                          </a:solidFill>
                          <a:latin typeface="Arial"/>
                          <a:ea typeface="Times New Roman"/>
                        </a:rPr>
                        <a:t>Leitura</a:t>
                      </a:r>
                      <a:endParaRPr lang="en-US" sz="900">
                        <a:solidFill>
                          <a:schemeClr val="bg1"/>
                        </a:solidFill>
                        <a:latin typeface="Times New Roman"/>
                        <a:ea typeface="Times New Roman"/>
                      </a:endParaRPr>
                    </a:p>
                  </a:txBody>
                  <a:tcPr marL="53124" marR="53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pt-BR" sz="800">
                          <a:solidFill>
                            <a:schemeClr val="bg1"/>
                          </a:solidFill>
                          <a:latin typeface="Arial"/>
                          <a:ea typeface="Times New Roman"/>
                        </a:rPr>
                        <a:t>Leitura</a:t>
                      </a:r>
                      <a:endParaRPr lang="en-US" sz="900">
                        <a:solidFill>
                          <a:schemeClr val="bg1"/>
                        </a:solidFill>
                        <a:latin typeface="Times New Roman"/>
                        <a:ea typeface="Times New Roman"/>
                      </a:endParaRPr>
                    </a:p>
                  </a:txBody>
                  <a:tcPr marL="53124" marR="53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pt-BR" sz="800">
                          <a:solidFill>
                            <a:schemeClr val="bg1"/>
                          </a:solidFill>
                          <a:latin typeface="Arial"/>
                          <a:ea typeface="Times New Roman"/>
                        </a:rPr>
                        <a:t>Leitura</a:t>
                      </a:r>
                      <a:endParaRPr lang="en-US" sz="900">
                        <a:solidFill>
                          <a:schemeClr val="bg1"/>
                        </a:solidFill>
                        <a:latin typeface="Times New Roman"/>
                        <a:ea typeface="Times New Roman"/>
                      </a:endParaRPr>
                    </a:p>
                  </a:txBody>
                  <a:tcPr marL="53124" marR="53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pt-BR" sz="800">
                          <a:solidFill>
                            <a:schemeClr val="bg1"/>
                          </a:solidFill>
                          <a:latin typeface="Arial"/>
                          <a:ea typeface="Times New Roman"/>
                        </a:rPr>
                        <a:t>-</a:t>
                      </a:r>
                      <a:endParaRPr lang="en-US" sz="900">
                        <a:solidFill>
                          <a:schemeClr val="bg1"/>
                        </a:solidFill>
                        <a:latin typeface="Times New Roman"/>
                        <a:ea typeface="Times New Roman"/>
                      </a:endParaRPr>
                    </a:p>
                  </a:txBody>
                  <a:tcPr marL="53124" marR="53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pt-BR" sz="800">
                          <a:solidFill>
                            <a:schemeClr val="bg1"/>
                          </a:solidFill>
                          <a:latin typeface="Arial"/>
                          <a:ea typeface="Times New Roman"/>
                        </a:rPr>
                        <a:t>-</a:t>
                      </a:r>
                      <a:endParaRPr lang="en-US" sz="900">
                        <a:solidFill>
                          <a:schemeClr val="bg1"/>
                        </a:solidFill>
                        <a:latin typeface="Times New Roman"/>
                        <a:ea typeface="Times New Roman"/>
                      </a:endParaRPr>
                    </a:p>
                  </a:txBody>
                  <a:tcPr marL="53124" marR="53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29404">
                <a:tc>
                  <a:txBody>
                    <a:bodyPr/>
                    <a:lstStyle/>
                    <a:p>
                      <a:pPr marL="0" marR="0" algn="ctr">
                        <a:spcBef>
                          <a:spcPts val="0"/>
                        </a:spcBef>
                        <a:spcAft>
                          <a:spcPts val="0"/>
                        </a:spcAft>
                      </a:pPr>
                      <a:r>
                        <a:rPr lang="pt-BR" sz="800" dirty="0">
                          <a:solidFill>
                            <a:schemeClr val="bg1"/>
                          </a:solidFill>
                          <a:latin typeface="Arial"/>
                          <a:ea typeface="Times New Roman"/>
                        </a:rPr>
                        <a:t>22:00 </a:t>
                      </a:r>
                      <a:endParaRPr lang="en-US" sz="900" dirty="0">
                        <a:solidFill>
                          <a:schemeClr val="bg1"/>
                        </a:solidFill>
                        <a:latin typeface="Times New Roman"/>
                        <a:ea typeface="Times New Roman"/>
                      </a:endParaRPr>
                    </a:p>
                  </a:txBody>
                  <a:tcPr marL="53124" marR="53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pt-BR" sz="800">
                          <a:solidFill>
                            <a:schemeClr val="bg1"/>
                          </a:solidFill>
                          <a:latin typeface="Arial"/>
                          <a:ea typeface="Times New Roman"/>
                        </a:rPr>
                        <a:t>Apagar as luzes</a:t>
                      </a:r>
                      <a:endParaRPr lang="en-US" sz="900">
                        <a:solidFill>
                          <a:schemeClr val="bg1"/>
                        </a:solidFill>
                        <a:latin typeface="Times New Roman"/>
                        <a:ea typeface="Times New Roman"/>
                      </a:endParaRPr>
                    </a:p>
                  </a:txBody>
                  <a:tcPr marL="53124" marR="53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pt-BR" sz="800">
                          <a:solidFill>
                            <a:schemeClr val="bg1"/>
                          </a:solidFill>
                          <a:latin typeface="Arial"/>
                          <a:ea typeface="Times New Roman"/>
                        </a:rPr>
                        <a:t>Apagar as luzes</a:t>
                      </a:r>
                      <a:endParaRPr lang="en-US" sz="900">
                        <a:solidFill>
                          <a:schemeClr val="bg1"/>
                        </a:solidFill>
                        <a:latin typeface="Times New Roman"/>
                        <a:ea typeface="Times New Roman"/>
                      </a:endParaRPr>
                    </a:p>
                  </a:txBody>
                  <a:tcPr marL="53124" marR="53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pt-BR" sz="800">
                          <a:solidFill>
                            <a:schemeClr val="bg1"/>
                          </a:solidFill>
                          <a:latin typeface="Arial"/>
                          <a:ea typeface="Times New Roman"/>
                        </a:rPr>
                        <a:t>Apagar as luzes</a:t>
                      </a:r>
                      <a:endParaRPr lang="en-US" sz="900">
                        <a:solidFill>
                          <a:schemeClr val="bg1"/>
                        </a:solidFill>
                        <a:latin typeface="Times New Roman"/>
                        <a:ea typeface="Times New Roman"/>
                      </a:endParaRPr>
                    </a:p>
                  </a:txBody>
                  <a:tcPr marL="53124" marR="53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pt-BR" sz="800">
                          <a:solidFill>
                            <a:schemeClr val="bg1"/>
                          </a:solidFill>
                          <a:latin typeface="Arial"/>
                          <a:ea typeface="Times New Roman"/>
                        </a:rPr>
                        <a:t>Apagar as luzes</a:t>
                      </a:r>
                      <a:endParaRPr lang="en-US" sz="900">
                        <a:solidFill>
                          <a:schemeClr val="bg1"/>
                        </a:solidFill>
                        <a:latin typeface="Times New Roman"/>
                        <a:ea typeface="Times New Roman"/>
                      </a:endParaRPr>
                    </a:p>
                  </a:txBody>
                  <a:tcPr marL="53124" marR="53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pt-BR" sz="800">
                          <a:solidFill>
                            <a:schemeClr val="bg1"/>
                          </a:solidFill>
                          <a:latin typeface="Arial"/>
                          <a:ea typeface="Times New Roman"/>
                        </a:rPr>
                        <a:t>Apagar as luzes</a:t>
                      </a:r>
                      <a:endParaRPr lang="en-US" sz="900">
                        <a:solidFill>
                          <a:schemeClr val="bg1"/>
                        </a:solidFill>
                        <a:latin typeface="Times New Roman"/>
                        <a:ea typeface="Times New Roman"/>
                      </a:endParaRPr>
                    </a:p>
                  </a:txBody>
                  <a:tcPr marL="53124" marR="53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pt-BR" sz="800">
                          <a:solidFill>
                            <a:schemeClr val="bg1"/>
                          </a:solidFill>
                          <a:latin typeface="Arial"/>
                          <a:ea typeface="Times New Roman"/>
                        </a:rPr>
                        <a:t>Apagar as luzes</a:t>
                      </a:r>
                      <a:endParaRPr lang="en-US" sz="900">
                        <a:solidFill>
                          <a:schemeClr val="bg1"/>
                        </a:solidFill>
                        <a:latin typeface="Times New Roman"/>
                        <a:ea typeface="Times New Roman"/>
                      </a:endParaRPr>
                    </a:p>
                  </a:txBody>
                  <a:tcPr marL="53124" marR="53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pt-BR" sz="800" dirty="0">
                          <a:solidFill>
                            <a:schemeClr val="bg1"/>
                          </a:solidFill>
                          <a:latin typeface="Arial"/>
                          <a:ea typeface="Times New Roman"/>
                        </a:rPr>
                        <a:t>Apagar as luzes</a:t>
                      </a:r>
                      <a:endParaRPr lang="en-US" sz="900" dirty="0">
                        <a:solidFill>
                          <a:schemeClr val="bg1"/>
                        </a:solidFill>
                        <a:latin typeface="Times New Roman"/>
                        <a:ea typeface="Times New Roman"/>
                      </a:endParaRPr>
                    </a:p>
                  </a:txBody>
                  <a:tcPr marL="53124" marR="531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30343676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5570" name="Rectangle 2"/>
          <p:cNvSpPr>
            <a:spLocks noGrp="1" noChangeArrowheads="1"/>
          </p:cNvSpPr>
          <p:nvPr>
            <p:ph type="title"/>
          </p:nvPr>
        </p:nvSpPr>
        <p:spPr>
          <a:xfrm>
            <a:off x="457200" y="304800"/>
            <a:ext cx="8229600" cy="731838"/>
          </a:xfrm>
        </p:spPr>
        <p:txBody>
          <a:bodyPr/>
          <a:lstStyle/>
          <a:p>
            <a:pPr eaLnBrk="1" hangingPunct="1">
              <a:defRPr/>
            </a:pPr>
            <a:r>
              <a:rPr lang="en-US" sz="4000" dirty="0" smtClean="0"/>
              <a:t>h. Sample daily schedule</a:t>
            </a:r>
            <a:endParaRPr lang="en-US" dirty="0" smtClean="0"/>
          </a:p>
        </p:txBody>
      </p:sp>
      <p:graphicFrame>
        <p:nvGraphicFramePr>
          <p:cNvPr id="366122" name="Group 554"/>
          <p:cNvGraphicFramePr>
            <a:graphicFrameLocks noGrp="1"/>
          </p:cNvGraphicFramePr>
          <p:nvPr>
            <p:ph sz="half" idx="2"/>
          </p:nvPr>
        </p:nvGraphicFramePr>
        <p:xfrm>
          <a:off x="304800" y="1425575"/>
          <a:ext cx="8534400" cy="4935537"/>
        </p:xfrm>
        <a:graphic>
          <a:graphicData uri="http://schemas.openxmlformats.org/drawingml/2006/table">
            <a:tbl>
              <a:tblPr/>
              <a:tblGrid>
                <a:gridCol w="1066800"/>
                <a:gridCol w="1143000"/>
                <a:gridCol w="1041400"/>
                <a:gridCol w="1060450"/>
                <a:gridCol w="1050925"/>
                <a:gridCol w="1060450"/>
                <a:gridCol w="1058863"/>
                <a:gridCol w="1052512"/>
              </a:tblGrid>
              <a:tr h="289579">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13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3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rPr>
                        <a:t>Mon</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3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rPr>
                        <a:t>Tues</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3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rPr>
                        <a:t>Wed</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3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rPr>
                        <a:t>Thurs</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3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rPr>
                        <a:t>Fri</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3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rPr>
                        <a:t>Sat </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3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rPr>
                        <a:t>Sun</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tr>
              <a:tr h="31275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300" b="1" i="0" u="none" strike="noStrike" cap="none" normalizeH="0" baseline="0" dirty="0" smtClean="0">
                          <a:ln>
                            <a:noFill/>
                          </a:ln>
                          <a:solidFill>
                            <a:schemeClr val="bg2"/>
                          </a:solidFill>
                          <a:effectLst/>
                          <a:latin typeface="Verdana" pitchFamily="34" charset="0"/>
                        </a:rPr>
                        <a:t>6:00 AM</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000" b="1" i="0" u="none" strike="noStrike" cap="none" normalizeH="0" baseline="0" dirty="0" smtClean="0">
                          <a:ln>
                            <a:noFill/>
                          </a:ln>
                          <a:solidFill>
                            <a:schemeClr val="bg2"/>
                          </a:solidFill>
                          <a:effectLst/>
                          <a:latin typeface="Verdana" pitchFamily="34" charset="0"/>
                        </a:rPr>
                        <a:t>Wakeup</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000" b="1" i="0" u="none" strike="noStrike" cap="none" normalizeH="0" baseline="0" smtClean="0">
                          <a:ln>
                            <a:noFill/>
                          </a:ln>
                          <a:solidFill>
                            <a:schemeClr val="bg2"/>
                          </a:solidFill>
                          <a:effectLst/>
                          <a:latin typeface="Verdana" pitchFamily="34" charset="0"/>
                        </a:rPr>
                        <a:t>Wakeup</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000" b="1" i="0" u="none" strike="noStrike" cap="none" normalizeH="0" baseline="0" smtClean="0">
                          <a:ln>
                            <a:noFill/>
                          </a:ln>
                          <a:solidFill>
                            <a:schemeClr val="bg2"/>
                          </a:solidFill>
                          <a:effectLst/>
                          <a:latin typeface="Verdana" pitchFamily="34" charset="0"/>
                        </a:rPr>
                        <a:t>Wakeup </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000" b="1" i="0" u="none" strike="noStrike" cap="none" normalizeH="0" baseline="0" dirty="0" smtClean="0">
                          <a:ln>
                            <a:noFill/>
                          </a:ln>
                          <a:solidFill>
                            <a:schemeClr val="bg2"/>
                          </a:solidFill>
                          <a:effectLst/>
                          <a:latin typeface="Verdana" pitchFamily="34" charset="0"/>
                        </a:rPr>
                        <a:t>Wakeup</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000" b="1" i="0" u="none" strike="noStrike" cap="none" normalizeH="0" baseline="0" dirty="0" smtClean="0">
                          <a:ln>
                            <a:noFill/>
                          </a:ln>
                          <a:solidFill>
                            <a:schemeClr val="bg2"/>
                          </a:solidFill>
                          <a:effectLst/>
                          <a:latin typeface="Verdana" pitchFamily="34" charset="0"/>
                        </a:rPr>
                        <a:t>Wakeup</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000" b="1" i="0" u="none" strike="noStrike" cap="none" normalizeH="0" baseline="0" dirty="0" smtClean="0">
                          <a:ln>
                            <a:noFill/>
                          </a:ln>
                          <a:solidFill>
                            <a:schemeClr val="bg2"/>
                          </a:solidFill>
                          <a:effectLst/>
                          <a:latin typeface="Verdana" pitchFamily="34" charset="0"/>
                        </a:rPr>
                        <a:t>-</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000" b="1" i="0" u="none" strike="noStrike" cap="none" normalizeH="0" baseline="0" smtClean="0">
                          <a:ln>
                            <a:noFill/>
                          </a:ln>
                          <a:solidFill>
                            <a:schemeClr val="bg2"/>
                          </a:solidFill>
                          <a:effectLst/>
                          <a:latin typeface="Verdana" pitchFamily="34" charset="0"/>
                        </a:rPr>
                        <a:t>-</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r>
              <a:tr h="31434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300" b="1" i="0" u="none" strike="noStrike" cap="none" normalizeH="0" baseline="0" dirty="0" smtClean="0">
                          <a:ln>
                            <a:noFill/>
                          </a:ln>
                          <a:solidFill>
                            <a:schemeClr val="bg2"/>
                          </a:solidFill>
                          <a:effectLst/>
                          <a:latin typeface="Verdana" pitchFamily="34" charset="0"/>
                        </a:rPr>
                        <a:t>6:30 AM</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000" b="1" i="0" u="none" strike="noStrike" cap="none" normalizeH="0" baseline="0" dirty="0" smtClean="0">
                          <a:ln>
                            <a:noFill/>
                          </a:ln>
                          <a:solidFill>
                            <a:schemeClr val="bg2"/>
                          </a:solidFill>
                          <a:effectLst/>
                          <a:latin typeface="Verdana" pitchFamily="34" charset="0"/>
                        </a:rPr>
                        <a:t>Devotions</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000" b="1" i="0" u="none" strike="noStrike" cap="none" normalizeH="0" baseline="0" dirty="0" smtClean="0">
                          <a:ln>
                            <a:noFill/>
                          </a:ln>
                          <a:solidFill>
                            <a:schemeClr val="bg2"/>
                          </a:solidFill>
                          <a:effectLst/>
                          <a:latin typeface="Verdana" pitchFamily="34" charset="0"/>
                        </a:rPr>
                        <a:t>Devotions</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000" b="1" i="0" u="none" strike="noStrike" cap="none" normalizeH="0" baseline="0" dirty="0" smtClean="0">
                          <a:ln>
                            <a:noFill/>
                          </a:ln>
                          <a:solidFill>
                            <a:schemeClr val="bg2"/>
                          </a:solidFill>
                          <a:effectLst/>
                          <a:latin typeface="Verdana" pitchFamily="34" charset="0"/>
                        </a:rPr>
                        <a:t>Devotions</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000" b="1" i="0" u="none" strike="noStrike" cap="none" normalizeH="0" baseline="0" dirty="0" smtClean="0">
                          <a:ln>
                            <a:noFill/>
                          </a:ln>
                          <a:solidFill>
                            <a:schemeClr val="bg2"/>
                          </a:solidFill>
                          <a:effectLst/>
                          <a:latin typeface="Verdana" pitchFamily="34" charset="0"/>
                        </a:rPr>
                        <a:t>Devotions</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000" b="1" i="0" u="none" strike="noStrike" cap="none" normalizeH="0" baseline="0" smtClean="0">
                          <a:ln>
                            <a:noFill/>
                          </a:ln>
                          <a:solidFill>
                            <a:schemeClr val="bg2"/>
                          </a:solidFill>
                          <a:effectLst/>
                          <a:latin typeface="Verdana" pitchFamily="34" charset="0"/>
                        </a:rPr>
                        <a:t>Devotions</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000" b="1" i="0" u="none" strike="noStrike" cap="none" normalizeH="0" baseline="0" smtClean="0">
                          <a:ln>
                            <a:noFill/>
                          </a:ln>
                          <a:solidFill>
                            <a:schemeClr val="bg2"/>
                          </a:solidFill>
                          <a:effectLst/>
                          <a:latin typeface="Verdana" pitchFamily="34" charset="0"/>
                        </a:rPr>
                        <a:t>-</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000" b="1" i="0" u="none" strike="noStrike" cap="none" normalizeH="0" baseline="0" smtClean="0">
                          <a:ln>
                            <a:noFill/>
                          </a:ln>
                          <a:solidFill>
                            <a:schemeClr val="bg2"/>
                          </a:solidFill>
                          <a:effectLst/>
                          <a:latin typeface="Verdana" pitchFamily="34" charset="0"/>
                        </a:rPr>
                        <a:t>-</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r>
              <a:tr h="31275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300" b="1" i="0" u="none" strike="noStrike" cap="none" normalizeH="0" baseline="0" dirty="0" smtClean="0">
                          <a:ln>
                            <a:noFill/>
                          </a:ln>
                          <a:solidFill>
                            <a:schemeClr val="bg2"/>
                          </a:solidFill>
                          <a:effectLst/>
                          <a:latin typeface="Verdana" pitchFamily="34" charset="0"/>
                        </a:rPr>
                        <a:t>7:00 AM</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000" b="1" i="0" u="none" strike="noStrike" cap="none" normalizeH="0" baseline="0" dirty="0" smtClean="0">
                          <a:ln>
                            <a:noFill/>
                          </a:ln>
                          <a:solidFill>
                            <a:schemeClr val="bg2"/>
                          </a:solidFill>
                          <a:effectLst/>
                          <a:latin typeface="Verdana" pitchFamily="34" charset="0"/>
                        </a:rPr>
                        <a:t>Breakfast</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000" b="1" i="0" u="none" strike="noStrike" cap="none" normalizeH="0" baseline="0" dirty="0" smtClean="0">
                          <a:ln>
                            <a:noFill/>
                          </a:ln>
                          <a:solidFill>
                            <a:schemeClr val="bg2"/>
                          </a:solidFill>
                          <a:effectLst/>
                          <a:latin typeface="Verdana" pitchFamily="34" charset="0"/>
                        </a:rPr>
                        <a:t>Breakfast</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000" b="1" i="0" u="none" strike="noStrike" cap="none" normalizeH="0" baseline="0" dirty="0" smtClean="0">
                          <a:ln>
                            <a:noFill/>
                          </a:ln>
                          <a:solidFill>
                            <a:schemeClr val="bg2"/>
                          </a:solidFill>
                          <a:effectLst/>
                          <a:latin typeface="Verdana" pitchFamily="34" charset="0"/>
                        </a:rPr>
                        <a:t>Breakfast</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000" b="1" i="0" u="none" strike="noStrike" cap="none" normalizeH="0" baseline="0" dirty="0" smtClean="0">
                          <a:ln>
                            <a:noFill/>
                          </a:ln>
                          <a:solidFill>
                            <a:schemeClr val="bg2"/>
                          </a:solidFill>
                          <a:effectLst/>
                          <a:latin typeface="Verdana" pitchFamily="34" charset="0"/>
                        </a:rPr>
                        <a:t>Breakfast</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000" b="1" i="0" u="none" strike="noStrike" cap="none" normalizeH="0" baseline="0" dirty="0" smtClean="0">
                          <a:ln>
                            <a:noFill/>
                          </a:ln>
                          <a:solidFill>
                            <a:schemeClr val="bg2"/>
                          </a:solidFill>
                          <a:effectLst/>
                          <a:latin typeface="Verdana" pitchFamily="34" charset="0"/>
                        </a:rPr>
                        <a:t>Breakfast</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000" b="1" i="0" u="none" strike="noStrike" cap="none" normalizeH="0" baseline="0" dirty="0" smtClean="0">
                          <a:ln>
                            <a:noFill/>
                          </a:ln>
                          <a:solidFill>
                            <a:schemeClr val="bg2"/>
                          </a:solidFill>
                          <a:effectLst/>
                          <a:latin typeface="Verdana" pitchFamily="34" charset="0"/>
                        </a:rPr>
                        <a:t>Wakeup</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000" b="1" i="0" u="none" strike="noStrike" cap="none" normalizeH="0" baseline="0" dirty="0" smtClean="0">
                          <a:ln>
                            <a:noFill/>
                          </a:ln>
                          <a:solidFill>
                            <a:schemeClr val="bg2"/>
                          </a:solidFill>
                          <a:effectLst/>
                          <a:latin typeface="Verdana" pitchFamily="34" charset="0"/>
                        </a:rPr>
                        <a:t>Wakeup</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r>
              <a:tr h="31434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300" b="1" i="0" u="none" strike="noStrike" cap="none" normalizeH="0" baseline="0" dirty="0" smtClean="0">
                          <a:ln>
                            <a:noFill/>
                          </a:ln>
                          <a:solidFill>
                            <a:schemeClr val="bg2"/>
                          </a:solidFill>
                          <a:effectLst/>
                          <a:latin typeface="Verdana" pitchFamily="34" charset="0"/>
                        </a:rPr>
                        <a:t>7:30 AM</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000" b="1" i="0" u="none" strike="noStrike" cap="none" normalizeH="0" baseline="0" dirty="0" smtClean="0">
                          <a:ln>
                            <a:noFill/>
                          </a:ln>
                          <a:solidFill>
                            <a:schemeClr val="bg2"/>
                          </a:solidFill>
                          <a:effectLst/>
                          <a:latin typeface="Verdana" pitchFamily="34" charset="0"/>
                        </a:rPr>
                        <a:t>Chores</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000" b="1" i="0" u="none" strike="noStrike" cap="none" normalizeH="0" baseline="0" dirty="0" smtClean="0">
                          <a:ln>
                            <a:noFill/>
                          </a:ln>
                          <a:solidFill>
                            <a:schemeClr val="bg2"/>
                          </a:solidFill>
                          <a:effectLst/>
                          <a:latin typeface="Verdana" pitchFamily="34" charset="0"/>
                        </a:rPr>
                        <a:t>Chores</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000" b="1" i="0" u="none" strike="noStrike" cap="none" normalizeH="0" baseline="0" dirty="0" smtClean="0">
                          <a:ln>
                            <a:noFill/>
                          </a:ln>
                          <a:solidFill>
                            <a:schemeClr val="bg2"/>
                          </a:solidFill>
                          <a:effectLst/>
                          <a:latin typeface="Verdana" pitchFamily="34" charset="0"/>
                        </a:rPr>
                        <a:t>Chores</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000" b="1" i="0" u="none" strike="noStrike" cap="none" normalizeH="0" baseline="0" dirty="0" smtClean="0">
                          <a:ln>
                            <a:noFill/>
                          </a:ln>
                          <a:solidFill>
                            <a:schemeClr val="bg2"/>
                          </a:solidFill>
                          <a:effectLst/>
                          <a:latin typeface="Verdana" pitchFamily="34" charset="0"/>
                        </a:rPr>
                        <a:t>Chores</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000" b="1" i="0" u="none" strike="noStrike" cap="none" normalizeH="0" baseline="0" dirty="0" smtClean="0">
                          <a:ln>
                            <a:noFill/>
                          </a:ln>
                          <a:solidFill>
                            <a:schemeClr val="bg2"/>
                          </a:solidFill>
                          <a:effectLst/>
                          <a:latin typeface="Verdana" pitchFamily="34" charset="0"/>
                        </a:rPr>
                        <a:t>Chores</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000" b="1" i="0" u="none" strike="noStrike" cap="none" normalizeH="0" baseline="0" dirty="0" smtClean="0">
                          <a:ln>
                            <a:noFill/>
                          </a:ln>
                          <a:solidFill>
                            <a:schemeClr val="bg2"/>
                          </a:solidFill>
                          <a:effectLst/>
                          <a:latin typeface="Verdana" pitchFamily="34" charset="0"/>
                        </a:rPr>
                        <a:t>Devotions</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000" b="1" i="0" u="none" strike="noStrike" cap="none" normalizeH="0" baseline="0" dirty="0" smtClean="0">
                          <a:ln>
                            <a:noFill/>
                          </a:ln>
                          <a:solidFill>
                            <a:schemeClr val="bg2"/>
                          </a:solidFill>
                          <a:effectLst/>
                          <a:latin typeface="Verdana" pitchFamily="34" charset="0"/>
                        </a:rPr>
                        <a:t>Devotions</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r>
              <a:tr h="31434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300" b="1" i="0" u="none" strike="noStrike" cap="none" normalizeH="0" baseline="0" dirty="0" smtClean="0">
                          <a:ln>
                            <a:noFill/>
                          </a:ln>
                          <a:solidFill>
                            <a:schemeClr val="bg2"/>
                          </a:solidFill>
                          <a:effectLst/>
                          <a:latin typeface="Verdana" pitchFamily="34" charset="0"/>
                        </a:rPr>
                        <a:t>8:00 AM</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000" b="1" i="0" u="none" strike="noStrike" cap="none" normalizeH="0" baseline="0" smtClean="0">
                          <a:ln>
                            <a:noFill/>
                          </a:ln>
                          <a:solidFill>
                            <a:schemeClr val="bg2"/>
                          </a:solidFill>
                          <a:effectLst/>
                          <a:latin typeface="Verdana" pitchFamily="34" charset="0"/>
                        </a:rPr>
                        <a:t>Chapel</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000" b="1" i="0" u="none" strike="noStrike" cap="none" normalizeH="0" baseline="0" dirty="0" smtClean="0">
                          <a:ln>
                            <a:noFill/>
                          </a:ln>
                          <a:solidFill>
                            <a:schemeClr val="bg2"/>
                          </a:solidFill>
                          <a:effectLst/>
                          <a:latin typeface="Verdana" pitchFamily="34" charset="0"/>
                        </a:rPr>
                        <a:t>Chapel</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000" b="1" i="0" u="none" strike="noStrike" cap="none" normalizeH="0" baseline="0" dirty="0" smtClean="0">
                          <a:ln>
                            <a:noFill/>
                          </a:ln>
                          <a:solidFill>
                            <a:schemeClr val="bg2"/>
                          </a:solidFill>
                          <a:effectLst/>
                          <a:latin typeface="Verdana" pitchFamily="34" charset="0"/>
                        </a:rPr>
                        <a:t>Chapel</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000" b="1" i="0" u="none" strike="noStrike" cap="none" normalizeH="0" baseline="0" dirty="0" smtClean="0">
                          <a:ln>
                            <a:noFill/>
                          </a:ln>
                          <a:solidFill>
                            <a:schemeClr val="bg2"/>
                          </a:solidFill>
                          <a:effectLst/>
                          <a:latin typeface="Verdana" pitchFamily="34" charset="0"/>
                        </a:rPr>
                        <a:t>Chapel</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000" b="1" i="0" u="none" strike="noStrike" cap="none" normalizeH="0" baseline="0" dirty="0" smtClean="0">
                          <a:ln>
                            <a:noFill/>
                          </a:ln>
                          <a:solidFill>
                            <a:schemeClr val="bg2"/>
                          </a:solidFill>
                          <a:effectLst/>
                          <a:latin typeface="Verdana" pitchFamily="34" charset="0"/>
                        </a:rPr>
                        <a:t>Chapel</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000" b="1" i="0" u="none" strike="noStrike" cap="none" normalizeH="0" baseline="0" dirty="0" smtClean="0">
                          <a:ln>
                            <a:noFill/>
                          </a:ln>
                          <a:solidFill>
                            <a:schemeClr val="bg2"/>
                          </a:solidFill>
                          <a:effectLst/>
                          <a:latin typeface="Verdana" pitchFamily="34" charset="0"/>
                        </a:rPr>
                        <a:t>Breakfast</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000" b="1" i="0" u="none" strike="noStrike" cap="none" normalizeH="0" baseline="0" dirty="0" smtClean="0">
                          <a:ln>
                            <a:noFill/>
                          </a:ln>
                          <a:solidFill>
                            <a:schemeClr val="bg2"/>
                          </a:solidFill>
                          <a:effectLst/>
                          <a:latin typeface="Verdana" pitchFamily="34" charset="0"/>
                        </a:rPr>
                        <a:t>Breakfast</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r>
              <a:tr h="289579">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300" b="1" i="0" u="none" strike="noStrike" cap="none" normalizeH="0" baseline="0" dirty="0" smtClean="0">
                          <a:ln>
                            <a:noFill/>
                          </a:ln>
                          <a:solidFill>
                            <a:schemeClr val="bg2"/>
                          </a:solidFill>
                          <a:effectLst/>
                          <a:latin typeface="Verdana" pitchFamily="34" charset="0"/>
                        </a:rPr>
                        <a:t>9:00 AM</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000" b="1" i="0" u="none" strike="noStrike" cap="none" normalizeH="0" baseline="0" smtClean="0">
                          <a:ln>
                            <a:noFill/>
                          </a:ln>
                          <a:solidFill>
                            <a:schemeClr val="bg2"/>
                          </a:solidFill>
                          <a:effectLst/>
                          <a:latin typeface="Verdana" pitchFamily="34" charset="0"/>
                        </a:rPr>
                        <a:t>Class Study</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000" b="1" i="0" u="none" strike="noStrike" cap="none" normalizeH="0" baseline="0" dirty="0" smtClean="0">
                          <a:ln>
                            <a:noFill/>
                          </a:ln>
                          <a:solidFill>
                            <a:schemeClr val="bg2"/>
                          </a:solidFill>
                          <a:effectLst/>
                          <a:latin typeface="Verdana" pitchFamily="34" charset="0"/>
                        </a:rPr>
                        <a:t>Class Study</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000" b="1" i="0" u="none" strike="noStrike" cap="none" normalizeH="0" baseline="0" dirty="0" smtClean="0">
                          <a:ln>
                            <a:noFill/>
                          </a:ln>
                          <a:solidFill>
                            <a:schemeClr val="bg2"/>
                          </a:solidFill>
                          <a:effectLst/>
                          <a:latin typeface="Verdana" pitchFamily="34" charset="0"/>
                        </a:rPr>
                        <a:t>Class Study</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000" b="1" i="0" u="none" strike="noStrike" cap="none" normalizeH="0" baseline="0" dirty="0" smtClean="0">
                          <a:ln>
                            <a:noFill/>
                          </a:ln>
                          <a:solidFill>
                            <a:schemeClr val="bg2"/>
                          </a:solidFill>
                          <a:effectLst/>
                          <a:latin typeface="Verdana" pitchFamily="34" charset="0"/>
                        </a:rPr>
                        <a:t>Class Study</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000" b="1" i="0" u="none" strike="noStrike" cap="none" normalizeH="0" baseline="0" dirty="0" smtClean="0">
                          <a:ln>
                            <a:noFill/>
                          </a:ln>
                          <a:solidFill>
                            <a:schemeClr val="bg2"/>
                          </a:solidFill>
                          <a:effectLst/>
                          <a:latin typeface="Verdana" pitchFamily="34" charset="0"/>
                        </a:rPr>
                        <a:t>Class Study</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000" b="1" i="0" u="none" strike="noStrike" cap="none" normalizeH="0" baseline="0" dirty="0" smtClean="0">
                          <a:ln>
                            <a:noFill/>
                          </a:ln>
                          <a:solidFill>
                            <a:schemeClr val="bg2"/>
                          </a:solidFill>
                          <a:effectLst/>
                          <a:latin typeface="Verdana" pitchFamily="34" charset="0"/>
                        </a:rPr>
                        <a:t>Work Detail</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000" b="1" i="0" u="none" strike="noStrike" cap="none" normalizeH="0" baseline="0" dirty="0" smtClean="0">
                          <a:ln>
                            <a:noFill/>
                          </a:ln>
                          <a:solidFill>
                            <a:schemeClr val="bg2"/>
                          </a:solidFill>
                          <a:effectLst/>
                          <a:latin typeface="Verdana" pitchFamily="34" charset="0"/>
                        </a:rPr>
                        <a:t>Church</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r>
              <a:tr h="31593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300" b="1" i="0" u="none" strike="noStrike" cap="none" normalizeH="0" baseline="0" smtClean="0">
                          <a:ln>
                            <a:noFill/>
                          </a:ln>
                          <a:solidFill>
                            <a:schemeClr val="bg2"/>
                          </a:solidFill>
                          <a:effectLst/>
                          <a:latin typeface="Verdana" pitchFamily="34" charset="0"/>
                        </a:rPr>
                        <a:t>12</a:t>
                      </a:r>
                      <a:r>
                        <a:rPr kumimoji="0" lang="en-US" sz="1300" b="1" i="0" u="none" strike="noStrike" cap="none" normalizeH="0" baseline="0" smtClean="0">
                          <a:ln>
                            <a:noFill/>
                          </a:ln>
                          <a:solidFill>
                            <a:schemeClr val="bg2"/>
                          </a:solidFill>
                          <a:effectLst/>
                          <a:latin typeface="Verdana" pitchFamily="34" charset="0"/>
                          <a:sym typeface="Wingdings" pitchFamily="2" charset="2"/>
                        </a:rPr>
                        <a:t>:00 PM</a:t>
                      </a:r>
                      <a:endParaRPr kumimoji="0" lang="en-US" sz="1300" b="1" i="0" u="none" strike="noStrike" cap="none" normalizeH="0" baseline="0" smtClean="0">
                        <a:ln>
                          <a:noFill/>
                        </a:ln>
                        <a:solidFill>
                          <a:schemeClr val="bg2"/>
                        </a:solidFill>
                        <a:effectLst/>
                        <a:latin typeface="Verdan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000" b="1" i="0" u="none" strike="noStrike" cap="none" normalizeH="0" baseline="0" smtClean="0">
                          <a:ln>
                            <a:noFill/>
                          </a:ln>
                          <a:solidFill>
                            <a:schemeClr val="bg2"/>
                          </a:solidFill>
                          <a:effectLst/>
                          <a:latin typeface="Verdana" pitchFamily="34" charset="0"/>
                        </a:rPr>
                        <a:t>Lunch</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000" b="1" i="0" u="none" strike="noStrike" cap="none" normalizeH="0" baseline="0" dirty="0" smtClean="0">
                          <a:ln>
                            <a:noFill/>
                          </a:ln>
                          <a:solidFill>
                            <a:schemeClr val="bg2"/>
                          </a:solidFill>
                          <a:effectLst/>
                          <a:latin typeface="Verdana" pitchFamily="34" charset="0"/>
                        </a:rPr>
                        <a:t>Lunch</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000" b="1" i="0" u="none" strike="noStrike" cap="none" normalizeH="0" baseline="0" dirty="0" smtClean="0">
                          <a:ln>
                            <a:noFill/>
                          </a:ln>
                          <a:solidFill>
                            <a:schemeClr val="bg2"/>
                          </a:solidFill>
                          <a:effectLst/>
                          <a:latin typeface="Verdana" pitchFamily="34" charset="0"/>
                        </a:rPr>
                        <a:t>Lunch</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000" b="1" i="0" u="none" strike="noStrike" cap="none" normalizeH="0" baseline="0" dirty="0" smtClean="0">
                          <a:ln>
                            <a:noFill/>
                          </a:ln>
                          <a:solidFill>
                            <a:schemeClr val="bg2"/>
                          </a:solidFill>
                          <a:effectLst/>
                          <a:latin typeface="Verdana" pitchFamily="34" charset="0"/>
                        </a:rPr>
                        <a:t>Lunch</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000" b="1" i="0" u="none" strike="noStrike" cap="none" normalizeH="0" baseline="0" dirty="0" smtClean="0">
                          <a:ln>
                            <a:noFill/>
                          </a:ln>
                          <a:solidFill>
                            <a:schemeClr val="bg2"/>
                          </a:solidFill>
                          <a:effectLst/>
                          <a:latin typeface="Verdana" pitchFamily="34" charset="0"/>
                        </a:rPr>
                        <a:t>Lunch</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000" b="1" i="0" u="none" strike="noStrike" cap="none" normalizeH="0" baseline="0" dirty="0" smtClean="0">
                          <a:ln>
                            <a:noFill/>
                          </a:ln>
                          <a:solidFill>
                            <a:schemeClr val="bg2"/>
                          </a:solidFill>
                          <a:effectLst/>
                          <a:latin typeface="Verdana" pitchFamily="34" charset="0"/>
                        </a:rPr>
                        <a:t>Lunch</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000" b="1" i="0" u="none" strike="noStrike" cap="none" normalizeH="0" baseline="0" smtClean="0">
                          <a:ln>
                            <a:noFill/>
                          </a:ln>
                          <a:solidFill>
                            <a:schemeClr val="bg2"/>
                          </a:solidFill>
                          <a:effectLst/>
                          <a:latin typeface="Verdana" pitchFamily="34" charset="0"/>
                        </a:rPr>
                        <a:t> Lunch</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r>
              <a:tr h="39626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300" b="1" i="0" u="none" strike="noStrike" cap="none" normalizeH="0" baseline="0" smtClean="0">
                          <a:ln>
                            <a:noFill/>
                          </a:ln>
                          <a:solidFill>
                            <a:schemeClr val="bg2"/>
                          </a:solidFill>
                          <a:effectLst/>
                          <a:latin typeface="Verdana" pitchFamily="34" charset="0"/>
                        </a:rPr>
                        <a:t>1:00 PM</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000" b="1" i="0" u="none" strike="noStrike" cap="none" normalizeH="0" baseline="0" dirty="0" smtClean="0">
                          <a:ln>
                            <a:noFill/>
                          </a:ln>
                          <a:solidFill>
                            <a:schemeClr val="bg2"/>
                          </a:solidFill>
                          <a:effectLst/>
                          <a:latin typeface="Verdana" pitchFamily="34" charset="0"/>
                        </a:rPr>
                        <a:t>Work Program</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000" b="1" i="0" u="none" strike="noStrike" cap="none" normalizeH="0" baseline="0" smtClean="0">
                          <a:ln>
                            <a:noFill/>
                          </a:ln>
                          <a:solidFill>
                            <a:schemeClr val="bg2"/>
                          </a:solidFill>
                          <a:effectLst/>
                          <a:latin typeface="Verdana" pitchFamily="34" charset="0"/>
                        </a:rPr>
                        <a:t>Work Program</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000" b="1" i="0" u="none" strike="noStrike" cap="none" normalizeH="0" baseline="0" dirty="0" smtClean="0">
                          <a:ln>
                            <a:noFill/>
                          </a:ln>
                          <a:solidFill>
                            <a:schemeClr val="bg2"/>
                          </a:solidFill>
                          <a:effectLst/>
                          <a:latin typeface="Verdana" pitchFamily="34" charset="0"/>
                        </a:rPr>
                        <a:t>Work Program</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000" b="1" i="0" u="none" strike="noStrike" cap="none" normalizeH="0" baseline="0" smtClean="0">
                          <a:ln>
                            <a:noFill/>
                          </a:ln>
                          <a:solidFill>
                            <a:schemeClr val="bg2"/>
                          </a:solidFill>
                          <a:effectLst/>
                          <a:latin typeface="Verdana" pitchFamily="34" charset="0"/>
                        </a:rPr>
                        <a:t>Work Program</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000" b="1" i="0" u="none" strike="noStrike" cap="none" normalizeH="0" baseline="0" dirty="0" smtClean="0">
                          <a:ln>
                            <a:noFill/>
                          </a:ln>
                          <a:solidFill>
                            <a:schemeClr val="bg2"/>
                          </a:solidFill>
                          <a:effectLst/>
                          <a:latin typeface="Verdana" pitchFamily="34" charset="0"/>
                        </a:rPr>
                        <a:t>Work Program</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000" b="1" i="0" u="none" strike="noStrike" cap="none" normalizeH="0" baseline="0" dirty="0" smtClean="0">
                          <a:ln>
                            <a:noFill/>
                          </a:ln>
                          <a:solidFill>
                            <a:schemeClr val="bg2"/>
                          </a:solidFill>
                          <a:effectLst/>
                          <a:latin typeface="Verdana" pitchFamily="34" charset="0"/>
                        </a:rPr>
                        <a:t>Work Program</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000" b="1" i="0" u="none" strike="noStrike" cap="none" normalizeH="0" baseline="0" dirty="0" smtClean="0">
                          <a:ln>
                            <a:noFill/>
                          </a:ln>
                          <a:solidFill>
                            <a:schemeClr val="bg2"/>
                          </a:solidFill>
                          <a:effectLst/>
                          <a:latin typeface="Verdana" pitchFamily="34" charset="0"/>
                        </a:rPr>
                        <a:t>Free Time</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r>
              <a:tr h="39626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300" b="1" i="0" u="none" strike="noStrike" cap="none" normalizeH="0" baseline="0" smtClean="0">
                          <a:ln>
                            <a:noFill/>
                          </a:ln>
                          <a:solidFill>
                            <a:schemeClr val="bg2"/>
                          </a:solidFill>
                          <a:effectLst/>
                          <a:latin typeface="Verdana" pitchFamily="34" charset="0"/>
                        </a:rPr>
                        <a:t>3:00 PM</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000" b="1" i="0" u="none" strike="noStrike" cap="none" normalizeH="0" baseline="0" smtClean="0">
                          <a:ln>
                            <a:noFill/>
                          </a:ln>
                          <a:solidFill>
                            <a:schemeClr val="bg2"/>
                          </a:solidFill>
                          <a:effectLst/>
                          <a:latin typeface="Verdana" pitchFamily="34" charset="0"/>
                        </a:rPr>
                        <a:t>Work Program</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000" b="1" i="0" u="none" strike="noStrike" cap="none" normalizeH="0" baseline="0" smtClean="0">
                          <a:ln>
                            <a:noFill/>
                          </a:ln>
                          <a:solidFill>
                            <a:schemeClr val="bg2"/>
                          </a:solidFill>
                          <a:effectLst/>
                          <a:latin typeface="Verdana" pitchFamily="34" charset="0"/>
                        </a:rPr>
                        <a:t>Work Program</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000" b="1" i="0" u="none" strike="noStrike" cap="none" normalizeH="0" baseline="0" dirty="0" smtClean="0">
                          <a:ln>
                            <a:noFill/>
                          </a:ln>
                          <a:solidFill>
                            <a:schemeClr val="bg2"/>
                          </a:solidFill>
                          <a:effectLst/>
                          <a:latin typeface="Verdana" pitchFamily="34" charset="0"/>
                        </a:rPr>
                        <a:t>Work Program</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000" b="1" i="0" u="none" strike="noStrike" cap="none" normalizeH="0" baseline="0" dirty="0" smtClean="0">
                          <a:ln>
                            <a:noFill/>
                          </a:ln>
                          <a:solidFill>
                            <a:schemeClr val="bg2"/>
                          </a:solidFill>
                          <a:effectLst/>
                          <a:latin typeface="Verdana" pitchFamily="34" charset="0"/>
                        </a:rPr>
                        <a:t>Work Program</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000" b="1" i="0" u="none" strike="noStrike" cap="none" normalizeH="0" baseline="0" dirty="0" smtClean="0">
                          <a:ln>
                            <a:noFill/>
                          </a:ln>
                          <a:solidFill>
                            <a:schemeClr val="bg2"/>
                          </a:solidFill>
                          <a:effectLst/>
                          <a:latin typeface="Verdana" pitchFamily="34" charset="0"/>
                        </a:rPr>
                        <a:t>Work Program</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000" b="1" i="0" u="none" strike="noStrike" cap="none" normalizeH="0" baseline="0" dirty="0" smtClean="0">
                          <a:ln>
                            <a:noFill/>
                          </a:ln>
                          <a:solidFill>
                            <a:schemeClr val="bg2"/>
                          </a:solidFill>
                          <a:effectLst/>
                          <a:latin typeface="Verdana" pitchFamily="34" charset="0"/>
                        </a:rPr>
                        <a:t>Free Time</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000" b="1" i="0" u="none" strike="noStrike" cap="none" normalizeH="0" baseline="0" dirty="0" smtClean="0">
                          <a:ln>
                            <a:noFill/>
                          </a:ln>
                          <a:solidFill>
                            <a:schemeClr val="bg2"/>
                          </a:solidFill>
                          <a:effectLst/>
                          <a:latin typeface="Verdana" pitchFamily="34" charset="0"/>
                        </a:rPr>
                        <a:t>Free Time</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r>
              <a:tr h="426747">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300" b="1" i="0" u="none" strike="noStrike" cap="none" normalizeH="0" baseline="0" smtClean="0">
                          <a:ln>
                            <a:noFill/>
                          </a:ln>
                          <a:solidFill>
                            <a:schemeClr val="bg2"/>
                          </a:solidFill>
                          <a:effectLst/>
                          <a:latin typeface="Verdana" pitchFamily="34" charset="0"/>
                        </a:rPr>
                        <a:t>5:30 PM</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000" b="1" i="0" u="none" strike="noStrike" cap="none" normalizeH="0" baseline="0" smtClean="0">
                          <a:ln>
                            <a:noFill/>
                          </a:ln>
                          <a:solidFill>
                            <a:schemeClr val="bg2"/>
                          </a:solidFill>
                          <a:effectLst/>
                          <a:latin typeface="Verdana" pitchFamily="34" charset="0"/>
                        </a:rPr>
                        <a:t>Dinner</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000" b="1" i="0" u="none" strike="noStrike" cap="none" normalizeH="0" baseline="0" smtClean="0">
                          <a:ln>
                            <a:noFill/>
                          </a:ln>
                          <a:solidFill>
                            <a:schemeClr val="bg2"/>
                          </a:solidFill>
                          <a:effectLst/>
                          <a:latin typeface="Verdana" pitchFamily="34" charset="0"/>
                        </a:rPr>
                        <a:t>Dinner</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000" b="1" i="0" u="none" strike="noStrike" cap="none" normalizeH="0" baseline="0" smtClean="0">
                          <a:ln>
                            <a:noFill/>
                          </a:ln>
                          <a:solidFill>
                            <a:schemeClr val="bg2"/>
                          </a:solidFill>
                          <a:effectLst/>
                          <a:latin typeface="Verdana" pitchFamily="34" charset="0"/>
                        </a:rPr>
                        <a:t>Dinner</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000" b="1" i="0" u="none" strike="noStrike" cap="none" normalizeH="0" baseline="0" dirty="0" smtClean="0">
                          <a:ln>
                            <a:noFill/>
                          </a:ln>
                          <a:solidFill>
                            <a:schemeClr val="bg2"/>
                          </a:solidFill>
                          <a:effectLst/>
                          <a:latin typeface="Verdana" pitchFamily="34" charset="0"/>
                        </a:rPr>
                        <a:t>Dinner</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000" b="1" i="0" u="none" strike="noStrike" cap="none" normalizeH="0" baseline="0" dirty="0" smtClean="0">
                          <a:ln>
                            <a:noFill/>
                          </a:ln>
                          <a:solidFill>
                            <a:schemeClr val="bg2"/>
                          </a:solidFill>
                          <a:effectLst/>
                          <a:latin typeface="Verdana" pitchFamily="34" charset="0"/>
                        </a:rPr>
                        <a:t>Dinner</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000" b="1" i="0" u="none" strike="noStrike" cap="none" normalizeH="0" baseline="0" dirty="0" smtClean="0">
                          <a:ln>
                            <a:noFill/>
                          </a:ln>
                          <a:solidFill>
                            <a:schemeClr val="bg2"/>
                          </a:solidFill>
                          <a:effectLst/>
                          <a:latin typeface="Verdana" pitchFamily="34" charset="0"/>
                        </a:rPr>
                        <a:t>Dinner</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000" b="1" i="0" u="none" strike="noStrike" cap="none" normalizeH="0" baseline="0" dirty="0" smtClean="0">
                          <a:ln>
                            <a:noFill/>
                          </a:ln>
                          <a:solidFill>
                            <a:schemeClr val="bg2"/>
                          </a:solidFill>
                          <a:effectLst/>
                          <a:latin typeface="Verdana" pitchFamily="34" charset="0"/>
                        </a:rPr>
                        <a:t>Dinner</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r>
              <a:tr h="31117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300" b="1" i="0" u="none" strike="noStrike" cap="none" normalizeH="0" baseline="0" smtClean="0">
                          <a:ln>
                            <a:noFill/>
                          </a:ln>
                          <a:solidFill>
                            <a:schemeClr val="bg2"/>
                          </a:solidFill>
                          <a:effectLst/>
                          <a:latin typeface="Verdana" pitchFamily="34" charset="0"/>
                        </a:rPr>
                        <a:t>6:00 PM</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000" b="1" i="0" u="none" strike="noStrike" cap="none" normalizeH="0" baseline="0" smtClean="0">
                          <a:ln>
                            <a:noFill/>
                          </a:ln>
                          <a:solidFill>
                            <a:schemeClr val="bg2"/>
                          </a:solidFill>
                          <a:effectLst/>
                          <a:latin typeface="Verdana" pitchFamily="34" charset="0"/>
                        </a:rPr>
                        <a:t>Chores</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000" b="1" i="0" u="none" strike="noStrike" cap="none" normalizeH="0" baseline="0" smtClean="0">
                          <a:ln>
                            <a:noFill/>
                          </a:ln>
                          <a:solidFill>
                            <a:schemeClr val="bg2"/>
                          </a:solidFill>
                          <a:effectLst/>
                          <a:latin typeface="Verdana" pitchFamily="34" charset="0"/>
                        </a:rPr>
                        <a:t>Chores</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000" b="1" i="0" u="none" strike="noStrike" cap="none" normalizeH="0" baseline="0" smtClean="0">
                          <a:ln>
                            <a:noFill/>
                          </a:ln>
                          <a:solidFill>
                            <a:schemeClr val="bg2"/>
                          </a:solidFill>
                          <a:effectLst/>
                          <a:latin typeface="Verdana" pitchFamily="34" charset="0"/>
                        </a:rPr>
                        <a:t>Chores</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000" b="1" i="0" u="none" strike="noStrike" cap="none" normalizeH="0" baseline="0" dirty="0" smtClean="0">
                          <a:ln>
                            <a:noFill/>
                          </a:ln>
                          <a:solidFill>
                            <a:schemeClr val="bg2"/>
                          </a:solidFill>
                          <a:effectLst/>
                          <a:latin typeface="Verdana" pitchFamily="34" charset="0"/>
                        </a:rPr>
                        <a:t>Chores</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000" b="1" i="0" u="none" strike="noStrike" cap="none" normalizeH="0" baseline="0" dirty="0" smtClean="0">
                          <a:ln>
                            <a:noFill/>
                          </a:ln>
                          <a:solidFill>
                            <a:schemeClr val="bg2"/>
                          </a:solidFill>
                          <a:effectLst/>
                          <a:latin typeface="Verdana" pitchFamily="34" charset="0"/>
                        </a:rPr>
                        <a:t>Chores</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000" b="1" i="0" u="none" strike="noStrike" cap="none" normalizeH="0" baseline="0" dirty="0" smtClean="0">
                          <a:ln>
                            <a:noFill/>
                          </a:ln>
                          <a:solidFill>
                            <a:schemeClr val="bg2"/>
                          </a:solidFill>
                          <a:effectLst/>
                          <a:latin typeface="Verdana" pitchFamily="34" charset="0"/>
                        </a:rPr>
                        <a:t>Chores</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000" b="1" i="0" u="none" strike="noStrike" cap="none" normalizeH="0" baseline="0" dirty="0" smtClean="0">
                          <a:ln>
                            <a:noFill/>
                          </a:ln>
                          <a:solidFill>
                            <a:schemeClr val="bg2"/>
                          </a:solidFill>
                          <a:effectLst/>
                          <a:latin typeface="Verdana" pitchFamily="34" charset="0"/>
                        </a:rPr>
                        <a:t>Chores</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r>
              <a:tr h="31593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300" b="1" i="0" u="none" strike="noStrike" cap="none" normalizeH="0" baseline="0" smtClean="0">
                          <a:ln>
                            <a:noFill/>
                          </a:ln>
                          <a:solidFill>
                            <a:schemeClr val="bg2"/>
                          </a:solidFill>
                          <a:effectLst/>
                          <a:latin typeface="Verdana" pitchFamily="34" charset="0"/>
                        </a:rPr>
                        <a:t>7:00 PM</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000" b="1" i="0" u="none" strike="noStrike" cap="none" normalizeH="0" baseline="0" smtClean="0">
                          <a:ln>
                            <a:noFill/>
                          </a:ln>
                          <a:solidFill>
                            <a:schemeClr val="bg2"/>
                          </a:solidFill>
                          <a:effectLst/>
                          <a:latin typeface="Verdana" pitchFamily="34" charset="0"/>
                        </a:rPr>
                        <a:t>Study Hall</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000" b="1" i="0" u="none" strike="noStrike" cap="none" normalizeH="0" baseline="0" smtClean="0">
                          <a:ln>
                            <a:noFill/>
                          </a:ln>
                          <a:solidFill>
                            <a:schemeClr val="bg2"/>
                          </a:solidFill>
                          <a:effectLst/>
                          <a:latin typeface="Verdana" pitchFamily="34" charset="0"/>
                        </a:rPr>
                        <a:t>Devotions</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000" b="1" i="0" u="none" strike="noStrike" cap="none" normalizeH="0" baseline="0" smtClean="0">
                          <a:ln>
                            <a:noFill/>
                          </a:ln>
                          <a:solidFill>
                            <a:schemeClr val="bg2"/>
                          </a:solidFill>
                          <a:effectLst/>
                          <a:latin typeface="Verdana" pitchFamily="34" charset="0"/>
                        </a:rPr>
                        <a:t>Church</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000" b="1" i="0" u="none" strike="noStrike" cap="none" normalizeH="0" baseline="0" smtClean="0">
                          <a:ln>
                            <a:noFill/>
                          </a:ln>
                          <a:solidFill>
                            <a:schemeClr val="bg2"/>
                          </a:solidFill>
                          <a:effectLst/>
                          <a:latin typeface="Verdana" pitchFamily="34" charset="0"/>
                        </a:rPr>
                        <a:t>Counseling</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000" b="1" i="0" u="none" strike="noStrike" cap="none" normalizeH="0" baseline="0" dirty="0" smtClean="0">
                          <a:ln>
                            <a:noFill/>
                          </a:ln>
                          <a:solidFill>
                            <a:schemeClr val="bg2"/>
                          </a:solidFill>
                          <a:effectLst/>
                          <a:latin typeface="Verdana" pitchFamily="34" charset="0"/>
                        </a:rPr>
                        <a:t>Chapel</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000" b="1" i="0" u="none" strike="noStrike" cap="none" normalizeH="0" baseline="0" dirty="0" smtClean="0">
                          <a:ln>
                            <a:noFill/>
                          </a:ln>
                          <a:solidFill>
                            <a:schemeClr val="bg2"/>
                          </a:solidFill>
                          <a:effectLst/>
                          <a:latin typeface="Verdana" pitchFamily="34" charset="0"/>
                        </a:rPr>
                        <a:t>Free Time</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000" b="1" i="0" u="none" strike="noStrike" cap="none" normalizeH="0" baseline="0" dirty="0" smtClean="0">
                          <a:ln>
                            <a:noFill/>
                          </a:ln>
                          <a:solidFill>
                            <a:schemeClr val="bg2"/>
                          </a:solidFill>
                          <a:effectLst/>
                          <a:latin typeface="Verdana" pitchFamily="34" charset="0"/>
                        </a:rPr>
                        <a:t>Free Time</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r>
              <a:tr h="31117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300" b="1" i="0" u="none" strike="noStrike" cap="none" normalizeH="0" baseline="0" smtClean="0">
                          <a:ln>
                            <a:noFill/>
                          </a:ln>
                          <a:solidFill>
                            <a:schemeClr val="bg2"/>
                          </a:solidFill>
                          <a:effectLst/>
                          <a:latin typeface="Verdana" pitchFamily="34" charset="0"/>
                        </a:rPr>
                        <a:t>9:00 PM</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000" b="1" i="0" u="none" strike="noStrike" cap="none" normalizeH="0" baseline="0" smtClean="0">
                          <a:ln>
                            <a:noFill/>
                          </a:ln>
                          <a:solidFill>
                            <a:schemeClr val="bg2"/>
                          </a:solidFill>
                          <a:effectLst/>
                          <a:latin typeface="Verdana" pitchFamily="34" charset="0"/>
                        </a:rPr>
                        <a:t>Reading</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000" b="1" i="0" u="none" strike="noStrike" cap="none" normalizeH="0" baseline="0" smtClean="0">
                          <a:ln>
                            <a:noFill/>
                          </a:ln>
                          <a:solidFill>
                            <a:schemeClr val="bg2"/>
                          </a:solidFill>
                          <a:effectLst/>
                          <a:latin typeface="Verdana" pitchFamily="34" charset="0"/>
                        </a:rPr>
                        <a:t>Reading</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000" b="1" i="0" u="none" strike="noStrike" cap="none" normalizeH="0" baseline="0" smtClean="0">
                          <a:ln>
                            <a:noFill/>
                          </a:ln>
                          <a:solidFill>
                            <a:schemeClr val="bg2"/>
                          </a:solidFill>
                          <a:effectLst/>
                          <a:latin typeface="Verdana" pitchFamily="34" charset="0"/>
                        </a:rPr>
                        <a:t>Reading</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000" b="1" i="0" u="none" strike="noStrike" cap="none" normalizeH="0" baseline="0" smtClean="0">
                          <a:ln>
                            <a:noFill/>
                          </a:ln>
                          <a:solidFill>
                            <a:schemeClr val="bg2"/>
                          </a:solidFill>
                          <a:effectLst/>
                          <a:latin typeface="Verdana" pitchFamily="34" charset="0"/>
                        </a:rPr>
                        <a:t>Reading</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000" b="1" i="0" u="none" strike="noStrike" cap="none" normalizeH="0" baseline="0" dirty="0" smtClean="0">
                          <a:ln>
                            <a:noFill/>
                          </a:ln>
                          <a:solidFill>
                            <a:schemeClr val="bg2"/>
                          </a:solidFill>
                          <a:effectLst/>
                          <a:latin typeface="Verdana" pitchFamily="34" charset="0"/>
                        </a:rPr>
                        <a:t>Reading</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000" b="1" i="0" u="none" strike="noStrike" cap="none" normalizeH="0" baseline="0" dirty="0" smtClean="0">
                          <a:ln>
                            <a:noFill/>
                          </a:ln>
                          <a:solidFill>
                            <a:schemeClr val="bg2"/>
                          </a:solidFill>
                          <a:effectLst/>
                          <a:latin typeface="Verdana" pitchFamily="34" charset="0"/>
                        </a:rPr>
                        <a:t>Reading</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000" b="1" i="0" u="none" strike="noStrike" cap="none" normalizeH="0" baseline="0" dirty="0" smtClean="0">
                          <a:ln>
                            <a:noFill/>
                          </a:ln>
                          <a:solidFill>
                            <a:schemeClr val="bg2"/>
                          </a:solidFill>
                          <a:effectLst/>
                          <a:latin typeface="Verdana" pitchFamily="34" charset="0"/>
                        </a:rPr>
                        <a:t>Reading</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r>
              <a:tr h="31434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300" b="1" i="0" u="none" strike="noStrike" cap="none" normalizeH="0" baseline="0" dirty="0" smtClean="0">
                          <a:ln>
                            <a:noFill/>
                          </a:ln>
                          <a:solidFill>
                            <a:schemeClr val="bg2"/>
                          </a:solidFill>
                          <a:effectLst/>
                          <a:latin typeface="Verdana" pitchFamily="34" charset="0"/>
                        </a:rPr>
                        <a:t>10:00 PM</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000" b="1" i="0" u="none" strike="noStrike" cap="none" normalizeH="0" baseline="0" smtClean="0">
                          <a:ln>
                            <a:noFill/>
                          </a:ln>
                          <a:solidFill>
                            <a:schemeClr val="bg2"/>
                          </a:solidFill>
                          <a:effectLst/>
                          <a:latin typeface="Verdana" pitchFamily="34" charset="0"/>
                        </a:rPr>
                        <a:t>Lights Out</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000" b="1" i="0" u="none" strike="noStrike" cap="none" normalizeH="0" baseline="0" smtClean="0">
                          <a:ln>
                            <a:noFill/>
                          </a:ln>
                          <a:solidFill>
                            <a:schemeClr val="bg2"/>
                          </a:solidFill>
                          <a:effectLst/>
                          <a:latin typeface="Verdana" pitchFamily="34" charset="0"/>
                        </a:rPr>
                        <a:t>Lights Out</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000" b="1" i="0" u="none" strike="noStrike" cap="none" normalizeH="0" baseline="0" smtClean="0">
                          <a:ln>
                            <a:noFill/>
                          </a:ln>
                          <a:solidFill>
                            <a:schemeClr val="bg2"/>
                          </a:solidFill>
                          <a:effectLst/>
                          <a:latin typeface="Verdana" pitchFamily="34" charset="0"/>
                        </a:rPr>
                        <a:t>Lights Out</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000" b="1" i="0" u="none" strike="noStrike" cap="none" normalizeH="0" baseline="0" smtClean="0">
                          <a:ln>
                            <a:noFill/>
                          </a:ln>
                          <a:solidFill>
                            <a:schemeClr val="bg2"/>
                          </a:solidFill>
                          <a:effectLst/>
                          <a:latin typeface="Verdana" pitchFamily="34" charset="0"/>
                        </a:rPr>
                        <a:t>Lights Out</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000" b="1" i="0" u="none" strike="noStrike" cap="none" normalizeH="0" baseline="0" smtClean="0">
                          <a:ln>
                            <a:noFill/>
                          </a:ln>
                          <a:solidFill>
                            <a:schemeClr val="bg2"/>
                          </a:solidFill>
                          <a:effectLst/>
                          <a:latin typeface="Verdana" pitchFamily="34" charset="0"/>
                        </a:rPr>
                        <a:t>Lights Out</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000" b="1" i="0" u="none" strike="noStrike" cap="none" normalizeH="0" baseline="0" dirty="0" smtClean="0">
                          <a:ln>
                            <a:noFill/>
                          </a:ln>
                          <a:solidFill>
                            <a:schemeClr val="bg2"/>
                          </a:solidFill>
                          <a:effectLst/>
                          <a:latin typeface="Verdana" pitchFamily="34" charset="0"/>
                        </a:rPr>
                        <a:t>Lights Out</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defRPr/>
                      </a:pPr>
                      <a:r>
                        <a:rPr kumimoji="0" lang="en-US" sz="1000" b="1" i="0" u="none" strike="noStrike" cap="none" normalizeH="0" baseline="0" dirty="0" smtClean="0">
                          <a:ln>
                            <a:noFill/>
                          </a:ln>
                          <a:solidFill>
                            <a:schemeClr val="bg2"/>
                          </a:solidFill>
                          <a:effectLst/>
                          <a:latin typeface="Verdana" pitchFamily="34" charset="0"/>
                        </a:rPr>
                        <a:t>Lights Out</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r>
            </a:tbl>
          </a:graphicData>
        </a:graphic>
      </p:graphicFrame>
      <p:sp>
        <p:nvSpPr>
          <p:cNvPr id="4" name="Date Placeholder 3"/>
          <p:cNvSpPr>
            <a:spLocks noGrp="1"/>
          </p:cNvSpPr>
          <p:nvPr>
            <p:ph type="dt" sz="quarter" idx="10"/>
          </p:nvPr>
        </p:nvSpPr>
        <p:spPr/>
        <p:txBody>
          <a:bodyPr/>
          <a:lstStyle/>
          <a:p>
            <a:pPr>
              <a:defRPr/>
            </a:pPr>
            <a:r>
              <a:rPr lang="en-US" smtClean="0"/>
              <a:t>06-2016</a:t>
            </a:r>
            <a:endParaRPr lang="en-US" dirty="0"/>
          </a:p>
        </p:txBody>
      </p:sp>
      <p:sp>
        <p:nvSpPr>
          <p:cNvPr id="5" name="Slide Number Placeholder 4"/>
          <p:cNvSpPr>
            <a:spLocks noGrp="1"/>
          </p:cNvSpPr>
          <p:nvPr>
            <p:ph type="sldNum" sz="quarter" idx="12"/>
          </p:nvPr>
        </p:nvSpPr>
        <p:spPr/>
        <p:txBody>
          <a:bodyPr/>
          <a:lstStyle/>
          <a:p>
            <a:pPr>
              <a:defRPr/>
            </a:pPr>
            <a:fld id="{D8FB9354-3C15-4392-BAE6-37CA403E8E1A}" type="slidenum">
              <a:rPr lang="en-US" smtClean="0"/>
              <a:pPr>
                <a:defRPr/>
              </a:pPr>
              <a:t>37</a:t>
            </a:fld>
            <a:endParaRPr lang="en-US"/>
          </a:p>
        </p:txBody>
      </p:sp>
      <p:sp>
        <p:nvSpPr>
          <p:cNvPr id="6" name="Footer Placeholder 5"/>
          <p:cNvSpPr>
            <a:spLocks noGrp="1"/>
          </p:cNvSpPr>
          <p:nvPr>
            <p:ph type="ftr" sz="quarter" idx="11"/>
          </p:nvPr>
        </p:nvSpPr>
        <p:spPr/>
        <p:txBody>
          <a:bodyPr/>
          <a:lstStyle/>
          <a:p>
            <a:pPr>
              <a:defRPr/>
            </a:pPr>
            <a:r>
              <a:rPr lang="en-US" smtClean="0"/>
              <a:t>iTeenChallenge.org</a:t>
            </a:r>
            <a:endParaRPr lang="en-US" dirty="0"/>
          </a:p>
        </p:txBody>
      </p:sp>
    </p:spTree>
    <p:extLst>
      <p:ext uri="{BB962C8B-B14F-4D97-AF65-F5344CB8AC3E}">
        <p14:creationId xmlns:p14="http://schemas.microsoft.com/office/powerpoint/2010/main" val="245698675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65570"/>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0"/>
                                  </p:stCondLst>
                                  <p:childTnLst>
                                    <p:set>
                                      <p:cBhvr>
                                        <p:cTn id="9" dur="1" fill="hold">
                                          <p:stCondLst>
                                            <p:cond delay="499"/>
                                          </p:stCondLst>
                                        </p:cTn>
                                        <p:tgtEl>
                                          <p:spTgt spid="366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5570"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219200"/>
            <a:ext cx="5334000" cy="5029200"/>
          </a:xfrm>
        </p:spPr>
        <p:txBody>
          <a:bodyPr/>
          <a:lstStyle/>
          <a:p>
            <a:pPr marL="457200" indent="-449263">
              <a:buNone/>
            </a:pPr>
            <a:r>
              <a:rPr lang="en-US" dirty="0"/>
              <a:t>8.	</a:t>
            </a:r>
            <a:r>
              <a:rPr lang="pt-PT" dirty="0"/>
              <a:t>Programa de residência</a:t>
            </a:r>
            <a:endParaRPr lang="en-US" dirty="0" smtClean="0">
              <a:solidFill>
                <a:srgbClr val="FF0000"/>
              </a:solidFill>
            </a:endParaRPr>
          </a:p>
          <a:p>
            <a:pPr marL="109537" indent="0">
              <a:buNone/>
            </a:pPr>
            <a:endParaRPr lang="en-US" sz="1000" dirty="0" smtClean="0">
              <a:solidFill>
                <a:srgbClr val="FF0000"/>
              </a:solidFill>
            </a:endParaRPr>
          </a:p>
          <a:p>
            <a:pPr marL="817563" indent="-341313" defTabSz="1081088">
              <a:spcAft>
                <a:spcPts val="1200"/>
              </a:spcAft>
              <a:buNone/>
            </a:pPr>
            <a:r>
              <a:rPr lang="en-US" dirty="0" smtClean="0"/>
              <a:t>I.	</a:t>
            </a:r>
            <a:r>
              <a:rPr lang="en-US" dirty="0" err="1" smtClean="0"/>
              <a:t>Requisitos</a:t>
            </a:r>
            <a:r>
              <a:rPr lang="en-US" dirty="0" smtClean="0"/>
              <a:t> das </a:t>
            </a:r>
            <a:r>
              <a:rPr lang="en-US" dirty="0" err="1" smtClean="0"/>
              <a:t>aulas</a:t>
            </a:r>
            <a:endParaRPr lang="en-US" dirty="0" smtClean="0"/>
          </a:p>
          <a:p>
            <a:pPr marL="1038225" indent="-228600" defTabSz="1081088">
              <a:spcAft>
                <a:spcPts val="1200"/>
              </a:spcAft>
            </a:pPr>
            <a:r>
              <a:rPr lang="en-US" dirty="0" smtClean="0"/>
              <a:t>EGNC</a:t>
            </a:r>
          </a:p>
          <a:p>
            <a:pPr marL="1038225" indent="-228600" defTabSz="1081088">
              <a:spcAft>
                <a:spcPts val="1200"/>
              </a:spcAft>
            </a:pPr>
            <a:r>
              <a:rPr lang="en-US" dirty="0" smtClean="0"/>
              <a:t>EPNC</a:t>
            </a:r>
          </a:p>
        </p:txBody>
      </p:sp>
      <p:sp>
        <p:nvSpPr>
          <p:cNvPr id="3" name="Title 2"/>
          <p:cNvSpPr>
            <a:spLocks noGrp="1"/>
          </p:cNvSpPr>
          <p:nvPr>
            <p:ph type="title"/>
          </p:nvPr>
        </p:nvSpPr>
        <p:spPr>
          <a:xfrm>
            <a:off x="457200" y="5542"/>
            <a:ext cx="8229600" cy="1143000"/>
          </a:xfrm>
        </p:spPr>
        <p:txBody>
          <a:bodyPr>
            <a:noAutofit/>
          </a:bodyPr>
          <a:lstStyle/>
          <a:p>
            <a:pPr algn="ctr"/>
            <a:r>
              <a:rPr lang="en-US" sz="3200" dirty="0"/>
              <a:t>Manual de </a:t>
            </a:r>
            <a:r>
              <a:rPr lang="en-US" sz="3200" dirty="0" err="1"/>
              <a:t>Políticas</a:t>
            </a:r>
            <a:r>
              <a:rPr lang="en-US" sz="3200" dirty="0"/>
              <a:t> e </a:t>
            </a:r>
            <a:r>
              <a:rPr lang="en-US" sz="3200" dirty="0" err="1"/>
              <a:t>Procedimentos</a:t>
            </a:r>
            <a:r>
              <a:rPr lang="en-US" sz="3200" dirty="0"/>
              <a:t> </a:t>
            </a:r>
            <a:r>
              <a:rPr lang="en-US" sz="4400" dirty="0"/>
              <a:t/>
            </a:r>
            <a:br>
              <a:rPr lang="en-US" sz="4400" dirty="0"/>
            </a:br>
            <a:r>
              <a:rPr lang="en-US" sz="2400" dirty="0">
                <a:solidFill>
                  <a:srgbClr val="C00000"/>
                </a:solidFill>
              </a:rPr>
              <a:t>Policies and Procedures Manual</a:t>
            </a:r>
            <a:endParaRPr lang="en-US" sz="3200" dirty="0"/>
          </a:p>
        </p:txBody>
      </p:sp>
      <p:sp>
        <p:nvSpPr>
          <p:cNvPr id="4" name="Date Placeholder 3"/>
          <p:cNvSpPr>
            <a:spLocks noGrp="1"/>
          </p:cNvSpPr>
          <p:nvPr>
            <p:ph type="dt" sz="half" idx="10"/>
          </p:nvPr>
        </p:nvSpPr>
        <p:spPr/>
        <p:txBody>
          <a:bodyPr/>
          <a:lstStyle/>
          <a:p>
            <a:pPr>
              <a:defRPr/>
            </a:pPr>
            <a:r>
              <a:rPr lang="en-US" smtClean="0"/>
              <a:t>06-2016</a:t>
            </a:r>
            <a:endParaRPr lang="en-US"/>
          </a:p>
        </p:txBody>
      </p:sp>
      <p:sp>
        <p:nvSpPr>
          <p:cNvPr id="5" name="Footer Placeholder 4"/>
          <p:cNvSpPr>
            <a:spLocks noGrp="1"/>
          </p:cNvSpPr>
          <p:nvPr>
            <p:ph type="ftr" sz="quarter" idx="11"/>
          </p:nvPr>
        </p:nvSpPr>
        <p:spPr/>
        <p:txBody>
          <a:bodyPr/>
          <a:lstStyle/>
          <a:p>
            <a:pPr>
              <a:defRPr/>
            </a:pPr>
            <a:r>
              <a:rPr lang="en-US" dirty="0" smtClean="0"/>
              <a:t>iTeenChallenge.org</a:t>
            </a:r>
            <a:endParaRPr lang="en-US" dirty="0"/>
          </a:p>
        </p:txBody>
      </p:sp>
      <p:sp>
        <p:nvSpPr>
          <p:cNvPr id="6" name="Slide Number Placeholder 5"/>
          <p:cNvSpPr>
            <a:spLocks noGrp="1"/>
          </p:cNvSpPr>
          <p:nvPr>
            <p:ph type="sldNum" sz="quarter" idx="12"/>
          </p:nvPr>
        </p:nvSpPr>
        <p:spPr/>
        <p:txBody>
          <a:bodyPr/>
          <a:lstStyle/>
          <a:p>
            <a:pPr>
              <a:defRPr/>
            </a:pPr>
            <a:fld id="{9304788E-D2E0-420C-B7C7-53D65496CD32}" type="slidenum">
              <a:rPr lang="en-US" smtClean="0"/>
              <a:pPr>
                <a:defRPr/>
              </a:pPr>
              <a:t>38</a:t>
            </a:fld>
            <a:endParaRPr lang="en-US"/>
          </a:p>
        </p:txBody>
      </p:sp>
      <p:pic>
        <p:nvPicPr>
          <p:cNvPr id="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45626" y="4594225"/>
            <a:ext cx="2895600" cy="1746250"/>
          </a:xfrm>
          <a:prstGeom prst="rect">
            <a:avLst/>
          </a:prstGeom>
          <a:ln w="9525">
            <a:solidFill>
              <a:srgbClr val="00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Content Placeholder 1"/>
          <p:cNvSpPr txBox="1">
            <a:spLocks/>
          </p:cNvSpPr>
          <p:nvPr/>
        </p:nvSpPr>
        <p:spPr bwMode="auto">
          <a:xfrm>
            <a:off x="5029200" y="1219200"/>
            <a:ext cx="41148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457200" indent="-449263">
              <a:buFont typeface="Wingdings 3" pitchFamily="18" charset="2"/>
              <a:buNone/>
            </a:pPr>
            <a:r>
              <a:rPr lang="en-US" sz="2000" dirty="0" smtClean="0">
                <a:solidFill>
                  <a:srgbClr val="C00000"/>
                </a:solidFill>
              </a:rPr>
              <a:t>8.	Student resident program</a:t>
            </a:r>
          </a:p>
          <a:p>
            <a:pPr marL="109537" indent="0">
              <a:buFont typeface="Wingdings 3" pitchFamily="18" charset="2"/>
              <a:buNone/>
            </a:pPr>
            <a:endParaRPr lang="en-US" sz="800" dirty="0" smtClean="0">
              <a:solidFill>
                <a:srgbClr val="C00000"/>
              </a:solidFill>
            </a:endParaRPr>
          </a:p>
          <a:p>
            <a:pPr marL="817563" indent="-341313" defTabSz="1081088">
              <a:spcAft>
                <a:spcPts val="1200"/>
              </a:spcAft>
              <a:buFont typeface="Wingdings 3" pitchFamily="18" charset="2"/>
              <a:buNone/>
            </a:pPr>
            <a:r>
              <a:rPr lang="en-US" sz="2000" dirty="0" smtClean="0">
                <a:solidFill>
                  <a:srgbClr val="C00000"/>
                </a:solidFill>
              </a:rPr>
              <a:t>I.	Classroom requirements</a:t>
            </a:r>
          </a:p>
          <a:p>
            <a:pPr marL="1038225" indent="-228600" defTabSz="1081088">
              <a:spcAft>
                <a:spcPts val="1200"/>
              </a:spcAft>
            </a:pPr>
            <a:r>
              <a:rPr lang="en-US" sz="2400" dirty="0" smtClean="0">
                <a:solidFill>
                  <a:srgbClr val="C00000"/>
                </a:solidFill>
              </a:rPr>
              <a:t>GSNC</a:t>
            </a:r>
          </a:p>
          <a:p>
            <a:pPr marL="1038225" indent="-228600" defTabSz="1081088">
              <a:spcAft>
                <a:spcPts val="1200"/>
              </a:spcAft>
            </a:pPr>
            <a:r>
              <a:rPr lang="en-US" sz="2400" dirty="0" smtClean="0">
                <a:solidFill>
                  <a:srgbClr val="C00000"/>
                </a:solidFill>
              </a:rPr>
              <a:t>PSNC</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3814283"/>
            <a:ext cx="2895600" cy="1745533"/>
          </a:xfrm>
          <a:prstGeom prst="rect">
            <a:avLst/>
          </a:prstGeom>
          <a:ln w="635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395194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219200"/>
            <a:ext cx="4953000" cy="5029200"/>
          </a:xfrm>
        </p:spPr>
        <p:txBody>
          <a:bodyPr/>
          <a:lstStyle/>
          <a:p>
            <a:pPr marL="336550" indent="-328613">
              <a:buNone/>
            </a:pPr>
            <a:r>
              <a:rPr lang="en-US" dirty="0"/>
              <a:t>8.	</a:t>
            </a:r>
            <a:r>
              <a:rPr lang="pt-PT" dirty="0"/>
              <a:t>Programa de residência</a:t>
            </a:r>
            <a:endParaRPr lang="en-US" dirty="0" smtClean="0">
              <a:solidFill>
                <a:srgbClr val="FF0000"/>
              </a:solidFill>
            </a:endParaRPr>
          </a:p>
          <a:p>
            <a:pPr marL="688975" indent="-352425" defTabSz="1081088">
              <a:spcAft>
                <a:spcPts val="1200"/>
              </a:spcAft>
              <a:buNone/>
            </a:pPr>
            <a:r>
              <a:rPr lang="en-US" dirty="0" smtClean="0"/>
              <a:t>J.	</a:t>
            </a:r>
            <a:r>
              <a:rPr lang="pt-PT" dirty="0" smtClean="0"/>
              <a:t>Serviços </a:t>
            </a:r>
            <a:r>
              <a:rPr lang="pt-PT" dirty="0"/>
              <a:t>de Alimentação </a:t>
            </a:r>
            <a:endParaRPr lang="en-US" dirty="0" smtClean="0"/>
          </a:p>
          <a:p>
            <a:pPr marL="914400" indent="-223838" defTabSz="1081088">
              <a:spcAft>
                <a:spcPts val="1200"/>
              </a:spcAft>
            </a:pPr>
            <a:r>
              <a:rPr lang="pt-PT" sz="2200" dirty="0"/>
              <a:t>Um programa residencial deve cumprir os requisitos do código pertinente em vigor relacionado com a  preparação, armazenamento, e servir alimentos</a:t>
            </a:r>
            <a:r>
              <a:rPr lang="en-US" sz="2200" dirty="0" smtClean="0"/>
              <a:t>. </a:t>
            </a:r>
          </a:p>
          <a:p>
            <a:pPr marL="914400" indent="-223838" defTabSz="1081088">
              <a:spcAft>
                <a:spcPts val="1200"/>
              </a:spcAft>
            </a:pPr>
            <a:r>
              <a:rPr lang="pt-PT" sz="2200" dirty="0"/>
              <a:t>Pelo menos três refeições serão fornecidas diariamente</a:t>
            </a:r>
            <a:r>
              <a:rPr lang="en-US" sz="2200" dirty="0" smtClean="0"/>
              <a:t>.</a:t>
            </a:r>
          </a:p>
        </p:txBody>
      </p:sp>
      <p:sp>
        <p:nvSpPr>
          <p:cNvPr id="3" name="Title 2"/>
          <p:cNvSpPr>
            <a:spLocks noGrp="1"/>
          </p:cNvSpPr>
          <p:nvPr>
            <p:ph type="title"/>
          </p:nvPr>
        </p:nvSpPr>
        <p:spPr>
          <a:xfrm>
            <a:off x="457200" y="5542"/>
            <a:ext cx="8229600" cy="1143000"/>
          </a:xfrm>
        </p:spPr>
        <p:txBody>
          <a:bodyPr>
            <a:noAutofit/>
          </a:bodyPr>
          <a:lstStyle/>
          <a:p>
            <a:pPr algn="ctr"/>
            <a:r>
              <a:rPr lang="en-US" sz="3200" dirty="0"/>
              <a:t>Manual de </a:t>
            </a:r>
            <a:r>
              <a:rPr lang="en-US" sz="3200" dirty="0" err="1"/>
              <a:t>Políticas</a:t>
            </a:r>
            <a:r>
              <a:rPr lang="en-US" sz="3200" dirty="0"/>
              <a:t> e </a:t>
            </a:r>
            <a:r>
              <a:rPr lang="en-US" sz="3200" dirty="0" err="1"/>
              <a:t>Procedimentos</a:t>
            </a:r>
            <a:r>
              <a:rPr lang="en-US" sz="3200" dirty="0"/>
              <a:t> </a:t>
            </a:r>
            <a:r>
              <a:rPr lang="en-US" sz="4400" dirty="0"/>
              <a:t/>
            </a:r>
            <a:br>
              <a:rPr lang="en-US" sz="4400" dirty="0"/>
            </a:br>
            <a:r>
              <a:rPr lang="en-US" sz="2400" dirty="0">
                <a:solidFill>
                  <a:srgbClr val="C00000"/>
                </a:solidFill>
              </a:rPr>
              <a:t>Policies and Procedures Manual</a:t>
            </a:r>
            <a:endParaRPr lang="en-US" sz="3200" dirty="0"/>
          </a:p>
        </p:txBody>
      </p:sp>
      <p:sp>
        <p:nvSpPr>
          <p:cNvPr id="4" name="Date Placeholder 3"/>
          <p:cNvSpPr>
            <a:spLocks noGrp="1"/>
          </p:cNvSpPr>
          <p:nvPr>
            <p:ph type="dt" sz="half" idx="10"/>
          </p:nvPr>
        </p:nvSpPr>
        <p:spPr/>
        <p:txBody>
          <a:bodyPr/>
          <a:lstStyle/>
          <a:p>
            <a:pPr>
              <a:defRPr/>
            </a:pPr>
            <a:r>
              <a:rPr lang="en-US" smtClean="0"/>
              <a:t>06-2016</a:t>
            </a:r>
            <a:endParaRPr lang="en-US"/>
          </a:p>
        </p:txBody>
      </p:sp>
      <p:sp>
        <p:nvSpPr>
          <p:cNvPr id="5" name="Footer Placeholder 4"/>
          <p:cNvSpPr>
            <a:spLocks noGrp="1"/>
          </p:cNvSpPr>
          <p:nvPr>
            <p:ph type="ftr" sz="quarter" idx="11"/>
          </p:nvPr>
        </p:nvSpPr>
        <p:spPr/>
        <p:txBody>
          <a:bodyPr/>
          <a:lstStyle/>
          <a:p>
            <a:pPr>
              <a:defRPr/>
            </a:pPr>
            <a:r>
              <a:rPr lang="en-US" dirty="0" smtClean="0"/>
              <a:t>iTeenChallenge.org</a:t>
            </a:r>
            <a:endParaRPr lang="en-US" dirty="0"/>
          </a:p>
        </p:txBody>
      </p:sp>
      <p:sp>
        <p:nvSpPr>
          <p:cNvPr id="6" name="Slide Number Placeholder 5"/>
          <p:cNvSpPr>
            <a:spLocks noGrp="1"/>
          </p:cNvSpPr>
          <p:nvPr>
            <p:ph type="sldNum" sz="quarter" idx="12"/>
          </p:nvPr>
        </p:nvSpPr>
        <p:spPr/>
        <p:txBody>
          <a:bodyPr/>
          <a:lstStyle/>
          <a:p>
            <a:pPr>
              <a:defRPr/>
            </a:pPr>
            <a:fld id="{9304788E-D2E0-420C-B7C7-53D65496CD32}" type="slidenum">
              <a:rPr lang="en-US" smtClean="0"/>
              <a:pPr>
                <a:defRPr/>
              </a:pPr>
              <a:t>39</a:t>
            </a:fld>
            <a:endParaRPr lang="en-US"/>
          </a:p>
        </p:txBody>
      </p:sp>
      <p:sp>
        <p:nvSpPr>
          <p:cNvPr id="7" name="Content Placeholder 1"/>
          <p:cNvSpPr txBox="1">
            <a:spLocks/>
          </p:cNvSpPr>
          <p:nvPr/>
        </p:nvSpPr>
        <p:spPr bwMode="auto">
          <a:xfrm>
            <a:off x="4800600" y="1219200"/>
            <a:ext cx="4330958"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336550" indent="-328613">
              <a:buFont typeface="Wingdings 3" pitchFamily="18" charset="2"/>
              <a:buNone/>
            </a:pPr>
            <a:r>
              <a:rPr lang="en-US" sz="2400" dirty="0" smtClean="0">
                <a:solidFill>
                  <a:srgbClr val="C00000"/>
                </a:solidFill>
              </a:rPr>
              <a:t>8.	Student resident program</a:t>
            </a:r>
          </a:p>
          <a:p>
            <a:pPr marL="688975" indent="-352425" defTabSz="1081088">
              <a:spcAft>
                <a:spcPts val="1200"/>
              </a:spcAft>
              <a:buFont typeface="Wingdings 3" pitchFamily="18" charset="2"/>
              <a:buNone/>
            </a:pPr>
            <a:r>
              <a:rPr lang="en-US" sz="2400" dirty="0" smtClean="0">
                <a:solidFill>
                  <a:srgbClr val="C00000"/>
                </a:solidFill>
              </a:rPr>
              <a:t>J.	Food service</a:t>
            </a:r>
          </a:p>
          <a:p>
            <a:pPr marL="914400" indent="-223838" defTabSz="1081088">
              <a:spcAft>
                <a:spcPts val="1200"/>
              </a:spcAft>
            </a:pPr>
            <a:r>
              <a:rPr lang="en-US" sz="2000" dirty="0" smtClean="0">
                <a:solidFill>
                  <a:srgbClr val="C00000"/>
                </a:solidFill>
              </a:rPr>
              <a:t>A residential program shall meet the requirements of the existing relevant code relating to the preparation, storage, and serving of food. </a:t>
            </a:r>
          </a:p>
          <a:p>
            <a:pPr marL="914400" indent="-223838" defTabSz="1081088">
              <a:spcAft>
                <a:spcPts val="1200"/>
              </a:spcAft>
            </a:pPr>
            <a:r>
              <a:rPr lang="en-US" sz="2000" dirty="0" smtClean="0">
                <a:solidFill>
                  <a:srgbClr val="C00000"/>
                </a:solidFill>
              </a:rPr>
              <a:t>At least three meals shall be provided daily.</a:t>
            </a:r>
          </a:p>
        </p:txBody>
      </p:sp>
    </p:spTree>
    <p:extLst>
      <p:ext uri="{BB962C8B-B14F-4D97-AF65-F5344CB8AC3E}">
        <p14:creationId xmlns:p14="http://schemas.microsoft.com/office/powerpoint/2010/main" val="12459153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85800"/>
            <a:ext cx="8229600" cy="5321300"/>
          </a:xfrm>
        </p:spPr>
        <p:txBody>
          <a:bodyPr/>
          <a:lstStyle/>
          <a:p>
            <a:r>
              <a:rPr lang="pt-BR" sz="2800" dirty="0" smtClean="0"/>
              <a:t>Esqueleto  </a:t>
            </a:r>
            <a:r>
              <a:rPr lang="pt-BR" sz="2000" dirty="0" smtClean="0"/>
              <a:t> </a:t>
            </a:r>
            <a:r>
              <a:rPr lang="en-US" sz="2000" dirty="0" smtClean="0">
                <a:solidFill>
                  <a:srgbClr val="FF0000"/>
                </a:solidFill>
              </a:rPr>
              <a:t>Skeleton</a:t>
            </a:r>
            <a:endParaRPr lang="en-US" sz="2000" dirty="0" smtClean="0">
              <a:solidFill>
                <a:srgbClr val="FF0000"/>
              </a:solidFill>
            </a:endParaRPr>
          </a:p>
          <a:p>
            <a:r>
              <a:rPr lang="pt-BR" sz="2800" dirty="0"/>
              <a:t>Políticas e </a:t>
            </a:r>
            <a:r>
              <a:rPr lang="pt-BR" sz="2800" dirty="0" smtClean="0"/>
              <a:t>procedimentos</a:t>
            </a:r>
            <a:br>
              <a:rPr lang="pt-BR" sz="2800" dirty="0" smtClean="0"/>
            </a:br>
            <a:r>
              <a:rPr lang="en-US" sz="2000" dirty="0" smtClean="0">
                <a:solidFill>
                  <a:srgbClr val="FF0000"/>
                </a:solidFill>
              </a:rPr>
              <a:t>Policies </a:t>
            </a:r>
            <a:r>
              <a:rPr lang="en-US" sz="2000" dirty="0" smtClean="0">
                <a:solidFill>
                  <a:srgbClr val="FF0000"/>
                </a:solidFill>
              </a:rPr>
              <a:t>&amp; procedures</a:t>
            </a:r>
            <a:endParaRPr lang="en-US" sz="2000" dirty="0">
              <a:solidFill>
                <a:srgbClr val="FF0000"/>
              </a:solidFill>
            </a:endParaRPr>
          </a:p>
          <a:p>
            <a:endParaRPr lang="en-US" sz="2000" dirty="0" smtClean="0">
              <a:solidFill>
                <a:srgbClr val="FF0000"/>
              </a:solidFill>
            </a:endParaRPr>
          </a:p>
          <a:p>
            <a:endParaRPr lang="en-US" sz="2000" dirty="0" smtClean="0">
              <a:solidFill>
                <a:srgbClr val="FF0000"/>
              </a:solidFill>
            </a:endParaRPr>
          </a:p>
          <a:p>
            <a:r>
              <a:rPr lang="pt-PT" sz="2800" dirty="0" smtClean="0"/>
              <a:t>Músculos/Órgãos  </a:t>
            </a:r>
            <a:r>
              <a:rPr lang="en-US" sz="2000" dirty="0" smtClean="0">
                <a:solidFill>
                  <a:srgbClr val="FF0000"/>
                </a:solidFill>
              </a:rPr>
              <a:t>Muscles/organs</a:t>
            </a:r>
            <a:endParaRPr lang="en-US" sz="2000" dirty="0" smtClean="0">
              <a:solidFill>
                <a:srgbClr val="FF0000"/>
              </a:solidFill>
            </a:endParaRPr>
          </a:p>
          <a:p>
            <a:r>
              <a:rPr lang="pt-PT" sz="2800" dirty="0"/>
              <a:t>As atividades do </a:t>
            </a:r>
            <a:r>
              <a:rPr lang="pt-PT" sz="2800" dirty="0" smtClean="0"/>
              <a:t>programa</a:t>
            </a:r>
            <a:r>
              <a:rPr lang="pt-PT" sz="2000" dirty="0" smtClean="0"/>
              <a:t/>
            </a:r>
            <a:br>
              <a:rPr lang="pt-PT" sz="2000" dirty="0" smtClean="0"/>
            </a:br>
            <a:r>
              <a:rPr lang="en-US" sz="2000" dirty="0" smtClean="0">
                <a:solidFill>
                  <a:srgbClr val="FF0000"/>
                </a:solidFill>
              </a:rPr>
              <a:t>Program </a:t>
            </a:r>
            <a:r>
              <a:rPr lang="en-US" sz="2000" dirty="0" smtClean="0">
                <a:solidFill>
                  <a:srgbClr val="FF0000"/>
                </a:solidFill>
              </a:rPr>
              <a:t>activities</a:t>
            </a:r>
            <a:endParaRPr lang="en-US" sz="2000" dirty="0">
              <a:solidFill>
                <a:srgbClr val="FF0000"/>
              </a:solidFill>
            </a:endParaRPr>
          </a:p>
          <a:p>
            <a:endParaRPr lang="en-US" sz="2000" dirty="0" smtClean="0">
              <a:solidFill>
                <a:srgbClr val="FF0000"/>
              </a:solidFill>
            </a:endParaRPr>
          </a:p>
          <a:p>
            <a:endParaRPr lang="en-US" sz="2000" dirty="0" smtClean="0">
              <a:solidFill>
                <a:srgbClr val="FF0000"/>
              </a:solidFill>
            </a:endParaRPr>
          </a:p>
          <a:p>
            <a:r>
              <a:rPr lang="en-US" sz="2800" dirty="0" err="1" smtClean="0"/>
              <a:t>Fôlego</a:t>
            </a:r>
            <a:r>
              <a:rPr lang="en-US" sz="2800" dirty="0" smtClean="0"/>
              <a:t>   </a:t>
            </a:r>
            <a:r>
              <a:rPr lang="en-US" sz="2000" dirty="0" smtClean="0">
                <a:solidFill>
                  <a:srgbClr val="FF0000"/>
                </a:solidFill>
              </a:rPr>
              <a:t>Life</a:t>
            </a:r>
            <a:endParaRPr lang="en-US" sz="2000" dirty="0" smtClean="0">
              <a:solidFill>
                <a:srgbClr val="FF0000"/>
              </a:solidFill>
            </a:endParaRPr>
          </a:p>
          <a:p>
            <a:r>
              <a:rPr lang="en-US" sz="2600" dirty="0"/>
              <a:t>Deus </a:t>
            </a:r>
            <a:r>
              <a:rPr lang="en-US" sz="2600" dirty="0" err="1"/>
              <a:t>agindo</a:t>
            </a:r>
            <a:r>
              <a:rPr lang="en-US" sz="2600" dirty="0"/>
              <a:t> </a:t>
            </a:r>
            <a:r>
              <a:rPr lang="en-US" sz="2600" dirty="0" err="1"/>
              <a:t>em</a:t>
            </a:r>
            <a:r>
              <a:rPr lang="en-US" sz="2600" dirty="0"/>
              <a:t> </a:t>
            </a:r>
            <a:r>
              <a:rPr lang="en-US" sz="2600" dirty="0" err="1"/>
              <a:t>nosso</a:t>
            </a:r>
            <a:r>
              <a:rPr lang="en-US" sz="2600" dirty="0"/>
              <a:t> </a:t>
            </a:r>
            <a:r>
              <a:rPr lang="en-US" sz="2600" dirty="0" err="1" smtClean="0"/>
              <a:t>ministério</a:t>
            </a:r>
            <a:r>
              <a:rPr lang="en-US" sz="2000" dirty="0" smtClean="0"/>
              <a:t/>
            </a:r>
            <a:br>
              <a:rPr lang="en-US" sz="2000" dirty="0" smtClean="0"/>
            </a:br>
            <a:r>
              <a:rPr lang="en-US" sz="2000" dirty="0" smtClean="0">
                <a:solidFill>
                  <a:srgbClr val="FF0000"/>
                </a:solidFill>
              </a:rPr>
              <a:t>God </a:t>
            </a:r>
            <a:r>
              <a:rPr lang="en-US" sz="2000" dirty="0" smtClean="0">
                <a:solidFill>
                  <a:srgbClr val="FF0000"/>
                </a:solidFill>
              </a:rPr>
              <a:t>at work in our ministry</a:t>
            </a:r>
            <a:endParaRPr lang="en-US" sz="2000" dirty="0">
              <a:solidFill>
                <a:srgbClr val="FF0000"/>
              </a:solidFill>
            </a:endParaRPr>
          </a:p>
        </p:txBody>
      </p:sp>
      <p:sp>
        <p:nvSpPr>
          <p:cNvPr id="4" name="Date Placeholder 3"/>
          <p:cNvSpPr>
            <a:spLocks noGrp="1"/>
          </p:cNvSpPr>
          <p:nvPr>
            <p:ph type="dt" sz="half" idx="10"/>
          </p:nvPr>
        </p:nvSpPr>
        <p:spPr/>
        <p:txBody>
          <a:bodyPr/>
          <a:lstStyle/>
          <a:p>
            <a:pPr>
              <a:defRPr/>
            </a:pPr>
            <a:r>
              <a:rPr lang="en-US" smtClean="0"/>
              <a:t>06-2016</a:t>
            </a:r>
            <a:endParaRPr lang="en-US"/>
          </a:p>
        </p:txBody>
      </p:sp>
      <p:sp>
        <p:nvSpPr>
          <p:cNvPr id="5" name="Footer Placeholder 4"/>
          <p:cNvSpPr>
            <a:spLocks noGrp="1"/>
          </p:cNvSpPr>
          <p:nvPr>
            <p:ph type="ftr" sz="quarter" idx="11"/>
          </p:nvPr>
        </p:nvSpPr>
        <p:spPr/>
        <p:txBody>
          <a:bodyPr/>
          <a:lstStyle/>
          <a:p>
            <a:pPr>
              <a:defRPr/>
            </a:pPr>
            <a:r>
              <a:rPr lang="en-US" dirty="0" smtClean="0"/>
              <a:t>iTeenChallenge.org</a:t>
            </a:r>
            <a:endParaRPr lang="en-US" dirty="0"/>
          </a:p>
        </p:txBody>
      </p:sp>
      <p:sp>
        <p:nvSpPr>
          <p:cNvPr id="6" name="Slide Number Placeholder 5"/>
          <p:cNvSpPr>
            <a:spLocks noGrp="1"/>
          </p:cNvSpPr>
          <p:nvPr>
            <p:ph type="sldNum" sz="quarter" idx="12"/>
          </p:nvPr>
        </p:nvSpPr>
        <p:spPr/>
        <p:txBody>
          <a:bodyPr/>
          <a:lstStyle/>
          <a:p>
            <a:pPr>
              <a:defRPr/>
            </a:pPr>
            <a:fld id="{9304788E-D2E0-420C-B7C7-53D65496CD32}" type="slidenum">
              <a:rPr lang="en-US" smtClean="0"/>
              <a:pPr>
                <a:defRPr/>
              </a:pPr>
              <a:t>4</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9451" y="354106"/>
            <a:ext cx="1418897" cy="20574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9423" y="2057400"/>
            <a:ext cx="2362200" cy="1933575"/>
          </a:xfrm>
          <a:prstGeom prst="rect">
            <a:avLst/>
          </a:prstGeom>
        </p:spPr>
      </p:pic>
      <p:pic>
        <p:nvPicPr>
          <p:cNvPr id="8" name="Pictur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7064" y="4571999"/>
            <a:ext cx="2808147" cy="228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1082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 calcmode="lin" valueType="num">
                                      <p:cBhvr additive="base">
                                        <p:cTn id="18"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2" presetClass="entr" presetSubtype="4"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anim calcmode="lin" valueType="num">
                                      <p:cBhvr additive="base">
                                        <p:cTn id="29"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par>
                          <p:cTn id="31" fill="hold">
                            <p:stCondLst>
                              <p:cond delay="500"/>
                            </p:stCondLst>
                            <p:childTnLst>
                              <p:par>
                                <p:cTn id="32" presetID="2" presetClass="entr" presetSubtype="4"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ppt_x"/>
                                          </p:val>
                                        </p:tav>
                                        <p:tav tm="100000">
                                          <p:val>
                                            <p:strVal val="#ppt_x"/>
                                          </p:val>
                                        </p:tav>
                                      </p:tavLst>
                                    </p:anim>
                                    <p:anim calcmode="lin" valueType="num">
                                      <p:cBhvr additive="base">
                                        <p:cTn id="3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2">
                                            <p:txEl>
                                              <p:pRg st="1" end="1"/>
                                            </p:txEl>
                                          </p:spTgt>
                                        </p:tgtEl>
                                        <p:attrNameLst>
                                          <p:attrName>style.visibility</p:attrName>
                                        </p:attrNameLst>
                                      </p:cBhvr>
                                      <p:to>
                                        <p:strVal val="visible"/>
                                      </p:to>
                                    </p:set>
                                    <p:anim calcmode="lin" valueType="num">
                                      <p:cBhvr additive="base">
                                        <p:cTn id="40"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2">
                                            <p:txEl>
                                              <p:pRg st="5" end="5"/>
                                            </p:txEl>
                                          </p:spTgt>
                                        </p:tgtEl>
                                        <p:attrNameLst>
                                          <p:attrName>style.visibility</p:attrName>
                                        </p:attrNameLst>
                                      </p:cBhvr>
                                      <p:to>
                                        <p:strVal val="visible"/>
                                      </p:to>
                                    </p:set>
                                    <p:anim calcmode="lin" valueType="num">
                                      <p:cBhvr additive="base">
                                        <p:cTn id="46"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 calcmode="lin" valueType="num">
                                      <p:cBhvr additive="base">
                                        <p:cTn id="52"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219200"/>
            <a:ext cx="5029200" cy="5029200"/>
          </a:xfrm>
        </p:spPr>
        <p:txBody>
          <a:bodyPr/>
          <a:lstStyle/>
          <a:p>
            <a:pPr marL="336550" indent="-328613">
              <a:buNone/>
            </a:pPr>
            <a:r>
              <a:rPr lang="en-US" dirty="0"/>
              <a:t>8.	</a:t>
            </a:r>
            <a:r>
              <a:rPr lang="pt-PT" dirty="0"/>
              <a:t>Programa de residência</a:t>
            </a:r>
            <a:endParaRPr lang="en-US" dirty="0" smtClean="0">
              <a:solidFill>
                <a:srgbClr val="FF0000"/>
              </a:solidFill>
            </a:endParaRPr>
          </a:p>
          <a:p>
            <a:pPr marL="688975" indent="-352425" defTabSz="1081088">
              <a:spcAft>
                <a:spcPts val="600"/>
              </a:spcAft>
              <a:buNone/>
            </a:pPr>
            <a:r>
              <a:rPr lang="en-US" dirty="0" smtClean="0"/>
              <a:t>K.	</a:t>
            </a:r>
            <a:r>
              <a:rPr lang="pt-PT" b="1" dirty="0"/>
              <a:t> </a:t>
            </a:r>
            <a:r>
              <a:rPr lang="pt-PT" dirty="0"/>
              <a:t>Saneamento</a:t>
            </a:r>
            <a:endParaRPr lang="en-US" dirty="0" smtClean="0"/>
          </a:p>
          <a:p>
            <a:pPr marL="914400" indent="-223838" defTabSz="1081088">
              <a:spcAft>
                <a:spcPts val="1200"/>
              </a:spcAft>
            </a:pPr>
            <a:r>
              <a:rPr lang="pt-PT" sz="1900" dirty="0"/>
              <a:t>As políticas e procedimentos que regem o uso, mobiliário, limpeza e decoração das instalações devem ser compatíveis com todas as leis regulamentos de saúde aplicáveis</a:t>
            </a:r>
            <a:r>
              <a:rPr lang="en-US" sz="1900" dirty="0" smtClean="0"/>
              <a:t>.  </a:t>
            </a:r>
          </a:p>
          <a:p>
            <a:pPr marL="914400" indent="-223838" defTabSz="1081088">
              <a:spcAft>
                <a:spcPts val="1200"/>
              </a:spcAft>
            </a:pPr>
            <a:r>
              <a:rPr lang="pt-PT" sz="1900" dirty="0"/>
              <a:t>Todos os edifícios devem estar limpos e bem conservados em todos os momentos</a:t>
            </a:r>
            <a:r>
              <a:rPr lang="en-US" sz="1900" dirty="0" smtClean="0"/>
              <a:t>.  </a:t>
            </a:r>
          </a:p>
          <a:p>
            <a:pPr marL="914400" indent="-223838" defTabSz="1081088">
              <a:spcAft>
                <a:spcPts val="1200"/>
              </a:spcAft>
            </a:pPr>
            <a:r>
              <a:rPr lang="pt-PT" sz="1900" dirty="0"/>
              <a:t>O exterior dos edifícios e terrenos deve estar limpo e atraente</a:t>
            </a:r>
            <a:r>
              <a:rPr lang="en-US" sz="1900" dirty="0" smtClean="0"/>
              <a:t>.</a:t>
            </a:r>
          </a:p>
        </p:txBody>
      </p:sp>
      <p:sp>
        <p:nvSpPr>
          <p:cNvPr id="3" name="Title 2"/>
          <p:cNvSpPr>
            <a:spLocks noGrp="1"/>
          </p:cNvSpPr>
          <p:nvPr>
            <p:ph type="title"/>
          </p:nvPr>
        </p:nvSpPr>
        <p:spPr>
          <a:xfrm>
            <a:off x="457200" y="5542"/>
            <a:ext cx="8229600" cy="1143000"/>
          </a:xfrm>
        </p:spPr>
        <p:txBody>
          <a:bodyPr>
            <a:noAutofit/>
          </a:bodyPr>
          <a:lstStyle/>
          <a:p>
            <a:pPr algn="ctr"/>
            <a:r>
              <a:rPr lang="en-US" sz="3200" dirty="0"/>
              <a:t>Manual de </a:t>
            </a:r>
            <a:r>
              <a:rPr lang="en-US" sz="3200" dirty="0" err="1"/>
              <a:t>Políticas</a:t>
            </a:r>
            <a:r>
              <a:rPr lang="en-US" sz="3200" dirty="0"/>
              <a:t> e </a:t>
            </a:r>
            <a:r>
              <a:rPr lang="en-US" sz="3200" dirty="0" err="1"/>
              <a:t>Procedimentos</a:t>
            </a:r>
            <a:r>
              <a:rPr lang="en-US" sz="3200" dirty="0"/>
              <a:t> </a:t>
            </a:r>
            <a:r>
              <a:rPr lang="en-US" sz="4400" dirty="0"/>
              <a:t/>
            </a:r>
            <a:br>
              <a:rPr lang="en-US" sz="4400" dirty="0"/>
            </a:br>
            <a:r>
              <a:rPr lang="en-US" sz="2400" dirty="0">
                <a:solidFill>
                  <a:srgbClr val="C00000"/>
                </a:solidFill>
              </a:rPr>
              <a:t>Policies and Procedures Manual</a:t>
            </a:r>
            <a:endParaRPr lang="en-US" sz="3200" dirty="0"/>
          </a:p>
        </p:txBody>
      </p:sp>
      <p:sp>
        <p:nvSpPr>
          <p:cNvPr id="4" name="Date Placeholder 3"/>
          <p:cNvSpPr>
            <a:spLocks noGrp="1"/>
          </p:cNvSpPr>
          <p:nvPr>
            <p:ph type="dt" sz="half" idx="10"/>
          </p:nvPr>
        </p:nvSpPr>
        <p:spPr/>
        <p:txBody>
          <a:bodyPr/>
          <a:lstStyle/>
          <a:p>
            <a:pPr>
              <a:defRPr/>
            </a:pPr>
            <a:r>
              <a:rPr lang="en-US" smtClean="0"/>
              <a:t>06-2016</a:t>
            </a:r>
            <a:endParaRPr lang="en-US"/>
          </a:p>
        </p:txBody>
      </p:sp>
      <p:sp>
        <p:nvSpPr>
          <p:cNvPr id="5" name="Footer Placeholder 4"/>
          <p:cNvSpPr>
            <a:spLocks noGrp="1"/>
          </p:cNvSpPr>
          <p:nvPr>
            <p:ph type="ftr" sz="quarter" idx="11"/>
          </p:nvPr>
        </p:nvSpPr>
        <p:spPr/>
        <p:txBody>
          <a:bodyPr/>
          <a:lstStyle/>
          <a:p>
            <a:pPr>
              <a:defRPr/>
            </a:pPr>
            <a:r>
              <a:rPr lang="en-US" dirty="0" smtClean="0"/>
              <a:t>iTeenChallenge.org</a:t>
            </a:r>
            <a:endParaRPr lang="en-US" dirty="0"/>
          </a:p>
        </p:txBody>
      </p:sp>
      <p:sp>
        <p:nvSpPr>
          <p:cNvPr id="6" name="Slide Number Placeholder 5"/>
          <p:cNvSpPr>
            <a:spLocks noGrp="1"/>
          </p:cNvSpPr>
          <p:nvPr>
            <p:ph type="sldNum" sz="quarter" idx="12"/>
          </p:nvPr>
        </p:nvSpPr>
        <p:spPr/>
        <p:txBody>
          <a:bodyPr/>
          <a:lstStyle/>
          <a:p>
            <a:pPr>
              <a:defRPr/>
            </a:pPr>
            <a:fld id="{9304788E-D2E0-420C-B7C7-53D65496CD32}" type="slidenum">
              <a:rPr lang="en-US" smtClean="0"/>
              <a:pPr>
                <a:defRPr/>
              </a:pPr>
              <a:t>40</a:t>
            </a:fld>
            <a:endParaRPr lang="en-US"/>
          </a:p>
        </p:txBody>
      </p:sp>
      <p:sp>
        <p:nvSpPr>
          <p:cNvPr id="7" name="Content Placeholder 1"/>
          <p:cNvSpPr txBox="1">
            <a:spLocks/>
          </p:cNvSpPr>
          <p:nvPr/>
        </p:nvSpPr>
        <p:spPr bwMode="auto">
          <a:xfrm>
            <a:off x="4876800" y="1143000"/>
            <a:ext cx="4267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336550" indent="-328613">
              <a:buFont typeface="Wingdings 3" pitchFamily="18" charset="2"/>
              <a:buNone/>
            </a:pPr>
            <a:r>
              <a:rPr lang="en-US" sz="2000" dirty="0" smtClean="0">
                <a:solidFill>
                  <a:srgbClr val="C00000"/>
                </a:solidFill>
              </a:rPr>
              <a:t>8.	Student resident program</a:t>
            </a:r>
            <a:endParaRPr lang="en-US" sz="800" dirty="0" smtClean="0">
              <a:solidFill>
                <a:srgbClr val="C00000"/>
              </a:solidFill>
            </a:endParaRPr>
          </a:p>
          <a:p>
            <a:pPr marL="688975" indent="-352425" defTabSz="1081088">
              <a:spcAft>
                <a:spcPts val="1200"/>
              </a:spcAft>
              <a:buFont typeface="Wingdings 3" pitchFamily="18" charset="2"/>
              <a:buNone/>
            </a:pPr>
            <a:r>
              <a:rPr lang="en-US" sz="2000" dirty="0" smtClean="0">
                <a:solidFill>
                  <a:srgbClr val="C00000"/>
                </a:solidFill>
              </a:rPr>
              <a:t>K.	Sanitation</a:t>
            </a:r>
          </a:p>
          <a:p>
            <a:pPr marL="914400" indent="-223838" defTabSz="1081088">
              <a:spcAft>
                <a:spcPts val="1200"/>
              </a:spcAft>
            </a:pPr>
            <a:r>
              <a:rPr lang="en-US" sz="1800" dirty="0" smtClean="0">
                <a:solidFill>
                  <a:srgbClr val="C00000"/>
                </a:solidFill>
              </a:rPr>
              <a:t>The policies and procedures governing the use, furnishing, cleanliness and decoration of the facilities shall be consistent with all applicable health laws and regulations.  </a:t>
            </a:r>
          </a:p>
          <a:p>
            <a:pPr marL="914400" indent="-223838" defTabSz="1081088">
              <a:spcAft>
                <a:spcPts val="1200"/>
              </a:spcAft>
            </a:pPr>
            <a:r>
              <a:rPr lang="en-US" sz="1800" dirty="0" smtClean="0">
                <a:solidFill>
                  <a:srgbClr val="C00000"/>
                </a:solidFill>
              </a:rPr>
              <a:t>All buildings shall be clean and well maintained at all times.  </a:t>
            </a:r>
          </a:p>
          <a:p>
            <a:pPr marL="914400" indent="-223838" defTabSz="1081088">
              <a:spcAft>
                <a:spcPts val="1200"/>
              </a:spcAft>
            </a:pPr>
            <a:r>
              <a:rPr lang="en-US" sz="1800" dirty="0" smtClean="0">
                <a:solidFill>
                  <a:srgbClr val="C00000"/>
                </a:solidFill>
              </a:rPr>
              <a:t>The exterior of buildings and grounds shall be neat and attractive.</a:t>
            </a:r>
          </a:p>
        </p:txBody>
      </p:sp>
    </p:spTree>
    <p:extLst>
      <p:ext uri="{BB962C8B-B14F-4D97-AF65-F5344CB8AC3E}">
        <p14:creationId xmlns:p14="http://schemas.microsoft.com/office/powerpoint/2010/main" val="19998527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219200"/>
            <a:ext cx="4953000" cy="5029200"/>
          </a:xfrm>
        </p:spPr>
        <p:txBody>
          <a:bodyPr/>
          <a:lstStyle/>
          <a:p>
            <a:pPr marL="336550" indent="-328613">
              <a:buNone/>
            </a:pPr>
            <a:r>
              <a:rPr lang="en-US" dirty="0"/>
              <a:t>8.	</a:t>
            </a:r>
            <a:r>
              <a:rPr lang="pt-PT" dirty="0"/>
              <a:t>Programa de residência</a:t>
            </a:r>
            <a:endParaRPr lang="en-US" dirty="0" smtClean="0">
              <a:solidFill>
                <a:srgbClr val="FF0000"/>
              </a:solidFill>
            </a:endParaRPr>
          </a:p>
          <a:p>
            <a:pPr marL="109537" indent="0">
              <a:buNone/>
            </a:pPr>
            <a:endParaRPr lang="en-US" sz="1000" dirty="0" smtClean="0">
              <a:solidFill>
                <a:srgbClr val="FF0000"/>
              </a:solidFill>
            </a:endParaRPr>
          </a:p>
          <a:p>
            <a:pPr marL="688975" indent="-352425" defTabSz="1081088">
              <a:spcAft>
                <a:spcPts val="1200"/>
              </a:spcAft>
              <a:buNone/>
            </a:pPr>
            <a:r>
              <a:rPr lang="en-US" dirty="0" smtClean="0"/>
              <a:t>L.	</a:t>
            </a:r>
            <a:r>
              <a:rPr lang="pt-PT" dirty="0"/>
              <a:t> </a:t>
            </a:r>
            <a:r>
              <a:rPr lang="pt-PT" dirty="0" smtClean="0"/>
              <a:t>Aconselhamento</a:t>
            </a:r>
            <a:endParaRPr lang="en-US" dirty="0" smtClean="0"/>
          </a:p>
          <a:p>
            <a:pPr marL="914400" indent="-223838" defTabSz="1081088">
              <a:spcAft>
                <a:spcPts val="1200"/>
              </a:spcAft>
            </a:pPr>
            <a:r>
              <a:rPr lang="pt-PT" sz="2000" dirty="0"/>
              <a:t>O Desafio Jovem cumpre o seu propósito estabelecido principalmente através e treinamento e discipulado religiosos</a:t>
            </a:r>
            <a:r>
              <a:rPr lang="en-US" sz="2000" dirty="0" smtClean="0"/>
              <a:t>. </a:t>
            </a:r>
          </a:p>
          <a:p>
            <a:pPr marL="914400" indent="-223838" defTabSz="1081088">
              <a:spcAft>
                <a:spcPts val="1200"/>
              </a:spcAft>
            </a:pPr>
            <a:r>
              <a:rPr lang="pt-PT" sz="2000" dirty="0"/>
              <a:t>Todas as questões de aconselhamento, discipulado do Desafio Jovem devem ser coerentes com os princípios bíblicos e feitos de uma forma pastoral</a:t>
            </a:r>
            <a:r>
              <a:rPr lang="en-US" sz="2000" dirty="0" smtClean="0"/>
              <a:t>.</a:t>
            </a:r>
          </a:p>
        </p:txBody>
      </p:sp>
      <p:sp>
        <p:nvSpPr>
          <p:cNvPr id="3" name="Title 2"/>
          <p:cNvSpPr>
            <a:spLocks noGrp="1"/>
          </p:cNvSpPr>
          <p:nvPr>
            <p:ph type="title"/>
          </p:nvPr>
        </p:nvSpPr>
        <p:spPr>
          <a:xfrm>
            <a:off x="457200" y="5542"/>
            <a:ext cx="8229600" cy="1143000"/>
          </a:xfrm>
        </p:spPr>
        <p:txBody>
          <a:bodyPr>
            <a:noAutofit/>
          </a:bodyPr>
          <a:lstStyle/>
          <a:p>
            <a:pPr algn="ctr"/>
            <a:r>
              <a:rPr lang="en-US" sz="3200" dirty="0"/>
              <a:t>Manual de </a:t>
            </a:r>
            <a:r>
              <a:rPr lang="en-US" sz="3200" dirty="0" err="1"/>
              <a:t>Políticas</a:t>
            </a:r>
            <a:r>
              <a:rPr lang="en-US" sz="3200" dirty="0"/>
              <a:t> e </a:t>
            </a:r>
            <a:r>
              <a:rPr lang="en-US" sz="3200" dirty="0" err="1"/>
              <a:t>Procedimentos</a:t>
            </a:r>
            <a:r>
              <a:rPr lang="en-US" sz="3200" dirty="0"/>
              <a:t> </a:t>
            </a:r>
            <a:r>
              <a:rPr lang="en-US" sz="4400" dirty="0"/>
              <a:t/>
            </a:r>
            <a:br>
              <a:rPr lang="en-US" sz="4400" dirty="0"/>
            </a:br>
            <a:r>
              <a:rPr lang="en-US" sz="2400" dirty="0">
                <a:solidFill>
                  <a:srgbClr val="C00000"/>
                </a:solidFill>
              </a:rPr>
              <a:t>Policies and Procedures </a:t>
            </a:r>
            <a:r>
              <a:rPr lang="en-US" sz="2400" dirty="0" smtClean="0">
                <a:solidFill>
                  <a:srgbClr val="C00000"/>
                </a:solidFill>
              </a:rPr>
              <a:t>Manual</a:t>
            </a:r>
            <a:endParaRPr lang="en-US" sz="3200" dirty="0"/>
          </a:p>
        </p:txBody>
      </p:sp>
      <p:sp>
        <p:nvSpPr>
          <p:cNvPr id="4" name="Date Placeholder 3"/>
          <p:cNvSpPr>
            <a:spLocks noGrp="1"/>
          </p:cNvSpPr>
          <p:nvPr>
            <p:ph type="dt" sz="half" idx="10"/>
          </p:nvPr>
        </p:nvSpPr>
        <p:spPr/>
        <p:txBody>
          <a:bodyPr/>
          <a:lstStyle/>
          <a:p>
            <a:pPr>
              <a:defRPr/>
            </a:pPr>
            <a:r>
              <a:rPr lang="en-US" smtClean="0"/>
              <a:t>06-2016</a:t>
            </a:r>
            <a:endParaRPr lang="en-US"/>
          </a:p>
        </p:txBody>
      </p:sp>
      <p:sp>
        <p:nvSpPr>
          <p:cNvPr id="5" name="Footer Placeholder 4"/>
          <p:cNvSpPr>
            <a:spLocks noGrp="1"/>
          </p:cNvSpPr>
          <p:nvPr>
            <p:ph type="ftr" sz="quarter" idx="11"/>
          </p:nvPr>
        </p:nvSpPr>
        <p:spPr/>
        <p:txBody>
          <a:bodyPr/>
          <a:lstStyle/>
          <a:p>
            <a:pPr>
              <a:defRPr/>
            </a:pPr>
            <a:r>
              <a:rPr lang="en-US" dirty="0" smtClean="0"/>
              <a:t>iTeenChallenge.org</a:t>
            </a:r>
            <a:endParaRPr lang="en-US" dirty="0"/>
          </a:p>
        </p:txBody>
      </p:sp>
      <p:sp>
        <p:nvSpPr>
          <p:cNvPr id="6" name="Slide Number Placeholder 5"/>
          <p:cNvSpPr>
            <a:spLocks noGrp="1"/>
          </p:cNvSpPr>
          <p:nvPr>
            <p:ph type="sldNum" sz="quarter" idx="12"/>
          </p:nvPr>
        </p:nvSpPr>
        <p:spPr/>
        <p:txBody>
          <a:bodyPr/>
          <a:lstStyle/>
          <a:p>
            <a:pPr>
              <a:defRPr/>
            </a:pPr>
            <a:fld id="{9304788E-D2E0-420C-B7C7-53D65496CD32}" type="slidenum">
              <a:rPr lang="en-US" smtClean="0"/>
              <a:pPr>
                <a:defRPr/>
              </a:pPr>
              <a:t>41</a:t>
            </a:fld>
            <a:endParaRPr lang="en-US"/>
          </a:p>
        </p:txBody>
      </p:sp>
      <p:sp>
        <p:nvSpPr>
          <p:cNvPr id="7" name="Content Placeholder 1"/>
          <p:cNvSpPr txBox="1">
            <a:spLocks/>
          </p:cNvSpPr>
          <p:nvPr/>
        </p:nvSpPr>
        <p:spPr bwMode="auto">
          <a:xfrm>
            <a:off x="4800600" y="1219200"/>
            <a:ext cx="43434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336550" indent="-328613">
              <a:buFont typeface="Wingdings 3" pitchFamily="18" charset="2"/>
              <a:buNone/>
            </a:pPr>
            <a:r>
              <a:rPr lang="en-US" sz="2400" dirty="0" smtClean="0">
                <a:solidFill>
                  <a:srgbClr val="C00000"/>
                </a:solidFill>
              </a:rPr>
              <a:t>8.	Student resident program</a:t>
            </a:r>
          </a:p>
          <a:p>
            <a:pPr marL="109537" indent="0">
              <a:buFont typeface="Wingdings 3" pitchFamily="18" charset="2"/>
              <a:buNone/>
            </a:pPr>
            <a:endParaRPr lang="en-US" sz="900" dirty="0" smtClean="0">
              <a:solidFill>
                <a:srgbClr val="C00000"/>
              </a:solidFill>
            </a:endParaRPr>
          </a:p>
          <a:p>
            <a:pPr marL="688975" indent="-352425" defTabSz="1081088">
              <a:spcAft>
                <a:spcPts val="1200"/>
              </a:spcAft>
              <a:buFont typeface="Wingdings 3" pitchFamily="18" charset="2"/>
              <a:buNone/>
            </a:pPr>
            <a:r>
              <a:rPr lang="en-US" sz="2400" dirty="0" smtClean="0">
                <a:solidFill>
                  <a:srgbClr val="C00000"/>
                </a:solidFill>
              </a:rPr>
              <a:t>L.	Counseling</a:t>
            </a:r>
          </a:p>
          <a:p>
            <a:pPr marL="914400" indent="-223838" defTabSz="1081088">
              <a:spcAft>
                <a:spcPts val="1200"/>
              </a:spcAft>
            </a:pPr>
            <a:r>
              <a:rPr lang="en-US" sz="2000" dirty="0" smtClean="0">
                <a:solidFill>
                  <a:srgbClr val="C00000"/>
                </a:solidFill>
              </a:rPr>
              <a:t>Teen Challenge fulfills its stated purpose primarily through religious discipleship training. </a:t>
            </a:r>
          </a:p>
          <a:p>
            <a:pPr marL="914400" indent="-223838" defTabSz="1081088">
              <a:spcAft>
                <a:spcPts val="1200"/>
              </a:spcAft>
            </a:pPr>
            <a:r>
              <a:rPr lang="en-US" sz="2000" dirty="0" smtClean="0">
                <a:solidFill>
                  <a:srgbClr val="C00000"/>
                </a:solidFill>
              </a:rPr>
              <a:t>All issues of Teen Challenge discipleship counseling shall be consistent with biblical principles and done in a pastoral way.</a:t>
            </a:r>
          </a:p>
        </p:txBody>
      </p:sp>
    </p:spTree>
    <p:extLst>
      <p:ext uri="{BB962C8B-B14F-4D97-AF65-F5344CB8AC3E}">
        <p14:creationId xmlns:p14="http://schemas.microsoft.com/office/powerpoint/2010/main" val="198538352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219200"/>
            <a:ext cx="5029200" cy="5029200"/>
          </a:xfrm>
        </p:spPr>
        <p:txBody>
          <a:bodyPr/>
          <a:lstStyle/>
          <a:p>
            <a:pPr marL="336550" indent="-328613">
              <a:buNone/>
            </a:pPr>
            <a:r>
              <a:rPr lang="en-US" dirty="0"/>
              <a:t>8.	</a:t>
            </a:r>
            <a:r>
              <a:rPr lang="pt-PT" dirty="0"/>
              <a:t>Programa de residência</a:t>
            </a:r>
            <a:endParaRPr lang="en-US" dirty="0" smtClean="0">
              <a:solidFill>
                <a:srgbClr val="FF0000"/>
              </a:solidFill>
            </a:endParaRPr>
          </a:p>
          <a:p>
            <a:pPr marL="801688" indent="-465138" defTabSz="1081088">
              <a:spcAft>
                <a:spcPts val="1200"/>
              </a:spcAft>
              <a:buNone/>
            </a:pPr>
            <a:r>
              <a:rPr lang="en-US" sz="2400" dirty="0" smtClean="0"/>
              <a:t>M.	</a:t>
            </a:r>
            <a:r>
              <a:rPr lang="pt-BR" sz="2400" dirty="0" smtClean="0"/>
              <a:t>Questões </a:t>
            </a:r>
            <a:r>
              <a:rPr lang="pt-BR" sz="2400" dirty="0"/>
              <a:t>jurídicas e de saúde</a:t>
            </a:r>
            <a:r>
              <a:rPr lang="en-US" sz="2400" dirty="0" smtClean="0"/>
              <a:t>(</a:t>
            </a:r>
            <a:r>
              <a:rPr lang="pt-PT" sz="2400" dirty="0"/>
              <a:t>Política sobre SIDA</a:t>
            </a:r>
            <a:r>
              <a:rPr lang="en-US" sz="2400" dirty="0" smtClean="0"/>
              <a:t>)</a:t>
            </a:r>
          </a:p>
          <a:p>
            <a:pPr marL="1027113" indent="-223838" defTabSz="1081088">
              <a:spcAft>
                <a:spcPts val="1200"/>
              </a:spcAft>
            </a:pPr>
            <a:r>
              <a:rPr lang="pt-PT" sz="2400" dirty="0" smtClean="0"/>
              <a:t>Jur</a:t>
            </a:r>
            <a:r>
              <a:rPr lang="pt-PT" sz="2400" dirty="0"/>
              <a:t>í</a:t>
            </a:r>
            <a:r>
              <a:rPr lang="pt-PT" sz="2400" dirty="0" smtClean="0"/>
              <a:t>dico</a:t>
            </a:r>
            <a:endParaRPr lang="en-US" sz="2200" dirty="0" smtClean="0"/>
          </a:p>
          <a:p>
            <a:pPr marL="1027113" indent="-223838" defTabSz="1081088">
              <a:spcAft>
                <a:spcPts val="1200"/>
              </a:spcAft>
            </a:pPr>
            <a:r>
              <a:rPr lang="pt-BR" sz="2000" dirty="0"/>
              <a:t>Nenhuma parte das políticas do Desafio Jovem que lidam com os serviços jurídicos tem a intenção de contradizer todas as leis ou regras de tribunal atualmente estabelecidas ou qualquer princípio de ética relacionado com o exercício da advocacia</a:t>
            </a:r>
            <a:r>
              <a:rPr lang="en-US" sz="2000" dirty="0" smtClean="0"/>
              <a:t>.</a:t>
            </a:r>
          </a:p>
        </p:txBody>
      </p:sp>
      <p:sp>
        <p:nvSpPr>
          <p:cNvPr id="3" name="Title 2"/>
          <p:cNvSpPr>
            <a:spLocks noGrp="1"/>
          </p:cNvSpPr>
          <p:nvPr>
            <p:ph type="title"/>
          </p:nvPr>
        </p:nvSpPr>
        <p:spPr>
          <a:xfrm>
            <a:off x="457200" y="5542"/>
            <a:ext cx="8229600" cy="1143000"/>
          </a:xfrm>
        </p:spPr>
        <p:txBody>
          <a:bodyPr>
            <a:noAutofit/>
          </a:bodyPr>
          <a:lstStyle/>
          <a:p>
            <a:pPr algn="ctr"/>
            <a:r>
              <a:rPr lang="en-US" sz="3200" dirty="0"/>
              <a:t>Manual de </a:t>
            </a:r>
            <a:r>
              <a:rPr lang="en-US" sz="3200" dirty="0" err="1"/>
              <a:t>Políticas</a:t>
            </a:r>
            <a:r>
              <a:rPr lang="en-US" sz="3200" dirty="0"/>
              <a:t> e </a:t>
            </a:r>
            <a:r>
              <a:rPr lang="en-US" sz="3200" dirty="0" err="1"/>
              <a:t>Procedimentos</a:t>
            </a:r>
            <a:r>
              <a:rPr lang="en-US" sz="3200" dirty="0"/>
              <a:t> </a:t>
            </a:r>
            <a:r>
              <a:rPr lang="en-US" sz="4400" dirty="0"/>
              <a:t/>
            </a:r>
            <a:br>
              <a:rPr lang="en-US" sz="4400" dirty="0"/>
            </a:br>
            <a:r>
              <a:rPr lang="en-US" sz="2400" dirty="0">
                <a:solidFill>
                  <a:srgbClr val="C00000"/>
                </a:solidFill>
              </a:rPr>
              <a:t>Policies and Procedures Manual</a:t>
            </a:r>
            <a:endParaRPr lang="en-US" sz="3200" dirty="0"/>
          </a:p>
        </p:txBody>
      </p:sp>
      <p:sp>
        <p:nvSpPr>
          <p:cNvPr id="4" name="Date Placeholder 3"/>
          <p:cNvSpPr>
            <a:spLocks noGrp="1"/>
          </p:cNvSpPr>
          <p:nvPr>
            <p:ph type="dt" sz="half" idx="10"/>
          </p:nvPr>
        </p:nvSpPr>
        <p:spPr/>
        <p:txBody>
          <a:bodyPr/>
          <a:lstStyle/>
          <a:p>
            <a:pPr>
              <a:defRPr/>
            </a:pPr>
            <a:r>
              <a:rPr lang="en-US" smtClean="0"/>
              <a:t>06-2016</a:t>
            </a:r>
            <a:endParaRPr lang="en-US"/>
          </a:p>
        </p:txBody>
      </p:sp>
      <p:sp>
        <p:nvSpPr>
          <p:cNvPr id="5" name="Footer Placeholder 4"/>
          <p:cNvSpPr>
            <a:spLocks noGrp="1"/>
          </p:cNvSpPr>
          <p:nvPr>
            <p:ph type="ftr" sz="quarter" idx="11"/>
          </p:nvPr>
        </p:nvSpPr>
        <p:spPr/>
        <p:txBody>
          <a:bodyPr/>
          <a:lstStyle/>
          <a:p>
            <a:pPr>
              <a:defRPr/>
            </a:pPr>
            <a:r>
              <a:rPr lang="en-US" dirty="0" smtClean="0"/>
              <a:t>iTeenChallenge.org</a:t>
            </a:r>
            <a:endParaRPr lang="en-US" dirty="0"/>
          </a:p>
        </p:txBody>
      </p:sp>
      <p:sp>
        <p:nvSpPr>
          <p:cNvPr id="6" name="Slide Number Placeholder 5"/>
          <p:cNvSpPr>
            <a:spLocks noGrp="1"/>
          </p:cNvSpPr>
          <p:nvPr>
            <p:ph type="sldNum" sz="quarter" idx="12"/>
          </p:nvPr>
        </p:nvSpPr>
        <p:spPr/>
        <p:txBody>
          <a:bodyPr/>
          <a:lstStyle/>
          <a:p>
            <a:pPr>
              <a:defRPr/>
            </a:pPr>
            <a:fld id="{9304788E-D2E0-420C-B7C7-53D65496CD32}" type="slidenum">
              <a:rPr lang="en-US" smtClean="0"/>
              <a:pPr>
                <a:defRPr/>
              </a:pPr>
              <a:t>42</a:t>
            </a:fld>
            <a:endParaRPr lang="en-US"/>
          </a:p>
        </p:txBody>
      </p:sp>
      <p:sp>
        <p:nvSpPr>
          <p:cNvPr id="7" name="Content Placeholder 1"/>
          <p:cNvSpPr txBox="1">
            <a:spLocks/>
          </p:cNvSpPr>
          <p:nvPr/>
        </p:nvSpPr>
        <p:spPr bwMode="auto">
          <a:xfrm>
            <a:off x="4800600" y="1295400"/>
            <a:ext cx="4341844"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336550" indent="-328613">
              <a:buFont typeface="Wingdings 3" pitchFamily="18" charset="2"/>
              <a:buNone/>
            </a:pPr>
            <a:r>
              <a:rPr lang="en-US" sz="2400" dirty="0" smtClean="0">
                <a:solidFill>
                  <a:srgbClr val="C00000"/>
                </a:solidFill>
              </a:rPr>
              <a:t>8.	Student resident program</a:t>
            </a:r>
          </a:p>
          <a:p>
            <a:pPr marL="801688" indent="-465138" defTabSz="1081088">
              <a:spcAft>
                <a:spcPts val="1200"/>
              </a:spcAft>
              <a:buFont typeface="Wingdings 3" pitchFamily="18" charset="2"/>
              <a:buNone/>
            </a:pPr>
            <a:r>
              <a:rPr lang="en-US" sz="2400" dirty="0" smtClean="0">
                <a:solidFill>
                  <a:srgbClr val="C00000"/>
                </a:solidFill>
              </a:rPr>
              <a:t>M.	Legal and health issues (AIDS policy)</a:t>
            </a:r>
          </a:p>
          <a:p>
            <a:pPr marL="1027113" indent="-223838" defTabSz="1081088">
              <a:spcAft>
                <a:spcPts val="1200"/>
              </a:spcAft>
            </a:pPr>
            <a:r>
              <a:rPr lang="en-US" sz="2000" dirty="0" smtClean="0">
                <a:solidFill>
                  <a:srgbClr val="C00000"/>
                </a:solidFill>
              </a:rPr>
              <a:t>Legal</a:t>
            </a:r>
          </a:p>
          <a:p>
            <a:pPr marL="1027113" indent="-223838" defTabSz="1081088">
              <a:spcAft>
                <a:spcPts val="1200"/>
              </a:spcAft>
            </a:pPr>
            <a:r>
              <a:rPr lang="en-US" sz="2000" dirty="0" smtClean="0">
                <a:solidFill>
                  <a:srgbClr val="C00000"/>
                </a:solidFill>
              </a:rPr>
              <a:t>No part of Teen Challenge policies dealing with legal services is intended to contradict any laws or rules of court now established or any principle of ethics related to the practice of law.</a:t>
            </a:r>
          </a:p>
        </p:txBody>
      </p:sp>
    </p:spTree>
    <p:extLst>
      <p:ext uri="{BB962C8B-B14F-4D97-AF65-F5344CB8AC3E}">
        <p14:creationId xmlns:p14="http://schemas.microsoft.com/office/powerpoint/2010/main" val="360631323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219200"/>
            <a:ext cx="5181600" cy="5029200"/>
          </a:xfrm>
        </p:spPr>
        <p:txBody>
          <a:bodyPr/>
          <a:lstStyle/>
          <a:p>
            <a:pPr marL="336550" indent="-328613">
              <a:buNone/>
            </a:pPr>
            <a:r>
              <a:rPr lang="en-US" dirty="0"/>
              <a:t>8.	</a:t>
            </a:r>
            <a:r>
              <a:rPr lang="pt-PT" dirty="0"/>
              <a:t>Programa de residência</a:t>
            </a:r>
            <a:endParaRPr lang="en-US" dirty="0">
              <a:solidFill>
                <a:srgbClr val="FF0000"/>
              </a:solidFill>
            </a:endParaRPr>
          </a:p>
          <a:p>
            <a:pPr marL="801688" indent="-465138" defTabSz="1081088">
              <a:spcAft>
                <a:spcPts val="1200"/>
              </a:spcAft>
              <a:buNone/>
            </a:pPr>
            <a:r>
              <a:rPr lang="en-US" sz="2400" dirty="0"/>
              <a:t>M.	</a:t>
            </a:r>
            <a:r>
              <a:rPr lang="pt-BR" sz="2400" dirty="0"/>
              <a:t>Questões jurídicas e de saúde</a:t>
            </a:r>
            <a:r>
              <a:rPr lang="en-US" sz="2400" dirty="0"/>
              <a:t>(</a:t>
            </a:r>
            <a:r>
              <a:rPr lang="pt-PT" sz="2400" dirty="0"/>
              <a:t>Política sobre SIDA</a:t>
            </a:r>
            <a:r>
              <a:rPr lang="en-US" sz="2400" dirty="0" smtClean="0"/>
              <a:t>)</a:t>
            </a:r>
          </a:p>
          <a:p>
            <a:pPr marL="1039813" indent="-228600" defTabSz="1081088">
              <a:spcAft>
                <a:spcPts val="1200"/>
              </a:spcAft>
            </a:pPr>
            <a:r>
              <a:rPr lang="pt-BR" sz="2400" dirty="0"/>
              <a:t>Questões </a:t>
            </a:r>
            <a:r>
              <a:rPr lang="pt-BR" sz="2400" dirty="0" smtClean="0"/>
              <a:t>de </a:t>
            </a:r>
            <a:r>
              <a:rPr lang="pt-BR" sz="2400" dirty="0"/>
              <a:t>saúde</a:t>
            </a:r>
            <a:endParaRPr lang="en-US" sz="2400" dirty="0" smtClean="0"/>
          </a:p>
          <a:p>
            <a:pPr marL="1039813" indent="-228600" defTabSz="1081088">
              <a:spcAft>
                <a:spcPts val="1200"/>
              </a:spcAft>
            </a:pPr>
            <a:r>
              <a:rPr lang="pt-BR" sz="2200" b="1" dirty="0"/>
              <a:t>Despesas Médicas do Aluno—</a:t>
            </a:r>
            <a:r>
              <a:rPr lang="pt-BR" sz="2200" dirty="0"/>
              <a:t>O Desafio Jovem não deve ser financeiramente responsável pelas necessidades de saúde, médicas ou odontológicas de um aluno durante a sua estadia no programa</a:t>
            </a:r>
            <a:r>
              <a:rPr lang="en-US" sz="2200" dirty="0" smtClean="0"/>
              <a:t>. </a:t>
            </a:r>
          </a:p>
        </p:txBody>
      </p:sp>
      <p:sp>
        <p:nvSpPr>
          <p:cNvPr id="3" name="Title 2"/>
          <p:cNvSpPr>
            <a:spLocks noGrp="1"/>
          </p:cNvSpPr>
          <p:nvPr>
            <p:ph type="title"/>
          </p:nvPr>
        </p:nvSpPr>
        <p:spPr>
          <a:xfrm>
            <a:off x="457200" y="5542"/>
            <a:ext cx="8229600" cy="1143000"/>
          </a:xfrm>
        </p:spPr>
        <p:txBody>
          <a:bodyPr>
            <a:noAutofit/>
          </a:bodyPr>
          <a:lstStyle/>
          <a:p>
            <a:pPr algn="ctr"/>
            <a:r>
              <a:rPr lang="en-US" sz="3200" dirty="0"/>
              <a:t>Manual de </a:t>
            </a:r>
            <a:r>
              <a:rPr lang="en-US" sz="3200" dirty="0" err="1"/>
              <a:t>Políticas</a:t>
            </a:r>
            <a:r>
              <a:rPr lang="en-US" sz="3200" dirty="0"/>
              <a:t> e </a:t>
            </a:r>
            <a:r>
              <a:rPr lang="en-US" sz="3200" dirty="0" err="1"/>
              <a:t>Procedimentos</a:t>
            </a:r>
            <a:r>
              <a:rPr lang="en-US" sz="3200" dirty="0"/>
              <a:t> </a:t>
            </a:r>
            <a:r>
              <a:rPr lang="en-US" sz="4400" dirty="0"/>
              <a:t/>
            </a:r>
            <a:br>
              <a:rPr lang="en-US" sz="4400" dirty="0"/>
            </a:br>
            <a:r>
              <a:rPr lang="en-US" sz="2400" dirty="0">
                <a:solidFill>
                  <a:srgbClr val="C00000"/>
                </a:solidFill>
              </a:rPr>
              <a:t>Policies and Procedures Manual</a:t>
            </a:r>
            <a:endParaRPr lang="en-US" sz="3200" dirty="0"/>
          </a:p>
        </p:txBody>
      </p:sp>
      <p:sp>
        <p:nvSpPr>
          <p:cNvPr id="4" name="Date Placeholder 3"/>
          <p:cNvSpPr>
            <a:spLocks noGrp="1"/>
          </p:cNvSpPr>
          <p:nvPr>
            <p:ph type="dt" sz="half" idx="10"/>
          </p:nvPr>
        </p:nvSpPr>
        <p:spPr/>
        <p:txBody>
          <a:bodyPr/>
          <a:lstStyle/>
          <a:p>
            <a:pPr>
              <a:defRPr/>
            </a:pPr>
            <a:r>
              <a:rPr lang="en-US" smtClean="0"/>
              <a:t>06-2016</a:t>
            </a:r>
            <a:endParaRPr lang="en-US"/>
          </a:p>
        </p:txBody>
      </p:sp>
      <p:sp>
        <p:nvSpPr>
          <p:cNvPr id="5" name="Footer Placeholder 4"/>
          <p:cNvSpPr>
            <a:spLocks noGrp="1"/>
          </p:cNvSpPr>
          <p:nvPr>
            <p:ph type="ftr" sz="quarter" idx="11"/>
          </p:nvPr>
        </p:nvSpPr>
        <p:spPr/>
        <p:txBody>
          <a:bodyPr/>
          <a:lstStyle/>
          <a:p>
            <a:pPr>
              <a:defRPr/>
            </a:pPr>
            <a:r>
              <a:rPr lang="en-US" dirty="0" smtClean="0"/>
              <a:t>iTeenChallenge.org</a:t>
            </a:r>
            <a:endParaRPr lang="en-US" dirty="0"/>
          </a:p>
        </p:txBody>
      </p:sp>
      <p:sp>
        <p:nvSpPr>
          <p:cNvPr id="6" name="Slide Number Placeholder 5"/>
          <p:cNvSpPr>
            <a:spLocks noGrp="1"/>
          </p:cNvSpPr>
          <p:nvPr>
            <p:ph type="sldNum" sz="quarter" idx="12"/>
          </p:nvPr>
        </p:nvSpPr>
        <p:spPr/>
        <p:txBody>
          <a:bodyPr/>
          <a:lstStyle/>
          <a:p>
            <a:pPr>
              <a:defRPr/>
            </a:pPr>
            <a:fld id="{9304788E-D2E0-420C-B7C7-53D65496CD32}" type="slidenum">
              <a:rPr lang="en-US" smtClean="0"/>
              <a:pPr>
                <a:defRPr/>
              </a:pPr>
              <a:t>43</a:t>
            </a:fld>
            <a:endParaRPr lang="en-US"/>
          </a:p>
        </p:txBody>
      </p:sp>
      <p:sp>
        <p:nvSpPr>
          <p:cNvPr id="7" name="Content Placeholder 1"/>
          <p:cNvSpPr txBox="1">
            <a:spLocks/>
          </p:cNvSpPr>
          <p:nvPr/>
        </p:nvSpPr>
        <p:spPr bwMode="auto">
          <a:xfrm>
            <a:off x="5181600" y="1295400"/>
            <a:ext cx="39624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354013" indent="-346075">
              <a:buFont typeface="Wingdings 3" pitchFamily="18" charset="2"/>
              <a:buNone/>
            </a:pPr>
            <a:r>
              <a:rPr lang="en-US" sz="2000" dirty="0" smtClean="0">
                <a:solidFill>
                  <a:srgbClr val="C00000"/>
                </a:solidFill>
              </a:rPr>
              <a:t>8.	Student resident program</a:t>
            </a:r>
          </a:p>
          <a:p>
            <a:pPr marL="811213" indent="-457200" defTabSz="1081088">
              <a:spcAft>
                <a:spcPts val="600"/>
              </a:spcAft>
              <a:buFont typeface="Wingdings 3" pitchFamily="18" charset="2"/>
              <a:buNone/>
            </a:pPr>
            <a:r>
              <a:rPr lang="en-US" sz="2000" dirty="0" smtClean="0">
                <a:solidFill>
                  <a:srgbClr val="C00000"/>
                </a:solidFill>
              </a:rPr>
              <a:t>M.	Legal and health issues (AIDS policy)</a:t>
            </a:r>
          </a:p>
          <a:p>
            <a:pPr marL="1039813" indent="-228600" defTabSz="1081088">
              <a:spcAft>
                <a:spcPts val="1200"/>
              </a:spcAft>
            </a:pPr>
            <a:r>
              <a:rPr lang="en-US" sz="2000" dirty="0" smtClean="0">
                <a:solidFill>
                  <a:srgbClr val="C00000"/>
                </a:solidFill>
              </a:rPr>
              <a:t>Health issues</a:t>
            </a:r>
          </a:p>
          <a:p>
            <a:pPr marL="1039813" indent="-228600" defTabSz="1081088">
              <a:spcAft>
                <a:spcPts val="1200"/>
              </a:spcAft>
            </a:pPr>
            <a:r>
              <a:rPr lang="en-US" sz="2000" b="1" dirty="0" smtClean="0">
                <a:solidFill>
                  <a:srgbClr val="C00000"/>
                </a:solidFill>
              </a:rPr>
              <a:t>Student Medical Expenses—</a:t>
            </a:r>
            <a:r>
              <a:rPr lang="en-US" sz="2000" dirty="0" smtClean="0">
                <a:solidFill>
                  <a:srgbClr val="C00000"/>
                </a:solidFill>
              </a:rPr>
              <a:t>Teen Challenge shall not be financially responsible for the health, medical or dental needs of a student during program attendance. </a:t>
            </a:r>
          </a:p>
        </p:txBody>
      </p:sp>
    </p:spTree>
    <p:extLst>
      <p:ext uri="{BB962C8B-B14F-4D97-AF65-F5344CB8AC3E}">
        <p14:creationId xmlns:p14="http://schemas.microsoft.com/office/powerpoint/2010/main" val="96404894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219200"/>
            <a:ext cx="4953000" cy="5029200"/>
          </a:xfrm>
        </p:spPr>
        <p:txBody>
          <a:bodyPr/>
          <a:lstStyle/>
          <a:p>
            <a:pPr marL="336550" indent="-328613">
              <a:buNone/>
            </a:pPr>
            <a:r>
              <a:rPr lang="en-US" dirty="0"/>
              <a:t>8.	</a:t>
            </a:r>
            <a:r>
              <a:rPr lang="pt-PT" dirty="0"/>
              <a:t>Programa de residência</a:t>
            </a:r>
            <a:endParaRPr lang="en-US" dirty="0">
              <a:solidFill>
                <a:srgbClr val="FF0000"/>
              </a:solidFill>
            </a:endParaRPr>
          </a:p>
          <a:p>
            <a:pPr marL="801688" indent="-465138" defTabSz="1081088">
              <a:spcAft>
                <a:spcPts val="1200"/>
              </a:spcAft>
              <a:buNone/>
            </a:pPr>
            <a:r>
              <a:rPr lang="en-US" sz="2400" dirty="0"/>
              <a:t>M.	</a:t>
            </a:r>
            <a:r>
              <a:rPr lang="pt-BR" sz="2400" dirty="0"/>
              <a:t>Questões jurídicas e de saúde</a:t>
            </a:r>
            <a:r>
              <a:rPr lang="en-US" sz="2400" dirty="0"/>
              <a:t>(</a:t>
            </a:r>
            <a:r>
              <a:rPr lang="pt-PT" sz="2400" dirty="0"/>
              <a:t>Política sobre SIDA</a:t>
            </a:r>
            <a:r>
              <a:rPr lang="en-US" sz="2400" dirty="0"/>
              <a:t>)</a:t>
            </a:r>
          </a:p>
          <a:p>
            <a:pPr marL="1039813" indent="-228600" defTabSz="1081088">
              <a:spcAft>
                <a:spcPts val="1200"/>
              </a:spcAft>
            </a:pPr>
            <a:r>
              <a:rPr lang="pt-BR" sz="2400" dirty="0"/>
              <a:t>Política sobre SIDA</a:t>
            </a:r>
            <a:endParaRPr lang="en-US" sz="2400" dirty="0" smtClean="0"/>
          </a:p>
          <a:p>
            <a:pPr marL="1039813" indent="-228600" defTabSz="1081088">
              <a:spcAft>
                <a:spcPts val="1200"/>
              </a:spcAft>
            </a:pPr>
            <a:r>
              <a:rPr lang="pt-BR" sz="2400" dirty="0"/>
              <a:t>Os alunos candidatos ao programa residencial do Desafio Jovem devem receber por escrito o </a:t>
            </a:r>
            <a:r>
              <a:rPr lang="pt-BR" sz="2400" i="1" dirty="0"/>
              <a:t>Formulário da Política do Desafio Jovem Sobre SIDA </a:t>
            </a:r>
            <a:r>
              <a:rPr lang="pt-BR" sz="2400" dirty="0"/>
              <a:t>(Formulário 118)</a:t>
            </a:r>
            <a:r>
              <a:rPr lang="en-US" sz="2400" dirty="0" smtClean="0"/>
              <a:t>.</a:t>
            </a:r>
          </a:p>
        </p:txBody>
      </p:sp>
      <p:sp>
        <p:nvSpPr>
          <p:cNvPr id="3" name="Title 2"/>
          <p:cNvSpPr>
            <a:spLocks noGrp="1"/>
          </p:cNvSpPr>
          <p:nvPr>
            <p:ph type="title"/>
          </p:nvPr>
        </p:nvSpPr>
        <p:spPr>
          <a:xfrm>
            <a:off x="457200" y="5542"/>
            <a:ext cx="8229600" cy="1143000"/>
          </a:xfrm>
        </p:spPr>
        <p:txBody>
          <a:bodyPr>
            <a:noAutofit/>
          </a:bodyPr>
          <a:lstStyle/>
          <a:p>
            <a:pPr algn="ctr"/>
            <a:r>
              <a:rPr lang="en-US" sz="3200" dirty="0"/>
              <a:t>Manual de </a:t>
            </a:r>
            <a:r>
              <a:rPr lang="en-US" sz="3200" dirty="0" err="1"/>
              <a:t>Políticas</a:t>
            </a:r>
            <a:r>
              <a:rPr lang="en-US" sz="3200" dirty="0"/>
              <a:t> e </a:t>
            </a:r>
            <a:r>
              <a:rPr lang="en-US" sz="3200" dirty="0" err="1"/>
              <a:t>Procedimentos</a:t>
            </a:r>
            <a:r>
              <a:rPr lang="en-US" sz="3200" dirty="0"/>
              <a:t> </a:t>
            </a:r>
            <a:r>
              <a:rPr lang="en-US" sz="4400" dirty="0"/>
              <a:t/>
            </a:r>
            <a:br>
              <a:rPr lang="en-US" sz="4400" dirty="0"/>
            </a:br>
            <a:r>
              <a:rPr lang="en-US" sz="2400" dirty="0">
                <a:solidFill>
                  <a:srgbClr val="C00000"/>
                </a:solidFill>
              </a:rPr>
              <a:t>Policies and Procedures Manual</a:t>
            </a:r>
            <a:endParaRPr lang="en-US" sz="3200" dirty="0"/>
          </a:p>
        </p:txBody>
      </p:sp>
      <p:sp>
        <p:nvSpPr>
          <p:cNvPr id="4" name="Date Placeholder 3"/>
          <p:cNvSpPr>
            <a:spLocks noGrp="1"/>
          </p:cNvSpPr>
          <p:nvPr>
            <p:ph type="dt" sz="half" idx="10"/>
          </p:nvPr>
        </p:nvSpPr>
        <p:spPr/>
        <p:txBody>
          <a:bodyPr/>
          <a:lstStyle/>
          <a:p>
            <a:pPr>
              <a:defRPr/>
            </a:pPr>
            <a:r>
              <a:rPr lang="en-US" smtClean="0"/>
              <a:t>06-2016</a:t>
            </a:r>
            <a:endParaRPr lang="en-US"/>
          </a:p>
        </p:txBody>
      </p:sp>
      <p:sp>
        <p:nvSpPr>
          <p:cNvPr id="5" name="Footer Placeholder 4"/>
          <p:cNvSpPr>
            <a:spLocks noGrp="1"/>
          </p:cNvSpPr>
          <p:nvPr>
            <p:ph type="ftr" sz="quarter" idx="11"/>
          </p:nvPr>
        </p:nvSpPr>
        <p:spPr/>
        <p:txBody>
          <a:bodyPr/>
          <a:lstStyle/>
          <a:p>
            <a:pPr>
              <a:defRPr/>
            </a:pPr>
            <a:r>
              <a:rPr lang="en-US" dirty="0" smtClean="0"/>
              <a:t>iTeenChallenge.org</a:t>
            </a:r>
            <a:endParaRPr lang="en-US" dirty="0"/>
          </a:p>
        </p:txBody>
      </p:sp>
      <p:sp>
        <p:nvSpPr>
          <p:cNvPr id="6" name="Slide Number Placeholder 5"/>
          <p:cNvSpPr>
            <a:spLocks noGrp="1"/>
          </p:cNvSpPr>
          <p:nvPr>
            <p:ph type="sldNum" sz="quarter" idx="12"/>
          </p:nvPr>
        </p:nvSpPr>
        <p:spPr/>
        <p:txBody>
          <a:bodyPr/>
          <a:lstStyle/>
          <a:p>
            <a:pPr>
              <a:defRPr/>
            </a:pPr>
            <a:fld id="{9304788E-D2E0-420C-B7C7-53D65496CD32}" type="slidenum">
              <a:rPr lang="en-US" smtClean="0"/>
              <a:pPr>
                <a:defRPr/>
              </a:pPr>
              <a:t>44</a:t>
            </a:fld>
            <a:endParaRPr lang="en-US"/>
          </a:p>
        </p:txBody>
      </p:sp>
      <p:sp>
        <p:nvSpPr>
          <p:cNvPr id="7" name="Content Placeholder 1"/>
          <p:cNvSpPr txBox="1">
            <a:spLocks/>
          </p:cNvSpPr>
          <p:nvPr/>
        </p:nvSpPr>
        <p:spPr bwMode="auto">
          <a:xfrm>
            <a:off x="4869873" y="1295400"/>
            <a:ext cx="4246418"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354013" indent="-346075">
              <a:buFont typeface="Wingdings 3" pitchFamily="18" charset="2"/>
              <a:buNone/>
            </a:pPr>
            <a:r>
              <a:rPr lang="en-US" sz="2000" dirty="0" smtClean="0">
                <a:solidFill>
                  <a:srgbClr val="C00000"/>
                </a:solidFill>
              </a:rPr>
              <a:t>8.	Student resident program</a:t>
            </a:r>
          </a:p>
          <a:p>
            <a:pPr marL="109537" indent="0">
              <a:buFont typeface="Wingdings 3" pitchFamily="18" charset="2"/>
              <a:buNone/>
            </a:pPr>
            <a:endParaRPr lang="en-US" sz="800" dirty="0" smtClean="0">
              <a:solidFill>
                <a:srgbClr val="C00000"/>
              </a:solidFill>
            </a:endParaRPr>
          </a:p>
          <a:p>
            <a:pPr marL="819150" indent="-465138" defTabSz="1081088">
              <a:spcAft>
                <a:spcPts val="1200"/>
              </a:spcAft>
              <a:buFont typeface="Wingdings 3" pitchFamily="18" charset="2"/>
              <a:buNone/>
            </a:pPr>
            <a:r>
              <a:rPr lang="en-US" sz="2000" dirty="0" smtClean="0">
                <a:solidFill>
                  <a:srgbClr val="C00000"/>
                </a:solidFill>
              </a:rPr>
              <a:t>M.	Legal and health issues (AIDS policy)</a:t>
            </a:r>
          </a:p>
          <a:p>
            <a:pPr marL="1039813" indent="-228600" defTabSz="1081088">
              <a:spcAft>
                <a:spcPts val="1200"/>
              </a:spcAft>
            </a:pPr>
            <a:r>
              <a:rPr lang="en-US" sz="2000" dirty="0" smtClean="0">
                <a:solidFill>
                  <a:srgbClr val="C00000"/>
                </a:solidFill>
              </a:rPr>
              <a:t>AIDS policy</a:t>
            </a:r>
          </a:p>
          <a:p>
            <a:pPr marL="1039813" indent="-228600" defTabSz="1081088">
              <a:spcAft>
                <a:spcPts val="1200"/>
              </a:spcAft>
            </a:pPr>
            <a:r>
              <a:rPr lang="en-US" sz="2000" dirty="0" smtClean="0">
                <a:solidFill>
                  <a:srgbClr val="C00000"/>
                </a:solidFill>
              </a:rPr>
              <a:t>Students applying to the Teen Challenge residential program shall be given the Teen Challenge </a:t>
            </a:r>
            <a:r>
              <a:rPr lang="en-US" sz="2000" i="1" dirty="0" smtClean="0">
                <a:solidFill>
                  <a:srgbClr val="C00000"/>
                </a:solidFill>
              </a:rPr>
              <a:t>AIDS Policy Form </a:t>
            </a:r>
            <a:r>
              <a:rPr lang="en-US" sz="2000" dirty="0" smtClean="0">
                <a:solidFill>
                  <a:srgbClr val="C00000"/>
                </a:solidFill>
              </a:rPr>
              <a:t>(Form 118) in writing.</a:t>
            </a:r>
          </a:p>
        </p:txBody>
      </p:sp>
    </p:spTree>
    <p:extLst>
      <p:ext uri="{BB962C8B-B14F-4D97-AF65-F5344CB8AC3E}">
        <p14:creationId xmlns:p14="http://schemas.microsoft.com/office/powerpoint/2010/main" val="2356798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219200"/>
            <a:ext cx="4953000" cy="5029200"/>
          </a:xfrm>
        </p:spPr>
        <p:txBody>
          <a:bodyPr/>
          <a:lstStyle/>
          <a:p>
            <a:pPr marL="354013" indent="-346075">
              <a:buNone/>
            </a:pPr>
            <a:r>
              <a:rPr lang="en-US" dirty="0"/>
              <a:t>8.	</a:t>
            </a:r>
            <a:r>
              <a:rPr lang="pt-PT" dirty="0"/>
              <a:t>Programa de residência</a:t>
            </a:r>
            <a:endParaRPr lang="en-US" dirty="0" smtClean="0">
              <a:solidFill>
                <a:srgbClr val="FF0000"/>
              </a:solidFill>
            </a:endParaRPr>
          </a:p>
          <a:p>
            <a:pPr marL="811213" indent="-457200" defTabSz="1081088">
              <a:spcAft>
                <a:spcPts val="1200"/>
              </a:spcAft>
              <a:buNone/>
            </a:pPr>
            <a:r>
              <a:rPr lang="en-US" dirty="0" smtClean="0"/>
              <a:t>N.	</a:t>
            </a:r>
            <a:r>
              <a:rPr lang="pt-BR" dirty="0" smtClean="0"/>
              <a:t>Desenvolvimento </a:t>
            </a:r>
            <a:r>
              <a:rPr lang="pt-BR" dirty="0"/>
              <a:t>físico</a:t>
            </a:r>
            <a:endParaRPr lang="en-US" dirty="0" smtClean="0"/>
          </a:p>
          <a:p>
            <a:pPr marL="1039813" indent="-228600" defTabSz="1081088">
              <a:spcAft>
                <a:spcPts val="1200"/>
              </a:spcAft>
            </a:pPr>
            <a:r>
              <a:rPr lang="pt-BR" sz="2400" dirty="0"/>
              <a:t>Espera-se que todos os alunos do Desafio Jovem participem em recreação física regular e atividades de </a:t>
            </a:r>
            <a:r>
              <a:rPr lang="pt-BR" sz="2400" dirty="0" smtClean="0"/>
              <a:t/>
            </a:r>
            <a:br>
              <a:rPr lang="pt-BR" sz="2400" dirty="0" smtClean="0"/>
            </a:br>
            <a:r>
              <a:rPr lang="pt-BR" sz="2400" dirty="0" smtClean="0"/>
              <a:t>grupo</a:t>
            </a:r>
            <a:r>
              <a:rPr lang="en-US" sz="2400" dirty="0" smtClean="0"/>
              <a:t>.  </a:t>
            </a:r>
          </a:p>
        </p:txBody>
      </p:sp>
      <p:sp>
        <p:nvSpPr>
          <p:cNvPr id="3" name="Title 2"/>
          <p:cNvSpPr>
            <a:spLocks noGrp="1"/>
          </p:cNvSpPr>
          <p:nvPr>
            <p:ph type="title"/>
          </p:nvPr>
        </p:nvSpPr>
        <p:spPr>
          <a:xfrm>
            <a:off x="457200" y="5542"/>
            <a:ext cx="8229600" cy="1143000"/>
          </a:xfrm>
        </p:spPr>
        <p:txBody>
          <a:bodyPr>
            <a:noAutofit/>
          </a:bodyPr>
          <a:lstStyle/>
          <a:p>
            <a:pPr algn="ctr"/>
            <a:r>
              <a:rPr lang="en-US" sz="3200" dirty="0"/>
              <a:t>Manual de </a:t>
            </a:r>
            <a:r>
              <a:rPr lang="en-US" sz="3200" dirty="0" err="1"/>
              <a:t>Políticas</a:t>
            </a:r>
            <a:r>
              <a:rPr lang="en-US" sz="3200" dirty="0"/>
              <a:t> e </a:t>
            </a:r>
            <a:r>
              <a:rPr lang="en-US" sz="3200" dirty="0" err="1"/>
              <a:t>Procedimentos</a:t>
            </a:r>
            <a:r>
              <a:rPr lang="en-US" sz="3200" dirty="0"/>
              <a:t> </a:t>
            </a:r>
            <a:r>
              <a:rPr lang="en-US" sz="4400" dirty="0"/>
              <a:t/>
            </a:r>
            <a:br>
              <a:rPr lang="en-US" sz="4400" dirty="0"/>
            </a:br>
            <a:r>
              <a:rPr lang="en-US" sz="2400" dirty="0">
                <a:solidFill>
                  <a:srgbClr val="C00000"/>
                </a:solidFill>
              </a:rPr>
              <a:t>Policies and Procedures Manual</a:t>
            </a:r>
            <a:endParaRPr lang="en-US" sz="3200" dirty="0"/>
          </a:p>
        </p:txBody>
      </p:sp>
      <p:sp>
        <p:nvSpPr>
          <p:cNvPr id="4" name="Date Placeholder 3"/>
          <p:cNvSpPr>
            <a:spLocks noGrp="1"/>
          </p:cNvSpPr>
          <p:nvPr>
            <p:ph type="dt" sz="half" idx="10"/>
          </p:nvPr>
        </p:nvSpPr>
        <p:spPr/>
        <p:txBody>
          <a:bodyPr/>
          <a:lstStyle/>
          <a:p>
            <a:pPr>
              <a:defRPr/>
            </a:pPr>
            <a:r>
              <a:rPr lang="en-US" smtClean="0"/>
              <a:t>06-2016</a:t>
            </a:r>
            <a:endParaRPr lang="en-US"/>
          </a:p>
        </p:txBody>
      </p:sp>
      <p:sp>
        <p:nvSpPr>
          <p:cNvPr id="5" name="Footer Placeholder 4"/>
          <p:cNvSpPr>
            <a:spLocks noGrp="1"/>
          </p:cNvSpPr>
          <p:nvPr>
            <p:ph type="ftr" sz="quarter" idx="11"/>
          </p:nvPr>
        </p:nvSpPr>
        <p:spPr/>
        <p:txBody>
          <a:bodyPr/>
          <a:lstStyle/>
          <a:p>
            <a:pPr>
              <a:defRPr/>
            </a:pPr>
            <a:r>
              <a:rPr lang="en-US" dirty="0" smtClean="0"/>
              <a:t>iTeenChallenge.org</a:t>
            </a:r>
            <a:endParaRPr lang="en-US" dirty="0"/>
          </a:p>
        </p:txBody>
      </p:sp>
      <p:sp>
        <p:nvSpPr>
          <p:cNvPr id="6" name="Slide Number Placeholder 5"/>
          <p:cNvSpPr>
            <a:spLocks noGrp="1"/>
          </p:cNvSpPr>
          <p:nvPr>
            <p:ph type="sldNum" sz="quarter" idx="12"/>
          </p:nvPr>
        </p:nvSpPr>
        <p:spPr/>
        <p:txBody>
          <a:bodyPr/>
          <a:lstStyle/>
          <a:p>
            <a:pPr>
              <a:defRPr/>
            </a:pPr>
            <a:fld id="{9304788E-D2E0-420C-B7C7-53D65496CD32}" type="slidenum">
              <a:rPr lang="en-US" smtClean="0"/>
              <a:pPr>
                <a:defRPr/>
              </a:pPr>
              <a:t>45</a:t>
            </a:fld>
            <a:endParaRPr lang="en-US"/>
          </a:p>
        </p:txBody>
      </p:sp>
      <p:sp>
        <p:nvSpPr>
          <p:cNvPr id="7" name="Content Placeholder 1"/>
          <p:cNvSpPr txBox="1">
            <a:spLocks/>
          </p:cNvSpPr>
          <p:nvPr/>
        </p:nvSpPr>
        <p:spPr bwMode="auto">
          <a:xfrm>
            <a:off x="4876800" y="1219200"/>
            <a:ext cx="4267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354013" indent="-346075">
              <a:spcAft>
                <a:spcPts val="0"/>
              </a:spcAft>
              <a:buFont typeface="Wingdings 3" pitchFamily="18" charset="2"/>
              <a:buNone/>
            </a:pPr>
            <a:r>
              <a:rPr lang="en-US" sz="1800" dirty="0" smtClean="0">
                <a:solidFill>
                  <a:srgbClr val="C00000"/>
                </a:solidFill>
              </a:rPr>
              <a:t>8.	Student resident program</a:t>
            </a:r>
          </a:p>
          <a:p>
            <a:pPr marL="811213" indent="-457200" defTabSz="1081088">
              <a:spcAft>
                <a:spcPts val="0"/>
              </a:spcAft>
              <a:buFont typeface="Wingdings 3" pitchFamily="18" charset="2"/>
              <a:buNone/>
            </a:pPr>
            <a:r>
              <a:rPr lang="en-US" sz="1800" dirty="0" smtClean="0">
                <a:solidFill>
                  <a:srgbClr val="C00000"/>
                </a:solidFill>
              </a:rPr>
              <a:t>N.	Physical development</a:t>
            </a:r>
          </a:p>
          <a:p>
            <a:pPr marL="1039813" indent="-228600" defTabSz="1081088">
              <a:spcAft>
                <a:spcPts val="0"/>
              </a:spcAft>
            </a:pPr>
            <a:r>
              <a:rPr lang="en-US" sz="1800" dirty="0" smtClean="0">
                <a:solidFill>
                  <a:srgbClr val="C00000"/>
                </a:solidFill>
              </a:rPr>
              <a:t>All students at Teen Challenge are expected to participate in regular physical recreation and group activities.  </a:t>
            </a: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t="15499" b="14414"/>
          <a:stretch/>
        </p:blipFill>
        <p:spPr>
          <a:xfrm>
            <a:off x="3505200" y="3893976"/>
            <a:ext cx="5638800" cy="2964024"/>
          </a:xfrm>
          <a:prstGeom prst="rect">
            <a:avLst/>
          </a:prstGeom>
        </p:spPr>
      </p:pic>
    </p:spTree>
    <p:extLst>
      <p:ext uri="{BB962C8B-B14F-4D97-AF65-F5344CB8AC3E}">
        <p14:creationId xmlns:p14="http://schemas.microsoft.com/office/powerpoint/2010/main" val="214447364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219200"/>
            <a:ext cx="4953000" cy="5029200"/>
          </a:xfrm>
        </p:spPr>
        <p:txBody>
          <a:bodyPr/>
          <a:lstStyle/>
          <a:p>
            <a:pPr marL="354013" indent="-346075">
              <a:buNone/>
            </a:pPr>
            <a:r>
              <a:rPr lang="en-US" dirty="0"/>
              <a:t>8.	</a:t>
            </a:r>
            <a:r>
              <a:rPr lang="pt-PT" dirty="0"/>
              <a:t>Programa de residência</a:t>
            </a:r>
            <a:endParaRPr lang="en-US" dirty="0" smtClean="0">
              <a:solidFill>
                <a:srgbClr val="FF0000"/>
              </a:solidFill>
            </a:endParaRPr>
          </a:p>
          <a:p>
            <a:pPr marL="811213" indent="-457200" defTabSz="1081088">
              <a:spcAft>
                <a:spcPts val="1200"/>
              </a:spcAft>
              <a:buNone/>
            </a:pPr>
            <a:r>
              <a:rPr lang="en-US" dirty="0" smtClean="0"/>
              <a:t>N.	</a:t>
            </a:r>
            <a:r>
              <a:rPr lang="pt-BR" dirty="0" smtClean="0"/>
              <a:t>Desenvolvimento </a:t>
            </a:r>
            <a:r>
              <a:rPr lang="pt-BR" dirty="0"/>
              <a:t>físico</a:t>
            </a:r>
            <a:endParaRPr lang="en-US" dirty="0" smtClean="0"/>
          </a:p>
          <a:p>
            <a:pPr marL="1039813" indent="-228600" defTabSz="1081088">
              <a:spcAft>
                <a:spcPts val="1200"/>
              </a:spcAft>
            </a:pPr>
            <a:r>
              <a:rPr lang="pt-BR" sz="2400" dirty="0" smtClean="0"/>
              <a:t>A </a:t>
            </a:r>
            <a:r>
              <a:rPr lang="pt-BR" sz="2400" dirty="0"/>
              <a:t>recreação física regular faz parte de um estilo de vida squdável, bem equilibrado e faz parte integrante do programa</a:t>
            </a:r>
            <a:r>
              <a:rPr lang="en-US" sz="2400" dirty="0" smtClean="0"/>
              <a:t>. </a:t>
            </a:r>
          </a:p>
        </p:txBody>
      </p:sp>
      <p:sp>
        <p:nvSpPr>
          <p:cNvPr id="3" name="Title 2"/>
          <p:cNvSpPr>
            <a:spLocks noGrp="1"/>
          </p:cNvSpPr>
          <p:nvPr>
            <p:ph type="title"/>
          </p:nvPr>
        </p:nvSpPr>
        <p:spPr>
          <a:xfrm>
            <a:off x="457200" y="5542"/>
            <a:ext cx="8229600" cy="1143000"/>
          </a:xfrm>
        </p:spPr>
        <p:txBody>
          <a:bodyPr>
            <a:noAutofit/>
          </a:bodyPr>
          <a:lstStyle/>
          <a:p>
            <a:pPr algn="ctr"/>
            <a:r>
              <a:rPr lang="en-US" sz="3200" dirty="0"/>
              <a:t>Manual de </a:t>
            </a:r>
            <a:r>
              <a:rPr lang="en-US" sz="3200" dirty="0" err="1"/>
              <a:t>Políticas</a:t>
            </a:r>
            <a:r>
              <a:rPr lang="en-US" sz="3200" dirty="0"/>
              <a:t> e </a:t>
            </a:r>
            <a:r>
              <a:rPr lang="en-US" sz="3200" dirty="0" err="1"/>
              <a:t>Procedimentos</a:t>
            </a:r>
            <a:r>
              <a:rPr lang="en-US" sz="3200" dirty="0"/>
              <a:t> </a:t>
            </a:r>
            <a:r>
              <a:rPr lang="en-US" sz="4400" dirty="0"/>
              <a:t/>
            </a:r>
            <a:br>
              <a:rPr lang="en-US" sz="4400" dirty="0"/>
            </a:br>
            <a:r>
              <a:rPr lang="en-US" sz="2400" dirty="0">
                <a:solidFill>
                  <a:srgbClr val="C00000"/>
                </a:solidFill>
              </a:rPr>
              <a:t>Policies and Procedures Manual</a:t>
            </a:r>
            <a:endParaRPr lang="en-US" sz="3200" dirty="0"/>
          </a:p>
        </p:txBody>
      </p:sp>
      <p:sp>
        <p:nvSpPr>
          <p:cNvPr id="4" name="Date Placeholder 3"/>
          <p:cNvSpPr>
            <a:spLocks noGrp="1"/>
          </p:cNvSpPr>
          <p:nvPr>
            <p:ph type="dt" sz="half" idx="10"/>
          </p:nvPr>
        </p:nvSpPr>
        <p:spPr/>
        <p:txBody>
          <a:bodyPr/>
          <a:lstStyle/>
          <a:p>
            <a:pPr>
              <a:defRPr/>
            </a:pPr>
            <a:r>
              <a:rPr lang="en-US" smtClean="0"/>
              <a:t>06-2016</a:t>
            </a:r>
            <a:endParaRPr lang="en-US"/>
          </a:p>
        </p:txBody>
      </p:sp>
      <p:sp>
        <p:nvSpPr>
          <p:cNvPr id="5" name="Footer Placeholder 4"/>
          <p:cNvSpPr>
            <a:spLocks noGrp="1"/>
          </p:cNvSpPr>
          <p:nvPr>
            <p:ph type="ftr" sz="quarter" idx="11"/>
          </p:nvPr>
        </p:nvSpPr>
        <p:spPr/>
        <p:txBody>
          <a:bodyPr/>
          <a:lstStyle/>
          <a:p>
            <a:pPr>
              <a:defRPr/>
            </a:pPr>
            <a:r>
              <a:rPr lang="en-US" dirty="0" smtClean="0"/>
              <a:t>iTeenChallenge.org</a:t>
            </a:r>
            <a:endParaRPr lang="en-US" dirty="0"/>
          </a:p>
        </p:txBody>
      </p:sp>
      <p:sp>
        <p:nvSpPr>
          <p:cNvPr id="6" name="Slide Number Placeholder 5"/>
          <p:cNvSpPr>
            <a:spLocks noGrp="1"/>
          </p:cNvSpPr>
          <p:nvPr>
            <p:ph type="sldNum" sz="quarter" idx="12"/>
          </p:nvPr>
        </p:nvSpPr>
        <p:spPr/>
        <p:txBody>
          <a:bodyPr/>
          <a:lstStyle/>
          <a:p>
            <a:pPr>
              <a:defRPr/>
            </a:pPr>
            <a:fld id="{9304788E-D2E0-420C-B7C7-53D65496CD32}" type="slidenum">
              <a:rPr lang="en-US" smtClean="0"/>
              <a:pPr>
                <a:defRPr/>
              </a:pPr>
              <a:t>46</a:t>
            </a:fld>
            <a:endParaRPr lang="en-US"/>
          </a:p>
        </p:txBody>
      </p:sp>
      <p:sp>
        <p:nvSpPr>
          <p:cNvPr id="7" name="Content Placeholder 1"/>
          <p:cNvSpPr txBox="1">
            <a:spLocks/>
          </p:cNvSpPr>
          <p:nvPr/>
        </p:nvSpPr>
        <p:spPr bwMode="auto">
          <a:xfrm>
            <a:off x="4876800" y="1219200"/>
            <a:ext cx="4267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354013" indent="-346075">
              <a:spcAft>
                <a:spcPts val="0"/>
              </a:spcAft>
              <a:buFont typeface="Wingdings 3" pitchFamily="18" charset="2"/>
              <a:buNone/>
            </a:pPr>
            <a:r>
              <a:rPr lang="en-US" sz="1800" dirty="0" smtClean="0">
                <a:solidFill>
                  <a:srgbClr val="C00000"/>
                </a:solidFill>
              </a:rPr>
              <a:t>8.	Student resident program</a:t>
            </a:r>
          </a:p>
          <a:p>
            <a:pPr marL="811213" indent="-457200" defTabSz="1081088">
              <a:spcAft>
                <a:spcPts val="0"/>
              </a:spcAft>
              <a:buFont typeface="Wingdings 3" pitchFamily="18" charset="2"/>
              <a:buNone/>
            </a:pPr>
            <a:r>
              <a:rPr lang="en-US" sz="1800" dirty="0" smtClean="0">
                <a:solidFill>
                  <a:srgbClr val="C00000"/>
                </a:solidFill>
              </a:rPr>
              <a:t>N.	Physical development</a:t>
            </a:r>
          </a:p>
          <a:p>
            <a:pPr marL="1039813" indent="-228600" defTabSz="1081088">
              <a:spcAft>
                <a:spcPts val="1200"/>
              </a:spcAft>
            </a:pPr>
            <a:r>
              <a:rPr lang="en-US" sz="1800" dirty="0" smtClean="0">
                <a:solidFill>
                  <a:srgbClr val="C00000"/>
                </a:solidFill>
              </a:rPr>
              <a:t>Regular physical recreation is part of a healthy, well-balanced life-style and is an integral part of the program. </a:t>
            </a:r>
          </a:p>
        </p:txBody>
      </p:sp>
    </p:spTree>
    <p:extLst>
      <p:ext uri="{BB962C8B-B14F-4D97-AF65-F5344CB8AC3E}">
        <p14:creationId xmlns:p14="http://schemas.microsoft.com/office/powerpoint/2010/main" val="181161923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219200"/>
            <a:ext cx="5181600" cy="5029200"/>
          </a:xfrm>
        </p:spPr>
        <p:txBody>
          <a:bodyPr/>
          <a:lstStyle/>
          <a:p>
            <a:pPr marL="350838" indent="-342900">
              <a:buNone/>
            </a:pPr>
            <a:r>
              <a:rPr lang="en-US" dirty="0"/>
              <a:t>8.	</a:t>
            </a:r>
            <a:r>
              <a:rPr lang="pt-PT" dirty="0"/>
              <a:t>Programa de residência</a:t>
            </a:r>
            <a:endParaRPr lang="en-US" dirty="0" smtClean="0">
              <a:solidFill>
                <a:srgbClr val="FF0000"/>
              </a:solidFill>
            </a:endParaRPr>
          </a:p>
          <a:p>
            <a:pPr marL="796925" indent="-450850" defTabSz="1081088">
              <a:spcAft>
                <a:spcPts val="600"/>
              </a:spcAft>
              <a:buNone/>
            </a:pPr>
            <a:r>
              <a:rPr lang="en-US" dirty="0" smtClean="0"/>
              <a:t>O.	</a:t>
            </a:r>
            <a:r>
              <a:rPr lang="pt-BR" dirty="0" smtClean="0"/>
              <a:t>Desenvolvimento </a:t>
            </a:r>
            <a:r>
              <a:rPr lang="pt-BR" dirty="0"/>
              <a:t>espiritual </a:t>
            </a:r>
            <a:endParaRPr lang="en-US" dirty="0" smtClean="0"/>
          </a:p>
          <a:p>
            <a:pPr marL="1031875" indent="-233363" defTabSz="1081088">
              <a:spcAft>
                <a:spcPts val="600"/>
              </a:spcAft>
            </a:pPr>
            <a:r>
              <a:rPr lang="pt-BR" sz="2400" dirty="0"/>
              <a:t>O coração do programa de discipulado do Desafio Jovem é o desenvolvimento espiritual do aluno</a:t>
            </a:r>
            <a:r>
              <a:rPr lang="en-US" sz="2400" dirty="0" smtClean="0"/>
              <a:t>.  </a:t>
            </a:r>
          </a:p>
          <a:p>
            <a:pPr marL="1590675" lvl="0"/>
            <a:r>
              <a:rPr lang="pt-BR" sz="2400" dirty="0"/>
              <a:t>Devoções Pessoais</a:t>
            </a:r>
            <a:endParaRPr lang="en-US" sz="2400" dirty="0"/>
          </a:p>
          <a:p>
            <a:pPr marL="1590675" lvl="0"/>
            <a:r>
              <a:rPr lang="pt-BR" sz="2400" dirty="0"/>
              <a:t>Cultos de Capela</a:t>
            </a:r>
            <a:endParaRPr lang="en-US" sz="2400" dirty="0"/>
          </a:p>
          <a:p>
            <a:pPr marL="1590675" lvl="0"/>
            <a:r>
              <a:rPr lang="pt-BR" sz="2400" dirty="0"/>
              <a:t>Estudos Bíblicos</a:t>
            </a:r>
            <a:endParaRPr lang="en-US" sz="2400" dirty="0"/>
          </a:p>
          <a:p>
            <a:pPr marL="1590675" lvl="0"/>
            <a:r>
              <a:rPr lang="pt-BR" sz="2400" dirty="0"/>
              <a:t>Atendimento à Igreja</a:t>
            </a:r>
            <a:endParaRPr lang="en-US" sz="2400" dirty="0"/>
          </a:p>
        </p:txBody>
      </p:sp>
      <p:sp>
        <p:nvSpPr>
          <p:cNvPr id="3" name="Title 2"/>
          <p:cNvSpPr>
            <a:spLocks noGrp="1"/>
          </p:cNvSpPr>
          <p:nvPr>
            <p:ph type="title"/>
          </p:nvPr>
        </p:nvSpPr>
        <p:spPr>
          <a:xfrm>
            <a:off x="457200" y="5542"/>
            <a:ext cx="8229600" cy="1143000"/>
          </a:xfrm>
        </p:spPr>
        <p:txBody>
          <a:bodyPr>
            <a:noAutofit/>
          </a:bodyPr>
          <a:lstStyle/>
          <a:p>
            <a:pPr algn="ctr"/>
            <a:r>
              <a:rPr lang="en-US" sz="3200" dirty="0"/>
              <a:t>Manual de </a:t>
            </a:r>
            <a:r>
              <a:rPr lang="en-US" sz="3200" dirty="0" err="1"/>
              <a:t>Políticas</a:t>
            </a:r>
            <a:r>
              <a:rPr lang="en-US" sz="3200" dirty="0"/>
              <a:t> e </a:t>
            </a:r>
            <a:r>
              <a:rPr lang="en-US" sz="3200" dirty="0" err="1"/>
              <a:t>Procedimentos</a:t>
            </a:r>
            <a:r>
              <a:rPr lang="en-US" sz="3200" dirty="0"/>
              <a:t> </a:t>
            </a:r>
            <a:r>
              <a:rPr lang="en-US" sz="4400" dirty="0"/>
              <a:t/>
            </a:r>
            <a:br>
              <a:rPr lang="en-US" sz="4400" dirty="0"/>
            </a:br>
            <a:r>
              <a:rPr lang="en-US" sz="2400" dirty="0">
                <a:solidFill>
                  <a:srgbClr val="C00000"/>
                </a:solidFill>
              </a:rPr>
              <a:t>Policies and Procedures Manual</a:t>
            </a:r>
            <a:endParaRPr lang="en-US" sz="3200" dirty="0"/>
          </a:p>
        </p:txBody>
      </p:sp>
      <p:sp>
        <p:nvSpPr>
          <p:cNvPr id="4" name="Date Placeholder 3"/>
          <p:cNvSpPr>
            <a:spLocks noGrp="1"/>
          </p:cNvSpPr>
          <p:nvPr>
            <p:ph type="dt" sz="half" idx="10"/>
          </p:nvPr>
        </p:nvSpPr>
        <p:spPr/>
        <p:txBody>
          <a:bodyPr/>
          <a:lstStyle/>
          <a:p>
            <a:pPr>
              <a:defRPr/>
            </a:pPr>
            <a:r>
              <a:rPr lang="en-US" smtClean="0"/>
              <a:t>06-2016</a:t>
            </a:r>
            <a:endParaRPr lang="en-US"/>
          </a:p>
        </p:txBody>
      </p:sp>
      <p:sp>
        <p:nvSpPr>
          <p:cNvPr id="5" name="Footer Placeholder 4"/>
          <p:cNvSpPr>
            <a:spLocks noGrp="1"/>
          </p:cNvSpPr>
          <p:nvPr>
            <p:ph type="ftr" sz="quarter" idx="11"/>
          </p:nvPr>
        </p:nvSpPr>
        <p:spPr/>
        <p:txBody>
          <a:bodyPr/>
          <a:lstStyle/>
          <a:p>
            <a:pPr>
              <a:defRPr/>
            </a:pPr>
            <a:r>
              <a:rPr lang="en-US" dirty="0" smtClean="0"/>
              <a:t>iTeenChallenge.org</a:t>
            </a:r>
            <a:endParaRPr lang="en-US" dirty="0"/>
          </a:p>
        </p:txBody>
      </p:sp>
      <p:sp>
        <p:nvSpPr>
          <p:cNvPr id="6" name="Slide Number Placeholder 5"/>
          <p:cNvSpPr>
            <a:spLocks noGrp="1"/>
          </p:cNvSpPr>
          <p:nvPr>
            <p:ph type="sldNum" sz="quarter" idx="12"/>
          </p:nvPr>
        </p:nvSpPr>
        <p:spPr/>
        <p:txBody>
          <a:bodyPr/>
          <a:lstStyle/>
          <a:p>
            <a:pPr>
              <a:defRPr/>
            </a:pPr>
            <a:fld id="{9304788E-D2E0-420C-B7C7-53D65496CD32}" type="slidenum">
              <a:rPr lang="en-US" smtClean="0"/>
              <a:pPr>
                <a:defRPr/>
              </a:pPr>
              <a:t>47</a:t>
            </a:fld>
            <a:endParaRPr lang="en-US"/>
          </a:p>
        </p:txBody>
      </p:sp>
      <p:sp>
        <p:nvSpPr>
          <p:cNvPr id="7" name="Content Placeholder 1"/>
          <p:cNvSpPr txBox="1">
            <a:spLocks/>
          </p:cNvSpPr>
          <p:nvPr/>
        </p:nvSpPr>
        <p:spPr bwMode="auto">
          <a:xfrm>
            <a:off x="5181600" y="1295400"/>
            <a:ext cx="39624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350838" indent="-342900">
              <a:buFont typeface="Wingdings 3" pitchFamily="18" charset="2"/>
              <a:buNone/>
            </a:pPr>
            <a:r>
              <a:rPr lang="en-US" sz="2000" dirty="0" smtClean="0">
                <a:solidFill>
                  <a:srgbClr val="C00000"/>
                </a:solidFill>
              </a:rPr>
              <a:t>8.	Student resident program</a:t>
            </a:r>
          </a:p>
          <a:p>
            <a:pPr marL="796925" indent="-450850" defTabSz="1081088">
              <a:spcAft>
                <a:spcPts val="1200"/>
              </a:spcAft>
              <a:buFont typeface="Wingdings 3" pitchFamily="18" charset="2"/>
              <a:buNone/>
            </a:pPr>
            <a:r>
              <a:rPr lang="en-US" sz="2000" dirty="0" smtClean="0">
                <a:solidFill>
                  <a:srgbClr val="C00000"/>
                </a:solidFill>
              </a:rPr>
              <a:t>O.	Spiritual development</a:t>
            </a:r>
          </a:p>
          <a:p>
            <a:pPr marL="1031875" indent="-233363" defTabSz="1081088">
              <a:spcAft>
                <a:spcPts val="1200"/>
              </a:spcAft>
            </a:pPr>
            <a:r>
              <a:rPr lang="en-US" sz="2000" dirty="0" smtClean="0">
                <a:solidFill>
                  <a:srgbClr val="C00000"/>
                </a:solidFill>
              </a:rPr>
              <a:t>The heart of the Teen Challenge discipleship program is the student’s spiritual development.  </a:t>
            </a:r>
          </a:p>
          <a:p>
            <a:pPr marL="1411288"/>
            <a:r>
              <a:rPr lang="en-US" sz="2000" dirty="0" smtClean="0">
                <a:solidFill>
                  <a:srgbClr val="C00000"/>
                </a:solidFill>
              </a:rPr>
              <a:t>Personal Devotions</a:t>
            </a:r>
          </a:p>
          <a:p>
            <a:pPr marL="1411288"/>
            <a:r>
              <a:rPr lang="en-US" sz="2000" dirty="0" smtClean="0">
                <a:solidFill>
                  <a:srgbClr val="C00000"/>
                </a:solidFill>
              </a:rPr>
              <a:t>Chapel Services</a:t>
            </a:r>
          </a:p>
          <a:p>
            <a:pPr marL="1411288"/>
            <a:r>
              <a:rPr lang="en-US" sz="2000" dirty="0" smtClean="0">
                <a:solidFill>
                  <a:srgbClr val="C00000"/>
                </a:solidFill>
              </a:rPr>
              <a:t>Bible Classes</a:t>
            </a:r>
          </a:p>
          <a:p>
            <a:pPr marL="1411288"/>
            <a:r>
              <a:rPr lang="en-US" sz="2000" dirty="0" smtClean="0">
                <a:solidFill>
                  <a:srgbClr val="C00000"/>
                </a:solidFill>
              </a:rPr>
              <a:t>Church Attendance</a:t>
            </a:r>
            <a:endParaRPr lang="en-US" sz="2000" dirty="0">
              <a:solidFill>
                <a:srgbClr val="C00000"/>
              </a:solidFill>
            </a:endParaRPr>
          </a:p>
        </p:txBody>
      </p:sp>
    </p:spTree>
    <p:extLst>
      <p:ext uri="{BB962C8B-B14F-4D97-AF65-F5344CB8AC3E}">
        <p14:creationId xmlns:p14="http://schemas.microsoft.com/office/powerpoint/2010/main" val="143211247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219200"/>
            <a:ext cx="4953000" cy="5029200"/>
          </a:xfrm>
        </p:spPr>
        <p:txBody>
          <a:bodyPr/>
          <a:lstStyle/>
          <a:p>
            <a:pPr marL="350838" indent="-342900">
              <a:buNone/>
            </a:pPr>
            <a:r>
              <a:rPr lang="en-US" dirty="0"/>
              <a:t>8.	</a:t>
            </a:r>
            <a:r>
              <a:rPr lang="pt-PT" dirty="0"/>
              <a:t>Programa de residência</a:t>
            </a:r>
            <a:endParaRPr lang="en-US" dirty="0" smtClean="0">
              <a:solidFill>
                <a:srgbClr val="FF0000"/>
              </a:solidFill>
            </a:endParaRPr>
          </a:p>
          <a:p>
            <a:pPr marL="109537" indent="0">
              <a:buNone/>
            </a:pPr>
            <a:endParaRPr lang="en-US" sz="1000" dirty="0" smtClean="0">
              <a:solidFill>
                <a:srgbClr val="FF0000"/>
              </a:solidFill>
            </a:endParaRPr>
          </a:p>
          <a:p>
            <a:pPr marL="796925" indent="-450850" defTabSz="1081088">
              <a:spcAft>
                <a:spcPts val="1200"/>
              </a:spcAft>
              <a:buNone/>
            </a:pPr>
            <a:r>
              <a:rPr lang="en-US" dirty="0" smtClean="0"/>
              <a:t>P.	</a:t>
            </a:r>
            <a:r>
              <a:rPr lang="pt-BR" dirty="0" smtClean="0"/>
              <a:t>Registros </a:t>
            </a:r>
            <a:r>
              <a:rPr lang="pt-BR" dirty="0"/>
              <a:t>dos alunos</a:t>
            </a:r>
            <a:endParaRPr lang="en-US" dirty="0" smtClean="0"/>
          </a:p>
          <a:p>
            <a:pPr marL="1031875" indent="-233363" defTabSz="1081088">
              <a:spcAft>
                <a:spcPts val="1200"/>
              </a:spcAft>
            </a:pPr>
            <a:r>
              <a:rPr lang="en-US" sz="2400" dirty="0" err="1" smtClean="0"/>
              <a:t>Registros</a:t>
            </a:r>
            <a:r>
              <a:rPr lang="en-US" sz="2400" dirty="0" smtClean="0"/>
              <a:t> </a:t>
            </a:r>
            <a:r>
              <a:rPr lang="en-US" sz="2400" dirty="0"/>
              <a:t>de </a:t>
            </a:r>
            <a:r>
              <a:rPr lang="en-US" sz="2400" dirty="0" err="1"/>
              <a:t>admissões</a:t>
            </a:r>
            <a:endParaRPr lang="en-US" sz="2400" dirty="0" smtClean="0"/>
          </a:p>
          <a:p>
            <a:pPr marL="1031875" indent="-233363" defTabSz="1081088">
              <a:spcAft>
                <a:spcPts val="1200"/>
              </a:spcAft>
            </a:pPr>
            <a:r>
              <a:rPr lang="pt-BR" sz="2400" dirty="0"/>
              <a:t>Avaliação </a:t>
            </a:r>
            <a:r>
              <a:rPr lang="pt-BR" sz="2400" dirty="0" smtClean="0"/>
              <a:t>mensal </a:t>
            </a:r>
            <a:r>
              <a:rPr lang="pt-BR" sz="2400" dirty="0"/>
              <a:t>do </a:t>
            </a:r>
            <a:r>
              <a:rPr lang="pt-BR" sz="2400" dirty="0" smtClean="0"/>
              <a:t>aluno e </a:t>
            </a:r>
            <a:r>
              <a:rPr lang="pt-BR" sz="2400" dirty="0"/>
              <a:t>um plano de discipulado</a:t>
            </a:r>
            <a:endParaRPr lang="en-US" sz="2400" dirty="0" smtClean="0"/>
          </a:p>
          <a:p>
            <a:pPr marL="1031875" indent="-233363" defTabSz="1081088">
              <a:spcAft>
                <a:spcPts val="1200"/>
              </a:spcAft>
            </a:pPr>
            <a:r>
              <a:rPr lang="pt-PT" sz="2400" dirty="0"/>
              <a:t>O </a:t>
            </a:r>
            <a:r>
              <a:rPr lang="pt-PT" sz="2400" dirty="0" smtClean="0"/>
              <a:t>registro cronológico </a:t>
            </a:r>
            <a:r>
              <a:rPr lang="pt-PT" sz="2400" dirty="0"/>
              <a:t>do </a:t>
            </a:r>
            <a:r>
              <a:rPr lang="pt-PT" sz="2400" dirty="0" smtClean="0"/>
              <a:t>aluno</a:t>
            </a:r>
            <a:endParaRPr lang="en-US" sz="2400" dirty="0" smtClean="0"/>
          </a:p>
        </p:txBody>
      </p:sp>
      <p:sp>
        <p:nvSpPr>
          <p:cNvPr id="3" name="Title 2"/>
          <p:cNvSpPr>
            <a:spLocks noGrp="1"/>
          </p:cNvSpPr>
          <p:nvPr>
            <p:ph type="title"/>
          </p:nvPr>
        </p:nvSpPr>
        <p:spPr>
          <a:xfrm>
            <a:off x="457200" y="5542"/>
            <a:ext cx="8229600" cy="1143000"/>
          </a:xfrm>
        </p:spPr>
        <p:txBody>
          <a:bodyPr>
            <a:noAutofit/>
          </a:bodyPr>
          <a:lstStyle/>
          <a:p>
            <a:pPr algn="ctr"/>
            <a:r>
              <a:rPr lang="en-US" sz="3200" dirty="0"/>
              <a:t>Manual de </a:t>
            </a:r>
            <a:r>
              <a:rPr lang="en-US" sz="3200" dirty="0" err="1"/>
              <a:t>Políticas</a:t>
            </a:r>
            <a:r>
              <a:rPr lang="en-US" sz="3200" dirty="0"/>
              <a:t> e </a:t>
            </a:r>
            <a:r>
              <a:rPr lang="en-US" sz="3200" dirty="0" err="1"/>
              <a:t>Procedimentos</a:t>
            </a:r>
            <a:r>
              <a:rPr lang="en-US" sz="3200" dirty="0"/>
              <a:t> </a:t>
            </a:r>
            <a:r>
              <a:rPr lang="en-US" sz="4400" dirty="0"/>
              <a:t/>
            </a:r>
            <a:br>
              <a:rPr lang="en-US" sz="4400" dirty="0"/>
            </a:br>
            <a:r>
              <a:rPr lang="en-US" sz="2400" dirty="0">
                <a:solidFill>
                  <a:srgbClr val="C00000"/>
                </a:solidFill>
              </a:rPr>
              <a:t>Policies and Procedures Manual</a:t>
            </a:r>
            <a:endParaRPr lang="en-US" sz="3200" dirty="0"/>
          </a:p>
        </p:txBody>
      </p:sp>
      <p:sp>
        <p:nvSpPr>
          <p:cNvPr id="4" name="Date Placeholder 3"/>
          <p:cNvSpPr>
            <a:spLocks noGrp="1"/>
          </p:cNvSpPr>
          <p:nvPr>
            <p:ph type="dt" sz="half" idx="10"/>
          </p:nvPr>
        </p:nvSpPr>
        <p:spPr/>
        <p:txBody>
          <a:bodyPr/>
          <a:lstStyle/>
          <a:p>
            <a:pPr>
              <a:defRPr/>
            </a:pPr>
            <a:r>
              <a:rPr lang="en-US" smtClean="0"/>
              <a:t>06-2016</a:t>
            </a:r>
            <a:endParaRPr lang="en-US"/>
          </a:p>
        </p:txBody>
      </p:sp>
      <p:sp>
        <p:nvSpPr>
          <p:cNvPr id="5" name="Footer Placeholder 4"/>
          <p:cNvSpPr>
            <a:spLocks noGrp="1"/>
          </p:cNvSpPr>
          <p:nvPr>
            <p:ph type="ftr" sz="quarter" idx="11"/>
          </p:nvPr>
        </p:nvSpPr>
        <p:spPr/>
        <p:txBody>
          <a:bodyPr/>
          <a:lstStyle/>
          <a:p>
            <a:pPr>
              <a:defRPr/>
            </a:pPr>
            <a:r>
              <a:rPr lang="en-US" dirty="0" smtClean="0"/>
              <a:t>iTeenChallenge.org</a:t>
            </a:r>
            <a:endParaRPr lang="en-US" dirty="0"/>
          </a:p>
        </p:txBody>
      </p:sp>
      <p:sp>
        <p:nvSpPr>
          <p:cNvPr id="6" name="Slide Number Placeholder 5"/>
          <p:cNvSpPr>
            <a:spLocks noGrp="1"/>
          </p:cNvSpPr>
          <p:nvPr>
            <p:ph type="sldNum" sz="quarter" idx="12"/>
          </p:nvPr>
        </p:nvSpPr>
        <p:spPr/>
        <p:txBody>
          <a:bodyPr/>
          <a:lstStyle/>
          <a:p>
            <a:pPr>
              <a:defRPr/>
            </a:pPr>
            <a:fld id="{9304788E-D2E0-420C-B7C7-53D65496CD32}" type="slidenum">
              <a:rPr lang="en-US" smtClean="0"/>
              <a:pPr>
                <a:defRPr/>
              </a:pPr>
              <a:t>48</a:t>
            </a:fld>
            <a:endParaRPr lang="en-US"/>
          </a:p>
        </p:txBody>
      </p:sp>
      <p:sp>
        <p:nvSpPr>
          <p:cNvPr id="7" name="Content Placeholder 1"/>
          <p:cNvSpPr txBox="1">
            <a:spLocks/>
          </p:cNvSpPr>
          <p:nvPr/>
        </p:nvSpPr>
        <p:spPr bwMode="auto">
          <a:xfrm>
            <a:off x="4800600" y="1295400"/>
            <a:ext cx="43434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350838" indent="-342900">
              <a:buFont typeface="Wingdings 3" pitchFamily="18" charset="2"/>
              <a:buNone/>
            </a:pPr>
            <a:r>
              <a:rPr lang="en-US" sz="2000" dirty="0" smtClean="0">
                <a:solidFill>
                  <a:srgbClr val="C00000"/>
                </a:solidFill>
              </a:rPr>
              <a:t>8.	Student resident program</a:t>
            </a:r>
          </a:p>
          <a:p>
            <a:pPr marL="109537" indent="0">
              <a:buFont typeface="Wingdings 3" pitchFamily="18" charset="2"/>
              <a:buNone/>
            </a:pPr>
            <a:endParaRPr lang="en-US" sz="800" dirty="0" smtClean="0">
              <a:solidFill>
                <a:srgbClr val="C00000"/>
              </a:solidFill>
            </a:endParaRPr>
          </a:p>
          <a:p>
            <a:pPr marL="796925" indent="-450850" defTabSz="1081088">
              <a:spcAft>
                <a:spcPts val="1200"/>
              </a:spcAft>
              <a:buFont typeface="Wingdings 3" pitchFamily="18" charset="2"/>
              <a:buNone/>
            </a:pPr>
            <a:r>
              <a:rPr lang="en-US" sz="2000" dirty="0" smtClean="0">
                <a:solidFill>
                  <a:srgbClr val="C00000"/>
                </a:solidFill>
              </a:rPr>
              <a:t>P.	Student records</a:t>
            </a:r>
          </a:p>
          <a:p>
            <a:pPr marL="1031875" indent="-233363" defTabSz="1081088">
              <a:spcAft>
                <a:spcPts val="1200"/>
              </a:spcAft>
            </a:pPr>
            <a:r>
              <a:rPr lang="en-US" sz="2000" dirty="0" smtClean="0">
                <a:solidFill>
                  <a:srgbClr val="C00000"/>
                </a:solidFill>
              </a:rPr>
              <a:t>Admissions records</a:t>
            </a:r>
          </a:p>
          <a:p>
            <a:pPr marL="1031875" indent="-233363" defTabSz="1081088">
              <a:spcAft>
                <a:spcPts val="1200"/>
              </a:spcAft>
            </a:pPr>
            <a:r>
              <a:rPr lang="en-US" sz="2000" dirty="0" smtClean="0">
                <a:solidFill>
                  <a:srgbClr val="C00000"/>
                </a:solidFill>
              </a:rPr>
              <a:t>Monthly Student Evaluation and discipleship plan</a:t>
            </a:r>
          </a:p>
          <a:p>
            <a:pPr marL="1031875" indent="-233363" defTabSz="1081088">
              <a:spcAft>
                <a:spcPts val="1200"/>
              </a:spcAft>
            </a:pPr>
            <a:r>
              <a:rPr lang="en-US" sz="2000" dirty="0" smtClean="0">
                <a:solidFill>
                  <a:srgbClr val="C00000"/>
                </a:solidFill>
              </a:rPr>
              <a:t>Student Chronological Record</a:t>
            </a:r>
          </a:p>
        </p:txBody>
      </p:sp>
    </p:spTree>
    <p:extLst>
      <p:ext uri="{BB962C8B-B14F-4D97-AF65-F5344CB8AC3E}">
        <p14:creationId xmlns:p14="http://schemas.microsoft.com/office/powerpoint/2010/main" val="18481794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219200"/>
            <a:ext cx="5334000" cy="5029200"/>
          </a:xfrm>
        </p:spPr>
        <p:txBody>
          <a:bodyPr/>
          <a:lstStyle/>
          <a:p>
            <a:pPr marL="350838" indent="-342900">
              <a:buNone/>
            </a:pPr>
            <a:r>
              <a:rPr lang="en-US" dirty="0"/>
              <a:t>8.	</a:t>
            </a:r>
            <a:r>
              <a:rPr lang="pt-PT" dirty="0"/>
              <a:t>Programa de residência</a:t>
            </a:r>
            <a:endParaRPr lang="en-US" dirty="0" smtClean="0">
              <a:solidFill>
                <a:srgbClr val="FF0000"/>
              </a:solidFill>
            </a:endParaRPr>
          </a:p>
          <a:p>
            <a:pPr marL="796925" indent="-450850" defTabSz="1081088">
              <a:spcAft>
                <a:spcPts val="600"/>
              </a:spcAft>
              <a:buNone/>
            </a:pPr>
            <a:r>
              <a:rPr lang="en-US" dirty="0" smtClean="0"/>
              <a:t>Q.	</a:t>
            </a:r>
            <a:r>
              <a:rPr lang="pt-BR" b="1" dirty="0"/>
              <a:t> </a:t>
            </a:r>
            <a:r>
              <a:rPr lang="pt-BR" dirty="0"/>
              <a:t>Programa de trabalho</a:t>
            </a:r>
            <a:endParaRPr lang="en-US" dirty="0" smtClean="0"/>
          </a:p>
          <a:p>
            <a:pPr marL="1031875" indent="-233363" defTabSz="1081088">
              <a:spcAft>
                <a:spcPts val="1200"/>
              </a:spcAft>
            </a:pPr>
            <a:r>
              <a:rPr lang="en-US" sz="2000" b="1" dirty="0" err="1" smtClean="0"/>
              <a:t>Geral</a:t>
            </a:r>
            <a:r>
              <a:rPr lang="en-US" sz="2000" b="1" dirty="0" smtClean="0"/>
              <a:t> </a:t>
            </a:r>
            <a:r>
              <a:rPr lang="en-US" sz="2000" b="1" dirty="0"/>
              <a:t>de </a:t>
            </a:r>
            <a:r>
              <a:rPr lang="en-US" sz="2000" b="1" dirty="0" err="1"/>
              <a:t>trabalho</a:t>
            </a:r>
            <a:r>
              <a:rPr lang="en-US" sz="2000" b="1" dirty="0"/>
              <a:t> </a:t>
            </a:r>
            <a:r>
              <a:rPr lang="en-US" sz="2000" b="1" dirty="0" smtClean="0"/>
              <a:t>-</a:t>
            </a:r>
            <a:r>
              <a:rPr lang="en-US" sz="2000" dirty="0" smtClean="0"/>
              <a:t>-</a:t>
            </a:r>
            <a:r>
              <a:rPr lang="pt-BR" sz="2000" dirty="0"/>
              <a:t> é projetado para desenvolver atitudes desejáveis ​​e promover o desenvolvimento do caráter cristão através da atividade de trabalho a tempo parcial </a:t>
            </a:r>
            <a:r>
              <a:rPr lang="pt-BR" sz="2000" dirty="0" smtClean="0"/>
              <a:t>supervisionada</a:t>
            </a:r>
            <a:endParaRPr lang="en-US" sz="2000" dirty="0" smtClean="0"/>
          </a:p>
        </p:txBody>
      </p:sp>
      <p:sp>
        <p:nvSpPr>
          <p:cNvPr id="3" name="Title 2"/>
          <p:cNvSpPr>
            <a:spLocks noGrp="1"/>
          </p:cNvSpPr>
          <p:nvPr>
            <p:ph type="title"/>
          </p:nvPr>
        </p:nvSpPr>
        <p:spPr>
          <a:xfrm>
            <a:off x="457200" y="5542"/>
            <a:ext cx="8229600" cy="1143000"/>
          </a:xfrm>
        </p:spPr>
        <p:txBody>
          <a:bodyPr>
            <a:noAutofit/>
          </a:bodyPr>
          <a:lstStyle/>
          <a:p>
            <a:pPr algn="ctr"/>
            <a:r>
              <a:rPr lang="en-US" sz="3200" dirty="0"/>
              <a:t>Manual de </a:t>
            </a:r>
            <a:r>
              <a:rPr lang="en-US" sz="3200" dirty="0" err="1"/>
              <a:t>Políticas</a:t>
            </a:r>
            <a:r>
              <a:rPr lang="en-US" sz="3200" dirty="0"/>
              <a:t> e </a:t>
            </a:r>
            <a:r>
              <a:rPr lang="en-US" sz="3200" dirty="0" err="1"/>
              <a:t>Procedimentos</a:t>
            </a:r>
            <a:r>
              <a:rPr lang="en-US" sz="3200" dirty="0"/>
              <a:t> </a:t>
            </a:r>
            <a:r>
              <a:rPr lang="en-US" sz="4400" dirty="0"/>
              <a:t/>
            </a:r>
            <a:br>
              <a:rPr lang="en-US" sz="4400" dirty="0"/>
            </a:br>
            <a:r>
              <a:rPr lang="en-US" sz="2400" dirty="0">
                <a:solidFill>
                  <a:srgbClr val="C00000"/>
                </a:solidFill>
              </a:rPr>
              <a:t>Policies and Procedures Manual</a:t>
            </a:r>
            <a:endParaRPr lang="en-US" sz="3200" dirty="0"/>
          </a:p>
        </p:txBody>
      </p:sp>
      <p:sp>
        <p:nvSpPr>
          <p:cNvPr id="4" name="Date Placeholder 3"/>
          <p:cNvSpPr>
            <a:spLocks noGrp="1"/>
          </p:cNvSpPr>
          <p:nvPr>
            <p:ph type="dt" sz="half" idx="10"/>
          </p:nvPr>
        </p:nvSpPr>
        <p:spPr/>
        <p:txBody>
          <a:bodyPr/>
          <a:lstStyle/>
          <a:p>
            <a:pPr>
              <a:defRPr/>
            </a:pPr>
            <a:r>
              <a:rPr lang="en-US" smtClean="0"/>
              <a:t>06-2016</a:t>
            </a:r>
            <a:endParaRPr lang="en-US"/>
          </a:p>
        </p:txBody>
      </p:sp>
      <p:sp>
        <p:nvSpPr>
          <p:cNvPr id="5" name="Footer Placeholder 4"/>
          <p:cNvSpPr>
            <a:spLocks noGrp="1"/>
          </p:cNvSpPr>
          <p:nvPr>
            <p:ph type="ftr" sz="quarter" idx="11"/>
          </p:nvPr>
        </p:nvSpPr>
        <p:spPr/>
        <p:txBody>
          <a:bodyPr/>
          <a:lstStyle/>
          <a:p>
            <a:pPr>
              <a:defRPr/>
            </a:pPr>
            <a:r>
              <a:rPr lang="en-US" dirty="0" smtClean="0"/>
              <a:t>iTeenChallenge.org</a:t>
            </a:r>
            <a:endParaRPr lang="en-US" dirty="0"/>
          </a:p>
        </p:txBody>
      </p:sp>
      <p:sp>
        <p:nvSpPr>
          <p:cNvPr id="6" name="Slide Number Placeholder 5"/>
          <p:cNvSpPr>
            <a:spLocks noGrp="1"/>
          </p:cNvSpPr>
          <p:nvPr>
            <p:ph type="sldNum" sz="quarter" idx="12"/>
          </p:nvPr>
        </p:nvSpPr>
        <p:spPr/>
        <p:txBody>
          <a:bodyPr/>
          <a:lstStyle/>
          <a:p>
            <a:pPr>
              <a:defRPr/>
            </a:pPr>
            <a:fld id="{9304788E-D2E0-420C-B7C7-53D65496CD32}" type="slidenum">
              <a:rPr lang="en-US" smtClean="0"/>
              <a:pPr>
                <a:defRPr/>
              </a:pPr>
              <a:t>49</a:t>
            </a:fld>
            <a:endParaRPr lang="en-US"/>
          </a:p>
        </p:txBody>
      </p:sp>
      <p:sp>
        <p:nvSpPr>
          <p:cNvPr id="7" name="Content Placeholder 1"/>
          <p:cNvSpPr txBox="1">
            <a:spLocks/>
          </p:cNvSpPr>
          <p:nvPr/>
        </p:nvSpPr>
        <p:spPr bwMode="auto">
          <a:xfrm>
            <a:off x="4876800" y="1295400"/>
            <a:ext cx="424126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350838" indent="-342900">
              <a:buFont typeface="Wingdings 3" pitchFamily="18" charset="2"/>
              <a:buNone/>
            </a:pPr>
            <a:r>
              <a:rPr lang="en-US" sz="2000" dirty="0" smtClean="0">
                <a:solidFill>
                  <a:srgbClr val="C00000"/>
                </a:solidFill>
              </a:rPr>
              <a:t>8.	Student resident program</a:t>
            </a:r>
          </a:p>
          <a:p>
            <a:pPr marL="796925" indent="-450850" defTabSz="1081088">
              <a:spcAft>
                <a:spcPts val="1200"/>
              </a:spcAft>
              <a:buFont typeface="Wingdings 3" pitchFamily="18" charset="2"/>
              <a:buNone/>
            </a:pPr>
            <a:r>
              <a:rPr lang="en-US" sz="2000" dirty="0" smtClean="0">
                <a:solidFill>
                  <a:srgbClr val="C00000"/>
                </a:solidFill>
              </a:rPr>
              <a:t>Q.	Work program</a:t>
            </a:r>
          </a:p>
          <a:p>
            <a:pPr marL="1031875" indent="-233363" defTabSz="1081088">
              <a:spcAft>
                <a:spcPts val="1200"/>
              </a:spcAft>
            </a:pPr>
            <a:r>
              <a:rPr lang="en-US" sz="2000" b="1" dirty="0" smtClean="0">
                <a:solidFill>
                  <a:srgbClr val="C00000"/>
                </a:solidFill>
              </a:rPr>
              <a:t>General work-</a:t>
            </a:r>
            <a:r>
              <a:rPr lang="en-US" sz="2000" dirty="0" smtClean="0">
                <a:solidFill>
                  <a:srgbClr val="C00000"/>
                </a:solidFill>
              </a:rPr>
              <a:t>-designed to develop desirable attitudes and promote the development of Christian character through supervised, part-time work activity</a:t>
            </a:r>
          </a:p>
        </p:txBody>
      </p:sp>
    </p:spTree>
    <p:extLst>
      <p:ext uri="{BB962C8B-B14F-4D97-AF65-F5344CB8AC3E}">
        <p14:creationId xmlns:p14="http://schemas.microsoft.com/office/powerpoint/2010/main" val="11224220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800"/>
            <a:ext cx="8229600" cy="4178300"/>
          </a:xfrm>
        </p:spPr>
        <p:txBody>
          <a:bodyPr/>
          <a:lstStyle/>
          <a:p>
            <a:pPr marL="109537" indent="0" algn="ctr">
              <a:buNone/>
            </a:pPr>
            <a:r>
              <a:rPr lang="pt-BR" sz="4800" dirty="0"/>
              <a:t>Visão Geral do Manual de Políticas e Procedimentos do Desafio Jovem</a:t>
            </a:r>
            <a:r>
              <a:rPr lang="pt-BR" sz="4800" dirty="0" smtClean="0"/>
              <a:t/>
            </a:r>
            <a:br>
              <a:rPr lang="pt-BR" sz="4800" dirty="0" smtClean="0"/>
            </a:br>
            <a:r>
              <a:rPr lang="en-US" sz="2400" dirty="0" smtClean="0">
                <a:solidFill>
                  <a:srgbClr val="C00000"/>
                </a:solidFill>
              </a:rPr>
              <a:t>Overview of the </a:t>
            </a:r>
            <a:br>
              <a:rPr lang="en-US" sz="2400" dirty="0" smtClean="0">
                <a:solidFill>
                  <a:srgbClr val="C00000"/>
                </a:solidFill>
              </a:rPr>
            </a:br>
            <a:r>
              <a:rPr lang="en-US" sz="2400" dirty="0" smtClean="0">
                <a:solidFill>
                  <a:srgbClr val="C00000"/>
                </a:solidFill>
              </a:rPr>
              <a:t>Teen Challenge Policies and Procedures Manual</a:t>
            </a:r>
            <a:endParaRPr lang="en-US" sz="2400" dirty="0">
              <a:solidFill>
                <a:srgbClr val="C00000"/>
              </a:solidFill>
            </a:endParaRPr>
          </a:p>
        </p:txBody>
      </p:sp>
      <p:sp>
        <p:nvSpPr>
          <p:cNvPr id="3" name="Title 2"/>
          <p:cNvSpPr>
            <a:spLocks noGrp="1"/>
          </p:cNvSpPr>
          <p:nvPr>
            <p:ph type="title"/>
          </p:nvPr>
        </p:nvSpPr>
        <p:spPr/>
        <p:txBody>
          <a:bodyPr>
            <a:normAutofit/>
          </a:bodyPr>
          <a:lstStyle/>
          <a:p>
            <a:pPr algn="ctr"/>
            <a:r>
              <a:rPr lang="en-US" dirty="0" smtClean="0"/>
              <a:t>Parte 1   </a:t>
            </a:r>
            <a:r>
              <a:rPr lang="en-US" sz="2400" dirty="0" smtClean="0">
                <a:solidFill>
                  <a:srgbClr val="C00000"/>
                </a:solidFill>
              </a:rPr>
              <a:t>Part 1</a:t>
            </a:r>
            <a:endParaRPr lang="en-US" sz="2400" dirty="0">
              <a:solidFill>
                <a:srgbClr val="C00000"/>
              </a:solidFill>
            </a:endParaRPr>
          </a:p>
        </p:txBody>
      </p:sp>
      <p:sp>
        <p:nvSpPr>
          <p:cNvPr id="4" name="Date Placeholder 3"/>
          <p:cNvSpPr>
            <a:spLocks noGrp="1"/>
          </p:cNvSpPr>
          <p:nvPr>
            <p:ph type="dt" sz="half" idx="10"/>
          </p:nvPr>
        </p:nvSpPr>
        <p:spPr/>
        <p:txBody>
          <a:bodyPr/>
          <a:lstStyle/>
          <a:p>
            <a:pPr>
              <a:defRPr/>
            </a:pPr>
            <a:r>
              <a:rPr lang="en-US" smtClean="0"/>
              <a:t>06-2016</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
        <p:nvSpPr>
          <p:cNvPr id="6" name="Slide Number Placeholder 5"/>
          <p:cNvSpPr>
            <a:spLocks noGrp="1"/>
          </p:cNvSpPr>
          <p:nvPr>
            <p:ph type="sldNum" sz="quarter" idx="12"/>
          </p:nvPr>
        </p:nvSpPr>
        <p:spPr/>
        <p:txBody>
          <a:bodyPr/>
          <a:lstStyle/>
          <a:p>
            <a:pPr>
              <a:defRPr/>
            </a:pPr>
            <a:fld id="{9304788E-D2E0-420C-B7C7-53D65496CD32}" type="slidenum">
              <a:rPr lang="en-US" smtClean="0"/>
              <a:pPr>
                <a:defRPr/>
              </a:pPr>
              <a:t>5</a:t>
            </a:fld>
            <a:endParaRPr lang="en-US"/>
          </a:p>
        </p:txBody>
      </p:sp>
    </p:spTree>
    <p:extLst>
      <p:ext uri="{BB962C8B-B14F-4D97-AF65-F5344CB8AC3E}">
        <p14:creationId xmlns:p14="http://schemas.microsoft.com/office/powerpoint/2010/main" val="9252963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219200"/>
            <a:ext cx="5334000" cy="5029200"/>
          </a:xfrm>
        </p:spPr>
        <p:txBody>
          <a:bodyPr/>
          <a:lstStyle/>
          <a:p>
            <a:pPr marL="350838" indent="-342900">
              <a:buNone/>
            </a:pPr>
            <a:r>
              <a:rPr lang="en-US" dirty="0"/>
              <a:t>8.	</a:t>
            </a:r>
            <a:r>
              <a:rPr lang="pt-PT" dirty="0"/>
              <a:t>Programa de residência</a:t>
            </a:r>
            <a:endParaRPr lang="en-US" dirty="0" smtClean="0">
              <a:solidFill>
                <a:srgbClr val="FF0000"/>
              </a:solidFill>
            </a:endParaRPr>
          </a:p>
          <a:p>
            <a:pPr marL="796925" indent="-450850" defTabSz="1081088">
              <a:spcAft>
                <a:spcPts val="600"/>
              </a:spcAft>
              <a:buNone/>
            </a:pPr>
            <a:r>
              <a:rPr lang="en-US" dirty="0" smtClean="0"/>
              <a:t>Q.	</a:t>
            </a:r>
            <a:r>
              <a:rPr lang="pt-BR" b="1" dirty="0"/>
              <a:t> </a:t>
            </a:r>
            <a:r>
              <a:rPr lang="pt-BR" dirty="0"/>
              <a:t>Programa de trabalho</a:t>
            </a:r>
            <a:endParaRPr lang="en-US" dirty="0" smtClean="0"/>
          </a:p>
          <a:p>
            <a:pPr marL="1031875" indent="-233363" defTabSz="1081088">
              <a:spcAft>
                <a:spcPts val="1200"/>
              </a:spcAft>
            </a:pPr>
            <a:r>
              <a:rPr lang="en-US" sz="2000" b="1" dirty="0" err="1" smtClean="0"/>
              <a:t>Experiência</a:t>
            </a:r>
            <a:r>
              <a:rPr lang="en-US" sz="2000" b="1" dirty="0" smtClean="0"/>
              <a:t> </a:t>
            </a:r>
            <a:r>
              <a:rPr lang="en-US" sz="2000" b="1" dirty="0"/>
              <a:t>de </a:t>
            </a:r>
            <a:r>
              <a:rPr lang="en-US" sz="2000" b="1" dirty="0" err="1"/>
              <a:t>trabalho</a:t>
            </a:r>
            <a:r>
              <a:rPr lang="en-US" sz="2000" b="1" dirty="0"/>
              <a:t> </a:t>
            </a:r>
            <a:r>
              <a:rPr lang="en-US" sz="2000" b="1" dirty="0" err="1"/>
              <a:t>profissional</a:t>
            </a:r>
            <a:r>
              <a:rPr lang="en-US" sz="2000" b="1" dirty="0"/>
              <a:t> </a:t>
            </a:r>
            <a:r>
              <a:rPr lang="en-US" sz="2000" dirty="0" smtClean="0"/>
              <a:t>--</a:t>
            </a:r>
            <a:r>
              <a:rPr lang="pt-BR" sz="2000" dirty="0"/>
              <a:t> oferece formação profissional específica e preparação para carreiras selecionadas</a:t>
            </a:r>
            <a:endParaRPr lang="en-US" sz="2000" dirty="0" smtClean="0"/>
          </a:p>
        </p:txBody>
      </p:sp>
      <p:sp>
        <p:nvSpPr>
          <p:cNvPr id="3" name="Title 2"/>
          <p:cNvSpPr>
            <a:spLocks noGrp="1"/>
          </p:cNvSpPr>
          <p:nvPr>
            <p:ph type="title"/>
          </p:nvPr>
        </p:nvSpPr>
        <p:spPr>
          <a:xfrm>
            <a:off x="457200" y="5542"/>
            <a:ext cx="8229600" cy="1143000"/>
          </a:xfrm>
        </p:spPr>
        <p:txBody>
          <a:bodyPr>
            <a:noAutofit/>
          </a:bodyPr>
          <a:lstStyle/>
          <a:p>
            <a:pPr algn="ctr"/>
            <a:r>
              <a:rPr lang="en-US" sz="3200" dirty="0"/>
              <a:t>Manual de </a:t>
            </a:r>
            <a:r>
              <a:rPr lang="en-US" sz="3200" dirty="0" err="1"/>
              <a:t>Políticas</a:t>
            </a:r>
            <a:r>
              <a:rPr lang="en-US" sz="3200" dirty="0"/>
              <a:t> e </a:t>
            </a:r>
            <a:r>
              <a:rPr lang="en-US" sz="3200" dirty="0" err="1"/>
              <a:t>Procedimentos</a:t>
            </a:r>
            <a:r>
              <a:rPr lang="en-US" sz="3200" dirty="0"/>
              <a:t> </a:t>
            </a:r>
            <a:r>
              <a:rPr lang="en-US" sz="4400" dirty="0"/>
              <a:t/>
            </a:r>
            <a:br>
              <a:rPr lang="en-US" sz="4400" dirty="0"/>
            </a:br>
            <a:r>
              <a:rPr lang="en-US" sz="2400" dirty="0">
                <a:solidFill>
                  <a:srgbClr val="C00000"/>
                </a:solidFill>
              </a:rPr>
              <a:t>Policies and Procedures Manual</a:t>
            </a:r>
            <a:endParaRPr lang="en-US" sz="3200" dirty="0"/>
          </a:p>
        </p:txBody>
      </p:sp>
      <p:sp>
        <p:nvSpPr>
          <p:cNvPr id="4" name="Date Placeholder 3"/>
          <p:cNvSpPr>
            <a:spLocks noGrp="1"/>
          </p:cNvSpPr>
          <p:nvPr>
            <p:ph type="dt" sz="half" idx="10"/>
          </p:nvPr>
        </p:nvSpPr>
        <p:spPr/>
        <p:txBody>
          <a:bodyPr/>
          <a:lstStyle/>
          <a:p>
            <a:pPr>
              <a:defRPr/>
            </a:pPr>
            <a:r>
              <a:rPr lang="en-US" smtClean="0"/>
              <a:t>06-2016</a:t>
            </a:r>
            <a:endParaRPr lang="en-US"/>
          </a:p>
        </p:txBody>
      </p:sp>
      <p:sp>
        <p:nvSpPr>
          <p:cNvPr id="5" name="Footer Placeholder 4"/>
          <p:cNvSpPr>
            <a:spLocks noGrp="1"/>
          </p:cNvSpPr>
          <p:nvPr>
            <p:ph type="ftr" sz="quarter" idx="11"/>
          </p:nvPr>
        </p:nvSpPr>
        <p:spPr/>
        <p:txBody>
          <a:bodyPr/>
          <a:lstStyle/>
          <a:p>
            <a:pPr>
              <a:defRPr/>
            </a:pPr>
            <a:r>
              <a:rPr lang="en-US" dirty="0" smtClean="0"/>
              <a:t>iTeenChallenge.org</a:t>
            </a:r>
            <a:endParaRPr lang="en-US" dirty="0"/>
          </a:p>
        </p:txBody>
      </p:sp>
      <p:sp>
        <p:nvSpPr>
          <p:cNvPr id="6" name="Slide Number Placeholder 5"/>
          <p:cNvSpPr>
            <a:spLocks noGrp="1"/>
          </p:cNvSpPr>
          <p:nvPr>
            <p:ph type="sldNum" sz="quarter" idx="12"/>
          </p:nvPr>
        </p:nvSpPr>
        <p:spPr/>
        <p:txBody>
          <a:bodyPr/>
          <a:lstStyle/>
          <a:p>
            <a:pPr>
              <a:defRPr/>
            </a:pPr>
            <a:fld id="{9304788E-D2E0-420C-B7C7-53D65496CD32}" type="slidenum">
              <a:rPr lang="en-US" smtClean="0"/>
              <a:pPr>
                <a:defRPr/>
              </a:pPr>
              <a:t>50</a:t>
            </a:fld>
            <a:endParaRPr lang="en-US"/>
          </a:p>
        </p:txBody>
      </p:sp>
      <p:sp>
        <p:nvSpPr>
          <p:cNvPr id="7" name="Content Placeholder 1"/>
          <p:cNvSpPr txBox="1">
            <a:spLocks/>
          </p:cNvSpPr>
          <p:nvPr/>
        </p:nvSpPr>
        <p:spPr bwMode="auto">
          <a:xfrm>
            <a:off x="4876800" y="1295400"/>
            <a:ext cx="424126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350838" indent="-342900">
              <a:spcAft>
                <a:spcPts val="0"/>
              </a:spcAft>
              <a:buFont typeface="Wingdings 3" pitchFamily="18" charset="2"/>
              <a:buNone/>
            </a:pPr>
            <a:r>
              <a:rPr lang="en-US" sz="1800" dirty="0" smtClean="0">
                <a:solidFill>
                  <a:srgbClr val="C00000"/>
                </a:solidFill>
              </a:rPr>
              <a:t>8.	Student resident program</a:t>
            </a:r>
          </a:p>
          <a:p>
            <a:pPr marL="796925" indent="-450850" defTabSz="1081088">
              <a:spcAft>
                <a:spcPts val="0"/>
              </a:spcAft>
              <a:buFont typeface="Wingdings 3" pitchFamily="18" charset="2"/>
              <a:buNone/>
            </a:pPr>
            <a:r>
              <a:rPr lang="en-US" sz="1800" dirty="0" smtClean="0">
                <a:solidFill>
                  <a:srgbClr val="C00000"/>
                </a:solidFill>
              </a:rPr>
              <a:t>Q.	Work program</a:t>
            </a:r>
          </a:p>
          <a:p>
            <a:pPr marL="1031875" indent="-233363" defTabSz="1081088">
              <a:spcAft>
                <a:spcPts val="0"/>
              </a:spcAft>
            </a:pPr>
            <a:r>
              <a:rPr lang="en-US" sz="1800" b="1" dirty="0" smtClean="0">
                <a:solidFill>
                  <a:srgbClr val="C00000"/>
                </a:solidFill>
              </a:rPr>
              <a:t>Vocational work experience</a:t>
            </a:r>
            <a:r>
              <a:rPr lang="en-US" sz="1800" dirty="0" smtClean="0">
                <a:solidFill>
                  <a:srgbClr val="C00000"/>
                </a:solidFill>
              </a:rPr>
              <a:t>--provides specific occupational training and preparation for selected careers</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8680" y="3509010"/>
            <a:ext cx="4465320" cy="3348990"/>
          </a:xfrm>
          <a:prstGeom prst="rect">
            <a:avLst/>
          </a:prstGeom>
        </p:spPr>
      </p:pic>
    </p:spTree>
    <p:extLst>
      <p:ext uri="{BB962C8B-B14F-4D97-AF65-F5344CB8AC3E}">
        <p14:creationId xmlns:p14="http://schemas.microsoft.com/office/powerpoint/2010/main" val="381681743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900841" y="5486400"/>
            <a:ext cx="26670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0" y="1219200"/>
            <a:ext cx="5181600" cy="5029200"/>
          </a:xfrm>
        </p:spPr>
        <p:txBody>
          <a:bodyPr/>
          <a:lstStyle/>
          <a:p>
            <a:pPr marL="350838" indent="-342900">
              <a:buNone/>
            </a:pPr>
            <a:r>
              <a:rPr lang="en-US" dirty="0"/>
              <a:t>8.	</a:t>
            </a:r>
            <a:r>
              <a:rPr lang="pt-PT" dirty="0"/>
              <a:t>Programa de residência</a:t>
            </a:r>
            <a:endParaRPr lang="en-US" dirty="0" smtClean="0">
              <a:solidFill>
                <a:srgbClr val="FF0000"/>
              </a:solidFill>
            </a:endParaRPr>
          </a:p>
          <a:p>
            <a:pPr marL="796925" indent="-450850" defTabSz="1081088">
              <a:spcAft>
                <a:spcPts val="1200"/>
              </a:spcAft>
              <a:buNone/>
            </a:pPr>
            <a:r>
              <a:rPr lang="en-US" dirty="0" smtClean="0"/>
              <a:t>R.	</a:t>
            </a:r>
            <a:r>
              <a:rPr lang="pt-BR" dirty="0" smtClean="0"/>
              <a:t>Direitos </a:t>
            </a:r>
            <a:r>
              <a:rPr lang="pt-BR" dirty="0"/>
              <a:t>dos alunos e disciplina dos alunos</a:t>
            </a:r>
            <a:endParaRPr lang="en-US" dirty="0" smtClean="0"/>
          </a:p>
          <a:p>
            <a:pPr marL="1031875" indent="-217488" defTabSz="1081088">
              <a:spcAft>
                <a:spcPts val="1200"/>
              </a:spcAft>
            </a:pPr>
            <a:r>
              <a:rPr lang="pt-BR" sz="2200" b="1" dirty="0"/>
              <a:t>Direitos dos alunos </a:t>
            </a:r>
            <a:r>
              <a:rPr lang="en-US" sz="2200" b="1" dirty="0" smtClean="0"/>
              <a:t>-</a:t>
            </a:r>
            <a:r>
              <a:rPr lang="en-US" sz="2200" dirty="0" smtClean="0"/>
              <a:t>-</a:t>
            </a:r>
            <a:r>
              <a:rPr lang="pt-BR" sz="2200" dirty="0"/>
              <a:t> A política escrita deve proibir o abuso, negligência e exploração dos alunos</a:t>
            </a:r>
            <a:endParaRPr lang="en-US" sz="2200" dirty="0" smtClean="0"/>
          </a:p>
          <a:p>
            <a:pPr marL="1031875" indent="-217488" defTabSz="1081088">
              <a:spcAft>
                <a:spcPts val="1200"/>
              </a:spcAft>
            </a:pPr>
            <a:r>
              <a:rPr lang="en-US" sz="2200" b="1" dirty="0" err="1" smtClean="0"/>
              <a:t>Disciplina</a:t>
            </a:r>
            <a:r>
              <a:rPr lang="en-US" sz="2200" dirty="0" smtClean="0"/>
              <a:t>--</a:t>
            </a:r>
            <a:r>
              <a:rPr lang="pt-BR" sz="2200" dirty="0"/>
              <a:t> um ato de amor e compreensão, destinado a ajudar o aluno no desenvolvimento de um novo e construtivo estilo de vida</a:t>
            </a:r>
            <a:endParaRPr lang="en-US" sz="2200" dirty="0" smtClean="0"/>
          </a:p>
        </p:txBody>
      </p:sp>
      <p:sp>
        <p:nvSpPr>
          <p:cNvPr id="3" name="Title 2"/>
          <p:cNvSpPr>
            <a:spLocks noGrp="1"/>
          </p:cNvSpPr>
          <p:nvPr>
            <p:ph type="title"/>
          </p:nvPr>
        </p:nvSpPr>
        <p:spPr>
          <a:xfrm>
            <a:off x="457200" y="5542"/>
            <a:ext cx="8229600" cy="1143000"/>
          </a:xfrm>
        </p:spPr>
        <p:txBody>
          <a:bodyPr>
            <a:noAutofit/>
          </a:bodyPr>
          <a:lstStyle/>
          <a:p>
            <a:pPr algn="ctr"/>
            <a:r>
              <a:rPr lang="en-US" sz="3200" dirty="0"/>
              <a:t>Manual de </a:t>
            </a:r>
            <a:r>
              <a:rPr lang="en-US" sz="3200" dirty="0" err="1"/>
              <a:t>Políticas</a:t>
            </a:r>
            <a:r>
              <a:rPr lang="en-US" sz="3200" dirty="0"/>
              <a:t> e </a:t>
            </a:r>
            <a:r>
              <a:rPr lang="en-US" sz="3200" dirty="0" err="1"/>
              <a:t>Procedimentos</a:t>
            </a:r>
            <a:r>
              <a:rPr lang="en-US" sz="3200" dirty="0"/>
              <a:t> </a:t>
            </a:r>
            <a:r>
              <a:rPr lang="en-US" sz="4400" dirty="0"/>
              <a:t/>
            </a:r>
            <a:br>
              <a:rPr lang="en-US" sz="4400" dirty="0"/>
            </a:br>
            <a:r>
              <a:rPr lang="en-US" sz="2400" dirty="0">
                <a:solidFill>
                  <a:srgbClr val="C00000"/>
                </a:solidFill>
              </a:rPr>
              <a:t>Policies and Procedures Manual</a:t>
            </a:r>
            <a:endParaRPr lang="en-US" sz="3200" dirty="0"/>
          </a:p>
        </p:txBody>
      </p:sp>
      <p:sp>
        <p:nvSpPr>
          <p:cNvPr id="4" name="Date Placeholder 3"/>
          <p:cNvSpPr>
            <a:spLocks noGrp="1"/>
          </p:cNvSpPr>
          <p:nvPr>
            <p:ph type="dt" sz="half" idx="10"/>
          </p:nvPr>
        </p:nvSpPr>
        <p:spPr/>
        <p:txBody>
          <a:bodyPr/>
          <a:lstStyle/>
          <a:p>
            <a:pPr>
              <a:defRPr/>
            </a:pPr>
            <a:r>
              <a:rPr lang="en-US" smtClean="0"/>
              <a:t>06-2016</a:t>
            </a:r>
            <a:endParaRPr lang="en-US"/>
          </a:p>
        </p:txBody>
      </p:sp>
      <p:sp>
        <p:nvSpPr>
          <p:cNvPr id="5" name="Footer Placeholder 4"/>
          <p:cNvSpPr>
            <a:spLocks noGrp="1"/>
          </p:cNvSpPr>
          <p:nvPr>
            <p:ph type="ftr" sz="quarter" idx="11"/>
          </p:nvPr>
        </p:nvSpPr>
        <p:spPr/>
        <p:txBody>
          <a:bodyPr/>
          <a:lstStyle/>
          <a:p>
            <a:pPr>
              <a:defRPr/>
            </a:pPr>
            <a:r>
              <a:rPr lang="en-US" dirty="0" smtClean="0"/>
              <a:t>iTeenChallenge.org</a:t>
            </a:r>
            <a:endParaRPr lang="en-US" dirty="0"/>
          </a:p>
        </p:txBody>
      </p:sp>
      <p:sp>
        <p:nvSpPr>
          <p:cNvPr id="6" name="Slide Number Placeholder 5"/>
          <p:cNvSpPr>
            <a:spLocks noGrp="1"/>
          </p:cNvSpPr>
          <p:nvPr>
            <p:ph type="sldNum" sz="quarter" idx="12"/>
          </p:nvPr>
        </p:nvSpPr>
        <p:spPr/>
        <p:txBody>
          <a:bodyPr/>
          <a:lstStyle/>
          <a:p>
            <a:pPr>
              <a:defRPr/>
            </a:pPr>
            <a:fld id="{9304788E-D2E0-420C-B7C7-53D65496CD32}" type="slidenum">
              <a:rPr lang="en-US" smtClean="0"/>
              <a:pPr>
                <a:defRPr/>
              </a:pPr>
              <a:t>51</a:t>
            </a:fld>
            <a:endParaRPr lang="en-US"/>
          </a:p>
        </p:txBody>
      </p:sp>
      <p:sp>
        <p:nvSpPr>
          <p:cNvPr id="7" name="Content Placeholder 1"/>
          <p:cNvSpPr txBox="1">
            <a:spLocks/>
          </p:cNvSpPr>
          <p:nvPr/>
        </p:nvSpPr>
        <p:spPr bwMode="auto">
          <a:xfrm>
            <a:off x="4953000" y="1295400"/>
            <a:ext cx="4191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350838" indent="-342900">
              <a:buFont typeface="Wingdings 3" pitchFamily="18" charset="2"/>
              <a:buNone/>
            </a:pPr>
            <a:r>
              <a:rPr lang="en-US" sz="2000" dirty="0" smtClean="0">
                <a:solidFill>
                  <a:srgbClr val="C00000"/>
                </a:solidFill>
              </a:rPr>
              <a:t>8.	Student resident program</a:t>
            </a:r>
          </a:p>
          <a:p>
            <a:pPr marL="796925" indent="-450850" defTabSz="1081088">
              <a:spcAft>
                <a:spcPts val="1200"/>
              </a:spcAft>
              <a:buFont typeface="Wingdings 3" pitchFamily="18" charset="2"/>
              <a:buNone/>
            </a:pPr>
            <a:r>
              <a:rPr lang="en-US" sz="2000" dirty="0" smtClean="0">
                <a:solidFill>
                  <a:srgbClr val="C00000"/>
                </a:solidFill>
              </a:rPr>
              <a:t>R.	Student rights &amp; discipline</a:t>
            </a:r>
          </a:p>
          <a:p>
            <a:pPr marL="1031875" indent="-217488" defTabSz="1081088">
              <a:spcAft>
                <a:spcPts val="1200"/>
              </a:spcAft>
            </a:pPr>
            <a:r>
              <a:rPr lang="en-US" sz="2000" b="1" dirty="0" smtClean="0">
                <a:solidFill>
                  <a:srgbClr val="C00000"/>
                </a:solidFill>
              </a:rPr>
              <a:t>Student rights-</a:t>
            </a:r>
            <a:r>
              <a:rPr lang="en-US" sz="2000" dirty="0" smtClean="0">
                <a:solidFill>
                  <a:srgbClr val="C00000"/>
                </a:solidFill>
              </a:rPr>
              <a:t>-The written policy shall prohibit the abuse, neglect, and exploitation of students</a:t>
            </a:r>
          </a:p>
          <a:p>
            <a:pPr marL="1031875" indent="-217488" defTabSz="1081088">
              <a:spcAft>
                <a:spcPts val="1200"/>
              </a:spcAft>
            </a:pPr>
            <a:r>
              <a:rPr lang="en-US" sz="2000" b="1" dirty="0" smtClean="0">
                <a:solidFill>
                  <a:srgbClr val="C00000"/>
                </a:solidFill>
              </a:rPr>
              <a:t>Discipline</a:t>
            </a:r>
            <a:r>
              <a:rPr lang="en-US" sz="2000" dirty="0" smtClean="0">
                <a:solidFill>
                  <a:srgbClr val="C00000"/>
                </a:solidFill>
              </a:rPr>
              <a:t>--an action of love &amp; understanding, designed to assist the student in developing a new and constructive lifestyle</a:t>
            </a:r>
          </a:p>
        </p:txBody>
      </p:sp>
    </p:spTree>
    <p:extLst>
      <p:ext uri="{BB962C8B-B14F-4D97-AF65-F5344CB8AC3E}">
        <p14:creationId xmlns:p14="http://schemas.microsoft.com/office/powerpoint/2010/main" val="54954183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219200"/>
            <a:ext cx="5105400" cy="5029200"/>
          </a:xfrm>
        </p:spPr>
        <p:txBody>
          <a:bodyPr/>
          <a:lstStyle/>
          <a:p>
            <a:pPr marL="350838" indent="-342900">
              <a:buNone/>
            </a:pPr>
            <a:r>
              <a:rPr lang="en-US" dirty="0"/>
              <a:t>8.	</a:t>
            </a:r>
            <a:r>
              <a:rPr lang="pt-PT" dirty="0"/>
              <a:t>Programa de </a:t>
            </a:r>
            <a:r>
              <a:rPr lang="pt-PT" dirty="0" smtClean="0"/>
              <a:t>residência</a:t>
            </a:r>
            <a:endParaRPr lang="en-US" dirty="0" smtClean="0">
              <a:solidFill>
                <a:srgbClr val="FF0000"/>
              </a:solidFill>
            </a:endParaRPr>
          </a:p>
          <a:p>
            <a:pPr marL="796925" indent="-450850" defTabSz="1081088">
              <a:spcAft>
                <a:spcPts val="1200"/>
              </a:spcAft>
              <a:buNone/>
            </a:pPr>
            <a:r>
              <a:rPr lang="en-US" sz="2400" dirty="0" smtClean="0"/>
              <a:t>S.	</a:t>
            </a:r>
            <a:r>
              <a:rPr lang="pt-BR" sz="2400" dirty="0" smtClean="0"/>
              <a:t>Seguimento/reentrada </a:t>
            </a:r>
            <a:r>
              <a:rPr lang="pt-BR" sz="2400" dirty="0"/>
              <a:t>do aluno depois da graduaçao</a:t>
            </a:r>
            <a:endParaRPr lang="en-US" sz="2400" dirty="0" smtClean="0"/>
          </a:p>
          <a:p>
            <a:pPr marL="1031875" indent="-233363" defTabSz="1081088">
              <a:spcAft>
                <a:spcPts val="1200"/>
              </a:spcAft>
            </a:pPr>
            <a:r>
              <a:rPr lang="pt-BR" sz="2400" dirty="0" smtClean="0"/>
              <a:t>Desenvolver </a:t>
            </a:r>
            <a:r>
              <a:rPr lang="pt-BR" sz="2400" dirty="0"/>
              <a:t>um plano de seguimento/reentrada</a:t>
            </a:r>
            <a:endParaRPr lang="en-US" sz="2400" dirty="0" smtClean="0"/>
          </a:p>
          <a:p>
            <a:pPr marL="1031875" indent="-233363" defTabSz="1081088">
              <a:spcAft>
                <a:spcPts val="1200"/>
              </a:spcAft>
            </a:pPr>
            <a:r>
              <a:rPr lang="pt-BR" sz="2400" dirty="0"/>
              <a:t>O </a:t>
            </a:r>
            <a:r>
              <a:rPr lang="pt-BR" sz="2400" dirty="0" smtClean="0"/>
              <a:t>plano </a:t>
            </a:r>
            <a:r>
              <a:rPr lang="pt-BR" sz="2400" dirty="0"/>
              <a:t>pode tratar de questões como família, alojamento, transporte, emprego, continuação da educação, integração na igreja, ministério, etc</a:t>
            </a:r>
            <a:r>
              <a:rPr lang="en-US" sz="2400" dirty="0" smtClean="0"/>
              <a:t>.</a:t>
            </a:r>
          </a:p>
        </p:txBody>
      </p:sp>
      <p:sp>
        <p:nvSpPr>
          <p:cNvPr id="3" name="Title 2"/>
          <p:cNvSpPr>
            <a:spLocks noGrp="1"/>
          </p:cNvSpPr>
          <p:nvPr>
            <p:ph type="title"/>
          </p:nvPr>
        </p:nvSpPr>
        <p:spPr>
          <a:xfrm>
            <a:off x="457200" y="5542"/>
            <a:ext cx="8229600" cy="1143000"/>
          </a:xfrm>
        </p:spPr>
        <p:txBody>
          <a:bodyPr>
            <a:noAutofit/>
          </a:bodyPr>
          <a:lstStyle/>
          <a:p>
            <a:pPr algn="ctr"/>
            <a:r>
              <a:rPr lang="en-US" sz="3200" dirty="0"/>
              <a:t>Manual de </a:t>
            </a:r>
            <a:r>
              <a:rPr lang="en-US" sz="3200" dirty="0" err="1"/>
              <a:t>Políticas</a:t>
            </a:r>
            <a:r>
              <a:rPr lang="en-US" sz="3200" dirty="0"/>
              <a:t> e </a:t>
            </a:r>
            <a:r>
              <a:rPr lang="en-US" sz="3200" dirty="0" err="1"/>
              <a:t>Procedimentos</a:t>
            </a:r>
            <a:r>
              <a:rPr lang="en-US" sz="3200" dirty="0"/>
              <a:t> </a:t>
            </a:r>
            <a:r>
              <a:rPr lang="en-US" sz="4400" dirty="0"/>
              <a:t/>
            </a:r>
            <a:br>
              <a:rPr lang="en-US" sz="4400" dirty="0"/>
            </a:br>
            <a:r>
              <a:rPr lang="en-US" sz="2400" dirty="0">
                <a:solidFill>
                  <a:srgbClr val="C00000"/>
                </a:solidFill>
              </a:rPr>
              <a:t>Policies and Procedures Manual</a:t>
            </a:r>
            <a:endParaRPr lang="en-US" sz="3200" dirty="0"/>
          </a:p>
        </p:txBody>
      </p:sp>
      <p:sp>
        <p:nvSpPr>
          <p:cNvPr id="4" name="Date Placeholder 3"/>
          <p:cNvSpPr>
            <a:spLocks noGrp="1"/>
          </p:cNvSpPr>
          <p:nvPr>
            <p:ph type="dt" sz="half" idx="10"/>
          </p:nvPr>
        </p:nvSpPr>
        <p:spPr/>
        <p:txBody>
          <a:bodyPr/>
          <a:lstStyle/>
          <a:p>
            <a:pPr>
              <a:defRPr/>
            </a:pPr>
            <a:r>
              <a:rPr lang="en-US" smtClean="0"/>
              <a:t>06-2016</a:t>
            </a:r>
            <a:endParaRPr lang="en-US"/>
          </a:p>
        </p:txBody>
      </p:sp>
      <p:sp>
        <p:nvSpPr>
          <p:cNvPr id="5" name="Footer Placeholder 4"/>
          <p:cNvSpPr>
            <a:spLocks noGrp="1"/>
          </p:cNvSpPr>
          <p:nvPr>
            <p:ph type="ftr" sz="quarter" idx="11"/>
          </p:nvPr>
        </p:nvSpPr>
        <p:spPr/>
        <p:txBody>
          <a:bodyPr/>
          <a:lstStyle/>
          <a:p>
            <a:pPr>
              <a:defRPr/>
            </a:pPr>
            <a:r>
              <a:rPr lang="en-US" dirty="0" smtClean="0"/>
              <a:t>iTeenChallenge.org</a:t>
            </a:r>
            <a:endParaRPr lang="en-US" dirty="0"/>
          </a:p>
        </p:txBody>
      </p:sp>
      <p:sp>
        <p:nvSpPr>
          <p:cNvPr id="6" name="Slide Number Placeholder 5"/>
          <p:cNvSpPr>
            <a:spLocks noGrp="1"/>
          </p:cNvSpPr>
          <p:nvPr>
            <p:ph type="sldNum" sz="quarter" idx="12"/>
          </p:nvPr>
        </p:nvSpPr>
        <p:spPr/>
        <p:txBody>
          <a:bodyPr/>
          <a:lstStyle/>
          <a:p>
            <a:pPr>
              <a:defRPr/>
            </a:pPr>
            <a:fld id="{9304788E-D2E0-420C-B7C7-53D65496CD32}" type="slidenum">
              <a:rPr lang="en-US" smtClean="0"/>
              <a:pPr>
                <a:defRPr/>
              </a:pPr>
              <a:t>52</a:t>
            </a:fld>
            <a:endParaRPr lang="en-US"/>
          </a:p>
        </p:txBody>
      </p:sp>
      <p:sp>
        <p:nvSpPr>
          <p:cNvPr id="7" name="Content Placeholder 1"/>
          <p:cNvSpPr txBox="1">
            <a:spLocks/>
          </p:cNvSpPr>
          <p:nvPr/>
        </p:nvSpPr>
        <p:spPr bwMode="auto">
          <a:xfrm>
            <a:off x="5029200" y="1295400"/>
            <a:ext cx="41148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350838" indent="-342900">
              <a:buFont typeface="Wingdings 3" pitchFamily="18" charset="2"/>
              <a:buNone/>
            </a:pPr>
            <a:r>
              <a:rPr lang="en-US" sz="2000" dirty="0" smtClean="0">
                <a:solidFill>
                  <a:srgbClr val="C00000"/>
                </a:solidFill>
              </a:rPr>
              <a:t>8.	Student resident program</a:t>
            </a:r>
          </a:p>
          <a:p>
            <a:pPr marL="690563" indent="-344488" defTabSz="1081088">
              <a:spcAft>
                <a:spcPts val="1200"/>
              </a:spcAft>
              <a:buFont typeface="Wingdings 3" pitchFamily="18" charset="2"/>
              <a:buNone/>
            </a:pPr>
            <a:r>
              <a:rPr lang="en-US" sz="2000" dirty="0" smtClean="0">
                <a:solidFill>
                  <a:srgbClr val="C00000"/>
                </a:solidFill>
              </a:rPr>
              <a:t>S.	Student re-entry into society after graduation</a:t>
            </a:r>
          </a:p>
          <a:p>
            <a:pPr marL="919163" indent="-233363" defTabSz="1081088">
              <a:spcAft>
                <a:spcPts val="1200"/>
              </a:spcAft>
            </a:pPr>
            <a:r>
              <a:rPr lang="en-US" sz="2000" dirty="0" smtClean="0">
                <a:solidFill>
                  <a:srgbClr val="C00000"/>
                </a:solidFill>
              </a:rPr>
              <a:t>Develop a follow-up/</a:t>
            </a:r>
            <a:br>
              <a:rPr lang="en-US" sz="2000" dirty="0" smtClean="0">
                <a:solidFill>
                  <a:srgbClr val="C00000"/>
                </a:solidFill>
              </a:rPr>
            </a:br>
            <a:r>
              <a:rPr lang="en-US" sz="2000" dirty="0" smtClean="0">
                <a:solidFill>
                  <a:srgbClr val="C00000"/>
                </a:solidFill>
              </a:rPr>
              <a:t>re-entry plan</a:t>
            </a:r>
          </a:p>
          <a:p>
            <a:pPr marL="919163" indent="-233363" defTabSz="1081088">
              <a:spcAft>
                <a:spcPts val="1200"/>
              </a:spcAft>
            </a:pPr>
            <a:r>
              <a:rPr lang="en-US" sz="2000" dirty="0" smtClean="0">
                <a:solidFill>
                  <a:srgbClr val="C00000"/>
                </a:solidFill>
              </a:rPr>
              <a:t>The plan may address issues such as family, housing, transportation, employment, continued education, church integration, ministry, etc.</a:t>
            </a:r>
          </a:p>
        </p:txBody>
      </p:sp>
    </p:spTree>
    <p:extLst>
      <p:ext uri="{BB962C8B-B14F-4D97-AF65-F5344CB8AC3E}">
        <p14:creationId xmlns:p14="http://schemas.microsoft.com/office/powerpoint/2010/main" val="303688774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81000" y="5638800"/>
            <a:ext cx="26670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0" y="1219200"/>
            <a:ext cx="5638800" cy="5029200"/>
          </a:xfrm>
        </p:spPr>
        <p:txBody>
          <a:bodyPr/>
          <a:lstStyle/>
          <a:p>
            <a:pPr marL="350838" indent="-342900">
              <a:buNone/>
            </a:pPr>
            <a:r>
              <a:rPr lang="pt-BR" dirty="0"/>
              <a:t>9.	Instalações e gestão de equipamento</a:t>
            </a:r>
            <a:endParaRPr lang="en-US" dirty="0" smtClean="0"/>
          </a:p>
          <a:p>
            <a:pPr marL="109537" indent="0">
              <a:buNone/>
            </a:pPr>
            <a:endParaRPr lang="en-US" sz="1000" dirty="0" smtClean="0">
              <a:solidFill>
                <a:srgbClr val="FF0000"/>
              </a:solidFill>
            </a:endParaRPr>
          </a:p>
          <a:p>
            <a:pPr marL="563563" indent="-233363" defTabSz="1081088">
              <a:spcAft>
                <a:spcPts val="1200"/>
              </a:spcAft>
              <a:buFont typeface="Wingdings" panose="05000000000000000000" pitchFamily="2" charset="2"/>
              <a:buChar char="Ø"/>
            </a:pPr>
            <a:r>
              <a:rPr lang="pt-BR" sz="2200" dirty="0"/>
              <a:t>Todas as instalações devem cumprir com todos os códigos estatais e locais aplicáveis à construção, incêndio, saúde, segurança, saneamento, electricidade, canalização, e de zonas</a:t>
            </a:r>
            <a:r>
              <a:rPr lang="en-US" sz="2200" dirty="0" smtClean="0"/>
              <a:t>. </a:t>
            </a:r>
          </a:p>
          <a:p>
            <a:pPr marL="563563" indent="-233363" defTabSz="1081088">
              <a:spcAft>
                <a:spcPts val="1200"/>
              </a:spcAft>
              <a:buFont typeface="Wingdings" panose="05000000000000000000" pitchFamily="2" charset="2"/>
              <a:buChar char="Ø"/>
            </a:pPr>
            <a:r>
              <a:rPr lang="pt-BR" sz="2200" dirty="0"/>
              <a:t>Todas as instalações, edifícios, veículos e terrenos devem-se manter limpos e bem conservados em todo o tempo, dentro e fora</a:t>
            </a:r>
            <a:r>
              <a:rPr lang="en-US" sz="2200" dirty="0" smtClean="0"/>
              <a:t>.</a:t>
            </a:r>
          </a:p>
        </p:txBody>
      </p:sp>
      <p:sp>
        <p:nvSpPr>
          <p:cNvPr id="3" name="Title 2"/>
          <p:cNvSpPr>
            <a:spLocks noGrp="1"/>
          </p:cNvSpPr>
          <p:nvPr>
            <p:ph type="title"/>
          </p:nvPr>
        </p:nvSpPr>
        <p:spPr>
          <a:xfrm>
            <a:off x="457200" y="5542"/>
            <a:ext cx="8229600" cy="1143000"/>
          </a:xfrm>
        </p:spPr>
        <p:txBody>
          <a:bodyPr>
            <a:noAutofit/>
          </a:bodyPr>
          <a:lstStyle/>
          <a:p>
            <a:pPr algn="ctr"/>
            <a:r>
              <a:rPr lang="en-US" sz="3200" dirty="0"/>
              <a:t>Manual de </a:t>
            </a:r>
            <a:r>
              <a:rPr lang="en-US" sz="3200" dirty="0" err="1"/>
              <a:t>Políticas</a:t>
            </a:r>
            <a:r>
              <a:rPr lang="en-US" sz="3200" dirty="0"/>
              <a:t> e </a:t>
            </a:r>
            <a:r>
              <a:rPr lang="en-US" sz="3200" dirty="0" err="1"/>
              <a:t>Procedimentos</a:t>
            </a:r>
            <a:r>
              <a:rPr lang="en-US" sz="3200" dirty="0"/>
              <a:t> </a:t>
            </a:r>
            <a:r>
              <a:rPr lang="en-US" sz="4400" dirty="0"/>
              <a:t/>
            </a:r>
            <a:br>
              <a:rPr lang="en-US" sz="4400" dirty="0"/>
            </a:br>
            <a:r>
              <a:rPr lang="en-US" sz="2400" dirty="0">
                <a:solidFill>
                  <a:srgbClr val="C00000"/>
                </a:solidFill>
              </a:rPr>
              <a:t>Policies and Procedures Manual</a:t>
            </a:r>
            <a:endParaRPr lang="en-US" sz="3200" dirty="0"/>
          </a:p>
        </p:txBody>
      </p:sp>
      <p:sp>
        <p:nvSpPr>
          <p:cNvPr id="4" name="Date Placeholder 3"/>
          <p:cNvSpPr>
            <a:spLocks noGrp="1"/>
          </p:cNvSpPr>
          <p:nvPr>
            <p:ph type="dt" sz="half" idx="10"/>
          </p:nvPr>
        </p:nvSpPr>
        <p:spPr/>
        <p:txBody>
          <a:bodyPr/>
          <a:lstStyle/>
          <a:p>
            <a:pPr>
              <a:defRPr/>
            </a:pPr>
            <a:r>
              <a:rPr lang="en-US" smtClean="0"/>
              <a:t>06-2016</a:t>
            </a:r>
            <a:endParaRPr lang="en-US"/>
          </a:p>
        </p:txBody>
      </p:sp>
      <p:sp>
        <p:nvSpPr>
          <p:cNvPr id="5" name="Footer Placeholder 4"/>
          <p:cNvSpPr>
            <a:spLocks noGrp="1"/>
          </p:cNvSpPr>
          <p:nvPr>
            <p:ph type="ftr" sz="quarter" idx="11"/>
          </p:nvPr>
        </p:nvSpPr>
        <p:spPr/>
        <p:txBody>
          <a:bodyPr/>
          <a:lstStyle/>
          <a:p>
            <a:pPr>
              <a:defRPr/>
            </a:pPr>
            <a:r>
              <a:rPr lang="en-US" dirty="0" smtClean="0"/>
              <a:t>iTeenChallenge.org</a:t>
            </a:r>
            <a:endParaRPr lang="en-US" dirty="0"/>
          </a:p>
        </p:txBody>
      </p:sp>
      <p:sp>
        <p:nvSpPr>
          <p:cNvPr id="6" name="Slide Number Placeholder 5"/>
          <p:cNvSpPr>
            <a:spLocks noGrp="1"/>
          </p:cNvSpPr>
          <p:nvPr>
            <p:ph type="sldNum" sz="quarter" idx="12"/>
          </p:nvPr>
        </p:nvSpPr>
        <p:spPr/>
        <p:txBody>
          <a:bodyPr/>
          <a:lstStyle/>
          <a:p>
            <a:pPr>
              <a:defRPr/>
            </a:pPr>
            <a:fld id="{9304788E-D2E0-420C-B7C7-53D65496CD32}" type="slidenum">
              <a:rPr lang="en-US" smtClean="0"/>
              <a:pPr>
                <a:defRPr/>
              </a:pPr>
              <a:t>53</a:t>
            </a:fld>
            <a:endParaRPr lang="en-US"/>
          </a:p>
        </p:txBody>
      </p:sp>
      <p:sp>
        <p:nvSpPr>
          <p:cNvPr id="7" name="Content Placeholder 1"/>
          <p:cNvSpPr txBox="1">
            <a:spLocks/>
          </p:cNvSpPr>
          <p:nvPr/>
        </p:nvSpPr>
        <p:spPr bwMode="auto">
          <a:xfrm>
            <a:off x="5181600" y="1219200"/>
            <a:ext cx="39624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350838" indent="-342900">
              <a:buFont typeface="Wingdings 3" pitchFamily="18" charset="2"/>
              <a:buNone/>
            </a:pPr>
            <a:r>
              <a:rPr lang="en-US" sz="2000" dirty="0" smtClean="0">
                <a:solidFill>
                  <a:srgbClr val="C00000"/>
                </a:solidFill>
              </a:rPr>
              <a:t>9.	Facilities and equipment management</a:t>
            </a:r>
          </a:p>
          <a:p>
            <a:pPr marL="109537" indent="0">
              <a:buFont typeface="Wingdings 3" pitchFamily="18" charset="2"/>
              <a:buNone/>
            </a:pPr>
            <a:endParaRPr lang="en-US" sz="800" dirty="0" smtClean="0">
              <a:solidFill>
                <a:srgbClr val="C00000"/>
              </a:solidFill>
            </a:endParaRPr>
          </a:p>
          <a:p>
            <a:pPr marL="563563" indent="-233363" defTabSz="1081088">
              <a:spcAft>
                <a:spcPts val="1200"/>
              </a:spcAft>
              <a:buFont typeface="Wingdings" panose="05000000000000000000" pitchFamily="2" charset="2"/>
              <a:buChar char="Ø"/>
            </a:pPr>
            <a:r>
              <a:rPr lang="en-US" sz="2000" dirty="0" smtClean="0">
                <a:solidFill>
                  <a:srgbClr val="C00000"/>
                </a:solidFill>
              </a:rPr>
              <a:t>All facilities shall comply with all applicable state and local building, fire, health, safety, sanitation, electrical, plumbing, and zoning codes appropriate to the size and use of the residential facility. </a:t>
            </a:r>
          </a:p>
          <a:p>
            <a:pPr marL="563563" indent="-233363" defTabSz="1081088">
              <a:spcAft>
                <a:spcPts val="1200"/>
              </a:spcAft>
              <a:buFont typeface="Wingdings" panose="05000000000000000000" pitchFamily="2" charset="2"/>
              <a:buChar char="Ø"/>
            </a:pPr>
            <a:r>
              <a:rPr lang="en-US" sz="2000" dirty="0" smtClean="0">
                <a:solidFill>
                  <a:srgbClr val="C00000"/>
                </a:solidFill>
              </a:rPr>
              <a:t>All facilities, buildings, vehicles and grounds shall be kept clean and well maintained at all times, inside and out</a:t>
            </a:r>
            <a:r>
              <a:rPr lang="en-US" sz="1800" dirty="0" smtClean="0">
                <a:solidFill>
                  <a:srgbClr val="C00000"/>
                </a:solidFill>
              </a:rPr>
              <a:t>.</a:t>
            </a:r>
          </a:p>
        </p:txBody>
      </p:sp>
    </p:spTree>
    <p:extLst>
      <p:ext uri="{BB962C8B-B14F-4D97-AF65-F5344CB8AC3E}">
        <p14:creationId xmlns:p14="http://schemas.microsoft.com/office/powerpoint/2010/main" val="15378014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33400" y="5638800"/>
            <a:ext cx="26670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0" y="1219200"/>
            <a:ext cx="5029200" cy="5029200"/>
          </a:xfrm>
        </p:spPr>
        <p:txBody>
          <a:bodyPr/>
          <a:lstStyle/>
          <a:p>
            <a:pPr marL="563563" indent="-555625">
              <a:buNone/>
            </a:pPr>
            <a:r>
              <a:rPr lang="en-US" dirty="0"/>
              <a:t>10.	</a:t>
            </a:r>
            <a:r>
              <a:rPr lang="en-US" dirty="0" err="1"/>
              <a:t>Procedimentos</a:t>
            </a:r>
            <a:r>
              <a:rPr lang="en-US" dirty="0"/>
              <a:t> de </a:t>
            </a:r>
            <a:r>
              <a:rPr lang="en-US" dirty="0" err="1"/>
              <a:t>emergência</a:t>
            </a:r>
            <a:endParaRPr lang="en-US" dirty="0" smtClean="0"/>
          </a:p>
          <a:p>
            <a:pPr marL="796925" indent="-233363" defTabSz="1081088">
              <a:spcAft>
                <a:spcPts val="1200"/>
              </a:spcAft>
              <a:buFont typeface="Wingdings" panose="05000000000000000000" pitchFamily="2" charset="2"/>
              <a:buChar char="Ø"/>
            </a:pPr>
            <a:r>
              <a:rPr lang="pt-BR" sz="2200" dirty="0" smtClean="0"/>
              <a:t>Um </a:t>
            </a:r>
            <a:r>
              <a:rPr lang="pt-BR" sz="2200" dirty="0"/>
              <a:t>plano de emergência para desastres</a:t>
            </a:r>
            <a:r>
              <a:rPr lang="en-US" sz="2200" dirty="0" smtClean="0"/>
              <a:t>. </a:t>
            </a:r>
          </a:p>
          <a:p>
            <a:pPr marL="796925" indent="-233363" defTabSz="1081088">
              <a:spcAft>
                <a:spcPts val="1200"/>
              </a:spcAft>
              <a:buFont typeface="Wingdings" panose="05000000000000000000" pitchFamily="2" charset="2"/>
              <a:buChar char="Ø"/>
            </a:pPr>
            <a:r>
              <a:rPr lang="pt-BR" sz="2200" dirty="0" smtClean="0"/>
              <a:t>Números </a:t>
            </a:r>
            <a:r>
              <a:rPr lang="pt-BR" sz="2200" dirty="0"/>
              <a:t>de telefone de emergência</a:t>
            </a:r>
            <a:r>
              <a:rPr lang="en-US" sz="2200" dirty="0" smtClean="0"/>
              <a:t>.</a:t>
            </a:r>
          </a:p>
          <a:p>
            <a:pPr marL="796925" indent="-233363" defTabSz="1081088">
              <a:spcAft>
                <a:spcPts val="1200"/>
              </a:spcAft>
              <a:buFont typeface="Wingdings" panose="05000000000000000000" pitchFamily="2" charset="2"/>
              <a:buChar char="Ø"/>
            </a:pPr>
            <a:r>
              <a:rPr lang="pt-BR" sz="2200" dirty="0"/>
              <a:t>O Desafio Jovem deve fornecer equipamento de segurança contra incêndios adequado para o número de residentes servido e deve cumprir os requisitos do código de incêndio</a:t>
            </a:r>
            <a:r>
              <a:rPr lang="en-US" sz="2200" dirty="0" smtClean="0"/>
              <a:t>.</a:t>
            </a:r>
          </a:p>
        </p:txBody>
      </p:sp>
      <p:sp>
        <p:nvSpPr>
          <p:cNvPr id="3" name="Title 2"/>
          <p:cNvSpPr>
            <a:spLocks noGrp="1"/>
          </p:cNvSpPr>
          <p:nvPr>
            <p:ph type="title"/>
          </p:nvPr>
        </p:nvSpPr>
        <p:spPr>
          <a:xfrm>
            <a:off x="457200" y="5542"/>
            <a:ext cx="8229600" cy="1143000"/>
          </a:xfrm>
        </p:spPr>
        <p:txBody>
          <a:bodyPr>
            <a:noAutofit/>
          </a:bodyPr>
          <a:lstStyle/>
          <a:p>
            <a:pPr algn="ctr"/>
            <a:r>
              <a:rPr lang="en-US" sz="3200" dirty="0"/>
              <a:t>Manual de </a:t>
            </a:r>
            <a:r>
              <a:rPr lang="en-US" sz="3200" dirty="0" err="1"/>
              <a:t>Políticas</a:t>
            </a:r>
            <a:r>
              <a:rPr lang="en-US" sz="3200" dirty="0"/>
              <a:t> e </a:t>
            </a:r>
            <a:r>
              <a:rPr lang="en-US" sz="3200" dirty="0" err="1"/>
              <a:t>Procedimentos</a:t>
            </a:r>
            <a:r>
              <a:rPr lang="en-US" sz="3200" dirty="0"/>
              <a:t> </a:t>
            </a:r>
            <a:r>
              <a:rPr lang="en-US" sz="4400" dirty="0"/>
              <a:t/>
            </a:r>
            <a:br>
              <a:rPr lang="en-US" sz="4400" dirty="0"/>
            </a:br>
            <a:r>
              <a:rPr lang="en-US" sz="2400" dirty="0">
                <a:solidFill>
                  <a:srgbClr val="C00000"/>
                </a:solidFill>
              </a:rPr>
              <a:t>Policies and Procedures Manual</a:t>
            </a:r>
            <a:endParaRPr lang="en-US" sz="3200" dirty="0"/>
          </a:p>
        </p:txBody>
      </p:sp>
      <p:sp>
        <p:nvSpPr>
          <p:cNvPr id="4" name="Date Placeholder 3"/>
          <p:cNvSpPr>
            <a:spLocks noGrp="1"/>
          </p:cNvSpPr>
          <p:nvPr>
            <p:ph type="dt" sz="half" idx="10"/>
          </p:nvPr>
        </p:nvSpPr>
        <p:spPr/>
        <p:txBody>
          <a:bodyPr/>
          <a:lstStyle/>
          <a:p>
            <a:pPr>
              <a:defRPr/>
            </a:pPr>
            <a:r>
              <a:rPr lang="en-US" smtClean="0"/>
              <a:t>06-2016</a:t>
            </a:r>
            <a:endParaRPr lang="en-US"/>
          </a:p>
        </p:txBody>
      </p:sp>
      <p:sp>
        <p:nvSpPr>
          <p:cNvPr id="5" name="Footer Placeholder 4"/>
          <p:cNvSpPr>
            <a:spLocks noGrp="1"/>
          </p:cNvSpPr>
          <p:nvPr>
            <p:ph type="ftr" sz="quarter" idx="11"/>
          </p:nvPr>
        </p:nvSpPr>
        <p:spPr/>
        <p:txBody>
          <a:bodyPr/>
          <a:lstStyle/>
          <a:p>
            <a:pPr>
              <a:defRPr/>
            </a:pPr>
            <a:r>
              <a:rPr lang="en-US" dirty="0" smtClean="0"/>
              <a:t>iTeenChallenge.org</a:t>
            </a:r>
            <a:endParaRPr lang="en-US" dirty="0"/>
          </a:p>
        </p:txBody>
      </p:sp>
      <p:sp>
        <p:nvSpPr>
          <p:cNvPr id="6" name="Slide Number Placeholder 5"/>
          <p:cNvSpPr>
            <a:spLocks noGrp="1"/>
          </p:cNvSpPr>
          <p:nvPr>
            <p:ph type="sldNum" sz="quarter" idx="12"/>
          </p:nvPr>
        </p:nvSpPr>
        <p:spPr/>
        <p:txBody>
          <a:bodyPr/>
          <a:lstStyle/>
          <a:p>
            <a:pPr>
              <a:defRPr/>
            </a:pPr>
            <a:fld id="{9304788E-D2E0-420C-B7C7-53D65496CD32}" type="slidenum">
              <a:rPr lang="en-US" smtClean="0"/>
              <a:pPr>
                <a:defRPr/>
              </a:pPr>
              <a:t>54</a:t>
            </a:fld>
            <a:endParaRPr lang="en-US"/>
          </a:p>
        </p:txBody>
      </p:sp>
      <p:sp>
        <p:nvSpPr>
          <p:cNvPr id="7" name="Content Placeholder 1"/>
          <p:cNvSpPr txBox="1">
            <a:spLocks/>
          </p:cNvSpPr>
          <p:nvPr/>
        </p:nvSpPr>
        <p:spPr bwMode="auto">
          <a:xfrm>
            <a:off x="5105400" y="1295400"/>
            <a:ext cx="4054812"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563563" indent="-555625">
              <a:buFont typeface="Wingdings 3" pitchFamily="18" charset="2"/>
              <a:buNone/>
            </a:pPr>
            <a:r>
              <a:rPr lang="en-US" sz="2000" dirty="0" smtClean="0">
                <a:solidFill>
                  <a:srgbClr val="C00000"/>
                </a:solidFill>
              </a:rPr>
              <a:t>10.	Emergency procedures</a:t>
            </a:r>
          </a:p>
          <a:p>
            <a:pPr marL="796925" indent="-233363" defTabSz="1081088">
              <a:spcAft>
                <a:spcPts val="1200"/>
              </a:spcAft>
              <a:buFont typeface="Wingdings" panose="05000000000000000000" pitchFamily="2" charset="2"/>
              <a:buChar char="Ø"/>
            </a:pPr>
            <a:r>
              <a:rPr lang="en-US" sz="2000" dirty="0" smtClean="0">
                <a:solidFill>
                  <a:srgbClr val="C00000"/>
                </a:solidFill>
              </a:rPr>
              <a:t>A written emergency disaster plan. </a:t>
            </a:r>
          </a:p>
          <a:p>
            <a:pPr marL="796925" indent="-233363" defTabSz="1081088">
              <a:spcAft>
                <a:spcPts val="1200"/>
              </a:spcAft>
              <a:buFont typeface="Wingdings" panose="05000000000000000000" pitchFamily="2" charset="2"/>
              <a:buChar char="Ø"/>
            </a:pPr>
            <a:r>
              <a:rPr lang="en-US" sz="2000" dirty="0" smtClean="0">
                <a:solidFill>
                  <a:srgbClr val="C00000"/>
                </a:solidFill>
              </a:rPr>
              <a:t>Emergency telephone numbers.</a:t>
            </a:r>
          </a:p>
          <a:p>
            <a:pPr marL="796925" indent="-233363" defTabSz="1081088">
              <a:spcAft>
                <a:spcPts val="1200"/>
              </a:spcAft>
              <a:buFont typeface="Wingdings" panose="05000000000000000000" pitchFamily="2" charset="2"/>
              <a:buChar char="Ø"/>
            </a:pPr>
            <a:r>
              <a:rPr lang="en-US" sz="2000" dirty="0" smtClean="0">
                <a:solidFill>
                  <a:srgbClr val="C00000"/>
                </a:solidFill>
              </a:rPr>
              <a:t>Teen Challenge shall provide fire safety equipment appropriate to the number of residents served and shall meet the requirements of the fire code.</a:t>
            </a:r>
          </a:p>
        </p:txBody>
      </p:sp>
    </p:spTree>
    <p:extLst>
      <p:ext uri="{BB962C8B-B14F-4D97-AF65-F5344CB8AC3E}">
        <p14:creationId xmlns:p14="http://schemas.microsoft.com/office/powerpoint/2010/main" val="393359359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219200"/>
            <a:ext cx="4724400" cy="5029200"/>
          </a:xfrm>
        </p:spPr>
        <p:txBody>
          <a:bodyPr/>
          <a:lstStyle/>
          <a:p>
            <a:pPr marL="681038" indent="-673100">
              <a:buNone/>
            </a:pPr>
            <a:r>
              <a:rPr lang="en-US" dirty="0" smtClean="0"/>
              <a:t>11.	</a:t>
            </a:r>
            <a:r>
              <a:rPr lang="pt-BR" dirty="0"/>
              <a:t>Políticas para veículos</a:t>
            </a:r>
            <a:endParaRPr lang="en-US" dirty="0" smtClean="0">
              <a:solidFill>
                <a:srgbClr val="FF0000"/>
              </a:solidFill>
            </a:endParaRPr>
          </a:p>
          <a:p>
            <a:pPr marL="109537" indent="0">
              <a:buNone/>
            </a:pPr>
            <a:endParaRPr lang="en-US" sz="1000" dirty="0" smtClean="0">
              <a:solidFill>
                <a:srgbClr val="FF0000"/>
              </a:solidFill>
            </a:endParaRPr>
          </a:p>
          <a:p>
            <a:pPr marL="914400" indent="-217488" defTabSz="1081088">
              <a:spcAft>
                <a:spcPts val="1200"/>
              </a:spcAft>
              <a:buFont typeface="Wingdings" panose="05000000000000000000" pitchFamily="2" charset="2"/>
              <a:buChar char="Ø"/>
            </a:pPr>
            <a:r>
              <a:rPr lang="pt-BR" dirty="0"/>
              <a:t>Os funcionários devem ter uma carteira de motorist válida, a fim de conduzirem veículos do Desafio Jovem</a:t>
            </a:r>
            <a:r>
              <a:rPr lang="en-US" dirty="0" smtClean="0"/>
              <a:t>.</a:t>
            </a:r>
          </a:p>
          <a:p>
            <a:pPr marL="1147763" indent="-450850" defTabSz="1081088">
              <a:spcAft>
                <a:spcPts val="1200"/>
              </a:spcAft>
              <a:buFont typeface="Wingdings" panose="05000000000000000000" pitchFamily="2" charset="2"/>
              <a:buChar char="Ø"/>
            </a:pPr>
            <a:endParaRPr lang="en-US" dirty="0" smtClean="0"/>
          </a:p>
        </p:txBody>
      </p:sp>
      <p:sp>
        <p:nvSpPr>
          <p:cNvPr id="3" name="Title 2"/>
          <p:cNvSpPr>
            <a:spLocks noGrp="1"/>
          </p:cNvSpPr>
          <p:nvPr>
            <p:ph type="title"/>
          </p:nvPr>
        </p:nvSpPr>
        <p:spPr>
          <a:xfrm>
            <a:off x="457200" y="5542"/>
            <a:ext cx="8229600" cy="1143000"/>
          </a:xfrm>
        </p:spPr>
        <p:txBody>
          <a:bodyPr>
            <a:noAutofit/>
          </a:bodyPr>
          <a:lstStyle/>
          <a:p>
            <a:pPr algn="ctr"/>
            <a:r>
              <a:rPr lang="en-US" sz="3200" dirty="0"/>
              <a:t>Manual de </a:t>
            </a:r>
            <a:r>
              <a:rPr lang="en-US" sz="3200" dirty="0" err="1"/>
              <a:t>Políticas</a:t>
            </a:r>
            <a:r>
              <a:rPr lang="en-US" sz="3200" dirty="0"/>
              <a:t> e </a:t>
            </a:r>
            <a:r>
              <a:rPr lang="en-US" sz="3200" dirty="0" err="1"/>
              <a:t>Procedimentos</a:t>
            </a:r>
            <a:r>
              <a:rPr lang="en-US" sz="3200" dirty="0"/>
              <a:t> </a:t>
            </a:r>
            <a:r>
              <a:rPr lang="en-US" sz="4400" dirty="0"/>
              <a:t/>
            </a:r>
            <a:br>
              <a:rPr lang="en-US" sz="4400" dirty="0"/>
            </a:br>
            <a:r>
              <a:rPr lang="en-US" sz="2400" dirty="0">
                <a:solidFill>
                  <a:srgbClr val="C00000"/>
                </a:solidFill>
              </a:rPr>
              <a:t>Policies and Procedures Manual</a:t>
            </a:r>
            <a:endParaRPr lang="en-US" sz="3200" dirty="0"/>
          </a:p>
        </p:txBody>
      </p:sp>
      <p:sp>
        <p:nvSpPr>
          <p:cNvPr id="4" name="Date Placeholder 3"/>
          <p:cNvSpPr>
            <a:spLocks noGrp="1"/>
          </p:cNvSpPr>
          <p:nvPr>
            <p:ph type="dt" sz="half" idx="10"/>
          </p:nvPr>
        </p:nvSpPr>
        <p:spPr/>
        <p:txBody>
          <a:bodyPr/>
          <a:lstStyle/>
          <a:p>
            <a:pPr>
              <a:defRPr/>
            </a:pPr>
            <a:r>
              <a:rPr lang="en-US" smtClean="0"/>
              <a:t>06-2016</a:t>
            </a:r>
            <a:endParaRPr lang="en-US"/>
          </a:p>
        </p:txBody>
      </p:sp>
      <p:sp>
        <p:nvSpPr>
          <p:cNvPr id="5" name="Footer Placeholder 4"/>
          <p:cNvSpPr>
            <a:spLocks noGrp="1"/>
          </p:cNvSpPr>
          <p:nvPr>
            <p:ph type="ftr" sz="quarter" idx="11"/>
          </p:nvPr>
        </p:nvSpPr>
        <p:spPr/>
        <p:txBody>
          <a:bodyPr/>
          <a:lstStyle/>
          <a:p>
            <a:pPr>
              <a:defRPr/>
            </a:pPr>
            <a:r>
              <a:rPr lang="en-US" dirty="0" smtClean="0"/>
              <a:t>iTeenChallenge.org</a:t>
            </a:r>
            <a:endParaRPr lang="en-US" dirty="0"/>
          </a:p>
        </p:txBody>
      </p:sp>
      <p:sp>
        <p:nvSpPr>
          <p:cNvPr id="6" name="Slide Number Placeholder 5"/>
          <p:cNvSpPr>
            <a:spLocks noGrp="1"/>
          </p:cNvSpPr>
          <p:nvPr>
            <p:ph type="sldNum" sz="quarter" idx="12"/>
          </p:nvPr>
        </p:nvSpPr>
        <p:spPr/>
        <p:txBody>
          <a:bodyPr/>
          <a:lstStyle/>
          <a:p>
            <a:pPr>
              <a:defRPr/>
            </a:pPr>
            <a:fld id="{9304788E-D2E0-420C-B7C7-53D65496CD32}" type="slidenum">
              <a:rPr lang="en-US" smtClean="0"/>
              <a:pPr>
                <a:defRPr/>
              </a:pPr>
              <a:t>55</a:t>
            </a:fld>
            <a:endParaRPr lang="en-US"/>
          </a:p>
        </p:txBody>
      </p:sp>
      <p:sp>
        <p:nvSpPr>
          <p:cNvPr id="7" name="Content Placeholder 1"/>
          <p:cNvSpPr txBox="1">
            <a:spLocks/>
          </p:cNvSpPr>
          <p:nvPr/>
        </p:nvSpPr>
        <p:spPr bwMode="auto">
          <a:xfrm>
            <a:off x="4876799" y="1295400"/>
            <a:ext cx="4301247"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681038" indent="-673100">
              <a:buFont typeface="Wingdings 3" pitchFamily="18" charset="2"/>
              <a:buNone/>
            </a:pPr>
            <a:r>
              <a:rPr lang="en-US" sz="2000" dirty="0" smtClean="0">
                <a:solidFill>
                  <a:srgbClr val="C00000"/>
                </a:solidFill>
              </a:rPr>
              <a:t>11.	Policies for vehicles</a:t>
            </a:r>
          </a:p>
          <a:p>
            <a:pPr marL="109537" indent="0">
              <a:buFont typeface="Wingdings 3" pitchFamily="18" charset="2"/>
              <a:buNone/>
            </a:pPr>
            <a:endParaRPr lang="en-US" sz="800" dirty="0" smtClean="0">
              <a:solidFill>
                <a:srgbClr val="C00000"/>
              </a:solidFill>
            </a:endParaRPr>
          </a:p>
          <a:p>
            <a:pPr marL="914400" indent="-217488" defTabSz="1081088">
              <a:spcAft>
                <a:spcPts val="1200"/>
              </a:spcAft>
              <a:buFont typeface="Wingdings" panose="05000000000000000000" pitchFamily="2" charset="2"/>
              <a:buChar char="Ø"/>
            </a:pPr>
            <a:r>
              <a:rPr lang="en-US" sz="2000" dirty="0" smtClean="0">
                <a:solidFill>
                  <a:srgbClr val="C00000"/>
                </a:solidFill>
              </a:rPr>
              <a:t>Staff personnel shall possess a valid drivers license in order to operate Teen Challenge vehicles.</a:t>
            </a:r>
          </a:p>
          <a:p>
            <a:pPr marL="1147763" indent="-450850" defTabSz="1081088">
              <a:spcAft>
                <a:spcPts val="1200"/>
              </a:spcAft>
              <a:buFont typeface="Wingdings" panose="05000000000000000000" pitchFamily="2" charset="2"/>
              <a:buChar char="Ø"/>
            </a:pPr>
            <a:endParaRPr lang="en-US" sz="2000" dirty="0" smtClean="0"/>
          </a:p>
        </p:txBody>
      </p:sp>
    </p:spTree>
    <p:extLst>
      <p:ext uri="{BB962C8B-B14F-4D97-AF65-F5344CB8AC3E}">
        <p14:creationId xmlns:p14="http://schemas.microsoft.com/office/powerpoint/2010/main" val="175215895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33400" y="5638800"/>
            <a:ext cx="26670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0" y="1219200"/>
            <a:ext cx="4953000" cy="5029200"/>
          </a:xfrm>
        </p:spPr>
        <p:txBody>
          <a:bodyPr/>
          <a:lstStyle/>
          <a:p>
            <a:pPr marL="563563" indent="-555625">
              <a:buNone/>
            </a:pPr>
            <a:r>
              <a:rPr lang="en-US" sz="2400" dirty="0" smtClean="0">
                <a:solidFill>
                  <a:srgbClr val="000000"/>
                </a:solidFill>
              </a:rPr>
              <a:t>12.	</a:t>
            </a:r>
            <a:r>
              <a:rPr lang="pt-BR" sz="2400" dirty="0"/>
              <a:t>Ministérios de evangelismo</a:t>
            </a:r>
            <a:endParaRPr lang="en-US" sz="2400" dirty="0" smtClean="0">
              <a:solidFill>
                <a:srgbClr val="000000"/>
              </a:solidFill>
            </a:endParaRPr>
          </a:p>
          <a:p>
            <a:pPr marL="563563" indent="15875" defTabSz="1081088">
              <a:spcAft>
                <a:spcPts val="600"/>
              </a:spcAft>
              <a:buNone/>
            </a:pPr>
            <a:r>
              <a:rPr lang="pt-BR" sz="2000" dirty="0"/>
              <a:t>Evangelismo é uma prioridade do programa Desafio Jovem</a:t>
            </a:r>
            <a:r>
              <a:rPr lang="en-US" sz="2000" dirty="0" smtClean="0"/>
              <a:t>. </a:t>
            </a:r>
            <a:endParaRPr lang="en-US" sz="2400" dirty="0" smtClean="0"/>
          </a:p>
          <a:p>
            <a:pPr marL="908050"/>
            <a:r>
              <a:rPr lang="pt-BR" sz="2000" dirty="0"/>
              <a:t>Evangelismo nas ruas</a:t>
            </a:r>
            <a:endParaRPr lang="en-US" sz="2000" dirty="0"/>
          </a:p>
          <a:p>
            <a:pPr marL="908050"/>
            <a:r>
              <a:rPr lang="pt-BR" sz="2000" dirty="0"/>
              <a:t>Ministério nas prisões</a:t>
            </a:r>
            <a:endParaRPr lang="en-US" sz="2000" dirty="0"/>
          </a:p>
          <a:p>
            <a:pPr marL="908050"/>
            <a:r>
              <a:rPr lang="pt-BR" sz="2000" dirty="0"/>
              <a:t>Cafés-convívios</a:t>
            </a:r>
            <a:endParaRPr lang="en-US" sz="2000" dirty="0"/>
          </a:p>
          <a:p>
            <a:pPr marL="908050"/>
            <a:r>
              <a:rPr lang="pt-BR" sz="2000" dirty="0"/>
              <a:t>Alcance aos sem-abrigo</a:t>
            </a:r>
            <a:endParaRPr lang="en-US" sz="2000" dirty="0"/>
          </a:p>
          <a:p>
            <a:pPr marL="908050"/>
            <a:r>
              <a:rPr lang="pt-BR" sz="2000" dirty="0"/>
              <a:t>Distribuição de literatura</a:t>
            </a:r>
            <a:endParaRPr lang="en-US" sz="2000" dirty="0"/>
          </a:p>
          <a:p>
            <a:pPr marL="908050"/>
            <a:r>
              <a:rPr lang="pt-BR" sz="2000" dirty="0"/>
              <a:t>Reuniões de </a:t>
            </a:r>
            <a:r>
              <a:rPr lang="pt-BR" sz="2000" dirty="0" smtClean="0"/>
              <a:t>jovens</a:t>
            </a:r>
          </a:p>
          <a:p>
            <a:pPr marL="908050"/>
            <a:r>
              <a:rPr lang="pt-BR" sz="2000" dirty="0"/>
              <a:t>Ministério na igreja</a:t>
            </a:r>
            <a:endParaRPr lang="en-US" sz="2000" dirty="0"/>
          </a:p>
          <a:p>
            <a:pPr marL="908050"/>
            <a:r>
              <a:rPr lang="pt-BR" sz="2000" dirty="0"/>
              <a:t>Alcance de crianças</a:t>
            </a:r>
            <a:endParaRPr lang="en-US" sz="2000" dirty="0"/>
          </a:p>
          <a:p>
            <a:pPr marL="908050"/>
            <a:r>
              <a:rPr lang="pt-BR" sz="2000" dirty="0"/>
              <a:t>Reuniões nas escolas</a:t>
            </a:r>
            <a:endParaRPr lang="en-US" sz="2000" dirty="0"/>
          </a:p>
          <a:p>
            <a:pPr marL="908050"/>
            <a:r>
              <a:rPr lang="pt-BR" sz="2000" dirty="0"/>
              <a:t>Aconselhamento pastoral e serviço de </a:t>
            </a:r>
            <a:r>
              <a:rPr lang="pt-BR" sz="2000" dirty="0" smtClean="0"/>
              <a:t>referências</a:t>
            </a:r>
            <a:endParaRPr lang="en-US" dirty="0" smtClean="0"/>
          </a:p>
        </p:txBody>
      </p:sp>
      <p:sp>
        <p:nvSpPr>
          <p:cNvPr id="3" name="Title 2"/>
          <p:cNvSpPr>
            <a:spLocks noGrp="1"/>
          </p:cNvSpPr>
          <p:nvPr>
            <p:ph type="title"/>
          </p:nvPr>
        </p:nvSpPr>
        <p:spPr>
          <a:xfrm>
            <a:off x="457200" y="5542"/>
            <a:ext cx="8229600" cy="1143000"/>
          </a:xfrm>
        </p:spPr>
        <p:txBody>
          <a:bodyPr>
            <a:noAutofit/>
          </a:bodyPr>
          <a:lstStyle/>
          <a:p>
            <a:pPr algn="ctr"/>
            <a:r>
              <a:rPr lang="en-US" sz="3200" dirty="0"/>
              <a:t>Manual de </a:t>
            </a:r>
            <a:r>
              <a:rPr lang="en-US" sz="3200" dirty="0" err="1"/>
              <a:t>Políticas</a:t>
            </a:r>
            <a:r>
              <a:rPr lang="en-US" sz="3200" dirty="0"/>
              <a:t> e </a:t>
            </a:r>
            <a:r>
              <a:rPr lang="en-US" sz="3200" dirty="0" err="1"/>
              <a:t>Procedimentos</a:t>
            </a:r>
            <a:r>
              <a:rPr lang="en-US" sz="3200" dirty="0"/>
              <a:t> </a:t>
            </a:r>
            <a:r>
              <a:rPr lang="en-US" sz="4400" dirty="0"/>
              <a:t/>
            </a:r>
            <a:br>
              <a:rPr lang="en-US" sz="4400" dirty="0"/>
            </a:br>
            <a:r>
              <a:rPr lang="en-US" sz="2400" dirty="0">
                <a:solidFill>
                  <a:srgbClr val="C00000"/>
                </a:solidFill>
              </a:rPr>
              <a:t>Policies and Procedures Manual</a:t>
            </a:r>
            <a:endParaRPr lang="en-US" sz="3200" dirty="0"/>
          </a:p>
        </p:txBody>
      </p:sp>
      <p:sp>
        <p:nvSpPr>
          <p:cNvPr id="4" name="Date Placeholder 3"/>
          <p:cNvSpPr>
            <a:spLocks noGrp="1"/>
          </p:cNvSpPr>
          <p:nvPr>
            <p:ph type="dt" sz="half" idx="10"/>
          </p:nvPr>
        </p:nvSpPr>
        <p:spPr/>
        <p:txBody>
          <a:bodyPr/>
          <a:lstStyle/>
          <a:p>
            <a:pPr>
              <a:defRPr/>
            </a:pPr>
            <a:r>
              <a:rPr lang="en-US" smtClean="0"/>
              <a:t>06-2016</a:t>
            </a:r>
            <a:endParaRPr lang="en-US"/>
          </a:p>
        </p:txBody>
      </p:sp>
      <p:sp>
        <p:nvSpPr>
          <p:cNvPr id="5" name="Footer Placeholder 4"/>
          <p:cNvSpPr>
            <a:spLocks noGrp="1"/>
          </p:cNvSpPr>
          <p:nvPr>
            <p:ph type="ftr" sz="quarter" idx="11"/>
          </p:nvPr>
        </p:nvSpPr>
        <p:spPr/>
        <p:txBody>
          <a:bodyPr/>
          <a:lstStyle/>
          <a:p>
            <a:pPr>
              <a:defRPr/>
            </a:pPr>
            <a:r>
              <a:rPr lang="en-US" dirty="0" smtClean="0"/>
              <a:t>iTeenChallenge.org</a:t>
            </a:r>
            <a:endParaRPr lang="en-US" dirty="0"/>
          </a:p>
        </p:txBody>
      </p:sp>
      <p:sp>
        <p:nvSpPr>
          <p:cNvPr id="6" name="Slide Number Placeholder 5"/>
          <p:cNvSpPr>
            <a:spLocks noGrp="1"/>
          </p:cNvSpPr>
          <p:nvPr>
            <p:ph type="sldNum" sz="quarter" idx="12"/>
          </p:nvPr>
        </p:nvSpPr>
        <p:spPr/>
        <p:txBody>
          <a:bodyPr/>
          <a:lstStyle/>
          <a:p>
            <a:pPr>
              <a:defRPr/>
            </a:pPr>
            <a:fld id="{9304788E-D2E0-420C-B7C7-53D65496CD32}" type="slidenum">
              <a:rPr lang="en-US" smtClean="0"/>
              <a:pPr>
                <a:defRPr/>
              </a:pPr>
              <a:t>56</a:t>
            </a:fld>
            <a:endParaRPr lang="en-US"/>
          </a:p>
        </p:txBody>
      </p:sp>
      <p:sp>
        <p:nvSpPr>
          <p:cNvPr id="7" name="Content Placeholder 1"/>
          <p:cNvSpPr txBox="1">
            <a:spLocks/>
          </p:cNvSpPr>
          <p:nvPr/>
        </p:nvSpPr>
        <p:spPr bwMode="auto">
          <a:xfrm>
            <a:off x="4876800" y="1219200"/>
            <a:ext cx="4267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563563" indent="-555625">
              <a:buFont typeface="Wingdings 3" pitchFamily="18" charset="2"/>
              <a:buNone/>
            </a:pPr>
            <a:r>
              <a:rPr lang="en-US" sz="2000" dirty="0" smtClean="0">
                <a:solidFill>
                  <a:srgbClr val="C00000"/>
                </a:solidFill>
              </a:rPr>
              <a:t>12.	Outreach ministries</a:t>
            </a:r>
          </a:p>
          <a:p>
            <a:pPr marL="563563" indent="15875" defTabSz="1081088">
              <a:spcAft>
                <a:spcPts val="600"/>
              </a:spcAft>
              <a:buFont typeface="Wingdings 3" pitchFamily="18" charset="2"/>
              <a:buNone/>
            </a:pPr>
            <a:r>
              <a:rPr lang="en-US" sz="1800" dirty="0" smtClean="0">
                <a:solidFill>
                  <a:srgbClr val="C00000"/>
                </a:solidFill>
              </a:rPr>
              <a:t>Evangelism is a priority of the Teen Challenge program. </a:t>
            </a:r>
            <a:endParaRPr lang="en-US" sz="2000" dirty="0" smtClean="0">
              <a:solidFill>
                <a:srgbClr val="C00000"/>
              </a:solidFill>
            </a:endParaRPr>
          </a:p>
          <a:p>
            <a:pPr marL="796925"/>
            <a:r>
              <a:rPr lang="en-US" sz="2000" dirty="0" smtClean="0">
                <a:solidFill>
                  <a:srgbClr val="C00000"/>
                </a:solidFill>
              </a:rPr>
              <a:t>Street evangelism</a:t>
            </a:r>
          </a:p>
          <a:p>
            <a:pPr marL="796925"/>
            <a:r>
              <a:rPr lang="en-US" sz="2000" dirty="0" smtClean="0">
                <a:solidFill>
                  <a:srgbClr val="C00000"/>
                </a:solidFill>
              </a:rPr>
              <a:t>Prison ministry</a:t>
            </a:r>
          </a:p>
          <a:p>
            <a:pPr marL="796925"/>
            <a:r>
              <a:rPr lang="en-US" sz="2000" dirty="0" smtClean="0">
                <a:solidFill>
                  <a:srgbClr val="C00000"/>
                </a:solidFill>
              </a:rPr>
              <a:t>Coffee houses</a:t>
            </a:r>
          </a:p>
          <a:p>
            <a:pPr marL="796925"/>
            <a:r>
              <a:rPr lang="en-US" sz="2000" dirty="0" smtClean="0">
                <a:solidFill>
                  <a:srgbClr val="C00000"/>
                </a:solidFill>
              </a:rPr>
              <a:t>Homeless outreach</a:t>
            </a:r>
          </a:p>
          <a:p>
            <a:pPr marL="796925"/>
            <a:r>
              <a:rPr lang="en-US" sz="2000" dirty="0" smtClean="0">
                <a:solidFill>
                  <a:srgbClr val="C00000"/>
                </a:solidFill>
              </a:rPr>
              <a:t>Literature distribution </a:t>
            </a:r>
          </a:p>
          <a:p>
            <a:pPr marL="796925"/>
            <a:r>
              <a:rPr lang="en-US" sz="2000" dirty="0" smtClean="0">
                <a:solidFill>
                  <a:srgbClr val="C00000"/>
                </a:solidFill>
              </a:rPr>
              <a:t>Youth meetings</a:t>
            </a:r>
          </a:p>
          <a:p>
            <a:pPr marL="796925"/>
            <a:r>
              <a:rPr lang="en-US" sz="2000" dirty="0" smtClean="0">
                <a:solidFill>
                  <a:srgbClr val="C00000"/>
                </a:solidFill>
              </a:rPr>
              <a:t>Church ministry</a:t>
            </a:r>
          </a:p>
          <a:p>
            <a:pPr marL="796925"/>
            <a:r>
              <a:rPr lang="en-US" sz="2000" dirty="0" smtClean="0">
                <a:solidFill>
                  <a:srgbClr val="C00000"/>
                </a:solidFill>
              </a:rPr>
              <a:t>Children’s outreach</a:t>
            </a:r>
          </a:p>
          <a:p>
            <a:pPr marL="796925"/>
            <a:r>
              <a:rPr lang="en-US" sz="2000" dirty="0" smtClean="0">
                <a:solidFill>
                  <a:srgbClr val="C00000"/>
                </a:solidFill>
              </a:rPr>
              <a:t>School meetings</a:t>
            </a:r>
          </a:p>
          <a:p>
            <a:pPr marL="796925"/>
            <a:r>
              <a:rPr lang="en-US" sz="2000" dirty="0" smtClean="0">
                <a:solidFill>
                  <a:srgbClr val="C00000"/>
                </a:solidFill>
              </a:rPr>
              <a:t>Pastoral counseling &amp; referral service</a:t>
            </a:r>
          </a:p>
          <a:p>
            <a:pPr marL="1147763" indent="-450850" defTabSz="1081088">
              <a:spcAft>
                <a:spcPts val="1200"/>
              </a:spcAft>
              <a:buFont typeface="Wingdings" panose="05000000000000000000" pitchFamily="2" charset="2"/>
              <a:buChar char="Ø"/>
            </a:pPr>
            <a:r>
              <a:rPr lang="en-US" sz="2000" dirty="0" smtClean="0"/>
              <a:t>.</a:t>
            </a:r>
          </a:p>
          <a:p>
            <a:pPr marL="1147763" indent="-450850" defTabSz="1081088">
              <a:spcAft>
                <a:spcPts val="1200"/>
              </a:spcAft>
              <a:buFont typeface="Wingdings" panose="05000000000000000000" pitchFamily="2" charset="2"/>
              <a:buChar char="Ø"/>
            </a:pPr>
            <a:endParaRPr lang="en-US" dirty="0" smtClean="0"/>
          </a:p>
        </p:txBody>
      </p:sp>
    </p:spTree>
    <p:extLst>
      <p:ext uri="{BB962C8B-B14F-4D97-AF65-F5344CB8AC3E}">
        <p14:creationId xmlns:p14="http://schemas.microsoft.com/office/powerpoint/2010/main" val="153812921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smtClean="0"/>
              <a:t>Teen </a:t>
            </a:r>
            <a:r>
              <a:rPr lang="en-US" smtClean="0"/>
              <a:t>Challenge Accreditation</a:t>
            </a:r>
            <a:endParaRPr lang="en-US"/>
          </a:p>
        </p:txBody>
      </p:sp>
      <p:sp>
        <p:nvSpPr>
          <p:cNvPr id="4" name="Date Placeholder 3"/>
          <p:cNvSpPr>
            <a:spLocks noGrp="1"/>
          </p:cNvSpPr>
          <p:nvPr>
            <p:ph type="dt" sz="half" idx="10"/>
          </p:nvPr>
        </p:nvSpPr>
        <p:spPr/>
        <p:txBody>
          <a:bodyPr/>
          <a:lstStyle/>
          <a:p>
            <a:pPr>
              <a:defRPr/>
            </a:pPr>
            <a:r>
              <a:rPr lang="en-US" smtClean="0"/>
              <a:t>06-2016</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
        <p:nvSpPr>
          <p:cNvPr id="6" name="Slide Number Placeholder 5"/>
          <p:cNvSpPr>
            <a:spLocks noGrp="1"/>
          </p:cNvSpPr>
          <p:nvPr>
            <p:ph type="sldNum" sz="quarter" idx="12"/>
          </p:nvPr>
        </p:nvSpPr>
        <p:spPr/>
        <p:txBody>
          <a:bodyPr/>
          <a:lstStyle/>
          <a:p>
            <a:pPr>
              <a:defRPr/>
            </a:pPr>
            <a:fld id="{9304788E-D2E0-420C-B7C7-53D65496CD32}" type="slidenum">
              <a:rPr lang="en-US" smtClean="0"/>
              <a:pPr>
                <a:defRPr/>
              </a:pPr>
              <a:t>57</a:t>
            </a:fld>
            <a:endParaRPr lang="en-US"/>
          </a:p>
        </p:txBody>
      </p:sp>
    </p:spTree>
    <p:extLst>
      <p:ext uri="{BB962C8B-B14F-4D97-AF65-F5344CB8AC3E}">
        <p14:creationId xmlns:p14="http://schemas.microsoft.com/office/powerpoint/2010/main" val="57590662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ltLang="en-US" smtClean="0"/>
              <a:t>06-2016</a:t>
            </a:r>
            <a:endParaRPr lang="en-US" altLang="en-US" smtClean="0"/>
          </a:p>
        </p:txBody>
      </p:sp>
      <p:sp>
        <p:nvSpPr>
          <p:cNvPr id="56323"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ltLang="en-US" smtClean="0"/>
              <a:t>iTeenChallenge.org</a:t>
            </a:r>
          </a:p>
        </p:txBody>
      </p:sp>
      <p:sp>
        <p:nvSpPr>
          <p:cNvPr id="5632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EBF78465-0E23-42D8-ADBC-A83F07069ED8}" type="slidenum">
              <a:rPr lang="en-US" altLang="en-US" smtClean="0"/>
              <a:pPr/>
              <a:t>58</a:t>
            </a:fld>
            <a:endParaRPr lang="en-US" altLang="en-US" smtClean="0"/>
          </a:p>
        </p:txBody>
      </p:sp>
      <p:sp>
        <p:nvSpPr>
          <p:cNvPr id="87042" name="Rectangle 2"/>
          <p:cNvSpPr>
            <a:spLocks noGrp="1" noChangeArrowheads="1"/>
          </p:cNvSpPr>
          <p:nvPr>
            <p:ph type="title"/>
          </p:nvPr>
        </p:nvSpPr>
        <p:spPr/>
        <p:txBody>
          <a:bodyPr>
            <a:normAutofit fontScale="90000"/>
          </a:bodyPr>
          <a:lstStyle/>
          <a:p>
            <a:pPr algn="ctr" eaLnBrk="1" fontAlgn="auto" hangingPunct="1">
              <a:spcAft>
                <a:spcPts val="0"/>
              </a:spcAft>
              <a:defRPr/>
            </a:pPr>
            <a:r>
              <a:rPr lang="pt-BR" sz="4800" dirty="0"/>
              <a:t>Questões para discussão </a:t>
            </a:r>
            <a:r>
              <a:rPr lang="en-US" sz="2700" dirty="0" smtClean="0">
                <a:solidFill>
                  <a:srgbClr val="C00000"/>
                </a:solidFill>
              </a:rPr>
              <a:t>Questions for discussion</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343400"/>
          </a:xfrm>
        </p:spPr>
        <p:txBody>
          <a:bodyPr>
            <a:normAutofit lnSpcReduction="10000"/>
          </a:bodyPr>
          <a:lstStyle/>
          <a:p>
            <a:pPr marL="365760" indent="-256032" algn="ctr" eaLnBrk="1" fontAlgn="auto" hangingPunct="1">
              <a:spcAft>
                <a:spcPts val="0"/>
              </a:spcAft>
              <a:buFont typeface="Wingdings" pitchFamily="2" charset="2"/>
              <a:buNone/>
              <a:defRPr/>
            </a:pPr>
            <a:endParaRPr lang="en-US" sz="4400" dirty="0" smtClean="0"/>
          </a:p>
          <a:p>
            <a:pPr marL="365760" indent="-256032" algn="ctr" eaLnBrk="1" fontAlgn="auto" hangingPunct="1">
              <a:spcAft>
                <a:spcPts val="0"/>
              </a:spcAft>
              <a:buFont typeface="Wingdings" pitchFamily="2" charset="2"/>
              <a:buNone/>
              <a:defRPr/>
            </a:pPr>
            <a:endParaRPr lang="en-US" sz="4400" dirty="0" smtClean="0"/>
          </a:p>
          <a:p>
            <a:pPr marL="365760" indent="-256032" algn="ctr" eaLnBrk="1" fontAlgn="auto" hangingPunct="1">
              <a:spcAft>
                <a:spcPts val="0"/>
              </a:spcAft>
              <a:buFont typeface="Wingdings" pitchFamily="2" charset="2"/>
              <a:buNone/>
              <a:defRPr/>
            </a:pPr>
            <a:r>
              <a:rPr lang="en-US" sz="4400" dirty="0" smtClean="0"/>
              <a:t>Global Teen Challenge</a:t>
            </a:r>
          </a:p>
          <a:p>
            <a:pPr marL="365760" indent="-256032" algn="ctr" eaLnBrk="1" fontAlgn="auto" hangingPunct="1">
              <a:spcAft>
                <a:spcPts val="0"/>
              </a:spcAft>
              <a:buFont typeface="Wingdings" pitchFamily="2" charset="2"/>
              <a:buNone/>
              <a:defRPr/>
            </a:pPr>
            <a:r>
              <a:rPr lang="en-US" sz="4400" dirty="0" smtClean="0"/>
              <a:t>706-576-6555</a:t>
            </a:r>
          </a:p>
          <a:p>
            <a:pPr marL="365760" indent="-256032" algn="ctr" eaLnBrk="1" fontAlgn="auto" hangingPunct="1">
              <a:spcAft>
                <a:spcPts val="0"/>
              </a:spcAft>
              <a:buFont typeface="Wingdings" pitchFamily="2" charset="2"/>
              <a:buNone/>
              <a:defRPr/>
            </a:pPr>
            <a:r>
              <a:rPr lang="en-US" sz="4400" dirty="0" smtClean="0"/>
              <a:t>www.GlobalTC.org</a:t>
            </a:r>
          </a:p>
          <a:p>
            <a:pPr marL="365760" indent="-256032" algn="ctr" eaLnBrk="1" fontAlgn="auto" hangingPunct="1">
              <a:spcAft>
                <a:spcPts val="0"/>
              </a:spcAft>
              <a:buFont typeface="Wingdings" pitchFamily="2" charset="2"/>
              <a:buNone/>
              <a:defRPr/>
            </a:pPr>
            <a:r>
              <a:rPr lang="en-US" sz="4400" dirty="0" smtClean="0"/>
              <a:t>www.iTeenChallenge.org</a:t>
            </a:r>
          </a:p>
          <a:p>
            <a:pPr marL="365760" indent="-256032" algn="ctr" eaLnBrk="1" fontAlgn="auto" hangingPunct="1">
              <a:spcAft>
                <a:spcPts val="0"/>
              </a:spcAft>
              <a:buFont typeface="Wingdings" pitchFamily="2" charset="2"/>
              <a:buNone/>
              <a:defRPr/>
            </a:pPr>
            <a:endParaRPr lang="en-US" sz="4400" dirty="0" smtClean="0"/>
          </a:p>
        </p:txBody>
      </p:sp>
      <p:sp>
        <p:nvSpPr>
          <p:cNvPr id="57347"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ltLang="en-US" smtClean="0"/>
              <a:t>06-2016</a:t>
            </a:r>
            <a:endParaRPr lang="en-US" altLang="en-US" smtClean="0"/>
          </a:p>
        </p:txBody>
      </p:sp>
      <p:sp>
        <p:nvSpPr>
          <p:cNvPr id="57348"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ltLang="en-US" smtClean="0"/>
              <a:t>iTeenChallenge.org</a:t>
            </a:r>
          </a:p>
        </p:txBody>
      </p:sp>
      <p:sp>
        <p:nvSpPr>
          <p:cNvPr id="5734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8889B2C2-0969-45C9-9BE5-D60755D5B8CF}" type="slidenum">
              <a:rPr lang="en-US" altLang="en-US" smtClean="0"/>
              <a:pPr/>
              <a:t>59</a:t>
            </a:fld>
            <a:endParaRPr lang="en-US" altLang="en-US" smtClean="0"/>
          </a:p>
        </p:txBody>
      </p:sp>
      <p:sp>
        <p:nvSpPr>
          <p:cNvPr id="2" name="Title 1"/>
          <p:cNvSpPr>
            <a:spLocks noGrp="1"/>
          </p:cNvSpPr>
          <p:nvPr>
            <p:ph type="title"/>
          </p:nvPr>
        </p:nvSpPr>
        <p:spPr/>
        <p:txBody>
          <a:bodyPr>
            <a:normAutofit/>
          </a:bodyPr>
          <a:lstStyle/>
          <a:p>
            <a:pPr algn="ctr" eaLnBrk="1" fontAlgn="auto" hangingPunct="1">
              <a:spcAft>
                <a:spcPts val="0"/>
              </a:spcAft>
              <a:defRPr/>
            </a:pPr>
            <a:r>
              <a:rPr lang="pt-BR" dirty="0"/>
              <a:t>Contate Informações</a:t>
            </a:r>
            <a:r>
              <a:rPr lang="en-US" dirty="0"/>
              <a:t/>
            </a:r>
            <a:br>
              <a:rPr lang="en-US" dirty="0"/>
            </a:br>
            <a:r>
              <a:rPr lang="en-US" sz="2400" dirty="0" smtClean="0">
                <a:solidFill>
                  <a:srgbClr val="C00000"/>
                </a:solidFill>
              </a:rPr>
              <a:t>Contact information</a:t>
            </a:r>
            <a:endParaRPr lang="en-US" sz="2400" dirty="0">
              <a:solidFill>
                <a:srgbClr val="C00000"/>
              </a:solidFill>
            </a:endParaRPr>
          </a:p>
        </p:txBody>
      </p:sp>
      <p:pic>
        <p:nvPicPr>
          <p:cNvPr id="57351"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066800"/>
            <a:ext cx="4243388"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681038" indent="-681038">
              <a:buNone/>
            </a:pPr>
            <a:r>
              <a:rPr lang="en-US" dirty="0" smtClean="0"/>
              <a:t>1.	</a:t>
            </a:r>
            <a:r>
              <a:rPr lang="en-US" dirty="0" err="1" smtClean="0"/>
              <a:t>Declara</a:t>
            </a:r>
            <a:r>
              <a:rPr lang="pt-PT" dirty="0"/>
              <a:t>çã</a:t>
            </a:r>
            <a:r>
              <a:rPr lang="en-US" dirty="0" smtClean="0"/>
              <a:t>o de f</a:t>
            </a:r>
            <a:r>
              <a:rPr lang="pt-PT" dirty="0"/>
              <a:t>é</a:t>
            </a:r>
            <a:r>
              <a:rPr lang="en-US" dirty="0" smtClean="0"/>
              <a:t/>
            </a:r>
            <a:br>
              <a:rPr lang="en-US" dirty="0" smtClean="0"/>
            </a:br>
            <a:r>
              <a:rPr lang="en-US" sz="2000" dirty="0" smtClean="0">
                <a:solidFill>
                  <a:srgbClr val="C00000"/>
                </a:solidFill>
              </a:rPr>
              <a:t>Statement of faith</a:t>
            </a:r>
            <a:endParaRPr lang="en-US" sz="2000" dirty="0">
              <a:solidFill>
                <a:srgbClr val="C00000"/>
              </a:solidFill>
            </a:endParaRPr>
          </a:p>
        </p:txBody>
      </p:sp>
      <p:sp>
        <p:nvSpPr>
          <p:cNvPr id="3" name="Title 2"/>
          <p:cNvSpPr>
            <a:spLocks noGrp="1"/>
          </p:cNvSpPr>
          <p:nvPr>
            <p:ph type="title"/>
          </p:nvPr>
        </p:nvSpPr>
        <p:spPr/>
        <p:txBody>
          <a:bodyPr>
            <a:normAutofit fontScale="90000"/>
          </a:bodyPr>
          <a:lstStyle/>
          <a:p>
            <a:pPr algn="ctr">
              <a:spcAft>
                <a:spcPts val="3000"/>
              </a:spcAft>
            </a:pPr>
            <a:r>
              <a:rPr lang="en-US" sz="3600" dirty="0"/>
              <a:t>Manual de </a:t>
            </a:r>
            <a:r>
              <a:rPr lang="en-US" sz="3600" dirty="0" err="1"/>
              <a:t>Políticas</a:t>
            </a:r>
            <a:r>
              <a:rPr lang="en-US" sz="3600" dirty="0"/>
              <a:t> e </a:t>
            </a:r>
            <a:r>
              <a:rPr lang="en-US" sz="3600" dirty="0" err="1"/>
              <a:t>Procedimentos</a:t>
            </a:r>
            <a:r>
              <a:rPr lang="en-US" sz="3600" dirty="0"/>
              <a:t> </a:t>
            </a:r>
            <a:r>
              <a:rPr lang="en-US" sz="4400" dirty="0"/>
              <a:t/>
            </a:r>
            <a:br>
              <a:rPr lang="en-US" sz="4400" dirty="0"/>
            </a:br>
            <a:r>
              <a:rPr lang="en-US" sz="2700" dirty="0">
                <a:solidFill>
                  <a:srgbClr val="C00000"/>
                </a:solidFill>
              </a:rPr>
              <a:t>Policies and Procedures Manual</a:t>
            </a:r>
          </a:p>
        </p:txBody>
      </p:sp>
      <p:sp>
        <p:nvSpPr>
          <p:cNvPr id="4" name="Date Placeholder 3"/>
          <p:cNvSpPr>
            <a:spLocks noGrp="1"/>
          </p:cNvSpPr>
          <p:nvPr>
            <p:ph type="dt" sz="half" idx="10"/>
          </p:nvPr>
        </p:nvSpPr>
        <p:spPr/>
        <p:txBody>
          <a:bodyPr/>
          <a:lstStyle/>
          <a:p>
            <a:pPr>
              <a:defRPr/>
            </a:pPr>
            <a:r>
              <a:rPr lang="en-US" smtClean="0"/>
              <a:t>06-2016</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
        <p:nvSpPr>
          <p:cNvPr id="6" name="Slide Number Placeholder 5"/>
          <p:cNvSpPr>
            <a:spLocks noGrp="1"/>
          </p:cNvSpPr>
          <p:nvPr>
            <p:ph type="sldNum" sz="quarter" idx="12"/>
          </p:nvPr>
        </p:nvSpPr>
        <p:spPr/>
        <p:txBody>
          <a:bodyPr/>
          <a:lstStyle/>
          <a:p>
            <a:pPr>
              <a:defRPr/>
            </a:pPr>
            <a:fld id="{9304788E-D2E0-420C-B7C7-53D65496CD32}" type="slidenum">
              <a:rPr lang="en-US" smtClean="0"/>
              <a:pPr>
                <a:defRPr/>
              </a:pPr>
              <a:t>6</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5210175" y="2541790"/>
            <a:ext cx="4495800" cy="3371850"/>
          </a:xfrm>
          <a:prstGeom prst="rect">
            <a:avLst/>
          </a:prstGeom>
        </p:spPr>
      </p:pic>
    </p:spTree>
    <p:extLst>
      <p:ext uri="{BB962C8B-B14F-4D97-AF65-F5344CB8AC3E}">
        <p14:creationId xmlns:p14="http://schemas.microsoft.com/office/powerpoint/2010/main" val="4761990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06-2016</a:t>
            </a:r>
            <a:endParaRPr lang="en-US"/>
          </a:p>
        </p:txBody>
      </p:sp>
      <p:sp>
        <p:nvSpPr>
          <p:cNvPr id="5" name="Footer Placeholder 4"/>
          <p:cNvSpPr>
            <a:spLocks noGrp="1"/>
          </p:cNvSpPr>
          <p:nvPr>
            <p:ph type="ftr" sz="quarter" idx="11"/>
          </p:nvPr>
        </p:nvSpPr>
        <p:spPr/>
        <p:txBody>
          <a:bodyPr/>
          <a:lstStyle/>
          <a:p>
            <a:pPr>
              <a:defRPr/>
            </a:pPr>
            <a:r>
              <a:rPr lang="en-US" dirty="0" smtClean="0"/>
              <a:t>iTeenChallenge.org</a:t>
            </a:r>
            <a:endParaRPr lang="en-US" dirty="0"/>
          </a:p>
        </p:txBody>
      </p:sp>
      <p:sp>
        <p:nvSpPr>
          <p:cNvPr id="6" name="Slide Number Placeholder 5"/>
          <p:cNvSpPr>
            <a:spLocks noGrp="1"/>
          </p:cNvSpPr>
          <p:nvPr>
            <p:ph type="sldNum" sz="quarter" idx="12"/>
          </p:nvPr>
        </p:nvSpPr>
        <p:spPr/>
        <p:txBody>
          <a:bodyPr/>
          <a:lstStyle/>
          <a:p>
            <a:pPr>
              <a:defRPr/>
            </a:pPr>
            <a:fld id="{9304788E-D2E0-420C-B7C7-53D65496CD32}" type="slidenum">
              <a:rPr lang="en-US" smtClean="0"/>
              <a:pPr>
                <a:defRPr/>
              </a:pPr>
              <a:t>7</a:t>
            </a:fld>
            <a:endParaRPr lang="en-US"/>
          </a:p>
        </p:txBody>
      </p:sp>
      <p:sp>
        <p:nvSpPr>
          <p:cNvPr id="7" name="Title 2"/>
          <p:cNvSpPr txBox="1">
            <a:spLocks/>
          </p:cNvSpPr>
          <p:nvPr/>
        </p:nvSpPr>
        <p:spPr>
          <a:xfrm>
            <a:off x="457200" y="228600"/>
            <a:ext cx="8229600" cy="1143000"/>
          </a:xfrm>
          <a:prstGeom prst="rect">
            <a:avLst/>
          </a:prstGeom>
        </p:spPr>
        <p:txBody>
          <a:bodyPr vert="horz" rtlCol="0" anchor="ctr">
            <a:normAutofit fontScale="97500"/>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a:spcAft>
                <a:spcPts val="3000"/>
              </a:spcAft>
            </a:pPr>
            <a:r>
              <a:rPr lang="en-US" sz="3600" dirty="0" smtClean="0"/>
              <a:t>Manual de </a:t>
            </a:r>
            <a:r>
              <a:rPr lang="en-US" sz="3600" dirty="0" err="1" smtClean="0"/>
              <a:t>Políticas</a:t>
            </a:r>
            <a:r>
              <a:rPr lang="en-US" sz="3600" dirty="0" smtClean="0"/>
              <a:t> e </a:t>
            </a:r>
            <a:r>
              <a:rPr lang="en-US" sz="3600" dirty="0" err="1" smtClean="0"/>
              <a:t>Procedimentos</a:t>
            </a:r>
            <a:r>
              <a:rPr lang="en-US" sz="3600" dirty="0" smtClean="0"/>
              <a:t> </a:t>
            </a:r>
            <a:r>
              <a:rPr lang="en-US" sz="4400" dirty="0" smtClean="0"/>
              <a:t/>
            </a:r>
            <a:br>
              <a:rPr lang="en-US" sz="4400" dirty="0" smtClean="0"/>
            </a:br>
            <a:r>
              <a:rPr lang="en-US" sz="2700" dirty="0" smtClean="0">
                <a:solidFill>
                  <a:srgbClr val="C00000"/>
                </a:solidFill>
              </a:rPr>
              <a:t>Policies and Procedures Manual</a:t>
            </a:r>
            <a:endParaRPr lang="en-US" sz="2700" dirty="0">
              <a:solidFill>
                <a:srgbClr val="C00000"/>
              </a:solidFill>
            </a:endParaRPr>
          </a:p>
        </p:txBody>
      </p:sp>
      <p:sp>
        <p:nvSpPr>
          <p:cNvPr id="9" name="Rectangle 8"/>
          <p:cNvSpPr/>
          <p:nvPr/>
        </p:nvSpPr>
        <p:spPr>
          <a:xfrm>
            <a:off x="228600" y="5638800"/>
            <a:ext cx="26670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p:txBody>
          <a:bodyPr/>
          <a:lstStyle/>
          <a:p>
            <a:pPr marL="681038" indent="-681038">
              <a:buNone/>
            </a:pPr>
            <a:r>
              <a:rPr lang="en-US" dirty="0"/>
              <a:t>2</a:t>
            </a:r>
            <a:r>
              <a:rPr lang="en-US" dirty="0" smtClean="0"/>
              <a:t>.	</a:t>
            </a:r>
            <a:r>
              <a:rPr lang="en-US" dirty="0" err="1"/>
              <a:t>Declara</a:t>
            </a:r>
            <a:r>
              <a:rPr lang="pt-PT" dirty="0"/>
              <a:t>çã</a:t>
            </a:r>
            <a:r>
              <a:rPr lang="en-US" dirty="0"/>
              <a:t>o de </a:t>
            </a:r>
            <a:r>
              <a:rPr lang="pt-PT" dirty="0"/>
              <a:t>propósito </a:t>
            </a:r>
            <a:r>
              <a:rPr lang="en-US" dirty="0"/>
              <a:t/>
            </a:r>
            <a:br>
              <a:rPr lang="en-US" dirty="0"/>
            </a:br>
            <a:r>
              <a:rPr lang="en-US" sz="2000" dirty="0">
                <a:solidFill>
                  <a:srgbClr val="C00000"/>
                </a:solidFill>
              </a:rPr>
              <a:t>Statement </a:t>
            </a:r>
            <a:r>
              <a:rPr lang="en-US" sz="2000" dirty="0" smtClean="0">
                <a:solidFill>
                  <a:srgbClr val="C00000"/>
                </a:solidFill>
              </a:rPr>
              <a:t>of purpose</a:t>
            </a:r>
          </a:p>
          <a:p>
            <a:pPr marL="109537" indent="0">
              <a:buNone/>
            </a:pPr>
            <a:endParaRPr lang="en-US" sz="1000" dirty="0" smtClean="0">
              <a:solidFill>
                <a:srgbClr val="FF0000"/>
              </a:solidFill>
            </a:endParaRPr>
          </a:p>
          <a:p>
            <a:pPr marL="109537" indent="0">
              <a:buNone/>
            </a:pPr>
            <a:r>
              <a:rPr lang="pt-PT" sz="2400" dirty="0"/>
              <a:t>O propósito desta organização é evangelizer pessoas com problemas que controlam as suas vidas e iniciar um processo de discipulado até ao ponto em que o aluno pode funcionar como um Cristão na sociedade enquanto que aplica princípios bíblicos aos relacionamentos na família, igreja local, vocação escolhida, e comunidade. </a:t>
            </a:r>
            <a:r>
              <a:rPr lang="pt-PT" sz="2400" dirty="0" smtClean="0"/>
              <a:t/>
            </a:r>
            <a:br>
              <a:rPr lang="pt-PT" sz="2400" dirty="0" smtClean="0"/>
            </a:br>
            <a:r>
              <a:rPr lang="en-US" sz="1800" dirty="0" smtClean="0">
                <a:solidFill>
                  <a:srgbClr val="C00000"/>
                </a:solidFill>
              </a:rPr>
              <a:t>The </a:t>
            </a:r>
            <a:r>
              <a:rPr lang="en-US" sz="1800" dirty="0">
                <a:solidFill>
                  <a:srgbClr val="C00000"/>
                </a:solidFill>
              </a:rPr>
              <a:t>purpose of this organization is to evangelize people who have life-controlling problems and initiate the discipleship process to the point where the student can function as a Christian in society while applying Biblical principles to relationships in the family, local church, chosen vocation, and the community.  </a:t>
            </a:r>
            <a:endParaRPr lang="en-US" sz="1800" dirty="0" smtClean="0">
              <a:solidFill>
                <a:srgbClr val="C00000"/>
              </a:solidFill>
            </a:endParaRPr>
          </a:p>
        </p:txBody>
      </p:sp>
    </p:spTree>
    <p:extLst>
      <p:ext uri="{BB962C8B-B14F-4D97-AF65-F5344CB8AC3E}">
        <p14:creationId xmlns:p14="http://schemas.microsoft.com/office/powerpoint/2010/main" val="9338160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681038" indent="-681038">
              <a:buNone/>
            </a:pPr>
            <a:r>
              <a:rPr lang="en-US" dirty="0"/>
              <a:t>2</a:t>
            </a:r>
            <a:r>
              <a:rPr lang="en-US" dirty="0" smtClean="0"/>
              <a:t>.	</a:t>
            </a:r>
            <a:r>
              <a:rPr lang="en-US" dirty="0" err="1"/>
              <a:t>Declara</a:t>
            </a:r>
            <a:r>
              <a:rPr lang="pt-PT" dirty="0"/>
              <a:t>çã</a:t>
            </a:r>
            <a:r>
              <a:rPr lang="en-US" dirty="0"/>
              <a:t>o de </a:t>
            </a:r>
            <a:r>
              <a:rPr lang="pt-PT" dirty="0"/>
              <a:t>propósito </a:t>
            </a:r>
            <a:r>
              <a:rPr lang="en-US" dirty="0"/>
              <a:t/>
            </a:r>
            <a:br>
              <a:rPr lang="en-US" dirty="0"/>
            </a:br>
            <a:r>
              <a:rPr lang="en-US" sz="2000" dirty="0">
                <a:solidFill>
                  <a:srgbClr val="C00000"/>
                </a:solidFill>
              </a:rPr>
              <a:t>Statement </a:t>
            </a:r>
            <a:r>
              <a:rPr lang="en-US" sz="2000" dirty="0" smtClean="0">
                <a:solidFill>
                  <a:srgbClr val="C00000"/>
                </a:solidFill>
              </a:rPr>
              <a:t>of purpose</a:t>
            </a:r>
          </a:p>
          <a:p>
            <a:pPr marL="109537" indent="0">
              <a:buNone/>
            </a:pPr>
            <a:endParaRPr lang="en-US" sz="1000" dirty="0" smtClean="0">
              <a:solidFill>
                <a:srgbClr val="FF0000"/>
              </a:solidFill>
            </a:endParaRPr>
          </a:p>
          <a:p>
            <a:pPr marL="109537" indent="0">
              <a:buNone/>
            </a:pPr>
            <a:r>
              <a:rPr lang="pt-PT" sz="2400" dirty="0"/>
              <a:t>Os esforços do Desafio Jovem incluem ajudar pessoas a tornar-se mentalmente sãs, emocinalmente equilibradas, socialmente ajustadas, fisicamente bem e espiritualmente vivas</a:t>
            </a:r>
            <a:r>
              <a:rPr lang="pt-PT" sz="2400" dirty="0" smtClean="0"/>
              <a:t>.</a:t>
            </a:r>
            <a:br>
              <a:rPr lang="pt-PT" sz="2400" dirty="0" smtClean="0"/>
            </a:br>
            <a:r>
              <a:rPr lang="en-US" sz="1800" dirty="0" smtClean="0">
                <a:solidFill>
                  <a:srgbClr val="C00000"/>
                </a:solidFill>
              </a:rPr>
              <a:t>Teen </a:t>
            </a:r>
            <a:r>
              <a:rPr lang="en-US" sz="1800" dirty="0">
                <a:solidFill>
                  <a:srgbClr val="C00000"/>
                </a:solidFill>
              </a:rPr>
              <a:t>Challenge endeavors include helping people become mentally sound, emotionally balanced, socially adjusted, physically well and spiritually alive.</a:t>
            </a:r>
            <a:endParaRPr lang="en-US" sz="2400" dirty="0">
              <a:solidFill>
                <a:srgbClr val="C00000"/>
              </a:solidFill>
            </a:endParaRPr>
          </a:p>
          <a:p>
            <a:pPr marL="109537" indent="0">
              <a:buNone/>
            </a:pPr>
            <a:endParaRPr lang="en-US" dirty="0"/>
          </a:p>
        </p:txBody>
      </p:sp>
      <p:sp>
        <p:nvSpPr>
          <p:cNvPr id="4" name="Date Placeholder 3"/>
          <p:cNvSpPr>
            <a:spLocks noGrp="1"/>
          </p:cNvSpPr>
          <p:nvPr>
            <p:ph type="dt" sz="half" idx="10"/>
          </p:nvPr>
        </p:nvSpPr>
        <p:spPr/>
        <p:txBody>
          <a:bodyPr/>
          <a:lstStyle/>
          <a:p>
            <a:pPr>
              <a:defRPr/>
            </a:pPr>
            <a:r>
              <a:rPr lang="en-US" smtClean="0"/>
              <a:t>06-2016</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dirty="0"/>
          </a:p>
        </p:txBody>
      </p:sp>
      <p:sp>
        <p:nvSpPr>
          <p:cNvPr id="6" name="Slide Number Placeholder 5"/>
          <p:cNvSpPr>
            <a:spLocks noGrp="1"/>
          </p:cNvSpPr>
          <p:nvPr>
            <p:ph type="sldNum" sz="quarter" idx="12"/>
          </p:nvPr>
        </p:nvSpPr>
        <p:spPr/>
        <p:txBody>
          <a:bodyPr/>
          <a:lstStyle/>
          <a:p>
            <a:pPr>
              <a:defRPr/>
            </a:pPr>
            <a:fld id="{9304788E-D2E0-420C-B7C7-53D65496CD32}" type="slidenum">
              <a:rPr lang="en-US" smtClean="0"/>
              <a:pPr>
                <a:defRPr/>
              </a:pPr>
              <a:t>8</a:t>
            </a:fld>
            <a:endParaRPr lang="en-US"/>
          </a:p>
        </p:txBody>
      </p:sp>
      <p:sp>
        <p:nvSpPr>
          <p:cNvPr id="7" name="Title 2"/>
          <p:cNvSpPr txBox="1">
            <a:spLocks/>
          </p:cNvSpPr>
          <p:nvPr/>
        </p:nvSpPr>
        <p:spPr>
          <a:xfrm>
            <a:off x="457200" y="228600"/>
            <a:ext cx="8229600" cy="1143000"/>
          </a:xfrm>
          <a:prstGeom prst="rect">
            <a:avLst/>
          </a:prstGeom>
        </p:spPr>
        <p:txBody>
          <a:bodyPr vert="horz" rtlCol="0" anchor="ctr">
            <a:normAutofit fontScale="97500"/>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a:spcAft>
                <a:spcPts val="3000"/>
              </a:spcAft>
            </a:pPr>
            <a:r>
              <a:rPr lang="en-US" sz="3600" dirty="0" smtClean="0"/>
              <a:t>Manual de </a:t>
            </a:r>
            <a:r>
              <a:rPr lang="en-US" sz="3600" dirty="0" err="1" smtClean="0"/>
              <a:t>Políticas</a:t>
            </a:r>
            <a:r>
              <a:rPr lang="en-US" sz="3600" dirty="0" smtClean="0"/>
              <a:t> e </a:t>
            </a:r>
            <a:r>
              <a:rPr lang="en-US" sz="3600" dirty="0" err="1" smtClean="0"/>
              <a:t>Procedimentos</a:t>
            </a:r>
            <a:r>
              <a:rPr lang="en-US" sz="3600" dirty="0" smtClean="0"/>
              <a:t> </a:t>
            </a:r>
            <a:r>
              <a:rPr lang="en-US" sz="4400" dirty="0" smtClean="0"/>
              <a:t/>
            </a:r>
            <a:br>
              <a:rPr lang="en-US" sz="4400" dirty="0" smtClean="0"/>
            </a:br>
            <a:r>
              <a:rPr lang="en-US" sz="2700" dirty="0" smtClean="0">
                <a:solidFill>
                  <a:srgbClr val="C00000"/>
                </a:solidFill>
              </a:rPr>
              <a:t>Policies and Procedures Manual</a:t>
            </a:r>
            <a:endParaRPr lang="en-US" sz="2700" dirty="0">
              <a:solidFill>
                <a:srgbClr val="C00000"/>
              </a:solidFill>
            </a:endParaRPr>
          </a:p>
        </p:txBody>
      </p:sp>
    </p:spTree>
    <p:extLst>
      <p:ext uri="{BB962C8B-B14F-4D97-AF65-F5344CB8AC3E}">
        <p14:creationId xmlns:p14="http://schemas.microsoft.com/office/powerpoint/2010/main" val="13550398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681038" indent="-673100">
              <a:spcAft>
                <a:spcPts val="600"/>
              </a:spcAft>
              <a:buNone/>
            </a:pPr>
            <a:r>
              <a:rPr lang="en-US" sz="2400" dirty="0" smtClean="0"/>
              <a:t>3.	</a:t>
            </a:r>
            <a:r>
              <a:rPr lang="en-US" sz="2400" dirty="0" err="1" smtClean="0"/>
              <a:t>Estrutura</a:t>
            </a:r>
            <a:r>
              <a:rPr lang="en-US" sz="2400" dirty="0" smtClean="0"/>
              <a:t> legal      </a:t>
            </a:r>
            <a:r>
              <a:rPr lang="en-US" sz="1800" dirty="0" err="1" smtClean="0">
                <a:solidFill>
                  <a:srgbClr val="C00000"/>
                </a:solidFill>
              </a:rPr>
              <a:t>Legal</a:t>
            </a:r>
            <a:r>
              <a:rPr lang="en-US" sz="1800" dirty="0" smtClean="0">
                <a:solidFill>
                  <a:srgbClr val="C00000"/>
                </a:solidFill>
              </a:rPr>
              <a:t> structure</a:t>
            </a:r>
          </a:p>
          <a:p>
            <a:pPr marL="1387475" indent="-706438" defTabSz="1081088">
              <a:spcAft>
                <a:spcPts val="600"/>
              </a:spcAft>
              <a:buNone/>
            </a:pPr>
            <a:r>
              <a:rPr lang="en-US" sz="2400" dirty="0" smtClean="0"/>
              <a:t>A.	</a:t>
            </a:r>
            <a:r>
              <a:rPr lang="pt-PT" sz="2400" dirty="0"/>
              <a:t>Aprovação do </a:t>
            </a:r>
            <a:r>
              <a:rPr lang="pt-PT" sz="2400" dirty="0" smtClean="0"/>
              <a:t>Ministério</a:t>
            </a:r>
            <a:br>
              <a:rPr lang="pt-PT" sz="2400" dirty="0" smtClean="0"/>
            </a:br>
            <a:r>
              <a:rPr lang="en-US" sz="1800" dirty="0" smtClean="0">
                <a:solidFill>
                  <a:srgbClr val="C00000"/>
                </a:solidFill>
              </a:rPr>
              <a:t>Approval of ministry</a:t>
            </a:r>
          </a:p>
          <a:p>
            <a:pPr marL="1387475" indent="-706438" defTabSz="1081088">
              <a:buNone/>
            </a:pPr>
            <a:r>
              <a:rPr lang="en-US" sz="2400" dirty="0" smtClean="0"/>
              <a:t>B.	</a:t>
            </a:r>
            <a:r>
              <a:rPr lang="pt-PT" sz="2400" dirty="0"/>
              <a:t>Conselho de </a:t>
            </a:r>
            <a:r>
              <a:rPr lang="pt-PT" sz="2400" dirty="0" smtClean="0"/>
              <a:t>Administração</a:t>
            </a:r>
            <a:br>
              <a:rPr lang="pt-PT" sz="2400" dirty="0" smtClean="0"/>
            </a:br>
            <a:r>
              <a:rPr lang="en-US" sz="1800" dirty="0" smtClean="0">
                <a:solidFill>
                  <a:srgbClr val="C00000"/>
                </a:solidFill>
              </a:rPr>
              <a:t>Board of directors</a:t>
            </a:r>
          </a:p>
          <a:p>
            <a:pPr marL="2054225" indent="-674688" defTabSz="1081088">
              <a:spcAft>
                <a:spcPts val="600"/>
              </a:spcAft>
              <a:buNone/>
            </a:pPr>
            <a:r>
              <a:rPr lang="en-US" sz="2200" dirty="0" smtClean="0"/>
              <a:t>1.	</a:t>
            </a:r>
            <a:r>
              <a:rPr lang="en-US" sz="2200" dirty="0" err="1" smtClean="0"/>
              <a:t>Cristãos</a:t>
            </a:r>
            <a:r>
              <a:rPr lang="en-US" sz="2200" dirty="0" smtClean="0"/>
              <a:t> </a:t>
            </a:r>
            <a:br>
              <a:rPr lang="en-US" sz="2200" dirty="0" smtClean="0"/>
            </a:br>
            <a:r>
              <a:rPr lang="en-US" sz="1800" dirty="0" smtClean="0">
                <a:solidFill>
                  <a:srgbClr val="C00000"/>
                </a:solidFill>
              </a:rPr>
              <a:t>Christians</a:t>
            </a:r>
          </a:p>
          <a:p>
            <a:pPr marL="2054225" indent="-674688" defTabSz="1081088">
              <a:spcAft>
                <a:spcPts val="600"/>
              </a:spcAft>
              <a:buNone/>
            </a:pPr>
            <a:r>
              <a:rPr lang="en-US" sz="2200" dirty="0" smtClean="0"/>
              <a:t>2.	</a:t>
            </a:r>
            <a:r>
              <a:rPr lang="pt-PT" sz="2200" dirty="0" smtClean="0"/>
              <a:t>Nenhum </a:t>
            </a:r>
            <a:r>
              <a:rPr lang="pt-PT" sz="2200" dirty="0"/>
              <a:t>funcionário do Desafio Jovem ou familiars dos funcionários </a:t>
            </a:r>
            <a:r>
              <a:rPr lang="pt-PT" sz="2400" dirty="0" smtClean="0"/>
              <a:t/>
            </a:r>
            <a:br>
              <a:rPr lang="pt-PT" sz="2400" dirty="0" smtClean="0"/>
            </a:br>
            <a:r>
              <a:rPr lang="en-US" sz="1800" dirty="0" smtClean="0">
                <a:solidFill>
                  <a:srgbClr val="C00000"/>
                </a:solidFill>
              </a:rPr>
              <a:t>No TC staff or family members of staff </a:t>
            </a:r>
          </a:p>
          <a:p>
            <a:pPr marL="2054225" indent="-674688" defTabSz="1081088">
              <a:buNone/>
            </a:pPr>
            <a:r>
              <a:rPr lang="en-US" sz="2200" dirty="0" smtClean="0"/>
              <a:t>3.	</a:t>
            </a:r>
            <a:r>
              <a:rPr lang="pt-PT" sz="2200" dirty="0" smtClean="0"/>
              <a:t>A </a:t>
            </a:r>
            <a:r>
              <a:rPr lang="pt-PT" sz="2200" dirty="0"/>
              <a:t>frequência das reuniões do Conselho de Administração </a:t>
            </a:r>
            <a:r>
              <a:rPr lang="pt-PT" sz="2400" dirty="0" smtClean="0"/>
              <a:t/>
            </a:r>
            <a:br>
              <a:rPr lang="pt-PT" sz="2400" dirty="0" smtClean="0"/>
            </a:br>
            <a:r>
              <a:rPr lang="en-US" sz="1800" dirty="0" smtClean="0">
                <a:solidFill>
                  <a:srgbClr val="C00000"/>
                </a:solidFill>
              </a:rPr>
              <a:t>Frequency of board meetings</a:t>
            </a:r>
            <a:endParaRPr lang="en-US" sz="1800" dirty="0">
              <a:solidFill>
                <a:srgbClr val="C00000"/>
              </a:solidFill>
            </a:endParaRPr>
          </a:p>
        </p:txBody>
      </p:sp>
      <p:sp>
        <p:nvSpPr>
          <p:cNvPr id="3" name="Title 2"/>
          <p:cNvSpPr>
            <a:spLocks noGrp="1"/>
          </p:cNvSpPr>
          <p:nvPr>
            <p:ph type="title"/>
          </p:nvPr>
        </p:nvSpPr>
        <p:spPr/>
        <p:txBody>
          <a:bodyPr>
            <a:noAutofit/>
          </a:bodyPr>
          <a:lstStyle/>
          <a:p>
            <a:pPr algn="ctr">
              <a:spcAft>
                <a:spcPts val="3000"/>
              </a:spcAft>
            </a:pPr>
            <a:r>
              <a:rPr lang="en-US" sz="3200" dirty="0"/>
              <a:t>Manual de </a:t>
            </a:r>
            <a:r>
              <a:rPr lang="en-US" sz="3200" dirty="0" err="1"/>
              <a:t>Políticas</a:t>
            </a:r>
            <a:r>
              <a:rPr lang="en-US" sz="3200" dirty="0"/>
              <a:t> e </a:t>
            </a:r>
            <a:r>
              <a:rPr lang="en-US" sz="3200" dirty="0" err="1"/>
              <a:t>Procedimentos</a:t>
            </a:r>
            <a:r>
              <a:rPr lang="en-US" sz="3200" dirty="0"/>
              <a:t> </a:t>
            </a:r>
            <a:r>
              <a:rPr lang="en-US" sz="4400" dirty="0"/>
              <a:t/>
            </a:r>
            <a:br>
              <a:rPr lang="en-US" sz="4400" dirty="0"/>
            </a:br>
            <a:r>
              <a:rPr lang="en-US" sz="2400" dirty="0">
                <a:solidFill>
                  <a:srgbClr val="C00000"/>
                </a:solidFill>
              </a:rPr>
              <a:t>Policies and Procedures Manual</a:t>
            </a:r>
          </a:p>
        </p:txBody>
      </p:sp>
      <p:sp>
        <p:nvSpPr>
          <p:cNvPr id="4" name="Date Placeholder 3"/>
          <p:cNvSpPr>
            <a:spLocks noGrp="1"/>
          </p:cNvSpPr>
          <p:nvPr>
            <p:ph type="dt" sz="half" idx="10"/>
          </p:nvPr>
        </p:nvSpPr>
        <p:spPr>
          <a:xfrm>
            <a:off x="6781800" y="6463567"/>
            <a:ext cx="1919288" cy="365125"/>
          </a:xfrm>
        </p:spPr>
        <p:txBody>
          <a:bodyPr/>
          <a:lstStyle/>
          <a:p>
            <a:pPr>
              <a:defRPr/>
            </a:pPr>
            <a:r>
              <a:rPr lang="en-US" smtClean="0"/>
              <a:t>06-2016</a:t>
            </a:r>
            <a:endParaRPr lang="en-US"/>
          </a:p>
        </p:txBody>
      </p:sp>
      <p:sp>
        <p:nvSpPr>
          <p:cNvPr id="5" name="Footer Placeholder 4"/>
          <p:cNvSpPr>
            <a:spLocks noGrp="1"/>
          </p:cNvSpPr>
          <p:nvPr>
            <p:ph type="ftr" sz="quarter" idx="11"/>
          </p:nvPr>
        </p:nvSpPr>
        <p:spPr/>
        <p:txBody>
          <a:bodyPr/>
          <a:lstStyle/>
          <a:p>
            <a:pPr>
              <a:defRPr/>
            </a:pPr>
            <a:r>
              <a:rPr lang="en-US" dirty="0" smtClean="0"/>
              <a:t>iTeenChallenge.org</a:t>
            </a:r>
            <a:endParaRPr lang="en-US" dirty="0"/>
          </a:p>
        </p:txBody>
      </p:sp>
      <p:sp>
        <p:nvSpPr>
          <p:cNvPr id="6" name="Slide Number Placeholder 5"/>
          <p:cNvSpPr>
            <a:spLocks noGrp="1"/>
          </p:cNvSpPr>
          <p:nvPr>
            <p:ph type="sldNum" sz="quarter" idx="12"/>
          </p:nvPr>
        </p:nvSpPr>
        <p:spPr/>
        <p:txBody>
          <a:bodyPr/>
          <a:lstStyle/>
          <a:p>
            <a:pPr>
              <a:defRPr/>
            </a:pPr>
            <a:fld id="{9304788E-D2E0-420C-B7C7-53D65496CD32}" type="slidenum">
              <a:rPr lang="en-US" smtClean="0"/>
              <a:pPr>
                <a:defRPr/>
              </a:pPr>
              <a:t>9</a:t>
            </a:fld>
            <a:endParaRPr lang="en-US"/>
          </a:p>
        </p:txBody>
      </p:sp>
    </p:spTree>
    <p:extLst>
      <p:ext uri="{BB962C8B-B14F-4D97-AF65-F5344CB8AC3E}">
        <p14:creationId xmlns:p14="http://schemas.microsoft.com/office/powerpoint/2010/main" val="344373518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xtured">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7840</TotalTime>
  <Words>1116</Words>
  <Application>Microsoft Office PowerPoint</Application>
  <PresentationFormat>On-screen Show (4:3)</PresentationFormat>
  <Paragraphs>953</Paragraphs>
  <Slides>59</Slides>
  <Notes>0</Notes>
  <HiddenSlides>0</HiddenSlides>
  <MMClips>0</MMClips>
  <ScaleCrop>false</ScaleCrop>
  <HeadingPairs>
    <vt:vector size="4" baseType="variant">
      <vt:variant>
        <vt:lpstr>Theme</vt:lpstr>
      </vt:variant>
      <vt:variant>
        <vt:i4>2</vt:i4>
      </vt:variant>
      <vt:variant>
        <vt:lpstr>Slide Titles</vt:lpstr>
      </vt:variant>
      <vt:variant>
        <vt:i4>59</vt:i4>
      </vt:variant>
    </vt:vector>
  </HeadingPairs>
  <TitlesOfParts>
    <vt:vector size="61" baseType="lpstr">
      <vt:lpstr>Concourse</vt:lpstr>
      <vt:lpstr>Textured</vt:lpstr>
      <vt:lpstr>Administração Desafio Jovem  Teen Challenge Administration</vt:lpstr>
      <vt:lpstr>3 principais documentos 3 key documents</vt:lpstr>
      <vt:lpstr>Estrutura &amp; administração do Desafio Jovem Structure &amp; administration of  Teen Challenge</vt:lpstr>
      <vt:lpstr>PowerPoint Presentation</vt:lpstr>
      <vt:lpstr>Parte 1   Part 1</vt:lpstr>
      <vt:lpstr>Manual de Políticas e Procedimentos  Policies and Procedures Manual</vt:lpstr>
      <vt:lpstr>PowerPoint Presentation</vt:lpstr>
      <vt:lpstr>PowerPoint Presentation</vt:lpstr>
      <vt:lpstr>Manual de Políticas e Procedimentos  Policies and Procedures Manual</vt:lpstr>
      <vt:lpstr>Propósito da Diretória Purpose of the Board of Directors</vt:lpstr>
      <vt:lpstr>Propósito da Diretória Purpose of the Board of Directors</vt:lpstr>
      <vt:lpstr>Manual de Políticas e Procedimentos  Policies and Procedures Manual</vt:lpstr>
      <vt:lpstr>Manual de Políticas e Procedimentos  Policies and Procedures Manual</vt:lpstr>
      <vt:lpstr>Manual de Políticas e Procedimentos  Policies and Procedures Manual</vt:lpstr>
      <vt:lpstr>Manual de Políticas e Procedimentos  Policies and Procedures Manual</vt:lpstr>
      <vt:lpstr>Manual de Políticas e Procedimentos  Policies and Procedures Manual</vt:lpstr>
      <vt:lpstr>Manual de Políticas e Procedimentos  Policies and Procedures Manual</vt:lpstr>
      <vt:lpstr>Manual de Políticas e Procedimentos  Policies and Procedures Manual</vt:lpstr>
      <vt:lpstr>Manual de Políticas e Procedimentos  Policies and Procedures Manual</vt:lpstr>
      <vt:lpstr>Manual de Políticas e Procedimentos  Policies and Procedures Manual</vt:lpstr>
      <vt:lpstr>Manual de Políticas e Procedimentos  Policies and Procedures Manual</vt:lpstr>
      <vt:lpstr>Manual de Políticas e Procedimentos  Policies and Procedures Manual</vt:lpstr>
      <vt:lpstr>Manual de Políticas e Procedimentos  Policies and Procedures Manual</vt:lpstr>
      <vt:lpstr>Manual de Políticas e Procedimentos  Policies and Procedures Manual</vt:lpstr>
      <vt:lpstr>Manual de Políticas e Procedimentos  Policies and Procedures Manual</vt:lpstr>
      <vt:lpstr>Manual de Políticas e Procedimentos  Policies and Procedures Manual</vt:lpstr>
      <vt:lpstr>Manual de Políticas e Procedimentos  Policies and Procedures Manual</vt:lpstr>
      <vt:lpstr>Manual de Políticas e Procedimentos  Policies and Procedures Manual</vt:lpstr>
      <vt:lpstr>Manual de Políticas e Procedimentos  Policies and Procedures Manual</vt:lpstr>
      <vt:lpstr>Manual de Políticas e Procedimentos  Policies and Procedures Manual</vt:lpstr>
      <vt:lpstr>Manual de Políticas e Procedimentos  Policies and Procedures Manual</vt:lpstr>
      <vt:lpstr>Manual de Políticas e Procedimentos  Policies and Procedures Manual</vt:lpstr>
      <vt:lpstr>Manual de Políticas e Procedimentos  Policies and Procedures Manual</vt:lpstr>
      <vt:lpstr>Manual de Políticas e Procedimentos  Policies and Procedures Manual</vt:lpstr>
      <vt:lpstr>Manual de Políticas e Procedimentos  Policies and Procedures Manual</vt:lpstr>
      <vt:lpstr>PowerPoint Presentation</vt:lpstr>
      <vt:lpstr>h. Sample daily schedule</vt:lpstr>
      <vt:lpstr>Manual de Políticas e Procedimentos  Policies and Procedures Manual</vt:lpstr>
      <vt:lpstr>Manual de Políticas e Procedimentos  Policies and Procedures Manual</vt:lpstr>
      <vt:lpstr>Manual de Políticas e Procedimentos  Policies and Procedures Manual</vt:lpstr>
      <vt:lpstr>Manual de Políticas e Procedimentos  Policies and Procedures Manual</vt:lpstr>
      <vt:lpstr>Manual de Políticas e Procedimentos  Policies and Procedures Manual</vt:lpstr>
      <vt:lpstr>Manual de Políticas e Procedimentos  Policies and Procedures Manual</vt:lpstr>
      <vt:lpstr>Manual de Políticas e Procedimentos  Policies and Procedures Manual</vt:lpstr>
      <vt:lpstr>Manual de Políticas e Procedimentos  Policies and Procedures Manual</vt:lpstr>
      <vt:lpstr>Manual de Políticas e Procedimentos  Policies and Procedures Manual</vt:lpstr>
      <vt:lpstr>Manual de Políticas e Procedimentos  Policies and Procedures Manual</vt:lpstr>
      <vt:lpstr>Manual de Políticas e Procedimentos  Policies and Procedures Manual</vt:lpstr>
      <vt:lpstr>Manual de Políticas e Procedimentos  Policies and Procedures Manual</vt:lpstr>
      <vt:lpstr>Manual de Políticas e Procedimentos  Policies and Procedures Manual</vt:lpstr>
      <vt:lpstr>Manual de Políticas e Procedimentos  Policies and Procedures Manual</vt:lpstr>
      <vt:lpstr>Manual de Políticas e Procedimentos  Policies and Procedures Manual</vt:lpstr>
      <vt:lpstr>Manual de Políticas e Procedimentos  Policies and Procedures Manual</vt:lpstr>
      <vt:lpstr>Manual de Políticas e Procedimentos  Policies and Procedures Manual</vt:lpstr>
      <vt:lpstr>Manual de Políticas e Procedimentos  Policies and Procedures Manual</vt:lpstr>
      <vt:lpstr>Manual de Políticas e Procedimentos  Policies and Procedures Manual</vt:lpstr>
      <vt:lpstr>Teen Challenge Accreditation</vt:lpstr>
      <vt:lpstr>Questões para discussão Questions for discussion</vt:lpstr>
      <vt:lpstr>Contate Informações Contact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Keys to the Success of Teen Challenge</dc:title>
  <dc:creator>staysharp</dc:creator>
  <cp:lastModifiedBy>Dave Batty</cp:lastModifiedBy>
  <cp:revision>159</cp:revision>
  <cp:lastPrinted>2014-09-04T15:08:27Z</cp:lastPrinted>
  <dcterms:created xsi:type="dcterms:W3CDTF">2007-02-03T15:41:39Z</dcterms:created>
  <dcterms:modified xsi:type="dcterms:W3CDTF">2016-06-30T11:52:38Z</dcterms:modified>
</cp:coreProperties>
</file>