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2" r:id="rId4"/>
    <p:sldId id="271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148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AFE4-EC8D-48F9-B457-8290BDC270B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570F-87C3-4BB2-87FC-4368C1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850" y="685800"/>
            <a:ext cx="9258300" cy="1975104"/>
          </a:xfrm>
        </p:spPr>
        <p:txBody>
          <a:bodyPr/>
          <a:lstStyle/>
          <a:p>
            <a:r>
              <a:rPr lang="ja-JP" altLang="en-US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ティーンチャレンジでのカウンセリングへのイントロダクション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n-US" sz="2400" b="0" dirty="0"/>
              <a:t>Introduction to Counseling in Teen Challenge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590800"/>
            <a:ext cx="7772400" cy="1508760"/>
          </a:xfrm>
        </p:spPr>
        <p:txBody>
          <a:bodyPr/>
          <a:lstStyle/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作成者 デイヴ・バティ</a:t>
            </a:r>
            <a:endParaRPr 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b="1" dirty="0" smtClean="0"/>
              <a:t>By Dave Batty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591586"/>
            <a:ext cx="3581400" cy="16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562600" y="541998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Challenge Staff Training Course T603.02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381000"/>
            <a:ext cx="9182100" cy="1045464"/>
          </a:xfrm>
        </p:spPr>
        <p:txBody>
          <a:bodyPr/>
          <a:lstStyle/>
          <a:p>
            <a:pPr marL="685800" indent="-685800"/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6. </a:t>
            </a:r>
            <a:r>
              <a:rPr lang="ja-JP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誤った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思い込みを打ち砕く手助けを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</a:t>
            </a:r>
            <a:r>
              <a:rPr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400" dirty="0" smtClean="0"/>
              <a:t>Help </a:t>
            </a:r>
            <a:r>
              <a:rPr lang="en-US" altLang="ja-JP" sz="2400" dirty="0"/>
              <a:t>break down </a:t>
            </a:r>
            <a:r>
              <a:rPr lang="en-US" altLang="ja-JP" sz="2400" u="sng" dirty="0">
                <a:solidFill>
                  <a:srgbClr val="FF0000"/>
                </a:solidFill>
              </a:rPr>
              <a:t>false</a:t>
            </a:r>
            <a:r>
              <a:rPr lang="en-US" altLang="ja-JP" sz="2400" dirty="0"/>
              <a:t> beliefs</a:t>
            </a:r>
            <a:endParaRPr lang="en-US" sz="2800" dirty="0"/>
          </a:p>
        </p:txBody>
      </p:sp>
      <p:pic>
        <p:nvPicPr>
          <p:cNvPr id="4" name="Picture 3" descr="Ball and chains-confl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81201"/>
            <a:ext cx="7100888" cy="443626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10000" y="2438400"/>
            <a:ext cx="1905000" cy="838200"/>
          </a:xfrm>
          <a:prstGeom prst="wedgeRoundRectCallout">
            <a:avLst>
              <a:gd name="adj1" fmla="val 48380"/>
              <a:gd name="adj2" fmla="val 1485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大丈夫！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</a:rPr>
              <a:t>I’m fine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</a:rPr>
              <a:t>!</a:t>
            </a:r>
            <a:endParaRPr lang="en-US" altLang="ja-JP" sz="2000" dirty="0">
              <a:solidFill>
                <a:schemeClr val="bg1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48221"/>
            <a:ext cx="8610600" cy="2993136"/>
          </a:xfrm>
        </p:spPr>
        <p:txBody>
          <a:bodyPr/>
          <a:lstStyle/>
          <a:p>
            <a:pPr marL="685800" indent="-685800"/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7. 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生徒をあなたに</a:t>
            </a:r>
            <a:r>
              <a:rPr lang="ja-JP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依存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させない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/>
              <a:t>Don’t </a:t>
            </a:r>
            <a:r>
              <a:rPr lang="en-US" altLang="ja-JP" sz="2400" dirty="0"/>
              <a:t>allow students to</a:t>
            </a:r>
            <a:r>
              <a:rPr lang="ja-JP" altLang="en-US" sz="2400" dirty="0"/>
              <a:t> </a:t>
            </a:r>
            <a:r>
              <a:rPr lang="en-US" altLang="ja-JP" sz="2400" dirty="0"/>
              <a:t>become </a:t>
            </a:r>
            <a:r>
              <a:rPr lang="en-US" altLang="ja-JP" sz="2400" u="sng" dirty="0">
                <a:solidFill>
                  <a:srgbClr val="FF0000"/>
                </a:solidFill>
              </a:rPr>
              <a:t>dependent</a:t>
            </a:r>
            <a:r>
              <a:rPr lang="en-US" altLang="ja-JP" sz="2400" dirty="0"/>
              <a:t> on you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76500" y="2415780"/>
            <a:ext cx="7239000" cy="2026440"/>
          </a:xfrm>
        </p:spPr>
        <p:txBody>
          <a:bodyPr/>
          <a:lstStyle/>
          <a:p>
            <a:pPr lvl="0">
              <a:buNone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「助けて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くれるのはあなたしかいない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！」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>
              <a:buNone/>
            </a:pP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“You are the only one who can help me!”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9"/>
          <a:stretch/>
        </p:blipFill>
        <p:spPr>
          <a:xfrm>
            <a:off x="7010400" y="1600200"/>
            <a:ext cx="3168344" cy="5257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38350" y="152400"/>
            <a:ext cx="81153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636588" indent="-636588"/>
            <a:r>
              <a:rPr 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8.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信仰の創始者であり、完成者である</a:t>
            </a:r>
            <a:r>
              <a:rPr lang="en-US" altLang="ja-JP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に目を向けさせる</a:t>
            </a:r>
            <a:r>
              <a:rPr lang="en-US" altLang="ja-JP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 dirty="0" smtClean="0"/>
              <a:t>Point them to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Jesus</a:t>
            </a:r>
            <a:r>
              <a:rPr lang="en-US" altLang="ja-JP" sz="2400" dirty="0" smtClean="0"/>
              <a:t> as 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the real source of help</a:t>
            </a:r>
            <a:endParaRPr 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5486400" cy="1600200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ブル人への手紙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1-2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8580" indent="0">
              <a:buNone/>
            </a:pP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Hebrews 12:1-2</a:t>
            </a:r>
            <a:endParaRPr 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ebe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6198" y="2057400"/>
            <a:ext cx="3259603" cy="4424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6900" y="533400"/>
            <a:ext cx="8458200" cy="914400"/>
          </a:xfrm>
        </p:spPr>
        <p:txBody>
          <a:bodyPr/>
          <a:lstStyle/>
          <a:p>
            <a:r>
              <a:rPr lang="en-US" b="1" dirty="0" smtClean="0"/>
              <a:t>9. </a:t>
            </a:r>
            <a:r>
              <a:rPr lang="ja-JP" altLang="en-US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根本的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を認識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を助ける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en-US" altLang="ja-JP" sz="2400" dirty="0" smtClean="0"/>
              <a:t>Help </a:t>
            </a:r>
            <a:r>
              <a:rPr lang="en-US" altLang="ja-JP" sz="2400" dirty="0"/>
              <a:t>them identify </a:t>
            </a:r>
            <a:r>
              <a:rPr lang="en-US" altLang="ja-JP" sz="2400" u="sng" dirty="0">
                <a:solidFill>
                  <a:srgbClr val="FF0000"/>
                </a:solidFill>
              </a:rPr>
              <a:t>root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problems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3276600" cy="35030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43100" y="457200"/>
            <a:ext cx="8305800" cy="914400"/>
          </a:xfrm>
        </p:spPr>
        <p:txBody>
          <a:bodyPr/>
          <a:lstStyle/>
          <a:p>
            <a:pPr lvl="0"/>
            <a:r>
              <a:rPr 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問題解決能力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を身につける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を助ける</a:t>
            </a:r>
            <a:r>
              <a:rPr lang="en-US" altLang="ja-JP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en-US" altLang="ja-JP" sz="2400" dirty="0" smtClean="0"/>
              <a:t>Help </a:t>
            </a:r>
            <a:r>
              <a:rPr lang="en-US" altLang="ja-JP" sz="2400" dirty="0"/>
              <a:t>them develop </a:t>
            </a:r>
            <a:r>
              <a:rPr lang="en-US" altLang="ja-JP" sz="2400" u="sng" dirty="0">
                <a:solidFill>
                  <a:srgbClr val="FF0000"/>
                </a:solidFill>
              </a:rPr>
              <a:t>problem</a:t>
            </a:r>
            <a:r>
              <a:rPr lang="en-US" altLang="ja-JP" sz="2400" dirty="0"/>
              <a:t>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solving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skills</a:t>
            </a:r>
            <a:endParaRPr 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0" y="1981200"/>
            <a:ext cx="4572000" cy="1112040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ヤコブの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手紙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2-5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8580" indent="0">
              <a:buNone/>
            </a:pPr>
            <a:r>
              <a:rPr lang="en-US" altLang="ja-JP" sz="2400" dirty="0" smtClean="0"/>
              <a:t>       James </a:t>
            </a:r>
            <a:r>
              <a:rPr lang="en-US" altLang="ja-JP" sz="2400" dirty="0"/>
              <a:t>1:2-5</a:t>
            </a:r>
          </a:p>
          <a:p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304799"/>
            <a:ext cx="8686800" cy="3886199"/>
          </a:xfrm>
        </p:spPr>
        <p:txBody>
          <a:bodyPr/>
          <a:lstStyle/>
          <a:p>
            <a:pPr marL="750888" lvl="0" indent="-750888"/>
            <a:r>
              <a:rPr 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人生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において「脱ぎ捨てること」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身につけること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」を学ぶ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のを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助ける。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すれば彼らは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イエス様が望ま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れる人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になることができる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 b="1" dirty="0" smtClean="0"/>
              <a:t>Help </a:t>
            </a:r>
            <a:r>
              <a:rPr lang="en-US" altLang="ja-JP" sz="2400" b="1" dirty="0"/>
              <a:t>them learn how to </a:t>
            </a:r>
            <a:r>
              <a:rPr lang="en-US" altLang="ja-JP" sz="2400" b="1" dirty="0" smtClean="0"/>
              <a:t>“</a:t>
            </a:r>
            <a:r>
              <a:rPr lang="en-US" altLang="ja-JP" sz="2400" b="1" dirty="0"/>
              <a:t>put off” and “put on</a:t>
            </a:r>
            <a:r>
              <a:rPr lang="en-US" altLang="ja-JP" sz="2400" b="1" dirty="0" smtClean="0"/>
              <a:t>”</a:t>
            </a:r>
            <a:br>
              <a:rPr lang="en-US" altLang="ja-JP" sz="2400" b="1" dirty="0" smtClean="0"/>
            </a:br>
            <a:r>
              <a:rPr lang="en-US" altLang="ja-JP" sz="2400" b="1" dirty="0" smtClean="0"/>
              <a:t>in their </a:t>
            </a:r>
            <a:r>
              <a:rPr lang="en-US" altLang="ja-JP" sz="2400" b="1" dirty="0"/>
              <a:t>life so they </a:t>
            </a:r>
            <a:r>
              <a:rPr lang="en-US" altLang="ja-JP" sz="2400" b="1" dirty="0" smtClean="0"/>
              <a:t>can become </a:t>
            </a:r>
            <a:r>
              <a:rPr lang="en-US" altLang="ja-JP" sz="2400" b="1" dirty="0"/>
              <a:t>all that 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en-US" altLang="ja-JP" sz="2400" b="1" dirty="0" smtClean="0"/>
              <a:t>Jesus wants </a:t>
            </a:r>
            <a:r>
              <a:rPr lang="en-US" altLang="ja-JP" sz="2400" b="1" dirty="0"/>
              <a:t>them to be.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0" y="4419600"/>
            <a:ext cx="6858000" cy="213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コロサイ人への</a:t>
            </a:r>
            <a:r>
              <a:rPr kumimoji="0" lang="ja-JP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手紙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0" lang="ja-JP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1-17</a:t>
            </a:r>
            <a:r>
              <a:rPr kumimoji="0" lang="ja-JP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節</a:t>
            </a:r>
            <a:endParaRPr kumimoji="0" lang="en-US" altLang="ja-JP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858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ja-JP" sz="2400" dirty="0" smtClean="0"/>
              <a:t>      Colossians 3:1-17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ペテロの手紙第二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0" lang="ja-JP" alt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3-11</a:t>
            </a:r>
            <a:r>
              <a:rPr kumimoji="0" lang="ja-JP" alt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節</a:t>
            </a:r>
            <a:endParaRPr kumimoji="0" lang="en-US" altLang="ja-JP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858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ja-JP" sz="2400" dirty="0" smtClean="0"/>
              <a:t>      2 </a:t>
            </a:r>
            <a:r>
              <a:rPr lang="en-US" altLang="ja-JP" sz="2400" dirty="0"/>
              <a:t>Peter </a:t>
            </a:r>
            <a:r>
              <a:rPr lang="en-US" altLang="ja-JP" sz="2400" dirty="0" smtClean="0"/>
              <a:t>1:3-11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8900" y="533400"/>
            <a:ext cx="6934200" cy="914400"/>
          </a:xfrm>
        </p:spPr>
        <p:txBody>
          <a:bodyPr/>
          <a:lstStyle/>
          <a:p>
            <a:pPr lvl="0" algn="ctr"/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ディスカッションのトピック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 dirty="0"/>
              <a:t>Questions for discussion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949F8-039D-4632-BB05-086C0189C0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3300" y="457200"/>
            <a:ext cx="5105400" cy="914400"/>
          </a:xfrm>
        </p:spPr>
        <p:txBody>
          <a:bodyPr/>
          <a:lstStyle/>
          <a:p>
            <a:pPr algn="ctr">
              <a:defRPr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連絡先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Contact Information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0" y="1783560"/>
            <a:ext cx="7620000" cy="316944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グローバルティーンチャレンジ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Global Teen Challenge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 smtClean="0"/>
              <a:t>www.iTeenChallenge.org</a:t>
            </a: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772400" cy="1066800"/>
          </a:xfrm>
        </p:spPr>
        <p:txBody>
          <a:bodyPr/>
          <a:lstStyle/>
          <a:p>
            <a:pPr marL="685800" indent="-685800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ja-JP" altLang="en-US" b="1" dirty="0" smtClean="0"/>
              <a:t> 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ティーンチャレンジでの現実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 smtClean="0"/>
              <a:t>The </a:t>
            </a:r>
            <a:r>
              <a:rPr lang="en-US" sz="2400" dirty="0"/>
              <a:t>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0"/>
            <a:ext cx="7315200" cy="1143000"/>
          </a:xfrm>
        </p:spPr>
        <p:txBody>
          <a:bodyPr>
            <a:normAutofit/>
          </a:bodyPr>
          <a:lstStyle/>
          <a:p>
            <a:pPr marL="581025" indent="-581025">
              <a:spcAft>
                <a:spcPts val="2000"/>
              </a:spcAft>
              <a:buNone/>
            </a:pPr>
            <a:r>
              <a:rPr 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人々が多くの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を抱えて来る</a:t>
            </a:r>
            <a:r>
              <a:rPr lang="es-CR" sz="3200" b="1" u="sng" dirty="0"/>
              <a:t/>
            </a:r>
            <a:br>
              <a:rPr lang="es-CR" sz="3200" b="1" u="sng" dirty="0"/>
            </a:br>
            <a:r>
              <a:rPr lang="en-US" sz="2400" dirty="0"/>
              <a:t>People come with lots of </a:t>
            </a:r>
            <a:r>
              <a:rPr lang="en-US" sz="2400" u="sng" dirty="0">
                <a:solidFill>
                  <a:srgbClr val="FF0000"/>
                </a:solidFill>
              </a:rPr>
              <a:t>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0" r="8036" b="83169"/>
          <a:stretch/>
        </p:blipFill>
        <p:spPr>
          <a:xfrm>
            <a:off x="7239001" y="2743200"/>
            <a:ext cx="370213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90938"/>
            <a:ext cx="3369914" cy="21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772400" cy="1066800"/>
          </a:xfrm>
        </p:spPr>
        <p:txBody>
          <a:bodyPr/>
          <a:lstStyle/>
          <a:p>
            <a:pPr marL="685800" indent="-685800"/>
            <a:r>
              <a:rPr lang="en-US" b="1" dirty="0"/>
              <a:t>1.	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ティーンチャレンジでの現実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 smtClean="0"/>
              <a:t>The </a:t>
            </a:r>
            <a:r>
              <a:rPr lang="en-US" sz="2400" dirty="0"/>
              <a:t>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0"/>
            <a:ext cx="7772400" cy="1447800"/>
          </a:xfrm>
        </p:spPr>
        <p:txBody>
          <a:bodyPr>
            <a:normAutofit/>
          </a:bodyPr>
          <a:lstStyle/>
          <a:p>
            <a:pPr marL="581025" indent="-581025">
              <a:spcAft>
                <a:spcPts val="2000"/>
              </a:spcAft>
              <a:buNone/>
            </a:pPr>
            <a:r>
              <a:rPr 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B.</a:t>
            </a:r>
            <a:r>
              <a:rPr 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彼らの多くが過去に深い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傷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を負っている</a:t>
            </a:r>
            <a:r>
              <a:rPr lang="es-C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s-C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/>
              <a:t>Many have deep </a:t>
            </a:r>
            <a:r>
              <a:rPr lang="en-US" sz="2400" u="sng" dirty="0">
                <a:solidFill>
                  <a:srgbClr val="FF0000"/>
                </a:solidFill>
              </a:rPr>
              <a:t>damage</a:t>
            </a:r>
            <a:r>
              <a:rPr lang="en-US" sz="2400" dirty="0"/>
              <a:t> from their past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9337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3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772400" cy="1850136"/>
          </a:xfrm>
        </p:spPr>
        <p:txBody>
          <a:bodyPr/>
          <a:lstStyle/>
          <a:p>
            <a:pPr marL="685800" indent="-685800"/>
            <a:r>
              <a:rPr lang="en-US" b="1" dirty="0" smtClean="0"/>
              <a:t>1.	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ティーンチャレンジ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での現実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 smtClean="0"/>
              <a:t>The </a:t>
            </a:r>
            <a:r>
              <a:rPr lang="en-US" sz="2400" dirty="0"/>
              <a:t>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6553200" cy="1066800"/>
          </a:xfrm>
        </p:spPr>
        <p:txBody>
          <a:bodyPr>
            <a:normAutofit/>
          </a:bodyPr>
          <a:lstStyle/>
          <a:p>
            <a:pPr marL="465138" indent="-465138">
              <a:buNone/>
            </a:pPr>
            <a:r>
              <a:rPr 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C.</a:t>
            </a:r>
            <a:r>
              <a:rPr 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トラウマ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Trauma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429000"/>
            <a:ext cx="335712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23" y="2514601"/>
            <a:ext cx="3235377" cy="22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772400" cy="1295400"/>
          </a:xfrm>
        </p:spPr>
        <p:txBody>
          <a:bodyPr/>
          <a:lstStyle/>
          <a:p>
            <a:pPr marL="685800" indent="-685800"/>
            <a:r>
              <a:rPr lang="en-US" b="1" dirty="0" smtClean="0"/>
              <a:t>1.</a:t>
            </a:r>
            <a:r>
              <a:rPr lang="en-US" b="1" dirty="0"/>
              <a:t>	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ティーンチャレンジでの現実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 smtClean="0"/>
              <a:t>The </a:t>
            </a:r>
            <a:r>
              <a:rPr lang="en-US" sz="2400" dirty="0"/>
              <a:t>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752600"/>
            <a:ext cx="7315200" cy="4069560"/>
          </a:xfrm>
        </p:spPr>
        <p:txBody>
          <a:bodyPr>
            <a:normAutofit/>
          </a:bodyPr>
          <a:lstStyle/>
          <a:p>
            <a:pPr marL="581025" indent="-581025">
              <a:spcAft>
                <a:spcPts val="3000"/>
              </a:spcAft>
              <a:buNone/>
            </a:pPr>
            <a:r>
              <a:rPr 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</a:t>
            </a:r>
            <a:r>
              <a:rPr 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女性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s-C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90%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性的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虐待の経験がある</a:t>
            </a:r>
            <a:r>
              <a:rPr lang="es-C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s-C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s-C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/>
              <a:t>90% of women have background of </a:t>
            </a:r>
            <a:r>
              <a:rPr lang="en-US" sz="2400" u="sng" dirty="0">
                <a:solidFill>
                  <a:srgbClr val="FF0000"/>
                </a:solidFill>
              </a:rPr>
              <a:t>sexual</a:t>
            </a:r>
            <a:r>
              <a:rPr lang="en-US" sz="2400" dirty="0"/>
              <a:t> abuse</a:t>
            </a:r>
            <a:endParaRPr lang="en-US" sz="3200" dirty="0"/>
          </a:p>
          <a:p>
            <a:pPr marL="581025" indent="-581025">
              <a:buNone/>
            </a:pPr>
            <a:r>
              <a:rPr 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</a:t>
            </a:r>
            <a:r>
              <a:rPr 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ほとんどのスタッフがカウンセリングのトレーニングを受けたことがない</a:t>
            </a:r>
            <a:r>
              <a:rPr lang="pt-B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s-C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s-C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/>
              <a:t>Most </a:t>
            </a:r>
            <a:r>
              <a:rPr lang="en-US" sz="2400" dirty="0" smtClean="0"/>
              <a:t> TC </a:t>
            </a:r>
            <a:r>
              <a:rPr lang="en-US" sz="2400" dirty="0"/>
              <a:t>staff are not trained as professional counselors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304800"/>
            <a:ext cx="9410700" cy="2307336"/>
          </a:xfrm>
        </p:spPr>
        <p:txBody>
          <a:bodyPr/>
          <a:lstStyle/>
          <a:p>
            <a:pPr marL="454025" indent="-454025"/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ティーンチャレンジは</a:t>
            </a:r>
            <a:r>
              <a:rPr lang="ja-JP" altLang="en-US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カウンセリング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     </a:t>
            </a:r>
            <a:r>
              <a:rPr lang="ja-JP" altLang="en-US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ミニストリー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前にまず</a:t>
            </a:r>
            <a:r>
              <a:rPr lang="ja-JP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弟子</a:t>
            </a:r>
            <a:r>
              <a:rPr lang="ja-JP" altLang="en-US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訓練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   ミニストリーである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 smtClean="0"/>
              <a:t>Teen </a:t>
            </a:r>
            <a:r>
              <a:rPr lang="en-US" sz="2400" dirty="0"/>
              <a:t>Challenge is first of all a </a:t>
            </a:r>
            <a:r>
              <a:rPr lang="en-US" sz="2400" dirty="0" smtClean="0"/>
              <a:t>Christian </a:t>
            </a:r>
            <a:r>
              <a:rPr lang="en-US" sz="2400" u="sng" dirty="0" smtClean="0">
                <a:solidFill>
                  <a:srgbClr val="FF0000"/>
                </a:solidFill>
              </a:rPr>
              <a:t>discipleship</a:t>
            </a:r>
            <a:r>
              <a:rPr lang="en-US" sz="2400" dirty="0" smtClean="0"/>
              <a:t> </a:t>
            </a:r>
            <a:r>
              <a:rPr lang="en-US" sz="2400" dirty="0"/>
              <a:t>ministry before being a </a:t>
            </a:r>
            <a:r>
              <a:rPr lang="en-US" sz="2400" u="sng" dirty="0">
                <a:solidFill>
                  <a:srgbClr val="FF0000"/>
                </a:solidFill>
              </a:rPr>
              <a:t>counseling</a:t>
            </a:r>
            <a:r>
              <a:rPr lang="en-US" sz="2400" dirty="0"/>
              <a:t> ministry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9" name="Picture 5" descr="C:\Documents and Settings\Dave Batty\Local Settings\Temporary Internet Files\Content.IE5\H467LFQU\MPj03988050000[1].jpg"/>
          <p:cNvPicPr>
            <a:picLocks noChangeAspect="1" noChangeArrowheads="1"/>
          </p:cNvPicPr>
          <p:nvPr/>
        </p:nvPicPr>
        <p:blipFill>
          <a:blip r:embed="rId2" cstate="print"/>
          <a:srcRect t="8333" b="16667"/>
          <a:stretch>
            <a:fillRect/>
          </a:stretch>
        </p:blipFill>
        <p:spPr bwMode="auto">
          <a:xfrm flipH="1">
            <a:off x="3048000" y="3048000"/>
            <a:ext cx="6400800" cy="3429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1981200" y="1905000"/>
            <a:ext cx="9296400" cy="548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7010400" cy="1045464"/>
          </a:xfrm>
        </p:spPr>
        <p:txBody>
          <a:bodyPr/>
          <a:lstStyle/>
          <a:p>
            <a:pPr marL="685800" indent="-685800"/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すぐ</a:t>
            </a:r>
            <a:r>
              <a:rPr lang="ja-JP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解決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できると約束しない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 smtClean="0"/>
              <a:t>Don’t </a:t>
            </a:r>
            <a:r>
              <a:rPr lang="en-US" sz="2400" dirty="0"/>
              <a:t>promise quick </a:t>
            </a:r>
            <a:r>
              <a:rPr lang="en-US" sz="2400" u="sng" dirty="0">
                <a:solidFill>
                  <a:srgbClr val="FF0000"/>
                </a:solidFill>
              </a:rPr>
              <a:t>solutions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Documents and Settings\Dave Batty\Local Settings\Temporary Internet Files\Content.IE5\CVWEFMIT\MCj041242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0" y="2286001"/>
            <a:ext cx="3581400" cy="4750637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96400" cy="1905000"/>
          </a:xfrm>
        </p:spPr>
        <p:txBody>
          <a:bodyPr/>
          <a:lstStyle/>
          <a:p>
            <a:pPr marL="685800" indent="-685800"/>
            <a:r>
              <a:rPr 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</a:t>
            </a:r>
            <a:r>
              <a:rPr 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カウンセリングしている相手に代わって</a:t>
            </a:r>
            <a:r>
              <a:rPr lang="ja-JP" altLang="en-US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決断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をしないように</a:t>
            </a:r>
            <a:r>
              <a:rPr lang="ru-RU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s-CR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s-CR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sz="2400" dirty="0"/>
              <a:t>Don’t make </a:t>
            </a:r>
            <a:r>
              <a:rPr lang="en-US" sz="2400" u="sng" dirty="0">
                <a:solidFill>
                  <a:srgbClr val="FF0000"/>
                </a:solidFill>
              </a:rPr>
              <a:t>decisions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</a:t>
            </a:r>
            <a:r>
              <a:rPr lang="en-US" sz="2400" dirty="0" smtClean="0"/>
              <a:t>the person you are counseling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33600"/>
            <a:ext cx="7010400" cy="4038600"/>
          </a:xfrm>
        </p:spPr>
        <p:txBody>
          <a:bodyPr/>
          <a:lstStyle/>
          <a:p>
            <a:pPr lvl="0">
              <a:buNone/>
            </a:pPr>
            <a:r>
              <a:rPr lang="es-CR" sz="4000" dirty="0"/>
              <a:t>	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代わりにあげるもの</a:t>
            </a:r>
            <a:r>
              <a:rPr lang="es-C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es-C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s-C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s-C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sz="2000" dirty="0" smtClean="0"/>
              <a:t>Instead</a:t>
            </a:r>
            <a:r>
              <a:rPr lang="en-US" sz="2000" dirty="0"/>
              <a:t>, give:</a:t>
            </a:r>
            <a:endParaRPr lang="en-US" sz="36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アイディア</a:t>
            </a:r>
            <a:r>
              <a:rPr lang="en-US" sz="3600" dirty="0" smtClean="0"/>
              <a:t>  </a:t>
            </a:r>
            <a:r>
              <a:rPr lang="en-US" sz="2400" dirty="0" smtClean="0"/>
              <a:t>ideas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選択肢 </a:t>
            </a:r>
            <a:r>
              <a:rPr lang="en-US" sz="2400" dirty="0" smtClean="0"/>
              <a:t>alternatives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6092747" y="3245185"/>
            <a:ext cx="5086505" cy="320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耳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傾ける</a:t>
            </a:r>
            <a:r>
              <a:rPr 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 </a:t>
            </a:r>
            <a:r>
              <a:rPr lang="en-US" sz="2400" b="1" dirty="0"/>
              <a:t>Listen!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6/2019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0471" r="9836" b="8627"/>
          <a:stretch/>
        </p:blipFill>
        <p:spPr>
          <a:xfrm>
            <a:off x="2590800" y="1923738"/>
            <a:ext cx="7105338" cy="493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3151</TotalTime>
  <Words>457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Calibri</vt:lpstr>
      <vt:lpstr>Consolas</vt:lpstr>
      <vt:lpstr>Corbel</vt:lpstr>
      <vt:lpstr>HGｺﾞｼｯｸM</vt:lpstr>
      <vt:lpstr>HG丸ｺﾞｼｯｸM-PRO</vt:lpstr>
      <vt:lpstr>Wingdings</vt:lpstr>
      <vt:lpstr>Wingdings 2</vt:lpstr>
      <vt:lpstr>Wingdings 3</vt:lpstr>
      <vt:lpstr>Metro</vt:lpstr>
      <vt:lpstr>ティーンチャレンジでのカウンセリングへのイントロダクション Introduction to Counseling in Teen Challenge </vt:lpstr>
      <vt:lpstr>1. ティーンチャレンジでの現実 The reality of working in Teen Challenge</vt:lpstr>
      <vt:lpstr>1. ティーンチャレンジでの現実 The reality of working in Teen Challenge</vt:lpstr>
      <vt:lpstr>1. ティーンチャレンジでの現実 The reality of working in Teen Challenge</vt:lpstr>
      <vt:lpstr>1. ティーンチャレンジでの現実 The reality of working in Teen Challenge</vt:lpstr>
      <vt:lpstr>2. ティーンチャレンジはカウンセリングの     ミニストリーである前にまず弟子訓練の   ミニストリーである Teen Challenge is first of all a Christian discipleship ministry before being a counseling ministry </vt:lpstr>
      <vt:lpstr>3. すぐ解決できると約束しない Don’t promise quick solutions </vt:lpstr>
      <vt:lpstr>4. カウンセリングしている相手に代わって決断をしないように  Don’t make decisions for the person you are counseling </vt:lpstr>
      <vt:lpstr>5. 耳を傾ける! Listen! </vt:lpstr>
      <vt:lpstr>6. 誤った思い込みを打ち砕く手助けをする 　Help break down false beliefs</vt:lpstr>
      <vt:lpstr>7. 生徒をあなたに依存させない  Don’t allow students to become dependent on you</vt:lpstr>
      <vt:lpstr>PowerPoint Presentation</vt:lpstr>
      <vt:lpstr>9. 根本的問題を認識するのを助ける       Help them identify root problems</vt:lpstr>
      <vt:lpstr>10. 問題解決能力を身につけるのを助ける      Help them develop problem solving skills</vt:lpstr>
      <vt:lpstr>11. 人生において「脱ぎ捨てること」と 「身につけること」を学ぶのを助ける。 そうすれば彼らはイエス様が望ま れる人になることができる。 Help them learn how to “put off” and “put on” in their life so they can become all that  Jesus wants them to be. </vt:lpstr>
      <vt:lpstr>ディスカッションのトピック Questions for discussion</vt:lpstr>
      <vt:lpstr>連絡先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Counseling in Teen Challenge</dc:title>
  <dc:creator>Gregg Fischer</dc:creator>
  <cp:lastModifiedBy>Dave Batty</cp:lastModifiedBy>
  <cp:revision>75</cp:revision>
  <dcterms:created xsi:type="dcterms:W3CDTF">2009-07-01T11:27:30Z</dcterms:created>
  <dcterms:modified xsi:type="dcterms:W3CDTF">2019-07-02T12:27:06Z</dcterms:modified>
</cp:coreProperties>
</file>