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1" r:id="rId4"/>
    <p:sldId id="272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4AFE4-EC8D-48F9-B457-8290BDC270B1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E570F-87C3-4BB2-87FC-4368C1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6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570F-87C3-4BB2-87FC-4368C148D4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6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pt-BR" smtClean="0"/>
              <a:t>Introdução ao Aconselhamento no Desafio Jovem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4357" y="649550"/>
            <a:ext cx="8305800" cy="1975104"/>
          </a:xfrm>
        </p:spPr>
        <p:txBody>
          <a:bodyPr/>
          <a:lstStyle/>
          <a:p>
            <a:r>
              <a:rPr lang="pt-BR" dirty="0" smtClean="0"/>
              <a:t>Introdução ao Aconselhamento no Desafio Jovem</a:t>
            </a:r>
            <a:r>
              <a:rPr lang="es-CR" dirty="0" smtClean="0"/>
              <a:t/>
            </a:r>
            <a:br>
              <a:rPr lang="es-CR" dirty="0" smtClean="0"/>
            </a:br>
            <a:r>
              <a:rPr lang="en-US" sz="2400" dirty="0"/>
              <a:t>Introduction to Counseling in Teen Challenge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4357" y="2112590"/>
            <a:ext cx="7772400" cy="1508760"/>
          </a:xfrm>
        </p:spPr>
        <p:txBody>
          <a:bodyPr/>
          <a:lstStyle/>
          <a:p>
            <a:r>
              <a:rPr lang="en-US" b="1" dirty="0" err="1" smtClean="0"/>
              <a:t>Por</a:t>
            </a:r>
            <a:r>
              <a:rPr lang="en-US" b="1" dirty="0" smtClean="0"/>
              <a:t> Dave Batty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4357" y="4190140"/>
            <a:ext cx="3581400" cy="165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638800" y="4695956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 Challenge Staff Training Course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T603.02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iTeenChallenge.org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8229600" cy="1045464"/>
          </a:xfrm>
        </p:spPr>
        <p:txBody>
          <a:bodyPr/>
          <a:lstStyle/>
          <a:p>
            <a:pPr marL="685800" indent="-685800"/>
            <a:r>
              <a:rPr lang="en-US" sz="3600" b="1" dirty="0"/>
              <a:t>6.	</a:t>
            </a:r>
            <a:r>
              <a:rPr lang="pt-BR" sz="3600" b="1" dirty="0"/>
              <a:t>Ajude</a:t>
            </a:r>
            <a:r>
              <a:rPr lang="en-US" sz="3600" b="1" dirty="0"/>
              <a:t> a </a:t>
            </a:r>
            <a:r>
              <a:rPr lang="pt-BR" sz="3600" b="1" dirty="0"/>
              <a:t>quebrar </a:t>
            </a:r>
            <a:r>
              <a:rPr lang="en-US" sz="3600" b="1" u="sng" dirty="0" err="1">
                <a:solidFill>
                  <a:srgbClr val="FFFF00"/>
                </a:solidFill>
              </a:rPr>
              <a:t>falsas</a:t>
            </a:r>
            <a:r>
              <a:rPr lang="en-US" sz="3600" b="1" dirty="0"/>
              <a:t> </a:t>
            </a:r>
            <a:r>
              <a:rPr lang="pt-BR" sz="3600" b="1" dirty="0"/>
              <a:t>crenças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400" b="1" dirty="0"/>
              <a:t>Help break down </a:t>
            </a:r>
            <a:r>
              <a:rPr lang="en-US" sz="2400" b="1" u="sng" dirty="0">
                <a:solidFill>
                  <a:srgbClr val="FF0000"/>
                </a:solidFill>
              </a:rPr>
              <a:t>false</a:t>
            </a:r>
            <a:r>
              <a:rPr lang="en-US" sz="2400" b="1" dirty="0"/>
              <a:t> </a:t>
            </a:r>
            <a:r>
              <a:rPr lang="en-US" sz="2800" b="1" dirty="0"/>
              <a:t>beliefs</a:t>
            </a:r>
            <a:endParaRPr lang="en-US" sz="2800" dirty="0"/>
          </a:p>
        </p:txBody>
      </p:sp>
      <p:pic>
        <p:nvPicPr>
          <p:cNvPr id="4" name="Picture 3" descr="Ball and chains-confli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981201"/>
            <a:ext cx="7100888" cy="443626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29000" y="2438400"/>
            <a:ext cx="2438400" cy="838200"/>
          </a:xfrm>
          <a:prstGeom prst="wedgeRoundRectCallout">
            <a:avLst>
              <a:gd name="adj1" fmla="val 35744"/>
              <a:gd name="adj2" fmla="val 10138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Estou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bem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!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8229600" cy="2993136"/>
          </a:xfrm>
        </p:spPr>
        <p:txBody>
          <a:bodyPr/>
          <a:lstStyle/>
          <a:p>
            <a:pPr marL="685800" indent="-685800"/>
            <a:r>
              <a:rPr lang="en-US" b="1" dirty="0" smtClean="0"/>
              <a:t>7.	</a:t>
            </a:r>
            <a:r>
              <a:rPr lang="pt-BR" b="1" dirty="0" smtClean="0"/>
              <a:t>Não permita que alunos</a:t>
            </a:r>
            <a:r>
              <a:rPr lang="en-US" b="1" dirty="0" smtClean="0"/>
              <a:t> se </a:t>
            </a:r>
            <a:r>
              <a:rPr lang="pt-BR" b="1" dirty="0" smtClean="0"/>
              <a:t>tornem </a:t>
            </a:r>
            <a:r>
              <a:rPr lang="es-CR" b="1" u="sng" dirty="0" err="1" smtClean="0">
                <a:solidFill>
                  <a:srgbClr val="FFFF00"/>
                </a:solidFill>
              </a:rPr>
              <a:t>dependentes</a:t>
            </a:r>
            <a:r>
              <a:rPr lang="es-CR" b="1" dirty="0" smtClean="0"/>
              <a:t> de </a:t>
            </a:r>
            <a:r>
              <a:rPr lang="pt-BR" b="1" dirty="0" smtClean="0"/>
              <a:t>você </a:t>
            </a:r>
            <a:r>
              <a:rPr lang="es-CR" b="1" dirty="0" smtClean="0"/>
              <a:t/>
            </a:r>
            <a:br>
              <a:rPr lang="es-CR" b="1" dirty="0" smtClean="0"/>
            </a:br>
            <a:r>
              <a:rPr lang="es-CR" sz="1200" b="1" dirty="0"/>
              <a:t/>
            </a:r>
            <a:br>
              <a:rPr lang="es-CR" sz="1200" b="1" dirty="0"/>
            </a:br>
            <a:r>
              <a:rPr lang="en-US" sz="2400" b="1" dirty="0"/>
              <a:t>Don’t allow students to become </a:t>
            </a:r>
            <a:r>
              <a:rPr lang="en-US" sz="2400" b="1" u="sng" dirty="0">
                <a:solidFill>
                  <a:srgbClr val="FF0000"/>
                </a:solidFill>
              </a:rPr>
              <a:t>dependent</a:t>
            </a:r>
            <a:r>
              <a:rPr lang="en-US" sz="2400" b="1" dirty="0"/>
              <a:t> on you</a:t>
            </a:r>
            <a:br>
              <a:rPr lang="en-US" sz="24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931440"/>
            <a:ext cx="7620000" cy="1935960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--</a:t>
            </a:r>
            <a:r>
              <a:rPr lang="es-CR" dirty="0" smtClean="0"/>
              <a:t> “</a:t>
            </a:r>
            <a:r>
              <a:rPr lang="pt-BR" dirty="0" smtClean="0"/>
              <a:t>Voce é a unica pessoa que pode me ajudar</a:t>
            </a:r>
            <a:r>
              <a:rPr lang="es-CR" dirty="0" smtClean="0"/>
              <a:t>!”</a:t>
            </a:r>
            <a:endParaRPr lang="en-US" dirty="0" smtClean="0"/>
          </a:p>
          <a:p>
            <a:pPr lvl="0">
              <a:buNone/>
            </a:pPr>
            <a:r>
              <a:rPr lang="en-US" sz="2400" dirty="0"/>
              <a:t>     “You are the only one who can help me!”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7772400" cy="3602736"/>
          </a:xfrm>
        </p:spPr>
        <p:txBody>
          <a:bodyPr/>
          <a:lstStyle/>
          <a:p>
            <a:pPr marL="685800" indent="-685800"/>
            <a:r>
              <a:rPr lang="en-US" b="1" dirty="0" smtClean="0"/>
              <a:t>8.	</a:t>
            </a:r>
            <a:r>
              <a:rPr lang="pt-BR" b="1" dirty="0" smtClean="0"/>
              <a:t>Mostre</a:t>
            </a:r>
            <a:r>
              <a:rPr lang="es-CR" b="1" dirty="0" smtClean="0"/>
              <a:t> </a:t>
            </a:r>
            <a:r>
              <a:rPr lang="es-CR" b="1" u="sng" dirty="0" err="1" smtClean="0">
                <a:solidFill>
                  <a:srgbClr val="FFFF00"/>
                </a:solidFill>
              </a:rPr>
              <a:t>Jesus</a:t>
            </a:r>
            <a:r>
              <a:rPr lang="es-CR" b="1" dirty="0" smtClean="0"/>
              <a:t> </a:t>
            </a:r>
            <a:r>
              <a:rPr lang="pt-BR" b="1" dirty="0" smtClean="0"/>
              <a:t>a eles como a real fonte de ajuda </a:t>
            </a:r>
            <a:r>
              <a:rPr lang="es-CR" b="1" dirty="0" smtClean="0"/>
              <a:t/>
            </a:r>
            <a:br>
              <a:rPr lang="es-CR" b="1" dirty="0" smtClean="0"/>
            </a:br>
            <a:r>
              <a:rPr lang="es-CR" sz="1200" b="1" dirty="0"/>
              <a:t> </a:t>
            </a:r>
            <a:r>
              <a:rPr lang="es-CR" b="1" dirty="0" smtClean="0"/>
              <a:t/>
            </a:r>
            <a:br>
              <a:rPr lang="es-CR" b="1" dirty="0" smtClean="0"/>
            </a:br>
            <a:r>
              <a:rPr lang="en-US" sz="2800" b="1" dirty="0"/>
              <a:t>Point them to </a:t>
            </a:r>
            <a:r>
              <a:rPr lang="en-US" sz="2800" b="1" u="sng" dirty="0">
                <a:solidFill>
                  <a:srgbClr val="FF0000"/>
                </a:solidFill>
              </a:rPr>
              <a:t>Jesus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>as the real source </a:t>
            </a:r>
            <a:br>
              <a:rPr lang="en-US" sz="2800" b="1" dirty="0"/>
            </a:br>
            <a:r>
              <a:rPr lang="en-US" sz="2800" b="1" dirty="0"/>
              <a:t>of help</a:t>
            </a:r>
            <a:br>
              <a:rPr lang="en-US" sz="2800" b="1" dirty="0"/>
            </a:br>
            <a:r>
              <a:rPr lang="en-US" sz="2800" dirty="0" err="1"/>
              <a:t>Hebreus</a:t>
            </a:r>
            <a:r>
              <a:rPr lang="en-US" sz="2800" dirty="0"/>
              <a:t> 12:1-2</a:t>
            </a:r>
            <a:br>
              <a:rPr lang="en-US" sz="2800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9"/>
          <a:stretch/>
        </p:blipFill>
        <p:spPr>
          <a:xfrm>
            <a:off x="7010400" y="1621971"/>
            <a:ext cx="3168344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8153400" cy="2057400"/>
          </a:xfrm>
        </p:spPr>
        <p:txBody>
          <a:bodyPr/>
          <a:lstStyle/>
          <a:p>
            <a:pPr marL="685800" indent="-685800"/>
            <a:r>
              <a:rPr lang="en-US" b="1" dirty="0" smtClean="0"/>
              <a:t>9.	</a:t>
            </a:r>
            <a:r>
              <a:rPr lang="pt-BR" b="1" dirty="0" smtClean="0"/>
              <a:t>Ajude-os a identificar a </a:t>
            </a:r>
            <a:r>
              <a:rPr lang="pt-BR" b="1" u="sng" dirty="0" smtClean="0">
                <a:solidFill>
                  <a:srgbClr val="FFFF00"/>
                </a:solidFill>
              </a:rPr>
              <a:t>raiz</a:t>
            </a:r>
            <a:r>
              <a:rPr lang="pt-BR" b="1" dirty="0" smtClean="0"/>
              <a:t> dos problemas </a:t>
            </a:r>
            <a:r>
              <a:rPr lang="es-CR" b="1" u="sng" dirty="0" smtClean="0"/>
              <a:t/>
            </a:r>
            <a:br>
              <a:rPr lang="es-CR" b="1" u="sng" dirty="0" smtClean="0"/>
            </a:br>
            <a:r>
              <a:rPr lang="en-US" sz="2800" b="1" dirty="0"/>
              <a:t>Help them identify </a:t>
            </a:r>
            <a:r>
              <a:rPr lang="en-US" sz="2800" b="1" u="sng" dirty="0">
                <a:solidFill>
                  <a:srgbClr val="FF0000"/>
                </a:solidFill>
              </a:rPr>
              <a:t>root</a:t>
            </a:r>
            <a:r>
              <a:rPr lang="en-US" sz="2800" b="1" dirty="0"/>
              <a:t> problems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Content Placeholder 3" descr="iceber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1" y="2438400"/>
            <a:ext cx="3259603" cy="44248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772400" cy="2362200"/>
          </a:xfrm>
        </p:spPr>
        <p:txBody>
          <a:bodyPr/>
          <a:lstStyle/>
          <a:p>
            <a:pPr marL="800100" indent="-800100"/>
            <a:r>
              <a:rPr lang="en-US" sz="3600" b="1" dirty="0"/>
              <a:t>10.	</a:t>
            </a:r>
            <a:r>
              <a:rPr lang="pt-BR" sz="3600" b="1" dirty="0"/>
              <a:t>Ajudo-os a desenvolver habilidades para </a:t>
            </a:r>
            <a:r>
              <a:rPr lang="pt-BR" sz="3600" b="1" u="sng" dirty="0">
                <a:solidFill>
                  <a:srgbClr val="FFFF00"/>
                </a:solidFill>
              </a:rPr>
              <a:t>solucionar</a:t>
            </a:r>
            <a:r>
              <a:rPr lang="pt-BR" sz="3600" b="1" u="sng" dirty="0"/>
              <a:t> </a:t>
            </a:r>
            <a:r>
              <a:rPr lang="es-CR" sz="3600" b="1" u="sng" dirty="0">
                <a:solidFill>
                  <a:srgbClr val="FFFF00"/>
                </a:solidFill>
              </a:rPr>
              <a:t>problemas</a:t>
            </a:r>
            <a:r>
              <a:rPr lang="es-CR" sz="3600" b="1" dirty="0"/>
              <a:t> </a:t>
            </a:r>
            <a:br>
              <a:rPr lang="es-CR" sz="3600" b="1" dirty="0"/>
            </a:br>
            <a:r>
              <a:rPr lang="en-US" sz="2400" b="1" dirty="0"/>
              <a:t>Help them develop </a:t>
            </a:r>
            <a:r>
              <a:rPr lang="en-US" sz="2400" b="1" u="sng" dirty="0">
                <a:solidFill>
                  <a:srgbClr val="FF0000"/>
                </a:solidFill>
              </a:rPr>
              <a:t>problem</a:t>
            </a:r>
            <a:r>
              <a:rPr lang="en-US" sz="2400" b="1" dirty="0"/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solving</a:t>
            </a:r>
            <a:r>
              <a:rPr lang="en-US" sz="2400" b="1" dirty="0"/>
              <a:t> skills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514600"/>
            <a:ext cx="6858000" cy="3764760"/>
          </a:xfrm>
        </p:spPr>
        <p:txBody>
          <a:bodyPr/>
          <a:lstStyle/>
          <a:p>
            <a:r>
              <a:rPr lang="en-US" dirty="0" smtClean="0"/>
              <a:t>Tiago 1:2-5      James 1:2-5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76600"/>
            <a:ext cx="3276600" cy="3503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12064"/>
            <a:ext cx="8001000" cy="5583936"/>
          </a:xfrm>
        </p:spPr>
        <p:txBody>
          <a:bodyPr/>
          <a:lstStyle/>
          <a:p>
            <a:pPr marL="800100" indent="-800100"/>
            <a:r>
              <a:rPr lang="en-US" sz="3600" b="1" dirty="0"/>
              <a:t>11.	</a:t>
            </a:r>
            <a:r>
              <a:rPr lang="pt-BR" sz="3600" b="1" dirty="0"/>
              <a:t>Ajudo-os a aprender como “tirar” e como “colocar” algo em suas vidas então eles podem tornar-se tudo o que Jesus quer que eles sejam.</a:t>
            </a:r>
            <a:br>
              <a:rPr lang="pt-BR" sz="3600" b="1" dirty="0"/>
            </a:br>
            <a:r>
              <a:rPr lang="en-US" sz="2400" b="1" dirty="0"/>
              <a:t>Help them learn how to “put off” and “put on” in their life so they can become all that Jesus wants them to be.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71800" y="4648200"/>
            <a:ext cx="6858000" cy="1188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s-CR" sz="3200" dirty="0" err="1"/>
              <a:t>Colossenses</a:t>
            </a:r>
            <a:r>
              <a:rPr lang="es-CR" sz="3200" dirty="0"/>
              <a:t> 3:1-17     </a:t>
            </a:r>
            <a:r>
              <a:rPr lang="en-US" sz="3000" dirty="0"/>
              <a:t>Colossians 3:1-17</a:t>
            </a:r>
          </a:p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s-CR" sz="3200" dirty="0"/>
              <a:t>2 Pedro 1:3-11              </a:t>
            </a:r>
            <a:r>
              <a:rPr lang="en-US" sz="3000" dirty="0"/>
              <a:t>2 Peter 1:3-11</a:t>
            </a:r>
            <a:endParaRPr lang="en-US" sz="3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1621536"/>
          </a:xfrm>
        </p:spPr>
        <p:txBody>
          <a:bodyPr/>
          <a:lstStyle/>
          <a:p>
            <a:pPr algn="ctr"/>
            <a:r>
              <a:rPr lang="pt-BR" b="1" dirty="0" smtClean="0"/>
              <a:t>Questões para discussão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/>
              <a:t>Questions for discussion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315200" cy="914400"/>
          </a:xfrm>
        </p:spPr>
        <p:txBody>
          <a:bodyPr/>
          <a:lstStyle/>
          <a:p>
            <a:pPr algn="ctr">
              <a:defRPr/>
            </a:pPr>
            <a:r>
              <a:rPr lang="pt-BR" b="1" dirty="0" smtClean="0"/>
              <a:t>Contato</a:t>
            </a:r>
            <a:r>
              <a:rPr lang="es-ES" dirty="0" smtClean="0"/>
              <a:t> </a:t>
            </a:r>
            <a:r>
              <a:rPr lang="pt-BR" b="1" dirty="0" smtClean="0"/>
              <a:t>informação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05000"/>
            <a:ext cx="7315200" cy="32766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Global Teen Challenge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2400" dirty="0"/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www.GlobalTC.org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www.iTeenChallenge.org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5/2014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949F8-039D-4632-BB05-086C0189C0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Introdução ao Aconselhamento no Desafio Jovem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610600" cy="1295400"/>
          </a:xfrm>
        </p:spPr>
        <p:txBody>
          <a:bodyPr/>
          <a:lstStyle/>
          <a:p>
            <a:pPr marL="685800" indent="-685800"/>
            <a:r>
              <a:rPr lang="en-US" sz="2800" b="1" dirty="0"/>
              <a:t>1.	</a:t>
            </a:r>
            <a:r>
              <a:rPr lang="pt-BR" sz="2800" b="1" dirty="0"/>
              <a:t>A realidade do trabalha no Desafio Jovem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/>
              <a:t>The reality of working in Teen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7315200" cy="1600200"/>
          </a:xfrm>
        </p:spPr>
        <p:txBody>
          <a:bodyPr>
            <a:normAutofit/>
          </a:bodyPr>
          <a:lstStyle/>
          <a:p>
            <a:pPr marL="582930" indent="-514350">
              <a:spcAft>
                <a:spcPts val="2000"/>
              </a:spcAft>
              <a:buFont typeface="+mj-lt"/>
              <a:buAutoNum type="alphaUcPeriod"/>
            </a:pPr>
            <a:r>
              <a:rPr lang="pt-BR" sz="3200" dirty="0"/>
              <a:t>Pessoas vêm </a:t>
            </a:r>
            <a:r>
              <a:rPr lang="en-US" sz="3200" dirty="0"/>
              <a:t>com </a:t>
            </a:r>
            <a:r>
              <a:rPr lang="pt-BR" sz="3200" dirty="0"/>
              <a:t>muitos </a:t>
            </a:r>
            <a:r>
              <a:rPr lang="es-CR" sz="3200" b="1" u="sng" dirty="0">
                <a:solidFill>
                  <a:srgbClr val="FFFF00"/>
                </a:solidFill>
              </a:rPr>
              <a:t>problemas</a:t>
            </a:r>
            <a:r>
              <a:rPr lang="es-CR" sz="3200" b="1" u="sng" dirty="0"/>
              <a:t> </a:t>
            </a:r>
            <a:br>
              <a:rPr lang="es-CR" sz="3200" b="1" u="sng" dirty="0"/>
            </a:br>
            <a:r>
              <a:rPr lang="en-US" sz="2400" dirty="0"/>
              <a:t>People come with lots of </a:t>
            </a:r>
            <a:r>
              <a:rPr lang="en-US" sz="2400" u="sng" dirty="0">
                <a:solidFill>
                  <a:srgbClr val="FF0000"/>
                </a:solidFill>
              </a:rPr>
              <a:t>problems</a:t>
            </a:r>
            <a:endParaRPr lang="en-US" sz="3200" u="sng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0" r="8036" b="83169"/>
          <a:stretch/>
        </p:blipFill>
        <p:spPr>
          <a:xfrm>
            <a:off x="7239001" y="2971800"/>
            <a:ext cx="3702131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919538"/>
            <a:ext cx="3369914" cy="2100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610600" cy="1295400"/>
          </a:xfrm>
        </p:spPr>
        <p:txBody>
          <a:bodyPr/>
          <a:lstStyle/>
          <a:p>
            <a:pPr marL="685800" indent="-685800"/>
            <a:r>
              <a:rPr lang="en-US" sz="2800" b="1" dirty="0"/>
              <a:t>1.	</a:t>
            </a:r>
            <a:r>
              <a:rPr lang="pt-BR" sz="2800" b="1" dirty="0"/>
              <a:t>A realidade do trabalha no Desafio Jovem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/>
              <a:t>The reality of working in Teen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7772400" cy="1600200"/>
          </a:xfrm>
        </p:spPr>
        <p:txBody>
          <a:bodyPr>
            <a:normAutofit/>
          </a:bodyPr>
          <a:lstStyle/>
          <a:p>
            <a:pPr marL="577850" indent="-509588">
              <a:spcAft>
                <a:spcPts val="2000"/>
              </a:spcAft>
              <a:buNone/>
            </a:pPr>
            <a:r>
              <a:rPr lang="pt-BR" sz="3200" dirty="0"/>
              <a:t>B.	Muitos têm profundos </a:t>
            </a:r>
            <a:r>
              <a:rPr lang="es-CR" sz="3200" b="1" u="sng" dirty="0">
                <a:solidFill>
                  <a:srgbClr val="FFFF00"/>
                </a:solidFill>
              </a:rPr>
              <a:t>danos</a:t>
            </a:r>
            <a:r>
              <a:rPr lang="es-CR" sz="3200" dirty="0"/>
              <a:t> do </a:t>
            </a:r>
            <a:r>
              <a:rPr lang="es-CR" sz="3200" dirty="0" err="1"/>
              <a:t>passado</a:t>
            </a:r>
            <a:r>
              <a:rPr lang="es-CR" sz="3200" dirty="0"/>
              <a:t> </a:t>
            </a:r>
            <a:br>
              <a:rPr lang="es-CR" sz="3200" dirty="0"/>
            </a:br>
            <a:r>
              <a:rPr lang="en-US" sz="2400" dirty="0"/>
              <a:t>Many have deep </a:t>
            </a:r>
            <a:r>
              <a:rPr lang="en-US" sz="2400" u="sng" dirty="0">
                <a:solidFill>
                  <a:srgbClr val="FF0000"/>
                </a:solidFill>
              </a:rPr>
              <a:t>damage</a:t>
            </a:r>
            <a:r>
              <a:rPr lang="en-US" sz="2400" dirty="0"/>
              <a:t> from their past</a:t>
            </a:r>
            <a:endParaRPr lang="en-US" sz="32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200"/>
            <a:ext cx="2933700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92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610600" cy="1295400"/>
          </a:xfrm>
        </p:spPr>
        <p:txBody>
          <a:bodyPr/>
          <a:lstStyle/>
          <a:p>
            <a:pPr marL="685800" indent="-685800"/>
            <a:r>
              <a:rPr lang="en-US" sz="2800" b="1" dirty="0"/>
              <a:t>1.	</a:t>
            </a:r>
            <a:r>
              <a:rPr lang="pt-BR" sz="2800" b="1" dirty="0"/>
              <a:t>A realidade do trabalha no Desafio Jovem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/>
              <a:t>The reality of working in Teen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7315200" cy="1066800"/>
          </a:xfrm>
        </p:spPr>
        <p:txBody>
          <a:bodyPr>
            <a:normAutofit/>
          </a:bodyPr>
          <a:lstStyle/>
          <a:p>
            <a:pPr marL="577850" indent="-509588">
              <a:buNone/>
            </a:pPr>
            <a:r>
              <a:rPr lang="en-US" sz="3200" dirty="0"/>
              <a:t>C.	Trauma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429000"/>
            <a:ext cx="3357121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23" y="2514601"/>
            <a:ext cx="3235377" cy="226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9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772400" cy="1850136"/>
          </a:xfrm>
        </p:spPr>
        <p:txBody>
          <a:bodyPr/>
          <a:lstStyle/>
          <a:p>
            <a:pPr marL="685800" indent="-685800"/>
            <a:r>
              <a:rPr lang="en-US" b="1" dirty="0" smtClean="0"/>
              <a:t>1.	</a:t>
            </a:r>
            <a:r>
              <a:rPr lang="pt-BR" b="1" dirty="0" smtClean="0"/>
              <a:t>A realidade do trabalha no Desafio Jovem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/>
              <a:t>The reality of working in Teen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286000"/>
            <a:ext cx="7315200" cy="4069560"/>
          </a:xfrm>
        </p:spPr>
        <p:txBody>
          <a:bodyPr>
            <a:normAutofit/>
          </a:bodyPr>
          <a:lstStyle/>
          <a:p>
            <a:pPr marL="582930" indent="-514350">
              <a:spcAft>
                <a:spcPts val="1000"/>
              </a:spcAft>
              <a:buFont typeface="+mj-lt"/>
              <a:buAutoNum type="alphaUcPeriod" startAt="4"/>
            </a:pPr>
            <a:r>
              <a:rPr lang="es-CR" sz="3200" dirty="0"/>
              <a:t>90% </a:t>
            </a:r>
            <a:r>
              <a:rPr lang="es-CR" sz="3200"/>
              <a:t>das </a:t>
            </a:r>
            <a:r>
              <a:rPr lang="pt-BR" sz="3200"/>
              <a:t>mulheres</a:t>
            </a:r>
            <a:r>
              <a:rPr lang="es-CR" sz="3200"/>
              <a:t> </a:t>
            </a:r>
            <a:r>
              <a:rPr lang="pt-BR" sz="3200" dirty="0"/>
              <a:t>têm experiência de </a:t>
            </a:r>
            <a:r>
              <a:rPr lang="es-CR" sz="3200" dirty="0"/>
              <a:t>abuso </a:t>
            </a:r>
            <a:r>
              <a:rPr lang="es-CR" sz="3200" b="1" u="sng" dirty="0">
                <a:solidFill>
                  <a:srgbClr val="FFFF00"/>
                </a:solidFill>
              </a:rPr>
              <a:t>sexual</a:t>
            </a:r>
            <a:r>
              <a:rPr lang="es-CR" sz="3200" dirty="0"/>
              <a:t> </a:t>
            </a:r>
            <a:br>
              <a:rPr lang="es-CR" sz="3200" dirty="0"/>
            </a:br>
            <a:r>
              <a:rPr lang="en-US" sz="2400" dirty="0"/>
              <a:t>90% of women have background of </a:t>
            </a:r>
            <a:r>
              <a:rPr lang="en-US" sz="2400" u="sng" dirty="0">
                <a:solidFill>
                  <a:srgbClr val="FF0000"/>
                </a:solidFill>
              </a:rPr>
              <a:t>sexual</a:t>
            </a:r>
            <a:r>
              <a:rPr lang="en-US" sz="2400" dirty="0"/>
              <a:t> abuse</a:t>
            </a:r>
            <a:endParaRPr lang="en-US" sz="3200" dirty="0"/>
          </a:p>
          <a:p>
            <a:pPr marL="582930" indent="-514350">
              <a:buFont typeface="+mj-lt"/>
              <a:buAutoNum type="alphaUcPeriod" startAt="4"/>
            </a:pPr>
            <a:r>
              <a:rPr lang="pt-BR" sz="3200" dirty="0"/>
              <a:t>A maior parte da equipe DJ não é treinada como conselheiros profissionais </a:t>
            </a:r>
            <a:r>
              <a:rPr lang="es-CR" sz="3200" dirty="0"/>
              <a:t/>
            </a:r>
            <a:br>
              <a:rPr lang="es-CR" sz="3200" dirty="0"/>
            </a:br>
            <a:r>
              <a:rPr lang="en-US" sz="2400" dirty="0"/>
              <a:t>Most TC staff are not trained as professional counselors</a:t>
            </a:r>
            <a:endParaRPr lang="en-US" sz="32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8229600" cy="2307336"/>
          </a:xfrm>
        </p:spPr>
        <p:txBody>
          <a:bodyPr/>
          <a:lstStyle/>
          <a:p>
            <a:pPr marL="454025" indent="-454025"/>
            <a:r>
              <a:rPr lang="en-US" sz="2800" b="1" dirty="0"/>
              <a:t>2.	</a:t>
            </a:r>
            <a:r>
              <a:rPr lang="pt-BR" sz="2800" b="1" dirty="0"/>
              <a:t>Desafio Jovem é primeiro de tudo um ministério </a:t>
            </a:r>
            <a:r>
              <a:rPr lang="es-CR" sz="2800" b="1" dirty="0"/>
              <a:t>de </a:t>
            </a:r>
            <a:r>
              <a:rPr lang="es-CR" sz="2800" b="1" u="sng" dirty="0">
                <a:solidFill>
                  <a:srgbClr val="FFFF00"/>
                </a:solidFill>
              </a:rPr>
              <a:t>discipulado</a:t>
            </a:r>
            <a:r>
              <a:rPr lang="es-CR" sz="2800" b="1" dirty="0"/>
              <a:t> </a:t>
            </a:r>
            <a:r>
              <a:rPr lang="pt-BR" sz="2800" b="1" dirty="0"/>
              <a:t>cristão antes de ser um ministério de </a:t>
            </a:r>
            <a:r>
              <a:rPr lang="pt-BR" sz="2800" b="1" u="sng" dirty="0">
                <a:solidFill>
                  <a:srgbClr val="FFFF00"/>
                </a:solidFill>
              </a:rPr>
              <a:t>aconselhamento</a:t>
            </a:r>
            <a:r>
              <a:rPr lang="pt-BR" sz="2800" b="1" u="sng" dirty="0"/>
              <a:t> </a:t>
            </a:r>
            <a:r>
              <a:rPr lang="es-CR" sz="2800" b="1" dirty="0"/>
              <a:t/>
            </a:r>
            <a:br>
              <a:rPr lang="es-CR" sz="2800" b="1" dirty="0"/>
            </a:br>
            <a:r>
              <a:rPr lang="en-US" sz="2000" b="1" dirty="0"/>
              <a:t>Teen Challenge is first of all a Christian </a:t>
            </a:r>
            <a:r>
              <a:rPr lang="en-US" sz="2000" b="1" u="sng" dirty="0">
                <a:solidFill>
                  <a:srgbClr val="FF0000"/>
                </a:solidFill>
              </a:rPr>
              <a:t>discipleship</a:t>
            </a:r>
            <a:r>
              <a:rPr lang="en-US" sz="2000" b="1" dirty="0"/>
              <a:t> ministry before being a </a:t>
            </a:r>
            <a:r>
              <a:rPr lang="en-US" sz="2000" b="1" u="sng" dirty="0">
                <a:solidFill>
                  <a:srgbClr val="FF0000"/>
                </a:solidFill>
              </a:rPr>
              <a:t>counseling</a:t>
            </a:r>
            <a:r>
              <a:rPr lang="en-US" sz="2000" b="1" dirty="0"/>
              <a:t> ministry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pic>
        <p:nvPicPr>
          <p:cNvPr id="1029" name="Picture 5" descr="C:\Documents and Settings\Dave Batty\Local Settings\Temporary Internet Files\Content.IE5\H467LFQU\MPj03988050000[1].jpg"/>
          <p:cNvPicPr>
            <a:picLocks noChangeAspect="1" noChangeArrowheads="1"/>
          </p:cNvPicPr>
          <p:nvPr/>
        </p:nvPicPr>
        <p:blipFill>
          <a:blip r:embed="rId2" cstate="print"/>
          <a:srcRect t="8333" b="16667"/>
          <a:stretch>
            <a:fillRect/>
          </a:stretch>
        </p:blipFill>
        <p:spPr bwMode="auto">
          <a:xfrm flipH="1">
            <a:off x="3048000" y="3048000"/>
            <a:ext cx="6400800" cy="3429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unched Tape 9"/>
          <p:cNvSpPr/>
          <p:nvPr/>
        </p:nvSpPr>
        <p:spPr>
          <a:xfrm>
            <a:off x="1981200" y="1905000"/>
            <a:ext cx="9296400" cy="5486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8153400" cy="1045464"/>
          </a:xfrm>
        </p:spPr>
        <p:txBody>
          <a:bodyPr/>
          <a:lstStyle/>
          <a:p>
            <a:pPr marL="685800" indent="-685800"/>
            <a:r>
              <a:rPr lang="en-US" sz="3600" b="1" dirty="0"/>
              <a:t>3.	</a:t>
            </a:r>
            <a:r>
              <a:rPr lang="pt-BR" sz="3600" b="1" dirty="0"/>
              <a:t>Não prometa </a:t>
            </a:r>
            <a:r>
              <a:rPr lang="pt-BR" sz="3600" b="1" u="sng" dirty="0">
                <a:solidFill>
                  <a:srgbClr val="FFFF00"/>
                </a:solidFill>
              </a:rPr>
              <a:t>soluções</a:t>
            </a:r>
            <a:r>
              <a:rPr lang="pt-BR" sz="3600" b="1" dirty="0"/>
              <a:t> </a:t>
            </a:r>
            <a:r>
              <a:rPr lang="en-US" sz="3600" b="1" dirty="0" err="1"/>
              <a:t>rápidas</a:t>
            </a:r>
            <a:r>
              <a:rPr lang="en-US" sz="3600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dirty="0"/>
              <a:t>Don’t promise quick </a:t>
            </a:r>
            <a:r>
              <a:rPr lang="en-US" sz="2800" b="1" u="sng" dirty="0">
                <a:solidFill>
                  <a:srgbClr val="FF0000"/>
                </a:solidFill>
              </a:rPr>
              <a:t>solutions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Documents and Settings\Dave Batty\Local Settings\Temporary Internet Files\Content.IE5\CVWEFMIT\MCj041242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96000" y="2286001"/>
            <a:ext cx="3581400" cy="4750637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763000" cy="1392936"/>
          </a:xfrm>
        </p:spPr>
        <p:txBody>
          <a:bodyPr/>
          <a:lstStyle/>
          <a:p>
            <a:pPr marL="685800" indent="-685800"/>
            <a:r>
              <a:rPr lang="en-US" b="1" dirty="0" smtClean="0"/>
              <a:t>4.	</a:t>
            </a:r>
            <a:r>
              <a:rPr lang="pt-BR" b="1" dirty="0" smtClean="0"/>
              <a:t>Não </a:t>
            </a:r>
            <a:r>
              <a:rPr lang="pt-BR" b="1" dirty="0"/>
              <a:t>tome </a:t>
            </a:r>
            <a:r>
              <a:rPr lang="pt-BR" b="1" u="sng" dirty="0">
                <a:solidFill>
                  <a:srgbClr val="FFFF00"/>
                </a:solidFill>
              </a:rPr>
              <a:t>decisões</a:t>
            </a:r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b="1" dirty="0" smtClean="0"/>
              <a:t>por </a:t>
            </a:r>
            <a:r>
              <a:rPr lang="pt-BR" b="1" dirty="0"/>
              <a:t>aquele a quem você está </a:t>
            </a:r>
            <a:r>
              <a:rPr lang="pt-BR" b="1" dirty="0" smtClean="0"/>
              <a:t>aconselhando</a:t>
            </a:r>
            <a:r>
              <a:rPr lang="es-CR" b="1" dirty="0" smtClean="0"/>
              <a:t/>
            </a:r>
            <a:br>
              <a:rPr lang="es-CR" b="1" dirty="0" smtClean="0"/>
            </a:br>
            <a:r>
              <a:rPr lang="en-US" sz="2400" b="1" dirty="0"/>
              <a:t>Don’t make </a:t>
            </a:r>
            <a:r>
              <a:rPr lang="en-US" sz="2400" b="1" u="sng" dirty="0">
                <a:solidFill>
                  <a:srgbClr val="FF0000"/>
                </a:solidFill>
              </a:rPr>
              <a:t>decisions</a:t>
            </a:r>
            <a:r>
              <a:rPr lang="en-US" sz="2400" b="1" dirty="0"/>
              <a:t> for the one you are counseling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438400"/>
            <a:ext cx="5486400" cy="4038600"/>
          </a:xfrm>
        </p:spPr>
        <p:txBody>
          <a:bodyPr/>
          <a:lstStyle/>
          <a:p>
            <a:pPr lvl="0">
              <a:buNone/>
            </a:pPr>
            <a:r>
              <a:rPr lang="es-CR" sz="4000" dirty="0"/>
              <a:t>	E</a:t>
            </a:r>
            <a:r>
              <a:rPr lang="pt-BR" sz="4000" dirty="0"/>
              <a:t>m vez</a:t>
            </a:r>
            <a:r>
              <a:rPr lang="en-US" sz="4000" dirty="0"/>
              <a:t> disso, </a:t>
            </a:r>
            <a:r>
              <a:rPr lang="pt-BR" sz="4000" dirty="0"/>
              <a:t>dê </a:t>
            </a:r>
            <a:r>
              <a:rPr lang="es-CR" sz="4000" dirty="0"/>
              <a:t>: </a:t>
            </a:r>
            <a:br>
              <a:rPr lang="es-CR" sz="4000" dirty="0"/>
            </a:br>
            <a:r>
              <a:rPr lang="en-US" sz="2400" dirty="0"/>
              <a:t>Instead, give:</a:t>
            </a:r>
            <a:endParaRPr lang="en-US" sz="4000" dirty="0"/>
          </a:p>
          <a:p>
            <a:pPr lvl="1">
              <a:buFont typeface="Wingdings" pitchFamily="2" charset="2"/>
              <a:buChar char="Ø"/>
            </a:pPr>
            <a:r>
              <a:rPr lang="pt-BR" sz="4000" dirty="0"/>
              <a:t>Idéias</a:t>
            </a:r>
            <a:endParaRPr lang="en-US" sz="4000" dirty="0"/>
          </a:p>
          <a:p>
            <a:pPr lvl="1">
              <a:buFont typeface="Wingdings" pitchFamily="2" charset="2"/>
              <a:buChar char="Ø"/>
            </a:pPr>
            <a:r>
              <a:rPr lang="en-US" sz="4000" dirty="0" err="1"/>
              <a:t>Alternativas</a:t>
            </a:r>
            <a:endParaRPr lang="en-US" sz="4000" dirty="0"/>
          </a:p>
          <a:p>
            <a:pPr lvl="1">
              <a:buFont typeface="Wingdings" pitchFamily="2" charset="2"/>
              <a:buChar char="Ø"/>
            </a:pPr>
            <a:r>
              <a:rPr lang="pt-BR" sz="4000" dirty="0"/>
              <a:t>Informações </a:t>
            </a:r>
            <a:endParaRPr lang="en-US" sz="40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19324" r="14719" b="18955"/>
          <a:stretch/>
        </p:blipFill>
        <p:spPr>
          <a:xfrm>
            <a:off x="5823426" y="3810000"/>
            <a:ext cx="4844574" cy="3051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0886"/>
            <a:ext cx="7772400" cy="2231136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pt-BR" sz="9600" b="1" dirty="0"/>
              <a:t>Ouça</a:t>
            </a:r>
            <a:r>
              <a:rPr lang="en-US" sz="9600" b="1" dirty="0"/>
              <a:t>!</a:t>
            </a:r>
            <a:r>
              <a:rPr lang="en-US" sz="13700" b="1" dirty="0"/>
              <a:t> </a:t>
            </a:r>
            <a:r>
              <a:rPr lang="en-US" b="1" dirty="0"/>
              <a:t>Listen!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5/2014     T603.02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Introdução ao Aconselhamento no Desafio Jovem</a:t>
            </a:r>
            <a:endParaRPr lang="en-US"/>
          </a:p>
        </p:txBody>
      </p:sp>
      <p:pic>
        <p:nvPicPr>
          <p:cNvPr id="8" name="Picture 7" descr="dog with e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286000"/>
            <a:ext cx="6449438" cy="427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2254</TotalTime>
  <Words>271</Words>
  <Application>Microsoft Office PowerPoint</Application>
  <PresentationFormat>Widescreen</PresentationFormat>
  <Paragraphs>91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Introdução ao Aconselhamento no Desafio Jovem Introduction to Counseling in Teen Challenge </vt:lpstr>
      <vt:lpstr>1. A realidade do trabalha no Desafio Jovem The reality of working in Teen Challenge</vt:lpstr>
      <vt:lpstr>1. A realidade do trabalha no Desafio Jovem The reality of working in Teen Challenge</vt:lpstr>
      <vt:lpstr>1. A realidade do trabalha no Desafio Jovem The reality of working in Teen Challenge</vt:lpstr>
      <vt:lpstr>1. A realidade do trabalha no Desafio Jovem  The reality of working in Teen Challenge</vt:lpstr>
      <vt:lpstr>2. Desafio Jovem é primeiro de tudo um ministério de discipulado cristão antes de ser um ministério de aconselhamento  Teen Challenge is first of all a Christian discipleship ministry before being a counseling ministry </vt:lpstr>
      <vt:lpstr>3. Não prometa soluções rápidas  Don’t promise quick solutions </vt:lpstr>
      <vt:lpstr>4. Não tome decisões por aquele a quem você está aconselhando Don’t make decisions for the one you are counseling </vt:lpstr>
      <vt:lpstr>5. Ouça! Listen!</vt:lpstr>
      <vt:lpstr>6. Ajude a quebrar falsas crenças  Help break down false beliefs</vt:lpstr>
      <vt:lpstr>7. Não permita que alunos se tornem dependentes de você   Don’t allow students to become dependent on you </vt:lpstr>
      <vt:lpstr>8. Mostre Jesus a eles como a real fonte de ajuda    Point them to Jesus  as the real source  of help Hebreus 12:1-2 </vt:lpstr>
      <vt:lpstr>9. Ajude-os a identificar a raiz dos problemas  Help them identify root problems </vt:lpstr>
      <vt:lpstr>10. Ajudo-os a desenvolver habilidades para solucionar problemas  Help them develop problem solving skills </vt:lpstr>
      <vt:lpstr>11. Ajudo-os a aprender como “tirar” e como “colocar” algo em suas vidas então eles podem tornar-se tudo o que Jesus quer que eles sejam. Help them learn how to “put off” and “put on” in their life so they can become all that Jesus wants them to be. </vt:lpstr>
      <vt:lpstr>Questões para discussão  Questions for discussion</vt:lpstr>
      <vt:lpstr>Contato informação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Counseling in Teen Challenge</dc:title>
  <dc:creator>Gregg Fischer</dc:creator>
  <cp:lastModifiedBy>Dave Batty</cp:lastModifiedBy>
  <cp:revision>54</cp:revision>
  <dcterms:created xsi:type="dcterms:W3CDTF">2009-07-01T11:27:30Z</dcterms:created>
  <dcterms:modified xsi:type="dcterms:W3CDTF">2019-05-31T00:39:40Z</dcterms:modified>
</cp:coreProperties>
</file>