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256" r:id="rId2"/>
    <p:sldId id="257" r:id="rId3"/>
    <p:sldId id="266" r:id="rId4"/>
    <p:sldId id="265" r:id="rId5"/>
    <p:sldId id="267" r:id="rId6"/>
    <p:sldId id="258" r:id="rId7"/>
    <p:sldId id="271" r:id="rId8"/>
    <p:sldId id="270" r:id="rId9"/>
    <p:sldId id="260" r:id="rId10"/>
    <p:sldId id="272" r:id="rId11"/>
    <p:sldId id="277" r:id="rId12"/>
    <p:sldId id="280" r:id="rId13"/>
    <p:sldId id="261" r:id="rId14"/>
    <p:sldId id="278" r:id="rId15"/>
    <p:sldId id="273" r:id="rId16"/>
    <p:sldId id="281" r:id="rId17"/>
    <p:sldId id="262" r:id="rId18"/>
    <p:sldId id="263" r:id="rId19"/>
    <p:sldId id="276" r:id="rId20"/>
    <p:sldId id="274" r:id="rId21"/>
    <p:sldId id="275" r:id="rId22"/>
    <p:sldId id="264" r:id="rId23"/>
    <p:sldId id="27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6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91D66F2-F1FD-4924-A9F8-228B09CD1BCB}" type="datetimeFigureOut">
              <a:rPr lang="en-US" altLang="en-US"/>
              <a:pPr>
                <a:defRPr/>
              </a:pPr>
              <a:t>12/13/2016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8F61A5A-D5F2-4720-A9D4-41212A57DC3B}" type="slidenum">
              <a:rPr lang="en-US" altLang="en-US"/>
              <a:pPr>
                <a:defRPr/>
              </a:pPr>
              <a:t>‹#›</a:t>
            </a:fld>
            <a:endParaRPr lang="en-US" altLang="en-US"/>
          </a:p>
        </p:txBody>
      </p:sp>
    </p:spTree>
    <p:extLst>
      <p:ext uri="{BB962C8B-B14F-4D97-AF65-F5344CB8AC3E}">
        <p14:creationId xmlns:p14="http://schemas.microsoft.com/office/powerpoint/2010/main" val="4267038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178B9A2-D010-4439-907B-A1EA07DAFBC9}" type="datetimeFigureOut">
              <a:rPr lang="en-US" altLang="en-US"/>
              <a:pPr>
                <a:defRPr/>
              </a:pPr>
              <a:t>12/13/2016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79715F2-5734-4968-9ACB-CD0EE772FE31}" type="slidenum">
              <a:rPr lang="en-US" altLang="en-US"/>
              <a:pPr>
                <a:defRPr/>
              </a:pPr>
              <a:t>‹#›</a:t>
            </a:fld>
            <a:endParaRPr lang="en-US" altLang="en-US"/>
          </a:p>
        </p:txBody>
      </p:sp>
    </p:spTree>
    <p:extLst>
      <p:ext uri="{BB962C8B-B14F-4D97-AF65-F5344CB8AC3E}">
        <p14:creationId xmlns:p14="http://schemas.microsoft.com/office/powerpoint/2010/main" val="3271611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43CF422-25BC-4F35-AECD-4A3CF655961E}" type="slidenum">
              <a:rPr lang="en-US" altLang="en-US" smtClean="0">
                <a:latin typeface="Arial" charset="0"/>
              </a:rPr>
              <a:pPr eaLnBrk="1" hangingPunct="1">
                <a:spcBef>
                  <a:spcPct val="0"/>
                </a:spcBef>
              </a:pPr>
              <a:t>1</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en-US" smtClean="0">
              <a:solidFill>
                <a:srgbClr val="FFFFFF"/>
              </a:solidFill>
              <a:latin typeface="Lucida Sans Unicode" pitchFamily="34"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7" name="Freeform 7"/>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en-US" smtClean="0">
                <a:solidFill>
                  <a:srgbClr val="FFFFFF"/>
                </a:solidFill>
                <a:latin typeface="Lucida Sans Unicode" pitchFamily="34" charset="0"/>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r>
              <a:rPr lang="en-US" smtClean="0"/>
              <a:t>11-2016    T510.01</a:t>
            </a: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r>
              <a:rPr lang="vi-VN" altLang="en-US" smtClean="0"/>
              <a:t>Giới thiệu Sơ lược về Mục vụ Teen Challenge</a:t>
            </a:r>
            <a:endParaRPr lang="en-US" alt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43EE7959-779A-4144-9BBE-AA0C3E043BB3}" type="slidenum">
              <a:rPr lang="en-US" altLang="en-US"/>
              <a:pPr>
                <a:defRPr/>
              </a:pPr>
              <a:t>‹#›</a:t>
            </a:fld>
            <a:endParaRPr lang="en-US" altLang="en-US"/>
          </a:p>
        </p:txBody>
      </p:sp>
    </p:spTree>
    <p:extLst>
      <p:ext uri="{BB962C8B-B14F-4D97-AF65-F5344CB8AC3E}">
        <p14:creationId xmlns:p14="http://schemas.microsoft.com/office/powerpoint/2010/main" val="627746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t>11-2016    T510.01</a:t>
            </a:r>
            <a:endParaRPr lang="en-US"/>
          </a:p>
        </p:txBody>
      </p:sp>
      <p:sp>
        <p:nvSpPr>
          <p:cNvPr id="5" name="Footer Placeholder 21"/>
          <p:cNvSpPr>
            <a:spLocks noGrp="1"/>
          </p:cNvSpPr>
          <p:nvPr>
            <p:ph type="ftr" sz="quarter" idx="11"/>
          </p:nvPr>
        </p:nvSpPr>
        <p:spPr/>
        <p:txBody>
          <a:bodyPr/>
          <a:lstStyle>
            <a:lvl1pPr>
              <a:defRPr/>
            </a:lvl1pPr>
          </a:lstStyle>
          <a:p>
            <a:pPr>
              <a:defRPr/>
            </a:pPr>
            <a:r>
              <a:rPr lang="vi-VN" altLang="en-US" smtClean="0"/>
              <a:t>Giới thiệu Sơ lược về Mục vụ Teen Challenge</a:t>
            </a:r>
            <a:endParaRPr lang="en-US" altLang="en-US"/>
          </a:p>
        </p:txBody>
      </p:sp>
      <p:sp>
        <p:nvSpPr>
          <p:cNvPr id="6" name="Slide Number Placeholder 17"/>
          <p:cNvSpPr>
            <a:spLocks noGrp="1"/>
          </p:cNvSpPr>
          <p:nvPr>
            <p:ph type="sldNum" sz="quarter" idx="12"/>
          </p:nvPr>
        </p:nvSpPr>
        <p:spPr/>
        <p:txBody>
          <a:bodyPr/>
          <a:lstStyle>
            <a:lvl1pPr>
              <a:defRPr/>
            </a:lvl1pPr>
          </a:lstStyle>
          <a:p>
            <a:pPr>
              <a:defRPr/>
            </a:pPr>
            <a:fld id="{0FFEE688-247E-4EC7-932A-AF872A002A90}" type="slidenum">
              <a:rPr lang="en-US" altLang="en-US"/>
              <a:pPr>
                <a:defRPr/>
              </a:pPr>
              <a:t>‹#›</a:t>
            </a:fld>
            <a:endParaRPr lang="en-US" altLang="en-US"/>
          </a:p>
        </p:txBody>
      </p:sp>
    </p:spTree>
    <p:extLst>
      <p:ext uri="{BB962C8B-B14F-4D97-AF65-F5344CB8AC3E}">
        <p14:creationId xmlns:p14="http://schemas.microsoft.com/office/powerpoint/2010/main" val="52411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t>11-2016    T510.01</a:t>
            </a:r>
            <a:endParaRPr lang="en-US"/>
          </a:p>
        </p:txBody>
      </p:sp>
      <p:sp>
        <p:nvSpPr>
          <p:cNvPr id="5" name="Footer Placeholder 21"/>
          <p:cNvSpPr>
            <a:spLocks noGrp="1"/>
          </p:cNvSpPr>
          <p:nvPr>
            <p:ph type="ftr" sz="quarter" idx="11"/>
          </p:nvPr>
        </p:nvSpPr>
        <p:spPr/>
        <p:txBody>
          <a:bodyPr/>
          <a:lstStyle>
            <a:lvl1pPr>
              <a:defRPr/>
            </a:lvl1pPr>
          </a:lstStyle>
          <a:p>
            <a:pPr>
              <a:defRPr/>
            </a:pPr>
            <a:r>
              <a:rPr lang="vi-VN" altLang="en-US" smtClean="0"/>
              <a:t>Giới thiệu Sơ lược về Mục vụ Teen Challenge</a:t>
            </a:r>
            <a:endParaRPr lang="en-US" altLang="en-US"/>
          </a:p>
        </p:txBody>
      </p:sp>
      <p:sp>
        <p:nvSpPr>
          <p:cNvPr id="6" name="Slide Number Placeholder 17"/>
          <p:cNvSpPr>
            <a:spLocks noGrp="1"/>
          </p:cNvSpPr>
          <p:nvPr>
            <p:ph type="sldNum" sz="quarter" idx="12"/>
          </p:nvPr>
        </p:nvSpPr>
        <p:spPr/>
        <p:txBody>
          <a:bodyPr/>
          <a:lstStyle>
            <a:lvl1pPr>
              <a:defRPr/>
            </a:lvl1pPr>
          </a:lstStyle>
          <a:p>
            <a:pPr>
              <a:defRPr/>
            </a:pPr>
            <a:fld id="{39830C9E-8499-4D90-9EAF-034B70FECEA3}" type="slidenum">
              <a:rPr lang="en-US" altLang="en-US"/>
              <a:pPr>
                <a:defRPr/>
              </a:pPr>
              <a:t>‹#›</a:t>
            </a:fld>
            <a:endParaRPr lang="en-US" altLang="en-US"/>
          </a:p>
        </p:txBody>
      </p:sp>
    </p:spTree>
    <p:extLst>
      <p:ext uri="{BB962C8B-B14F-4D97-AF65-F5344CB8AC3E}">
        <p14:creationId xmlns:p14="http://schemas.microsoft.com/office/powerpoint/2010/main" val="108650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t>11-2016    T510.01</a:t>
            </a:r>
            <a:endParaRPr lang="en-US"/>
          </a:p>
        </p:txBody>
      </p:sp>
      <p:sp>
        <p:nvSpPr>
          <p:cNvPr id="5" name="Footer Placeholder 21"/>
          <p:cNvSpPr>
            <a:spLocks noGrp="1"/>
          </p:cNvSpPr>
          <p:nvPr>
            <p:ph type="ftr" sz="quarter" idx="11"/>
          </p:nvPr>
        </p:nvSpPr>
        <p:spPr/>
        <p:txBody>
          <a:bodyPr/>
          <a:lstStyle>
            <a:lvl1pPr>
              <a:defRPr/>
            </a:lvl1pPr>
          </a:lstStyle>
          <a:p>
            <a:pPr>
              <a:defRPr/>
            </a:pPr>
            <a:r>
              <a:rPr lang="vi-VN" altLang="en-US" smtClean="0"/>
              <a:t>Giới thiệu Sơ lược về Mục vụ Teen Challenge</a:t>
            </a:r>
            <a:endParaRPr lang="en-US" altLang="en-US"/>
          </a:p>
        </p:txBody>
      </p:sp>
      <p:sp>
        <p:nvSpPr>
          <p:cNvPr id="6" name="Slide Number Placeholder 17"/>
          <p:cNvSpPr>
            <a:spLocks noGrp="1"/>
          </p:cNvSpPr>
          <p:nvPr>
            <p:ph type="sldNum" sz="quarter" idx="12"/>
          </p:nvPr>
        </p:nvSpPr>
        <p:spPr/>
        <p:txBody>
          <a:bodyPr/>
          <a:lstStyle>
            <a:lvl1pPr>
              <a:defRPr/>
            </a:lvl1pPr>
          </a:lstStyle>
          <a:p>
            <a:pPr>
              <a:defRPr/>
            </a:pPr>
            <a:fld id="{D281EE5C-0662-4978-AD9D-7C8C78589ED8}" type="slidenum">
              <a:rPr lang="en-US" altLang="en-US"/>
              <a:pPr>
                <a:defRPr/>
              </a:pPr>
              <a:t>‹#›</a:t>
            </a:fld>
            <a:endParaRPr lang="en-US" altLang="en-US"/>
          </a:p>
        </p:txBody>
      </p:sp>
    </p:spTree>
    <p:extLst>
      <p:ext uri="{BB962C8B-B14F-4D97-AF65-F5344CB8AC3E}">
        <p14:creationId xmlns:p14="http://schemas.microsoft.com/office/powerpoint/2010/main" val="176886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en-US" altLang="en-US" smtClean="0">
              <a:solidFill>
                <a:srgbClr val="FFFFFF"/>
              </a:solidFill>
              <a:latin typeface="Lucida Sans Unicode" pitchFamily="34" charset="0"/>
            </a:endParaRPr>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en-US" altLang="en-US" smtClean="0">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r>
              <a:rPr lang="en-US" smtClean="0"/>
              <a:t>11-2016    T510.01</a:t>
            </a:r>
            <a:endParaRPr lang="en-US"/>
          </a:p>
        </p:txBody>
      </p:sp>
      <p:sp>
        <p:nvSpPr>
          <p:cNvPr id="7" name="Footer Placeholder 4"/>
          <p:cNvSpPr>
            <a:spLocks noGrp="1"/>
          </p:cNvSpPr>
          <p:nvPr>
            <p:ph type="ftr" sz="quarter" idx="11"/>
          </p:nvPr>
        </p:nvSpPr>
        <p:spPr/>
        <p:txBody>
          <a:bodyPr/>
          <a:lstStyle>
            <a:lvl1pPr>
              <a:defRPr/>
            </a:lvl1pPr>
          </a:lstStyle>
          <a:p>
            <a:pPr>
              <a:defRPr/>
            </a:pPr>
            <a:r>
              <a:rPr lang="vi-VN" altLang="en-US" smtClean="0"/>
              <a:t>Giới thiệu Sơ lược về Mục vụ Teen Challenge</a:t>
            </a:r>
            <a:endParaRPr lang="en-US" altLang="en-US"/>
          </a:p>
        </p:txBody>
      </p:sp>
      <p:sp>
        <p:nvSpPr>
          <p:cNvPr id="8" name="Slide Number Placeholder 5"/>
          <p:cNvSpPr>
            <a:spLocks noGrp="1"/>
          </p:cNvSpPr>
          <p:nvPr>
            <p:ph type="sldNum" sz="quarter" idx="12"/>
          </p:nvPr>
        </p:nvSpPr>
        <p:spPr/>
        <p:txBody>
          <a:bodyPr/>
          <a:lstStyle>
            <a:lvl1pPr>
              <a:defRPr/>
            </a:lvl1pPr>
          </a:lstStyle>
          <a:p>
            <a:pPr>
              <a:defRPr/>
            </a:pPr>
            <a:fld id="{C7850E5D-8063-4F8F-99DE-D9E6631297CF}" type="slidenum">
              <a:rPr lang="en-US" altLang="en-US"/>
              <a:pPr>
                <a:defRPr/>
              </a:pPr>
              <a:t>‹#›</a:t>
            </a:fld>
            <a:endParaRPr lang="en-US" altLang="en-US"/>
          </a:p>
        </p:txBody>
      </p:sp>
    </p:spTree>
    <p:extLst>
      <p:ext uri="{BB962C8B-B14F-4D97-AF65-F5344CB8AC3E}">
        <p14:creationId xmlns:p14="http://schemas.microsoft.com/office/powerpoint/2010/main" val="9289428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r>
              <a:rPr lang="en-US" smtClean="0"/>
              <a:t>11-2016    T510.01</a:t>
            </a:r>
            <a:endParaRPr lang="en-US"/>
          </a:p>
        </p:txBody>
      </p:sp>
      <p:sp>
        <p:nvSpPr>
          <p:cNvPr id="6" name="Footer Placeholder 5"/>
          <p:cNvSpPr>
            <a:spLocks noGrp="1"/>
          </p:cNvSpPr>
          <p:nvPr>
            <p:ph type="ftr" sz="quarter" idx="11"/>
          </p:nvPr>
        </p:nvSpPr>
        <p:spPr/>
        <p:txBody>
          <a:bodyPr/>
          <a:lstStyle>
            <a:lvl1pPr>
              <a:defRPr/>
            </a:lvl1pPr>
          </a:lstStyle>
          <a:p>
            <a:pPr>
              <a:defRPr/>
            </a:pPr>
            <a:r>
              <a:rPr lang="vi-VN" altLang="en-US" smtClean="0"/>
              <a:t>Giới thiệu Sơ lược về Mục vụ Teen Challenge</a:t>
            </a: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D2BA4183-F135-414B-AABE-34617F8F6CA5}" type="slidenum">
              <a:rPr lang="en-US" altLang="en-US"/>
              <a:pPr>
                <a:defRPr/>
              </a:pPr>
              <a:t>‹#›</a:t>
            </a:fld>
            <a:endParaRPr lang="en-US" altLang="en-US"/>
          </a:p>
        </p:txBody>
      </p:sp>
    </p:spTree>
    <p:extLst>
      <p:ext uri="{BB962C8B-B14F-4D97-AF65-F5344CB8AC3E}">
        <p14:creationId xmlns:p14="http://schemas.microsoft.com/office/powerpoint/2010/main" val="73247135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r>
              <a:rPr lang="en-US" smtClean="0"/>
              <a:t>11-2016    T510.01</a:t>
            </a:r>
            <a:endParaRPr lang="en-US"/>
          </a:p>
        </p:txBody>
      </p:sp>
      <p:sp>
        <p:nvSpPr>
          <p:cNvPr id="8" name="Footer Placeholder 7"/>
          <p:cNvSpPr>
            <a:spLocks noGrp="1"/>
          </p:cNvSpPr>
          <p:nvPr>
            <p:ph type="ftr" sz="quarter" idx="11"/>
          </p:nvPr>
        </p:nvSpPr>
        <p:spPr/>
        <p:txBody>
          <a:bodyPr/>
          <a:lstStyle>
            <a:lvl1pPr>
              <a:defRPr/>
            </a:lvl1pPr>
          </a:lstStyle>
          <a:p>
            <a:pPr>
              <a:defRPr/>
            </a:pPr>
            <a:r>
              <a:rPr lang="vi-VN" altLang="en-US" smtClean="0"/>
              <a:t>Giới thiệu Sơ lược về Mục vụ Teen Challenge</a:t>
            </a:r>
            <a:endParaRPr lang="en-US" altLang="en-US"/>
          </a:p>
        </p:txBody>
      </p:sp>
      <p:sp>
        <p:nvSpPr>
          <p:cNvPr id="9" name="Slide Number Placeholder 8"/>
          <p:cNvSpPr>
            <a:spLocks noGrp="1"/>
          </p:cNvSpPr>
          <p:nvPr>
            <p:ph type="sldNum" sz="quarter" idx="12"/>
          </p:nvPr>
        </p:nvSpPr>
        <p:spPr/>
        <p:txBody>
          <a:bodyPr/>
          <a:lstStyle>
            <a:lvl1pPr>
              <a:defRPr/>
            </a:lvl1pPr>
          </a:lstStyle>
          <a:p>
            <a:pPr>
              <a:defRPr/>
            </a:pPr>
            <a:fld id="{741DE922-6C7F-4AF3-B6B4-20E339A7BFC7}" type="slidenum">
              <a:rPr lang="en-US" altLang="en-US"/>
              <a:pPr>
                <a:defRPr/>
              </a:pPr>
              <a:t>‹#›</a:t>
            </a:fld>
            <a:endParaRPr lang="en-US" altLang="en-US"/>
          </a:p>
        </p:txBody>
      </p:sp>
    </p:spTree>
    <p:extLst>
      <p:ext uri="{BB962C8B-B14F-4D97-AF65-F5344CB8AC3E}">
        <p14:creationId xmlns:p14="http://schemas.microsoft.com/office/powerpoint/2010/main" val="82144521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r>
              <a:rPr lang="en-US" smtClean="0"/>
              <a:t>11-2016    T510.01</a:t>
            </a:r>
            <a:endParaRPr lang="en-US"/>
          </a:p>
        </p:txBody>
      </p:sp>
      <p:sp>
        <p:nvSpPr>
          <p:cNvPr id="4" name="Footer Placeholder 3"/>
          <p:cNvSpPr>
            <a:spLocks noGrp="1"/>
          </p:cNvSpPr>
          <p:nvPr>
            <p:ph type="ftr" sz="quarter" idx="11"/>
          </p:nvPr>
        </p:nvSpPr>
        <p:spPr/>
        <p:txBody>
          <a:bodyPr/>
          <a:lstStyle>
            <a:lvl1pPr>
              <a:defRPr/>
            </a:lvl1pPr>
          </a:lstStyle>
          <a:p>
            <a:pPr>
              <a:defRPr/>
            </a:pPr>
            <a:r>
              <a:rPr lang="vi-VN" altLang="en-US" smtClean="0"/>
              <a:t>Giới thiệu Sơ lược về Mục vụ Teen Challenge</a:t>
            </a: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B1F85B81-8F35-4DD5-976C-C42CFAFE4E22}" type="slidenum">
              <a:rPr lang="en-US" altLang="en-US"/>
              <a:pPr>
                <a:defRPr/>
              </a:pPr>
              <a:t>‹#›</a:t>
            </a:fld>
            <a:endParaRPr lang="en-US" altLang="en-US"/>
          </a:p>
        </p:txBody>
      </p:sp>
    </p:spTree>
    <p:extLst>
      <p:ext uri="{BB962C8B-B14F-4D97-AF65-F5344CB8AC3E}">
        <p14:creationId xmlns:p14="http://schemas.microsoft.com/office/powerpoint/2010/main" val="398067882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smtClean="0"/>
              <a:t>11-2016    T510.01</a:t>
            </a:r>
            <a:endParaRPr lang="en-US"/>
          </a:p>
        </p:txBody>
      </p:sp>
      <p:sp>
        <p:nvSpPr>
          <p:cNvPr id="3" name="Footer Placeholder 21"/>
          <p:cNvSpPr>
            <a:spLocks noGrp="1"/>
          </p:cNvSpPr>
          <p:nvPr>
            <p:ph type="ftr" sz="quarter" idx="11"/>
          </p:nvPr>
        </p:nvSpPr>
        <p:spPr/>
        <p:txBody>
          <a:bodyPr/>
          <a:lstStyle>
            <a:lvl1pPr>
              <a:defRPr/>
            </a:lvl1pPr>
          </a:lstStyle>
          <a:p>
            <a:pPr>
              <a:defRPr/>
            </a:pPr>
            <a:r>
              <a:rPr lang="vi-VN" altLang="en-US" smtClean="0"/>
              <a:t>Giới thiệu Sơ lược về Mục vụ Teen Challenge</a:t>
            </a:r>
            <a:endParaRPr lang="en-US" altLang="en-US"/>
          </a:p>
        </p:txBody>
      </p:sp>
      <p:sp>
        <p:nvSpPr>
          <p:cNvPr id="4" name="Slide Number Placeholder 17"/>
          <p:cNvSpPr>
            <a:spLocks noGrp="1"/>
          </p:cNvSpPr>
          <p:nvPr>
            <p:ph type="sldNum" sz="quarter" idx="12"/>
          </p:nvPr>
        </p:nvSpPr>
        <p:spPr/>
        <p:txBody>
          <a:bodyPr/>
          <a:lstStyle>
            <a:lvl1pPr>
              <a:defRPr/>
            </a:lvl1pPr>
          </a:lstStyle>
          <a:p>
            <a:pPr>
              <a:defRPr/>
            </a:pPr>
            <a:fld id="{C47CDB7A-0CD6-4C64-A56F-88C744FB8682}" type="slidenum">
              <a:rPr lang="en-US" altLang="en-US"/>
              <a:pPr>
                <a:defRPr/>
              </a:pPr>
              <a:t>‹#›</a:t>
            </a:fld>
            <a:endParaRPr lang="en-US" altLang="en-US"/>
          </a:p>
        </p:txBody>
      </p:sp>
    </p:spTree>
    <p:extLst>
      <p:ext uri="{BB962C8B-B14F-4D97-AF65-F5344CB8AC3E}">
        <p14:creationId xmlns:p14="http://schemas.microsoft.com/office/powerpoint/2010/main" val="72348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r>
              <a:rPr lang="en-US" smtClean="0"/>
              <a:t>11-2016    T510.01</a:t>
            </a:r>
            <a:endParaRPr lang="en-US"/>
          </a:p>
        </p:txBody>
      </p:sp>
      <p:sp>
        <p:nvSpPr>
          <p:cNvPr id="6" name="Footer Placeholder 5"/>
          <p:cNvSpPr>
            <a:spLocks noGrp="1"/>
          </p:cNvSpPr>
          <p:nvPr>
            <p:ph type="ftr" sz="quarter" idx="11"/>
          </p:nvPr>
        </p:nvSpPr>
        <p:spPr/>
        <p:txBody>
          <a:bodyPr/>
          <a:lstStyle>
            <a:lvl1pPr>
              <a:defRPr/>
            </a:lvl1pPr>
          </a:lstStyle>
          <a:p>
            <a:pPr>
              <a:defRPr/>
            </a:pPr>
            <a:r>
              <a:rPr lang="vi-VN" altLang="en-US" smtClean="0"/>
              <a:t>Giới thiệu Sơ lược về Mục vụ Teen Challenge</a:t>
            </a: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668009A9-EC03-4326-B589-0965A50F5313}" type="slidenum">
              <a:rPr lang="en-US" altLang="en-US"/>
              <a:pPr>
                <a:defRPr/>
              </a:pPr>
              <a:t>‹#›</a:t>
            </a:fld>
            <a:endParaRPr lang="en-US" altLang="en-US"/>
          </a:p>
        </p:txBody>
      </p:sp>
    </p:spTree>
    <p:extLst>
      <p:ext uri="{BB962C8B-B14F-4D97-AF65-F5344CB8AC3E}">
        <p14:creationId xmlns:p14="http://schemas.microsoft.com/office/powerpoint/2010/main" val="144627299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6" name="Freeform 8"/>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9"/>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en-US" smtClean="0">
              <a:solidFill>
                <a:srgbClr val="FFFFFF"/>
              </a:solidFill>
              <a:latin typeface="Lucida Sans Unicode" pitchFamily="34" charset="0"/>
            </a:endParaRPr>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en-US" altLang="en-US" smtClean="0">
              <a:solidFill>
                <a:srgbClr val="FFFFFF"/>
              </a:solidFill>
              <a:latin typeface="Lucida Sans Unicode" pitchFamily="34" charset="0"/>
            </a:endParaRPr>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en-US" altLang="en-US" smtClean="0">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r>
              <a:rPr lang="en-US" smtClean="0"/>
              <a:t>11-2016    T510.01</a:t>
            </a:r>
            <a:endParaRPr lang="en-US"/>
          </a:p>
        </p:txBody>
      </p:sp>
      <p:sp>
        <p:nvSpPr>
          <p:cNvPr id="12" name="Footer Placeholder 5"/>
          <p:cNvSpPr>
            <a:spLocks noGrp="1"/>
          </p:cNvSpPr>
          <p:nvPr>
            <p:ph type="ftr" sz="quarter" idx="11"/>
          </p:nvPr>
        </p:nvSpPr>
        <p:spPr/>
        <p:txBody>
          <a:bodyPr/>
          <a:lstStyle>
            <a:lvl1pPr>
              <a:defRPr/>
            </a:lvl1pPr>
          </a:lstStyle>
          <a:p>
            <a:pPr>
              <a:defRPr/>
            </a:pPr>
            <a:r>
              <a:rPr lang="vi-VN" altLang="en-US" smtClean="0"/>
              <a:t>Giới thiệu Sơ lược về Mục vụ Teen Challenge</a:t>
            </a:r>
            <a:endParaRPr lang="en-US" altLang="en-US"/>
          </a:p>
        </p:txBody>
      </p:sp>
      <p:sp>
        <p:nvSpPr>
          <p:cNvPr id="13" name="Slide Number Placeholder 6"/>
          <p:cNvSpPr>
            <a:spLocks noGrp="1"/>
          </p:cNvSpPr>
          <p:nvPr>
            <p:ph type="sldNum" sz="quarter" idx="12"/>
          </p:nvPr>
        </p:nvSpPr>
        <p:spPr/>
        <p:txBody>
          <a:bodyPr/>
          <a:lstStyle>
            <a:lvl1pPr>
              <a:defRPr/>
            </a:lvl1pPr>
          </a:lstStyle>
          <a:p>
            <a:pPr>
              <a:defRPr/>
            </a:pPr>
            <a:fld id="{48F003EA-EF05-49AA-8FC4-51208893B358}" type="slidenum">
              <a:rPr lang="en-US" altLang="en-US"/>
              <a:pPr>
                <a:defRPr/>
              </a:pPr>
              <a:t>‹#›</a:t>
            </a:fld>
            <a:endParaRPr lang="en-US" altLang="en-US"/>
          </a:p>
        </p:txBody>
      </p:sp>
    </p:spTree>
    <p:extLst>
      <p:ext uri="{BB962C8B-B14F-4D97-AF65-F5344CB8AC3E}">
        <p14:creationId xmlns:p14="http://schemas.microsoft.com/office/powerpoint/2010/main" val="142010814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en-US" smtClean="0">
              <a:solidFill>
                <a:srgbClr val="FFFFFF"/>
              </a:solidFill>
              <a:latin typeface="Lucida Sans Unicode"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ea typeface="+mn-ea"/>
                <a:cs typeface="+mn-cs"/>
              </a:defRPr>
            </a:lvl1pPr>
            <a:extLst/>
          </a:lstStyle>
          <a:p>
            <a:pPr algn="ctr">
              <a:defRPr/>
            </a:pPr>
            <a:r>
              <a:rPr lang="en-US" dirty="0" smtClean="0"/>
              <a:t>11-2016    </a:t>
            </a:r>
            <a:r>
              <a:rPr lang="en-US" dirty="0" err="1" smtClean="0"/>
              <a:t>T510.01</a:t>
            </a:r>
            <a:endParaRPr lang="en-US" dirty="0"/>
          </a:p>
        </p:txBody>
      </p:sp>
      <p:sp>
        <p:nvSpPr>
          <p:cNvPr id="22" name="Footer Placeholder 21"/>
          <p:cNvSpPr>
            <a:spLocks noGrp="1"/>
          </p:cNvSpPr>
          <p:nvPr>
            <p:ph type="ftr" sz="quarter" idx="3"/>
          </p:nvPr>
        </p:nvSpPr>
        <p:spPr>
          <a:xfrm>
            <a:off x="2970213" y="6405564"/>
            <a:ext cx="3760787" cy="368300"/>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defRPr>
            </a:lvl1pPr>
          </a:lstStyle>
          <a:p>
            <a:pPr>
              <a:defRPr/>
            </a:pPr>
            <a:r>
              <a:rPr lang="vi-VN" altLang="en-US" dirty="0" smtClean="0"/>
              <a:t>Giới thiệu Sơ lược về Mục vụ Teen Challenge</a:t>
            </a:r>
            <a:endParaRPr lang="en-US" alt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defRPr>
            </a:lvl1pPr>
          </a:lstStyle>
          <a:p>
            <a:pPr>
              <a:defRPr/>
            </a:pPr>
            <a:fld id="{771C7A2E-B009-41C1-A086-AFAE3BF6E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6" r:id="rId1"/>
    <p:sldLayoutId id="2147483932" r:id="rId2"/>
    <p:sldLayoutId id="2147483937" r:id="rId3"/>
    <p:sldLayoutId id="2147483938" r:id="rId4"/>
    <p:sldLayoutId id="2147483939" r:id="rId5"/>
    <p:sldLayoutId id="2147483940" r:id="rId6"/>
    <p:sldLayoutId id="2147483933" r:id="rId7"/>
    <p:sldLayoutId id="2147483941" r:id="rId8"/>
    <p:sldLayoutId id="2147483942" r:id="rId9"/>
    <p:sldLayoutId id="2147483934" r:id="rId10"/>
    <p:sldLayoutId id="2147483935" r:id="rId11"/>
  </p:sldLayoutIdLst>
  <p:hf hdr="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143001"/>
            <a:ext cx="8229600" cy="2819399"/>
          </a:xfrm>
        </p:spPr>
        <p:txBody>
          <a:bodyPr/>
          <a:lstStyle/>
          <a:p>
            <a:pPr eaLnBrk="1" fontAlgn="auto" hangingPunct="1">
              <a:spcAft>
                <a:spcPts val="0"/>
              </a:spcAft>
              <a:defRPr/>
            </a:pPr>
            <a:r>
              <a:rPr lang="vi-VN" dirty="0">
                <a:solidFill>
                  <a:srgbClr val="0070C0"/>
                </a:solidFill>
                <a:effectLst/>
              </a:rPr>
              <a:t>Giới thiệu Sơ lược về Mục vụ Teen Challenge</a:t>
            </a:r>
            <a:r>
              <a:rPr lang="en-US" dirty="0" smtClean="0">
                <a:solidFill>
                  <a:srgbClr val="0070C0"/>
                </a:solidFill>
                <a:effectLst/>
              </a:rPr>
              <a:t/>
            </a:r>
            <a:br>
              <a:rPr lang="en-US" dirty="0" smtClean="0">
                <a:solidFill>
                  <a:srgbClr val="0070C0"/>
                </a:solidFill>
                <a:effectLst/>
              </a:rPr>
            </a:br>
            <a:r>
              <a:rPr lang="en-US" sz="2000" dirty="0"/>
              <a:t>Basic Introduction to Teen Challenge </a:t>
            </a:r>
            <a:r>
              <a:rPr lang="en-US" sz="2000" dirty="0" smtClean="0"/>
              <a:t>Ministry</a:t>
            </a:r>
            <a:endParaRPr lang="en-US" dirty="0">
              <a:solidFill>
                <a:srgbClr val="0070C0"/>
              </a:solidFill>
              <a:effectLst/>
            </a:endParaRPr>
          </a:p>
        </p:txBody>
      </p:sp>
      <p:sp>
        <p:nvSpPr>
          <p:cNvPr id="9219" name="Subtitle 2"/>
          <p:cNvSpPr>
            <a:spLocks noGrp="1"/>
          </p:cNvSpPr>
          <p:nvPr>
            <p:ph type="subTitle" idx="1"/>
          </p:nvPr>
        </p:nvSpPr>
        <p:spPr>
          <a:xfrm>
            <a:off x="533400" y="4343400"/>
            <a:ext cx="7772400" cy="1066800"/>
          </a:xfrm>
        </p:spPr>
        <p:txBody>
          <a:bodyPr/>
          <a:lstStyle/>
          <a:p>
            <a:pPr marR="0" eaLnBrk="1" hangingPunct="1"/>
            <a:r>
              <a:rPr lang="vi-VN" sz="2400" dirty="0" smtClean="0"/>
              <a:t>Bởi </a:t>
            </a:r>
            <a:r>
              <a:rPr lang="en-US" altLang="zh-CN" sz="2400" dirty="0" smtClean="0">
                <a:ea typeface="宋体" pitchFamily="2" charset="-122"/>
              </a:rPr>
              <a:t>Dave </a:t>
            </a:r>
            <a:r>
              <a:rPr lang="en-US" altLang="zh-CN" sz="2400" dirty="0">
                <a:ea typeface="宋体" pitchFamily="2" charset="-122"/>
              </a:rPr>
              <a:t>Batty</a:t>
            </a:r>
            <a:endParaRPr lang="en-US" altLang="en-US" sz="2400" dirty="0" smtClean="0"/>
          </a:p>
          <a:p>
            <a:pPr marR="0" eaLnBrk="1" hangingPunct="1"/>
            <a:endParaRPr lang="en-US" altLang="zh-CN" dirty="0" smtClean="0">
              <a:ea typeface="宋体" pitchFamily="2" charset="-122"/>
            </a:endParaRPr>
          </a:p>
          <a:p>
            <a:pPr marR="0" eaLnBrk="1" hangingPunct="1"/>
            <a:endParaRPr lang="en-US" altLang="zh-CN" dirty="0" smtClean="0">
              <a:ea typeface="宋体" pitchFamily="2" charset="-122"/>
            </a:endParaRPr>
          </a:p>
        </p:txBody>
      </p:sp>
      <p:pic>
        <p:nvPicPr>
          <p:cNvPr id="9220" name="Picture 3" descr="GTC logo gold on gold 72 dpi.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591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5"/>
          <p:cNvSpPr txBox="1">
            <a:spLocks noChangeArrowheads="1"/>
          </p:cNvSpPr>
          <p:nvPr/>
        </p:nvSpPr>
        <p:spPr bwMode="auto">
          <a:xfrm>
            <a:off x="1066800" y="5678488"/>
            <a:ext cx="670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800">
                <a:latin typeface="Arial" charset="0"/>
              </a:rPr>
              <a:t>Teen Challenge Staff Training Course T510.01</a:t>
            </a:r>
          </a:p>
          <a:p>
            <a:pPr algn="ctr" eaLnBrk="1" hangingPunct="1">
              <a:spcBef>
                <a:spcPct val="0"/>
              </a:spcBef>
              <a:buClrTx/>
              <a:buSzTx/>
              <a:buFontTx/>
              <a:buNone/>
            </a:pPr>
            <a:r>
              <a:rPr lang="en-US" altLang="en-US" sz="1800">
                <a:latin typeface="Arial" charset="0"/>
              </a:rPr>
              <a:t>iTeenChallenge.org</a:t>
            </a:r>
          </a:p>
        </p:txBody>
      </p:sp>
      <p:sp>
        <p:nvSpPr>
          <p:cNvPr id="922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2526F1DA-5F77-4ACD-A3FF-64889EA202AC}" type="slidenum">
              <a:rPr lang="en-US" altLang="en-US" sz="1000" smtClean="0">
                <a:solidFill>
                  <a:srgbClr val="FFFFFF"/>
                </a:solidFill>
              </a:rPr>
              <a:pPr eaLnBrk="1" hangingPunct="1">
                <a:spcBef>
                  <a:spcPct val="0"/>
                </a:spcBef>
                <a:buClrTx/>
                <a:buSzTx/>
                <a:buFontTx/>
                <a:buNone/>
              </a:pPr>
              <a:t>1</a:t>
            </a:fld>
            <a:endParaRPr lang="en-US" altLang="en-US" sz="1000" smtClean="0">
              <a:solidFill>
                <a:srgbClr val="FFFFFF"/>
              </a:solidFill>
            </a:endParaRPr>
          </a:p>
        </p:txBody>
      </p:sp>
      <p:sp>
        <p:nvSpPr>
          <p:cNvPr id="9223" name="Footer Placeholder 7"/>
          <p:cNvSpPr>
            <a:spLocks noGrp="1"/>
          </p:cNvSpPr>
          <p:nvPr>
            <p:ph type="ftr" sz="quarter" idx="11"/>
          </p:nvPr>
        </p:nvSpPr>
        <p:spPr bwMode="auto">
          <a:xfrm>
            <a:off x="3352800" y="6408738"/>
            <a:ext cx="3378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solidFill>
                  <a:srgbClr val="E8F0F4"/>
                </a:solidFill>
              </a:rPr>
              <a:t>Giới thiệu Sơ lược về Mục vụ Teen Challenge</a:t>
            </a:r>
            <a:endParaRPr lang="en-US" altLang="en-US" sz="1000" smtClean="0">
              <a:solidFill>
                <a:srgbClr val="E8F0F4"/>
              </a:solidFill>
            </a:endParaRPr>
          </a:p>
        </p:txBody>
      </p:sp>
      <p:sp>
        <p:nvSpPr>
          <p:cNvPr id="9" name="Date Placeholder 8"/>
          <p:cNvSpPr>
            <a:spLocks noGrp="1"/>
          </p:cNvSpPr>
          <p:nvPr>
            <p:ph type="dt" sz="quarter" idx="10"/>
          </p:nvPr>
        </p:nvSpPr>
        <p:spPr/>
        <p:txBody>
          <a:bodyPr/>
          <a:lstStyle/>
          <a:p>
            <a:pPr>
              <a:defRPr/>
            </a:pPr>
            <a:r>
              <a:rPr lang="en-US" smtClean="0"/>
              <a:t>11-2016    T510.01</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914400" y="1752600"/>
            <a:ext cx="7772400" cy="1600200"/>
          </a:xfrm>
        </p:spPr>
        <p:txBody>
          <a:bodyPr/>
          <a:lstStyle/>
          <a:p>
            <a:pPr marL="623888" lvl="1" indent="-514350" eaLnBrk="1" hangingPunct="1">
              <a:spcBef>
                <a:spcPts val="400"/>
              </a:spcBef>
              <a:spcAft>
                <a:spcPts val="2000"/>
              </a:spcAft>
              <a:buSzPct val="68000"/>
              <a:buNone/>
            </a:pPr>
            <a:r>
              <a:rPr lang="vi-VN" altLang="en-US" sz="3200" dirty="0" smtClean="0">
                <a:solidFill>
                  <a:srgbClr val="0070C0"/>
                </a:solidFill>
              </a:rPr>
              <a:t>b</a:t>
            </a:r>
            <a:r>
              <a:rPr lang="vi-VN" altLang="en-US" sz="3200" dirty="0">
                <a:solidFill>
                  <a:srgbClr val="0070C0"/>
                </a:solidFill>
              </a:rPr>
              <a:t>.	Các nhóm hỗ trợ tự do sống </a:t>
            </a:r>
            <a:r>
              <a:rPr lang="vi-VN" altLang="en-US" sz="3200" dirty="0" smtClean="0">
                <a:solidFill>
                  <a:srgbClr val="0070C0"/>
                </a:solidFill>
              </a:rPr>
              <a:t>động</a:t>
            </a:r>
            <a:r>
              <a:rPr lang="ru-RU" altLang="en-US" sz="3200" dirty="0" smtClean="0">
                <a:solidFill>
                  <a:srgbClr val="0070C0"/>
                </a:solidFill>
              </a:rPr>
              <a:t> </a:t>
            </a:r>
            <a:r>
              <a:rPr lang="en-US" altLang="en-US" sz="3200" dirty="0" smtClean="0">
                <a:solidFill>
                  <a:srgbClr val="0070C0"/>
                </a:solidFill>
              </a:rPr>
              <a:t/>
            </a:r>
            <a:br>
              <a:rPr lang="en-US" altLang="en-US" sz="3200" dirty="0" smtClean="0">
                <a:solidFill>
                  <a:srgbClr val="0070C0"/>
                </a:solidFill>
              </a:rPr>
            </a:br>
            <a:r>
              <a:rPr lang="en-US" altLang="zh-CN" sz="2000" dirty="0" smtClean="0">
                <a:ea typeface="宋体" pitchFamily="2" charset="-122"/>
              </a:rPr>
              <a:t>Living Free Support Groups </a:t>
            </a:r>
            <a:br>
              <a:rPr lang="en-US" altLang="zh-CN" sz="2000" dirty="0" smtClean="0">
                <a:ea typeface="宋体" pitchFamily="2" charset="-122"/>
              </a:rPr>
            </a:br>
            <a:endParaRPr lang="en-US" altLang="zh-CN" sz="3200" dirty="0" smtClean="0">
              <a:solidFill>
                <a:srgbClr val="0070C0"/>
              </a:solidFill>
              <a:ea typeface="宋体" pitchFamily="2" charset="-122"/>
            </a:endParaRPr>
          </a:p>
          <a:p>
            <a:pPr marL="623888" indent="-514350" eaLnBrk="1" hangingPunct="1"/>
            <a:endParaRPr lang="en-US" altLang="zh-CN" dirty="0" smtClean="0">
              <a:ea typeface="宋体" pitchFamily="2" charset="-122"/>
            </a:endParaRPr>
          </a:p>
        </p:txBody>
      </p:sp>
      <p:sp>
        <p:nvSpPr>
          <p:cNvPr id="1843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0EEC62A5-9BFB-4A1E-B59B-50C2A4CD0364}" type="slidenum">
              <a:rPr lang="en-US" altLang="en-US" sz="1000" smtClean="0"/>
              <a:pPr eaLnBrk="1" hangingPunct="1">
                <a:spcBef>
                  <a:spcPct val="0"/>
                </a:spcBef>
                <a:buClrTx/>
                <a:buSzTx/>
                <a:buFontTx/>
                <a:buNone/>
              </a:pPr>
              <a:t>10</a:t>
            </a:fld>
            <a:endParaRPr lang="en-US" altLang="en-US" sz="1000" smtClean="0"/>
          </a:p>
        </p:txBody>
      </p:sp>
      <p:sp>
        <p:nvSpPr>
          <p:cNvPr id="1843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sp>
        <p:nvSpPr>
          <p:cNvPr id="7" name="Date Placeholder 6"/>
          <p:cNvSpPr>
            <a:spLocks noGrp="1"/>
          </p:cNvSpPr>
          <p:nvPr>
            <p:ph type="dt" sz="quarter" idx="10"/>
          </p:nvPr>
        </p:nvSpPr>
        <p:spPr/>
        <p:txBody>
          <a:bodyPr/>
          <a:lstStyle/>
          <a:p>
            <a:pPr>
              <a:defRPr/>
            </a:pPr>
            <a:r>
              <a:rPr lang="en-US" smtClean="0"/>
              <a:t>11-2016    T510.01</a:t>
            </a:r>
            <a:endParaRPr lang="en-US"/>
          </a:p>
        </p:txBody>
      </p:sp>
      <p:pic>
        <p:nvPicPr>
          <p:cNvPr id="18439" name="Picture 2"/>
          <p:cNvPicPr>
            <a:picLocks noChangeAspect="1"/>
          </p:cNvPicPr>
          <p:nvPr/>
        </p:nvPicPr>
        <p:blipFill>
          <a:blip r:embed="rId2">
            <a:extLst>
              <a:ext uri="{28A0092B-C50C-407E-A947-70E740481C1C}">
                <a14:useLocalDpi xmlns:a14="http://schemas.microsoft.com/office/drawing/2010/main" val="0"/>
              </a:ext>
            </a:extLst>
          </a:blip>
          <a:srcRect t="41261" r="52045" b="4276"/>
          <a:stretch>
            <a:fillRect/>
          </a:stretch>
        </p:blipFill>
        <p:spPr bwMode="auto">
          <a:xfrm>
            <a:off x="5483225" y="2590800"/>
            <a:ext cx="3635375"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2"/>
          <p:cNvSpPr>
            <a:spLocks noGrp="1"/>
          </p:cNvSpPr>
          <p:nvPr>
            <p:ph type="title"/>
          </p:nvPr>
        </p:nvSpPr>
        <p:spPr>
          <a:xfrm>
            <a:off x="228600" y="0"/>
            <a:ext cx="8686800" cy="1477962"/>
          </a:xfrm>
        </p:spPr>
        <p:txBody>
          <a:bodyPr>
            <a:normAutofit/>
          </a:bodyPr>
          <a:lstStyle/>
          <a:p>
            <a:pPr marL="685800" indent="-685800" eaLnBrk="1" fontAlgn="auto" hangingPunct="1">
              <a:spcAft>
                <a:spcPts val="0"/>
              </a:spcAft>
              <a:defRPr/>
            </a:pPr>
            <a:r>
              <a:rPr lang="ru-RU" sz="3000" dirty="0" smtClean="0">
                <a:solidFill>
                  <a:srgbClr val="0070C0"/>
                </a:solidFill>
                <a:effectLst/>
              </a:rPr>
              <a:t>4</a:t>
            </a:r>
            <a:r>
              <a:rPr lang="ru-RU" sz="3000" dirty="0">
                <a:solidFill>
                  <a:srgbClr val="0070C0"/>
                </a:solidFill>
                <a:effectLst/>
              </a:rPr>
              <a:t>.	</a:t>
            </a:r>
            <a:r>
              <a:rPr lang="vi-VN" sz="3000" dirty="0" smtClean="0">
                <a:solidFill>
                  <a:srgbClr val="0070C0"/>
                </a:solidFill>
                <a:effectLst/>
              </a:rPr>
              <a:t>Mục </a:t>
            </a:r>
            <a:r>
              <a:rPr lang="vi-VN" sz="3000" dirty="0">
                <a:solidFill>
                  <a:srgbClr val="0070C0"/>
                </a:solidFill>
                <a:effectLst/>
              </a:rPr>
              <a:t>vụ không lưu trú của Teen </a:t>
            </a:r>
            <a:r>
              <a:rPr lang="vi-VN" sz="3000" dirty="0" smtClean="0">
                <a:solidFill>
                  <a:srgbClr val="0070C0"/>
                </a:solidFill>
                <a:effectLst/>
              </a:rPr>
              <a:t>Challenge </a:t>
            </a:r>
            <a:r>
              <a:rPr lang="en-US" sz="4000" dirty="0" smtClean="0">
                <a:solidFill>
                  <a:srgbClr val="0070C0"/>
                </a:solidFill>
                <a:effectLst/>
              </a:rPr>
              <a:t/>
            </a:r>
            <a:br>
              <a:rPr lang="en-US" sz="4000" dirty="0" smtClean="0">
                <a:solidFill>
                  <a:srgbClr val="0070C0"/>
                </a:solidFill>
                <a:effectLst/>
              </a:rPr>
            </a:br>
            <a:r>
              <a:rPr lang="en-US" sz="2000" dirty="0" smtClean="0"/>
              <a:t>Non-residential Teen Challenge ministry</a:t>
            </a:r>
            <a:endParaRPr lang="en-US" dirty="0">
              <a:solidFill>
                <a:srgbClr val="0070C0"/>
              </a:solidFill>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514600"/>
            <a:ext cx="7772400" cy="3492500"/>
          </a:xfrm>
        </p:spPr>
        <p:txBody>
          <a:bodyPr/>
          <a:lstStyle/>
          <a:p>
            <a:pPr marL="623888" lvl="1" indent="-514350" eaLnBrk="1" hangingPunct="1">
              <a:spcBef>
                <a:spcPts val="400"/>
              </a:spcBef>
              <a:spcAft>
                <a:spcPts val="2000"/>
              </a:spcAft>
              <a:buSzPct val="68000"/>
              <a:buNone/>
            </a:pPr>
            <a:r>
              <a:rPr lang="vi-VN" altLang="en-US" sz="3200" dirty="0" smtClean="0">
                <a:solidFill>
                  <a:srgbClr val="0070C0"/>
                </a:solidFill>
              </a:rPr>
              <a:t>c</a:t>
            </a:r>
            <a:r>
              <a:rPr lang="vi-VN" altLang="en-US" sz="3200" dirty="0">
                <a:solidFill>
                  <a:srgbClr val="0070C0"/>
                </a:solidFill>
              </a:rPr>
              <a:t>.	Chương trình ban ngày cho người nghiện ma túy</a:t>
            </a:r>
            <a:r>
              <a:rPr lang="en-US" altLang="en-US" sz="3200" dirty="0" smtClean="0">
                <a:solidFill>
                  <a:srgbClr val="0070C0"/>
                </a:solidFill>
              </a:rPr>
              <a:t/>
            </a:r>
            <a:br>
              <a:rPr lang="en-US" altLang="en-US" sz="3200" dirty="0" smtClean="0">
                <a:solidFill>
                  <a:srgbClr val="0070C0"/>
                </a:solidFill>
              </a:rPr>
            </a:br>
            <a:r>
              <a:rPr lang="en-US" altLang="zh-CN" sz="2000" dirty="0" smtClean="0">
                <a:ea typeface="宋体" pitchFamily="2" charset="-122"/>
              </a:rPr>
              <a:t>Day program for drug addicts</a:t>
            </a:r>
            <a:br>
              <a:rPr lang="en-US" altLang="zh-CN" sz="2000" dirty="0" smtClean="0">
                <a:ea typeface="宋体" pitchFamily="2" charset="-122"/>
              </a:rPr>
            </a:br>
            <a:endParaRPr lang="en-US" altLang="zh-CN" sz="3200" dirty="0" smtClean="0">
              <a:solidFill>
                <a:srgbClr val="0070C0"/>
              </a:solidFill>
              <a:ea typeface="宋体" pitchFamily="2" charset="-122"/>
            </a:endParaRPr>
          </a:p>
          <a:p>
            <a:pPr marL="623888" indent="-514350" eaLnBrk="1" hangingPunct="1"/>
            <a:endParaRPr lang="en-US" altLang="zh-CN" dirty="0" smtClean="0">
              <a:ea typeface="宋体" pitchFamily="2" charset="-122"/>
            </a:endParaRPr>
          </a:p>
        </p:txBody>
      </p:sp>
      <p:sp>
        <p:nvSpPr>
          <p:cNvPr id="1945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3EC52F4B-25E9-479F-8F2A-163A5385858F}" type="slidenum">
              <a:rPr lang="en-US" altLang="en-US" sz="1000" smtClean="0"/>
              <a:pPr eaLnBrk="1" hangingPunct="1">
                <a:spcBef>
                  <a:spcPct val="0"/>
                </a:spcBef>
                <a:buClrTx/>
                <a:buSzTx/>
                <a:buFontTx/>
                <a:buNone/>
              </a:pPr>
              <a:t>11</a:t>
            </a:fld>
            <a:endParaRPr lang="en-US" altLang="en-US" sz="1000" smtClean="0"/>
          </a:p>
        </p:txBody>
      </p:sp>
      <p:sp>
        <p:nvSpPr>
          <p:cNvPr id="1946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sp>
        <p:nvSpPr>
          <p:cNvPr id="7" name="Date Placeholder 6"/>
          <p:cNvSpPr>
            <a:spLocks noGrp="1"/>
          </p:cNvSpPr>
          <p:nvPr>
            <p:ph type="dt" sz="quarter" idx="10"/>
          </p:nvPr>
        </p:nvSpPr>
        <p:spPr/>
        <p:txBody>
          <a:bodyPr/>
          <a:lstStyle/>
          <a:p>
            <a:pPr>
              <a:defRPr/>
            </a:pPr>
            <a:r>
              <a:rPr lang="en-US" smtClean="0"/>
              <a:t>11-2016    T510.01</a:t>
            </a:r>
            <a:endParaRPr lang="en-US"/>
          </a:p>
        </p:txBody>
      </p:sp>
      <p:sp>
        <p:nvSpPr>
          <p:cNvPr id="8" name="Title 2"/>
          <p:cNvSpPr>
            <a:spLocks noGrp="1"/>
          </p:cNvSpPr>
          <p:nvPr>
            <p:ph type="title"/>
          </p:nvPr>
        </p:nvSpPr>
        <p:spPr>
          <a:xfrm>
            <a:off x="228600" y="503238"/>
            <a:ext cx="8686800" cy="1477962"/>
          </a:xfrm>
        </p:spPr>
        <p:txBody>
          <a:bodyPr>
            <a:normAutofit/>
          </a:bodyPr>
          <a:lstStyle/>
          <a:p>
            <a:pPr marL="685800" indent="-685800" eaLnBrk="1" fontAlgn="auto" hangingPunct="1">
              <a:spcAft>
                <a:spcPts val="0"/>
              </a:spcAft>
              <a:defRPr/>
            </a:pPr>
            <a:r>
              <a:rPr lang="ru-RU" sz="3000" dirty="0" smtClean="0">
                <a:solidFill>
                  <a:srgbClr val="0070C0"/>
                </a:solidFill>
                <a:effectLst/>
              </a:rPr>
              <a:t>4</a:t>
            </a:r>
            <a:r>
              <a:rPr lang="ru-RU" sz="3000" dirty="0">
                <a:solidFill>
                  <a:srgbClr val="0070C0"/>
                </a:solidFill>
                <a:effectLst/>
              </a:rPr>
              <a:t>.	</a:t>
            </a:r>
            <a:r>
              <a:rPr lang="vi-VN" sz="3000" dirty="0" smtClean="0">
                <a:solidFill>
                  <a:srgbClr val="0070C0"/>
                </a:solidFill>
                <a:effectLst/>
              </a:rPr>
              <a:t>Mục </a:t>
            </a:r>
            <a:r>
              <a:rPr lang="vi-VN" sz="3000" dirty="0">
                <a:solidFill>
                  <a:srgbClr val="0070C0"/>
                </a:solidFill>
                <a:effectLst/>
              </a:rPr>
              <a:t>vụ không lưu trú của Teen </a:t>
            </a:r>
            <a:r>
              <a:rPr lang="vi-VN" sz="3000" dirty="0" smtClean="0">
                <a:solidFill>
                  <a:srgbClr val="0070C0"/>
                </a:solidFill>
                <a:effectLst/>
              </a:rPr>
              <a:t>Challenge </a:t>
            </a:r>
            <a:r>
              <a:rPr lang="en-US" sz="4000" dirty="0" smtClean="0">
                <a:solidFill>
                  <a:srgbClr val="0070C0"/>
                </a:solidFill>
                <a:effectLst/>
              </a:rPr>
              <a:t/>
            </a:r>
            <a:br>
              <a:rPr lang="en-US" sz="4000" dirty="0" smtClean="0">
                <a:solidFill>
                  <a:srgbClr val="0070C0"/>
                </a:solidFill>
                <a:effectLst/>
              </a:rPr>
            </a:br>
            <a:r>
              <a:rPr lang="en-US" sz="2000" dirty="0" smtClean="0"/>
              <a:t>Non-residential Teen Challenge ministry</a:t>
            </a:r>
            <a:endParaRPr lang="en-US" dirty="0">
              <a:solidFill>
                <a:srgbClr val="0070C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295400"/>
            <a:ext cx="7772400" cy="2743200"/>
          </a:xfrm>
        </p:spPr>
        <p:txBody>
          <a:bodyPr/>
          <a:lstStyle/>
          <a:p>
            <a:pPr marL="623888" lvl="1" indent="-514350" eaLnBrk="1" hangingPunct="1">
              <a:spcBef>
                <a:spcPts val="400"/>
              </a:spcBef>
              <a:spcAft>
                <a:spcPts val="0"/>
              </a:spcAft>
              <a:buSzPct val="68000"/>
              <a:buNone/>
            </a:pPr>
            <a:r>
              <a:rPr lang="vi-VN" altLang="en-US" sz="3200" dirty="0" smtClean="0">
                <a:solidFill>
                  <a:srgbClr val="0070C0"/>
                </a:solidFill>
              </a:rPr>
              <a:t>d.	Các </a:t>
            </a:r>
            <a:r>
              <a:rPr lang="vi-VN" altLang="en-US" sz="3200" dirty="0">
                <a:solidFill>
                  <a:srgbClr val="0070C0"/>
                </a:solidFill>
              </a:rPr>
              <a:t>mục vụ trong nhà tù</a:t>
            </a:r>
            <a:r>
              <a:rPr lang="en-US" altLang="en-US" sz="3200" dirty="0" smtClean="0">
                <a:solidFill>
                  <a:srgbClr val="0070C0"/>
                </a:solidFill>
              </a:rPr>
              <a:t/>
            </a:r>
            <a:br>
              <a:rPr lang="en-US" altLang="en-US" sz="3200" dirty="0" smtClean="0">
                <a:solidFill>
                  <a:srgbClr val="0070C0"/>
                </a:solidFill>
              </a:rPr>
            </a:br>
            <a:r>
              <a:rPr lang="en-US" sz="2000" dirty="0"/>
              <a:t>Prison ministries</a:t>
            </a:r>
            <a:r>
              <a:rPr lang="en-US" altLang="zh-CN" sz="2000" dirty="0" smtClean="0">
                <a:ea typeface="宋体" pitchFamily="2" charset="-122"/>
              </a:rPr>
              <a:t/>
            </a:r>
            <a:br>
              <a:rPr lang="en-US" altLang="zh-CN" sz="2000" dirty="0" smtClean="0">
                <a:ea typeface="宋体" pitchFamily="2" charset="-122"/>
              </a:rPr>
            </a:br>
            <a:endParaRPr lang="en-US" altLang="zh-CN" sz="2000" dirty="0" smtClean="0">
              <a:ea typeface="宋体" pitchFamily="2" charset="-122"/>
            </a:endParaRPr>
          </a:p>
          <a:p>
            <a:pPr marL="623888" lvl="1" indent="-514350" eaLnBrk="1" hangingPunct="1">
              <a:spcBef>
                <a:spcPts val="400"/>
              </a:spcBef>
              <a:spcAft>
                <a:spcPts val="2000"/>
              </a:spcAft>
              <a:buSzPct val="68000"/>
              <a:buNone/>
            </a:pPr>
            <a:r>
              <a:rPr lang="en-US" altLang="en-US" sz="3200" dirty="0" smtClean="0">
                <a:solidFill>
                  <a:srgbClr val="0070C0"/>
                </a:solidFill>
              </a:rPr>
              <a:t>e</a:t>
            </a:r>
            <a:r>
              <a:rPr lang="vi-VN" altLang="en-US" sz="3200" dirty="0" smtClean="0">
                <a:solidFill>
                  <a:srgbClr val="0070C0"/>
                </a:solidFill>
              </a:rPr>
              <a:t>.</a:t>
            </a:r>
            <a:r>
              <a:rPr lang="vi-VN" altLang="en-US" sz="3200" dirty="0">
                <a:solidFill>
                  <a:srgbClr val="0070C0"/>
                </a:solidFill>
              </a:rPr>
              <a:t>	</a:t>
            </a:r>
            <a:r>
              <a:rPr lang="vi-VN" altLang="en-US" sz="3200" dirty="0" smtClean="0">
                <a:solidFill>
                  <a:srgbClr val="0070C0"/>
                </a:solidFill>
              </a:rPr>
              <a:t>Chương </a:t>
            </a:r>
            <a:r>
              <a:rPr lang="vi-VN" altLang="en-US" sz="3200" dirty="0">
                <a:solidFill>
                  <a:srgbClr val="0070C0"/>
                </a:solidFill>
              </a:rPr>
              <a:t>trình huấn luyện phòng ngừa trong các trường học </a:t>
            </a:r>
            <a:r>
              <a:rPr lang="en-US" altLang="en-US" sz="3200" dirty="0">
                <a:solidFill>
                  <a:srgbClr val="0070C0"/>
                </a:solidFill>
              </a:rPr>
              <a:t/>
            </a:r>
            <a:br>
              <a:rPr lang="en-US" altLang="en-US" sz="3200" dirty="0">
                <a:solidFill>
                  <a:srgbClr val="0070C0"/>
                </a:solidFill>
              </a:rPr>
            </a:br>
            <a:r>
              <a:rPr lang="en-US" sz="2000" dirty="0" smtClean="0"/>
              <a:t>Prevention </a:t>
            </a:r>
            <a:r>
              <a:rPr lang="en-US" sz="2000" dirty="0"/>
              <a:t>training in schools</a:t>
            </a:r>
            <a:endParaRPr lang="en-US" altLang="zh-CN" sz="3200" dirty="0" smtClean="0">
              <a:solidFill>
                <a:srgbClr val="0070C0"/>
              </a:solidFill>
              <a:ea typeface="宋体" pitchFamily="2" charset="-122"/>
            </a:endParaRPr>
          </a:p>
          <a:p>
            <a:pPr marL="623888" indent="-514350" eaLnBrk="1" hangingPunct="1"/>
            <a:endParaRPr lang="en-US" altLang="zh-CN" dirty="0" smtClean="0">
              <a:ea typeface="宋体" pitchFamily="2" charset="-122"/>
            </a:endParaRPr>
          </a:p>
        </p:txBody>
      </p:sp>
      <p:sp>
        <p:nvSpPr>
          <p:cNvPr id="1945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3EC52F4B-25E9-479F-8F2A-163A5385858F}" type="slidenum">
              <a:rPr lang="en-US" altLang="en-US" sz="1000" smtClean="0"/>
              <a:pPr eaLnBrk="1" hangingPunct="1">
                <a:spcBef>
                  <a:spcPct val="0"/>
                </a:spcBef>
                <a:buClrTx/>
                <a:buSzTx/>
                <a:buFontTx/>
                <a:buNone/>
              </a:pPr>
              <a:t>12</a:t>
            </a:fld>
            <a:endParaRPr lang="en-US" altLang="en-US" sz="1000" smtClean="0"/>
          </a:p>
        </p:txBody>
      </p:sp>
      <p:sp>
        <p:nvSpPr>
          <p:cNvPr id="1946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sp>
        <p:nvSpPr>
          <p:cNvPr id="7" name="Date Placeholder 6"/>
          <p:cNvSpPr>
            <a:spLocks noGrp="1"/>
          </p:cNvSpPr>
          <p:nvPr>
            <p:ph type="dt" sz="quarter" idx="10"/>
          </p:nvPr>
        </p:nvSpPr>
        <p:spPr/>
        <p:txBody>
          <a:bodyPr/>
          <a:lstStyle/>
          <a:p>
            <a:pPr>
              <a:defRPr/>
            </a:pPr>
            <a:r>
              <a:rPr lang="en-US" smtClean="0"/>
              <a:t>11-2016    T510.01</a:t>
            </a:r>
            <a:endParaRPr lang="en-US"/>
          </a:p>
        </p:txBody>
      </p:sp>
      <p:sp>
        <p:nvSpPr>
          <p:cNvPr id="8" name="Title 2"/>
          <p:cNvSpPr>
            <a:spLocks noGrp="1"/>
          </p:cNvSpPr>
          <p:nvPr>
            <p:ph type="title"/>
          </p:nvPr>
        </p:nvSpPr>
        <p:spPr>
          <a:xfrm>
            <a:off x="228600" y="0"/>
            <a:ext cx="8686800" cy="1477962"/>
          </a:xfrm>
        </p:spPr>
        <p:txBody>
          <a:bodyPr>
            <a:normAutofit/>
          </a:bodyPr>
          <a:lstStyle/>
          <a:p>
            <a:pPr marL="685800" indent="-685800" eaLnBrk="1" fontAlgn="auto" hangingPunct="1">
              <a:spcAft>
                <a:spcPts val="0"/>
              </a:spcAft>
              <a:defRPr/>
            </a:pPr>
            <a:r>
              <a:rPr lang="ru-RU" sz="3000" dirty="0" smtClean="0">
                <a:solidFill>
                  <a:srgbClr val="0070C0"/>
                </a:solidFill>
                <a:effectLst/>
              </a:rPr>
              <a:t>4</a:t>
            </a:r>
            <a:r>
              <a:rPr lang="ru-RU" sz="3000" dirty="0">
                <a:solidFill>
                  <a:srgbClr val="0070C0"/>
                </a:solidFill>
                <a:effectLst/>
              </a:rPr>
              <a:t>.	</a:t>
            </a:r>
            <a:r>
              <a:rPr lang="vi-VN" sz="3000" dirty="0" smtClean="0">
                <a:solidFill>
                  <a:srgbClr val="0070C0"/>
                </a:solidFill>
                <a:effectLst/>
              </a:rPr>
              <a:t>Mục </a:t>
            </a:r>
            <a:r>
              <a:rPr lang="vi-VN" sz="3000" dirty="0">
                <a:solidFill>
                  <a:srgbClr val="0070C0"/>
                </a:solidFill>
                <a:effectLst/>
              </a:rPr>
              <a:t>vụ không lưu trú của Teen </a:t>
            </a:r>
            <a:r>
              <a:rPr lang="vi-VN" sz="3000" dirty="0" smtClean="0">
                <a:solidFill>
                  <a:srgbClr val="0070C0"/>
                </a:solidFill>
                <a:effectLst/>
              </a:rPr>
              <a:t>Challenge </a:t>
            </a:r>
            <a:r>
              <a:rPr lang="en-US" sz="4000" dirty="0" smtClean="0">
                <a:solidFill>
                  <a:srgbClr val="0070C0"/>
                </a:solidFill>
                <a:effectLst/>
              </a:rPr>
              <a:t/>
            </a:r>
            <a:br>
              <a:rPr lang="en-US" sz="4000" dirty="0" smtClean="0">
                <a:solidFill>
                  <a:srgbClr val="0070C0"/>
                </a:solidFill>
                <a:effectLst/>
              </a:rPr>
            </a:br>
            <a:r>
              <a:rPr lang="en-US" sz="2000" dirty="0" smtClean="0"/>
              <a:t>Non-residential Teen Challenge ministry</a:t>
            </a:r>
            <a:endParaRPr lang="en-US" dirty="0">
              <a:solidFill>
                <a:srgbClr val="0070C0"/>
              </a:solidFill>
              <a:effectLst/>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7303"/>
          <a:stretch/>
        </p:blipFill>
        <p:spPr>
          <a:xfrm>
            <a:off x="2209800" y="3939475"/>
            <a:ext cx="4495800" cy="2918524"/>
          </a:xfrm>
          <a:prstGeom prst="rect">
            <a:avLst/>
          </a:prstGeom>
        </p:spPr>
      </p:pic>
    </p:spTree>
    <p:extLst>
      <p:ext uri="{BB962C8B-B14F-4D97-AF65-F5344CB8AC3E}">
        <p14:creationId xmlns:p14="http://schemas.microsoft.com/office/powerpoint/2010/main" val="117600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00200"/>
            <a:ext cx="8153400" cy="4267200"/>
          </a:xfrm>
        </p:spPr>
        <p:txBody>
          <a:bodyPr/>
          <a:lstStyle/>
          <a:p>
            <a:pPr marL="514350" indent="-514350" eaLnBrk="1" hangingPunct="1">
              <a:buNone/>
            </a:pPr>
            <a:r>
              <a:rPr lang="en-US" altLang="en-US" sz="3200" dirty="0" smtClean="0">
                <a:solidFill>
                  <a:srgbClr val="0070C0"/>
                </a:solidFill>
              </a:rPr>
              <a:t>a</a:t>
            </a:r>
            <a:r>
              <a:rPr lang="en-US" altLang="en-US" sz="3200" dirty="0">
                <a:solidFill>
                  <a:srgbClr val="0070C0"/>
                </a:solidFill>
              </a:rPr>
              <a:t>.	</a:t>
            </a:r>
            <a:r>
              <a:rPr lang="en-US" altLang="en-US" sz="3200" dirty="0" err="1">
                <a:solidFill>
                  <a:srgbClr val="0070C0"/>
                </a:solidFill>
              </a:rPr>
              <a:t>Cách</a:t>
            </a:r>
            <a:r>
              <a:rPr lang="en-US" altLang="en-US" sz="3200" dirty="0">
                <a:solidFill>
                  <a:srgbClr val="0070C0"/>
                </a:solidFill>
              </a:rPr>
              <a:t> </a:t>
            </a:r>
            <a:r>
              <a:rPr lang="en-US" altLang="en-US" sz="3200" dirty="0" err="1">
                <a:solidFill>
                  <a:srgbClr val="0070C0"/>
                </a:solidFill>
              </a:rPr>
              <a:t>tiếp</a:t>
            </a:r>
            <a:r>
              <a:rPr lang="en-US" altLang="en-US" sz="3200" dirty="0">
                <a:solidFill>
                  <a:srgbClr val="0070C0"/>
                </a:solidFill>
              </a:rPr>
              <a:t> </a:t>
            </a:r>
            <a:r>
              <a:rPr lang="en-US" altLang="en-US" sz="3200" dirty="0" err="1">
                <a:solidFill>
                  <a:srgbClr val="0070C0"/>
                </a:solidFill>
              </a:rPr>
              <a:t>cận</a:t>
            </a:r>
            <a:r>
              <a:rPr lang="en-US" altLang="en-US" sz="3200" dirty="0">
                <a:solidFill>
                  <a:srgbClr val="0070C0"/>
                </a:solidFill>
              </a:rPr>
              <a:t> </a:t>
            </a:r>
            <a:r>
              <a:rPr lang="en-US" altLang="en-US" sz="3200" dirty="0" err="1">
                <a:solidFill>
                  <a:srgbClr val="0070C0"/>
                </a:solidFill>
              </a:rPr>
              <a:t>truyền</a:t>
            </a:r>
            <a:r>
              <a:rPr lang="en-US" altLang="en-US" sz="3200" dirty="0">
                <a:solidFill>
                  <a:srgbClr val="0070C0"/>
                </a:solidFill>
              </a:rPr>
              <a:t> </a:t>
            </a:r>
            <a:r>
              <a:rPr lang="en-US" altLang="en-US" sz="3200" dirty="0" err="1">
                <a:solidFill>
                  <a:srgbClr val="0070C0"/>
                </a:solidFill>
              </a:rPr>
              <a:t>thống</a:t>
            </a:r>
            <a:r>
              <a:rPr lang="en-US" altLang="en-US" sz="3200" dirty="0">
                <a:solidFill>
                  <a:srgbClr val="0070C0"/>
                </a:solidFill>
              </a:rPr>
              <a:t> </a:t>
            </a:r>
            <a:r>
              <a:rPr lang="en-US" altLang="en-US" sz="3200" dirty="0" err="1">
                <a:solidFill>
                  <a:srgbClr val="0070C0"/>
                </a:solidFill>
              </a:rPr>
              <a:t>của</a:t>
            </a:r>
            <a:r>
              <a:rPr lang="en-US" altLang="en-US" sz="3200" dirty="0">
                <a:solidFill>
                  <a:srgbClr val="0070C0"/>
                </a:solidFill>
              </a:rPr>
              <a:t> Teen Challenge </a:t>
            </a:r>
            <a:r>
              <a:rPr lang="en-US" altLang="en-US" sz="3200" dirty="0" err="1">
                <a:solidFill>
                  <a:srgbClr val="0070C0"/>
                </a:solidFill>
              </a:rPr>
              <a:t>dành</a:t>
            </a:r>
            <a:r>
              <a:rPr lang="en-US" altLang="en-US" sz="3200" dirty="0">
                <a:solidFill>
                  <a:srgbClr val="0070C0"/>
                </a:solidFill>
              </a:rPr>
              <a:t> </a:t>
            </a:r>
            <a:r>
              <a:rPr lang="en-US" altLang="en-US" sz="3200" dirty="0" err="1">
                <a:solidFill>
                  <a:srgbClr val="0070C0"/>
                </a:solidFill>
              </a:rPr>
              <a:t>cho</a:t>
            </a:r>
            <a:r>
              <a:rPr lang="en-US" altLang="en-US" sz="3200" dirty="0">
                <a:solidFill>
                  <a:srgbClr val="0070C0"/>
                </a:solidFill>
              </a:rPr>
              <a:t> </a:t>
            </a:r>
            <a:r>
              <a:rPr lang="en-US" altLang="en-US" sz="3200" dirty="0" err="1">
                <a:solidFill>
                  <a:srgbClr val="0070C0"/>
                </a:solidFill>
              </a:rPr>
              <a:t>nam</a:t>
            </a:r>
            <a:r>
              <a:rPr lang="en-US" altLang="en-US" sz="3200" dirty="0">
                <a:solidFill>
                  <a:srgbClr val="0070C0"/>
                </a:solidFill>
              </a:rPr>
              <a:t> </a:t>
            </a:r>
            <a:r>
              <a:rPr lang="en-US" altLang="en-US" sz="3200" dirty="0" err="1">
                <a:solidFill>
                  <a:srgbClr val="0070C0"/>
                </a:solidFill>
              </a:rPr>
              <a:t>giới</a:t>
            </a:r>
            <a:r>
              <a:rPr lang="en-US" altLang="en-US" sz="3200" dirty="0" smtClean="0">
                <a:solidFill>
                  <a:srgbClr val="0070C0"/>
                </a:solidFill>
              </a:rPr>
              <a:t/>
            </a:r>
            <a:br>
              <a:rPr lang="en-US" altLang="en-US" sz="3200" dirty="0" smtClean="0">
                <a:solidFill>
                  <a:srgbClr val="0070C0"/>
                </a:solidFill>
              </a:rPr>
            </a:br>
            <a:r>
              <a:rPr lang="en-US" altLang="zh-CN" sz="2000" dirty="0" smtClean="0">
                <a:ea typeface="宋体" pitchFamily="2" charset="-122"/>
              </a:rPr>
              <a:t>Traditional Teen Challenge approach             </a:t>
            </a:r>
            <a:r>
              <a:rPr lang="en-US" altLang="zh-CN" sz="3200" dirty="0" smtClean="0">
                <a:ea typeface="宋体" pitchFamily="2" charset="-122"/>
              </a:rPr>
              <a:t/>
            </a:r>
            <a:br>
              <a:rPr lang="en-US" altLang="zh-CN" sz="3200" dirty="0" smtClean="0">
                <a:ea typeface="宋体" pitchFamily="2" charset="-122"/>
              </a:rPr>
            </a:br>
            <a:endParaRPr lang="en-US" altLang="zh-CN" sz="1800" dirty="0" smtClean="0">
              <a:solidFill>
                <a:srgbClr val="0070C0"/>
              </a:solidFill>
              <a:ea typeface="宋体" pitchFamily="2" charset="-122"/>
            </a:endParaRPr>
          </a:p>
          <a:p>
            <a:pPr marL="1117600" lvl="2" indent="-514350" eaLnBrk="1" hangingPunct="1">
              <a:spcAft>
                <a:spcPts val="1500"/>
              </a:spcAft>
              <a:buFont typeface="Lucida Sans Unicode" pitchFamily="34" charset="0"/>
              <a:buAutoNum type="arabicParenR"/>
            </a:pPr>
            <a:r>
              <a:rPr lang="en-US" altLang="en-US" sz="2400" dirty="0" err="1">
                <a:solidFill>
                  <a:srgbClr val="0070C0"/>
                </a:solidFill>
              </a:rPr>
              <a:t>Làm</a:t>
            </a:r>
            <a:r>
              <a:rPr lang="en-US" altLang="en-US" sz="2400" dirty="0">
                <a:solidFill>
                  <a:srgbClr val="0070C0"/>
                </a:solidFill>
              </a:rPr>
              <a:t> </a:t>
            </a:r>
            <a:r>
              <a:rPr lang="en-US" altLang="en-US" sz="2400" dirty="0" err="1">
                <a:solidFill>
                  <a:srgbClr val="0070C0"/>
                </a:solidFill>
              </a:rPr>
              <a:t>quen</a:t>
            </a:r>
            <a:r>
              <a:rPr lang="en-US" altLang="en-US" sz="2400" dirty="0">
                <a:solidFill>
                  <a:srgbClr val="0070C0"/>
                </a:solidFill>
              </a:rPr>
              <a:t> — 1-4 </a:t>
            </a:r>
            <a:r>
              <a:rPr lang="en-US" altLang="en-US" sz="2400" dirty="0" err="1">
                <a:solidFill>
                  <a:srgbClr val="0070C0"/>
                </a:solidFill>
              </a:rPr>
              <a:t>tháng</a:t>
            </a:r>
            <a:r>
              <a:rPr lang="en-US" altLang="en-US" sz="2400" dirty="0" smtClean="0">
                <a:solidFill>
                  <a:srgbClr val="0070C0"/>
                </a:solidFill>
              </a:rPr>
              <a:t/>
            </a:r>
            <a:br>
              <a:rPr lang="en-US" altLang="en-US" sz="2400" dirty="0" smtClean="0">
                <a:solidFill>
                  <a:srgbClr val="0070C0"/>
                </a:solidFill>
              </a:rPr>
            </a:br>
            <a:r>
              <a:rPr lang="en-US" altLang="zh-CN" sz="1800" dirty="0" smtClean="0">
                <a:ea typeface="宋体" pitchFamily="2" charset="-122"/>
              </a:rPr>
              <a:t>Induction—Months 1-4 </a:t>
            </a:r>
            <a:endParaRPr lang="en-US" altLang="zh-CN" sz="2400" dirty="0" smtClean="0">
              <a:solidFill>
                <a:srgbClr val="0070C0"/>
              </a:solidFill>
              <a:ea typeface="宋体" pitchFamily="2" charset="-122"/>
            </a:endParaRPr>
          </a:p>
          <a:p>
            <a:pPr marL="1117600" lvl="2" indent="-514350" eaLnBrk="1" hangingPunct="1">
              <a:spcAft>
                <a:spcPts val="1500"/>
              </a:spcAft>
              <a:buFont typeface="Lucida Sans Unicode" pitchFamily="34" charset="0"/>
              <a:buAutoNum type="arabicParenR"/>
            </a:pPr>
            <a:r>
              <a:rPr lang="en-US" altLang="en-US" sz="2400" dirty="0" err="1">
                <a:solidFill>
                  <a:srgbClr val="0070C0"/>
                </a:solidFill>
              </a:rPr>
              <a:t>Huấn</a:t>
            </a:r>
            <a:r>
              <a:rPr lang="en-US" altLang="en-US" sz="2400" dirty="0">
                <a:solidFill>
                  <a:srgbClr val="0070C0"/>
                </a:solidFill>
              </a:rPr>
              <a:t> </a:t>
            </a:r>
            <a:r>
              <a:rPr lang="en-US" altLang="en-US" sz="2400" dirty="0" err="1">
                <a:solidFill>
                  <a:srgbClr val="0070C0"/>
                </a:solidFill>
              </a:rPr>
              <a:t>luyện</a:t>
            </a:r>
            <a:r>
              <a:rPr lang="en-US" altLang="en-US" sz="2400" dirty="0">
                <a:solidFill>
                  <a:srgbClr val="0070C0"/>
                </a:solidFill>
              </a:rPr>
              <a:t> — 5-12 </a:t>
            </a:r>
            <a:r>
              <a:rPr lang="en-US" altLang="en-US" sz="2400" dirty="0" err="1">
                <a:solidFill>
                  <a:srgbClr val="0070C0"/>
                </a:solidFill>
              </a:rPr>
              <a:t>tháng</a:t>
            </a:r>
            <a:r>
              <a:rPr lang="en-US" altLang="en-US" sz="2400" dirty="0">
                <a:solidFill>
                  <a:srgbClr val="0070C0"/>
                </a:solidFill>
              </a:rPr>
              <a:t> </a:t>
            </a:r>
            <a:r>
              <a:rPr lang="en-US" altLang="en-US" sz="2400" dirty="0" smtClean="0">
                <a:solidFill>
                  <a:srgbClr val="0070C0"/>
                </a:solidFill>
              </a:rPr>
              <a:t/>
            </a:r>
            <a:br>
              <a:rPr lang="en-US" altLang="en-US" sz="2400" dirty="0" smtClean="0">
                <a:solidFill>
                  <a:srgbClr val="0070C0"/>
                </a:solidFill>
              </a:rPr>
            </a:br>
            <a:r>
              <a:rPr lang="en-US" altLang="zh-CN" sz="1800" dirty="0" smtClean="0">
                <a:ea typeface="宋体" pitchFamily="2" charset="-122"/>
              </a:rPr>
              <a:t>Training—Months 5-12 </a:t>
            </a:r>
            <a:endParaRPr lang="en-US" altLang="zh-CN" sz="1800" dirty="0" smtClean="0">
              <a:solidFill>
                <a:srgbClr val="0070C0"/>
              </a:solidFill>
              <a:ea typeface="宋体" pitchFamily="2" charset="-122"/>
            </a:endParaRPr>
          </a:p>
          <a:p>
            <a:pPr marL="1117600" lvl="2" indent="-514350" eaLnBrk="1" hangingPunct="1">
              <a:buFont typeface="Lucida Sans Unicode" pitchFamily="34" charset="0"/>
              <a:buAutoNum type="arabicParenR"/>
            </a:pPr>
            <a:r>
              <a:rPr lang="en-US" altLang="en-US" sz="2400" dirty="0" err="1">
                <a:solidFill>
                  <a:srgbClr val="0070C0"/>
                </a:solidFill>
              </a:rPr>
              <a:t>Tái</a:t>
            </a:r>
            <a:r>
              <a:rPr lang="en-US" altLang="en-US" sz="2400" dirty="0">
                <a:solidFill>
                  <a:srgbClr val="0070C0"/>
                </a:solidFill>
              </a:rPr>
              <a:t> </a:t>
            </a:r>
            <a:r>
              <a:rPr lang="en-US" altLang="en-US" sz="2400" dirty="0" err="1">
                <a:solidFill>
                  <a:srgbClr val="0070C0"/>
                </a:solidFill>
              </a:rPr>
              <a:t>hòa</a:t>
            </a:r>
            <a:r>
              <a:rPr lang="en-US" altLang="en-US" sz="2400" dirty="0">
                <a:solidFill>
                  <a:srgbClr val="0070C0"/>
                </a:solidFill>
              </a:rPr>
              <a:t> </a:t>
            </a:r>
            <a:r>
              <a:rPr lang="en-US" altLang="en-US" sz="2400" dirty="0" err="1">
                <a:solidFill>
                  <a:srgbClr val="0070C0"/>
                </a:solidFill>
              </a:rPr>
              <a:t>nhập</a:t>
            </a:r>
            <a:r>
              <a:rPr lang="en-US" altLang="en-US" sz="2400" dirty="0">
                <a:solidFill>
                  <a:srgbClr val="0070C0"/>
                </a:solidFill>
              </a:rPr>
              <a:t> </a:t>
            </a:r>
            <a:r>
              <a:rPr lang="en-US" altLang="en-US" sz="2400" dirty="0" err="1">
                <a:solidFill>
                  <a:srgbClr val="0070C0"/>
                </a:solidFill>
              </a:rPr>
              <a:t>vào</a:t>
            </a:r>
            <a:r>
              <a:rPr lang="en-US" altLang="en-US" sz="2400" dirty="0">
                <a:solidFill>
                  <a:srgbClr val="0070C0"/>
                </a:solidFill>
              </a:rPr>
              <a:t> </a:t>
            </a:r>
            <a:r>
              <a:rPr lang="en-US" altLang="en-US" sz="2400" dirty="0" err="1">
                <a:solidFill>
                  <a:srgbClr val="0070C0"/>
                </a:solidFill>
              </a:rPr>
              <a:t>xã</a:t>
            </a:r>
            <a:r>
              <a:rPr lang="en-US" altLang="en-US" sz="2400" dirty="0">
                <a:solidFill>
                  <a:srgbClr val="0070C0"/>
                </a:solidFill>
              </a:rPr>
              <a:t> </a:t>
            </a:r>
            <a:r>
              <a:rPr lang="en-US" altLang="en-US" sz="2400" dirty="0" err="1">
                <a:solidFill>
                  <a:srgbClr val="0070C0"/>
                </a:solidFill>
              </a:rPr>
              <a:t>hội</a:t>
            </a:r>
            <a:r>
              <a:rPr lang="en-US" altLang="en-US" sz="2400" dirty="0">
                <a:solidFill>
                  <a:srgbClr val="0070C0"/>
                </a:solidFill>
              </a:rPr>
              <a:t> </a:t>
            </a:r>
            <a:r>
              <a:rPr lang="en-US" altLang="en-US" sz="2400" dirty="0" smtClean="0">
                <a:solidFill>
                  <a:srgbClr val="0070C0"/>
                </a:solidFill>
              </a:rPr>
              <a:t/>
            </a:r>
            <a:br>
              <a:rPr lang="en-US" altLang="en-US" sz="2400" dirty="0" smtClean="0">
                <a:solidFill>
                  <a:srgbClr val="0070C0"/>
                </a:solidFill>
              </a:rPr>
            </a:br>
            <a:r>
              <a:rPr lang="en-US" altLang="zh-CN" sz="1800" dirty="0" smtClean="0">
                <a:ea typeface="宋体" pitchFamily="2" charset="-122"/>
              </a:rPr>
              <a:t>Re-entry into society    </a:t>
            </a:r>
            <a:r>
              <a:rPr lang="en-US" altLang="zh-CN" sz="2400" dirty="0" smtClean="0">
                <a:ea typeface="宋体" pitchFamily="2" charset="-122"/>
              </a:rPr>
              <a:t/>
            </a:r>
            <a:br>
              <a:rPr lang="en-US" altLang="zh-CN" sz="2400" dirty="0" smtClean="0">
                <a:ea typeface="宋体" pitchFamily="2" charset="-122"/>
              </a:rPr>
            </a:br>
            <a:endParaRPr lang="en-US" altLang="zh-CN" sz="2400" dirty="0" smtClean="0">
              <a:solidFill>
                <a:srgbClr val="0070C0"/>
              </a:solidFill>
              <a:ea typeface="宋体" pitchFamily="2" charset="-122"/>
            </a:endParaRPr>
          </a:p>
          <a:p>
            <a:pPr marL="514350" indent="-514350" eaLnBrk="1" hangingPunct="1"/>
            <a:endParaRPr lang="en-US" altLang="zh-CN" sz="2800" dirty="0" smtClean="0">
              <a:ea typeface="宋体" pitchFamily="2" charset="-122"/>
            </a:endParaRPr>
          </a:p>
        </p:txBody>
      </p:sp>
      <p:sp>
        <p:nvSpPr>
          <p:cNvPr id="3" name="Title 2"/>
          <p:cNvSpPr>
            <a:spLocks noGrp="1"/>
          </p:cNvSpPr>
          <p:nvPr>
            <p:ph type="title"/>
          </p:nvPr>
        </p:nvSpPr>
        <p:spPr>
          <a:xfrm>
            <a:off x="0" y="24882"/>
            <a:ext cx="8839200" cy="1630362"/>
          </a:xfrm>
        </p:spPr>
        <p:txBody>
          <a:bodyPr>
            <a:normAutofit fontScale="90000"/>
          </a:bodyPr>
          <a:lstStyle/>
          <a:p>
            <a:pPr marL="682625" indent="-682625" eaLnBrk="1" fontAlgn="auto" hangingPunct="1">
              <a:spcAft>
                <a:spcPts val="0"/>
              </a:spcAft>
              <a:defRPr/>
            </a:pPr>
            <a:r>
              <a:rPr lang="vi-VN" sz="4000" dirty="0" smtClean="0">
                <a:solidFill>
                  <a:srgbClr val="0070C0"/>
                </a:solidFill>
                <a:effectLst/>
              </a:rPr>
              <a:t>5</a:t>
            </a:r>
            <a:r>
              <a:rPr lang="vi-VN" sz="4000" dirty="0">
                <a:solidFill>
                  <a:srgbClr val="0070C0"/>
                </a:solidFill>
                <a:effectLst/>
              </a:rPr>
              <a:t>.	Mục vụ lưu trú của Teen Challenge</a:t>
            </a:r>
            <a:r>
              <a:rPr lang="en-US" sz="4400" dirty="0" smtClean="0">
                <a:solidFill>
                  <a:srgbClr val="0070C0"/>
                </a:solidFill>
                <a:effectLst/>
              </a:rPr>
              <a:t/>
            </a:r>
            <a:br>
              <a:rPr lang="en-US" sz="4400" dirty="0" smtClean="0">
                <a:solidFill>
                  <a:srgbClr val="0070C0"/>
                </a:solidFill>
                <a:effectLst/>
              </a:rPr>
            </a:br>
            <a:r>
              <a:rPr lang="en-US" sz="2700" dirty="0" smtClean="0"/>
              <a:t>Residential Teen Challenge ministry</a:t>
            </a:r>
            <a:endParaRPr lang="en-US" sz="2700" dirty="0">
              <a:solidFill>
                <a:srgbClr val="0070C0"/>
              </a:solidFill>
              <a:effectLst/>
            </a:endParaRPr>
          </a:p>
        </p:txBody>
      </p:sp>
      <p:sp>
        <p:nvSpPr>
          <p:cNvPr id="204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D6656CF1-A6C5-48AC-8C25-C6DA71EE281F}" type="slidenum">
              <a:rPr lang="en-US" altLang="en-US" sz="1000" smtClean="0"/>
              <a:pPr eaLnBrk="1" hangingPunct="1">
                <a:spcBef>
                  <a:spcPct val="0"/>
                </a:spcBef>
                <a:buClrTx/>
                <a:buSzTx/>
                <a:buFontTx/>
                <a:buNone/>
              </a:pPr>
              <a:t>13</a:t>
            </a:fld>
            <a:endParaRPr lang="en-US" altLang="en-US" sz="1000" smtClean="0"/>
          </a:p>
        </p:txBody>
      </p:sp>
      <p:sp>
        <p:nvSpPr>
          <p:cNvPr id="2048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sp>
        <p:nvSpPr>
          <p:cNvPr id="7" name="Date Placeholder 6"/>
          <p:cNvSpPr>
            <a:spLocks noGrp="1"/>
          </p:cNvSpPr>
          <p:nvPr>
            <p:ph type="dt" sz="quarter" idx="10"/>
          </p:nvPr>
        </p:nvSpPr>
        <p:spPr/>
        <p:txBody>
          <a:bodyPr/>
          <a:lstStyle/>
          <a:p>
            <a:pPr>
              <a:defRPr/>
            </a:pPr>
            <a:r>
              <a:rPr lang="en-US" smtClean="0"/>
              <a:t>11-2016    T510.01</a:t>
            </a: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5035" y="3302104"/>
            <a:ext cx="3084299" cy="23469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1000"/>
                                        <p:tgtEl>
                                          <p:spTgt spid="2">
                                            <p:txEl>
                                              <p:pRg st="0" end="0"/>
                                            </p:txEl>
                                          </p:spTgt>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8" presetClass="entr" presetSubtype="16"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diamond(in)">
                                      <p:cBhvr>
                                        <p:cTn id="16" dur="1000"/>
                                        <p:tgtEl>
                                          <p:spTgt spid="2">
                                            <p:txEl>
                                              <p:pRg st="1" end="1"/>
                                            </p:txEl>
                                          </p:spTgt>
                                        </p:tgtEl>
                                      </p:cBhvr>
                                    </p:animEffect>
                                  </p:childTnLst>
                                </p:cTn>
                              </p:par>
                            </p:childTnLst>
                          </p:cTn>
                        </p:par>
                        <p:par>
                          <p:cTn id="17" fill="hold">
                            <p:stCondLst>
                              <p:cond delay="2500"/>
                            </p:stCondLst>
                            <p:childTnLst>
                              <p:par>
                                <p:cTn id="18" presetID="8" presetClass="entr" presetSubtype="16" fill="hold" grpId="0"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diamond(in)">
                                      <p:cBhvr>
                                        <p:cTn id="20" dur="1000"/>
                                        <p:tgtEl>
                                          <p:spTgt spid="2">
                                            <p:txEl>
                                              <p:pRg st="2" end="2"/>
                                            </p:txEl>
                                          </p:spTgt>
                                        </p:tgtEl>
                                      </p:cBhvr>
                                    </p:animEffect>
                                  </p:childTnLst>
                                </p:cTn>
                              </p:par>
                            </p:childTnLst>
                          </p:cTn>
                        </p:par>
                        <p:par>
                          <p:cTn id="21" fill="hold">
                            <p:stCondLst>
                              <p:cond delay="3500"/>
                            </p:stCondLst>
                            <p:childTnLst>
                              <p:par>
                                <p:cTn id="22" presetID="8" presetClass="entr" presetSubtype="16" fill="hold" grpId="0"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diamond(in)">
                                      <p:cBhvr>
                                        <p:cTn id="24"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4525962"/>
          </a:xfrm>
        </p:spPr>
        <p:txBody>
          <a:bodyPr/>
          <a:lstStyle/>
          <a:p>
            <a:pPr marL="457200" indent="-450850">
              <a:buNone/>
              <a:defRPr/>
            </a:pPr>
            <a:r>
              <a:rPr lang="vi-VN" dirty="0">
                <a:solidFill>
                  <a:srgbClr val="0070C0"/>
                </a:solidFill>
              </a:rPr>
              <a:t>b.	Các chương trình của Teen Challenge dành cho nữ </a:t>
            </a:r>
            <a:r>
              <a:rPr lang="vi-VN" dirty="0" smtClean="0">
                <a:solidFill>
                  <a:srgbClr val="0070C0"/>
                </a:solidFill>
              </a:rPr>
              <a:t>giới</a:t>
            </a:r>
            <a:r>
              <a:rPr lang="en-US" dirty="0" smtClean="0">
                <a:solidFill>
                  <a:srgbClr val="0070C0"/>
                </a:solidFill>
              </a:rPr>
              <a:t/>
            </a:r>
            <a:br>
              <a:rPr lang="en-US" dirty="0" smtClean="0">
                <a:solidFill>
                  <a:srgbClr val="0070C0"/>
                </a:solidFill>
              </a:rPr>
            </a:br>
            <a:r>
              <a:rPr lang="en-US" sz="2000" dirty="0" smtClean="0"/>
              <a:t>Teen </a:t>
            </a:r>
            <a:r>
              <a:rPr lang="en-US" sz="2000" dirty="0"/>
              <a:t>Challenge programs for women</a:t>
            </a:r>
            <a:endParaRPr lang="en-US" sz="2000" dirty="0" smtClean="0"/>
          </a:p>
          <a:p>
            <a:pPr marL="806450" indent="-342900">
              <a:defRPr/>
            </a:pPr>
            <a:r>
              <a:rPr lang="en-US" sz="2000" dirty="0" smtClean="0"/>
              <a:t>Whole program in one location</a:t>
            </a:r>
            <a:br>
              <a:rPr lang="en-US" sz="2000" dirty="0" smtClean="0"/>
            </a:br>
            <a:r>
              <a:rPr lang="en-US" sz="2000" dirty="0" smtClean="0"/>
              <a:t>1-12 months</a:t>
            </a:r>
            <a:endParaRPr lang="en-US" sz="2000" dirty="0"/>
          </a:p>
          <a:p>
            <a:pPr>
              <a:defRPr/>
            </a:pPr>
            <a:endParaRPr lang="en-US" dirty="0"/>
          </a:p>
        </p:txBody>
      </p:sp>
      <p:sp>
        <p:nvSpPr>
          <p:cNvPr id="4" name="Date Placeholder 3"/>
          <p:cNvSpPr>
            <a:spLocks noGrp="1"/>
          </p:cNvSpPr>
          <p:nvPr>
            <p:ph type="dt" sz="quarter" idx="10"/>
          </p:nvPr>
        </p:nvSpPr>
        <p:spPr/>
        <p:txBody>
          <a:bodyPr/>
          <a:lstStyle/>
          <a:p>
            <a:pPr>
              <a:defRPr/>
            </a:pPr>
            <a:r>
              <a:rPr lang="en-US" smtClean="0"/>
              <a:t>11-2016    T510.01</a:t>
            </a:r>
            <a:endParaRPr lang="en-US"/>
          </a:p>
        </p:txBody>
      </p:sp>
      <p:sp>
        <p:nvSpPr>
          <p:cNvPr id="215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vi-VN" altLang="en-US" smtClean="0">
                <a:latin typeface="Lucida Sans Unicode" pitchFamily="34" charset="0"/>
              </a:rPr>
              <a:t>Giới thiệu Sơ lược về Mục vụ Teen Challenge</a:t>
            </a:r>
            <a:endParaRPr lang="en-US" altLang="en-US" smtClean="0">
              <a:latin typeface="Lucida Sans Unicode" pitchFamily="34" charset="0"/>
            </a:endParaRPr>
          </a:p>
        </p:txBody>
      </p:sp>
      <p:sp>
        <p:nvSpPr>
          <p:cNvPr id="215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D0BD4EFD-D08C-4F61-BEC1-CEFEABE3197A}" type="slidenum">
              <a:rPr lang="en-US" altLang="en-US" smtClean="0">
                <a:latin typeface="Lucida Sans Unicode" pitchFamily="34" charset="0"/>
              </a:rPr>
              <a:pPr eaLnBrk="1" hangingPunct="1"/>
              <a:t>14</a:t>
            </a:fld>
            <a:endParaRPr lang="en-US" altLang="en-US" smtClean="0">
              <a:latin typeface="Lucida Sans Unicode"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3855484"/>
            <a:ext cx="4495800" cy="2997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381000" y="546100"/>
            <a:ext cx="7772400" cy="1435100"/>
          </a:xfrm>
        </p:spPr>
        <p:txBody>
          <a:bodyPr/>
          <a:lstStyle/>
          <a:p>
            <a:pPr marL="623888" indent="-514350" eaLnBrk="1" hangingPunct="1">
              <a:spcAft>
                <a:spcPts val="1500"/>
              </a:spcAft>
              <a:buNone/>
            </a:pPr>
            <a:r>
              <a:rPr lang="vi-VN" altLang="en-US" sz="3200" dirty="0" smtClean="0">
                <a:solidFill>
                  <a:srgbClr val="0070C0"/>
                </a:solidFill>
              </a:rPr>
              <a:t>c</a:t>
            </a:r>
            <a:r>
              <a:rPr lang="vi-VN" altLang="en-US" sz="3200" dirty="0">
                <a:solidFill>
                  <a:srgbClr val="0070C0"/>
                </a:solidFill>
              </a:rPr>
              <a:t>.	Các mục vụ trẻ vị thành niên cho những trẻ ở độ tuổi 12-17</a:t>
            </a:r>
            <a:r>
              <a:rPr lang="ru-RU" altLang="en-US" sz="3200" dirty="0" smtClean="0">
                <a:solidFill>
                  <a:srgbClr val="0070C0"/>
                </a:solidFill>
              </a:rPr>
              <a:t> </a:t>
            </a:r>
            <a:r>
              <a:rPr lang="en-US" altLang="en-US" sz="3200" dirty="0" smtClean="0">
                <a:solidFill>
                  <a:srgbClr val="0070C0"/>
                </a:solidFill>
              </a:rPr>
              <a:t/>
            </a:r>
            <a:br>
              <a:rPr lang="en-US" altLang="en-US" sz="3200" dirty="0" smtClean="0">
                <a:solidFill>
                  <a:srgbClr val="0070C0"/>
                </a:solidFill>
              </a:rPr>
            </a:br>
            <a:r>
              <a:rPr lang="en-US" altLang="zh-CN" sz="2000" dirty="0" smtClean="0">
                <a:ea typeface="宋体" pitchFamily="2" charset="-122"/>
              </a:rPr>
              <a:t>Adolescent ministries for those 12-17 years old  </a:t>
            </a:r>
            <a:r>
              <a:rPr lang="en-US" altLang="zh-CN" sz="3200" dirty="0" smtClean="0">
                <a:ea typeface="宋体" pitchFamily="2" charset="-122"/>
              </a:rPr>
              <a:t/>
            </a:r>
            <a:br>
              <a:rPr lang="en-US" altLang="zh-CN" sz="3200" dirty="0" smtClean="0">
                <a:ea typeface="宋体" pitchFamily="2" charset="-122"/>
              </a:rPr>
            </a:br>
            <a:endParaRPr lang="en-US" altLang="zh-CN" sz="3200" dirty="0" smtClean="0">
              <a:solidFill>
                <a:srgbClr val="0070C0"/>
              </a:solidFill>
              <a:ea typeface="宋体" pitchFamily="2" charset="-122"/>
            </a:endParaRPr>
          </a:p>
          <a:p>
            <a:pPr marL="623888" indent="-514350" eaLnBrk="1" hangingPunct="1"/>
            <a:endParaRPr lang="en-US" altLang="zh-CN" sz="2800" dirty="0" smtClean="0">
              <a:ea typeface="宋体" pitchFamily="2" charset="-122"/>
            </a:endParaRPr>
          </a:p>
        </p:txBody>
      </p:sp>
      <p:sp>
        <p:nvSpPr>
          <p:cNvPr id="2253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C32DFDA2-AAE0-4284-922D-0BA8FF606775}" type="slidenum">
              <a:rPr lang="en-US" altLang="en-US" sz="1000" smtClean="0"/>
              <a:pPr eaLnBrk="1" hangingPunct="1">
                <a:spcBef>
                  <a:spcPct val="0"/>
                </a:spcBef>
                <a:buClrTx/>
                <a:buSzTx/>
                <a:buFontTx/>
                <a:buNone/>
              </a:pPr>
              <a:t>15</a:t>
            </a:fld>
            <a:endParaRPr lang="en-US" altLang="en-US" sz="1000" smtClean="0"/>
          </a:p>
        </p:txBody>
      </p:sp>
      <p:sp>
        <p:nvSpPr>
          <p:cNvPr id="2253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sp>
        <p:nvSpPr>
          <p:cNvPr id="7" name="Date Placeholder 6"/>
          <p:cNvSpPr>
            <a:spLocks noGrp="1"/>
          </p:cNvSpPr>
          <p:nvPr>
            <p:ph type="dt" sz="quarter" idx="10"/>
          </p:nvPr>
        </p:nvSpPr>
        <p:spPr/>
        <p:txBody>
          <a:bodyPr/>
          <a:lstStyle/>
          <a:p>
            <a:pPr>
              <a:defRPr/>
            </a:pPr>
            <a:r>
              <a:rPr lang="en-US" smtClean="0"/>
              <a:t>11-2016    T510.01</a:t>
            </a:r>
            <a:endParaRPr lang="en-US"/>
          </a:p>
        </p:txBody>
      </p:sp>
      <p:sp>
        <p:nvSpPr>
          <p:cNvPr id="3" name="TextBox 2"/>
          <p:cNvSpPr txBox="1">
            <a:spLocks noChangeArrowheads="1"/>
          </p:cNvSpPr>
          <p:nvPr/>
        </p:nvSpPr>
        <p:spPr bwMode="auto">
          <a:xfrm>
            <a:off x="533400" y="2430720"/>
            <a:ext cx="50292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2800" dirty="0" smtClean="0">
                <a:solidFill>
                  <a:srgbClr val="0070C0"/>
                </a:solidFill>
                <a:latin typeface="Arial" charset="0"/>
              </a:rPr>
              <a:t>d</a:t>
            </a:r>
            <a:r>
              <a:rPr lang="vi-VN" altLang="en-US" sz="2800" dirty="0">
                <a:solidFill>
                  <a:srgbClr val="0070C0"/>
                </a:solidFill>
                <a:latin typeface="Arial" charset="0"/>
              </a:rPr>
              <a:t>.	Các mục vụ thiếu nhi – trẻ mồ côi nhiễm HIV/AIDS tại Swaziland, Phi Châu và Mumbai, Ấn độ </a:t>
            </a:r>
            <a:r>
              <a:rPr lang="en-US" altLang="en-US" sz="2800" dirty="0">
                <a:solidFill>
                  <a:srgbClr val="0070C0"/>
                </a:solidFill>
                <a:latin typeface="Arial" charset="0"/>
              </a:rPr>
              <a:t/>
            </a:r>
            <a:br>
              <a:rPr lang="en-US" altLang="en-US" sz="2800" dirty="0">
                <a:solidFill>
                  <a:srgbClr val="0070C0"/>
                </a:solidFill>
                <a:latin typeface="Arial" charset="0"/>
              </a:rPr>
            </a:br>
            <a:r>
              <a:rPr lang="en-US" altLang="zh-CN" sz="1800" dirty="0">
                <a:latin typeface="Arial" charset="0"/>
              </a:rPr>
              <a:t>Children’s ministries—HIV/AIDS orphans Swaziland, Africa and Mumbai, India         </a:t>
            </a:r>
            <a:endParaRPr lang="en-US" altLang="en-US" sz="1800" dirty="0">
              <a:latin typeface="Arial" charset="0"/>
            </a:endParaRPr>
          </a:p>
        </p:txBody>
      </p:sp>
      <p:pic>
        <p:nvPicPr>
          <p:cNvPr id="4" name="Picture 3"/>
          <p:cNvPicPr>
            <a:picLocks noChangeAspect="1"/>
          </p:cNvPicPr>
          <p:nvPr/>
        </p:nvPicPr>
        <p:blipFill rotWithShape="1">
          <a:blip r:embed="rId2"/>
          <a:srcRect l="70038" b="31977"/>
          <a:stretch/>
        </p:blipFill>
        <p:spPr>
          <a:xfrm>
            <a:off x="6097588" y="1981200"/>
            <a:ext cx="2270125" cy="4665663"/>
          </a:xfrm>
          <a:prstGeom prst="rect">
            <a:avLst/>
          </a:prstGeom>
          <a:ln w="3175">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5334000" cy="5715001"/>
          </a:xfrm>
        </p:spPr>
        <p:txBody>
          <a:bodyPr>
            <a:normAutofit/>
          </a:bodyPr>
          <a:lstStyle/>
          <a:p>
            <a:pPr marL="466725" indent="-466725" eaLnBrk="1" hangingPunct="1">
              <a:spcBef>
                <a:spcPct val="0"/>
              </a:spcBef>
              <a:buClrTx/>
              <a:buSzTx/>
              <a:buFontTx/>
              <a:buNone/>
            </a:pPr>
            <a:r>
              <a:rPr lang="vi-VN" altLang="en-US" sz="2800" dirty="0" smtClean="0">
                <a:solidFill>
                  <a:srgbClr val="0070C0"/>
                </a:solidFill>
                <a:latin typeface="Arial" charset="0"/>
              </a:rPr>
              <a:t>e</a:t>
            </a:r>
            <a:r>
              <a:rPr lang="vi-VN" altLang="en-US" sz="2800" dirty="0">
                <a:solidFill>
                  <a:srgbClr val="0070C0"/>
                </a:solidFill>
                <a:latin typeface="Arial" charset="0"/>
              </a:rPr>
              <a:t>.	Các mục vụ gia đình  </a:t>
            </a:r>
            <a:r>
              <a:rPr lang="en-US" altLang="en-US" sz="2800" dirty="0">
                <a:solidFill>
                  <a:srgbClr val="0070C0"/>
                </a:solidFill>
                <a:latin typeface="Arial" charset="0"/>
              </a:rPr>
              <a:t/>
            </a:r>
            <a:br>
              <a:rPr lang="en-US" altLang="en-US" sz="2800" dirty="0">
                <a:solidFill>
                  <a:srgbClr val="0070C0"/>
                </a:solidFill>
                <a:latin typeface="Arial" charset="0"/>
              </a:rPr>
            </a:br>
            <a:r>
              <a:rPr lang="en-US" altLang="zh-CN" sz="1800" dirty="0" smtClean="0">
                <a:latin typeface="Arial" charset="0"/>
              </a:rPr>
              <a:t>Family ministries</a:t>
            </a:r>
            <a:endParaRPr lang="en-US" altLang="en-US" sz="1800" dirty="0">
              <a:latin typeface="Arial"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1828800"/>
            <a:ext cx="5894851" cy="4414283"/>
          </a:xfrm>
          <a:prstGeom prst="rect">
            <a:avLst/>
          </a:prstGeom>
        </p:spPr>
      </p:pic>
      <p:sp>
        <p:nvSpPr>
          <p:cNvPr id="4" name="Date Placeholder 3"/>
          <p:cNvSpPr>
            <a:spLocks noGrp="1"/>
          </p:cNvSpPr>
          <p:nvPr>
            <p:ph type="dt" sz="half" idx="10"/>
          </p:nvPr>
        </p:nvSpPr>
        <p:spPr/>
        <p:txBody>
          <a:bodyPr/>
          <a:lstStyle/>
          <a:p>
            <a:r>
              <a:rPr lang="en-US" smtClean="0"/>
              <a:t>07/2016</a:t>
            </a:r>
            <a:endParaRPr lang="en-US"/>
          </a:p>
        </p:txBody>
      </p:sp>
      <p:sp>
        <p:nvSpPr>
          <p:cNvPr id="6" name="Footer Placeholder 5"/>
          <p:cNvSpPr>
            <a:spLocks noGrp="1"/>
          </p:cNvSpPr>
          <p:nvPr>
            <p:ph type="ftr" sz="quarter" idx="11"/>
          </p:nvPr>
        </p:nvSpPr>
        <p:spPr/>
        <p:txBody>
          <a:bodyPr/>
          <a:lstStyle/>
          <a:p>
            <a:r>
              <a:rPr lang="en-US" smtClean="0"/>
              <a:t>www.iTeenChallenge.org    T510.01</a:t>
            </a:r>
            <a:endParaRPr lang="en-US"/>
          </a:p>
        </p:txBody>
      </p:sp>
      <p:sp>
        <p:nvSpPr>
          <p:cNvPr id="7" name="Slide Number Placeholder 6"/>
          <p:cNvSpPr>
            <a:spLocks noGrp="1"/>
          </p:cNvSpPr>
          <p:nvPr>
            <p:ph type="sldNum" sz="quarter" idx="12"/>
          </p:nvPr>
        </p:nvSpPr>
        <p:spPr/>
        <p:txBody>
          <a:bodyPr/>
          <a:lstStyle/>
          <a:p>
            <a:fld id="{2B0F847D-B594-46E7-ABAA-98DB647124F3}" type="slidenum">
              <a:rPr lang="en-US" smtClean="0"/>
              <a:pPr/>
              <a:t>16</a:t>
            </a:fld>
            <a:endParaRPr lang="en-US"/>
          </a:p>
        </p:txBody>
      </p:sp>
    </p:spTree>
    <p:extLst>
      <p:ext uri="{BB962C8B-B14F-4D97-AF65-F5344CB8AC3E}">
        <p14:creationId xmlns:p14="http://schemas.microsoft.com/office/powerpoint/2010/main" val="3104049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0" y="1371600"/>
            <a:ext cx="8915400" cy="4876800"/>
          </a:xfrm>
        </p:spPr>
        <p:txBody>
          <a:bodyPr/>
          <a:lstStyle/>
          <a:p>
            <a:pPr eaLnBrk="1" hangingPunct="1">
              <a:buNone/>
            </a:pPr>
            <a:r>
              <a:rPr lang="en-US" altLang="zh-CN" dirty="0" smtClean="0">
                <a:ea typeface="宋体" pitchFamily="2" charset="-122"/>
              </a:rPr>
              <a:t>	</a:t>
            </a:r>
            <a:r>
              <a:rPr lang="vi-VN" altLang="en-US" sz="2400" dirty="0">
                <a:solidFill>
                  <a:srgbClr val="0070C0"/>
                </a:solidFill>
              </a:rPr>
              <a:t>Sứ mệnh của Teen Challenge là </a:t>
            </a:r>
            <a:r>
              <a:rPr lang="vi-VN" altLang="en-US" sz="2400" b="1" u="sng" dirty="0">
                <a:solidFill>
                  <a:srgbClr val="FF0000"/>
                </a:solidFill>
              </a:rPr>
              <a:t>truyền giảng </a:t>
            </a:r>
            <a:r>
              <a:rPr lang="vi-VN" altLang="en-US" sz="2400" dirty="0">
                <a:solidFill>
                  <a:srgbClr val="0070C0"/>
                </a:solidFill>
              </a:rPr>
              <a:t>và </a:t>
            </a:r>
            <a:r>
              <a:rPr lang="vi-VN" altLang="en-US" sz="2400" b="1" u="sng" dirty="0">
                <a:solidFill>
                  <a:srgbClr val="FF0000"/>
                </a:solidFill>
              </a:rPr>
              <a:t>môn đệ hóa</a:t>
            </a:r>
            <a:r>
              <a:rPr lang="vi-VN" altLang="en-US" sz="2400" dirty="0">
                <a:solidFill>
                  <a:srgbClr val="0070C0"/>
                </a:solidFill>
              </a:rPr>
              <a:t> những người bị những vấn đề kiểm soát đời sống và </a:t>
            </a:r>
            <a:r>
              <a:rPr lang="vi-VN" altLang="en-US" sz="2400" b="1" u="sng" dirty="0">
                <a:solidFill>
                  <a:srgbClr val="FF0000"/>
                </a:solidFill>
              </a:rPr>
              <a:t>khởi xướng </a:t>
            </a:r>
            <a:r>
              <a:rPr lang="vi-VN" altLang="en-US" sz="2400" dirty="0">
                <a:solidFill>
                  <a:srgbClr val="0070C0"/>
                </a:solidFill>
              </a:rPr>
              <a:t>quá trình môn đệ hóa đến điểm người học có thể thể hiện như một Cơ đốc nhân </a:t>
            </a:r>
            <a:r>
              <a:rPr lang="vi-VN" altLang="en-US" sz="2400" b="1" u="sng" dirty="0">
                <a:solidFill>
                  <a:srgbClr val="FF0000"/>
                </a:solidFill>
              </a:rPr>
              <a:t>trong xã hội</a:t>
            </a:r>
            <a:r>
              <a:rPr lang="vi-VN" altLang="en-US" sz="2400" dirty="0">
                <a:solidFill>
                  <a:srgbClr val="0070C0"/>
                </a:solidFill>
              </a:rPr>
              <a:t>, bằng việc áp dụng những nguyên tắc có động cơ thuộc linh và tính Kinh Thánh trong các mối quan hệ trong gia đình, hội thánh, nghề nghiệp được chọn, và cộng đồng</a:t>
            </a:r>
            <a:r>
              <a:rPr lang="ru-RU" altLang="en-US" sz="2400" dirty="0" smtClean="0">
                <a:solidFill>
                  <a:srgbClr val="0070C0"/>
                </a:solidFill>
              </a:rPr>
              <a:t>.</a:t>
            </a:r>
            <a:endParaRPr lang="en-US" altLang="en-US" sz="2400" dirty="0" smtClean="0">
              <a:solidFill>
                <a:srgbClr val="0070C0"/>
              </a:solidFill>
            </a:endParaRPr>
          </a:p>
          <a:p>
            <a:pPr eaLnBrk="1" hangingPunct="1">
              <a:buFont typeface="Wingdings 3" pitchFamily="18" charset="2"/>
              <a:buNone/>
            </a:pPr>
            <a:r>
              <a:rPr lang="en-US" altLang="zh-CN" sz="2400" dirty="0" smtClean="0">
                <a:ea typeface="宋体" pitchFamily="2" charset="-122"/>
              </a:rPr>
              <a:t>	</a:t>
            </a:r>
            <a:r>
              <a:rPr lang="en-US" altLang="zh-CN" sz="1600" dirty="0" smtClean="0">
                <a:ea typeface="宋体" pitchFamily="2" charset="-122"/>
              </a:rPr>
              <a:t>The mission of Teen Challenge is to </a:t>
            </a:r>
            <a:r>
              <a:rPr lang="en-US" altLang="zh-CN" sz="1600" u="sng" dirty="0" smtClean="0">
                <a:solidFill>
                  <a:srgbClr val="FF0000"/>
                </a:solidFill>
                <a:ea typeface="宋体" pitchFamily="2" charset="-122"/>
              </a:rPr>
              <a:t>evangelize</a:t>
            </a:r>
            <a:r>
              <a:rPr lang="en-US" altLang="zh-CN" sz="1600" dirty="0" smtClean="0">
                <a:ea typeface="宋体" pitchFamily="2" charset="-122"/>
              </a:rPr>
              <a:t> and </a:t>
            </a:r>
            <a:r>
              <a:rPr lang="en-US" altLang="zh-CN" sz="1600" u="sng" dirty="0" smtClean="0">
                <a:solidFill>
                  <a:srgbClr val="FF0000"/>
                </a:solidFill>
                <a:ea typeface="宋体" pitchFamily="2" charset="-122"/>
              </a:rPr>
              <a:t>disciple</a:t>
            </a:r>
            <a:r>
              <a:rPr lang="en-US" altLang="zh-CN" sz="1600" dirty="0" smtClean="0">
                <a:ea typeface="宋体" pitchFamily="2" charset="-122"/>
              </a:rPr>
              <a:t> persons with life-controlling problems and </a:t>
            </a:r>
            <a:r>
              <a:rPr lang="en-US" altLang="zh-CN" sz="1600" u="sng" dirty="0" smtClean="0">
                <a:solidFill>
                  <a:srgbClr val="FF0000"/>
                </a:solidFill>
                <a:ea typeface="宋体" pitchFamily="2" charset="-122"/>
              </a:rPr>
              <a:t>initiate</a:t>
            </a:r>
            <a:r>
              <a:rPr lang="en-US" altLang="zh-CN" sz="1600" dirty="0" smtClean="0">
                <a:ea typeface="宋体" pitchFamily="2" charset="-122"/>
              </a:rPr>
              <a:t> the discipleship process to the point where the student can function as a Christian </a:t>
            </a:r>
            <a:r>
              <a:rPr lang="en-US" altLang="zh-CN" sz="1600" u="sng" dirty="0" smtClean="0">
                <a:solidFill>
                  <a:srgbClr val="FF0000"/>
                </a:solidFill>
                <a:ea typeface="宋体" pitchFamily="2" charset="-122"/>
              </a:rPr>
              <a:t>in</a:t>
            </a:r>
            <a:r>
              <a:rPr lang="en-US" altLang="zh-CN" sz="1600" dirty="0" smtClean="0">
                <a:solidFill>
                  <a:srgbClr val="FF0000"/>
                </a:solidFill>
                <a:ea typeface="宋体" pitchFamily="2" charset="-122"/>
              </a:rPr>
              <a:t> </a:t>
            </a:r>
            <a:r>
              <a:rPr lang="en-US" altLang="zh-CN" sz="1600" u="sng" dirty="0" smtClean="0">
                <a:solidFill>
                  <a:srgbClr val="FF0000"/>
                </a:solidFill>
                <a:ea typeface="宋体" pitchFamily="2" charset="-122"/>
              </a:rPr>
              <a:t>society</a:t>
            </a:r>
            <a:r>
              <a:rPr lang="en-US" altLang="zh-CN" sz="1600" dirty="0" smtClean="0">
                <a:ea typeface="宋体" pitchFamily="2" charset="-122"/>
              </a:rPr>
              <a:t>, applying spiritually motivated biblical principles in relationships in the family, church, chosen vocation, and community.</a:t>
            </a:r>
          </a:p>
          <a:p>
            <a:pPr eaLnBrk="1" hangingPunct="1">
              <a:buFont typeface="Wingdings 3" pitchFamily="18" charset="2"/>
              <a:buNone/>
            </a:pPr>
            <a:endParaRPr lang="en-US" altLang="zh-CN" sz="2400" dirty="0" smtClean="0">
              <a:ea typeface="宋体" pitchFamily="2" charset="-122"/>
            </a:endParaRPr>
          </a:p>
          <a:p>
            <a:pPr eaLnBrk="1" hangingPunct="1"/>
            <a:endParaRPr lang="en-US" altLang="zh-CN" sz="2400" dirty="0" smtClean="0">
              <a:ea typeface="宋体" pitchFamily="2" charset="-122"/>
            </a:endParaRPr>
          </a:p>
        </p:txBody>
      </p:sp>
      <p:sp>
        <p:nvSpPr>
          <p:cNvPr id="3" name="Title 2"/>
          <p:cNvSpPr>
            <a:spLocks noGrp="1"/>
          </p:cNvSpPr>
          <p:nvPr>
            <p:ph type="title"/>
          </p:nvPr>
        </p:nvSpPr>
        <p:spPr>
          <a:xfrm>
            <a:off x="152400" y="-152400"/>
            <a:ext cx="8839200" cy="1447800"/>
          </a:xfrm>
        </p:spPr>
        <p:txBody>
          <a:bodyPr>
            <a:normAutofit fontScale="90000"/>
          </a:bodyPr>
          <a:lstStyle/>
          <a:p>
            <a:pPr marL="685800" indent="-685800" eaLnBrk="1" fontAlgn="auto" hangingPunct="1">
              <a:spcAft>
                <a:spcPts val="0"/>
              </a:spcAft>
              <a:defRPr/>
            </a:pPr>
            <a:r>
              <a:rPr lang="en-US" sz="3600" dirty="0" smtClean="0">
                <a:solidFill>
                  <a:srgbClr val="0070C0"/>
                </a:solidFill>
                <a:effectLst/>
              </a:rPr>
              <a:t>6</a:t>
            </a:r>
            <a:r>
              <a:rPr lang="en-US" sz="3600" dirty="0">
                <a:solidFill>
                  <a:srgbClr val="0070C0"/>
                </a:solidFill>
                <a:effectLst/>
              </a:rPr>
              <a:t>.	</a:t>
            </a:r>
            <a:r>
              <a:rPr lang="en-US" sz="3600" dirty="0" err="1">
                <a:solidFill>
                  <a:srgbClr val="0070C0"/>
                </a:solidFill>
                <a:effectLst/>
              </a:rPr>
              <a:t>Tuyên</a:t>
            </a:r>
            <a:r>
              <a:rPr lang="en-US" sz="3600" dirty="0">
                <a:solidFill>
                  <a:srgbClr val="0070C0"/>
                </a:solidFill>
                <a:effectLst/>
              </a:rPr>
              <a:t> </a:t>
            </a:r>
            <a:r>
              <a:rPr lang="en-US" sz="3600" dirty="0" err="1">
                <a:solidFill>
                  <a:srgbClr val="0070C0"/>
                </a:solidFill>
                <a:effectLst/>
              </a:rPr>
              <a:t>bố</a:t>
            </a:r>
            <a:r>
              <a:rPr lang="en-US" sz="3600" dirty="0">
                <a:solidFill>
                  <a:srgbClr val="0070C0"/>
                </a:solidFill>
                <a:effectLst/>
              </a:rPr>
              <a:t> </a:t>
            </a:r>
            <a:r>
              <a:rPr lang="en-US" sz="3600" dirty="0" err="1">
                <a:solidFill>
                  <a:srgbClr val="0070C0"/>
                </a:solidFill>
                <a:effectLst/>
              </a:rPr>
              <a:t>sứ</a:t>
            </a:r>
            <a:r>
              <a:rPr lang="en-US" sz="3600" dirty="0">
                <a:solidFill>
                  <a:srgbClr val="0070C0"/>
                </a:solidFill>
                <a:effectLst/>
              </a:rPr>
              <a:t> </a:t>
            </a:r>
            <a:r>
              <a:rPr lang="en-US" sz="3600" dirty="0" err="1">
                <a:solidFill>
                  <a:srgbClr val="0070C0"/>
                </a:solidFill>
                <a:effectLst/>
              </a:rPr>
              <a:t>mệnh</a:t>
            </a:r>
            <a:r>
              <a:rPr lang="en-US" sz="3600" dirty="0">
                <a:solidFill>
                  <a:srgbClr val="0070C0"/>
                </a:solidFill>
                <a:effectLst/>
              </a:rPr>
              <a:t> </a:t>
            </a:r>
            <a:r>
              <a:rPr lang="en-US" sz="3600" dirty="0" err="1">
                <a:solidFill>
                  <a:srgbClr val="0070C0"/>
                </a:solidFill>
                <a:effectLst/>
              </a:rPr>
              <a:t>của</a:t>
            </a:r>
            <a:r>
              <a:rPr lang="en-US" sz="3600" dirty="0">
                <a:solidFill>
                  <a:srgbClr val="0070C0"/>
                </a:solidFill>
                <a:effectLst/>
              </a:rPr>
              <a:t> Teen Challenge</a:t>
            </a:r>
            <a:r>
              <a:rPr lang="en-US" sz="4400" dirty="0">
                <a:solidFill>
                  <a:srgbClr val="0070C0"/>
                </a:solidFill>
                <a:effectLst/>
              </a:rPr>
              <a:t/>
            </a:r>
            <a:br>
              <a:rPr lang="en-US" sz="4400" dirty="0">
                <a:solidFill>
                  <a:srgbClr val="0070C0"/>
                </a:solidFill>
                <a:effectLst/>
              </a:rPr>
            </a:br>
            <a:r>
              <a:rPr lang="en-US" sz="2400" dirty="0" smtClean="0"/>
              <a:t>Mission statement of TC	</a:t>
            </a:r>
            <a:endParaRPr lang="en-US" sz="2400" dirty="0">
              <a:solidFill>
                <a:srgbClr val="0070C0"/>
              </a:solidFill>
              <a:effectLst/>
            </a:endParaRPr>
          </a:p>
        </p:txBody>
      </p:sp>
      <p:sp>
        <p:nvSpPr>
          <p:cNvPr id="2355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9DEC84EB-EDA9-4DDF-A401-C57C748AE42E}" type="slidenum">
              <a:rPr lang="en-US" altLang="en-US" sz="1000" smtClean="0"/>
              <a:pPr eaLnBrk="1" hangingPunct="1">
                <a:spcBef>
                  <a:spcPct val="0"/>
                </a:spcBef>
                <a:buClrTx/>
                <a:buSzTx/>
                <a:buFontTx/>
                <a:buNone/>
              </a:pPr>
              <a:t>17</a:t>
            </a:fld>
            <a:endParaRPr lang="en-US" altLang="en-US" sz="1000" smtClean="0"/>
          </a:p>
        </p:txBody>
      </p:sp>
      <p:sp>
        <p:nvSpPr>
          <p:cNvPr id="23557"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sp>
        <p:nvSpPr>
          <p:cNvPr id="8" name="Date Placeholder 7"/>
          <p:cNvSpPr>
            <a:spLocks noGrp="1"/>
          </p:cNvSpPr>
          <p:nvPr>
            <p:ph type="dt" sz="quarter" idx="10"/>
          </p:nvPr>
        </p:nvSpPr>
        <p:spPr/>
        <p:txBody>
          <a:bodyPr/>
          <a:lstStyle/>
          <a:p>
            <a:pPr>
              <a:defRPr/>
            </a:pPr>
            <a:r>
              <a:rPr lang="en-US" smtClean="0"/>
              <a:t>11-2016    T510.01</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93900"/>
            <a:ext cx="6858000" cy="3873500"/>
          </a:xfrm>
        </p:spPr>
        <p:txBody>
          <a:bodyPr/>
          <a:lstStyle/>
          <a:p>
            <a:pPr marL="566738" lvl="1" indent="-457200" eaLnBrk="1" hangingPunct="1">
              <a:lnSpc>
                <a:spcPct val="90000"/>
              </a:lnSpc>
              <a:spcBef>
                <a:spcPts val="400"/>
              </a:spcBef>
              <a:spcAft>
                <a:spcPts val="1000"/>
              </a:spcAft>
              <a:buSzPct val="68000"/>
              <a:buNone/>
            </a:pPr>
            <a:r>
              <a:rPr lang="en-US" altLang="zh-CN" sz="2800" dirty="0" smtClean="0">
                <a:ea typeface="宋体" pitchFamily="2" charset="-122"/>
              </a:rPr>
              <a:t>A.	</a:t>
            </a:r>
            <a:r>
              <a:rPr lang="en-US" altLang="en-US" sz="2800" b="1" u="sng" dirty="0" err="1" smtClean="0">
                <a:solidFill>
                  <a:srgbClr val="FF0000"/>
                </a:solidFill>
              </a:rPr>
              <a:t>Mối</a:t>
            </a:r>
            <a:r>
              <a:rPr lang="en-US" altLang="en-US" sz="2800" b="1" u="sng" dirty="0" smtClean="0">
                <a:solidFill>
                  <a:srgbClr val="FF0000"/>
                </a:solidFill>
              </a:rPr>
              <a:t> </a:t>
            </a:r>
            <a:r>
              <a:rPr lang="en-US" altLang="en-US" sz="2800" b="1" u="sng" dirty="0" err="1">
                <a:solidFill>
                  <a:srgbClr val="FF0000"/>
                </a:solidFill>
              </a:rPr>
              <a:t>quan</a:t>
            </a:r>
            <a:r>
              <a:rPr lang="en-US" altLang="en-US" sz="2800" b="1" u="sng" dirty="0">
                <a:solidFill>
                  <a:srgbClr val="FF0000"/>
                </a:solidFill>
              </a:rPr>
              <a:t> </a:t>
            </a:r>
            <a:r>
              <a:rPr lang="en-US" altLang="en-US" sz="2800" b="1" u="sng" dirty="0" err="1">
                <a:solidFill>
                  <a:srgbClr val="FF0000"/>
                </a:solidFill>
              </a:rPr>
              <a:t>hệ</a:t>
            </a:r>
            <a:r>
              <a:rPr lang="en-US" altLang="en-US" sz="2800" b="1" u="sng" dirty="0">
                <a:solidFill>
                  <a:srgbClr val="FF0000"/>
                </a:solidFill>
              </a:rPr>
              <a:t> </a:t>
            </a:r>
            <a:r>
              <a:rPr lang="en-US" altLang="en-US" sz="2800" dirty="0" err="1">
                <a:solidFill>
                  <a:srgbClr val="0070C0"/>
                </a:solidFill>
              </a:rPr>
              <a:t>với</a:t>
            </a:r>
            <a:r>
              <a:rPr lang="en-US" altLang="en-US" sz="2800" dirty="0">
                <a:solidFill>
                  <a:srgbClr val="0070C0"/>
                </a:solidFill>
              </a:rPr>
              <a:t> </a:t>
            </a:r>
            <a:r>
              <a:rPr lang="en-US" altLang="en-US" sz="2800" dirty="0" err="1">
                <a:solidFill>
                  <a:srgbClr val="0070C0"/>
                </a:solidFill>
              </a:rPr>
              <a:t>Chúa</a:t>
            </a:r>
            <a:r>
              <a:rPr lang="en-US" altLang="en-US" sz="2800" dirty="0">
                <a:solidFill>
                  <a:srgbClr val="0070C0"/>
                </a:solidFill>
              </a:rPr>
              <a:t> </a:t>
            </a:r>
            <a:r>
              <a:rPr lang="en-US" altLang="en-US" sz="2800" dirty="0" err="1" smtClean="0">
                <a:solidFill>
                  <a:srgbClr val="0070C0"/>
                </a:solidFill>
              </a:rPr>
              <a:t>Giê</a:t>
            </a:r>
            <a:r>
              <a:rPr lang="en-US" altLang="en-US" sz="2800" dirty="0" smtClean="0">
                <a:solidFill>
                  <a:srgbClr val="0070C0"/>
                </a:solidFill>
              </a:rPr>
              <a:t>-</a:t>
            </a:r>
            <a:r>
              <a:rPr lang="vi-VN" sz="2800" dirty="0">
                <a:solidFill>
                  <a:srgbClr val="0070C0"/>
                </a:solidFill>
              </a:rPr>
              <a:t>su </a:t>
            </a:r>
            <a:r>
              <a:rPr lang="en-US" altLang="en-US" sz="2800" dirty="0" smtClean="0">
                <a:solidFill>
                  <a:srgbClr val="0070C0"/>
                </a:solidFill>
              </a:rPr>
              <a:t/>
            </a:r>
            <a:br>
              <a:rPr lang="en-US" altLang="en-US" sz="2800" dirty="0" smtClean="0">
                <a:solidFill>
                  <a:srgbClr val="0070C0"/>
                </a:solidFill>
              </a:rPr>
            </a:br>
            <a:r>
              <a:rPr lang="en-US" altLang="zh-CN" sz="1800" u="sng" dirty="0" smtClean="0">
                <a:solidFill>
                  <a:srgbClr val="FF0000"/>
                </a:solidFill>
                <a:ea typeface="宋体" pitchFamily="2" charset="-122"/>
              </a:rPr>
              <a:t>Relationship</a:t>
            </a:r>
            <a:r>
              <a:rPr lang="en-US" altLang="zh-CN" sz="1800" dirty="0" smtClean="0">
                <a:ea typeface="宋体" pitchFamily="2" charset="-122"/>
              </a:rPr>
              <a:t> with Jesus</a:t>
            </a:r>
            <a:br>
              <a:rPr lang="en-US" altLang="zh-CN" sz="1800" dirty="0" smtClean="0">
                <a:ea typeface="宋体" pitchFamily="2" charset="-122"/>
              </a:rPr>
            </a:br>
            <a:r>
              <a:rPr lang="en-US" altLang="zh-CN" sz="1800" dirty="0" smtClean="0">
                <a:ea typeface="宋体" pitchFamily="2" charset="-122"/>
              </a:rPr>
              <a:t/>
            </a:r>
            <a:br>
              <a:rPr lang="en-US" altLang="zh-CN" sz="1800" dirty="0" smtClean="0">
                <a:ea typeface="宋体" pitchFamily="2" charset="-122"/>
              </a:rPr>
            </a:br>
            <a:r>
              <a:rPr lang="en-US" altLang="zh-CN" sz="1800" dirty="0" smtClean="0">
                <a:ea typeface="宋体" pitchFamily="2" charset="-122"/>
              </a:rPr>
              <a:t/>
            </a:r>
            <a:br>
              <a:rPr lang="en-US" altLang="zh-CN" sz="1800" dirty="0" smtClean="0">
                <a:ea typeface="宋体" pitchFamily="2" charset="-122"/>
              </a:rPr>
            </a:br>
            <a:endParaRPr lang="en-US" altLang="zh-CN" sz="1800" dirty="0" smtClean="0">
              <a:solidFill>
                <a:srgbClr val="0070C0"/>
              </a:solidFill>
              <a:ea typeface="宋体" pitchFamily="2" charset="-122"/>
            </a:endParaRPr>
          </a:p>
          <a:p>
            <a:pPr marL="566738" lvl="1" indent="-457200" eaLnBrk="1" hangingPunct="1">
              <a:lnSpc>
                <a:spcPct val="90000"/>
              </a:lnSpc>
              <a:spcBef>
                <a:spcPts val="400"/>
              </a:spcBef>
              <a:spcAft>
                <a:spcPts val="1000"/>
              </a:spcAft>
              <a:buSzPct val="68000"/>
              <a:buNone/>
            </a:pPr>
            <a:r>
              <a:rPr lang="en-US" altLang="en-US" sz="2800" dirty="0" smtClean="0"/>
              <a:t>B.	</a:t>
            </a:r>
            <a:r>
              <a:rPr lang="vi-VN" altLang="en-US" sz="2800" b="1" u="sng" dirty="0" smtClean="0">
                <a:solidFill>
                  <a:srgbClr val="FF0000"/>
                </a:solidFill>
              </a:rPr>
              <a:t>Tình </a:t>
            </a:r>
            <a:r>
              <a:rPr lang="vi-VN" altLang="en-US" sz="2800" b="1" u="sng" dirty="0">
                <a:solidFill>
                  <a:srgbClr val="FF0000"/>
                </a:solidFill>
              </a:rPr>
              <a:t>yêu </a:t>
            </a:r>
            <a:r>
              <a:rPr lang="vi-VN" altLang="en-US" sz="2800" dirty="0">
                <a:solidFill>
                  <a:srgbClr val="0070C0"/>
                </a:solidFill>
              </a:rPr>
              <a:t>những </a:t>
            </a:r>
            <a:r>
              <a:rPr lang="vi-VN" altLang="en-US" sz="2800" dirty="0" smtClean="0">
                <a:solidFill>
                  <a:srgbClr val="0070C0"/>
                </a:solidFill>
              </a:rPr>
              <a:t>người </a:t>
            </a:r>
            <a:r>
              <a:rPr lang="en-US" altLang="en-US" sz="2800" dirty="0" smtClean="0">
                <a:solidFill>
                  <a:srgbClr val="0070C0"/>
                </a:solidFill>
              </a:rPr>
              <a:t/>
            </a:r>
            <a:br>
              <a:rPr lang="en-US" altLang="en-US" sz="2800" dirty="0" smtClean="0">
                <a:solidFill>
                  <a:srgbClr val="0070C0"/>
                </a:solidFill>
              </a:rPr>
            </a:br>
            <a:r>
              <a:rPr lang="vi-VN" altLang="en-US" sz="2800" dirty="0" smtClean="0">
                <a:solidFill>
                  <a:srgbClr val="0070C0"/>
                </a:solidFill>
              </a:rPr>
              <a:t>đang </a:t>
            </a:r>
            <a:r>
              <a:rPr lang="vi-VN" altLang="en-US" sz="2800" dirty="0">
                <a:solidFill>
                  <a:srgbClr val="0070C0"/>
                </a:solidFill>
              </a:rPr>
              <a:t>tổn thương</a:t>
            </a:r>
            <a:r>
              <a:rPr lang="en-US" altLang="en-US" sz="2800" dirty="0" smtClean="0">
                <a:solidFill>
                  <a:srgbClr val="0070C0"/>
                </a:solidFill>
              </a:rPr>
              <a:t/>
            </a:r>
            <a:br>
              <a:rPr lang="en-US" altLang="en-US" sz="2800" dirty="0" smtClean="0">
                <a:solidFill>
                  <a:srgbClr val="0070C0"/>
                </a:solidFill>
              </a:rPr>
            </a:br>
            <a:r>
              <a:rPr lang="en-US" altLang="zh-CN" sz="1800" u="sng" dirty="0" smtClean="0">
                <a:solidFill>
                  <a:srgbClr val="FF0000"/>
                </a:solidFill>
                <a:ea typeface="宋体" pitchFamily="2" charset="-122"/>
              </a:rPr>
              <a:t>Love</a:t>
            </a:r>
            <a:r>
              <a:rPr lang="en-US" altLang="zh-CN" sz="1800" dirty="0" smtClean="0">
                <a:ea typeface="宋体" pitchFamily="2" charset="-122"/>
              </a:rPr>
              <a:t> for hurting people</a:t>
            </a:r>
            <a:endParaRPr lang="en-US" altLang="zh-CN" sz="2800" dirty="0" smtClean="0">
              <a:solidFill>
                <a:srgbClr val="0070C0"/>
              </a:solidFill>
              <a:ea typeface="宋体" pitchFamily="2" charset="-122"/>
            </a:endParaRPr>
          </a:p>
          <a:p>
            <a:pPr marL="566738" lvl="1" indent="-457200" eaLnBrk="1" hangingPunct="1">
              <a:lnSpc>
                <a:spcPct val="90000"/>
              </a:lnSpc>
              <a:spcBef>
                <a:spcPts val="400"/>
              </a:spcBef>
              <a:spcAft>
                <a:spcPts val="1000"/>
              </a:spcAft>
              <a:buClrTx/>
              <a:buFont typeface="Verdana" pitchFamily="34" charset="0"/>
              <a:buNone/>
            </a:pPr>
            <a:endParaRPr lang="en-US" altLang="zh-CN" dirty="0" smtClean="0">
              <a:solidFill>
                <a:srgbClr val="0070C0"/>
              </a:solidFill>
              <a:ea typeface="宋体" pitchFamily="2" charset="-122"/>
            </a:endParaRPr>
          </a:p>
        </p:txBody>
      </p:sp>
      <p:sp>
        <p:nvSpPr>
          <p:cNvPr id="3" name="Title 2"/>
          <p:cNvSpPr>
            <a:spLocks noGrp="1"/>
          </p:cNvSpPr>
          <p:nvPr>
            <p:ph type="title"/>
          </p:nvPr>
        </p:nvSpPr>
        <p:spPr>
          <a:xfrm>
            <a:off x="228600" y="381000"/>
            <a:ext cx="8686800" cy="1143000"/>
          </a:xfrm>
        </p:spPr>
        <p:txBody>
          <a:bodyPr>
            <a:normAutofit fontScale="90000"/>
          </a:bodyPr>
          <a:lstStyle/>
          <a:p>
            <a:pPr marL="685800" indent="-685800" eaLnBrk="1" fontAlgn="auto" hangingPunct="1">
              <a:spcAft>
                <a:spcPts val="0"/>
              </a:spcAft>
              <a:defRPr/>
            </a:pPr>
            <a:r>
              <a:rPr lang="vi-VN" sz="3600" dirty="0" smtClean="0">
                <a:solidFill>
                  <a:srgbClr val="0070C0"/>
                </a:solidFill>
                <a:effectLst/>
              </a:rPr>
              <a:t>7</a:t>
            </a:r>
            <a:r>
              <a:rPr lang="vi-VN" sz="3600" dirty="0">
                <a:solidFill>
                  <a:srgbClr val="0070C0"/>
                </a:solidFill>
                <a:effectLst/>
              </a:rPr>
              <a:t>.	Những đặc điểm then chốt dành cho nhân viên</a:t>
            </a:r>
            <a:r>
              <a:rPr lang="en-US" sz="4400" dirty="0" smtClean="0">
                <a:solidFill>
                  <a:srgbClr val="0070C0"/>
                </a:solidFill>
                <a:effectLst/>
              </a:rPr>
              <a:t/>
            </a:r>
            <a:br>
              <a:rPr lang="en-US" sz="4400" dirty="0" smtClean="0">
                <a:solidFill>
                  <a:srgbClr val="0070C0"/>
                </a:solidFill>
                <a:effectLst/>
              </a:rPr>
            </a:br>
            <a:r>
              <a:rPr lang="en-US" sz="2700" dirty="0" smtClean="0"/>
              <a:t>Key issues for staff	</a:t>
            </a:r>
            <a:endParaRPr lang="en-US" sz="2700" dirty="0">
              <a:solidFill>
                <a:srgbClr val="0070C0"/>
              </a:solidFill>
              <a:effectLst/>
            </a:endParaRPr>
          </a:p>
        </p:txBody>
      </p:sp>
      <p:sp>
        <p:nvSpPr>
          <p:cNvPr id="245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E1802036-E092-4706-B000-0939F84E2E24}" type="slidenum">
              <a:rPr lang="en-US" altLang="en-US" sz="1000" smtClean="0"/>
              <a:pPr eaLnBrk="1" hangingPunct="1">
                <a:spcBef>
                  <a:spcPct val="0"/>
                </a:spcBef>
                <a:buClrTx/>
                <a:buSzTx/>
                <a:buFontTx/>
                <a:buNone/>
              </a:pPr>
              <a:t>18</a:t>
            </a:fld>
            <a:endParaRPr lang="en-US" altLang="en-US" sz="1000" smtClean="0"/>
          </a:p>
        </p:txBody>
      </p:sp>
      <p:sp>
        <p:nvSpPr>
          <p:cNvPr id="24581"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sp>
        <p:nvSpPr>
          <p:cNvPr id="7" name="Date Placeholder 6"/>
          <p:cNvSpPr>
            <a:spLocks noGrp="1"/>
          </p:cNvSpPr>
          <p:nvPr>
            <p:ph type="dt" sz="quarter" idx="10"/>
          </p:nvPr>
        </p:nvSpPr>
        <p:spPr/>
        <p:txBody>
          <a:bodyPr/>
          <a:lstStyle/>
          <a:p>
            <a:pPr>
              <a:defRPr/>
            </a:pPr>
            <a:r>
              <a:rPr lang="en-US" smtClean="0"/>
              <a:t>11-2016    T510.01</a:t>
            </a:r>
            <a:endParaRPr lang="en-US"/>
          </a:p>
        </p:txBody>
      </p:sp>
      <p:pic>
        <p:nvPicPr>
          <p:cNvPr id="8" name="Picture 7"/>
          <p:cNvPicPr>
            <a:picLocks noChangeAspect="1"/>
          </p:cNvPicPr>
          <p:nvPr/>
        </p:nvPicPr>
        <p:blipFill>
          <a:blip r:embed="rId2"/>
          <a:srcRect l="17542"/>
          <a:stretch>
            <a:fillRect/>
          </a:stretch>
        </p:blipFill>
        <p:spPr bwMode="auto">
          <a:xfrm>
            <a:off x="5334000" y="2743200"/>
            <a:ext cx="3646488" cy="2947649"/>
          </a:xfrm>
          <a:prstGeom prst="rect">
            <a:avLst/>
          </a:prstGeom>
          <a:noFill/>
          <a:ln w="3175">
            <a:solidFill>
              <a:schemeClr val="tx1"/>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685800" y="1993900"/>
            <a:ext cx="3810000" cy="3873500"/>
          </a:xfrm>
        </p:spPr>
        <p:txBody>
          <a:bodyPr/>
          <a:lstStyle/>
          <a:p>
            <a:pPr marL="466725" lvl="1" indent="-466725" eaLnBrk="1" hangingPunct="1">
              <a:lnSpc>
                <a:spcPct val="90000"/>
              </a:lnSpc>
              <a:spcBef>
                <a:spcPts val="400"/>
              </a:spcBef>
              <a:spcAft>
                <a:spcPts val="1000"/>
              </a:spcAft>
              <a:buClrTx/>
              <a:buNone/>
            </a:pPr>
            <a:r>
              <a:rPr lang="en-US" altLang="en-US" sz="2800" dirty="0" smtClean="0">
                <a:solidFill>
                  <a:srgbClr val="0070C0"/>
                </a:solidFill>
              </a:rPr>
              <a:t>C.	</a:t>
            </a:r>
            <a:r>
              <a:rPr lang="en-US" altLang="en-US" sz="2800" dirty="0" err="1" smtClean="0">
                <a:solidFill>
                  <a:srgbClr val="0070C0"/>
                </a:solidFill>
              </a:rPr>
              <a:t>Có</a:t>
            </a:r>
            <a:r>
              <a:rPr lang="en-US" altLang="en-US" sz="2800" dirty="0" smtClean="0">
                <a:solidFill>
                  <a:srgbClr val="0070C0"/>
                </a:solidFill>
              </a:rPr>
              <a:t> </a:t>
            </a:r>
            <a:r>
              <a:rPr lang="en-US" altLang="en-US" sz="2800" dirty="0" err="1">
                <a:solidFill>
                  <a:srgbClr val="0070C0"/>
                </a:solidFill>
              </a:rPr>
              <a:t>tinh</a:t>
            </a:r>
            <a:r>
              <a:rPr lang="en-US" altLang="en-US" sz="2800" dirty="0">
                <a:solidFill>
                  <a:srgbClr val="0070C0"/>
                </a:solidFill>
              </a:rPr>
              <a:t> </a:t>
            </a:r>
            <a:r>
              <a:rPr lang="en-US" altLang="en-US" sz="2800" dirty="0" err="1">
                <a:solidFill>
                  <a:srgbClr val="0070C0"/>
                </a:solidFill>
              </a:rPr>
              <a:t>thần</a:t>
            </a:r>
            <a:r>
              <a:rPr lang="en-US" altLang="en-US" sz="2800" dirty="0">
                <a:solidFill>
                  <a:srgbClr val="0070C0"/>
                </a:solidFill>
              </a:rPr>
              <a:t> </a:t>
            </a:r>
            <a:r>
              <a:rPr lang="en-US" altLang="en-US" sz="2800" dirty="0" smtClean="0">
                <a:solidFill>
                  <a:srgbClr val="0070C0"/>
                </a:solidFill>
              </a:rPr>
              <a:t/>
            </a:r>
            <a:br>
              <a:rPr lang="en-US" altLang="en-US" sz="2800" dirty="0" smtClean="0">
                <a:solidFill>
                  <a:srgbClr val="0070C0"/>
                </a:solidFill>
              </a:rPr>
            </a:br>
            <a:r>
              <a:rPr lang="en-US" altLang="en-US" sz="2800" b="1" u="sng" dirty="0" err="1" smtClean="0">
                <a:solidFill>
                  <a:srgbClr val="FF0000"/>
                </a:solidFill>
              </a:rPr>
              <a:t>chịu</a:t>
            </a:r>
            <a:r>
              <a:rPr lang="en-US" altLang="en-US" sz="2800" b="1" u="sng" dirty="0" smtClean="0">
                <a:solidFill>
                  <a:srgbClr val="FF0000"/>
                </a:solidFill>
              </a:rPr>
              <a:t> </a:t>
            </a:r>
            <a:r>
              <a:rPr lang="en-US" altLang="en-US" sz="2800" b="1" u="sng" dirty="0" err="1">
                <a:solidFill>
                  <a:srgbClr val="FF0000"/>
                </a:solidFill>
              </a:rPr>
              <a:t>học</a:t>
            </a:r>
            <a:r>
              <a:rPr lang="en-US" altLang="en-US" sz="2800" b="1" u="sng" dirty="0">
                <a:solidFill>
                  <a:srgbClr val="FF0000"/>
                </a:solidFill>
              </a:rPr>
              <a:t> </a:t>
            </a:r>
            <a:r>
              <a:rPr lang="en-US" altLang="en-US" sz="2800" b="1" u="sng" dirty="0" err="1">
                <a:solidFill>
                  <a:srgbClr val="FF0000"/>
                </a:solidFill>
              </a:rPr>
              <a:t>hỏi</a:t>
            </a:r>
            <a:r>
              <a:rPr lang="en-US" altLang="en-US" sz="2800" b="1" u="sng" dirty="0">
                <a:solidFill>
                  <a:srgbClr val="FF0000"/>
                </a:solidFill>
              </a:rPr>
              <a:t> </a:t>
            </a:r>
            <a:r>
              <a:rPr lang="ru-RU" altLang="en-US" sz="2800" b="1" u="sng" dirty="0" smtClean="0">
                <a:solidFill>
                  <a:srgbClr val="FF0000"/>
                </a:solidFill>
              </a:rPr>
              <a:t> </a:t>
            </a:r>
            <a:r>
              <a:rPr lang="en-US" altLang="en-US" sz="2800" dirty="0" smtClean="0">
                <a:solidFill>
                  <a:srgbClr val="0070C0"/>
                </a:solidFill>
              </a:rPr>
              <a:t/>
            </a:r>
            <a:br>
              <a:rPr lang="en-US" altLang="en-US" sz="2800" dirty="0" smtClean="0">
                <a:solidFill>
                  <a:srgbClr val="0070C0"/>
                </a:solidFill>
              </a:rPr>
            </a:br>
            <a:r>
              <a:rPr lang="en-US" altLang="zh-CN" sz="1800" dirty="0" smtClean="0">
                <a:ea typeface="宋体" pitchFamily="2" charset="-122"/>
              </a:rPr>
              <a:t>Have a </a:t>
            </a:r>
            <a:r>
              <a:rPr lang="en-US" altLang="zh-CN" sz="1800" u="sng" dirty="0" smtClean="0">
                <a:solidFill>
                  <a:srgbClr val="FF0000"/>
                </a:solidFill>
                <a:ea typeface="宋体" pitchFamily="2" charset="-122"/>
              </a:rPr>
              <a:t>teachable</a:t>
            </a:r>
            <a:r>
              <a:rPr lang="en-US" altLang="zh-CN" sz="1800" dirty="0" smtClean="0">
                <a:ea typeface="宋体" pitchFamily="2" charset="-122"/>
              </a:rPr>
              <a:t> spirit</a:t>
            </a:r>
            <a:br>
              <a:rPr lang="en-US" altLang="zh-CN" sz="1800" dirty="0" smtClean="0">
                <a:ea typeface="宋体" pitchFamily="2" charset="-122"/>
              </a:rPr>
            </a:br>
            <a:r>
              <a:rPr lang="zh-CN" altLang="en-US" sz="2800" dirty="0" smtClean="0">
                <a:ea typeface="宋体" pitchFamily="2" charset="-122"/>
              </a:rPr>
              <a:t/>
            </a:r>
            <a:br>
              <a:rPr lang="zh-CN" altLang="en-US" sz="2800" dirty="0" smtClean="0">
                <a:ea typeface="宋体" pitchFamily="2" charset="-122"/>
              </a:rPr>
            </a:br>
            <a:r>
              <a:rPr lang="en-US" altLang="zh-CN" sz="2800" dirty="0" smtClean="0">
                <a:solidFill>
                  <a:srgbClr val="0070C0"/>
                </a:solidFill>
                <a:ea typeface="宋体" pitchFamily="2" charset="-122"/>
              </a:rPr>
              <a:t>--</a:t>
            </a:r>
            <a:r>
              <a:rPr lang="vi-VN" altLang="en-US" sz="2800" dirty="0">
                <a:solidFill>
                  <a:srgbClr val="0070C0"/>
                </a:solidFill>
              </a:rPr>
              <a:t>tất cả chúng ta đều cần được huấn luyện để trở nên hiệu quả hơn </a:t>
            </a:r>
            <a:endParaRPr lang="en-US" altLang="zh-CN" sz="2800" dirty="0" smtClean="0">
              <a:solidFill>
                <a:srgbClr val="0070C0"/>
              </a:solidFill>
              <a:ea typeface="宋体" pitchFamily="2" charset="-122"/>
            </a:endParaRPr>
          </a:p>
          <a:p>
            <a:pPr marL="458788" lvl="1" indent="0" eaLnBrk="1" hangingPunct="1">
              <a:lnSpc>
                <a:spcPct val="90000"/>
              </a:lnSpc>
              <a:spcBef>
                <a:spcPts val="400"/>
              </a:spcBef>
              <a:spcAft>
                <a:spcPts val="1000"/>
              </a:spcAft>
              <a:buSzPct val="68000"/>
              <a:buNone/>
            </a:pPr>
            <a:r>
              <a:rPr lang="en-US" altLang="zh-CN" sz="1800" dirty="0" smtClean="0">
                <a:ea typeface="宋体" pitchFamily="2" charset="-122"/>
              </a:rPr>
              <a:t>--we all need training to be more effective</a:t>
            </a:r>
            <a:r>
              <a:rPr lang="en-US" altLang="zh-CN" sz="2800" dirty="0" smtClean="0">
                <a:ea typeface="宋体" pitchFamily="2" charset="-122"/>
              </a:rPr>
              <a:t/>
            </a:r>
            <a:br>
              <a:rPr lang="en-US" altLang="zh-CN" sz="2800" dirty="0" smtClean="0">
                <a:ea typeface="宋体" pitchFamily="2" charset="-122"/>
              </a:rPr>
            </a:br>
            <a:endParaRPr lang="en-US" altLang="zh-CN" dirty="0" smtClean="0">
              <a:solidFill>
                <a:srgbClr val="0070C0"/>
              </a:solidFill>
              <a:ea typeface="宋体" pitchFamily="2" charset="-122"/>
            </a:endParaRPr>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357900C0-4688-49AC-8D56-735EFFBF7297}" type="slidenum">
              <a:rPr lang="en-US" altLang="en-US" sz="1000" smtClean="0"/>
              <a:pPr eaLnBrk="1" hangingPunct="1">
                <a:spcBef>
                  <a:spcPct val="0"/>
                </a:spcBef>
                <a:buClrTx/>
                <a:buSzTx/>
                <a:buFontTx/>
                <a:buNone/>
              </a:pPr>
              <a:t>19</a:t>
            </a:fld>
            <a:endParaRPr lang="en-US" altLang="en-US" sz="1000" smtClean="0"/>
          </a:p>
        </p:txBody>
      </p:sp>
      <p:sp>
        <p:nvSpPr>
          <p:cNvPr id="2560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sp>
        <p:nvSpPr>
          <p:cNvPr id="7" name="Date Placeholder 6"/>
          <p:cNvSpPr>
            <a:spLocks noGrp="1"/>
          </p:cNvSpPr>
          <p:nvPr>
            <p:ph type="dt" sz="quarter" idx="10"/>
          </p:nvPr>
        </p:nvSpPr>
        <p:spPr/>
        <p:txBody>
          <a:bodyPr/>
          <a:lstStyle/>
          <a:p>
            <a:pPr>
              <a:defRPr/>
            </a:pPr>
            <a:r>
              <a:rPr lang="en-US" smtClean="0"/>
              <a:t>11-2016    T510.01</a:t>
            </a:r>
            <a:endParaRPr lang="en-US"/>
          </a:p>
        </p:txBody>
      </p:sp>
      <p:pic>
        <p:nvPicPr>
          <p:cNvPr id="25607" name="Picture 3"/>
          <p:cNvPicPr>
            <a:picLocks noChangeAspect="1"/>
          </p:cNvPicPr>
          <p:nvPr/>
        </p:nvPicPr>
        <p:blipFill>
          <a:blip r:embed="rId2" cstate="print">
            <a:extLst>
              <a:ext uri="{28A0092B-C50C-407E-A947-70E740481C1C}">
                <a14:useLocalDpi xmlns:a14="http://schemas.microsoft.com/office/drawing/2010/main" val="0"/>
              </a:ext>
            </a:extLst>
          </a:blip>
          <a:srcRect l="13771" r="13280"/>
          <a:stretch>
            <a:fillRect/>
          </a:stretch>
        </p:blipFill>
        <p:spPr bwMode="auto">
          <a:xfrm>
            <a:off x="4745913" y="1752600"/>
            <a:ext cx="458541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p:cNvSpPr>
            <a:spLocks noGrp="1"/>
          </p:cNvSpPr>
          <p:nvPr>
            <p:ph type="title"/>
          </p:nvPr>
        </p:nvSpPr>
        <p:spPr>
          <a:xfrm>
            <a:off x="228600" y="381000"/>
            <a:ext cx="8686800" cy="1143000"/>
          </a:xfrm>
        </p:spPr>
        <p:txBody>
          <a:bodyPr>
            <a:normAutofit fontScale="90000"/>
          </a:bodyPr>
          <a:lstStyle/>
          <a:p>
            <a:pPr marL="685800" indent="-685800" eaLnBrk="1" fontAlgn="auto" hangingPunct="1">
              <a:spcAft>
                <a:spcPts val="0"/>
              </a:spcAft>
              <a:defRPr/>
            </a:pPr>
            <a:r>
              <a:rPr lang="vi-VN" sz="3600" dirty="0" smtClean="0">
                <a:solidFill>
                  <a:srgbClr val="0070C0"/>
                </a:solidFill>
                <a:effectLst/>
              </a:rPr>
              <a:t>7</a:t>
            </a:r>
            <a:r>
              <a:rPr lang="vi-VN" sz="3600" dirty="0">
                <a:solidFill>
                  <a:srgbClr val="0070C0"/>
                </a:solidFill>
                <a:effectLst/>
              </a:rPr>
              <a:t>.	Những đặc điểm then chốt dành cho nhân viên</a:t>
            </a:r>
            <a:r>
              <a:rPr lang="en-US" sz="4400" dirty="0" smtClean="0">
                <a:solidFill>
                  <a:srgbClr val="0070C0"/>
                </a:solidFill>
                <a:effectLst/>
              </a:rPr>
              <a:t/>
            </a:r>
            <a:br>
              <a:rPr lang="en-US" sz="4400" dirty="0" smtClean="0">
                <a:solidFill>
                  <a:srgbClr val="0070C0"/>
                </a:solidFill>
                <a:effectLst/>
              </a:rPr>
            </a:br>
            <a:r>
              <a:rPr lang="en-US" sz="2700" dirty="0" smtClean="0"/>
              <a:t>Key issues for staff	</a:t>
            </a:r>
            <a:endParaRPr lang="en-US" sz="2700" dirty="0">
              <a:solidFill>
                <a:srgbClr val="0070C0"/>
              </a:soli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914400" y="1371600"/>
            <a:ext cx="7620000" cy="1143000"/>
          </a:xfrm>
        </p:spPr>
        <p:txBody>
          <a:bodyPr/>
          <a:lstStyle/>
          <a:p>
            <a:pPr marL="457200" lvl="1" indent="-347663" eaLnBrk="1" hangingPunct="1">
              <a:spcBef>
                <a:spcPts val="400"/>
              </a:spcBef>
              <a:buSzPct val="68000"/>
              <a:buFont typeface="Verdana" pitchFamily="34" charset="0"/>
              <a:buAutoNum type="alphaUcPeriod"/>
            </a:pPr>
            <a:r>
              <a:rPr lang="vi-VN" altLang="en-US" sz="2400" dirty="0" smtClean="0">
                <a:solidFill>
                  <a:srgbClr val="0070C0"/>
                </a:solidFill>
              </a:rPr>
              <a:t>TC </a:t>
            </a:r>
            <a:r>
              <a:rPr lang="vi-VN" altLang="en-US" sz="2400" dirty="0">
                <a:solidFill>
                  <a:srgbClr val="0070C0"/>
                </a:solidFill>
              </a:rPr>
              <a:t>bắt đầu tại thành phố New York vào năm 1958 như thế nào</a:t>
            </a:r>
            <a:endParaRPr lang="zh-CN" altLang="en-US" sz="2400" dirty="0" smtClean="0">
              <a:solidFill>
                <a:srgbClr val="0070C0"/>
              </a:solidFill>
              <a:ea typeface="宋体" pitchFamily="2" charset="-122"/>
            </a:endParaRPr>
          </a:p>
          <a:p>
            <a:pPr marL="457200" lvl="1" indent="-347663" eaLnBrk="1" hangingPunct="1">
              <a:spcBef>
                <a:spcPts val="400"/>
              </a:spcBef>
              <a:buSzPct val="68000"/>
              <a:buFont typeface="Verdana" pitchFamily="34" charset="0"/>
              <a:buNone/>
            </a:pPr>
            <a:r>
              <a:rPr lang="en-US" altLang="zh-CN" sz="1200" dirty="0" smtClean="0">
                <a:ea typeface="宋体" pitchFamily="2" charset="-122"/>
              </a:rPr>
              <a:t>	</a:t>
            </a:r>
            <a:r>
              <a:rPr lang="en-US" altLang="zh-CN" sz="1600" dirty="0" smtClean="0">
                <a:ea typeface="宋体" pitchFamily="2" charset="-122"/>
              </a:rPr>
              <a:t>TC started in New York City in 1958</a:t>
            </a:r>
          </a:p>
        </p:txBody>
      </p:sp>
      <p:pic>
        <p:nvPicPr>
          <p:cNvPr id="10243" name="Picture 8" descr="Nicky and Dave Bat Exchange 72dp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2648" y="2707758"/>
            <a:ext cx="37909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pPr marL="457200" indent="-457200" eaLnBrk="1" fontAlgn="auto" hangingPunct="1">
              <a:spcAft>
                <a:spcPts val="0"/>
              </a:spcAft>
              <a:defRPr/>
            </a:pPr>
            <a:r>
              <a:rPr lang="ru-RU" sz="2400" dirty="0" smtClean="0">
                <a:solidFill>
                  <a:srgbClr val="0070C0"/>
                </a:solidFill>
                <a:effectLst/>
              </a:rPr>
              <a:t>1</a:t>
            </a:r>
            <a:r>
              <a:rPr lang="ru-RU" sz="2400" dirty="0">
                <a:solidFill>
                  <a:srgbClr val="0070C0"/>
                </a:solidFill>
                <a:effectLst/>
              </a:rPr>
              <a:t>.	</a:t>
            </a:r>
            <a:r>
              <a:rPr lang="vi-VN" sz="2400" dirty="0" smtClean="0">
                <a:solidFill>
                  <a:srgbClr val="0070C0"/>
                </a:solidFill>
                <a:effectLst/>
              </a:rPr>
              <a:t>Sơ </a:t>
            </a:r>
            <a:r>
              <a:rPr lang="vi-VN" sz="2400" dirty="0">
                <a:solidFill>
                  <a:srgbClr val="0070C0"/>
                </a:solidFill>
                <a:effectLst/>
              </a:rPr>
              <a:t>lược lịch sử của Teen Challenge</a:t>
            </a:r>
            <a:r>
              <a:rPr lang="en-US" sz="2400" dirty="0" smtClean="0">
                <a:solidFill>
                  <a:srgbClr val="0070C0"/>
                </a:solidFill>
                <a:effectLst/>
              </a:rPr>
              <a:t/>
            </a:r>
            <a:br>
              <a:rPr lang="en-US" sz="2400" dirty="0" smtClean="0">
                <a:solidFill>
                  <a:srgbClr val="0070C0"/>
                </a:solidFill>
                <a:effectLst/>
              </a:rPr>
            </a:br>
            <a:r>
              <a:rPr lang="en-US" sz="1600" dirty="0" smtClean="0"/>
              <a:t>A quick look at the history of Teen Challenge</a:t>
            </a:r>
            <a:endParaRPr lang="en-US" sz="2400" dirty="0">
              <a:solidFill>
                <a:srgbClr val="0070C0"/>
              </a:solidFill>
              <a:effectLst/>
            </a:endParaRPr>
          </a:p>
        </p:txBody>
      </p:sp>
      <p:pic>
        <p:nvPicPr>
          <p:cNvPr id="10245" name="Picture 6" descr="Dave holding Bible 72dpi.jpg"/>
          <p:cNvPicPr>
            <a:picLocks noChangeAspect="1"/>
          </p:cNvPicPr>
          <p:nvPr/>
        </p:nvPicPr>
        <p:blipFill>
          <a:blip r:embed="rId3">
            <a:extLst>
              <a:ext uri="{28A0092B-C50C-407E-A947-70E740481C1C}">
                <a14:useLocalDpi xmlns:a14="http://schemas.microsoft.com/office/drawing/2010/main" val="0"/>
              </a:ext>
            </a:extLst>
          </a:blip>
          <a:srcRect l="18707" t="7777" r="14626" b="5556"/>
          <a:stretch>
            <a:fillRect/>
          </a:stretch>
        </p:blipFill>
        <p:spPr bwMode="auto">
          <a:xfrm>
            <a:off x="0" y="2667000"/>
            <a:ext cx="25368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first bldg 72 dpi.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4111625"/>
            <a:ext cx="35814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8E549B81-30EB-42F9-A1D4-69F93080F249}" type="slidenum">
              <a:rPr lang="en-US" altLang="en-US" sz="1000" smtClean="0"/>
              <a:pPr eaLnBrk="1" hangingPunct="1">
                <a:spcBef>
                  <a:spcPct val="0"/>
                </a:spcBef>
                <a:buClrTx/>
                <a:buSzTx/>
                <a:buFontTx/>
                <a:buNone/>
              </a:pPr>
              <a:t>2</a:t>
            </a:fld>
            <a:endParaRPr lang="en-US" altLang="en-US" sz="1000" smtClean="0"/>
          </a:p>
        </p:txBody>
      </p:sp>
      <p:sp>
        <p:nvSpPr>
          <p:cNvPr id="10248"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sp>
        <p:nvSpPr>
          <p:cNvPr id="10" name="Date Placeholder 9"/>
          <p:cNvSpPr>
            <a:spLocks noGrp="1"/>
          </p:cNvSpPr>
          <p:nvPr>
            <p:ph type="dt" sz="quarter" idx="10"/>
          </p:nvPr>
        </p:nvSpPr>
        <p:spPr/>
        <p:txBody>
          <a:bodyPr/>
          <a:lstStyle/>
          <a:p>
            <a:pPr>
              <a:defRPr/>
            </a:pPr>
            <a:r>
              <a:rPr lang="en-US" smtClean="0"/>
              <a:t>11-2016    T510.01</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828800"/>
            <a:ext cx="7924800" cy="4267200"/>
          </a:xfrm>
        </p:spPr>
        <p:txBody>
          <a:bodyPr/>
          <a:lstStyle/>
          <a:p>
            <a:pPr marL="566738" lvl="1" indent="-457200" eaLnBrk="1" hangingPunct="1">
              <a:lnSpc>
                <a:spcPct val="90000"/>
              </a:lnSpc>
              <a:spcBef>
                <a:spcPts val="400"/>
              </a:spcBef>
              <a:spcAft>
                <a:spcPts val="2000"/>
              </a:spcAft>
              <a:buSzPct val="68000"/>
              <a:buNone/>
            </a:pPr>
            <a:r>
              <a:rPr lang="en-US" altLang="en-US" sz="2800" dirty="0" smtClean="0">
                <a:solidFill>
                  <a:srgbClr val="0070C0"/>
                </a:solidFill>
              </a:rPr>
              <a:t>d</a:t>
            </a:r>
            <a:r>
              <a:rPr lang="en-US" altLang="en-US" sz="2800" dirty="0">
                <a:solidFill>
                  <a:srgbClr val="0070C0"/>
                </a:solidFill>
              </a:rPr>
              <a:t>.	</a:t>
            </a:r>
            <a:r>
              <a:rPr lang="en-US" altLang="en-US" sz="2800" dirty="0" err="1">
                <a:solidFill>
                  <a:srgbClr val="0070C0"/>
                </a:solidFill>
              </a:rPr>
              <a:t>Hiểu</a:t>
            </a:r>
            <a:r>
              <a:rPr lang="en-US" altLang="en-US" sz="2800" dirty="0">
                <a:solidFill>
                  <a:srgbClr val="0070C0"/>
                </a:solidFill>
              </a:rPr>
              <a:t> </a:t>
            </a:r>
            <a:r>
              <a:rPr lang="en-US" altLang="en-US" sz="2800" dirty="0" err="1">
                <a:solidFill>
                  <a:srgbClr val="0070C0"/>
                </a:solidFill>
              </a:rPr>
              <a:t>lối</a:t>
            </a:r>
            <a:r>
              <a:rPr lang="en-US" altLang="en-US" sz="2800" dirty="0">
                <a:solidFill>
                  <a:srgbClr val="0070C0"/>
                </a:solidFill>
              </a:rPr>
              <a:t> </a:t>
            </a:r>
            <a:r>
              <a:rPr lang="en-US" altLang="en-US" sz="2800" dirty="0" err="1">
                <a:solidFill>
                  <a:srgbClr val="0070C0"/>
                </a:solidFill>
              </a:rPr>
              <a:t>sống</a:t>
            </a:r>
            <a:r>
              <a:rPr lang="en-US" altLang="en-US" sz="2800" dirty="0">
                <a:solidFill>
                  <a:srgbClr val="0070C0"/>
                </a:solidFill>
              </a:rPr>
              <a:t> </a:t>
            </a:r>
            <a:r>
              <a:rPr lang="en-US" altLang="en-US" sz="2800" b="1" u="sng" dirty="0" err="1">
                <a:solidFill>
                  <a:srgbClr val="FF0000"/>
                </a:solidFill>
              </a:rPr>
              <a:t>lành</a:t>
            </a:r>
            <a:r>
              <a:rPr lang="en-US" altLang="en-US" sz="2800" b="1" u="sng" dirty="0">
                <a:solidFill>
                  <a:srgbClr val="FF0000"/>
                </a:solidFill>
              </a:rPr>
              <a:t> </a:t>
            </a:r>
            <a:r>
              <a:rPr lang="en-US" altLang="en-US" sz="2800" b="1" u="sng" dirty="0" err="1">
                <a:solidFill>
                  <a:srgbClr val="FF0000"/>
                </a:solidFill>
              </a:rPr>
              <a:t>mạnh</a:t>
            </a:r>
            <a:r>
              <a:rPr lang="en-US" altLang="en-US" sz="2800" dirty="0" smtClean="0">
                <a:solidFill>
                  <a:srgbClr val="0070C0"/>
                </a:solidFill>
              </a:rPr>
              <a:t/>
            </a:r>
            <a:br>
              <a:rPr lang="en-US" altLang="en-US" sz="2800" dirty="0" smtClean="0">
                <a:solidFill>
                  <a:srgbClr val="0070C0"/>
                </a:solidFill>
              </a:rPr>
            </a:br>
            <a:r>
              <a:rPr lang="en-US" altLang="zh-CN" sz="2000" dirty="0" smtClean="0">
                <a:ea typeface="宋体" pitchFamily="2" charset="-122"/>
              </a:rPr>
              <a:t>Understand </a:t>
            </a:r>
            <a:r>
              <a:rPr lang="en-US" altLang="zh-CN" sz="2000" u="sng" dirty="0" smtClean="0">
                <a:solidFill>
                  <a:srgbClr val="FF0000"/>
                </a:solidFill>
                <a:ea typeface="宋体" pitchFamily="2" charset="-122"/>
              </a:rPr>
              <a:t>healthy</a:t>
            </a:r>
            <a:r>
              <a:rPr lang="en-US" altLang="zh-CN" sz="2000" dirty="0" smtClean="0">
                <a:ea typeface="宋体" pitchFamily="2" charset="-122"/>
              </a:rPr>
              <a:t> living </a:t>
            </a:r>
            <a:endParaRPr lang="en-US" altLang="zh-CN" sz="2800" dirty="0" smtClean="0">
              <a:ea typeface="宋体" pitchFamily="2" charset="-122"/>
            </a:endParaRPr>
          </a:p>
          <a:p>
            <a:pPr marL="566738" lvl="1" indent="-457200" eaLnBrk="1" hangingPunct="1">
              <a:lnSpc>
                <a:spcPct val="90000"/>
              </a:lnSpc>
              <a:spcBef>
                <a:spcPts val="400"/>
              </a:spcBef>
              <a:spcAft>
                <a:spcPts val="2000"/>
              </a:spcAft>
              <a:buSzPct val="68000"/>
              <a:buNone/>
            </a:pPr>
            <a:r>
              <a:rPr lang="vi-VN" altLang="en-US" sz="2800" dirty="0" smtClean="0">
                <a:solidFill>
                  <a:srgbClr val="0070C0"/>
                </a:solidFill>
              </a:rPr>
              <a:t>e</a:t>
            </a:r>
            <a:r>
              <a:rPr lang="vi-VN" altLang="en-US" sz="2800" dirty="0">
                <a:solidFill>
                  <a:srgbClr val="0070C0"/>
                </a:solidFill>
              </a:rPr>
              <a:t>.	Nhân viên tồi (nguyên văn: không hoạt động – dysfunctional) dẫn đến các môn đồ </a:t>
            </a:r>
            <a:r>
              <a:rPr lang="en-US" altLang="en-US" sz="2800" b="1" u="sng" dirty="0" err="1">
                <a:solidFill>
                  <a:srgbClr val="FF0000"/>
                </a:solidFill>
              </a:rPr>
              <a:t>tồi</a:t>
            </a:r>
            <a:r>
              <a:rPr lang="en-US" altLang="en-US" sz="2800" b="1" u="sng" dirty="0">
                <a:solidFill>
                  <a:srgbClr val="FF0000"/>
                </a:solidFill>
              </a:rPr>
              <a:t> </a:t>
            </a:r>
            <a:r>
              <a:rPr lang="en-US" altLang="en-US" sz="2800" dirty="0" smtClean="0">
                <a:solidFill>
                  <a:srgbClr val="0070C0"/>
                </a:solidFill>
              </a:rPr>
              <a:t/>
            </a:r>
            <a:br>
              <a:rPr lang="en-US" altLang="en-US" sz="2800" dirty="0" smtClean="0">
                <a:solidFill>
                  <a:srgbClr val="0070C0"/>
                </a:solidFill>
              </a:rPr>
            </a:br>
            <a:r>
              <a:rPr lang="en-US" altLang="zh-CN" sz="2000" dirty="0" smtClean="0">
                <a:ea typeface="宋体" pitchFamily="2" charset="-122"/>
              </a:rPr>
              <a:t>Dysfunctional staff create </a:t>
            </a:r>
            <a:r>
              <a:rPr lang="en-US" altLang="zh-CN" sz="2000" u="sng" dirty="0" smtClean="0">
                <a:solidFill>
                  <a:srgbClr val="FF0000"/>
                </a:solidFill>
                <a:ea typeface="宋体" pitchFamily="2" charset="-122"/>
              </a:rPr>
              <a:t>dysfunctional</a:t>
            </a:r>
            <a:r>
              <a:rPr lang="en-US" altLang="zh-CN" sz="2000" dirty="0" smtClean="0">
                <a:ea typeface="宋体" pitchFamily="2" charset="-122"/>
              </a:rPr>
              <a:t> disciples</a:t>
            </a:r>
            <a:endParaRPr lang="en-US" altLang="zh-CN" sz="2000" dirty="0" smtClean="0">
              <a:solidFill>
                <a:srgbClr val="0070C0"/>
              </a:solidFill>
              <a:ea typeface="宋体" pitchFamily="2" charset="-122"/>
            </a:endParaRPr>
          </a:p>
          <a:p>
            <a:pPr marL="566738" lvl="1" indent="-457200" eaLnBrk="1" hangingPunct="1">
              <a:lnSpc>
                <a:spcPct val="90000"/>
              </a:lnSpc>
              <a:spcBef>
                <a:spcPts val="400"/>
              </a:spcBef>
              <a:buSzPct val="68000"/>
              <a:buNone/>
            </a:pPr>
            <a:r>
              <a:rPr lang="fr-FR" altLang="en-US" sz="2800" dirty="0" smtClean="0">
                <a:solidFill>
                  <a:srgbClr val="0070C0"/>
                </a:solidFill>
              </a:rPr>
              <a:t>f</a:t>
            </a:r>
            <a:r>
              <a:rPr lang="fr-FR" altLang="en-US" sz="2800" dirty="0">
                <a:solidFill>
                  <a:srgbClr val="0070C0"/>
                </a:solidFill>
              </a:rPr>
              <a:t>.	</a:t>
            </a:r>
            <a:r>
              <a:rPr lang="fr-FR" altLang="en-US" sz="2800" dirty="0" err="1">
                <a:solidFill>
                  <a:srgbClr val="0070C0"/>
                </a:solidFill>
              </a:rPr>
              <a:t>Mục</a:t>
            </a:r>
            <a:r>
              <a:rPr lang="fr-FR" altLang="en-US" sz="2800" dirty="0">
                <a:solidFill>
                  <a:srgbClr val="0070C0"/>
                </a:solidFill>
              </a:rPr>
              <a:t> </a:t>
            </a:r>
            <a:r>
              <a:rPr lang="fr-FR" altLang="en-US" sz="2800" dirty="0" err="1">
                <a:solidFill>
                  <a:srgbClr val="0070C0"/>
                </a:solidFill>
              </a:rPr>
              <a:t>vụ</a:t>
            </a:r>
            <a:r>
              <a:rPr lang="fr-FR" altLang="en-US" sz="2800" dirty="0">
                <a:solidFill>
                  <a:srgbClr val="0070C0"/>
                </a:solidFill>
              </a:rPr>
              <a:t> </a:t>
            </a:r>
            <a:r>
              <a:rPr lang="fr-FR" altLang="en-US" sz="2800" dirty="0" err="1">
                <a:solidFill>
                  <a:srgbClr val="0070C0"/>
                </a:solidFill>
              </a:rPr>
              <a:t>Teen</a:t>
            </a:r>
            <a:r>
              <a:rPr lang="fr-FR" altLang="en-US" sz="2800" dirty="0">
                <a:solidFill>
                  <a:srgbClr val="0070C0"/>
                </a:solidFill>
              </a:rPr>
              <a:t> Challenge là </a:t>
            </a:r>
            <a:r>
              <a:rPr lang="fr-FR" altLang="en-US" sz="2800" dirty="0" err="1">
                <a:solidFill>
                  <a:srgbClr val="0070C0"/>
                </a:solidFill>
              </a:rPr>
              <a:t>việc</a:t>
            </a:r>
            <a:r>
              <a:rPr lang="fr-FR" altLang="en-US" sz="2800" dirty="0">
                <a:solidFill>
                  <a:srgbClr val="0070C0"/>
                </a:solidFill>
              </a:rPr>
              <a:t> </a:t>
            </a:r>
            <a:r>
              <a:rPr lang="en-US" altLang="en-US" sz="2800" b="1" u="sng" dirty="0" err="1">
                <a:solidFill>
                  <a:srgbClr val="FF0000"/>
                </a:solidFill>
              </a:rPr>
              <a:t>khó</a:t>
            </a:r>
            <a:r>
              <a:rPr lang="en-US" altLang="en-US" sz="2800" b="1" u="sng" dirty="0">
                <a:solidFill>
                  <a:srgbClr val="FF0000"/>
                </a:solidFill>
              </a:rPr>
              <a:t> </a:t>
            </a:r>
            <a:r>
              <a:rPr lang="en-US" altLang="en-US" sz="2800" dirty="0" smtClean="0">
                <a:solidFill>
                  <a:srgbClr val="0070C0"/>
                </a:solidFill>
              </a:rPr>
              <a:t/>
            </a:r>
            <a:br>
              <a:rPr lang="en-US" altLang="en-US" sz="2800" dirty="0" smtClean="0">
                <a:solidFill>
                  <a:srgbClr val="0070C0"/>
                </a:solidFill>
              </a:rPr>
            </a:br>
            <a:r>
              <a:rPr lang="en-US" altLang="zh-CN" sz="2000" dirty="0" smtClean="0">
                <a:ea typeface="宋体" pitchFamily="2" charset="-122"/>
              </a:rPr>
              <a:t>TC ministry is </a:t>
            </a:r>
            <a:r>
              <a:rPr lang="en-US" altLang="zh-CN" sz="2000" u="sng" dirty="0" smtClean="0">
                <a:solidFill>
                  <a:srgbClr val="FF0000"/>
                </a:solidFill>
                <a:ea typeface="宋体" pitchFamily="2" charset="-122"/>
              </a:rPr>
              <a:t>hard</a:t>
            </a:r>
            <a:r>
              <a:rPr lang="en-US" altLang="zh-CN" sz="2000" dirty="0" smtClean="0">
                <a:ea typeface="宋体" pitchFamily="2" charset="-122"/>
              </a:rPr>
              <a:t> work</a:t>
            </a:r>
            <a:endParaRPr lang="en-US" altLang="zh-CN" sz="2000" dirty="0" smtClean="0">
              <a:solidFill>
                <a:srgbClr val="0070C0"/>
              </a:solidFill>
              <a:ea typeface="宋体" pitchFamily="2" charset="-122"/>
            </a:endParaRPr>
          </a:p>
          <a:p>
            <a:pPr marL="623888" indent="-514350" eaLnBrk="1" hangingPunct="1">
              <a:lnSpc>
                <a:spcPct val="90000"/>
              </a:lnSpc>
            </a:pPr>
            <a:endParaRPr lang="en-US" altLang="zh-CN" dirty="0" smtClean="0">
              <a:ea typeface="宋体" pitchFamily="2" charset="-122"/>
            </a:endParaRPr>
          </a:p>
        </p:txBody>
      </p:sp>
      <p:sp>
        <p:nvSpPr>
          <p:cNvPr id="2662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15949DD6-3FD9-423E-8AB9-A5110D14C225}" type="slidenum">
              <a:rPr lang="en-US" altLang="en-US" sz="1000" smtClean="0"/>
              <a:pPr eaLnBrk="1" hangingPunct="1">
                <a:spcBef>
                  <a:spcPct val="0"/>
                </a:spcBef>
                <a:buClrTx/>
                <a:buSzTx/>
                <a:buFontTx/>
                <a:buNone/>
              </a:pPr>
              <a:t>20</a:t>
            </a:fld>
            <a:endParaRPr lang="en-US" altLang="en-US" sz="1000" smtClean="0"/>
          </a:p>
        </p:txBody>
      </p:sp>
      <p:sp>
        <p:nvSpPr>
          <p:cNvPr id="2662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sp>
        <p:nvSpPr>
          <p:cNvPr id="7" name="Date Placeholder 6"/>
          <p:cNvSpPr>
            <a:spLocks noGrp="1"/>
          </p:cNvSpPr>
          <p:nvPr>
            <p:ph type="dt" sz="quarter" idx="10"/>
          </p:nvPr>
        </p:nvSpPr>
        <p:spPr/>
        <p:txBody>
          <a:bodyPr/>
          <a:lstStyle/>
          <a:p>
            <a:pPr>
              <a:defRPr/>
            </a:pPr>
            <a:r>
              <a:rPr lang="en-US" smtClean="0"/>
              <a:t>11-2016    T510.01</a:t>
            </a:r>
            <a:endParaRPr lang="en-US"/>
          </a:p>
        </p:txBody>
      </p:sp>
      <p:sp>
        <p:nvSpPr>
          <p:cNvPr id="9" name="Title 2"/>
          <p:cNvSpPr>
            <a:spLocks noGrp="1"/>
          </p:cNvSpPr>
          <p:nvPr>
            <p:ph type="title"/>
          </p:nvPr>
        </p:nvSpPr>
        <p:spPr>
          <a:xfrm>
            <a:off x="228600" y="381000"/>
            <a:ext cx="8686800" cy="1143000"/>
          </a:xfrm>
        </p:spPr>
        <p:txBody>
          <a:bodyPr>
            <a:normAutofit fontScale="90000"/>
          </a:bodyPr>
          <a:lstStyle/>
          <a:p>
            <a:pPr marL="685800" indent="-685800" eaLnBrk="1" fontAlgn="auto" hangingPunct="1">
              <a:spcAft>
                <a:spcPts val="0"/>
              </a:spcAft>
              <a:defRPr/>
            </a:pPr>
            <a:r>
              <a:rPr lang="vi-VN" sz="3600" dirty="0" smtClean="0">
                <a:solidFill>
                  <a:srgbClr val="0070C0"/>
                </a:solidFill>
                <a:effectLst/>
              </a:rPr>
              <a:t>7</a:t>
            </a:r>
            <a:r>
              <a:rPr lang="vi-VN" sz="3600" dirty="0">
                <a:solidFill>
                  <a:srgbClr val="0070C0"/>
                </a:solidFill>
                <a:effectLst/>
              </a:rPr>
              <a:t>.	Những đặc điểm then chốt dành cho nhân viên</a:t>
            </a:r>
            <a:r>
              <a:rPr lang="en-US" sz="4400" dirty="0" smtClean="0">
                <a:solidFill>
                  <a:srgbClr val="0070C0"/>
                </a:solidFill>
                <a:effectLst/>
              </a:rPr>
              <a:t/>
            </a:r>
            <a:br>
              <a:rPr lang="en-US" sz="4400" dirty="0" smtClean="0">
                <a:solidFill>
                  <a:srgbClr val="0070C0"/>
                </a:solidFill>
                <a:effectLst/>
              </a:rPr>
            </a:br>
            <a:r>
              <a:rPr lang="en-US" sz="2700" dirty="0" smtClean="0"/>
              <a:t>Key issues for staff	</a:t>
            </a:r>
            <a:endParaRPr lang="en-US" sz="2700" dirty="0">
              <a:solidFill>
                <a:srgbClr val="0070C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457200" y="304800"/>
            <a:ext cx="8229600" cy="2286000"/>
          </a:xfrm>
        </p:spPr>
        <p:txBody>
          <a:bodyPr/>
          <a:lstStyle/>
          <a:p>
            <a:pPr marL="0" lvl="1" indent="0" algn="ctr" eaLnBrk="1" hangingPunct="1">
              <a:spcBef>
                <a:spcPts val="400"/>
              </a:spcBef>
              <a:buSzPct val="68000"/>
              <a:buNone/>
            </a:pPr>
            <a:r>
              <a:rPr lang="vi-VN" altLang="en-US" sz="3200" dirty="0" smtClean="0">
                <a:solidFill>
                  <a:srgbClr val="0070C0"/>
                </a:solidFill>
              </a:rPr>
              <a:t>Ước </a:t>
            </a:r>
            <a:r>
              <a:rPr lang="vi-VN" altLang="en-US" sz="3200" dirty="0">
                <a:solidFill>
                  <a:srgbClr val="0070C0"/>
                </a:solidFill>
              </a:rPr>
              <a:t>muốn của Đức Chúa Trời cho dân tộc, thành phố và khu vực của bạn là gì</a:t>
            </a:r>
            <a:r>
              <a:rPr lang="ru-RU" altLang="en-US" sz="3200" dirty="0" smtClean="0">
                <a:solidFill>
                  <a:srgbClr val="0070C0"/>
                </a:solidFill>
              </a:rPr>
              <a:t>?</a:t>
            </a:r>
            <a:r>
              <a:rPr lang="en-US" altLang="en-US" sz="3600" dirty="0" smtClean="0">
                <a:solidFill>
                  <a:srgbClr val="0070C0"/>
                </a:solidFill>
              </a:rPr>
              <a:t/>
            </a:r>
            <a:br>
              <a:rPr lang="en-US" altLang="en-US" sz="3600" dirty="0" smtClean="0">
                <a:solidFill>
                  <a:srgbClr val="0070C0"/>
                </a:solidFill>
              </a:rPr>
            </a:br>
            <a:r>
              <a:rPr lang="en-US" altLang="zh-CN" sz="2000" dirty="0" smtClean="0">
                <a:ea typeface="宋体" pitchFamily="2" charset="-122"/>
              </a:rPr>
              <a:t>What is God’s desire for your nation, state, city, region?</a:t>
            </a:r>
            <a:endParaRPr lang="zh-CN" altLang="en-US" sz="2000" dirty="0" smtClean="0">
              <a:solidFill>
                <a:srgbClr val="0070C0"/>
              </a:solidFill>
              <a:ea typeface="宋体" pitchFamily="2" charset="-122"/>
            </a:endParaRPr>
          </a:p>
        </p:txBody>
      </p:sp>
      <p:sp>
        <p:nvSpPr>
          <p:cNvPr id="276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87A701EF-59B6-4D0B-AF8A-C1D4CEFF2E0C}" type="slidenum">
              <a:rPr lang="en-US" altLang="en-US" sz="1000" smtClean="0"/>
              <a:pPr eaLnBrk="1" hangingPunct="1">
                <a:spcBef>
                  <a:spcPct val="0"/>
                </a:spcBef>
                <a:buClrTx/>
                <a:buSzTx/>
                <a:buFontTx/>
                <a:buNone/>
              </a:pPr>
              <a:t>21</a:t>
            </a:fld>
            <a:endParaRPr lang="en-US" altLang="en-US" sz="1000" smtClean="0"/>
          </a:p>
        </p:txBody>
      </p:sp>
      <p:sp>
        <p:nvSpPr>
          <p:cNvPr id="2765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pic>
        <p:nvPicPr>
          <p:cNvPr id="25605"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3092" y="1752600"/>
            <a:ext cx="3024307" cy="4482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quarter" idx="10"/>
          </p:nvPr>
        </p:nvSpPr>
        <p:spPr/>
        <p:txBody>
          <a:bodyPr/>
          <a:lstStyle/>
          <a:p>
            <a:pPr>
              <a:defRPr/>
            </a:pPr>
            <a:r>
              <a:rPr lang="en-US" smtClean="0"/>
              <a:t>11-2016    T510.01</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1143000"/>
          </a:xfrm>
        </p:spPr>
        <p:txBody>
          <a:bodyPr/>
          <a:lstStyle/>
          <a:p>
            <a:pPr algn="ctr" eaLnBrk="1" fontAlgn="auto" hangingPunct="1">
              <a:spcAft>
                <a:spcPts val="0"/>
              </a:spcAft>
              <a:defRPr/>
            </a:pPr>
            <a:r>
              <a:rPr lang="en-US" sz="4400" dirty="0" err="1" smtClean="0">
                <a:solidFill>
                  <a:srgbClr val="0070C0"/>
                </a:solidFill>
                <a:effectLst/>
              </a:rPr>
              <a:t>Câu</a:t>
            </a:r>
            <a:r>
              <a:rPr lang="en-US" sz="4400" dirty="0" smtClean="0">
                <a:solidFill>
                  <a:srgbClr val="0070C0"/>
                </a:solidFill>
                <a:effectLst/>
              </a:rPr>
              <a:t> </a:t>
            </a:r>
            <a:r>
              <a:rPr lang="en-US" sz="4400" dirty="0" err="1">
                <a:solidFill>
                  <a:srgbClr val="0070C0"/>
                </a:solidFill>
                <a:effectLst/>
              </a:rPr>
              <a:t>hỏi</a:t>
            </a:r>
            <a:r>
              <a:rPr lang="en-US" sz="4400" dirty="0">
                <a:solidFill>
                  <a:srgbClr val="0070C0"/>
                </a:solidFill>
                <a:effectLst/>
              </a:rPr>
              <a:t> </a:t>
            </a:r>
            <a:r>
              <a:rPr lang="en-US" sz="4400" dirty="0" err="1">
                <a:solidFill>
                  <a:srgbClr val="0070C0"/>
                </a:solidFill>
                <a:effectLst/>
              </a:rPr>
              <a:t>thảo</a:t>
            </a:r>
            <a:r>
              <a:rPr lang="en-US" sz="4400" dirty="0">
                <a:solidFill>
                  <a:srgbClr val="0070C0"/>
                </a:solidFill>
                <a:effectLst/>
              </a:rPr>
              <a:t> </a:t>
            </a:r>
            <a:r>
              <a:rPr lang="en-US" sz="4400" dirty="0" err="1">
                <a:solidFill>
                  <a:srgbClr val="0070C0"/>
                </a:solidFill>
                <a:effectLst/>
              </a:rPr>
              <a:t>luận</a:t>
            </a:r>
            <a:r>
              <a:rPr lang="en-US" sz="4400" dirty="0" smtClean="0">
                <a:solidFill>
                  <a:srgbClr val="0070C0"/>
                </a:solidFill>
                <a:effectLst/>
              </a:rPr>
              <a:t/>
            </a:r>
            <a:br>
              <a:rPr lang="en-US" sz="4400" dirty="0" smtClean="0">
                <a:solidFill>
                  <a:srgbClr val="0070C0"/>
                </a:solidFill>
                <a:effectLst/>
              </a:rPr>
            </a:br>
            <a:r>
              <a:rPr lang="en-US" sz="2200" dirty="0" smtClean="0"/>
              <a:t>Questions for discussion</a:t>
            </a:r>
            <a:endParaRPr lang="en-US" dirty="0">
              <a:solidFill>
                <a:srgbClr val="0070C0"/>
              </a:solidFill>
              <a:effectLst/>
            </a:endParaRPr>
          </a:p>
        </p:txBody>
      </p:sp>
      <p:sp>
        <p:nvSpPr>
          <p:cNvPr id="2867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1469CB70-FC3C-41A8-AF6F-FFD287EA359F}" type="slidenum">
              <a:rPr lang="en-US" altLang="en-US" sz="1000" smtClean="0"/>
              <a:pPr eaLnBrk="1" hangingPunct="1">
                <a:spcBef>
                  <a:spcPct val="0"/>
                </a:spcBef>
                <a:buClrTx/>
                <a:buSzTx/>
                <a:buFontTx/>
                <a:buNone/>
              </a:pPr>
              <a:t>22</a:t>
            </a:fld>
            <a:endParaRPr lang="en-US" altLang="en-US" sz="1000" smtClean="0"/>
          </a:p>
        </p:txBody>
      </p:sp>
      <p:sp>
        <p:nvSpPr>
          <p:cNvPr id="2867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sp>
        <p:nvSpPr>
          <p:cNvPr id="7" name="Date Placeholder 6"/>
          <p:cNvSpPr>
            <a:spLocks noGrp="1"/>
          </p:cNvSpPr>
          <p:nvPr>
            <p:ph type="dt" sz="quarter" idx="10"/>
          </p:nvPr>
        </p:nvSpPr>
        <p:spPr/>
        <p:txBody>
          <a:bodyPr/>
          <a:lstStyle/>
          <a:p>
            <a:pPr>
              <a:defRPr/>
            </a:pPr>
            <a:r>
              <a:rPr lang="en-US" smtClean="0"/>
              <a:t>11-2016    T510.01</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3276600"/>
          </a:xfrm>
        </p:spPr>
        <p:txBody>
          <a:bodyPr>
            <a:normAutofit/>
          </a:bodyPr>
          <a:lstStyle/>
          <a:p>
            <a:pPr algn="ctr">
              <a:buFont typeface="Wingdings" pitchFamily="2" charset="2"/>
              <a:buNone/>
            </a:pPr>
            <a:r>
              <a:rPr lang="en-US" altLang="en-US" sz="4400" dirty="0" smtClean="0"/>
              <a:t>Global Teen Challenge</a:t>
            </a:r>
          </a:p>
          <a:p>
            <a:pPr algn="ctr">
              <a:buFont typeface="Wingdings" pitchFamily="2" charset="2"/>
              <a:buNone/>
            </a:pPr>
            <a:r>
              <a:rPr lang="en-US" altLang="en-US" sz="4400" dirty="0" smtClean="0"/>
              <a:t>www.GlobalTC.org</a:t>
            </a:r>
          </a:p>
          <a:p>
            <a:pPr algn="ctr">
              <a:buFont typeface="Wingdings" pitchFamily="2" charset="2"/>
              <a:buNone/>
            </a:pPr>
            <a:r>
              <a:rPr lang="en-US" altLang="en-US" sz="4400" dirty="0" smtClean="0"/>
              <a:t>www.iTeenChallenge.org</a:t>
            </a:r>
          </a:p>
        </p:txBody>
      </p:sp>
      <p:sp>
        <p:nvSpPr>
          <p:cNvPr id="4" name="Date Placeholder 3"/>
          <p:cNvSpPr>
            <a:spLocks noGrp="1"/>
          </p:cNvSpPr>
          <p:nvPr>
            <p:ph type="dt" sz="half" idx="10"/>
          </p:nvPr>
        </p:nvSpPr>
        <p:spPr/>
        <p:txBody>
          <a:bodyPr/>
          <a:lstStyle/>
          <a:p>
            <a:pPr>
              <a:defRPr/>
            </a:pPr>
            <a:r>
              <a:rPr lang="en-US" smtClean="0"/>
              <a:t>11-2016    T510.01</a:t>
            </a:r>
            <a:endParaRPr lang="en-US"/>
          </a:p>
        </p:txBody>
      </p:sp>
      <p:sp>
        <p:nvSpPr>
          <p:cNvPr id="6" name="Footer Placeholder 5"/>
          <p:cNvSpPr>
            <a:spLocks noGrp="1"/>
          </p:cNvSpPr>
          <p:nvPr>
            <p:ph type="ftr" sz="quarter" idx="11"/>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vi-VN" altLang="en-US" smtClean="0"/>
              <a:t>Giới thiệu Sơ lược về Mục vụ Teen Challenge</a:t>
            </a:r>
            <a:endParaRPr lang="en-US" altLang="en-US"/>
          </a:p>
        </p:txBody>
      </p:sp>
      <p:sp>
        <p:nvSpPr>
          <p:cNvPr id="5" name="Slide Number Placeholder 4"/>
          <p:cNvSpPr>
            <a:spLocks noGrp="1"/>
          </p:cNvSpPr>
          <p:nvPr>
            <p:ph type="sldNum" sz="quarter" idx="12"/>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A95BC4D-65D8-4415-86BA-DF7DE0D8A42B}" type="slidenum">
              <a:rPr lang="en-US" altLang="en-US"/>
              <a:pPr/>
              <a:t>23</a:t>
            </a:fld>
            <a:endParaRPr lang="en-US" altLang="en-US"/>
          </a:p>
        </p:txBody>
      </p:sp>
      <p:sp>
        <p:nvSpPr>
          <p:cNvPr id="2" name="Title 1"/>
          <p:cNvSpPr>
            <a:spLocks noGrp="1"/>
          </p:cNvSpPr>
          <p:nvPr>
            <p:ph type="title"/>
          </p:nvPr>
        </p:nvSpPr>
        <p:spPr/>
        <p:txBody>
          <a:bodyPr>
            <a:normAutofit/>
          </a:bodyPr>
          <a:lstStyle/>
          <a:p>
            <a:pPr algn="ctr">
              <a:defRPr/>
            </a:pPr>
            <a:r>
              <a:rPr lang="en-US" sz="4000" dirty="0" err="1"/>
              <a:t>Thông</a:t>
            </a:r>
            <a:r>
              <a:rPr lang="en-US" sz="4000" dirty="0"/>
              <a:t> tin </a:t>
            </a:r>
            <a:r>
              <a:rPr lang="en-US" sz="4000" dirty="0" err="1"/>
              <a:t>liên</a:t>
            </a:r>
            <a:r>
              <a:rPr lang="en-US" sz="4000" dirty="0"/>
              <a:t> </a:t>
            </a:r>
            <a:r>
              <a:rPr lang="en-US" sz="4000" dirty="0" err="1"/>
              <a:t>hệ</a:t>
            </a:r>
            <a:r>
              <a:rPr lang="en-US" sz="4000" dirty="0" smtClean="0"/>
              <a:t/>
            </a:r>
            <a:br>
              <a:rPr lang="en-US" sz="4000" dirty="0" smtClean="0"/>
            </a:br>
            <a:r>
              <a:rPr lang="en-US" sz="2000" dirty="0" smtClean="0"/>
              <a:t>Contact information</a:t>
            </a:r>
          </a:p>
        </p:txBody>
      </p:sp>
      <p:pic>
        <p:nvPicPr>
          <p:cNvPr id="3379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4381500"/>
            <a:ext cx="3695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267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eaLnBrk="1" fontAlgn="auto" hangingPunct="1">
              <a:spcAft>
                <a:spcPts val="0"/>
              </a:spcAft>
              <a:defRPr/>
            </a:pPr>
            <a:r>
              <a:rPr lang="en-US" dirty="0" err="1">
                <a:solidFill>
                  <a:srgbClr val="0070C0"/>
                </a:solidFill>
              </a:rPr>
              <a:t>Thập</a:t>
            </a:r>
            <a:r>
              <a:rPr lang="en-US" dirty="0">
                <a:solidFill>
                  <a:srgbClr val="0070C0"/>
                </a:solidFill>
              </a:rPr>
              <a:t> </a:t>
            </a:r>
            <a:r>
              <a:rPr lang="en-US" dirty="0" err="1">
                <a:solidFill>
                  <a:srgbClr val="0070C0"/>
                </a:solidFill>
              </a:rPr>
              <a:t>tự</a:t>
            </a:r>
            <a:r>
              <a:rPr lang="en-US" dirty="0">
                <a:solidFill>
                  <a:srgbClr val="0070C0"/>
                </a:solidFill>
              </a:rPr>
              <a:t> </a:t>
            </a:r>
            <a:r>
              <a:rPr lang="en-US" dirty="0" err="1">
                <a:solidFill>
                  <a:srgbClr val="0070C0"/>
                </a:solidFill>
              </a:rPr>
              <a:t>giá</a:t>
            </a:r>
            <a:r>
              <a:rPr lang="en-US" dirty="0">
                <a:solidFill>
                  <a:srgbClr val="0070C0"/>
                </a:solidFill>
              </a:rPr>
              <a:t> </a:t>
            </a:r>
            <a:r>
              <a:rPr lang="en-US" dirty="0" err="1">
                <a:solidFill>
                  <a:srgbClr val="0070C0"/>
                </a:solidFill>
              </a:rPr>
              <a:t>và</a:t>
            </a:r>
            <a:r>
              <a:rPr lang="en-US" dirty="0">
                <a:solidFill>
                  <a:srgbClr val="0070C0"/>
                </a:solidFill>
              </a:rPr>
              <a:t> con </a:t>
            </a:r>
            <a:r>
              <a:rPr lang="en-US" dirty="0" err="1">
                <a:solidFill>
                  <a:srgbClr val="0070C0"/>
                </a:solidFill>
              </a:rPr>
              <a:t>dao</a:t>
            </a:r>
            <a:r>
              <a:rPr lang="en-US" dirty="0">
                <a:solidFill>
                  <a:srgbClr val="0070C0"/>
                </a:solidFill>
              </a:rPr>
              <a:t> </a:t>
            </a:r>
            <a:r>
              <a:rPr lang="en-US" dirty="0" err="1">
                <a:solidFill>
                  <a:srgbClr val="0070C0"/>
                </a:solidFill>
              </a:rPr>
              <a:t>bấm</a:t>
            </a:r>
            <a:r>
              <a:rPr lang="en-US" dirty="0">
                <a:solidFill>
                  <a:srgbClr val="0070C0"/>
                </a:solidFill>
              </a:rPr>
              <a:t> – </a:t>
            </a:r>
            <a:r>
              <a:rPr lang="en-US" dirty="0" err="1">
                <a:solidFill>
                  <a:srgbClr val="0070C0"/>
                </a:solidFill>
              </a:rPr>
              <a:t>N.D</a:t>
            </a:r>
            <a:r>
              <a:rPr lang="en-US" dirty="0" smtClean="0"/>
              <a:t/>
            </a:r>
            <a:br>
              <a:rPr lang="en-US" dirty="0" smtClean="0"/>
            </a:br>
            <a:r>
              <a:rPr lang="en-US" sz="1800" dirty="0" smtClean="0"/>
              <a:t>The Cross and the Switchblade</a:t>
            </a:r>
            <a:endParaRPr lang="en-US" dirty="0"/>
          </a:p>
        </p:txBody>
      </p:sp>
      <p:pic>
        <p:nvPicPr>
          <p:cNvPr id="11267" name="Picture 6" descr="Pix of Cand S video-64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002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8" descr="Cross &amp; Switchblade-Hardcover-64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24907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EBC74741-AE4C-402D-B559-06D028719366}" type="slidenum">
              <a:rPr lang="en-US" altLang="en-US" sz="1000" smtClean="0"/>
              <a:pPr eaLnBrk="1" hangingPunct="1">
                <a:spcBef>
                  <a:spcPct val="0"/>
                </a:spcBef>
                <a:buClrTx/>
                <a:buSzTx/>
                <a:buFontTx/>
                <a:buNone/>
              </a:pPr>
              <a:t>3</a:t>
            </a:fld>
            <a:endParaRPr lang="en-US" altLang="en-US" sz="1000" smtClean="0"/>
          </a:p>
        </p:txBody>
      </p:sp>
      <p:sp>
        <p:nvSpPr>
          <p:cNvPr id="11270"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sp>
        <p:nvSpPr>
          <p:cNvPr id="8" name="Date Placeholder 7"/>
          <p:cNvSpPr>
            <a:spLocks noGrp="1"/>
          </p:cNvSpPr>
          <p:nvPr>
            <p:ph type="dt" sz="quarter" idx="10"/>
          </p:nvPr>
        </p:nvSpPr>
        <p:spPr/>
        <p:txBody>
          <a:bodyPr/>
          <a:lstStyle/>
          <a:p>
            <a:pPr>
              <a:defRPr/>
            </a:pPr>
            <a:r>
              <a:rPr lang="en-US" smtClean="0"/>
              <a:t>11-2016    T510.01</a:t>
            </a:r>
            <a:endParaRPr lang="en-US"/>
          </a:p>
        </p:txBody>
      </p:sp>
      <p:pic>
        <p:nvPicPr>
          <p:cNvPr id="11272" name="Picture 1"/>
          <p:cNvPicPr>
            <a:picLocks noChangeAspect="1"/>
          </p:cNvPicPr>
          <p:nvPr/>
        </p:nvPicPr>
        <p:blipFill>
          <a:blip r:embed="rId4">
            <a:extLst>
              <a:ext uri="{28A0092B-C50C-407E-A947-70E740481C1C}">
                <a14:useLocalDpi xmlns:a14="http://schemas.microsoft.com/office/drawing/2010/main" val="0"/>
              </a:ext>
            </a:extLst>
          </a:blip>
          <a:srcRect l="52869"/>
          <a:stretch>
            <a:fillRect/>
          </a:stretch>
        </p:blipFill>
        <p:spPr bwMode="auto">
          <a:xfrm>
            <a:off x="533400" y="3200400"/>
            <a:ext cx="25146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152400" y="685800"/>
            <a:ext cx="8763000" cy="1066800"/>
          </a:xfrm>
        </p:spPr>
        <p:txBody>
          <a:bodyPr/>
          <a:lstStyle/>
          <a:p>
            <a:pPr marL="852488" lvl="1" indent="-742950" eaLnBrk="1" hangingPunct="1">
              <a:spcBef>
                <a:spcPts val="400"/>
              </a:spcBef>
              <a:buSzPct val="68000"/>
              <a:buNone/>
            </a:pPr>
            <a:r>
              <a:rPr lang="vi-VN" altLang="en-US" sz="3600" dirty="0" smtClean="0">
                <a:solidFill>
                  <a:srgbClr val="0070C0"/>
                </a:solidFill>
              </a:rPr>
              <a:t>b</a:t>
            </a:r>
            <a:r>
              <a:rPr lang="vi-VN" altLang="en-US" sz="3600" dirty="0">
                <a:solidFill>
                  <a:srgbClr val="0070C0"/>
                </a:solidFill>
              </a:rPr>
              <a:t>.	Bắt đầu tại Châu Âu vào năm 1969</a:t>
            </a:r>
            <a:r>
              <a:rPr lang="en-US" altLang="en-US" sz="3600" dirty="0" smtClean="0">
                <a:solidFill>
                  <a:srgbClr val="0070C0"/>
                </a:solidFill>
              </a:rPr>
              <a:t> </a:t>
            </a:r>
            <a:r>
              <a:rPr lang="en-US" altLang="zh-CN" sz="2400" dirty="0" smtClean="0">
                <a:ea typeface="宋体" pitchFamily="2" charset="-122"/>
              </a:rPr>
              <a:t>Europe in 1969</a:t>
            </a:r>
            <a:endParaRPr lang="en-US" altLang="zh-CN" sz="1600" dirty="0" smtClean="0">
              <a:ea typeface="宋体" pitchFamily="2" charset="-122"/>
            </a:endParaRPr>
          </a:p>
        </p:txBody>
      </p:sp>
      <p:pic>
        <p:nvPicPr>
          <p:cNvPr id="12291" name="Picture 4" descr="howard Foltz Germany-640.jpg"/>
          <p:cNvPicPr>
            <a:picLocks noChangeAspect="1"/>
          </p:cNvPicPr>
          <p:nvPr/>
        </p:nvPicPr>
        <p:blipFill>
          <a:blip r:embed="rId2"/>
          <a:srcRect/>
          <a:stretch>
            <a:fillRect/>
          </a:stretch>
        </p:blipFill>
        <p:spPr bwMode="auto">
          <a:xfrm>
            <a:off x="2209800" y="2128852"/>
            <a:ext cx="5659438" cy="38909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65649D63-9D46-4C55-8991-BFBBE5790F5B}" type="slidenum">
              <a:rPr lang="en-US" altLang="en-US" sz="1000" smtClean="0"/>
              <a:pPr eaLnBrk="1" hangingPunct="1">
                <a:spcBef>
                  <a:spcPct val="0"/>
                </a:spcBef>
                <a:buClrTx/>
                <a:buSzTx/>
                <a:buFontTx/>
                <a:buNone/>
              </a:pPr>
              <a:t>4</a:t>
            </a:fld>
            <a:endParaRPr lang="en-US" altLang="en-US" sz="1000" smtClean="0"/>
          </a:p>
        </p:txBody>
      </p:sp>
      <p:sp>
        <p:nvSpPr>
          <p:cNvPr id="122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sp>
        <p:nvSpPr>
          <p:cNvPr id="6" name="Date Placeholder 5"/>
          <p:cNvSpPr>
            <a:spLocks noGrp="1"/>
          </p:cNvSpPr>
          <p:nvPr>
            <p:ph type="dt" sz="quarter" idx="10"/>
          </p:nvPr>
        </p:nvSpPr>
        <p:spPr/>
        <p:txBody>
          <a:bodyPr/>
          <a:lstStyle/>
          <a:p>
            <a:pPr>
              <a:defRPr/>
            </a:pPr>
            <a:r>
              <a:rPr lang="en-US" smtClean="0"/>
              <a:t>11-2016    T510.01</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457200" y="304800"/>
            <a:ext cx="8229600" cy="2286000"/>
          </a:xfrm>
        </p:spPr>
        <p:txBody>
          <a:bodyPr/>
          <a:lstStyle/>
          <a:p>
            <a:pPr marL="808038" lvl="1" indent="-698500" eaLnBrk="1" hangingPunct="1">
              <a:spcBef>
                <a:spcPts val="400"/>
              </a:spcBef>
              <a:buSzPct val="68000"/>
              <a:buNone/>
            </a:pPr>
            <a:r>
              <a:rPr lang="en-US" sz="3600" dirty="0" smtClean="0">
                <a:solidFill>
                  <a:srgbClr val="0070C0"/>
                </a:solidFill>
              </a:rPr>
              <a:t>C.	</a:t>
            </a:r>
            <a:r>
              <a:rPr lang="vi-VN" sz="3600" dirty="0" smtClean="0">
                <a:solidFill>
                  <a:srgbClr val="0070C0"/>
                </a:solidFill>
              </a:rPr>
              <a:t>Ước </a:t>
            </a:r>
            <a:r>
              <a:rPr lang="vi-VN" sz="3600" dirty="0">
                <a:solidFill>
                  <a:srgbClr val="0070C0"/>
                </a:solidFill>
              </a:rPr>
              <a:t>muốn của Đức Chúa Trời cho dân tộc, thành phố và khu vực của bạn là gì</a:t>
            </a:r>
            <a:r>
              <a:rPr lang="vi-VN" sz="3600" dirty="0" smtClean="0">
                <a:solidFill>
                  <a:srgbClr val="0070C0"/>
                </a:solidFill>
              </a:rPr>
              <a:t>?</a:t>
            </a:r>
            <a:r>
              <a:rPr lang="en-US" sz="3600" dirty="0"/>
              <a:t/>
            </a:r>
            <a:br>
              <a:rPr lang="en-US" sz="3600" dirty="0"/>
            </a:br>
            <a:r>
              <a:rPr lang="en-US" altLang="zh-CN" sz="2000" dirty="0" smtClean="0">
                <a:ea typeface="宋体" pitchFamily="2" charset="-122"/>
              </a:rPr>
              <a:t>What is God’s desire for your nation, state, city, region?</a:t>
            </a:r>
            <a:endParaRPr lang="zh-CN" altLang="en-US" sz="2000" dirty="0" smtClean="0">
              <a:solidFill>
                <a:srgbClr val="0070C0"/>
              </a:solidFill>
              <a:ea typeface="宋体" pitchFamily="2" charset="-122"/>
            </a:endParaRPr>
          </a:p>
        </p:txBody>
      </p:sp>
      <p:sp>
        <p:nvSpPr>
          <p:cNvPr id="13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E4223C89-0845-4D74-BA42-B76512CA2954}" type="slidenum">
              <a:rPr lang="en-US" altLang="en-US" sz="1000" smtClean="0"/>
              <a:pPr eaLnBrk="1" hangingPunct="1">
                <a:spcBef>
                  <a:spcPct val="0"/>
                </a:spcBef>
                <a:buClrTx/>
                <a:buSzTx/>
                <a:buFontTx/>
                <a:buNone/>
              </a:pPr>
              <a:t>5</a:t>
            </a:fld>
            <a:endParaRPr lang="en-US" altLang="en-US" sz="1000" smtClean="0"/>
          </a:p>
        </p:txBody>
      </p:sp>
      <p:sp>
        <p:nvSpPr>
          <p:cNvPr id="133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pic>
        <p:nvPicPr>
          <p:cNvPr id="13317"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52800" y="2584331"/>
            <a:ext cx="2667000" cy="3953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quarter" idx="10"/>
          </p:nvPr>
        </p:nvSpPr>
        <p:spPr/>
        <p:txBody>
          <a:bodyPr/>
          <a:lstStyle/>
          <a:p>
            <a:pPr>
              <a:defRPr/>
            </a:pPr>
            <a:r>
              <a:rPr lang="en-US" smtClean="0"/>
              <a:t>11-2016    T510.01</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533400" y="2209800"/>
            <a:ext cx="8229600" cy="4114800"/>
          </a:xfrm>
        </p:spPr>
        <p:txBody>
          <a:bodyPr/>
          <a:lstStyle/>
          <a:p>
            <a:pPr marL="406400" indent="0">
              <a:buNone/>
            </a:pPr>
            <a:r>
              <a:rPr lang="en-US" altLang="en-US" sz="2000" b="1" dirty="0" err="1"/>
              <a:t>Thi</a:t>
            </a:r>
            <a:r>
              <a:rPr lang="en-US" altLang="en-US" sz="2000" b="1" dirty="0"/>
              <a:t> </a:t>
            </a:r>
            <a:r>
              <a:rPr lang="en-US" altLang="en-US" sz="2000" b="1" dirty="0" err="1"/>
              <a:t>thiên</a:t>
            </a:r>
            <a:r>
              <a:rPr lang="en-US" altLang="en-US" sz="2000" b="1" dirty="0"/>
              <a:t> 127</a:t>
            </a:r>
            <a:r>
              <a:rPr lang="ru-RU" altLang="en-US" sz="2000" b="1" dirty="0" smtClean="0"/>
              <a:t>:1</a:t>
            </a:r>
            <a:endParaRPr lang="en-US" altLang="en-US" sz="2000" b="1" dirty="0" smtClean="0"/>
          </a:p>
          <a:p>
            <a:pPr marL="406400" indent="0">
              <a:buNone/>
            </a:pPr>
            <a:r>
              <a:rPr lang="vi-VN" altLang="en-US" sz="2800" dirty="0">
                <a:solidFill>
                  <a:srgbClr val="0070C0"/>
                </a:solidFill>
              </a:rPr>
              <a:t>Nếu Đức Giê-hô-va không cất nhà, </a:t>
            </a:r>
            <a:r>
              <a:rPr lang="en-US" altLang="en-US" sz="2800" dirty="0" smtClean="0">
                <a:solidFill>
                  <a:srgbClr val="0070C0"/>
                </a:solidFill>
              </a:rPr>
              <a:t/>
            </a:r>
            <a:br>
              <a:rPr lang="en-US" altLang="en-US" sz="2800" dirty="0" smtClean="0">
                <a:solidFill>
                  <a:srgbClr val="0070C0"/>
                </a:solidFill>
              </a:rPr>
            </a:br>
            <a:r>
              <a:rPr lang="vi-VN" altLang="en-US" sz="2800" dirty="0" smtClean="0">
                <a:solidFill>
                  <a:srgbClr val="0070C0"/>
                </a:solidFill>
              </a:rPr>
              <a:t>Thì </a:t>
            </a:r>
            <a:r>
              <a:rPr lang="vi-VN" altLang="en-US" sz="2800" dirty="0">
                <a:solidFill>
                  <a:srgbClr val="0070C0"/>
                </a:solidFill>
              </a:rPr>
              <a:t>những thợ xây cất làm uổng công.</a:t>
            </a:r>
          </a:p>
          <a:p>
            <a:pPr marL="406400" indent="0">
              <a:buNone/>
            </a:pPr>
            <a:r>
              <a:rPr lang="vi-VN" altLang="en-US" sz="2800" dirty="0">
                <a:solidFill>
                  <a:srgbClr val="0070C0"/>
                </a:solidFill>
              </a:rPr>
              <a:t>Nhược bằng Đức Giê-hô-va không coi giữ thành, Thì người canh thức canh luống </a:t>
            </a:r>
            <a:r>
              <a:rPr lang="vi-VN" altLang="en-US" sz="2800" dirty="0" smtClean="0">
                <a:solidFill>
                  <a:srgbClr val="0070C0"/>
                </a:solidFill>
              </a:rPr>
              <a:t>công</a:t>
            </a:r>
            <a:r>
              <a:rPr lang="en-US" altLang="en-US" sz="2800" dirty="0" smtClean="0">
                <a:solidFill>
                  <a:srgbClr val="0070C0"/>
                </a:solidFill>
              </a:rPr>
              <a:t>.</a:t>
            </a:r>
            <a:endParaRPr lang="vi-VN" altLang="en-US" sz="2800" dirty="0">
              <a:solidFill>
                <a:srgbClr val="0070C0"/>
              </a:solidFill>
            </a:endParaRPr>
          </a:p>
          <a:p>
            <a:pPr eaLnBrk="1" hangingPunct="1">
              <a:buFont typeface="Wingdings 3" pitchFamily="18" charset="2"/>
              <a:buNone/>
            </a:pPr>
            <a:r>
              <a:rPr lang="en-US" altLang="zh-CN" sz="2000" b="1" dirty="0" smtClean="0">
                <a:ea typeface="宋体" pitchFamily="2" charset="-122"/>
              </a:rPr>
              <a:t>	Psalm 127:1 </a:t>
            </a:r>
            <a:r>
              <a:rPr lang="en-US" altLang="zh-CN" sz="2000" b="1" dirty="0" err="1" smtClean="0">
                <a:ea typeface="宋体" pitchFamily="2" charset="-122"/>
              </a:rPr>
              <a:t>NIV</a:t>
            </a:r>
            <a:endParaRPr lang="en-US" altLang="zh-CN" sz="2000" b="1" dirty="0" smtClean="0">
              <a:ea typeface="宋体" pitchFamily="2" charset="-122"/>
            </a:endParaRPr>
          </a:p>
          <a:p>
            <a:pPr eaLnBrk="1" hangingPunct="1">
              <a:buFont typeface="Wingdings 3" pitchFamily="18" charset="2"/>
              <a:buNone/>
            </a:pPr>
            <a:r>
              <a:rPr lang="en-US" altLang="zh-CN" sz="2000" dirty="0" smtClean="0">
                <a:ea typeface="宋体" pitchFamily="2" charset="-122"/>
              </a:rPr>
              <a:t>	Unless the LORD builds the house, its builders labor in vain. </a:t>
            </a:r>
            <a:br>
              <a:rPr lang="en-US" altLang="zh-CN" sz="2000" dirty="0" smtClean="0">
                <a:ea typeface="宋体" pitchFamily="2" charset="-122"/>
              </a:rPr>
            </a:br>
            <a:r>
              <a:rPr lang="en-US" altLang="zh-CN" sz="2000" dirty="0" smtClean="0">
                <a:ea typeface="宋体" pitchFamily="2" charset="-122"/>
              </a:rPr>
              <a:t>Unless the LORD watches over the city, the watchmen stand guard in vain.</a:t>
            </a:r>
          </a:p>
          <a:p>
            <a:pPr eaLnBrk="1" hangingPunct="1"/>
            <a:endParaRPr lang="en-US" altLang="zh-CN" dirty="0" smtClean="0">
              <a:ea typeface="宋体" pitchFamily="2" charset="-122"/>
            </a:endParaRPr>
          </a:p>
        </p:txBody>
      </p:sp>
      <p:sp>
        <p:nvSpPr>
          <p:cNvPr id="3" name="Title 2"/>
          <p:cNvSpPr>
            <a:spLocks noGrp="1"/>
          </p:cNvSpPr>
          <p:nvPr>
            <p:ph type="title"/>
          </p:nvPr>
        </p:nvSpPr>
        <p:spPr>
          <a:xfrm>
            <a:off x="228600" y="193882"/>
            <a:ext cx="8763000" cy="1863518"/>
          </a:xfrm>
        </p:spPr>
        <p:txBody>
          <a:bodyPr>
            <a:normAutofit fontScale="90000"/>
          </a:bodyPr>
          <a:lstStyle/>
          <a:p>
            <a:pPr marL="685800" indent="-685800" eaLnBrk="1" fontAlgn="auto" hangingPunct="1">
              <a:spcAft>
                <a:spcPts val="0"/>
              </a:spcAft>
              <a:defRPr/>
            </a:pPr>
            <a:r>
              <a:rPr lang="ru-RU" sz="3800" dirty="0" smtClean="0">
                <a:solidFill>
                  <a:srgbClr val="0070C0"/>
                </a:solidFill>
                <a:effectLst/>
              </a:rPr>
              <a:t>2</a:t>
            </a:r>
            <a:r>
              <a:rPr lang="ru-RU" sz="3800" dirty="0">
                <a:solidFill>
                  <a:srgbClr val="0070C0"/>
                </a:solidFill>
                <a:effectLst/>
              </a:rPr>
              <a:t>.	</a:t>
            </a:r>
            <a:r>
              <a:rPr lang="en-US" sz="3800" dirty="0" err="1" smtClean="0">
                <a:solidFill>
                  <a:srgbClr val="0070C0"/>
                </a:solidFill>
                <a:effectLst/>
              </a:rPr>
              <a:t>Tầm</a:t>
            </a:r>
            <a:r>
              <a:rPr lang="en-US" sz="3800" dirty="0" smtClean="0">
                <a:solidFill>
                  <a:srgbClr val="0070C0"/>
                </a:solidFill>
                <a:effectLst/>
              </a:rPr>
              <a:t> </a:t>
            </a:r>
            <a:r>
              <a:rPr lang="en-US" sz="3800" dirty="0" err="1">
                <a:solidFill>
                  <a:srgbClr val="0070C0"/>
                </a:solidFill>
                <a:effectLst/>
              </a:rPr>
              <a:t>quan</a:t>
            </a:r>
            <a:r>
              <a:rPr lang="en-US" sz="3800" dirty="0">
                <a:solidFill>
                  <a:srgbClr val="0070C0"/>
                </a:solidFill>
                <a:effectLst/>
              </a:rPr>
              <a:t> </a:t>
            </a:r>
            <a:r>
              <a:rPr lang="en-US" sz="3800" dirty="0" err="1">
                <a:solidFill>
                  <a:srgbClr val="0070C0"/>
                </a:solidFill>
                <a:effectLst/>
              </a:rPr>
              <a:t>trọng</a:t>
            </a:r>
            <a:r>
              <a:rPr lang="en-US" sz="3800" dirty="0">
                <a:solidFill>
                  <a:srgbClr val="0070C0"/>
                </a:solidFill>
                <a:effectLst/>
              </a:rPr>
              <a:t> </a:t>
            </a:r>
            <a:r>
              <a:rPr lang="en-US" sz="3800" dirty="0" err="1">
                <a:solidFill>
                  <a:srgbClr val="0070C0"/>
                </a:solidFill>
                <a:effectLst/>
              </a:rPr>
              <a:t>của</a:t>
            </a:r>
            <a:r>
              <a:rPr lang="en-US" sz="3800" dirty="0">
                <a:solidFill>
                  <a:srgbClr val="0070C0"/>
                </a:solidFill>
                <a:effectLst/>
              </a:rPr>
              <a:t> </a:t>
            </a:r>
            <a:r>
              <a:rPr lang="en-US" sz="3800" u="sng" dirty="0" err="1">
                <a:solidFill>
                  <a:srgbClr val="FF0000"/>
                </a:solidFill>
                <a:effectLst/>
              </a:rPr>
              <a:t>Đức</a:t>
            </a:r>
            <a:r>
              <a:rPr lang="en-US" sz="3800" u="sng" dirty="0">
                <a:solidFill>
                  <a:srgbClr val="FF0000"/>
                </a:solidFill>
                <a:effectLst/>
              </a:rPr>
              <a:t> </a:t>
            </a:r>
            <a:r>
              <a:rPr lang="en-US" sz="3800" u="sng" dirty="0" err="1">
                <a:solidFill>
                  <a:srgbClr val="FF0000"/>
                </a:solidFill>
                <a:effectLst/>
              </a:rPr>
              <a:t>Thánh</a:t>
            </a:r>
            <a:r>
              <a:rPr lang="en-US" sz="3800" u="sng" dirty="0">
                <a:solidFill>
                  <a:srgbClr val="FF0000"/>
                </a:solidFill>
                <a:effectLst/>
              </a:rPr>
              <a:t> Linh</a:t>
            </a:r>
            <a:r>
              <a:rPr lang="en-US" sz="3800" dirty="0">
                <a:solidFill>
                  <a:srgbClr val="0070C0"/>
                </a:solidFill>
                <a:effectLst/>
              </a:rPr>
              <a:t> </a:t>
            </a:r>
            <a:r>
              <a:rPr lang="en-US" sz="3800" dirty="0" err="1">
                <a:solidFill>
                  <a:srgbClr val="0070C0"/>
                </a:solidFill>
                <a:effectLst/>
              </a:rPr>
              <a:t>giúp</a:t>
            </a:r>
            <a:r>
              <a:rPr lang="en-US" sz="3800" dirty="0">
                <a:solidFill>
                  <a:srgbClr val="0070C0"/>
                </a:solidFill>
                <a:effectLst/>
              </a:rPr>
              <a:t> </a:t>
            </a:r>
            <a:r>
              <a:rPr lang="en-US" sz="3800" dirty="0" err="1">
                <a:solidFill>
                  <a:srgbClr val="0070C0"/>
                </a:solidFill>
                <a:effectLst/>
              </a:rPr>
              <a:t>chung</a:t>
            </a:r>
            <a:r>
              <a:rPr lang="en-US" sz="3800" dirty="0">
                <a:solidFill>
                  <a:srgbClr val="0070C0"/>
                </a:solidFill>
                <a:effectLst/>
              </a:rPr>
              <a:t> ta </a:t>
            </a:r>
            <a:r>
              <a:rPr lang="en-US" sz="3800" dirty="0" err="1">
                <a:solidFill>
                  <a:srgbClr val="0070C0"/>
                </a:solidFill>
                <a:effectLst/>
              </a:rPr>
              <a:t>trong</a:t>
            </a:r>
            <a:r>
              <a:rPr lang="en-US" sz="3800" dirty="0">
                <a:solidFill>
                  <a:srgbClr val="0070C0"/>
                </a:solidFill>
                <a:effectLst/>
              </a:rPr>
              <a:t> </a:t>
            </a:r>
            <a:r>
              <a:rPr lang="en-US" sz="3800" dirty="0" err="1">
                <a:solidFill>
                  <a:srgbClr val="0070C0"/>
                </a:solidFill>
                <a:effectLst/>
              </a:rPr>
              <a:t>công</a:t>
            </a:r>
            <a:r>
              <a:rPr lang="en-US" sz="3800" dirty="0">
                <a:solidFill>
                  <a:srgbClr val="0070C0"/>
                </a:solidFill>
                <a:effectLst/>
              </a:rPr>
              <a:t> </a:t>
            </a:r>
            <a:r>
              <a:rPr lang="en-US" sz="3800" dirty="0" err="1">
                <a:solidFill>
                  <a:srgbClr val="0070C0"/>
                </a:solidFill>
                <a:effectLst/>
              </a:rPr>
              <a:t>việc</a:t>
            </a:r>
            <a:r>
              <a:rPr lang="en-US" sz="3800" dirty="0">
                <a:solidFill>
                  <a:srgbClr val="0070C0"/>
                </a:solidFill>
                <a:effectLst/>
              </a:rPr>
              <a:t> </a:t>
            </a:r>
            <a:r>
              <a:rPr lang="en-US" sz="3800" dirty="0" err="1">
                <a:solidFill>
                  <a:srgbClr val="0070C0"/>
                </a:solidFill>
                <a:effectLst/>
              </a:rPr>
              <a:t>này</a:t>
            </a:r>
            <a:r>
              <a:rPr lang="en-US" sz="4400" dirty="0" smtClean="0">
                <a:solidFill>
                  <a:srgbClr val="0070C0"/>
                </a:solidFill>
                <a:effectLst/>
              </a:rPr>
              <a:t/>
            </a:r>
            <a:br>
              <a:rPr lang="en-US" sz="4400" dirty="0" smtClean="0">
                <a:solidFill>
                  <a:srgbClr val="0070C0"/>
                </a:solidFill>
                <a:effectLst/>
              </a:rPr>
            </a:br>
            <a:r>
              <a:rPr lang="en-US" sz="2200" dirty="0" smtClean="0"/>
              <a:t>Importance of the </a:t>
            </a:r>
            <a:r>
              <a:rPr lang="en-US" sz="2200" u="sng" dirty="0" smtClean="0">
                <a:solidFill>
                  <a:srgbClr val="FF0000"/>
                </a:solidFill>
              </a:rPr>
              <a:t>Holy</a:t>
            </a:r>
            <a:r>
              <a:rPr lang="en-US" sz="2200" dirty="0" smtClean="0">
                <a:solidFill>
                  <a:srgbClr val="FF0000"/>
                </a:solidFill>
              </a:rPr>
              <a:t> </a:t>
            </a:r>
            <a:r>
              <a:rPr lang="en-US" sz="2200" u="sng" dirty="0" smtClean="0">
                <a:solidFill>
                  <a:srgbClr val="FF0000"/>
                </a:solidFill>
              </a:rPr>
              <a:t>Spirit </a:t>
            </a:r>
            <a:r>
              <a:rPr lang="en-US" sz="2200" dirty="0" smtClean="0"/>
              <a:t>to help us in this work</a:t>
            </a:r>
            <a:endParaRPr lang="en-US" dirty="0">
              <a:solidFill>
                <a:srgbClr val="0070C0"/>
              </a:solidFill>
              <a:effectLst/>
            </a:endParaRPr>
          </a:p>
        </p:txBody>
      </p:sp>
      <p:sp>
        <p:nvSpPr>
          <p:cNvPr id="143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9AD4434A-4800-4872-88D1-A8E627B2F7C5}" type="slidenum">
              <a:rPr lang="en-US" altLang="en-US" sz="1000" smtClean="0"/>
              <a:pPr eaLnBrk="1" hangingPunct="1">
                <a:spcBef>
                  <a:spcPct val="0"/>
                </a:spcBef>
                <a:buClrTx/>
                <a:buSzTx/>
                <a:buFontTx/>
                <a:buNone/>
              </a:pPr>
              <a:t>6</a:t>
            </a:fld>
            <a:endParaRPr lang="en-US" altLang="en-US" sz="1000" smtClean="0"/>
          </a:p>
        </p:txBody>
      </p:sp>
      <p:sp>
        <p:nvSpPr>
          <p:cNvPr id="14341"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sp>
        <p:nvSpPr>
          <p:cNvPr id="7" name="Date Placeholder 6"/>
          <p:cNvSpPr>
            <a:spLocks noGrp="1"/>
          </p:cNvSpPr>
          <p:nvPr>
            <p:ph type="dt" sz="quarter" idx="10"/>
          </p:nvPr>
        </p:nvSpPr>
        <p:spPr/>
        <p:txBody>
          <a:bodyPr/>
          <a:lstStyle/>
          <a:p>
            <a:pPr>
              <a:defRPr/>
            </a:pPr>
            <a:r>
              <a:rPr lang="en-US" smtClean="0"/>
              <a:t>11-2016    T510.01</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748626F9-DA08-48BD-BCDB-E814558C0D52}" type="slidenum">
              <a:rPr lang="en-US" altLang="en-US" sz="1000" smtClean="0"/>
              <a:pPr eaLnBrk="1" hangingPunct="1">
                <a:spcBef>
                  <a:spcPct val="0"/>
                </a:spcBef>
                <a:buClrTx/>
                <a:buSzTx/>
                <a:buFontTx/>
                <a:buNone/>
              </a:pPr>
              <a:t>7</a:t>
            </a:fld>
            <a:endParaRPr lang="en-US" altLang="en-US" sz="1000" smtClean="0"/>
          </a:p>
        </p:txBody>
      </p:sp>
      <p:sp>
        <p:nvSpPr>
          <p:cNvPr id="61442" name="Rectangle 2"/>
          <p:cNvSpPr>
            <a:spLocks noGrp="1" noChangeArrowheads="1"/>
          </p:cNvSpPr>
          <p:nvPr>
            <p:ph type="title"/>
          </p:nvPr>
        </p:nvSpPr>
        <p:spPr>
          <a:xfrm>
            <a:off x="152401" y="274638"/>
            <a:ext cx="8837612" cy="1782762"/>
          </a:xfrm>
        </p:spPr>
        <p:txBody>
          <a:bodyPr>
            <a:normAutofit/>
          </a:bodyPr>
          <a:lstStyle/>
          <a:p>
            <a:pPr marL="468313" indent="-468313">
              <a:spcAft>
                <a:spcPts val="5000"/>
              </a:spcAft>
              <a:defRPr/>
            </a:pPr>
            <a:r>
              <a:rPr lang="ru-RU" sz="2800" dirty="0" smtClean="0">
                <a:solidFill>
                  <a:srgbClr val="0070C0"/>
                </a:solidFill>
                <a:effectLst/>
              </a:rPr>
              <a:t>3</a:t>
            </a:r>
            <a:r>
              <a:rPr lang="ru-RU" sz="2800" dirty="0">
                <a:solidFill>
                  <a:srgbClr val="0070C0"/>
                </a:solidFill>
                <a:effectLst/>
              </a:rPr>
              <a:t>.	</a:t>
            </a:r>
            <a:r>
              <a:rPr lang="en-US" sz="2800" dirty="0" err="1" smtClean="0">
                <a:solidFill>
                  <a:srgbClr val="0070C0"/>
                </a:solidFill>
                <a:effectLst/>
              </a:rPr>
              <a:t>Cốt</a:t>
            </a:r>
            <a:r>
              <a:rPr lang="en-US" sz="2800" dirty="0" smtClean="0">
                <a:solidFill>
                  <a:srgbClr val="0070C0"/>
                </a:solidFill>
                <a:effectLst/>
              </a:rPr>
              <a:t> </a:t>
            </a:r>
            <a:r>
              <a:rPr lang="en-US" sz="2800" dirty="0" err="1">
                <a:solidFill>
                  <a:srgbClr val="0070C0"/>
                </a:solidFill>
                <a:effectLst/>
              </a:rPr>
              <a:t>lõi</a:t>
            </a:r>
            <a:r>
              <a:rPr lang="en-US" sz="2800" dirty="0">
                <a:solidFill>
                  <a:srgbClr val="0070C0"/>
                </a:solidFill>
                <a:effectLst/>
              </a:rPr>
              <a:t> </a:t>
            </a:r>
            <a:r>
              <a:rPr lang="en-US" sz="2800" dirty="0" err="1">
                <a:solidFill>
                  <a:srgbClr val="0070C0"/>
                </a:solidFill>
                <a:effectLst/>
              </a:rPr>
              <a:t>của</a:t>
            </a:r>
            <a:r>
              <a:rPr lang="en-US" sz="2800" dirty="0">
                <a:solidFill>
                  <a:srgbClr val="0070C0"/>
                </a:solidFill>
                <a:effectLst/>
              </a:rPr>
              <a:t> Teen Challenge</a:t>
            </a:r>
            <a:r>
              <a:rPr lang="ru-RU" sz="2800" dirty="0" smtClean="0">
                <a:solidFill>
                  <a:srgbClr val="0070C0"/>
                </a:solidFill>
                <a:effectLst/>
              </a:rPr>
              <a:t>: </a:t>
            </a:r>
            <a:r>
              <a:rPr lang="en-US" sz="2800" dirty="0">
                <a:solidFill>
                  <a:srgbClr val="0070C0"/>
                </a:solidFill>
                <a:effectLst/>
              </a:rPr>
              <a:t/>
            </a:r>
            <a:br>
              <a:rPr lang="en-US" sz="2800" dirty="0">
                <a:solidFill>
                  <a:srgbClr val="0070C0"/>
                </a:solidFill>
                <a:effectLst/>
              </a:rPr>
            </a:br>
            <a:r>
              <a:rPr lang="en-US" sz="2800" u="sng" dirty="0" err="1">
                <a:solidFill>
                  <a:srgbClr val="FF0000"/>
                </a:solidFill>
                <a:effectLst/>
              </a:rPr>
              <a:t>Truyền</a:t>
            </a:r>
            <a:r>
              <a:rPr lang="en-US" sz="2800" u="sng" dirty="0">
                <a:solidFill>
                  <a:srgbClr val="FF0000"/>
                </a:solidFill>
                <a:effectLst/>
              </a:rPr>
              <a:t> </a:t>
            </a:r>
            <a:r>
              <a:rPr lang="en-US" sz="2800" u="sng" dirty="0" err="1">
                <a:solidFill>
                  <a:srgbClr val="FF0000"/>
                </a:solidFill>
                <a:effectLst/>
              </a:rPr>
              <a:t>giảng</a:t>
            </a:r>
            <a:r>
              <a:rPr lang="en-US" sz="2800" u="sng" dirty="0">
                <a:solidFill>
                  <a:srgbClr val="FF0000"/>
                </a:solidFill>
                <a:effectLst/>
              </a:rPr>
              <a:t> </a:t>
            </a:r>
            <a:r>
              <a:rPr lang="en-US" sz="2800" dirty="0" err="1">
                <a:solidFill>
                  <a:srgbClr val="0070C0"/>
                </a:solidFill>
                <a:effectLst/>
              </a:rPr>
              <a:t>và</a:t>
            </a:r>
            <a:r>
              <a:rPr lang="en-US" sz="2800" dirty="0">
                <a:solidFill>
                  <a:srgbClr val="0070C0"/>
                </a:solidFill>
                <a:effectLst/>
              </a:rPr>
              <a:t> </a:t>
            </a:r>
            <a:r>
              <a:rPr lang="vi-VN" sz="2800" u="sng" dirty="0">
                <a:solidFill>
                  <a:srgbClr val="FF0000"/>
                </a:solidFill>
                <a:effectLst/>
              </a:rPr>
              <a:t>môn đệ </a:t>
            </a:r>
            <a:r>
              <a:rPr lang="vi-VN" sz="2800" u="sng" dirty="0" smtClean="0">
                <a:solidFill>
                  <a:srgbClr val="FF0000"/>
                </a:solidFill>
                <a:effectLst/>
              </a:rPr>
              <a:t>hóa</a:t>
            </a:r>
            <a:r>
              <a:rPr lang="en-US" sz="2800" u="sng" dirty="0" smtClean="0">
                <a:solidFill>
                  <a:srgbClr val="FF0000"/>
                </a:solidFill>
                <a:effectLst/>
              </a:rPr>
              <a:t/>
            </a:r>
            <a:br>
              <a:rPr lang="en-US" sz="2800" u="sng" dirty="0" smtClean="0">
                <a:solidFill>
                  <a:srgbClr val="FF0000"/>
                </a:solidFill>
                <a:effectLst/>
              </a:rPr>
            </a:br>
            <a:r>
              <a:rPr lang="en-US" sz="1050" u="sng" dirty="0" smtClean="0">
                <a:solidFill>
                  <a:srgbClr val="FF0000"/>
                </a:solidFill>
                <a:effectLst/>
              </a:rPr>
              <a:t/>
            </a:r>
            <a:br>
              <a:rPr lang="en-US" sz="1050" u="sng" dirty="0" smtClean="0">
                <a:solidFill>
                  <a:srgbClr val="FF0000"/>
                </a:solidFill>
                <a:effectLst/>
              </a:rPr>
            </a:br>
            <a:r>
              <a:rPr lang="en-US" sz="2000" dirty="0" smtClean="0"/>
              <a:t>The heart of Teen Challenge:</a:t>
            </a:r>
            <a:r>
              <a:rPr lang="en-US" sz="2000" dirty="0"/>
              <a:t> </a:t>
            </a:r>
            <a:r>
              <a:rPr lang="en-US" sz="2000" u="sng" dirty="0" smtClean="0">
                <a:solidFill>
                  <a:srgbClr val="FF0000"/>
                </a:solidFill>
              </a:rPr>
              <a:t>Evangelism</a:t>
            </a:r>
            <a:r>
              <a:rPr lang="en-US" sz="2000" dirty="0" smtClean="0"/>
              <a:t> and </a:t>
            </a:r>
            <a:r>
              <a:rPr lang="en-US" sz="2000" u="sng" dirty="0" smtClean="0">
                <a:solidFill>
                  <a:srgbClr val="FF0000"/>
                </a:solidFill>
              </a:rPr>
              <a:t>discipleship</a:t>
            </a:r>
            <a:endParaRPr lang="en-US" sz="2000" u="sng" dirty="0">
              <a:solidFill>
                <a:srgbClr val="FF0000"/>
              </a:solidFill>
              <a:effectLst/>
            </a:endParaRPr>
          </a:p>
        </p:txBody>
      </p:sp>
      <p:pic>
        <p:nvPicPr>
          <p:cNvPr id="15364" name="Picture 5" descr="C:\Documents and Settings\Dave Batty\Local Settings\Temporary Internet Files\Content.IE5\H5SGHVL7\MPj04286700000[1].jpg"/>
          <p:cNvPicPr>
            <a:picLocks noChangeAspect="1" noChangeArrowheads="1"/>
          </p:cNvPicPr>
          <p:nvPr/>
        </p:nvPicPr>
        <p:blipFill>
          <a:blip r:embed="rId2">
            <a:extLst>
              <a:ext uri="{28A0092B-C50C-407E-A947-70E740481C1C}">
                <a14:useLocalDpi xmlns:a14="http://schemas.microsoft.com/office/drawing/2010/main" val="0"/>
              </a:ext>
            </a:extLst>
          </a:blip>
          <a:srcRect t="25986" r="3999" b="7259"/>
          <a:stretch>
            <a:fillRect/>
          </a:stretch>
        </p:blipFill>
        <p:spPr bwMode="auto">
          <a:xfrm>
            <a:off x="914400" y="1981200"/>
            <a:ext cx="73152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0"/>
          <p:cNvSpPr txBox="1">
            <a:spLocks noChangeArrowheads="1"/>
          </p:cNvSpPr>
          <p:nvPr/>
        </p:nvSpPr>
        <p:spPr bwMode="auto">
          <a:xfrm>
            <a:off x="0" y="5181600"/>
            <a:ext cx="89900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vi-VN" altLang="en-US" sz="4000" dirty="0">
                <a:latin typeface="Arial" charset="0"/>
              </a:rPr>
              <a:t>cánh nào </a:t>
            </a:r>
            <a:r>
              <a:rPr lang="vi-VN" altLang="en-US" sz="4000" b="1" u="sng" dirty="0">
                <a:solidFill>
                  <a:srgbClr val="FF0000"/>
                </a:solidFill>
                <a:latin typeface="Arial" charset="0"/>
              </a:rPr>
              <a:t>quan trọng </a:t>
            </a:r>
            <a:r>
              <a:rPr lang="vi-VN" altLang="en-US" sz="4000" dirty="0">
                <a:latin typeface="Arial" charset="0"/>
              </a:rPr>
              <a:t>hơn</a:t>
            </a:r>
            <a:r>
              <a:rPr lang="ru-RU" altLang="en-US" sz="4000" dirty="0" smtClean="0">
                <a:latin typeface="Arial" charset="0"/>
              </a:rPr>
              <a:t>?</a:t>
            </a:r>
            <a:r>
              <a:rPr lang="ru-RU" altLang="en-US" sz="4000" dirty="0" smtClean="0">
                <a:solidFill>
                  <a:srgbClr val="0070C0"/>
                </a:solidFill>
                <a:latin typeface="Arial" charset="0"/>
              </a:rPr>
              <a:t> </a:t>
            </a:r>
            <a:r>
              <a:rPr lang="en-US" altLang="en-US" sz="4000" dirty="0">
                <a:solidFill>
                  <a:srgbClr val="0070C0"/>
                </a:solidFill>
                <a:latin typeface="Arial" charset="0"/>
              </a:rPr>
              <a:t/>
            </a:r>
            <a:br>
              <a:rPr lang="en-US" altLang="en-US" sz="4000" dirty="0">
                <a:solidFill>
                  <a:srgbClr val="0070C0"/>
                </a:solidFill>
                <a:latin typeface="Arial" charset="0"/>
              </a:rPr>
            </a:br>
            <a:r>
              <a:rPr lang="en-US" altLang="en-US" sz="2000" dirty="0">
                <a:latin typeface="Arial" charset="0"/>
              </a:rPr>
              <a:t>Which wing is more </a:t>
            </a:r>
            <a:r>
              <a:rPr lang="en-US" altLang="en-US" sz="2000" u="sng" dirty="0">
                <a:solidFill>
                  <a:srgbClr val="FF0000"/>
                </a:solidFill>
                <a:latin typeface="Arial" charset="0"/>
              </a:rPr>
              <a:t>important</a:t>
            </a:r>
            <a:r>
              <a:rPr lang="en-US" altLang="en-US" sz="2000" dirty="0">
                <a:latin typeface="Arial" charset="0"/>
              </a:rPr>
              <a:t>?</a:t>
            </a:r>
          </a:p>
          <a:p>
            <a:pPr algn="ctr" eaLnBrk="1" hangingPunct="1">
              <a:spcBef>
                <a:spcPct val="0"/>
              </a:spcBef>
              <a:buClrTx/>
              <a:buSzTx/>
              <a:buFontTx/>
              <a:buNone/>
            </a:pPr>
            <a:endParaRPr lang="en-US" altLang="en-US" sz="4000" dirty="0">
              <a:solidFill>
                <a:srgbClr val="0070C0"/>
              </a:solidFill>
              <a:latin typeface="Arial" charset="0"/>
            </a:endParaRPr>
          </a:p>
        </p:txBody>
      </p:sp>
      <p:sp>
        <p:nvSpPr>
          <p:cNvPr id="15366"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sp>
        <p:nvSpPr>
          <p:cNvPr id="8" name="Date Placeholder 7"/>
          <p:cNvSpPr>
            <a:spLocks noGrp="1"/>
          </p:cNvSpPr>
          <p:nvPr>
            <p:ph type="dt" sz="quarter" idx="10"/>
          </p:nvPr>
        </p:nvSpPr>
        <p:spPr/>
        <p:txBody>
          <a:bodyPr/>
          <a:lstStyle/>
          <a:p>
            <a:pPr>
              <a:defRPr/>
            </a:pPr>
            <a:r>
              <a:rPr lang="en-US" smtClean="0"/>
              <a:t>11-2016    T510.01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ppt_x"/>
                                          </p:val>
                                        </p:tav>
                                        <p:tav tm="100000">
                                          <p:val>
                                            <p:strVal val="#ppt_x"/>
                                          </p:val>
                                        </p:tav>
                                      </p:tavLst>
                                    </p:anim>
                                    <p:anim calcmode="lin" valueType="num">
                                      <p:cBhvr additive="base">
                                        <p:cTn id="8"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ChangeArrowheads="1"/>
          </p:cNvSpPr>
          <p:nvPr/>
        </p:nvSpPr>
        <p:spPr bwMode="auto">
          <a:xfrm>
            <a:off x="381000" y="609600"/>
            <a:ext cx="8229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623888" indent="-5143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lvl="1" eaLnBrk="1" hangingPunct="1">
              <a:spcBef>
                <a:spcPts val="400"/>
              </a:spcBef>
              <a:spcAft>
                <a:spcPts val="2000"/>
              </a:spcAft>
              <a:buClrTx/>
              <a:buSzPct val="68000"/>
              <a:buFontTx/>
              <a:buNone/>
            </a:pPr>
            <a:r>
              <a:rPr lang="vi-VN" altLang="en-US" sz="3200" dirty="0" smtClean="0">
                <a:solidFill>
                  <a:srgbClr val="0070C0"/>
                </a:solidFill>
                <a:latin typeface="Arial" charset="0"/>
              </a:rPr>
              <a:t>b</a:t>
            </a:r>
            <a:r>
              <a:rPr lang="vi-VN" altLang="en-US" sz="3200" dirty="0">
                <a:solidFill>
                  <a:srgbClr val="0070C0"/>
                </a:solidFill>
                <a:latin typeface="Arial" charset="0"/>
              </a:rPr>
              <a:t>.	Teen Challenge nhiều hơn là phục hồi khỏi ma túy</a:t>
            </a:r>
            <a:r>
              <a:rPr lang="en-US" altLang="en-US" sz="3200" dirty="0">
                <a:solidFill>
                  <a:srgbClr val="0070C0"/>
                </a:solidFill>
                <a:latin typeface="Arial" charset="0"/>
              </a:rPr>
              <a:t/>
            </a:r>
            <a:br>
              <a:rPr lang="en-US" altLang="en-US" sz="3200" dirty="0">
                <a:solidFill>
                  <a:srgbClr val="0070C0"/>
                </a:solidFill>
                <a:latin typeface="Arial" charset="0"/>
              </a:rPr>
            </a:br>
            <a:r>
              <a:rPr lang="en-US" altLang="zh-CN" sz="2000" dirty="0"/>
              <a:t>Teen Challenge is more than drug recovery</a:t>
            </a:r>
            <a:r>
              <a:rPr lang="en-US" altLang="zh-CN" sz="2000" u="sng" dirty="0">
                <a:solidFill>
                  <a:srgbClr val="FF0000"/>
                </a:solidFill>
              </a:rPr>
              <a:t/>
            </a:r>
            <a:br>
              <a:rPr lang="en-US" altLang="zh-CN" sz="2000" u="sng" dirty="0">
                <a:solidFill>
                  <a:srgbClr val="FF0000"/>
                </a:solidFill>
              </a:rPr>
            </a:br>
            <a:endParaRPr lang="en-US" altLang="zh-CN" sz="2000" u="sng" dirty="0">
              <a:solidFill>
                <a:srgbClr val="0070C0"/>
              </a:solidFill>
            </a:endParaRPr>
          </a:p>
          <a:p>
            <a:pPr lvl="1" eaLnBrk="1" hangingPunct="1">
              <a:spcBef>
                <a:spcPts val="400"/>
              </a:spcBef>
              <a:spcAft>
                <a:spcPts val="2000"/>
              </a:spcAft>
              <a:buClrTx/>
              <a:buSzPct val="68000"/>
              <a:buFontTx/>
              <a:buNone/>
            </a:pPr>
            <a:r>
              <a:rPr lang="en-US" altLang="zh-CN" sz="2000" dirty="0"/>
              <a:t/>
            </a:r>
            <a:br>
              <a:rPr lang="en-US" altLang="zh-CN" sz="2000" dirty="0"/>
            </a:br>
            <a:endParaRPr lang="en-US" altLang="zh-CN" sz="3200" dirty="0">
              <a:solidFill>
                <a:srgbClr val="0070C0"/>
              </a:solidFill>
              <a:latin typeface="Arial" charset="0"/>
            </a:endParaRPr>
          </a:p>
        </p:txBody>
      </p:sp>
      <p:sp>
        <p:nvSpPr>
          <p:cNvPr id="1638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0CEB5BB0-D62A-46A8-85B4-DC39DC75727A}" type="slidenum">
              <a:rPr lang="en-US" altLang="en-US" sz="1000" smtClean="0"/>
              <a:pPr eaLnBrk="1" hangingPunct="1">
                <a:spcBef>
                  <a:spcPct val="0"/>
                </a:spcBef>
                <a:buClrTx/>
                <a:buSzTx/>
                <a:buFontTx/>
                <a:buNone/>
              </a:pPr>
              <a:t>8</a:t>
            </a:fld>
            <a:endParaRPr lang="en-US" altLang="en-US" sz="1000" smtClean="0"/>
          </a:p>
        </p:txBody>
      </p:sp>
      <p:sp>
        <p:nvSpPr>
          <p:cNvPr id="1638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sp>
        <p:nvSpPr>
          <p:cNvPr id="7" name="Date Placeholder 6"/>
          <p:cNvSpPr>
            <a:spLocks noGrp="1"/>
          </p:cNvSpPr>
          <p:nvPr>
            <p:ph type="dt" sz="quarter" idx="10"/>
          </p:nvPr>
        </p:nvSpPr>
        <p:spPr/>
        <p:txBody>
          <a:bodyPr/>
          <a:lstStyle/>
          <a:p>
            <a:pPr>
              <a:defRPr/>
            </a:pPr>
            <a:r>
              <a:rPr lang="en-US" smtClean="0"/>
              <a:t>11-2016    T510.01</a:t>
            </a:r>
            <a:endParaRPr lang="en-US"/>
          </a:p>
        </p:txBody>
      </p:sp>
      <p:sp>
        <p:nvSpPr>
          <p:cNvPr id="2" name="TextBox 1"/>
          <p:cNvSpPr txBox="1">
            <a:spLocks noChangeArrowheads="1"/>
          </p:cNvSpPr>
          <p:nvPr/>
        </p:nvSpPr>
        <p:spPr bwMode="auto">
          <a:xfrm>
            <a:off x="533400" y="2819400"/>
            <a:ext cx="45720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3200" dirty="0" smtClean="0">
                <a:solidFill>
                  <a:srgbClr val="0070C0"/>
                </a:solidFill>
                <a:latin typeface="Arial" charset="0"/>
              </a:rPr>
              <a:t>c</a:t>
            </a:r>
            <a:r>
              <a:rPr lang="vi-VN" altLang="en-US" sz="3200" dirty="0">
                <a:solidFill>
                  <a:srgbClr val="0070C0"/>
                </a:solidFill>
                <a:latin typeface="Arial" charset="0"/>
              </a:rPr>
              <a:t>.	Sự biến đổi đời sống là gì</a:t>
            </a:r>
            <a:r>
              <a:rPr lang="vi-VN" altLang="en-US" sz="3200" dirty="0" smtClean="0">
                <a:solidFill>
                  <a:srgbClr val="0070C0"/>
                </a:solidFill>
                <a:latin typeface="Arial" charset="0"/>
              </a:rPr>
              <a:t>?</a:t>
            </a:r>
            <a:r>
              <a:rPr lang="en-US" altLang="en-US" sz="2800" dirty="0">
                <a:solidFill>
                  <a:srgbClr val="0070C0"/>
                </a:solidFill>
                <a:latin typeface="Arial" charset="0"/>
              </a:rPr>
              <a:t/>
            </a:r>
            <a:br>
              <a:rPr lang="en-US" altLang="en-US" sz="2800" dirty="0">
                <a:solidFill>
                  <a:srgbClr val="0070C0"/>
                </a:solidFill>
                <a:latin typeface="Arial" charset="0"/>
              </a:rPr>
            </a:br>
            <a:r>
              <a:rPr lang="en-US" altLang="zh-CN" sz="1800" dirty="0">
                <a:latin typeface="Arial" charset="0"/>
              </a:rPr>
              <a:t>What is life transformation?</a:t>
            </a:r>
            <a:endParaRPr lang="en-US" altLang="en-US" sz="1800" dirty="0">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l="11005"/>
          <a:stretch>
            <a:fillRect/>
          </a:stretch>
        </p:blipFill>
        <p:spPr bwMode="auto">
          <a:xfrm>
            <a:off x="5300663" y="2971800"/>
            <a:ext cx="384333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42033" b="4407"/>
          <a:stretch>
            <a:fillRect/>
          </a:stretch>
        </p:blipFill>
        <p:spPr bwMode="auto">
          <a:xfrm>
            <a:off x="1752600" y="3654425"/>
            <a:ext cx="6608763"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990600" y="1524000"/>
            <a:ext cx="7543800" cy="2895600"/>
          </a:xfrm>
        </p:spPr>
        <p:txBody>
          <a:bodyPr/>
          <a:lstStyle/>
          <a:p>
            <a:pPr marL="623888" lvl="1" indent="-514350" eaLnBrk="1" hangingPunct="1">
              <a:spcBef>
                <a:spcPts val="400"/>
              </a:spcBef>
              <a:spcAft>
                <a:spcPts val="2000"/>
              </a:spcAft>
              <a:buSzPct val="68000"/>
              <a:buNone/>
            </a:pPr>
            <a:r>
              <a:rPr lang="en-US" altLang="zh-CN" sz="3200" dirty="0" smtClean="0">
                <a:ea typeface="宋体" pitchFamily="2" charset="-122"/>
              </a:rPr>
              <a:t>A.	</a:t>
            </a:r>
            <a:r>
              <a:rPr lang="vi-VN" altLang="en-US" sz="2800" dirty="0" smtClean="0">
                <a:solidFill>
                  <a:srgbClr val="0070C0"/>
                </a:solidFill>
              </a:rPr>
              <a:t>Liên </a:t>
            </a:r>
            <a:r>
              <a:rPr lang="vi-VN" altLang="en-US" sz="2800" dirty="0">
                <a:solidFill>
                  <a:srgbClr val="0070C0"/>
                </a:solidFill>
              </a:rPr>
              <a:t>hệ với người nghiện ma túy ngoài đường phố, bao gồm cả mục vụ quán cà phê</a:t>
            </a:r>
            <a:r>
              <a:rPr lang="en-US" altLang="en-US" sz="3200" dirty="0" smtClean="0">
                <a:solidFill>
                  <a:srgbClr val="0070C0"/>
                </a:solidFill>
                <a:ea typeface="宋体" pitchFamily="2" charset="-122"/>
              </a:rPr>
              <a:t/>
            </a:r>
            <a:br>
              <a:rPr lang="en-US" altLang="en-US" sz="3200" dirty="0" smtClean="0">
                <a:solidFill>
                  <a:srgbClr val="0070C0"/>
                </a:solidFill>
                <a:ea typeface="宋体" pitchFamily="2" charset="-122"/>
              </a:rPr>
            </a:br>
            <a:r>
              <a:rPr lang="en-US" altLang="zh-CN" sz="1800" dirty="0" smtClean="0">
                <a:ea typeface="宋体" pitchFamily="2" charset="-122"/>
              </a:rPr>
              <a:t>Street contact with drug addicts, including coffeehouse ministry</a:t>
            </a:r>
            <a:br>
              <a:rPr lang="en-US" altLang="zh-CN" sz="1800" dirty="0" smtClean="0">
                <a:ea typeface="宋体" pitchFamily="2" charset="-122"/>
              </a:rPr>
            </a:br>
            <a:endParaRPr lang="en-US" altLang="zh-CN" sz="1400" dirty="0" smtClean="0">
              <a:ea typeface="宋体" pitchFamily="2" charset="-122"/>
            </a:endParaRPr>
          </a:p>
        </p:txBody>
      </p:sp>
      <p:sp>
        <p:nvSpPr>
          <p:cNvPr id="3" name="Title 2"/>
          <p:cNvSpPr>
            <a:spLocks noGrp="1"/>
          </p:cNvSpPr>
          <p:nvPr>
            <p:ph type="title"/>
          </p:nvPr>
        </p:nvSpPr>
        <p:spPr>
          <a:xfrm>
            <a:off x="152400" y="0"/>
            <a:ext cx="8839200" cy="1477962"/>
          </a:xfrm>
        </p:spPr>
        <p:txBody>
          <a:bodyPr>
            <a:normAutofit/>
          </a:bodyPr>
          <a:lstStyle/>
          <a:p>
            <a:pPr marL="685800" indent="-685800" eaLnBrk="1" fontAlgn="auto" hangingPunct="1">
              <a:spcAft>
                <a:spcPts val="0"/>
              </a:spcAft>
              <a:defRPr/>
            </a:pPr>
            <a:r>
              <a:rPr lang="ru-RU" sz="3000" dirty="0" smtClean="0">
                <a:solidFill>
                  <a:srgbClr val="0070C0"/>
                </a:solidFill>
                <a:effectLst/>
              </a:rPr>
              <a:t>4</a:t>
            </a:r>
            <a:r>
              <a:rPr lang="ru-RU" sz="3000" dirty="0">
                <a:solidFill>
                  <a:srgbClr val="0070C0"/>
                </a:solidFill>
                <a:effectLst/>
              </a:rPr>
              <a:t>.	</a:t>
            </a:r>
            <a:r>
              <a:rPr lang="vi-VN" sz="3000" dirty="0" smtClean="0">
                <a:solidFill>
                  <a:srgbClr val="0070C0"/>
                </a:solidFill>
                <a:effectLst/>
              </a:rPr>
              <a:t>Mục </a:t>
            </a:r>
            <a:r>
              <a:rPr lang="vi-VN" sz="3000" dirty="0">
                <a:solidFill>
                  <a:srgbClr val="0070C0"/>
                </a:solidFill>
                <a:effectLst/>
              </a:rPr>
              <a:t>vụ không lưu trú của Teen </a:t>
            </a:r>
            <a:r>
              <a:rPr lang="vi-VN" sz="3000" dirty="0" smtClean="0">
                <a:solidFill>
                  <a:srgbClr val="0070C0"/>
                </a:solidFill>
                <a:effectLst/>
              </a:rPr>
              <a:t>Challenge </a:t>
            </a:r>
            <a:r>
              <a:rPr lang="en-US" sz="4000" dirty="0" smtClean="0">
                <a:solidFill>
                  <a:srgbClr val="0070C0"/>
                </a:solidFill>
                <a:effectLst/>
              </a:rPr>
              <a:t/>
            </a:r>
            <a:br>
              <a:rPr lang="en-US" sz="4000" dirty="0" smtClean="0">
                <a:solidFill>
                  <a:srgbClr val="0070C0"/>
                </a:solidFill>
                <a:effectLst/>
              </a:rPr>
            </a:br>
            <a:r>
              <a:rPr lang="en-US" sz="2000" dirty="0" smtClean="0"/>
              <a:t>Non-residential Teen Challenge ministry</a:t>
            </a:r>
            <a:endParaRPr lang="en-US" dirty="0">
              <a:solidFill>
                <a:srgbClr val="0070C0"/>
              </a:solidFill>
              <a:effectLst/>
            </a:endParaRPr>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1217B2F1-583F-474A-8807-124DFE9B0882}" type="slidenum">
              <a:rPr lang="en-US" altLang="en-US" sz="1000" smtClean="0"/>
              <a:pPr eaLnBrk="1" hangingPunct="1">
                <a:spcBef>
                  <a:spcPct val="0"/>
                </a:spcBef>
                <a:buClrTx/>
                <a:buSzTx/>
                <a:buFontTx/>
                <a:buNone/>
              </a:pPr>
              <a:t>9</a:t>
            </a:fld>
            <a:endParaRPr lang="en-US" altLang="en-US" sz="1000" smtClean="0"/>
          </a:p>
        </p:txBody>
      </p:sp>
      <p:sp>
        <p:nvSpPr>
          <p:cNvPr id="17413"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vi-VN" altLang="en-US" sz="1000" smtClean="0"/>
              <a:t>Giới thiệu Sơ lược về Mục vụ Teen Challenge</a:t>
            </a:r>
            <a:endParaRPr lang="en-US" altLang="en-US" sz="1000" smtClean="0"/>
          </a:p>
        </p:txBody>
      </p:sp>
      <p:sp>
        <p:nvSpPr>
          <p:cNvPr id="7" name="Date Placeholder 6"/>
          <p:cNvSpPr>
            <a:spLocks noGrp="1"/>
          </p:cNvSpPr>
          <p:nvPr>
            <p:ph type="dt" sz="quarter" idx="10"/>
          </p:nvPr>
        </p:nvSpPr>
        <p:spPr/>
        <p:txBody>
          <a:bodyPr/>
          <a:lstStyle/>
          <a:p>
            <a:pPr>
              <a:defRPr/>
            </a:pPr>
            <a:r>
              <a:rPr lang="en-US" smtClean="0"/>
              <a:t>11-2016    T510.01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4149</TotalTime>
  <Words>417</Words>
  <Application>Microsoft Office PowerPoint</Application>
  <PresentationFormat>On-screen Show (4:3)</PresentationFormat>
  <Paragraphs>129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Giới thiệu Sơ lược về Mục vụ Teen Challenge Basic Introduction to Teen Challenge Ministry</vt:lpstr>
      <vt:lpstr>1. Sơ lược lịch sử của Teen Challenge A quick look at the history of Teen Challenge</vt:lpstr>
      <vt:lpstr>Thập tự giá và con dao bấm – N.D The Cross and the Switchblade</vt:lpstr>
      <vt:lpstr>PowerPoint Presentation</vt:lpstr>
      <vt:lpstr>PowerPoint Presentation</vt:lpstr>
      <vt:lpstr>2. Tầm quan trọng của Đức Thánh Linh giúp chung ta trong công việc này Importance of the Holy Spirit to help us in this work</vt:lpstr>
      <vt:lpstr>3. Cốt lõi của Teen Challenge:  Truyền giảng và môn đệ hóa  The heart of Teen Challenge: Evangelism and discipleship</vt:lpstr>
      <vt:lpstr>PowerPoint Presentation</vt:lpstr>
      <vt:lpstr>4. Mục vụ không lưu trú của Teen Challenge  Non-residential Teen Challenge ministry</vt:lpstr>
      <vt:lpstr>4. Mục vụ không lưu trú của Teen Challenge  Non-residential Teen Challenge ministry</vt:lpstr>
      <vt:lpstr>4. Mục vụ không lưu trú của Teen Challenge  Non-residential Teen Challenge ministry</vt:lpstr>
      <vt:lpstr>4. Mục vụ không lưu trú của Teen Challenge  Non-residential Teen Challenge ministry</vt:lpstr>
      <vt:lpstr>5. Mục vụ lưu trú của Teen Challenge Residential Teen Challenge ministry</vt:lpstr>
      <vt:lpstr>PowerPoint Presentation</vt:lpstr>
      <vt:lpstr>PowerPoint Presentation</vt:lpstr>
      <vt:lpstr>PowerPoint Presentation</vt:lpstr>
      <vt:lpstr>6. Tuyên bố sứ mệnh của Teen Challenge Mission statement of TC </vt:lpstr>
      <vt:lpstr>7. Những đặc điểm then chốt dành cho nhân viên Key issues for staff </vt:lpstr>
      <vt:lpstr>7. Những đặc điểm then chốt dành cho nhân viên Key issues for staff </vt:lpstr>
      <vt:lpstr>7. Những đặc điểm then chốt dành cho nhân viên Key issues for staff </vt:lpstr>
      <vt:lpstr>PowerPoint Presentation</vt:lpstr>
      <vt:lpstr>Câu hỏi thảo luận Questions for discussion</vt:lpstr>
      <vt:lpstr>Thông tin liên hệ 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Teen Challenge Ministry</dc:title>
  <dc:creator>Gregg Fischer</dc:creator>
  <cp:lastModifiedBy>Dave Batty</cp:lastModifiedBy>
  <cp:revision>76</cp:revision>
  <dcterms:created xsi:type="dcterms:W3CDTF">2009-06-30T20:45:33Z</dcterms:created>
  <dcterms:modified xsi:type="dcterms:W3CDTF">2016-12-13T11:17:51Z</dcterms:modified>
</cp:coreProperties>
</file>