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38"/>
  </p:notesMasterIdLst>
  <p:handoutMasterIdLst>
    <p:handoutMasterId r:id="rId39"/>
  </p:handoutMasterIdLst>
  <p:sldIdLst>
    <p:sldId id="256" r:id="rId2"/>
    <p:sldId id="635" r:id="rId3"/>
    <p:sldId id="624" r:id="rId4"/>
    <p:sldId id="553" r:id="rId5"/>
    <p:sldId id="595" r:id="rId6"/>
    <p:sldId id="627" r:id="rId7"/>
    <p:sldId id="596" r:id="rId8"/>
    <p:sldId id="612" r:id="rId9"/>
    <p:sldId id="628" r:id="rId10"/>
    <p:sldId id="613" r:id="rId11"/>
    <p:sldId id="614" r:id="rId12"/>
    <p:sldId id="549" r:id="rId13"/>
    <p:sldId id="622" r:id="rId14"/>
    <p:sldId id="609" r:id="rId15"/>
    <p:sldId id="615" r:id="rId16"/>
    <p:sldId id="616" r:id="rId17"/>
    <p:sldId id="539" r:id="rId18"/>
    <p:sldId id="610" r:id="rId19"/>
    <p:sldId id="611" r:id="rId20"/>
    <p:sldId id="621" r:id="rId21"/>
    <p:sldId id="566" r:id="rId22"/>
    <p:sldId id="617" r:id="rId23"/>
    <p:sldId id="623" r:id="rId24"/>
    <p:sldId id="562" r:id="rId25"/>
    <p:sldId id="618" r:id="rId26"/>
    <p:sldId id="606" r:id="rId27"/>
    <p:sldId id="631" r:id="rId28"/>
    <p:sldId id="585" r:id="rId29"/>
    <p:sldId id="583" r:id="rId30"/>
    <p:sldId id="619" r:id="rId31"/>
    <p:sldId id="577" r:id="rId32"/>
    <p:sldId id="641" r:id="rId33"/>
    <p:sldId id="642" r:id="rId34"/>
    <p:sldId id="644" r:id="rId35"/>
    <p:sldId id="639" r:id="rId36"/>
    <p:sldId id="640" r:id="rId3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4200" kern="1200">
        <a:solidFill>
          <a:schemeClr val="tx2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4200" kern="1200">
        <a:solidFill>
          <a:schemeClr val="tx2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4200" kern="1200">
        <a:solidFill>
          <a:schemeClr val="tx2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4200" kern="1200">
        <a:solidFill>
          <a:schemeClr val="tx2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4200" kern="1200">
        <a:solidFill>
          <a:schemeClr val="tx2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umimoji="1" sz="4200" kern="1200">
        <a:solidFill>
          <a:schemeClr val="tx2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umimoji="1" sz="4200" kern="1200">
        <a:solidFill>
          <a:schemeClr val="tx2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umimoji="1" sz="4200" kern="1200">
        <a:solidFill>
          <a:schemeClr val="tx2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umimoji="1" sz="4200" kern="1200">
        <a:solidFill>
          <a:schemeClr val="tx2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006600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18" autoAdjust="0"/>
  </p:normalViewPr>
  <p:slideViewPr>
    <p:cSldViewPr>
      <p:cViewPr varScale="1">
        <p:scale>
          <a:sx n="49" d="100"/>
          <a:sy n="49" d="100"/>
        </p:scale>
        <p:origin x="36" y="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pPr>
              <a:defRPr/>
            </a:pPr>
            <a:r>
              <a:rPr lang="en-US"/>
              <a:t>Gregg Fischer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endParaRPr lang="en-US" altLang="en-US"/>
          </a:p>
        </p:txBody>
      </p:sp>
      <p:sp>
        <p:nvSpPr>
          <p:cNvPr id="375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pPr>
              <a:defRPr/>
            </a:pPr>
            <a:r>
              <a:rPr lang="en-US"/>
              <a:t>Help with Personal Application Goals</a:t>
            </a:r>
          </a:p>
        </p:txBody>
      </p:sp>
      <p:sp>
        <p:nvSpPr>
          <p:cNvPr id="375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634462D0-4CF5-4297-AEDE-3CCF121513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957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606" name="Rectangle 1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endParaRPr lang="en-US" altLang="en-US"/>
          </a:p>
        </p:txBody>
      </p:sp>
      <p:sp>
        <p:nvSpPr>
          <p:cNvPr id="24579" name="Rectangle 15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6608" name="Rectangle 1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66609" name="Rectangle 1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endParaRPr lang="en-US" altLang="en-US"/>
          </a:p>
        </p:txBody>
      </p:sp>
      <p:sp>
        <p:nvSpPr>
          <p:cNvPr id="366610" name="Rectangle 18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endParaRPr lang="en-US" altLang="en-US"/>
          </a:p>
        </p:txBody>
      </p:sp>
      <p:sp>
        <p:nvSpPr>
          <p:cNvPr id="366611" name="Rectangle 19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1AD06910-C78C-4C3C-AFD9-958F4F6F66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82863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sl-SI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Kakšna je razlika med dobro idejo in dobrim ciljem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06910-C78C-4C3C-AFD9-958F4F6F663C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7996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2885E0C-24C8-4574-A84A-8398B462C8CA}" type="slidenum">
              <a:rPr lang="en-US" altLang="en-US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2146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FFB02BF-9915-47BD-B62B-8FA49F076C1B}" type="slidenum">
              <a:rPr lang="en-US" altLang="en-US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0959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050"/>
          <p:cNvSpPr>
            <a:spLocks noChangeArrowheads="1"/>
          </p:cNvSpPr>
          <p:nvPr/>
        </p:nvSpPr>
        <p:spPr bwMode="auto">
          <a:xfrm>
            <a:off x="1016000" y="-1905000"/>
            <a:ext cx="12192000" cy="9067800"/>
          </a:xfrm>
          <a:prstGeom prst="diamond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endParaRPr lang="ru-RU" altLang="en-US" sz="4200"/>
          </a:p>
        </p:txBody>
      </p:sp>
      <p:sp>
        <p:nvSpPr>
          <p:cNvPr id="5" name="Rectangle 2053"/>
          <p:cNvSpPr>
            <a:spLocks noChangeArrowheads="1"/>
          </p:cNvSpPr>
          <p:nvPr/>
        </p:nvSpPr>
        <p:spPr bwMode="auto">
          <a:xfrm>
            <a:off x="0" y="0"/>
            <a:ext cx="508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endParaRPr lang="ru-RU" altLang="en-US" sz="4200"/>
          </a:p>
        </p:txBody>
      </p:sp>
      <p:sp>
        <p:nvSpPr>
          <p:cNvPr id="6" name="Rectangle 2054"/>
          <p:cNvSpPr>
            <a:spLocks noChangeArrowheads="1"/>
          </p:cNvSpPr>
          <p:nvPr/>
        </p:nvSpPr>
        <p:spPr bwMode="auto">
          <a:xfrm>
            <a:off x="0" y="0"/>
            <a:ext cx="508000" cy="2286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endParaRPr lang="ru-RU" altLang="en-US" sz="4200"/>
          </a:p>
        </p:txBody>
      </p:sp>
      <p:sp>
        <p:nvSpPr>
          <p:cNvPr id="378883" name="Rectangle 2051"/>
          <p:cNvSpPr>
            <a:spLocks noGrp="1" noChangeArrowheads="1"/>
          </p:cNvSpPr>
          <p:nvPr>
            <p:ph type="ctrTitle"/>
          </p:nvPr>
        </p:nvSpPr>
        <p:spPr>
          <a:xfrm>
            <a:off x="1219200" y="1524000"/>
            <a:ext cx="10363200" cy="11430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78884" name="Rectangle 2052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276600"/>
            <a:ext cx="8534400" cy="1752600"/>
          </a:xfrm>
          <a:effectLst>
            <a:outerShdw dist="81320" dir="2319588" algn="ctr" rotWithShape="0">
              <a:srgbClr val="808080"/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2058"/>
          <p:cNvSpPr>
            <a:spLocks noGrp="1" noChangeArrowheads="1"/>
          </p:cNvSpPr>
          <p:nvPr>
            <p:ph type="dt" sz="half" idx="10"/>
          </p:nvPr>
        </p:nvSpPr>
        <p:spPr>
          <a:xfrm>
            <a:off x="1117600" y="6400800"/>
            <a:ext cx="2540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12-2019</a:t>
            </a:r>
          </a:p>
        </p:txBody>
      </p:sp>
      <p:sp>
        <p:nvSpPr>
          <p:cNvPr id="8" name="Rectangle 2059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6400800"/>
            <a:ext cx="67056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iteenchallenge.org     Course T506.06 &amp; T505.18</a:t>
            </a:r>
          </a:p>
        </p:txBody>
      </p:sp>
      <p:sp>
        <p:nvSpPr>
          <p:cNvPr id="9" name="Rectangle 206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956800" y="6400800"/>
            <a:ext cx="1422400" cy="457200"/>
          </a:xfrm>
        </p:spPr>
        <p:txBody>
          <a:bodyPr/>
          <a:lstStyle>
            <a:lvl1pPr>
              <a:defRPr/>
            </a:lvl1pPr>
          </a:lstStyle>
          <a:p>
            <a:fld id="{3196D6A6-8885-4988-9D4D-7FC25818DB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7522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12-2019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iteenchallenge.org     Course T506.06 &amp; T505.18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8F8C35-DB78-4863-8B21-A1915184E7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435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3000" y="609600"/>
            <a:ext cx="251460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09600"/>
            <a:ext cx="734060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12-2019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iteenchallenge.org     Course T506.06 &amp; T505.18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CAE0B9-C484-4B8A-8EF3-8F2EBCD24A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9178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1117600" y="6248400"/>
            <a:ext cx="2540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12-2019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860800" y="6248400"/>
            <a:ext cx="5080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iteenchallenge.org     Course T506.06 &amp; T505.18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363200" y="6248400"/>
            <a:ext cx="812800" cy="381000"/>
          </a:xfrm>
        </p:spPr>
        <p:txBody>
          <a:bodyPr/>
          <a:lstStyle>
            <a:lvl1pPr>
              <a:defRPr/>
            </a:lvl1pPr>
          </a:lstStyle>
          <a:p>
            <a:fld id="{99910219-2BB3-4C5E-B148-479F2C35B2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9993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12-2019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iteenchallenge.org     Course T506.06 &amp; T505.18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4072DF-5BFC-4F51-83A0-E88D434898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4027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2286000"/>
            <a:ext cx="49276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50000" y="2286000"/>
            <a:ext cx="49276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12-2019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iteenchallenge.org     Course T506.06 &amp; T505.18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BA8495-7106-4B78-84CC-EA396B51DE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8156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12-2019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iteenchallenge.org     Course T506.06 &amp; T505.18</a:t>
            </a: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3B5125-6193-4A08-AA38-431BE31626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057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12-2019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iteenchallenge.org     Course T506.06 &amp; T505.18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43F343-F121-49D0-861A-9C0F4A596B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9229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12-2019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iteenchallenge.org     Course T506.06 &amp; T505.18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E08E5C-BE7D-450C-AE6A-8749C6F001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7006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12-2019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iteenchallenge.org     Course T506.06 &amp; T505.18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5F86A9-945E-4F86-B5B4-FB7D02C2ED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861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12-2019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iteenchallenge.org     Course T506.06 &amp; T505.18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CC0E70-6FA9-499A-AA35-5624537CE9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2830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hlink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2133600" y="-2209800"/>
            <a:ext cx="12192000" cy="9067800"/>
          </a:xfrm>
          <a:prstGeom prst="diamond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endParaRPr lang="ru-RU" altLang="en-US" sz="4200"/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609600"/>
            <a:ext cx="9753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786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2286000"/>
            <a:ext cx="10058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 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  <a:p>
            <a:pPr lvl="3"/>
            <a:endParaRPr lang="en-US" altLang="en-US"/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0"/>
            <a:ext cx="508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endParaRPr lang="ru-RU" altLang="en-US" sz="4200"/>
          </a:p>
        </p:txBody>
      </p:sp>
      <p:sp>
        <p:nvSpPr>
          <p:cNvPr id="1030" name="Rectangle 9"/>
          <p:cNvSpPr>
            <a:spLocks noChangeArrowheads="1"/>
          </p:cNvSpPr>
          <p:nvPr/>
        </p:nvSpPr>
        <p:spPr bwMode="auto">
          <a:xfrm>
            <a:off x="0" y="0"/>
            <a:ext cx="508000" cy="2286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endParaRPr lang="ru-RU" altLang="en-US" sz="4200"/>
          </a:p>
        </p:txBody>
      </p:sp>
      <p:sp>
        <p:nvSpPr>
          <p:cNvPr id="37786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17600" y="5943600"/>
            <a:ext cx="254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kumimoji="0"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12-2019</a:t>
            </a:r>
          </a:p>
        </p:txBody>
      </p:sp>
      <p:sp>
        <p:nvSpPr>
          <p:cNvPr id="37786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17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20000"/>
              </a:spcBef>
              <a:defRPr kumimoji="0" sz="1400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iteenchallenge.org     Course T506.06 &amp; T505.18</a:t>
            </a:r>
          </a:p>
        </p:txBody>
      </p:sp>
      <p:sp>
        <p:nvSpPr>
          <p:cNvPr id="37786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78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400">
                <a:solidFill>
                  <a:schemeClr val="tx1"/>
                </a:solidFill>
              </a:defRPr>
            </a:lvl1pPr>
          </a:lstStyle>
          <a:p>
            <a:fld id="{7EF1DB36-0400-47D2-9B62-5A1B569C06E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hf hdr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buClr>
          <a:schemeClr val="tx1"/>
        </a:buClr>
        <a:buChar char="•"/>
        <a:defRPr kumimoji="1" sz="3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Char char="–"/>
        <a:defRPr kumimoji="1" sz="2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9.jpeg"/><Relationship Id="rId3" Type="http://schemas.openxmlformats.org/officeDocument/2006/relationships/audio" Target="../media/audio1.wav"/><Relationship Id="rId7" Type="http://schemas.openxmlformats.org/officeDocument/2006/relationships/image" Target="../media/image15.wmf"/><Relationship Id="rId12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7.wmf"/><Relationship Id="rId5" Type="http://schemas.openxmlformats.org/officeDocument/2006/relationships/audio" Target="../media/audio3.wav"/><Relationship Id="rId10" Type="http://schemas.openxmlformats.org/officeDocument/2006/relationships/oleObject" Target="../embeddings/oleObject3.bin"/><Relationship Id="rId4" Type="http://schemas.openxmlformats.org/officeDocument/2006/relationships/audio" Target="../media/audio2.wav"/><Relationship Id="rId9" Type="http://schemas.openxmlformats.org/officeDocument/2006/relationships/image" Target="../media/image16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1981200" y="228600"/>
            <a:ext cx="9398000" cy="2514600"/>
          </a:xfrm>
        </p:spPr>
        <p:txBody>
          <a:bodyPr/>
          <a:lstStyle/>
          <a:p>
            <a:r>
              <a:rPr lang="th-TH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การช่วยเหลือผู้เรียนในการตั้งเป้าหมาย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/>
            </a:r>
            <a:b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การประยุกต์ใช้ส่วนตัว</a:t>
            </a:r>
            <a:r>
              <a:rPr lang="en-US" alt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400" dirty="0"/>
              <a:t>Helping Students with Personal Application Goals</a:t>
            </a:r>
            <a:endParaRPr lang="en-US" altLang="en-US" sz="2400" i="1" dirty="0">
              <a:solidFill>
                <a:srgbClr val="FFFF00"/>
              </a:solidFill>
            </a:endParaRPr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2514600" y="2667000"/>
            <a:ext cx="4800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th-TH" sz="360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โดย เดวิด เบทตี้</a:t>
            </a:r>
            <a:r>
              <a:rPr lang="en-US" sz="360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:</a:t>
            </a:r>
            <a:r>
              <a:rPr lang="en-US" altLang="en-US" sz="360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n-US" alt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Dave Batty</a:t>
            </a:r>
          </a:p>
          <a:p>
            <a:endParaRPr lang="en-US" altLang="en-US" sz="3600" dirty="0">
              <a:solidFill>
                <a:schemeClr val="tx1"/>
              </a:solidFill>
            </a:endParaRPr>
          </a:p>
        </p:txBody>
      </p:sp>
      <p:sp>
        <p:nvSpPr>
          <p:cNvPr id="4100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en-US" altLang="en-US" sz="1400">
                <a:solidFill>
                  <a:schemeClr val="tx1"/>
                </a:solidFill>
              </a:rPr>
              <a:t>12-2019</a:t>
            </a:r>
          </a:p>
        </p:txBody>
      </p:sp>
      <p:sp>
        <p:nvSpPr>
          <p:cNvPr id="410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fld id="{C8CFD371-BE2C-46F2-B7E3-EF0405DFE872}" type="slidenum">
              <a:rPr kumimoji="0" lang="en-US" altLang="en-US" sz="1400">
                <a:solidFill>
                  <a:schemeClr val="tx1"/>
                </a:solidFill>
              </a:rPr>
              <a:pPr/>
              <a:t>1</a:t>
            </a:fld>
            <a:endParaRPr kumimoji="0" lang="en-US" altLang="en-US" sz="1400">
              <a:solidFill>
                <a:schemeClr val="tx1"/>
              </a:solidFill>
            </a:endParaRPr>
          </a:p>
        </p:txBody>
      </p:sp>
      <p:sp>
        <p:nvSpPr>
          <p:cNvPr id="4102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en-US" altLang="en-US" sz="1400">
                <a:solidFill>
                  <a:schemeClr val="tx1"/>
                </a:solidFill>
              </a:rPr>
              <a:t>iteenchallenge.org     Course T506.06 &amp; T505.18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219" y="3905638"/>
            <a:ext cx="1292803" cy="785157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987" y="5210040"/>
            <a:ext cx="1276316" cy="775145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1" y="3581400"/>
            <a:ext cx="4304819" cy="25389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19" b="68488"/>
          <a:stretch/>
        </p:blipFill>
        <p:spPr>
          <a:xfrm>
            <a:off x="6973948" y="3581400"/>
            <a:ext cx="1935900" cy="8001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69973" y="3505200"/>
            <a:ext cx="2421627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5400" b="1" cap="all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เป้าหมาย</a:t>
            </a:r>
            <a:endParaRPr lang="en-US" sz="5400" b="1" cap="all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534400" cy="2362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lnSpc>
                <a:spcPct val="100000"/>
              </a:lnSpc>
            </a:pPr>
            <a:r>
              <a:rPr lang="th-TH" sz="48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ทีนชาล์เล้นจ์คือพันธกิจตาม </a:t>
            </a:r>
            <a:r>
              <a:rPr lang="th-TH" sz="4800" b="1" u="sng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พระมหาบัญชา </a:t>
            </a:r>
            <a:r>
              <a:rPr lang="th-TH" sz="48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โดยมุ่งความสนใจที่การสร้างสาวก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400" dirty="0">
                <a:solidFill>
                  <a:schemeClr val="tx1"/>
                </a:solidFill>
              </a:rPr>
              <a:t>Teen Challenge is a </a:t>
            </a:r>
            <a:r>
              <a:rPr lang="en-US" sz="2400" u="sng" dirty="0">
                <a:solidFill>
                  <a:schemeClr val="tx1"/>
                </a:solidFill>
              </a:rPr>
              <a:t>Great Commission</a:t>
            </a:r>
            <a:r>
              <a:rPr lang="en-US" sz="2400" dirty="0">
                <a:solidFill>
                  <a:schemeClr val="tx1"/>
                </a:solidFill>
              </a:rPr>
              <a:t> ministry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—focused on making disciples.</a:t>
            </a:r>
            <a:r>
              <a:rPr lang="en-US" sz="2400" dirty="0">
                <a:solidFill>
                  <a:schemeClr val="tx1"/>
                </a:solidFill>
                <a:effectLst/>
              </a:rPr>
              <a:t/>
            </a:r>
            <a:br>
              <a:rPr lang="en-US" sz="2400" dirty="0">
                <a:solidFill>
                  <a:schemeClr val="tx1"/>
                </a:solidFill>
                <a:effectLst/>
              </a:rPr>
            </a:b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iteenchallenge.org     Course T506.06 &amp; T505.18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0219-2BB3-4C5E-B148-479F2C35B233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70164"/>
            <a:ext cx="9144000" cy="428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109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76200"/>
            <a:ext cx="9372600" cy="6096000"/>
          </a:xfrm>
          <a:effectLst>
            <a:outerShdw blurRad="50800" dist="50800" dir="5400000" algn="ctr" rotWithShape="0">
              <a:srgbClr val="000000"/>
            </a:outerShdw>
          </a:effectLst>
        </p:spPr>
        <p:txBody>
          <a:bodyPr/>
          <a:lstStyle/>
          <a:p>
            <a:r>
              <a:rPr lang="th-TH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การเรียนรู้ว่าจะตั้งเป้าหมายการประยุกต์ใช้ส่วนตัวที่นำไปปฏิบัติได้ภายใน 2-3วัน อย่างไรนั้น คือทักษะพื้นฐาน </a:t>
            </a:r>
            <a:r>
              <a:rPr lang="th-TH" sz="40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ชีวิต</a:t>
            </a:r>
            <a:r>
              <a:rPr lang="th-TH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สำหรับสาวกคริสเตียน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how to set personal application goals that can be implemented </a:t>
            </a:r>
            <a:b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2-3 days is a basic </a:t>
            </a:r>
            <a:r>
              <a:rPr lang="en-US" sz="20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</a:t>
            </a:r>
            <a:r>
              <a:rPr lang="en-US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skill for a Christian disciple.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iteenchallenge.org     Course T506.06 &amp; T505.18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0219-2BB3-4C5E-B148-479F2C35B233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462" y="2570018"/>
            <a:ext cx="2381250" cy="34290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981200" y="2895600"/>
            <a:ext cx="6324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60000"/>
              </a:spcBef>
              <a:spcAft>
                <a:spcPct val="0"/>
              </a:spcAft>
              <a:buClr>
                <a:schemeClr val="tx1"/>
              </a:buClr>
              <a:buChar char="•"/>
              <a:defRPr kumimoji="1" sz="3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spcBef>
                <a:spcPts val="3600"/>
              </a:spcBef>
            </a:pPr>
            <a:r>
              <a:rPr lang="th-TH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เป้าหมายนี้มุ่งความสนใจไปที่ </a:t>
            </a:r>
            <a:r>
              <a:rPr lang="th-TH" sz="4000" b="1" u="sng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ขั้นตอนที่เป็นการกระทำ</a:t>
            </a:r>
            <a:r>
              <a:rPr lang="th-TH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ของการนำเอาความจริงของพระเจ้าไปใช้ในชีวิต</a:t>
            </a:r>
            <a:r>
              <a:rPr lang="en-US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UI" panose="020B0502040204020203" pitchFamily="34" charset="0"/>
                <a:cs typeface="Khmer UI" panose="020B0502040204020203" pitchFamily="34" charset="0"/>
              </a:rPr>
              <a:t/>
            </a:r>
            <a:br>
              <a:rPr lang="en-US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UI" panose="020B0502040204020203" pitchFamily="34" charset="0"/>
                <a:cs typeface="Khmer UI" panose="020B0502040204020203" pitchFamily="34" charset="0"/>
              </a:rPr>
            </a:br>
            <a:r>
              <a:rPr lang="en-US" sz="2000" kern="0" dirty="0">
                <a:effectLst/>
              </a:rPr>
              <a:t>These goals focus on small </a:t>
            </a:r>
            <a:br>
              <a:rPr lang="en-US" sz="2000" kern="0" dirty="0">
                <a:effectLst/>
              </a:rPr>
            </a:br>
            <a:r>
              <a:rPr lang="en-US" sz="2000" b="1" u="sng" kern="0" dirty="0">
                <a:solidFill>
                  <a:srgbClr val="FFC000"/>
                </a:solidFill>
                <a:effectLst/>
              </a:rPr>
              <a:t>action steps</a:t>
            </a:r>
            <a:r>
              <a:rPr lang="en-US" sz="2000" kern="0" dirty="0">
                <a:solidFill>
                  <a:srgbClr val="FFC000"/>
                </a:solidFill>
                <a:effectLst/>
              </a:rPr>
              <a:t> </a:t>
            </a:r>
            <a:r>
              <a:rPr lang="en-US" sz="2000" kern="0" dirty="0">
                <a:effectLst/>
              </a:rPr>
              <a:t>of applying </a:t>
            </a:r>
            <a:br>
              <a:rPr lang="en-US" sz="2000" kern="0" dirty="0">
                <a:effectLst/>
              </a:rPr>
            </a:br>
            <a:r>
              <a:rPr lang="en-US" sz="2000" kern="0" dirty="0">
                <a:effectLst/>
              </a:rPr>
              <a:t>God’s truths in your life.</a:t>
            </a:r>
            <a:endParaRPr lang="en-US" sz="2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94462" y="3124199"/>
            <a:ext cx="2377225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5400" b="1" cap="all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เป้าหมาย</a:t>
            </a:r>
            <a:endParaRPr lang="en-US" sz="5400" b="1" cap="all" dirty="0">
              <a:ln>
                <a:solidFill>
                  <a:srgbClr val="00B050"/>
                </a:solidFill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8043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7600" y="0"/>
            <a:ext cx="10617200" cy="1524000"/>
          </a:xfrm>
        </p:spPr>
        <p:txBody>
          <a:bodyPr/>
          <a:lstStyle/>
          <a:p>
            <a:r>
              <a:rPr lang="th-TH" altLang="en-US" sz="44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ข.	เราจะใช้เป้าหมายในการประยุกต์ใช้ส่วนตัวได้ที่ไหนบ้าง</a:t>
            </a:r>
            <a:r>
              <a:rPr lang="en-US" altLang="en-US" sz="3200" b="1" dirty="0">
                <a:solidFill>
                  <a:srgbClr val="FFFF00"/>
                </a:solidFill>
              </a:rPr>
              <a:t/>
            </a:r>
            <a:br>
              <a:rPr lang="en-US" altLang="en-US" sz="3200" b="1" dirty="0">
                <a:solidFill>
                  <a:srgbClr val="FFFF00"/>
                </a:solidFill>
              </a:rPr>
            </a:br>
            <a:r>
              <a:rPr lang="en-US" altLang="en-US" sz="2000" dirty="0">
                <a:solidFill>
                  <a:schemeClr val="tx1"/>
                </a:solidFill>
              </a:rPr>
              <a:t>B.	Where do we use Personal Application Goals?</a:t>
            </a:r>
            <a:r>
              <a:rPr lang="pt-BR" altLang="en-US" sz="2000" dirty="0">
                <a:solidFill>
                  <a:schemeClr val="tx1"/>
                </a:solidFill>
              </a:rPr>
              <a:t> </a:t>
            </a:r>
            <a:endParaRPr lang="en-US" altLang="en-US" sz="2800" i="1" dirty="0">
              <a:solidFill>
                <a:schemeClr val="tx1"/>
              </a:solidFill>
            </a:endParaRPr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524000"/>
            <a:ext cx="9982200" cy="4724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0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1-3.	</a:t>
            </a:r>
            <a:r>
              <a:rPr lang="th-TH" altLang="en-US" sz="40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การศึกษาส่วนตัวสำหรับชีวิตใหม่</a:t>
            </a:r>
            <a:r>
              <a:rPr lang="en-US" altLang="en-US" sz="40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(</a:t>
            </a:r>
            <a:r>
              <a:rPr lang="th-TH" altLang="en-US" sz="40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กสชม</a:t>
            </a:r>
            <a:r>
              <a:rPr lang="en-US" altLang="en-US" sz="40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  <a:r>
              <a:rPr lang="en-US" altLang="en-US" dirty="0">
                <a:solidFill>
                  <a:srgbClr val="FFFF00"/>
                </a:solidFill>
              </a:rPr>
              <a:t/>
            </a:r>
            <a:br>
              <a:rPr lang="en-US" altLang="en-US" dirty="0">
                <a:solidFill>
                  <a:srgbClr val="FFFF00"/>
                </a:solidFill>
              </a:rPr>
            </a:br>
            <a:r>
              <a:rPr lang="en-US" altLang="en-US" sz="2000" dirty="0"/>
              <a:t>1-3.	Personal Studies for New Life (</a:t>
            </a:r>
            <a:r>
              <a:rPr lang="en-US" altLang="en-US" sz="2000" dirty="0" err="1"/>
              <a:t>PSNL</a:t>
            </a:r>
            <a:r>
              <a:rPr lang="en-US" altLang="en-US" sz="2000" dirty="0"/>
              <a:t>)</a:t>
            </a:r>
            <a:endParaRPr lang="en-US" altLang="en-US" i="1" dirty="0">
              <a:solidFill>
                <a:srgbClr val="FFFF0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altLang="en-US" sz="40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4.	</a:t>
            </a:r>
            <a:r>
              <a:rPr lang="th-TH" altLang="en-US" sz="40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ชั้นเรียนวิธีการบันทึกส่วนตัวจากคำเทศนา</a:t>
            </a:r>
            <a:r>
              <a:rPr lang="en-US" altLang="en-US" dirty="0">
                <a:solidFill>
                  <a:srgbClr val="FFFF00"/>
                </a:solidFill>
              </a:rPr>
              <a:t/>
            </a:r>
            <a:br>
              <a:rPr lang="en-US" altLang="en-US" dirty="0">
                <a:solidFill>
                  <a:srgbClr val="FFFF00"/>
                </a:solidFill>
              </a:rPr>
            </a:br>
            <a:r>
              <a:rPr lang="en-US" altLang="en-US" sz="2000" dirty="0"/>
              <a:t>4.	Sunday Sermon Personalization Class</a:t>
            </a:r>
            <a:endParaRPr lang="en-US" altLang="en-US" i="1" dirty="0">
              <a:solidFill>
                <a:srgbClr val="FFFF0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altLang="en-US" sz="40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</a:t>
            </a:r>
            <a:r>
              <a:rPr lang="km-KH" altLang="en-US" sz="4000" b="1" dirty="0">
                <a:solidFill>
                  <a:srgbClr val="FFFF00"/>
                </a:solidFill>
                <a:latin typeface="Cordia New" panose="020B0304020202020204" pitchFamily="34" charset="-34"/>
                <a:cs typeface="Khmer UI" panose="020B0502040204020203" pitchFamily="34" charset="0"/>
              </a:rPr>
              <a:t>.	</a:t>
            </a:r>
            <a:r>
              <a:rPr lang="th-TH" altLang="en-US" sz="40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การศึกษาในกลุ่มสำหรับคริสเตียนใหม่</a:t>
            </a:r>
            <a:r>
              <a:rPr lang="en-US" altLang="en-US" dirty="0">
                <a:solidFill>
                  <a:srgbClr val="FFFF00"/>
                </a:solidFill>
              </a:rPr>
              <a:t/>
            </a:r>
            <a:br>
              <a:rPr lang="en-US" altLang="en-US" dirty="0">
                <a:solidFill>
                  <a:srgbClr val="FFFF00"/>
                </a:solidFill>
              </a:rPr>
            </a:br>
            <a:r>
              <a:rPr lang="en-US" altLang="en-US" sz="2000" dirty="0"/>
              <a:t>5.	Group Studies for New </a:t>
            </a:r>
            <a:r>
              <a:rPr lang="en-US" altLang="en-US" sz="2000" dirty="0" smtClean="0"/>
              <a:t>Life </a:t>
            </a:r>
            <a:r>
              <a:rPr lang="en-US" altLang="en-US" sz="2000" dirty="0"/>
              <a:t>classes </a:t>
            </a:r>
            <a:endParaRPr lang="en-US" altLang="en-US" i="1" dirty="0">
              <a:solidFill>
                <a:srgbClr val="FFFF0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altLang="en-US" sz="40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6.	</a:t>
            </a:r>
            <a:r>
              <a:rPr lang="th-TH" altLang="en-US" sz="40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ใช้ในที่อื่นๆ (การศึกษาพระคัมภีร์ โครงการ)</a:t>
            </a:r>
            <a:endParaRPr lang="en-US" altLang="en-US" sz="4000" b="1" dirty="0">
              <a:solidFill>
                <a:srgbClr val="FFFF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2000" dirty="0"/>
              <a:t>6.	Others Uses ( Bible study, Projects)</a:t>
            </a:r>
            <a:r>
              <a:rPr lang="pt-BR" altLang="en-US" sz="2000" dirty="0"/>
              <a:t> </a:t>
            </a:r>
            <a:endParaRPr lang="en-US" altLang="en-US" sz="2000" i="1" dirty="0">
              <a:solidFill>
                <a:srgbClr val="FFFF00"/>
              </a:solidFill>
            </a:endParaRPr>
          </a:p>
        </p:txBody>
      </p:sp>
      <p:sp>
        <p:nvSpPr>
          <p:cNvPr id="922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en-US" altLang="en-US" sz="1400">
                <a:solidFill>
                  <a:schemeClr val="tx1"/>
                </a:solidFill>
              </a:rPr>
              <a:t>12-2019</a:t>
            </a:r>
          </a:p>
        </p:txBody>
      </p:sp>
      <p:sp>
        <p:nvSpPr>
          <p:cNvPr id="922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en-US" altLang="en-US" sz="1400">
                <a:solidFill>
                  <a:schemeClr val="tx1"/>
                </a:solidFill>
              </a:rPr>
              <a:t>iteenchallenge.org     Course T506.06 &amp; T505.18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0219-2BB3-4C5E-B148-479F2C35B233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4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4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4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4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4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4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4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4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iteenchallenge.org     Course T506.06 &amp; T505.18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0219-2BB3-4C5E-B148-479F2C35B233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333750"/>
            <a:ext cx="3810000" cy="2857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00" t="70667"/>
          <a:stretch/>
        </p:blipFill>
        <p:spPr>
          <a:xfrm>
            <a:off x="6553200" y="3505200"/>
            <a:ext cx="1905000" cy="838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75722" y="3647900"/>
            <a:ext cx="2230078" cy="830997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4800" b="1" cap="all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เป้าหมาย</a:t>
            </a:r>
            <a:endParaRPr lang="en-US" sz="4800" b="1" cap="all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692400" y="381000"/>
            <a:ext cx="8890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60000"/>
              </a:spcBef>
              <a:spcAft>
                <a:spcPct val="0"/>
              </a:spcAft>
              <a:buClr>
                <a:schemeClr val="tx1"/>
              </a:buClr>
              <a:buChar char="•"/>
              <a:defRPr kumimoji="1" sz="3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685800" indent="-685800">
              <a:spcBef>
                <a:spcPts val="3600"/>
              </a:spcBef>
              <a:buNone/>
            </a:pPr>
            <a:r>
              <a:rPr lang="th-TH" sz="6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ค.	ตัวอย่างของเป้าหมาย</a:t>
            </a:r>
            <a:br>
              <a:rPr lang="th-TH" sz="6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sz="6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การประยุกต์ใช้ส่วนตัวที่ดี</a:t>
            </a:r>
            <a:endParaRPr lang="en-US" sz="60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685800" indent="-685800">
              <a:spcBef>
                <a:spcPts val="0"/>
              </a:spcBef>
              <a:buNone/>
            </a:pPr>
            <a:r>
              <a:rPr lang="en-US" sz="2800" dirty="0"/>
              <a:t>C.	Samples of good personal application goals</a:t>
            </a:r>
            <a:endParaRPr lang="en-US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294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685800"/>
            <a:ext cx="9906000" cy="5410200"/>
          </a:xfrm>
        </p:spPr>
        <p:txBody>
          <a:bodyPr/>
          <a:lstStyle/>
          <a:p>
            <a:pPr marL="0" indent="0" algn="ctr">
              <a:buNone/>
            </a:pPr>
            <a:r>
              <a:rPr lang="th-TH" sz="4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เป้าหมายตั้งอยู่บนพื้นฐานของสุภาษิต 4:23</a:t>
            </a:r>
            <a:endParaRPr lang="en-US" sz="44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buNone/>
            </a:pPr>
            <a:r>
              <a:rPr lang="th-TH" sz="40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คืนนี้ ถ้าฉันได้ยินการพูดคุยหยาบ เพื่อที่จะรักษาจิตใจของฉัน ฉันจะพยายามเปลี่ยนทิศทางบทสนทนา ถ้าฉันไม่สามารถเปลี่ยนทิศทางของการสนทนาได้ ฉันจะขอตัวและลาจากเหตุการณ์นั้น</a:t>
            </a:r>
            <a:endParaRPr lang="en-US" sz="40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buNone/>
            </a:pPr>
            <a:r>
              <a:rPr lang="en-US" sz="2000" b="1" dirty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Goal based on Proverbs 4:23</a:t>
            </a:r>
          </a:p>
          <a:p>
            <a:pPr marL="0" indent="0">
              <a:buNone/>
            </a:pPr>
            <a:r>
              <a:rPr lang="en-US" sz="2400" dirty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Tonight if I hear any unwholesome talk going on, in order to guard my heart, I will try and change the direction of the conversation. If I can't change the direction of the conversation, I will excuse myself from the situation.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iteenchallenge.org     Course T506.06 &amp; T505.18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0219-2BB3-4C5E-B148-479F2C35B233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560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124200"/>
            <a:ext cx="10744200" cy="3124200"/>
          </a:xfrm>
        </p:spPr>
        <p:txBody>
          <a:bodyPr/>
          <a:lstStyle/>
          <a:p>
            <a:pPr marL="685800" indent="-685800">
              <a:buNone/>
            </a:pPr>
            <a:r>
              <a:rPr lang="th-TH" altLang="en-US" sz="48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	เป้าหมาย: ฉันจะเขียนจดหมายหาแม่ของฉันและขอให้แม่ยกโทษให้ฉันในสิ่งที่ฉันทำให้แม่เจ็บปวดในอดีต</a:t>
            </a:r>
            <a:endParaRPr lang="en-US" altLang="en-US" sz="4800" b="1" dirty="0">
              <a:solidFill>
                <a:srgbClr val="FFFF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685800" indent="-685800">
              <a:buNone/>
            </a:pPr>
            <a:r>
              <a:rPr lang="en-US" altLang="en-US" sz="2400" dirty="0"/>
              <a:t>	I will write a letter to my mother and ask her to forgive me for what </a:t>
            </a:r>
            <a:br>
              <a:rPr lang="en-US" altLang="en-US" sz="2400" dirty="0"/>
            </a:br>
            <a:r>
              <a:rPr lang="en-US" altLang="en-US" sz="2400" dirty="0"/>
              <a:t>I have done to hurt her in the past.</a:t>
            </a:r>
          </a:p>
          <a:p>
            <a:endParaRPr lang="en-US" altLang="en-US" dirty="0"/>
          </a:p>
        </p:txBody>
      </p:sp>
      <p:sp>
        <p:nvSpPr>
          <p:cNvPr id="1638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kumimoji="1"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har char="•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r>
              <a:rPr kumimoji="0" lang="en-US" altLang="en-US" sz="1400"/>
              <a:t>12-2019</a:t>
            </a:r>
          </a:p>
        </p:txBody>
      </p:sp>
      <p:sp>
        <p:nvSpPr>
          <p:cNvPr id="1638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kumimoji="1"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har char="•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r>
              <a:rPr kumimoji="0" lang="en-US" altLang="en-US" sz="1400"/>
              <a:t>iteenchallenge.org     Course T506.06 &amp; T505.18</a:t>
            </a:r>
          </a:p>
        </p:txBody>
      </p:sp>
      <p:sp>
        <p:nvSpPr>
          <p:cNvPr id="163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kumimoji="1"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har char="•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fld id="{0D53393A-8BE5-4D72-8937-D3A608898A22}" type="slidenum">
              <a:rPr kumimoji="0" lang="en-US" altLang="en-US" sz="1400"/>
              <a:pPr>
                <a:spcBef>
                  <a:spcPct val="20000"/>
                </a:spcBef>
                <a:buClrTx/>
                <a:buFontTx/>
                <a:buNone/>
              </a:pPr>
              <a:t>15</a:t>
            </a:fld>
            <a:endParaRPr kumimoji="0" lang="en-US" altLang="en-US" sz="14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28600"/>
            <a:ext cx="4572000" cy="259993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86200" y="1314271"/>
            <a:ext cx="4051300" cy="151426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95000"/>
              </a:lnSpc>
            </a:pPr>
            <a:r>
              <a:rPr lang="th-TH" sz="9600" b="1" dirty="0">
                <a:ln w="22225">
                  <a:solidFill>
                    <a:srgbClr val="006600"/>
                  </a:solidFill>
                  <a:prstDash val="solid"/>
                </a:ln>
                <a:solidFill>
                  <a:srgbClr val="92D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เป้</a:t>
            </a:r>
            <a:r>
              <a:rPr lang="th-TH" sz="9600" b="1" dirty="0">
                <a:ln w="22225">
                  <a:solidFill>
                    <a:srgbClr val="006600"/>
                  </a:solidFill>
                  <a:prstDash val="solid"/>
                </a:ln>
                <a:solidFill>
                  <a:srgbClr val="0070C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าห</a:t>
            </a:r>
            <a:r>
              <a:rPr lang="th-TH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</a:t>
            </a:r>
            <a:r>
              <a:rPr lang="th-TH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าย</a:t>
            </a:r>
            <a:endParaRPr lang="th-TH" sz="9600" b="1" dirty="0">
              <a:ln w="22225">
                <a:solidFill>
                  <a:srgbClr val="0066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8685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685800"/>
            <a:ext cx="9423400" cy="48006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th-TH" altLang="en-US" sz="48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โรม 8:28</a:t>
            </a:r>
            <a:endParaRPr lang="en-US" altLang="en-US" sz="4800" b="1" dirty="0">
              <a:solidFill>
                <a:srgbClr val="FFFF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th-TH" altLang="en-US" sz="48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เป้าหมายสำหรับครู เมื่อฉันรู้สึกว่าฉันสอนไม่ดี ฉันจะนั่งลงและเขียนสิ่งที่ฉันได้เรียนรู้จากการสอนในบทเรียนนี้</a:t>
            </a:r>
            <a:endParaRPr lang="en-US" altLang="en-US" sz="4800" b="1" dirty="0">
              <a:solidFill>
                <a:srgbClr val="FFFF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buNone/>
            </a:pPr>
            <a:r>
              <a:rPr lang="en-US" altLang="en-US" sz="2400" dirty="0"/>
              <a:t>Romans 8:28</a:t>
            </a:r>
          </a:p>
          <a:p>
            <a:pPr marL="0" indent="0">
              <a:buNone/>
            </a:pPr>
            <a:r>
              <a:rPr lang="en-US" altLang="en-US" sz="2400" dirty="0"/>
              <a:t>When I feel like I have done a lousy job of teaching, I will sit down and list what I learned from teaching this lesson.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kumimoji="1"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har char="•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r>
              <a:rPr kumimoji="0" lang="en-US" altLang="en-US" sz="1400"/>
              <a:t>12-2019</a:t>
            </a:r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kumimoji="1"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har char="•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r>
              <a:rPr kumimoji="0" lang="en-US" altLang="en-US" sz="1400"/>
              <a:t>iteenchallenge.org     Course T506.06 &amp; T505.18</a:t>
            </a: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kumimoji="1"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har char="•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fld id="{867B019E-B359-41E5-A969-099F9A7E6A2E}" type="slidenum">
              <a:rPr kumimoji="0" lang="en-US" altLang="en-US" sz="1400"/>
              <a:pPr>
                <a:spcBef>
                  <a:spcPct val="20000"/>
                </a:spcBef>
                <a:buClrTx/>
                <a:buFontTx/>
                <a:buNone/>
              </a:pPr>
              <a:t>16</a:t>
            </a:fld>
            <a:endParaRPr kumimoji="0"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01570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2" name="Rectangle 4"/>
          <p:cNvSpPr>
            <a:spLocks noGrp="1" noChangeArrowheads="1"/>
          </p:cNvSpPr>
          <p:nvPr>
            <p:ph type="title"/>
          </p:nvPr>
        </p:nvSpPr>
        <p:spPr>
          <a:xfrm>
            <a:off x="1117600" y="152400"/>
            <a:ext cx="10388600" cy="1295400"/>
          </a:xfrm>
        </p:spPr>
        <p:txBody>
          <a:bodyPr/>
          <a:lstStyle/>
          <a:p>
            <a:pPr>
              <a:tabLst>
                <a:tab pos="681038" algn="l"/>
              </a:tabLst>
            </a:pPr>
            <a:r>
              <a:rPr lang="th-TH" altLang="en-US" sz="4800" b="1" dirty="0">
                <a:solidFill>
                  <a:srgbClr val="FFC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ง. 	เครื่องหมายชี้วัดเป้าหมายที่ประยุกต์ใช้ส่วนตัวที่ดี</a:t>
            </a:r>
            <a:r>
              <a:rPr lang="en-US" altLang="en-US" sz="3600" b="1" dirty="0">
                <a:solidFill>
                  <a:srgbClr val="FFC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/>
            </a:r>
            <a:br>
              <a:rPr lang="en-US" altLang="en-US" sz="3600" b="1" dirty="0">
                <a:solidFill>
                  <a:srgbClr val="FFC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en-US" altLang="en-US" sz="2000" dirty="0">
                <a:solidFill>
                  <a:schemeClr val="tx1"/>
                </a:solidFill>
              </a:rPr>
              <a:t>D.	Marks of a Good Personal Application Goal</a:t>
            </a:r>
            <a:endParaRPr lang="en-US" altLang="en-US" sz="3000" i="1" dirty="0">
              <a:solidFill>
                <a:schemeClr val="tx1"/>
              </a:solidFill>
            </a:endParaRPr>
          </a:p>
        </p:txBody>
      </p:sp>
      <p:sp>
        <p:nvSpPr>
          <p:cNvPr id="3450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52600" y="1371600"/>
            <a:ext cx="8839200" cy="4267200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None/>
              <a:tabLst>
                <a:tab pos="5486400" algn="l"/>
                <a:tab pos="5837238" algn="l"/>
              </a:tabLst>
            </a:pPr>
            <a:r>
              <a:rPr lang="en-US" altLang="en-US" sz="40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	</a:t>
            </a:r>
            <a:r>
              <a:rPr lang="th-TH" altLang="en-US" sz="40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มันง่าย</a:t>
            </a:r>
            <a:r>
              <a:rPr lang="en-US" altLang="en-US" dirty="0">
                <a:solidFill>
                  <a:srgbClr val="FFFF00"/>
                </a:solidFill>
              </a:rPr>
              <a:t>	</a:t>
            </a:r>
            <a:r>
              <a:rPr lang="en-US" altLang="en-US" sz="2400" dirty="0"/>
              <a:t>1.	It is Simple</a:t>
            </a:r>
            <a:endParaRPr lang="en-US" altLang="en-US" sz="2400" i="1" dirty="0">
              <a:solidFill>
                <a:srgbClr val="FFFF00"/>
              </a:solidFill>
            </a:endParaRPr>
          </a:p>
          <a:p>
            <a:pPr marL="457200" indent="-457200">
              <a:spcBef>
                <a:spcPts val="1200"/>
              </a:spcBef>
              <a:buNone/>
              <a:tabLst>
                <a:tab pos="5486400" algn="l"/>
                <a:tab pos="5837238" algn="l"/>
              </a:tabLst>
            </a:pPr>
            <a:r>
              <a:rPr lang="en-US" altLang="en-US" sz="40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	</a:t>
            </a:r>
            <a:r>
              <a:rPr lang="th-TH" altLang="en-US" sz="40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มันเฉพาะเจาะจง</a:t>
            </a:r>
            <a:r>
              <a:rPr lang="en-US" altLang="en-US" dirty="0">
                <a:solidFill>
                  <a:srgbClr val="FFFF00"/>
                </a:solidFill>
              </a:rPr>
              <a:t>	</a:t>
            </a:r>
            <a:r>
              <a:rPr lang="en-US" altLang="en-US" sz="2400" dirty="0"/>
              <a:t>2.	It is Specific</a:t>
            </a:r>
            <a:endParaRPr lang="en-US" altLang="en-US" sz="2000" i="1" dirty="0">
              <a:solidFill>
                <a:srgbClr val="FFFF00"/>
              </a:solidFill>
            </a:endParaRPr>
          </a:p>
          <a:p>
            <a:pPr marL="457200" indent="-457200">
              <a:spcBef>
                <a:spcPts val="1200"/>
              </a:spcBef>
              <a:buNone/>
              <a:tabLst>
                <a:tab pos="5486400" algn="l"/>
                <a:tab pos="5837238" algn="l"/>
              </a:tabLst>
            </a:pPr>
            <a:r>
              <a:rPr lang="th-TH" altLang="en-US" sz="40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	มีความหมาย</a:t>
            </a:r>
            <a:r>
              <a:rPr lang="en-US" altLang="en-US" dirty="0">
                <a:solidFill>
                  <a:srgbClr val="FFFF00"/>
                </a:solidFill>
              </a:rPr>
              <a:t>	</a:t>
            </a:r>
            <a:r>
              <a:rPr lang="en-US" altLang="en-US" sz="2400" dirty="0"/>
              <a:t>3.	It is Meaningful</a:t>
            </a:r>
            <a:endParaRPr lang="en-US" altLang="en-US" i="1" dirty="0">
              <a:solidFill>
                <a:srgbClr val="FFFF00"/>
              </a:solidFill>
            </a:endParaRPr>
          </a:p>
          <a:p>
            <a:pPr marL="457200" indent="-457200">
              <a:spcBef>
                <a:spcPts val="1200"/>
              </a:spcBef>
              <a:buNone/>
              <a:tabLst>
                <a:tab pos="5486400" algn="l"/>
                <a:tab pos="5837238" algn="l"/>
              </a:tabLst>
            </a:pPr>
            <a:r>
              <a:rPr lang="th-TH" altLang="en-US" sz="40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4.	นำไปปฏิบัติได้</a:t>
            </a:r>
            <a:r>
              <a:rPr lang="en-US" altLang="en-US" dirty="0">
                <a:solidFill>
                  <a:srgbClr val="FFFF00"/>
                </a:solidFill>
              </a:rPr>
              <a:t>	</a:t>
            </a:r>
            <a:r>
              <a:rPr lang="en-US" altLang="en-US" sz="2400" dirty="0"/>
              <a:t>4.	It is Practical</a:t>
            </a:r>
            <a:endParaRPr lang="en-US" altLang="en-US" i="1" dirty="0">
              <a:solidFill>
                <a:srgbClr val="FFFF00"/>
              </a:solidFill>
            </a:endParaRPr>
          </a:p>
          <a:p>
            <a:pPr marL="457200" indent="-457200">
              <a:spcBef>
                <a:spcPts val="1200"/>
              </a:spcBef>
              <a:buNone/>
              <a:tabLst>
                <a:tab pos="5486400" algn="l"/>
                <a:tab pos="5837238" algn="l"/>
              </a:tabLst>
            </a:pPr>
            <a:r>
              <a:rPr lang="th-TH" altLang="en-US" sz="40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5.	สามารถวัดผลได้</a:t>
            </a:r>
            <a:r>
              <a:rPr lang="en-US" altLang="en-US" dirty="0">
                <a:solidFill>
                  <a:srgbClr val="FFFF00"/>
                </a:solidFill>
              </a:rPr>
              <a:t>	</a:t>
            </a:r>
            <a:r>
              <a:rPr lang="en-US" altLang="en-US" sz="2400" dirty="0"/>
              <a:t>5.	It can be measured</a:t>
            </a:r>
            <a:endParaRPr lang="en-US" altLang="en-US" sz="2400" i="1" dirty="0">
              <a:solidFill>
                <a:srgbClr val="FFFF00"/>
              </a:solidFill>
            </a:endParaRPr>
          </a:p>
          <a:p>
            <a:pPr marL="457200" indent="-457200">
              <a:spcBef>
                <a:spcPts val="1200"/>
              </a:spcBef>
              <a:buNone/>
              <a:tabLst>
                <a:tab pos="5486400" algn="l"/>
                <a:tab pos="5837238" algn="l"/>
              </a:tabLst>
            </a:pPr>
            <a:r>
              <a:rPr lang="th-TH" altLang="en-US" sz="40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6.	ช่วยเหลือคุณ</a:t>
            </a:r>
            <a:r>
              <a:rPr lang="en-US" altLang="en-US" dirty="0">
                <a:solidFill>
                  <a:srgbClr val="FFFF00"/>
                </a:solidFill>
              </a:rPr>
              <a:t>	</a:t>
            </a:r>
            <a:r>
              <a:rPr lang="en-US" altLang="en-US" sz="2400" dirty="0"/>
              <a:t>6.	It helps you</a:t>
            </a:r>
            <a:endParaRPr lang="en-US" altLang="en-US" i="1" dirty="0">
              <a:solidFill>
                <a:srgbClr val="FFFF00"/>
              </a:solidFill>
            </a:endParaRPr>
          </a:p>
        </p:txBody>
      </p:sp>
      <p:sp>
        <p:nvSpPr>
          <p:cNvPr id="1331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en-US" altLang="en-US" sz="1400">
                <a:solidFill>
                  <a:schemeClr val="tx1"/>
                </a:solidFill>
              </a:rPr>
              <a:t>12-2019</a:t>
            </a:r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fld id="{90067958-1613-4184-9B90-0101354DFBF1}" type="slidenum">
              <a:rPr kumimoji="0" lang="en-US" altLang="en-US" sz="1400">
                <a:solidFill>
                  <a:schemeClr val="tx1"/>
                </a:solidFill>
              </a:rPr>
              <a:pPr/>
              <a:t>17</a:t>
            </a:fld>
            <a:endParaRPr kumimoji="0" lang="en-US" altLang="en-US" sz="1400">
              <a:solidFill>
                <a:schemeClr val="tx1"/>
              </a:solidFill>
            </a:endParaRPr>
          </a:p>
        </p:txBody>
      </p:sp>
      <p:sp>
        <p:nvSpPr>
          <p:cNvPr id="1331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en-US" altLang="en-US" sz="1400">
                <a:solidFill>
                  <a:schemeClr val="tx1"/>
                </a:solidFill>
              </a:rPr>
              <a:t>iteenchallenge.org     Course T506.06 &amp; T505.18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5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5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5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50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50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50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381000"/>
            <a:ext cx="10769600" cy="5638800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th-TH" sz="40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เป้าหมายตั้งอยู่บนพื้นฐานของโรม12:16</a:t>
            </a:r>
            <a:endParaRPr lang="en-US" sz="4000" b="1" dirty="0">
              <a:solidFill>
                <a:srgbClr val="FFFF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th-TH" sz="40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อาหารมื้อต่อไป3มื้อ ฉันจะนั่งกับบางคนที่ฉันไม่ค่อยใช้เวลาด้วยหรือคนที่ฉันไม่ชอบเพื่อที่จะรู้จักเขาให้มากยิ่งขึ้น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th-TH" sz="40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อาหารมื้อต่อไป3มื้อ ฉันจะนั่่งกับผู้เรียนคนใหม่ในโปรแกรมเพื่อที่จะรู้จักเขาให้มากยิ่งขึ้น</a:t>
            </a:r>
          </a:p>
          <a:p>
            <a:pPr marL="0" indent="0">
              <a:buNone/>
            </a:pPr>
            <a:r>
              <a:rPr lang="en-US" sz="2000" b="1" dirty="0"/>
              <a:t>Goal based on Romans 12:16</a:t>
            </a:r>
          </a:p>
          <a:p>
            <a:pPr marL="0" indent="0">
              <a:buNone/>
            </a:pPr>
            <a:r>
              <a:rPr lang="en-US" sz="2000" dirty="0"/>
              <a:t>For the next 3 meals, I will sit next to someone I don't usually spend time with or that I do not like in order to get to know them better.</a:t>
            </a:r>
            <a:endParaRPr lang="en-US" sz="2000" b="1" dirty="0"/>
          </a:p>
          <a:p>
            <a:pPr marL="0" indent="0">
              <a:buNone/>
            </a:pPr>
            <a:r>
              <a:rPr lang="en-US" sz="2000" dirty="0"/>
              <a:t>For the next 3 meals, I will sit next to a new student in the program in order to get to know them better.</a:t>
            </a:r>
            <a:endParaRPr lang="en-US" sz="2000" b="1" dirty="0"/>
          </a:p>
          <a:p>
            <a:pPr marL="0" indent="0"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iteenchallenge.org     Course T506.06 &amp; T505.18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0219-2BB3-4C5E-B148-479F2C35B233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57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836" y="304800"/>
            <a:ext cx="6391564" cy="2057400"/>
          </a:xfrm>
        </p:spPr>
        <p:txBody>
          <a:bodyPr/>
          <a:lstStyle/>
          <a:p>
            <a:pPr algn="ctr"/>
            <a:r>
              <a:rPr lang="th-TH" sz="54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อะไรคือความแตกต่างระหว่างความคิดที่ดีและเป้าหมายที่ดี</a:t>
            </a:r>
            <a:endParaRPr lang="en-US" sz="5400" b="1" dirty="0">
              <a:solidFill>
                <a:srgbClr val="FFFF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895600"/>
            <a:ext cx="4114800" cy="21336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400" dirty="0"/>
              <a:t>What is the difference between a good idea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/>
              <a:t>and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/>
              <a:t>a good goal?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iteenchallenge.org     Course T506.06 &amp; T505.18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0219-2BB3-4C5E-B148-479F2C35B233}" type="slidenum">
              <a:rPr lang="en-US" altLang="en-US" smtClean="0"/>
              <a:pPr/>
              <a:t>19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867" y="304800"/>
            <a:ext cx="1621708" cy="1981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706" y="2895601"/>
            <a:ext cx="4370294" cy="29717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58200" y="2895600"/>
            <a:ext cx="2438400" cy="707886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4000" b="1" cap="all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เป้าหมาย</a:t>
            </a:r>
            <a:endParaRPr lang="en-US" sz="4000" b="1" cap="all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5133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9652000" cy="3200400"/>
          </a:xfrm>
        </p:spPr>
        <p:txBody>
          <a:bodyPr/>
          <a:lstStyle/>
          <a:p>
            <a:pPr>
              <a:defRPr/>
            </a:pPr>
            <a:r>
              <a:rPr lang="th-TH" sz="48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ุณมีประสบการณ์มากแค่ไหนในการช่วยเหลือผู้เรียนให้ตั้งเป้าหมายการประยุกต์ใช้ส่วนตัวในชั้นเรียนทีนชาล์เลนจ์</a:t>
            </a:r>
            <a:r>
              <a:rPr lang="en-US" sz="48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?</a:t>
            </a:r>
            <a:r>
              <a:rPr lang="en-US" sz="4000" dirty="0">
                <a:solidFill>
                  <a:srgbClr val="FFFF00"/>
                </a:solidFill>
              </a:rPr>
              <a:t/>
            </a:r>
            <a:br>
              <a:rPr lang="en-US" sz="4000" dirty="0">
                <a:solidFill>
                  <a:srgbClr val="FFFF00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How much experience have you had in helping students set personal application goals in Teen Challenge classes?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3581400"/>
            <a:ext cx="8813800" cy="2286000"/>
          </a:xfrm>
        </p:spPr>
        <p:txBody>
          <a:bodyPr/>
          <a:lstStyle/>
          <a:p>
            <a:pPr>
              <a:defRPr/>
            </a:pPr>
            <a:r>
              <a:rPr lang="th-TH" sz="44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ให้คะแนนตัวเองตัวเลขระหว่าง</a:t>
            </a:r>
            <a:r>
              <a:rPr lang="en-US" sz="44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0 </a:t>
            </a:r>
            <a:r>
              <a:rPr lang="th-TH" sz="44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ถึง</a:t>
            </a:r>
            <a:r>
              <a:rPr lang="en-US" sz="44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10. </a:t>
            </a:r>
            <a:r>
              <a:rPr lang="km-KH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UI" panose="020B0502040204020203" pitchFamily="34" charset="0"/>
                <a:cs typeface="Khmer UI" panose="020B0502040204020203" pitchFamily="34" charset="0"/>
              </a:rPr>
              <a:t>	​​​​​​​​​​​​​​​​​​​​​​​​​​​	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>
              <a:defRPr/>
            </a:pPr>
            <a:r>
              <a:rPr lang="en-US" sz="2800" dirty="0"/>
              <a:t>Give yourself a score of a number </a:t>
            </a:r>
            <a:br>
              <a:rPr lang="en-US" sz="2800" dirty="0"/>
            </a:br>
            <a:r>
              <a:rPr lang="en-US" sz="2800" dirty="0"/>
              <a:t>between 0 and 10.______</a:t>
            </a:r>
          </a:p>
        </p:txBody>
      </p:sp>
      <p:sp>
        <p:nvSpPr>
          <p:cNvPr id="512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kumimoji="1"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har char="•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r>
              <a:rPr kumimoji="0" lang="en-US" altLang="en-US" sz="1400"/>
              <a:t>12-2019</a:t>
            </a:r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kumimoji="1"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har char="•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r>
              <a:rPr kumimoji="0" lang="en-US" altLang="en-US" sz="1400"/>
              <a:t>iteenchallenge.org     Course T506.06 &amp; T505.18</a:t>
            </a:r>
          </a:p>
        </p:txBody>
      </p:sp>
      <p:sp>
        <p:nvSpPr>
          <p:cNvPr id="51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kumimoji="1"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har char="•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fld id="{CA4F82B1-2E8B-4BE6-8104-CD72045D4C92}" type="slidenum">
              <a:rPr kumimoji="0" lang="en-US" altLang="en-US" sz="1400"/>
              <a:pPr>
                <a:spcBef>
                  <a:spcPct val="20000"/>
                </a:spcBef>
                <a:buClrTx/>
                <a:buFontTx/>
                <a:buNone/>
              </a:pPr>
              <a:t>2</a:t>
            </a:fld>
            <a:endParaRPr kumimoji="0"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68731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4962" name="Object 2"/>
          <p:cNvGraphicFramePr>
            <a:graphicFrameLocks noChangeAspect="1"/>
          </p:cNvGraphicFramePr>
          <p:nvPr/>
        </p:nvGraphicFramePr>
        <p:xfrm>
          <a:off x="1828800" y="5029201"/>
          <a:ext cx="4267200" cy="138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7" name="Clip" r:id="rId6" imgW="6544800" imgH="1706400" progId="MS_ClipArt_Gallery.2">
                  <p:embed/>
                </p:oleObj>
              </mc:Choice>
              <mc:Fallback>
                <p:oleObj name="Clip" r:id="rId6" imgW="6544800" imgH="17064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029201"/>
                        <a:ext cx="4267200" cy="1387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5" name="Object 5"/>
          <p:cNvGraphicFramePr>
            <a:graphicFrameLocks noChangeAspect="1"/>
          </p:cNvGraphicFramePr>
          <p:nvPr/>
        </p:nvGraphicFramePr>
        <p:xfrm>
          <a:off x="7315200" y="3276600"/>
          <a:ext cx="1600200" cy="309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" name="Clip" r:id="rId8" imgW="3247200" imgH="5878800" progId="MS_ClipArt_Gallery.2">
                  <p:embed/>
                </p:oleObj>
              </mc:Choice>
              <mc:Fallback>
                <p:oleObj name="Clip" r:id="rId8" imgW="3247200" imgH="58788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3276600"/>
                        <a:ext cx="1600200" cy="309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7" name="Object 7"/>
          <p:cNvGraphicFramePr>
            <a:graphicFrameLocks noChangeAspect="1"/>
          </p:cNvGraphicFramePr>
          <p:nvPr/>
        </p:nvGraphicFramePr>
        <p:xfrm>
          <a:off x="4724400" y="0"/>
          <a:ext cx="25146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" name="Clip" r:id="rId10" imgW="3717360" imgH="3352320" progId="MS_ClipArt_Gallery.2">
                  <p:embed/>
                </p:oleObj>
              </mc:Choice>
              <mc:Fallback>
                <p:oleObj name="Clip" r:id="rId10" imgW="3717360" imgH="33523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0"/>
                        <a:ext cx="2514600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Date Placeholder 7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en-US" altLang="en-US" sz="1400">
                <a:solidFill>
                  <a:schemeClr val="tx1"/>
                </a:solidFill>
              </a:rPr>
              <a:t>12-2019</a:t>
            </a:r>
          </a:p>
        </p:txBody>
      </p:sp>
      <p:sp>
        <p:nvSpPr>
          <p:cNvPr id="1033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fld id="{93FCD975-0B3D-4B70-B2D2-DBCF7FF23F9D}" type="slidenum">
              <a:rPr kumimoji="0" lang="en-US" altLang="en-US" sz="1400">
                <a:solidFill>
                  <a:schemeClr val="tx1"/>
                </a:solidFill>
              </a:rPr>
              <a:pPr/>
              <a:t>20</a:t>
            </a:fld>
            <a:endParaRPr kumimoji="0" lang="en-US" altLang="en-US" sz="1400">
              <a:solidFill>
                <a:schemeClr val="tx1"/>
              </a:solidFill>
            </a:endParaRPr>
          </a:p>
        </p:txBody>
      </p:sp>
      <p:sp>
        <p:nvSpPr>
          <p:cNvPr id="1034" name="Footer Placeholder 9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en-US" altLang="en-US" sz="1400">
                <a:solidFill>
                  <a:schemeClr val="tx1"/>
                </a:solidFill>
              </a:rPr>
              <a:t>iteenchallenge.org     Course T506.06 &amp; T505.18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1924050" y="1428750"/>
            <a:ext cx="2895600" cy="2171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86800" y="685800"/>
            <a:ext cx="1420368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1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4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4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4249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4249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0"/>
            <a:ext cx="7772400" cy="1524000"/>
          </a:xfrm>
        </p:spPr>
        <p:txBody>
          <a:bodyPr/>
          <a:lstStyle/>
          <a:p>
            <a:pPr algn="ctr"/>
            <a:r>
              <a:rPr lang="th-TH" altLang="en-US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การประเมินเป้าหมาย</a:t>
            </a:r>
            <a:r>
              <a:rPr lang="en-US" altLang="en-US" sz="3600" b="1" dirty="0">
                <a:solidFill>
                  <a:srgbClr val="FFFF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/>
            </a:r>
            <a:br>
              <a:rPr lang="en-US" altLang="en-US" sz="3600" b="1" dirty="0">
                <a:solidFill>
                  <a:srgbClr val="FFFF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</a:br>
            <a:r>
              <a:rPr lang="en-US" altLang="en-US" sz="2400" dirty="0"/>
              <a:t>Evaluating a Goal</a:t>
            </a:r>
            <a:endParaRPr lang="en-US" altLang="en-US" sz="2400" i="1" dirty="0">
              <a:solidFill>
                <a:srgbClr val="FFFF00"/>
              </a:solidFill>
            </a:endParaRP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1524000"/>
            <a:ext cx="8001000" cy="4648200"/>
          </a:xfrm>
        </p:spPr>
        <p:txBody>
          <a:bodyPr/>
          <a:lstStyle/>
          <a:p>
            <a:r>
              <a:rPr lang="th-TH" altLang="en-US" sz="4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1 โครินธ์ 10:13</a:t>
            </a:r>
            <a:r>
              <a:rPr lang="ru-RU" altLang="en-US" sz="4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cs typeface="Cordia New" panose="020B0304020202020204" pitchFamily="34" charset="-34"/>
              </a:rPr>
              <a:t> </a:t>
            </a:r>
            <a:r>
              <a:rPr lang="en-US" altLang="en-US" sz="4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 </a:t>
            </a:r>
            <a:r>
              <a:rPr lang="en-US" altLang="en-US" dirty="0">
                <a:effectLst>
                  <a:outerShdw blurRad="50800" dist="38100" dir="2700000" algn="tl" rotWithShape="0">
                    <a:prstClr val="black"/>
                  </a:outerShdw>
                </a:effectLst>
                <a:latin typeface="Khmer UI" panose="020B0502040204020203" pitchFamily="34" charset="0"/>
                <a:cs typeface="Khmer UI" panose="020B0502040204020203" pitchFamily="34" charset="0"/>
              </a:rPr>
              <a:t>1 Corinthians 10:13</a:t>
            </a:r>
            <a:endParaRPr lang="en-US" altLang="en-US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>
              <a:spcBef>
                <a:spcPts val="1200"/>
              </a:spcBef>
            </a:pPr>
            <a:r>
              <a:rPr lang="th-TH" altLang="en-US" sz="40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เป้าหมายของผู้เรียน: เมื่อถูกทดลอง ตระหนักว่ามันคือซาตาน“</a:t>
            </a:r>
            <a:endParaRPr lang="en-US" altLang="en-US" sz="40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en-US" altLang="en-US" sz="2000" dirty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Student goal:  </a:t>
            </a:r>
            <a:br>
              <a:rPr lang="en-US" altLang="en-US" sz="2000" dirty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</a:br>
            <a:r>
              <a:rPr lang="en-US" altLang="en-US" sz="2000" dirty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“When tempted, I will realize it is Satan.” </a:t>
            </a:r>
          </a:p>
          <a:p>
            <a:endParaRPr lang="en-US" altLang="en-US" sz="2000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/>
                </a:outerShdw>
              </a:effectLst>
            </a:endParaRPr>
          </a:p>
          <a:p>
            <a:pPr>
              <a:spcBef>
                <a:spcPts val="1200"/>
              </a:spcBef>
            </a:pPr>
            <a:r>
              <a:rPr lang="th-TH" altLang="en-US" sz="40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เราสามารถปรับปรุงเป้าหมายนี้ได้อย่างไร?</a:t>
            </a:r>
            <a:r>
              <a:rPr lang="en-US" altLang="en-US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ea typeface="Arial Unicode MS" panose="020B0604020202020204" pitchFamily="34" charset="-128"/>
              </a:rPr>
              <a:t/>
            </a:r>
            <a:br>
              <a:rPr lang="en-US" altLang="en-US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ea typeface="Arial Unicode MS" panose="020B0604020202020204" pitchFamily="34" charset="-128"/>
              </a:rPr>
            </a:br>
            <a:r>
              <a:rPr lang="en-US" altLang="en-US" sz="2000" dirty="0">
                <a:effectLst>
                  <a:outerShdw blurRad="50800" dist="38100" dir="2700000" algn="tl" rotWithShape="0">
                    <a:prstClr val="black"/>
                  </a:outerShdw>
                </a:effectLst>
                <a:ea typeface="Arial Unicode MS" panose="020B0604020202020204" pitchFamily="34" charset="-128"/>
              </a:rPr>
              <a:t>How can this goal be improved?</a:t>
            </a:r>
            <a:endParaRPr lang="en-US" altLang="en-US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ea typeface="Arial Unicode MS" panose="020B0604020202020204" pitchFamily="34" charset="-128"/>
            </a:endParaRPr>
          </a:p>
        </p:txBody>
      </p:sp>
      <p:sp>
        <p:nvSpPr>
          <p:cNvPr id="1741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en-US" altLang="en-US" sz="1400">
                <a:solidFill>
                  <a:schemeClr val="tx1"/>
                </a:solidFill>
              </a:rPr>
              <a:t>12-2019</a:t>
            </a:r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fld id="{3743097C-D053-41AA-AA68-56DC90967C96}" type="slidenum">
              <a:rPr kumimoji="0" lang="en-US" altLang="en-US" sz="1400">
                <a:solidFill>
                  <a:schemeClr val="tx1"/>
                </a:solidFill>
              </a:rPr>
              <a:pPr/>
              <a:t>21</a:t>
            </a:fld>
            <a:endParaRPr kumimoji="0" lang="en-US" altLang="en-US" sz="1400">
              <a:solidFill>
                <a:schemeClr val="tx1"/>
              </a:solidFill>
            </a:endParaRPr>
          </a:p>
        </p:txBody>
      </p:sp>
      <p:sp>
        <p:nvSpPr>
          <p:cNvPr id="1741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en-US" altLang="en-US" sz="1400">
                <a:solidFill>
                  <a:schemeClr val="tx1"/>
                </a:solidFill>
              </a:rPr>
              <a:t>iteenchallenge.org     Course T506.06 &amp; T505.18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7315200" cy="1143000"/>
          </a:xfrm>
        </p:spPr>
        <p:txBody>
          <a:bodyPr/>
          <a:lstStyle/>
          <a:p>
            <a:r>
              <a:rPr lang="th-TH" sz="60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มันธิว 28:19-20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>
                <a:solidFill>
                  <a:schemeClr val="tx1"/>
                </a:solidFill>
              </a:rPr>
              <a:t>Matthew 28:19-20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19200"/>
            <a:ext cx="10591800" cy="50292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th-TH" sz="40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เหตุฉะนั้น ท่านทั้งหลายจงออกไปสั่งสอนชนทุกชาติให้รับบัพติศมาในพระนามแห่งพระบิดา พระบุตร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th-TH" sz="40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พระวิญญาณบริสุทธิ์ สอนเขาให้ถือรักษาสิ่งสารพัดซึ่งเราได้สั่งพวกท่านไว้ ดูเถิด  เราจะอยู่กับท่านทั้งหลายเสมอไป จนกว่าจะสิ้นยุค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th-TH" sz="4400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เป้าหมายผู้เรียน: </a:t>
            </a:r>
            <a:endParaRPr lang="en-US" sz="4400" dirty="0">
              <a:solidFill>
                <a:srgbClr val="FFFF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th-TH" sz="44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ฉันต้องการนำทุกๆ คนมาหาพระเจ้า</a:t>
            </a:r>
            <a:endParaRPr lang="en-US" sz="4400" b="1" dirty="0">
              <a:solidFill>
                <a:srgbClr val="FFFF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buNone/>
            </a:pPr>
            <a:r>
              <a:rPr lang="ru-RU" sz="2000" dirty="0"/>
              <a:t>Student Goal: I want to win the world to Jesus.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iteenchallenge.org     Course T506.06 &amp; T505.18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0219-2BB3-4C5E-B148-479F2C35B233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855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11125200" cy="1752600"/>
          </a:xfrm>
        </p:spPr>
        <p:txBody>
          <a:bodyPr/>
          <a:lstStyle/>
          <a:p>
            <a:pPr>
              <a:tabLst>
                <a:tab pos="685800" algn="l"/>
              </a:tabLst>
            </a:pPr>
            <a:r>
              <a:rPr lang="th-TH" sz="48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จ. 	อะไรคือจุดที่ควรสนใจในการประยุกต์ใช้เป้าหมายส่วนตัว</a:t>
            </a:r>
            <a:r>
              <a:rPr lang="en-US" b="1" dirty="0">
                <a:solidFill>
                  <a:srgbClr val="FFFF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/>
            </a:r>
            <a:br>
              <a:rPr lang="en-US" b="1" dirty="0">
                <a:solidFill>
                  <a:srgbClr val="FFFF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</a:br>
            <a:r>
              <a:rPr lang="en-US" sz="2400" dirty="0">
                <a:solidFill>
                  <a:schemeClr val="tx1"/>
                </a:solidFill>
              </a:rPr>
              <a:t>E.	What should be the focus of the personal application goal?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iteenchallenge.org     Course T506.06 &amp; T505.18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0219-2BB3-4C5E-B148-479F2C35B233}" type="slidenum">
              <a:rPr lang="en-US" altLang="en-US" smtClean="0"/>
              <a:pPr/>
              <a:t>23</a:t>
            </a:fld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581668"/>
            <a:ext cx="4572000" cy="259993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886200" y="3667339"/>
            <a:ext cx="4051300" cy="151426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95000"/>
              </a:lnSpc>
            </a:pPr>
            <a:r>
              <a:rPr lang="th-TH" sz="9600" b="1" dirty="0">
                <a:ln w="22225">
                  <a:solidFill>
                    <a:srgbClr val="006600"/>
                  </a:solidFill>
                  <a:prstDash val="solid"/>
                </a:ln>
                <a:solidFill>
                  <a:srgbClr val="92D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เป้</a:t>
            </a:r>
            <a:r>
              <a:rPr lang="th-TH" sz="9600" b="1" dirty="0">
                <a:ln w="22225">
                  <a:solidFill>
                    <a:srgbClr val="006600"/>
                  </a:solidFill>
                  <a:prstDash val="solid"/>
                </a:ln>
                <a:solidFill>
                  <a:srgbClr val="0070C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าห</a:t>
            </a:r>
            <a:r>
              <a:rPr lang="th-TH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</a:t>
            </a:r>
            <a:r>
              <a:rPr lang="th-TH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าย</a:t>
            </a:r>
            <a:endParaRPr lang="th-TH" sz="9600" b="1" dirty="0">
              <a:ln w="22225">
                <a:solidFill>
                  <a:srgbClr val="0066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1415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76200"/>
            <a:ext cx="7315200" cy="1066800"/>
          </a:xfrm>
        </p:spPr>
        <p:txBody>
          <a:bodyPr/>
          <a:lstStyle/>
          <a:p>
            <a:pPr algn="ctr"/>
            <a:r>
              <a:rPr lang="th-TH" altLang="en-US" sz="54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คำถามสี่ข้อ</a:t>
            </a:r>
            <a:r>
              <a:rPr lang="en-US" altLang="en-US" sz="54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/>
            </a:r>
            <a:br>
              <a:rPr lang="en-US" altLang="en-US" sz="54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en-US" altLang="en-US" sz="2400" dirty="0">
                <a:solidFill>
                  <a:schemeClr val="tx1"/>
                </a:solidFill>
              </a:rPr>
              <a:t>The Four Questions </a:t>
            </a:r>
            <a:endParaRPr lang="en-US" altLang="en-US" sz="1800" i="1" dirty="0">
              <a:solidFill>
                <a:schemeClr val="tx1"/>
              </a:solidFill>
            </a:endParaRPr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295400"/>
            <a:ext cx="9423400" cy="4724400"/>
          </a:xfrm>
        </p:spPr>
        <p:txBody>
          <a:bodyPr/>
          <a:lstStyle/>
          <a:p>
            <a:pPr marL="0" indent="0">
              <a:spcBef>
                <a:spcPts val="600"/>
              </a:spcBef>
              <a:buFontTx/>
              <a:buNone/>
              <a:tabLst>
                <a:tab pos="571500" algn="l"/>
              </a:tabLst>
            </a:pPr>
            <a:r>
              <a:rPr lang="en-US" altLang="en-US" sz="36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1)	</a:t>
            </a:r>
            <a:r>
              <a:rPr lang="th-TH" altLang="en-US" sz="36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วันนี้ฉันอยู่ที่จุดใด</a:t>
            </a:r>
            <a:r>
              <a:rPr lang="ru-RU" altLang="en-US" sz="3600" dirty="0">
                <a:solidFill>
                  <a:srgbClr val="FFFF00"/>
                </a:solidFill>
                <a:cs typeface="Cordia New" panose="020B0304020202020204" pitchFamily="34" charset="-34"/>
              </a:rPr>
              <a:t> </a:t>
            </a:r>
            <a:r>
              <a:rPr lang="en-US" altLang="en-US" sz="2800" dirty="0">
                <a:solidFill>
                  <a:srgbClr val="FFFF00"/>
                </a:solidFill>
              </a:rPr>
              <a:t/>
            </a:r>
            <a:br>
              <a:rPr lang="en-US" altLang="en-US" sz="2800" dirty="0">
                <a:solidFill>
                  <a:srgbClr val="FFFF00"/>
                </a:solidFill>
              </a:rPr>
            </a:br>
            <a:r>
              <a:rPr lang="en-US" altLang="en-US" sz="1800" dirty="0"/>
              <a:t>1)	Where am I today? </a:t>
            </a:r>
            <a:endParaRPr lang="en-US" altLang="en-US" sz="1800" i="1" dirty="0">
              <a:solidFill>
                <a:srgbClr val="FFFF00"/>
              </a:solidFill>
            </a:endParaRPr>
          </a:p>
          <a:p>
            <a:pPr marL="582613" indent="-582613">
              <a:spcBef>
                <a:spcPts val="600"/>
              </a:spcBef>
              <a:buFontTx/>
              <a:buAutoNum type="arabicParenR" startAt="2"/>
              <a:tabLst>
                <a:tab pos="571500" algn="l"/>
              </a:tabLst>
            </a:pPr>
            <a:r>
              <a:rPr lang="th-TH" altLang="en-US" sz="36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พระเจ้าต้องการให้ฉันอยู่ที่จุดใด </a:t>
            </a:r>
            <a:r>
              <a:rPr lang="en-US" altLang="en-US" sz="36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/>
            </a:r>
            <a:br>
              <a:rPr lang="en-US" altLang="en-US" sz="36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altLang="en-US" sz="36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(ในเรื่องด้านนี้ในชีวิตของฉัน)</a:t>
            </a:r>
            <a:endParaRPr lang="en-US" altLang="en-US" sz="3600" b="1" dirty="0">
              <a:solidFill>
                <a:srgbClr val="FFFF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spcBef>
                <a:spcPts val="0"/>
              </a:spcBef>
              <a:buNone/>
              <a:tabLst>
                <a:tab pos="571500" algn="l"/>
              </a:tabLst>
            </a:pPr>
            <a:r>
              <a:rPr lang="en-US" altLang="en-US" sz="1800" dirty="0"/>
              <a:t>2)	Where does God want me to be? (in regard to this area of my life?)</a:t>
            </a:r>
            <a:endParaRPr lang="en-US" altLang="en-US" sz="2200" i="1" dirty="0">
              <a:solidFill>
                <a:srgbClr val="FFFF00"/>
              </a:solidFill>
            </a:endParaRPr>
          </a:p>
          <a:p>
            <a:pPr marL="582613" indent="-582613">
              <a:spcBef>
                <a:spcPts val="600"/>
              </a:spcBef>
              <a:buFontTx/>
              <a:buAutoNum type="arabicParenR" startAt="3"/>
              <a:tabLst>
                <a:tab pos="571500" algn="l"/>
              </a:tabLst>
            </a:pPr>
            <a:r>
              <a:rPr lang="th-TH" altLang="en-US" sz="36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ก้าวแรกที่ฉันสามารถทำได้วันนี้ในการเริ่มต้นก้าวไปสู้ทิศทางที่ถูกต้อง</a:t>
            </a:r>
            <a:endParaRPr lang="en-US" altLang="en-US" sz="3600" b="1" dirty="0">
              <a:solidFill>
                <a:srgbClr val="FFFF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spcBef>
                <a:spcPts val="0"/>
              </a:spcBef>
              <a:buNone/>
              <a:tabLst>
                <a:tab pos="571500" algn="l"/>
              </a:tabLst>
            </a:pPr>
            <a:r>
              <a:rPr lang="en-US" altLang="en-US" sz="1800" dirty="0"/>
              <a:t>3)	What is one step I can take today to begin moving in the right direction?</a:t>
            </a:r>
            <a:endParaRPr lang="en-US" altLang="en-US" sz="2200" i="1" dirty="0">
              <a:solidFill>
                <a:srgbClr val="FFFF00"/>
              </a:solidFill>
            </a:endParaRPr>
          </a:p>
          <a:p>
            <a:pPr marL="0" indent="0">
              <a:spcBef>
                <a:spcPts val="600"/>
              </a:spcBef>
              <a:buFontTx/>
              <a:buNone/>
              <a:tabLst>
                <a:tab pos="571500" algn="l"/>
              </a:tabLst>
            </a:pPr>
            <a:r>
              <a:rPr lang="en-US" altLang="en-US" sz="36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4)	</a:t>
            </a:r>
            <a:r>
              <a:rPr lang="th-TH" altLang="en-US" sz="36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ขั้นตอนนี้สามาถวัดได้อย่างไร</a:t>
            </a:r>
            <a:r>
              <a:rPr lang="ru-RU" altLang="en-US" sz="3600" b="1" dirty="0">
                <a:solidFill>
                  <a:srgbClr val="FFFF00"/>
                </a:solidFill>
                <a:cs typeface="Cordia New" panose="020B0304020202020204" pitchFamily="34" charset="-34"/>
              </a:rPr>
              <a:t> </a:t>
            </a:r>
            <a:r>
              <a:rPr lang="en-US" altLang="en-US" sz="2400" dirty="0">
                <a:solidFill>
                  <a:srgbClr val="FFFF00"/>
                </a:solidFill>
              </a:rPr>
              <a:t/>
            </a:r>
            <a:br>
              <a:rPr lang="en-US" altLang="en-US" sz="2400" dirty="0">
                <a:solidFill>
                  <a:srgbClr val="FFFF00"/>
                </a:solidFill>
              </a:rPr>
            </a:br>
            <a:r>
              <a:rPr lang="en-US" altLang="en-US" sz="1800" dirty="0"/>
              <a:t>4)	How can this step be measured?</a:t>
            </a:r>
            <a:endParaRPr lang="en-US" altLang="en-US" sz="2200" i="1" dirty="0">
              <a:solidFill>
                <a:srgbClr val="FFFF00"/>
              </a:solidFill>
            </a:endParaRPr>
          </a:p>
        </p:txBody>
      </p:sp>
      <p:sp>
        <p:nvSpPr>
          <p:cNvPr id="1229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en-US" altLang="en-US" sz="1400">
                <a:solidFill>
                  <a:schemeClr val="tx1"/>
                </a:solidFill>
              </a:rPr>
              <a:t>12-2019</a:t>
            </a:r>
          </a:p>
        </p:txBody>
      </p:sp>
      <p:sp>
        <p:nvSpPr>
          <p:cNvPr id="1229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fld id="{EACA1747-932E-4733-8801-E855E679AB39}" type="slidenum">
              <a:rPr kumimoji="0" lang="en-US" altLang="en-US" sz="1400">
                <a:solidFill>
                  <a:schemeClr val="tx1"/>
                </a:solidFill>
              </a:rPr>
              <a:pPr/>
              <a:t>24</a:t>
            </a:fld>
            <a:endParaRPr kumimoji="0" lang="en-US" altLang="en-US" sz="1400">
              <a:solidFill>
                <a:schemeClr val="tx1"/>
              </a:solidFill>
            </a:endParaRPr>
          </a:p>
        </p:txBody>
      </p:sp>
      <p:sp>
        <p:nvSpPr>
          <p:cNvPr id="1229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en-US" altLang="en-US" sz="1400">
                <a:solidFill>
                  <a:schemeClr val="tx1"/>
                </a:solidFill>
              </a:rPr>
              <a:t>iteenchallenge.org     Course T506.06 &amp; T505.18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7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7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7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7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7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7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7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7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7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7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7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7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15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9728200" cy="2286000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685800" algn="l"/>
              </a:tabLst>
            </a:pPr>
            <a:r>
              <a:rPr lang="en-US" sz="48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	</a:t>
            </a:r>
            <a:r>
              <a:rPr lang="th-TH" sz="48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ปัญหาของผู้เรียนบางอย่างในการตั้งเป้าหมาย</a:t>
            </a:r>
            <a:r>
              <a:rPr lang="en-US" sz="48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48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ส่วนตัวคืออะไร</a:t>
            </a:r>
            <a:r>
              <a:rPr lang="en-US" b="1" dirty="0">
                <a:solidFill>
                  <a:srgbClr val="FFFF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/>
            </a:r>
            <a:br>
              <a:rPr lang="en-US" b="1" dirty="0">
                <a:solidFill>
                  <a:srgbClr val="FFFF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</a:br>
            <a:r>
              <a:rPr lang="en-US" sz="2400" dirty="0">
                <a:solidFill>
                  <a:schemeClr val="tx1"/>
                </a:solidFill>
              </a:rPr>
              <a:t>1.	What are some of the problems students have in setting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	personal application goals?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iteenchallenge.org     Course T506.06 &amp; T505.18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0219-2BB3-4C5E-B148-479F2C35B233}" type="slidenum">
              <a:rPr lang="en-US" altLang="en-US" smtClean="0"/>
              <a:pPr/>
              <a:t>25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8" r="27651"/>
          <a:stretch/>
        </p:blipFill>
        <p:spPr>
          <a:xfrm>
            <a:off x="7162800" y="3048000"/>
            <a:ext cx="32004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48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38300" y="342899"/>
            <a:ext cx="8534400" cy="2057400"/>
          </a:xfrm>
        </p:spPr>
        <p:txBody>
          <a:bodyPr/>
          <a:lstStyle/>
          <a:p>
            <a:pPr>
              <a:tabLst>
                <a:tab pos="685800" algn="l"/>
              </a:tabLst>
            </a:pPr>
            <a:r>
              <a:rPr lang="en-US" altLang="en-US" sz="44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	</a:t>
            </a:r>
            <a:r>
              <a:rPr lang="th-TH" altLang="en-US" sz="44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ปัญหาที่เกิดขึ้นมากที่สุดกับเป้าหมายของ</a:t>
            </a:r>
            <a:r>
              <a:rPr lang="en-US" altLang="en-US" sz="44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altLang="en-US" sz="44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ผู้เรียนคือการเขียนแบบทั่วๆ ไป</a:t>
            </a:r>
            <a:r>
              <a:rPr lang="en-US" altLang="en-US" sz="3600" dirty="0">
                <a:solidFill>
                  <a:srgbClr val="FFFF00"/>
                </a:solidFill>
              </a:rPr>
              <a:t/>
            </a:r>
            <a:br>
              <a:rPr lang="en-US" altLang="en-US" sz="3600" dirty="0">
                <a:solidFill>
                  <a:srgbClr val="FFFF00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>2.	The problem of goals being too general</a:t>
            </a:r>
            <a:endParaRPr lang="en-US" altLang="en-US" sz="3600" dirty="0">
              <a:solidFill>
                <a:schemeClr val="tx1"/>
              </a:solidFill>
            </a:endParaRPr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2438400"/>
            <a:ext cx="7543800" cy="3352800"/>
          </a:xfrm>
        </p:spPr>
        <p:txBody>
          <a:bodyPr/>
          <a:lstStyle/>
          <a:p>
            <a:pPr>
              <a:buNone/>
            </a:pPr>
            <a:r>
              <a:rPr lang="en-US" altLang="en-US" sz="4000" dirty="0"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altLang="en-US" sz="4000" b="1" u="sng" dirty="0">
                <a:solidFill>
                  <a:srgbClr val="FFC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สิ่งหนึ่ง </a:t>
            </a:r>
            <a:r>
              <a:rPr lang="th-TH" altLang="en-US" sz="40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ที่ฉันสามารถทำวันนี้ที่จะช่วยเหลือให้ฉันก้าวไปสู่เป้าหมายของฉันคืออะไร</a:t>
            </a:r>
            <a:r>
              <a:rPr lang="en-US" altLang="en-US" sz="4000" dirty="0"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en-US" altLang="en-US" sz="3200" dirty="0"/>
              <a:t/>
            </a:r>
            <a:br>
              <a:rPr lang="en-US" altLang="en-US" sz="3200" dirty="0"/>
            </a:br>
            <a:r>
              <a:rPr lang="en-US" altLang="en-US" sz="2000" dirty="0"/>
              <a:t>What is </a:t>
            </a:r>
            <a:r>
              <a:rPr lang="en-US" altLang="en-US" sz="2000" u="sng" dirty="0">
                <a:solidFill>
                  <a:srgbClr val="FFC000"/>
                </a:solidFill>
              </a:rPr>
              <a:t>one thing </a:t>
            </a:r>
            <a:r>
              <a:rPr lang="en-US" altLang="en-US" sz="2000" dirty="0"/>
              <a:t>I can do today </a:t>
            </a:r>
            <a:br>
              <a:rPr lang="en-US" altLang="en-US" sz="2000" dirty="0"/>
            </a:br>
            <a:r>
              <a:rPr lang="en-US" altLang="en-US" sz="2000" dirty="0"/>
              <a:t>that will help me move toward my goal?</a:t>
            </a:r>
          </a:p>
          <a:p>
            <a:pPr>
              <a:buFontTx/>
              <a:buNone/>
            </a:pPr>
            <a:r>
              <a:rPr lang="en-US" altLang="en-US" sz="3200" dirty="0"/>
              <a:t>	</a:t>
            </a:r>
            <a:endParaRPr lang="en-US" altLang="en-US" sz="3200" dirty="0">
              <a:solidFill>
                <a:srgbClr val="FFFF00"/>
              </a:solidFill>
            </a:endParaRPr>
          </a:p>
        </p:txBody>
      </p:sp>
      <p:sp>
        <p:nvSpPr>
          <p:cNvPr id="14340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en-US" altLang="en-US" sz="1400">
                <a:solidFill>
                  <a:schemeClr val="tx1"/>
                </a:solidFill>
              </a:rPr>
              <a:t>12-2019</a:t>
            </a:r>
          </a:p>
        </p:txBody>
      </p:sp>
      <p:sp>
        <p:nvSpPr>
          <p:cNvPr id="1434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fld id="{655407E6-1F9A-4208-ABBC-BEBFE373F577}" type="slidenum">
              <a:rPr kumimoji="0" lang="en-US" altLang="en-US" sz="1400">
                <a:solidFill>
                  <a:schemeClr val="tx1"/>
                </a:solidFill>
              </a:rPr>
              <a:pPr/>
              <a:t>26</a:t>
            </a:fld>
            <a:endParaRPr kumimoji="0" lang="en-US" altLang="en-US" sz="1400">
              <a:solidFill>
                <a:schemeClr val="tx1"/>
              </a:solidFill>
            </a:endParaRPr>
          </a:p>
        </p:txBody>
      </p:sp>
      <p:sp>
        <p:nvSpPr>
          <p:cNvPr id="14342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en-US" altLang="en-US" sz="1400">
                <a:solidFill>
                  <a:schemeClr val="tx1"/>
                </a:solidFill>
              </a:rPr>
              <a:t>iteenchallenge.org     Course T506.06 &amp; T505.18</a:t>
            </a:r>
          </a:p>
        </p:txBody>
      </p:sp>
      <p:pic>
        <p:nvPicPr>
          <p:cNvPr id="7" name="Picture 9" descr="C:\Users\john\AppData\Local\Microsoft\Windows\Temporary Internet Files\Content.IE5\NXHT3OBY\MC90028994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6795" y="1693984"/>
            <a:ext cx="2198457" cy="423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81" name="Rectangle 9"/>
          <p:cNvSpPr>
            <a:spLocks noGrp="1" noChangeArrowheads="1"/>
          </p:cNvSpPr>
          <p:nvPr>
            <p:ph type="title"/>
          </p:nvPr>
        </p:nvSpPr>
        <p:spPr>
          <a:xfrm>
            <a:off x="2362199" y="152400"/>
            <a:ext cx="8305802" cy="202223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th-TH" altLang="en-US" sz="3600" b="1" dirty="0">
                <a:solidFill>
                  <a:srgbClr val="FFFF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เราไม่ได้พยายามที่จะไปให้ไกลที่สุดในขั้นตอนเดียว</a:t>
            </a:r>
            <a:r>
              <a:rPr lang="en-US" altLang="en-US" b="1" dirty="0">
                <a:solidFill>
                  <a:srgbClr val="FFFF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/>
            </a:r>
            <a:br>
              <a:rPr lang="en-US" altLang="en-US" b="1" dirty="0">
                <a:solidFill>
                  <a:srgbClr val="FFFF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</a:br>
            <a:r>
              <a:rPr lang="en-US" altLang="en-US" sz="2400" dirty="0">
                <a:solidFill>
                  <a:schemeClr val="tx1"/>
                </a:solidFill>
              </a:rPr>
              <a:t>We are not trying to go the whole distance in one step.</a:t>
            </a:r>
            <a:endParaRPr lang="en-US" altLang="en-US" dirty="0">
              <a:solidFill>
                <a:srgbClr val="FFC000"/>
              </a:solidFill>
            </a:endParaRPr>
          </a:p>
        </p:txBody>
      </p:sp>
      <p:sp>
        <p:nvSpPr>
          <p:cNvPr id="30724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kumimoji="1"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har char="•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r>
              <a:rPr kumimoji="0" lang="en-US" altLang="en-US" sz="1400"/>
              <a:t>12-2019</a:t>
            </a:r>
          </a:p>
        </p:txBody>
      </p:sp>
      <p:sp>
        <p:nvSpPr>
          <p:cNvPr id="3072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kumimoji="1"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har char="•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fld id="{4A3E8F39-F4D7-449F-8FC4-8A237B57615E}" type="slidenum">
              <a:rPr kumimoji="0" lang="en-US" altLang="en-US" sz="1400"/>
              <a:pPr>
                <a:spcBef>
                  <a:spcPct val="20000"/>
                </a:spcBef>
                <a:buClrTx/>
                <a:buFontTx/>
                <a:buNone/>
              </a:pPr>
              <a:t>27</a:t>
            </a:fld>
            <a:endParaRPr kumimoji="0" lang="en-US" altLang="en-US" sz="1400"/>
          </a:p>
        </p:txBody>
      </p:sp>
      <p:sp>
        <p:nvSpPr>
          <p:cNvPr id="30726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kumimoji="1"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har char="•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r>
              <a:rPr kumimoji="0" lang="en-US" altLang="en-US" sz="1400"/>
              <a:t>iteenchallenge.org     Course T506.06 &amp; T505.18</a:t>
            </a:r>
          </a:p>
        </p:txBody>
      </p:sp>
      <p:pic>
        <p:nvPicPr>
          <p:cNvPr id="8" name="Picture 9" descr="C:\Users\john\AppData\Local\Microsoft\Windows\Temporary Internet Files\Content.IE5\NXHT3OBY\MC90028994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3352" y="2174631"/>
            <a:ext cx="2414649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 txBox="1">
            <a:spLocks noChangeArrowheads="1"/>
          </p:cNvSpPr>
          <p:nvPr/>
        </p:nvSpPr>
        <p:spPr bwMode="auto">
          <a:xfrm>
            <a:off x="2362199" y="2234712"/>
            <a:ext cx="5562601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kern="0" dirty="0"/>
              <a:t/>
            </a:r>
            <a:br>
              <a:rPr lang="en-US" altLang="en-US" kern="0" dirty="0"/>
            </a:br>
            <a:r>
              <a:rPr lang="th-TH" altLang="en-US" b="1" kern="0" dirty="0">
                <a:solidFill>
                  <a:srgbClr val="FFFF00"/>
                </a:solidFill>
              </a:rPr>
              <a:t>เราต้องการก้าวไป</a:t>
            </a:r>
            <a:r>
              <a:rPr lang="th-TH" altLang="en-US" b="1" u="sng" kern="0" dirty="0">
                <a:solidFill>
                  <a:srgbClr val="FFC000"/>
                </a:solidFill>
              </a:rPr>
              <a:t>หนึ่งขั้นตอน</a:t>
            </a:r>
            <a:r>
              <a:rPr lang="th-TH" altLang="en-US" b="1" kern="0" dirty="0">
                <a:solidFill>
                  <a:srgbClr val="FFFF00"/>
                </a:solidFill>
              </a:rPr>
              <a:t>ในทิศทางที่เป็นบวก</a:t>
            </a:r>
            <a:r>
              <a:rPr lang="en-US" altLang="en-US" sz="4800" b="1" kern="0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</a:t>
            </a:r>
            <a:r>
              <a:rPr lang="en-US" altLang="en-US" sz="4800" b="1" kern="0" dirty="0">
                <a:solidFill>
                  <a:srgbClr val="FFC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/>
            </a:r>
            <a:br>
              <a:rPr lang="en-US" altLang="en-US" sz="4800" b="1" kern="0" dirty="0">
                <a:solidFill>
                  <a:srgbClr val="FFC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en-US" altLang="en-US" sz="2400" kern="0" dirty="0">
                <a:solidFill>
                  <a:srgbClr val="FFFFFF"/>
                </a:solidFill>
              </a:rPr>
              <a:t>We want to take </a:t>
            </a:r>
            <a:br>
              <a:rPr lang="en-US" altLang="en-US" sz="2400" kern="0" dirty="0">
                <a:solidFill>
                  <a:srgbClr val="FFFFFF"/>
                </a:solidFill>
              </a:rPr>
            </a:br>
            <a:r>
              <a:rPr lang="en-US" altLang="en-US" sz="2400" u="sng" kern="0" dirty="0">
                <a:solidFill>
                  <a:srgbClr val="FFFFFF"/>
                </a:solidFill>
              </a:rPr>
              <a:t>One step </a:t>
            </a:r>
            <a:r>
              <a:rPr lang="en-US" altLang="en-US" sz="2400" kern="0" dirty="0">
                <a:solidFill>
                  <a:srgbClr val="FFFFFF"/>
                </a:solidFill>
              </a:rPr>
              <a:t>in a </a:t>
            </a:r>
            <a:br>
              <a:rPr lang="en-US" altLang="en-US" sz="2400" kern="0" dirty="0">
                <a:solidFill>
                  <a:srgbClr val="FFFFFF"/>
                </a:solidFill>
              </a:rPr>
            </a:br>
            <a:r>
              <a:rPr lang="en-US" altLang="en-US" sz="2400" kern="0" dirty="0">
                <a:solidFill>
                  <a:srgbClr val="FFFFFF"/>
                </a:solidFill>
              </a:rPr>
              <a:t>positive direction.</a:t>
            </a:r>
            <a:r>
              <a:rPr lang="en-US" altLang="en-US" sz="2400" kern="0" dirty="0">
                <a:solidFill>
                  <a:srgbClr val="CC9900"/>
                </a:solidFill>
              </a:rPr>
              <a:t/>
            </a:r>
            <a:br>
              <a:rPr lang="en-US" altLang="en-US" sz="2400" kern="0" dirty="0">
                <a:solidFill>
                  <a:srgbClr val="CC9900"/>
                </a:solidFill>
              </a:rPr>
            </a:br>
            <a:endParaRPr lang="en-US" altLang="en-US" kern="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97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allent\Desktop\Step 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-1"/>
            <a:ext cx="11582400" cy="7375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62200" y="304800"/>
            <a:ext cx="7772400" cy="5715000"/>
          </a:xfrm>
        </p:spPr>
        <p:txBody>
          <a:bodyPr/>
          <a:lstStyle/>
          <a:p>
            <a:pPr algn="ctr"/>
            <a:r>
              <a:rPr lang="th-TH" altLang="en-US" sz="6000" b="1" dirty="0">
                <a:solidFill>
                  <a:schemeClr val="accent2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“ การเดินทางหลายร้อยไมล์เริ่มต้นจากก้าวแรก" </a:t>
            </a:r>
            <a:r>
              <a:rPr lang="en-US" altLang="en-US" sz="6000" b="1" dirty="0">
                <a:solidFill>
                  <a:schemeClr val="accent2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/>
            </a:r>
            <a:br>
              <a:rPr lang="en-US" altLang="en-US" sz="6000" b="1" dirty="0">
                <a:solidFill>
                  <a:schemeClr val="accent2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en-US" altLang="en-US" sz="6000" dirty="0">
                <a:solidFill>
                  <a:schemeClr val="accent2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   </a:t>
            </a:r>
            <a:r>
              <a:rPr lang="ru-RU" altLang="en-US" sz="4400" dirty="0">
                <a:solidFill>
                  <a:schemeClr val="accent2"/>
                </a:solidFill>
                <a:cs typeface="Cordia New" panose="020B0304020202020204" pitchFamily="34" charset="-34"/>
              </a:rPr>
              <a:t> </a:t>
            </a:r>
            <a:r>
              <a:rPr lang="ru-RU" altLang="en-US" sz="4400" i="1" dirty="0">
                <a:solidFill>
                  <a:schemeClr val="accent2"/>
                </a:solidFill>
                <a:cs typeface="Cordia New" panose="020B0304020202020204" pitchFamily="34" charset="-34"/>
              </a:rPr>
              <a:t>- </a:t>
            </a:r>
            <a:r>
              <a:rPr lang="th-TH" altLang="en-US" sz="4400" i="1" dirty="0">
                <a:solidFill>
                  <a:schemeClr val="accent2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สุภาษิตจีน</a:t>
            </a:r>
            <a:r>
              <a:rPr lang="en-US" altLang="en-US" sz="4000" i="1" dirty="0">
                <a:solidFill>
                  <a:srgbClr val="FFFF00"/>
                </a:solidFill>
              </a:rPr>
              <a:t/>
            </a:r>
            <a:br>
              <a:rPr lang="en-US" altLang="en-US" sz="4000" i="1" dirty="0">
                <a:solidFill>
                  <a:srgbClr val="FFFF00"/>
                </a:solidFill>
              </a:rPr>
            </a:br>
            <a:r>
              <a:rPr lang="en-US" altLang="en-US" sz="4000" i="1" dirty="0">
                <a:solidFill>
                  <a:srgbClr val="FFFF00"/>
                </a:solidFill>
              </a:rPr>
              <a:t/>
            </a:r>
            <a:br>
              <a:rPr lang="en-US" altLang="en-US" sz="4000" i="1" dirty="0">
                <a:solidFill>
                  <a:srgbClr val="FFFF00"/>
                </a:solidFill>
              </a:rPr>
            </a:br>
            <a:r>
              <a:rPr lang="en-US" altLang="en-US" sz="4000" i="1" dirty="0">
                <a:solidFill>
                  <a:srgbClr val="FFFF00"/>
                </a:solidFill>
              </a:rPr>
              <a:t/>
            </a:r>
            <a:br>
              <a:rPr lang="en-US" altLang="en-US" sz="4000" i="1" dirty="0">
                <a:solidFill>
                  <a:srgbClr val="FFFF00"/>
                </a:solidFill>
              </a:rPr>
            </a:br>
            <a:r>
              <a:rPr lang="en-US" altLang="en-US" sz="4000" i="1" dirty="0">
                <a:solidFill>
                  <a:srgbClr val="FFFF00"/>
                </a:solidFill>
              </a:rPr>
              <a:t/>
            </a:r>
            <a:br>
              <a:rPr lang="en-US" altLang="en-US" sz="4000" i="1" dirty="0">
                <a:solidFill>
                  <a:srgbClr val="FFFF00"/>
                </a:solidFill>
              </a:rPr>
            </a:br>
            <a:r>
              <a:rPr lang="en-US" altLang="en-US" sz="2400" b="1" dirty="0">
                <a:solidFill>
                  <a:schemeClr val="tx1"/>
                </a:solidFill>
                <a:latin typeface="Arial" charset="0"/>
              </a:rPr>
              <a:t>"A journey of a thousand miles begins </a:t>
            </a:r>
            <a:br>
              <a:rPr lang="en-US" altLang="en-US" sz="2400" b="1" dirty="0">
                <a:solidFill>
                  <a:schemeClr val="tx1"/>
                </a:solidFill>
                <a:latin typeface="Arial" charset="0"/>
              </a:rPr>
            </a:br>
            <a:r>
              <a:rPr lang="en-US" altLang="en-US" sz="2400" b="1" dirty="0">
                <a:solidFill>
                  <a:schemeClr val="tx1"/>
                </a:solidFill>
                <a:latin typeface="Arial" charset="0"/>
              </a:rPr>
              <a:t>with a single step."</a:t>
            </a:r>
            <a:br>
              <a:rPr lang="en-US" altLang="en-US" sz="2400" b="1" dirty="0">
                <a:solidFill>
                  <a:schemeClr val="tx1"/>
                </a:solidFill>
                <a:latin typeface="Arial" charset="0"/>
              </a:rPr>
            </a:br>
            <a:r>
              <a:rPr lang="en-US" altLang="en-US" sz="2400" b="1" dirty="0">
                <a:solidFill>
                  <a:schemeClr val="tx1"/>
                </a:solidFill>
                <a:latin typeface="Arial" charset="0"/>
              </a:rPr>
              <a:t>- </a:t>
            </a:r>
            <a:r>
              <a:rPr lang="en-US" altLang="en-US" sz="2400" b="1" i="1" dirty="0">
                <a:solidFill>
                  <a:schemeClr val="tx1"/>
                </a:solidFill>
                <a:latin typeface="Arial" charset="0"/>
              </a:rPr>
              <a:t>Chinese Proverb</a:t>
            </a:r>
            <a:endParaRPr lang="en-US" altLang="en-US" b="1" i="1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9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en-US" altLang="en-US" sz="1400">
                <a:solidFill>
                  <a:schemeClr val="tx1"/>
                </a:solidFill>
              </a:rPr>
              <a:t>12-2019</a:t>
            </a:r>
          </a:p>
        </p:txBody>
      </p:sp>
      <p:sp>
        <p:nvSpPr>
          <p:cNvPr id="81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fld id="{523A92B1-A3B6-472F-88C3-FB3929AEB6AF}" type="slidenum">
              <a:rPr kumimoji="0" lang="en-US" altLang="en-US" sz="1400">
                <a:solidFill>
                  <a:schemeClr val="tx1"/>
                </a:solidFill>
              </a:rPr>
              <a:pPr/>
              <a:t>28</a:t>
            </a:fld>
            <a:endParaRPr kumimoji="0" lang="en-US" altLang="en-US" sz="1400">
              <a:solidFill>
                <a:schemeClr val="tx1"/>
              </a:solidFill>
            </a:endParaRPr>
          </a:p>
        </p:txBody>
      </p:sp>
      <p:sp>
        <p:nvSpPr>
          <p:cNvPr id="8197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en-US" altLang="en-US" sz="1400">
                <a:solidFill>
                  <a:schemeClr val="tx1"/>
                </a:solidFill>
              </a:rPr>
              <a:t>iteenchallenge.org     Course T506.06 &amp; T505.18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0"/>
            <a:ext cx="9728200" cy="1066800"/>
          </a:xfrm>
        </p:spPr>
        <p:txBody>
          <a:bodyPr/>
          <a:lstStyle/>
          <a:p>
            <a:pPr>
              <a:tabLst>
                <a:tab pos="685800" algn="l"/>
              </a:tabLst>
            </a:pPr>
            <a:r>
              <a:rPr lang="en-US" altLang="en-US" sz="4800" b="1" dirty="0">
                <a:solidFill>
                  <a:srgbClr val="FFC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	</a:t>
            </a:r>
            <a:r>
              <a:rPr lang="th-TH" altLang="en-US" sz="4800" b="1" dirty="0">
                <a:solidFill>
                  <a:srgbClr val="FFC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ความแตกต่างของเป้าหมายชนิดต่างๆ</a:t>
            </a:r>
            <a:r>
              <a:rPr lang="en-US" altLang="en-US" sz="3200" dirty="0">
                <a:solidFill>
                  <a:srgbClr val="FFFF00"/>
                </a:solidFill>
              </a:rPr>
              <a:t/>
            </a:r>
            <a:br>
              <a:rPr lang="en-US" altLang="en-US" sz="3200" dirty="0">
                <a:solidFill>
                  <a:srgbClr val="FFFF00"/>
                </a:solidFill>
              </a:rPr>
            </a:br>
            <a:r>
              <a:rPr lang="en-US" altLang="en-US" sz="2000" dirty="0">
                <a:solidFill>
                  <a:schemeClr val="tx1"/>
                </a:solidFill>
              </a:rPr>
              <a:t>3.	Different kinds of Goals</a:t>
            </a:r>
            <a:endParaRPr lang="en-US" altLang="en-US" sz="2000" i="1" dirty="0">
              <a:solidFill>
                <a:schemeClr val="tx1"/>
              </a:solidFill>
            </a:endParaRP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066800"/>
            <a:ext cx="10058400" cy="5181600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  <a:tabLst>
                <a:tab pos="685800" algn="l"/>
              </a:tabLst>
            </a:pPr>
            <a:r>
              <a:rPr lang="th-TH" altLang="en-US" sz="40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	เป้าหมายทีพระเจ้ามีความเกี่ยวข้อง</a:t>
            </a:r>
            <a:r>
              <a:rPr lang="en-US" altLang="en-US" sz="2800" dirty="0">
                <a:solidFill>
                  <a:srgbClr val="FFFF00"/>
                </a:solidFill>
              </a:rPr>
              <a:t/>
            </a:r>
            <a:br>
              <a:rPr lang="en-US" altLang="en-US" sz="2800" dirty="0">
                <a:solidFill>
                  <a:srgbClr val="FFFF00"/>
                </a:solidFill>
              </a:rPr>
            </a:br>
            <a:r>
              <a:rPr lang="en-US" altLang="en-US" sz="1800" dirty="0"/>
              <a:t>1.	God related goal</a:t>
            </a:r>
            <a:endParaRPr lang="en-US" altLang="en-US" sz="2000" dirty="0">
              <a:solidFill>
                <a:srgbClr val="FFFF00"/>
              </a:solidFill>
            </a:endParaRPr>
          </a:p>
          <a:p>
            <a:pPr marL="685800" indent="-685800">
              <a:spcBef>
                <a:spcPts val="1200"/>
              </a:spcBef>
              <a:buNone/>
              <a:tabLst>
                <a:tab pos="685800" algn="l"/>
              </a:tabLst>
            </a:pPr>
            <a:r>
              <a:rPr lang="en-US" altLang="en-US" sz="40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	</a:t>
            </a:r>
            <a:r>
              <a:rPr lang="th-TH" altLang="en-US" sz="40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การตอบสนองเป้าหาย </a:t>
            </a:r>
            <a:r>
              <a:rPr lang="en-US" altLang="en-US" sz="40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/>
            </a:r>
            <a:br>
              <a:rPr lang="en-US" altLang="en-US" sz="40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altLang="en-US" sz="40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(ถ้าสิ่งนี้เกิดขึ้น- จากนั้นฉันจะ.../ฉันจะไม่...)</a:t>
            </a:r>
            <a:endParaRPr lang="en-US" altLang="en-US" sz="4000" b="1" dirty="0">
              <a:solidFill>
                <a:srgbClr val="FFFF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spcBef>
                <a:spcPts val="0"/>
              </a:spcBef>
              <a:buNone/>
              <a:tabLst>
                <a:tab pos="685800" algn="l"/>
              </a:tabLst>
            </a:pPr>
            <a:r>
              <a:rPr lang="en-US" altLang="en-US" sz="1800" dirty="0"/>
              <a:t>2.	Reaction goals (If this happens- then I will…) </a:t>
            </a:r>
            <a:endParaRPr lang="en-US" altLang="en-US" sz="2000" i="1" dirty="0">
              <a:solidFill>
                <a:srgbClr val="FFFF00"/>
              </a:solidFill>
            </a:endParaRPr>
          </a:p>
          <a:p>
            <a:pPr marL="0" indent="0">
              <a:spcBef>
                <a:spcPts val="1200"/>
              </a:spcBef>
              <a:buNone/>
              <a:tabLst>
                <a:tab pos="685800" algn="l"/>
              </a:tabLst>
            </a:pPr>
            <a:r>
              <a:rPr lang="th-TH" altLang="en-US" sz="40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	เป้าหมายที่เป็นทัศนคติ</a:t>
            </a:r>
            <a:r>
              <a:rPr lang="en-US" altLang="en-US" sz="2800" dirty="0">
                <a:solidFill>
                  <a:srgbClr val="FFFF00"/>
                </a:solidFill>
              </a:rPr>
              <a:t/>
            </a:r>
            <a:br>
              <a:rPr lang="en-US" altLang="en-US" sz="2800" dirty="0">
                <a:solidFill>
                  <a:srgbClr val="FFFF00"/>
                </a:solidFill>
              </a:rPr>
            </a:br>
            <a:r>
              <a:rPr lang="en-US" altLang="en-US" sz="1800" dirty="0"/>
              <a:t>3.	Attitude goal </a:t>
            </a:r>
            <a:endParaRPr lang="en-US" altLang="en-US" sz="1800" dirty="0">
              <a:solidFill>
                <a:srgbClr val="FFFF00"/>
              </a:solidFill>
            </a:endParaRPr>
          </a:p>
          <a:p>
            <a:pPr marL="0" indent="0">
              <a:spcBef>
                <a:spcPts val="1200"/>
              </a:spcBef>
              <a:buNone/>
              <a:tabLst>
                <a:tab pos="685800" algn="l"/>
              </a:tabLst>
            </a:pPr>
            <a:r>
              <a:rPr lang="th-TH" altLang="en-US" sz="40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4.	เป้าหมายที่เป็นพฤติกรรม</a:t>
            </a:r>
            <a:endParaRPr lang="en-US" altLang="en-US" sz="4000" b="1" dirty="0">
              <a:solidFill>
                <a:srgbClr val="FFFF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spcBef>
                <a:spcPts val="0"/>
              </a:spcBef>
              <a:buNone/>
              <a:tabLst>
                <a:tab pos="685800" algn="l"/>
              </a:tabLst>
            </a:pPr>
            <a:r>
              <a:rPr lang="en-US" altLang="en-US" sz="1800" dirty="0"/>
              <a:t>4.	Behavior goal</a:t>
            </a:r>
            <a:endParaRPr lang="en-US" altLang="en-US" sz="2000" dirty="0">
              <a:solidFill>
                <a:srgbClr val="FFFF00"/>
              </a:solidFill>
            </a:endParaRPr>
          </a:p>
        </p:txBody>
      </p:sp>
      <p:sp>
        <p:nvSpPr>
          <p:cNvPr id="1843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en-US" altLang="en-US" sz="1400">
                <a:solidFill>
                  <a:schemeClr val="tx1"/>
                </a:solidFill>
              </a:rPr>
              <a:t>12-2019</a:t>
            </a:r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fld id="{CA955831-2D41-440C-B116-632F7DED023F}" type="slidenum">
              <a:rPr kumimoji="0" lang="en-US" altLang="en-US" sz="1400">
                <a:solidFill>
                  <a:schemeClr val="tx1"/>
                </a:solidFill>
              </a:rPr>
              <a:pPr/>
              <a:t>29</a:t>
            </a:fld>
            <a:endParaRPr kumimoji="0" lang="en-US" altLang="en-US" sz="1400">
              <a:solidFill>
                <a:schemeClr val="tx1"/>
              </a:solidFill>
            </a:endParaRPr>
          </a:p>
        </p:txBody>
      </p:sp>
      <p:sp>
        <p:nvSpPr>
          <p:cNvPr id="1843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en-US" altLang="en-US" sz="1400">
                <a:solidFill>
                  <a:schemeClr val="tx1"/>
                </a:solidFill>
              </a:rPr>
              <a:t>iteenchallenge.org     Course T506.06 &amp; T505.18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2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2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2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2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2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2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2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2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2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2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2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2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1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457200"/>
            <a:ext cx="7543800" cy="1295400"/>
          </a:xfrm>
        </p:spPr>
        <p:txBody>
          <a:bodyPr/>
          <a:lstStyle/>
          <a:p>
            <a:pPr algn="ctr"/>
            <a:r>
              <a:rPr lang="th-TH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เป้าหมายการประยุกต์ใช้ส่วนตัว - เครื่องยนต์ของรถ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>
                <a:solidFill>
                  <a:schemeClr val="tx1"/>
                </a:solidFill>
              </a:rPr>
              <a:t>Personal Application Goals—the engine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122" y="2133600"/>
            <a:ext cx="5034278" cy="3810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iteenchallenge.org     Course T506.06 &amp; T505.18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0219-2BB3-4C5E-B148-479F2C35B233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696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219200"/>
            <a:ext cx="6553200" cy="5181600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  <a:tabLst>
                <a:tab pos="685800" algn="l"/>
              </a:tabLst>
            </a:pPr>
            <a:r>
              <a:rPr lang="th-TH" altLang="en-US" sz="36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5.	เป้าหมายที่เป็นความรู้ </a:t>
            </a:r>
            <a:r>
              <a:rPr lang="en-US" altLang="en-US" sz="2800" dirty="0">
                <a:solidFill>
                  <a:srgbClr val="FFFF00"/>
                </a:solidFill>
              </a:rPr>
              <a:t/>
            </a:r>
            <a:br>
              <a:rPr lang="en-US" altLang="en-US" sz="2800" dirty="0">
                <a:solidFill>
                  <a:srgbClr val="FFFF00"/>
                </a:solidFill>
              </a:rPr>
            </a:br>
            <a:r>
              <a:rPr lang="en-US" altLang="en-US" sz="1800" dirty="0"/>
              <a:t>5.	Knowledge goal</a:t>
            </a:r>
            <a:endParaRPr lang="en-US" altLang="en-US" sz="1800" dirty="0">
              <a:solidFill>
                <a:srgbClr val="FFFF00"/>
              </a:solidFill>
            </a:endParaRPr>
          </a:p>
          <a:p>
            <a:pPr marL="0" indent="0">
              <a:spcBef>
                <a:spcPts val="1200"/>
              </a:spcBef>
              <a:buNone/>
              <a:tabLst>
                <a:tab pos="685800" algn="l"/>
              </a:tabLst>
            </a:pPr>
            <a:r>
              <a:rPr lang="th-TH" altLang="en-US" sz="36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6.	เป้าหมายความสัมพันธ์ระหว่างกัน</a:t>
            </a:r>
            <a:r>
              <a:rPr lang="en-US" altLang="en-US" sz="2800" dirty="0">
                <a:solidFill>
                  <a:srgbClr val="FFFF00"/>
                </a:solidFill>
              </a:rPr>
              <a:t/>
            </a:r>
            <a:br>
              <a:rPr lang="en-US" altLang="en-US" sz="2800" dirty="0">
                <a:solidFill>
                  <a:srgbClr val="FFFF00"/>
                </a:solidFill>
              </a:rPr>
            </a:br>
            <a:r>
              <a:rPr lang="en-US" altLang="en-US" sz="1800" dirty="0"/>
              <a:t>6.	Interpersonal relationship goal</a:t>
            </a:r>
            <a:endParaRPr lang="en-US" altLang="en-US" sz="1800" dirty="0">
              <a:solidFill>
                <a:srgbClr val="FFFF00"/>
              </a:solidFill>
            </a:endParaRPr>
          </a:p>
          <a:p>
            <a:pPr marL="0" indent="0">
              <a:spcBef>
                <a:spcPts val="1200"/>
              </a:spcBef>
              <a:buNone/>
              <a:tabLst>
                <a:tab pos="685800" algn="l"/>
              </a:tabLst>
            </a:pPr>
            <a:r>
              <a:rPr lang="th-TH" altLang="en-US" sz="36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7.	เป้าหมายทางด้านภาพลักษณ์ </a:t>
            </a:r>
            <a:r>
              <a:rPr lang="en-US" altLang="en-US" sz="2000" dirty="0">
                <a:solidFill>
                  <a:srgbClr val="FFFF00"/>
                </a:solidFill>
              </a:rPr>
              <a:t/>
            </a:r>
            <a:br>
              <a:rPr lang="en-US" altLang="en-US" sz="2000" dirty="0">
                <a:solidFill>
                  <a:srgbClr val="FFFF00"/>
                </a:solidFill>
              </a:rPr>
            </a:br>
            <a:r>
              <a:rPr lang="en-US" altLang="en-US" sz="1800" dirty="0"/>
              <a:t>7.	Self-Image goal</a:t>
            </a:r>
            <a:endParaRPr lang="en-US" altLang="en-US" sz="2000" dirty="0">
              <a:solidFill>
                <a:srgbClr val="FFFF00"/>
              </a:solidFill>
            </a:endParaRPr>
          </a:p>
          <a:p>
            <a:pPr marL="0" indent="0">
              <a:spcBef>
                <a:spcPts val="1200"/>
              </a:spcBef>
              <a:buNone/>
              <a:tabLst>
                <a:tab pos="685800" algn="l"/>
              </a:tabLst>
            </a:pPr>
            <a:r>
              <a:rPr lang="th-TH" altLang="en-US" sz="36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8.	เป้าหมายสุขภาพส่วนตัว</a:t>
            </a:r>
            <a:r>
              <a:rPr lang="en-US" altLang="en-US" sz="2800" dirty="0">
                <a:solidFill>
                  <a:srgbClr val="FFFF00"/>
                </a:solidFill>
              </a:rPr>
              <a:t/>
            </a:r>
            <a:br>
              <a:rPr lang="en-US" altLang="en-US" sz="2800" dirty="0">
                <a:solidFill>
                  <a:srgbClr val="FFFF00"/>
                </a:solidFill>
              </a:rPr>
            </a:br>
            <a:r>
              <a:rPr lang="en-US" altLang="en-US" sz="1800" dirty="0"/>
              <a:t>8.	Personal Health goal</a:t>
            </a:r>
            <a:endParaRPr lang="en-US" altLang="en-US" sz="1800" dirty="0">
              <a:solidFill>
                <a:srgbClr val="FFFF00"/>
              </a:solidFill>
            </a:endParaRPr>
          </a:p>
          <a:p>
            <a:pPr marL="0" indent="0">
              <a:spcBef>
                <a:spcPts val="1200"/>
              </a:spcBef>
              <a:buNone/>
              <a:tabLst>
                <a:tab pos="685800" algn="l"/>
              </a:tabLst>
            </a:pPr>
            <a:r>
              <a:rPr lang="th-TH" altLang="en-US" sz="36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9.	เป้าหมายการอภิปราย</a:t>
            </a:r>
            <a:r>
              <a:rPr lang="en-US" altLang="en-US" sz="2000" dirty="0">
                <a:solidFill>
                  <a:srgbClr val="FFFF00"/>
                </a:solidFill>
              </a:rPr>
              <a:t/>
            </a:r>
            <a:br>
              <a:rPr lang="en-US" altLang="en-US" sz="2000" dirty="0">
                <a:solidFill>
                  <a:srgbClr val="FFFF00"/>
                </a:solidFill>
              </a:rPr>
            </a:br>
            <a:r>
              <a:rPr lang="en-US" altLang="en-US" sz="1800" dirty="0"/>
              <a:t>9.	Discussion goal</a:t>
            </a:r>
            <a:endParaRPr lang="en-US" altLang="en-US" sz="2000" dirty="0">
              <a:solidFill>
                <a:srgbClr val="FFFF00"/>
              </a:solidFill>
            </a:endParaRPr>
          </a:p>
        </p:txBody>
      </p:sp>
      <p:sp>
        <p:nvSpPr>
          <p:cNvPr id="1843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en-US" altLang="en-US" sz="1400">
                <a:solidFill>
                  <a:schemeClr val="tx1"/>
                </a:solidFill>
              </a:rPr>
              <a:t>12-2019</a:t>
            </a:r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fld id="{CA955831-2D41-440C-B116-632F7DED023F}" type="slidenum">
              <a:rPr kumimoji="0" lang="en-US" altLang="en-US" sz="1400">
                <a:solidFill>
                  <a:schemeClr val="tx1"/>
                </a:solidFill>
              </a:rPr>
              <a:pPr/>
              <a:t>30</a:t>
            </a:fld>
            <a:endParaRPr kumimoji="0" lang="en-US" altLang="en-US" sz="1400">
              <a:solidFill>
                <a:schemeClr val="tx1"/>
              </a:solidFill>
            </a:endParaRPr>
          </a:p>
        </p:txBody>
      </p:sp>
      <p:sp>
        <p:nvSpPr>
          <p:cNvPr id="1843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en-US" altLang="en-US" sz="1400">
                <a:solidFill>
                  <a:schemeClr val="tx1"/>
                </a:solidFill>
              </a:rPr>
              <a:t>iteenchallenge.org     Course T506.06 &amp; T505.18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68196" y="2400300"/>
            <a:ext cx="3886200" cy="2590800"/>
          </a:xfrm>
          <a:prstGeom prst="rect">
            <a:avLst/>
          </a:prstGeom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0"/>
            <a:ext cx="9728200" cy="1066800"/>
          </a:xfrm>
        </p:spPr>
        <p:txBody>
          <a:bodyPr/>
          <a:lstStyle/>
          <a:p>
            <a:pPr>
              <a:tabLst>
                <a:tab pos="685800" algn="l"/>
              </a:tabLst>
            </a:pPr>
            <a:r>
              <a:rPr lang="en-US" altLang="en-US" sz="4800" b="1" dirty="0">
                <a:solidFill>
                  <a:srgbClr val="FFC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	</a:t>
            </a:r>
            <a:r>
              <a:rPr lang="th-TH" altLang="en-US" sz="4800" b="1" dirty="0">
                <a:solidFill>
                  <a:srgbClr val="FFC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ความแตกต่างของเป้าหมายชนิดต่างๆ</a:t>
            </a:r>
            <a:r>
              <a:rPr lang="en-US" altLang="en-US" sz="3200" dirty="0">
                <a:solidFill>
                  <a:srgbClr val="FFFF00"/>
                </a:solidFill>
              </a:rPr>
              <a:t/>
            </a:r>
            <a:br>
              <a:rPr lang="en-US" altLang="en-US" sz="3200" dirty="0">
                <a:solidFill>
                  <a:srgbClr val="FFFF00"/>
                </a:solidFill>
              </a:rPr>
            </a:br>
            <a:r>
              <a:rPr lang="en-US" altLang="en-US" sz="2000" dirty="0">
                <a:solidFill>
                  <a:schemeClr val="tx1"/>
                </a:solidFill>
              </a:rPr>
              <a:t>3.	Different kinds of Goals</a:t>
            </a:r>
            <a:endParaRPr lang="en-US" altLang="en-US" sz="2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39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2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2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2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2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2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2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2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2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22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2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15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0"/>
            <a:ext cx="9245600" cy="5181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th-TH" altLang="en-US" sz="60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การพัฒนาเป้าหมายการประยุกต์ใช้ส่วนตัวที่ดีคือทักษะที่สามารถนำมาใช้ได้ในการดำเนินชีวิต</a:t>
            </a:r>
            <a:r>
              <a:rPr lang="en-US" altLang="en-US" sz="4400" dirty="0">
                <a:solidFill>
                  <a:srgbClr val="FFFF00"/>
                </a:solidFill>
              </a:rPr>
              <a:t/>
            </a:r>
            <a:br>
              <a:rPr lang="en-US" altLang="en-US" sz="4400" dirty="0">
                <a:solidFill>
                  <a:srgbClr val="FFFF00"/>
                </a:solidFill>
              </a:rPr>
            </a:br>
            <a:r>
              <a:rPr lang="en-US" altLang="en-US" sz="3200" dirty="0">
                <a:solidFill>
                  <a:schemeClr val="tx1"/>
                </a:solidFill>
              </a:rPr>
              <a:t>Developing good Personal Application goals is a skill that will be useful for a lifetime. </a:t>
            </a:r>
          </a:p>
        </p:txBody>
      </p:sp>
      <p:sp>
        <p:nvSpPr>
          <p:cNvPr id="2253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en-US" altLang="en-US" sz="1400">
                <a:solidFill>
                  <a:schemeClr val="tx1"/>
                </a:solidFill>
              </a:rPr>
              <a:t>12-2019</a:t>
            </a: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fld id="{74477CB2-47B4-4596-B482-08E69C25F955}" type="slidenum">
              <a:rPr kumimoji="0" lang="en-US" altLang="en-US" sz="1400">
                <a:solidFill>
                  <a:schemeClr val="tx1"/>
                </a:solidFill>
              </a:rPr>
              <a:pPr/>
              <a:t>31</a:t>
            </a:fld>
            <a:endParaRPr kumimoji="0" lang="en-US" altLang="en-US" sz="1400">
              <a:solidFill>
                <a:schemeClr val="tx1"/>
              </a:solidFill>
            </a:endParaRPr>
          </a:p>
        </p:txBody>
      </p:sp>
      <p:sp>
        <p:nvSpPr>
          <p:cNvPr id="22533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en-US" altLang="en-US" sz="1400">
                <a:solidFill>
                  <a:schemeClr val="tx1"/>
                </a:solidFill>
              </a:rPr>
              <a:t>iteenchallenge.org     Course T506.06 &amp; T505.18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2" name="Rectangle 4"/>
          <p:cNvSpPr>
            <a:spLocks noGrp="1" noChangeArrowheads="1"/>
          </p:cNvSpPr>
          <p:nvPr>
            <p:ph type="title"/>
          </p:nvPr>
        </p:nvSpPr>
        <p:spPr>
          <a:xfrm>
            <a:off x="1117600" y="152400"/>
            <a:ext cx="10388600" cy="1295400"/>
          </a:xfrm>
        </p:spPr>
        <p:txBody>
          <a:bodyPr/>
          <a:lstStyle/>
          <a:p>
            <a:pPr>
              <a:tabLst>
                <a:tab pos="681038" algn="l"/>
              </a:tabLst>
            </a:pPr>
            <a:r>
              <a:rPr lang="th-TH" altLang="en-US" sz="4800" b="1" dirty="0">
                <a:solidFill>
                  <a:srgbClr val="FFC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ง. 	เครื่องหมายชี้วัดเป้าหมายที่ประยุกต์ใช้ส่วนตัวที่ดี</a:t>
            </a:r>
            <a:r>
              <a:rPr lang="en-US" altLang="en-US" sz="3600" b="1" dirty="0">
                <a:solidFill>
                  <a:srgbClr val="FFC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/>
            </a:r>
            <a:br>
              <a:rPr lang="en-US" altLang="en-US" sz="3600" b="1" dirty="0">
                <a:solidFill>
                  <a:srgbClr val="FFC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en-US" altLang="en-US" sz="2000" dirty="0">
                <a:solidFill>
                  <a:schemeClr val="tx1"/>
                </a:solidFill>
              </a:rPr>
              <a:t>D.	Marks of a Good Personal Application Goal</a:t>
            </a:r>
            <a:endParaRPr lang="en-US" altLang="en-US" sz="3000" i="1" dirty="0">
              <a:solidFill>
                <a:schemeClr val="tx1"/>
              </a:solidFill>
            </a:endParaRPr>
          </a:p>
        </p:txBody>
      </p:sp>
      <p:sp>
        <p:nvSpPr>
          <p:cNvPr id="3450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52600" y="1371600"/>
            <a:ext cx="8839200" cy="4267200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None/>
              <a:tabLst>
                <a:tab pos="5486400" algn="l"/>
                <a:tab pos="5837238" algn="l"/>
              </a:tabLst>
            </a:pPr>
            <a:r>
              <a:rPr lang="en-US" altLang="en-US" sz="40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	</a:t>
            </a:r>
            <a:r>
              <a:rPr lang="th-TH" altLang="en-US" sz="40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มันง่าย</a:t>
            </a:r>
            <a:r>
              <a:rPr lang="en-US" altLang="en-US" dirty="0">
                <a:solidFill>
                  <a:srgbClr val="FFFF00"/>
                </a:solidFill>
              </a:rPr>
              <a:t>	</a:t>
            </a:r>
            <a:r>
              <a:rPr lang="en-US" altLang="en-US" sz="2400" dirty="0"/>
              <a:t>1.	It is Simple</a:t>
            </a:r>
            <a:endParaRPr lang="en-US" altLang="en-US" sz="2400" i="1" dirty="0">
              <a:solidFill>
                <a:srgbClr val="FFFF00"/>
              </a:solidFill>
            </a:endParaRPr>
          </a:p>
          <a:p>
            <a:pPr marL="457200" indent="-457200">
              <a:spcBef>
                <a:spcPts val="1200"/>
              </a:spcBef>
              <a:buNone/>
              <a:tabLst>
                <a:tab pos="5486400" algn="l"/>
                <a:tab pos="5837238" algn="l"/>
              </a:tabLst>
            </a:pPr>
            <a:r>
              <a:rPr lang="en-US" altLang="en-US" sz="40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	</a:t>
            </a:r>
            <a:r>
              <a:rPr lang="th-TH" altLang="en-US" sz="40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มันเฉพาะเจาะจง</a:t>
            </a:r>
            <a:r>
              <a:rPr lang="en-US" altLang="en-US" dirty="0">
                <a:solidFill>
                  <a:srgbClr val="FFFF00"/>
                </a:solidFill>
              </a:rPr>
              <a:t>	</a:t>
            </a:r>
            <a:r>
              <a:rPr lang="en-US" altLang="en-US" sz="2400" dirty="0"/>
              <a:t>2.	It is Specific</a:t>
            </a:r>
            <a:endParaRPr lang="en-US" altLang="en-US" sz="2000" i="1" dirty="0">
              <a:solidFill>
                <a:srgbClr val="FFFF00"/>
              </a:solidFill>
            </a:endParaRPr>
          </a:p>
          <a:p>
            <a:pPr marL="457200" indent="-457200">
              <a:spcBef>
                <a:spcPts val="1200"/>
              </a:spcBef>
              <a:buNone/>
              <a:tabLst>
                <a:tab pos="5486400" algn="l"/>
                <a:tab pos="5837238" algn="l"/>
              </a:tabLst>
            </a:pPr>
            <a:r>
              <a:rPr lang="th-TH" altLang="en-US" sz="40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	มีความหมาย</a:t>
            </a:r>
            <a:r>
              <a:rPr lang="en-US" altLang="en-US" dirty="0">
                <a:solidFill>
                  <a:srgbClr val="FFFF00"/>
                </a:solidFill>
              </a:rPr>
              <a:t>	</a:t>
            </a:r>
            <a:r>
              <a:rPr lang="en-US" altLang="en-US" sz="2400" dirty="0"/>
              <a:t>3.	It is Meaningful</a:t>
            </a:r>
            <a:endParaRPr lang="en-US" altLang="en-US" i="1" dirty="0">
              <a:solidFill>
                <a:srgbClr val="FFFF00"/>
              </a:solidFill>
            </a:endParaRPr>
          </a:p>
          <a:p>
            <a:pPr marL="457200" indent="-457200">
              <a:spcBef>
                <a:spcPts val="1200"/>
              </a:spcBef>
              <a:buNone/>
              <a:tabLst>
                <a:tab pos="5486400" algn="l"/>
                <a:tab pos="5837238" algn="l"/>
              </a:tabLst>
            </a:pPr>
            <a:r>
              <a:rPr lang="th-TH" altLang="en-US" sz="40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4.	นำไปปฏิบัติได้</a:t>
            </a:r>
            <a:r>
              <a:rPr lang="en-US" altLang="en-US" dirty="0">
                <a:solidFill>
                  <a:srgbClr val="FFFF00"/>
                </a:solidFill>
              </a:rPr>
              <a:t>	</a:t>
            </a:r>
            <a:r>
              <a:rPr lang="en-US" altLang="en-US" sz="2400" dirty="0"/>
              <a:t>4.	It is Practical</a:t>
            </a:r>
            <a:endParaRPr lang="en-US" altLang="en-US" i="1" dirty="0">
              <a:solidFill>
                <a:srgbClr val="FFFF00"/>
              </a:solidFill>
            </a:endParaRPr>
          </a:p>
          <a:p>
            <a:pPr marL="457200" indent="-457200">
              <a:spcBef>
                <a:spcPts val="1200"/>
              </a:spcBef>
              <a:buNone/>
              <a:tabLst>
                <a:tab pos="5486400" algn="l"/>
                <a:tab pos="5837238" algn="l"/>
              </a:tabLst>
            </a:pPr>
            <a:r>
              <a:rPr lang="th-TH" altLang="en-US" sz="40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5.	สามารถวัดผลได้</a:t>
            </a:r>
            <a:r>
              <a:rPr lang="en-US" altLang="en-US" dirty="0">
                <a:solidFill>
                  <a:srgbClr val="FFFF00"/>
                </a:solidFill>
              </a:rPr>
              <a:t>	</a:t>
            </a:r>
            <a:r>
              <a:rPr lang="en-US" altLang="en-US" sz="2400" dirty="0"/>
              <a:t>5.	It can be measured</a:t>
            </a:r>
            <a:endParaRPr lang="en-US" altLang="en-US" sz="2400" i="1" dirty="0">
              <a:solidFill>
                <a:srgbClr val="FFFF00"/>
              </a:solidFill>
            </a:endParaRPr>
          </a:p>
          <a:p>
            <a:pPr marL="457200" indent="-457200">
              <a:spcBef>
                <a:spcPts val="1200"/>
              </a:spcBef>
              <a:buNone/>
              <a:tabLst>
                <a:tab pos="5486400" algn="l"/>
                <a:tab pos="5837238" algn="l"/>
              </a:tabLst>
            </a:pPr>
            <a:r>
              <a:rPr lang="th-TH" altLang="en-US" sz="40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6.	ช่วยเหลือคุณ</a:t>
            </a:r>
            <a:r>
              <a:rPr lang="en-US" altLang="en-US" dirty="0">
                <a:solidFill>
                  <a:srgbClr val="FFFF00"/>
                </a:solidFill>
              </a:rPr>
              <a:t>	</a:t>
            </a:r>
            <a:r>
              <a:rPr lang="en-US" altLang="en-US" sz="2400" dirty="0"/>
              <a:t>6.	It helps you</a:t>
            </a:r>
            <a:endParaRPr lang="en-US" altLang="en-US" i="1" dirty="0">
              <a:solidFill>
                <a:srgbClr val="FFFF00"/>
              </a:solidFill>
            </a:endParaRPr>
          </a:p>
        </p:txBody>
      </p:sp>
      <p:sp>
        <p:nvSpPr>
          <p:cNvPr id="1331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en-US" altLang="en-US" sz="1400">
                <a:solidFill>
                  <a:schemeClr val="tx1"/>
                </a:solidFill>
              </a:rPr>
              <a:t>12-2019</a:t>
            </a:r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fld id="{90067958-1613-4184-9B90-0101354DFBF1}" type="slidenum">
              <a:rPr kumimoji="0" lang="en-US" altLang="en-US" sz="1400">
                <a:solidFill>
                  <a:schemeClr val="tx1"/>
                </a:solidFill>
              </a:rPr>
              <a:pPr/>
              <a:t>32</a:t>
            </a:fld>
            <a:endParaRPr kumimoji="0" lang="en-US" altLang="en-US" sz="1400">
              <a:solidFill>
                <a:schemeClr val="tx1"/>
              </a:solidFill>
            </a:endParaRPr>
          </a:p>
        </p:txBody>
      </p:sp>
      <p:sp>
        <p:nvSpPr>
          <p:cNvPr id="1331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en-US" altLang="en-US" sz="1400">
                <a:solidFill>
                  <a:schemeClr val="tx1"/>
                </a:solidFill>
              </a:rPr>
              <a:t>iteenchallenge.org     Course T506.06 &amp; T505.18</a:t>
            </a:r>
          </a:p>
        </p:txBody>
      </p:sp>
    </p:spTree>
    <p:extLst>
      <p:ext uri="{BB962C8B-B14F-4D97-AF65-F5344CB8AC3E}">
        <p14:creationId xmlns:p14="http://schemas.microsoft.com/office/powerpoint/2010/main" val="339818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457200"/>
            <a:ext cx="7543800" cy="1295400"/>
          </a:xfrm>
        </p:spPr>
        <p:txBody>
          <a:bodyPr/>
          <a:lstStyle/>
          <a:p>
            <a:pPr algn="ctr"/>
            <a:r>
              <a:rPr lang="th-TH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เป้าหมายการประยุกต์ใช้ส่วนตัว - เครื่องยนต์ของรถ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>
                <a:solidFill>
                  <a:schemeClr val="tx1"/>
                </a:solidFill>
              </a:rPr>
              <a:t>Personal Application Goals—the engine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122" y="2133600"/>
            <a:ext cx="5034278" cy="3810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iteenchallenge.org     Course T506.06 &amp; T505.18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0219-2BB3-4C5E-B148-479F2C35B233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872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381000"/>
            <a:ext cx="10464800" cy="19050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th-TH" alt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แนวทางพระคัมภีร์สู่การเรียนรู้</a:t>
            </a:r>
            <a:r>
              <a:rPr lang="en-US" alt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/>
            </a:r>
            <a:br>
              <a:rPr lang="en-US" alt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en-US" altLang="en-US" sz="5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alt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ขั้นตอน</a:t>
            </a:r>
            <a:r>
              <a:rPr lang="ru-RU" alt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rdia New" panose="020B0304020202020204" pitchFamily="34" charset="-34"/>
              </a:rPr>
              <a:t> </a:t>
            </a:r>
            <a:r>
              <a:rPr lang="en-US" alt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en-US" alt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             </a:t>
            </a:r>
            <a:r>
              <a:rPr lang="th-TH" alt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ขั้นตอน</a:t>
            </a:r>
            <a:r>
              <a:rPr lang="ru-RU" alt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rdia New" panose="020B0304020202020204" pitchFamily="34" charset="-34"/>
              </a:rPr>
              <a:t> </a:t>
            </a:r>
            <a:r>
              <a:rPr lang="en-US" alt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en-US" alt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             </a:t>
            </a:r>
            <a:r>
              <a:rPr lang="th-TH" alt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ขั้นตอน</a:t>
            </a:r>
            <a:r>
              <a:rPr lang="ru-RU" alt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rdia New" panose="020B0304020202020204" pitchFamily="34" charset="-34"/>
              </a:rPr>
              <a:t> </a:t>
            </a:r>
            <a:r>
              <a:rPr lang="en-US" alt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3</a:t>
            </a:r>
            <a:r>
              <a:rPr lang="en-US" alt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n-US" altLang="en-US" sz="4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Biblical approach to learning</a:t>
            </a:r>
            <a:br>
              <a:rPr lang="en-US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1  &gt;&gt;&gt;  Step 2  &gt;&gt;&gt;  Step 3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950" y="2971800"/>
            <a:ext cx="3979515" cy="297179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iteenchallenge.org     Course T506.06 &amp; T505.18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0219-2BB3-4C5E-B148-479F2C35B233}" type="slidenum">
              <a:rPr lang="en-US" altLang="en-US" smtClean="0"/>
              <a:pPr/>
              <a:t>34</a:t>
            </a:fld>
            <a:endParaRPr lang="en-US" altLang="en-US"/>
          </a:p>
        </p:txBody>
      </p:sp>
      <p:sp>
        <p:nvSpPr>
          <p:cNvPr id="8" name="Right Arrow 7"/>
          <p:cNvSpPr/>
          <p:nvPr/>
        </p:nvSpPr>
        <p:spPr bwMode="auto">
          <a:xfrm>
            <a:off x="4222315" y="1130836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ight Arrow 8"/>
          <p:cNvSpPr/>
          <p:nvPr/>
        </p:nvSpPr>
        <p:spPr bwMode="auto">
          <a:xfrm>
            <a:off x="7793465" y="1220434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001000" y="2819401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หน้าต่าง</a:t>
            </a:r>
            <a:r>
              <a:rPr lang="en-US" alt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endParaRPr lang="en-US" sz="4800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Windows</a:t>
            </a:r>
          </a:p>
        </p:txBody>
      </p:sp>
    </p:spTree>
    <p:extLst>
      <p:ext uri="{BB962C8B-B14F-4D97-AF65-F5344CB8AC3E}">
        <p14:creationId xmlns:p14="http://schemas.microsoft.com/office/powerpoint/2010/main" val="422884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th-TH" altLang="en-US" sz="60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คำถามเพื่อการอภิปราย</a:t>
            </a:r>
            <a:r>
              <a:rPr lang="en-US" altLang="en-US" sz="60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/>
            </a:r>
            <a:br>
              <a:rPr lang="en-US" altLang="en-US" sz="60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en-US" altLang="en-US" sz="2400" b="1" dirty="0"/>
              <a:t>Questions for discussion</a:t>
            </a:r>
            <a:endParaRPr lang="en-US" altLang="en-US" sz="2400" dirty="0">
              <a:solidFill>
                <a:srgbClr val="FFFF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48F57C8-B362-4BBA-8718-1F662D082B66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altLang="en-US">
                <a:latin typeface="Arial" charset="0"/>
              </a:rPr>
              <a:t>iteenchallenge.org     Course T506.06 &amp; T505.18</a:t>
            </a:r>
          </a:p>
        </p:txBody>
      </p:sp>
    </p:spTree>
    <p:extLst>
      <p:ext uri="{BB962C8B-B14F-4D97-AF65-F5344CB8AC3E}">
        <p14:creationId xmlns:p14="http://schemas.microsoft.com/office/powerpoint/2010/main" val="106443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8382000" cy="1295400"/>
          </a:xfrm>
        </p:spPr>
        <p:txBody>
          <a:bodyPr/>
          <a:lstStyle/>
          <a:p>
            <a:pPr algn="ctr">
              <a:defRPr/>
            </a:pPr>
            <a:r>
              <a:rPr lang="th-TH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ข้อมูลในการติดต่อ</a:t>
            </a:r>
            <a:r>
              <a:rPr lang="km-KH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UI" panose="020B0502040204020203" pitchFamily="34" charset="0"/>
                <a:cs typeface="Khmer UI" panose="020B0502040204020203" pitchFamily="34" charset="0"/>
              </a:rPr>
              <a:t/>
            </a:r>
            <a:br>
              <a:rPr lang="km-KH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UI" panose="020B0502040204020203" pitchFamily="34" charset="0"/>
                <a:cs typeface="Khmer UI" panose="020B0502040204020203" pitchFamily="34" charset="0"/>
              </a:rPr>
            </a:br>
            <a:r>
              <a:rPr lang="en-US" sz="2400" dirty="0"/>
              <a:t>Contact information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057400"/>
            <a:ext cx="7315200" cy="327660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  <a:defRPr/>
            </a:pPr>
            <a:r>
              <a:rPr lang="en-US" altLang="en-US" sz="4400" dirty="0"/>
              <a:t>Global Teen Challenge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en-US" altLang="en-US" sz="4400" dirty="0"/>
              <a:t>www.GlobalTC.org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en-US" altLang="en-US" sz="4400" dirty="0"/>
              <a:t>www.iTeenChallenge.org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endParaRPr lang="es-ES" altLang="en-US" sz="4000" b="1" dirty="0"/>
          </a:p>
          <a:p>
            <a:pPr algn="ctr">
              <a:buFont typeface="Wingdings" panose="05000000000000000000" pitchFamily="2" charset="2"/>
              <a:buNone/>
              <a:defRPr/>
            </a:pPr>
            <a:endParaRPr lang="en-US" altLang="en-US" sz="4400" dirty="0"/>
          </a:p>
          <a:p>
            <a:pPr algn="ctr">
              <a:buFont typeface="Wingdings" panose="05000000000000000000" pitchFamily="2" charset="2"/>
              <a:buNone/>
              <a:defRPr/>
            </a:pPr>
            <a:endParaRPr lang="en-US" altLang="en-US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41552B2-887A-40FD-A6CF-9FA6041ED67E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altLang="en-US">
                <a:latin typeface="Arial" charset="0"/>
              </a:rPr>
              <a:t>iteenchallenge.org     Course T506.06 &amp; T505.18</a:t>
            </a:r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4400" y="4837375"/>
            <a:ext cx="3086100" cy="142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68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305800" cy="2133600"/>
          </a:xfrm>
        </p:spPr>
        <p:txBody>
          <a:bodyPr/>
          <a:lstStyle/>
          <a:p>
            <a:r>
              <a:rPr lang="th-TH" altLang="en-US" sz="48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การตั้งเป้าหมายการประยุกต์ใช้ส่วนตัวเป็นงานที่ยาก</a:t>
            </a:r>
            <a:r>
              <a:rPr lang="en-US" altLang="en-US" sz="3600" i="1" dirty="0">
                <a:solidFill>
                  <a:srgbClr val="FFFF00"/>
                </a:solidFill>
              </a:rPr>
              <a:t/>
            </a:r>
            <a:br>
              <a:rPr lang="en-US" altLang="en-US" sz="3600" i="1" dirty="0">
                <a:solidFill>
                  <a:srgbClr val="FFFF00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>Setting Personal Application Goals is a difficult task</a:t>
            </a:r>
            <a:endParaRPr lang="en-US" altLang="en-US" sz="2400" i="1" dirty="0">
              <a:solidFill>
                <a:schemeClr val="tx1"/>
              </a:solidFill>
            </a:endParaRPr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2514600"/>
            <a:ext cx="7543800" cy="3657600"/>
          </a:xfrm>
        </p:spPr>
        <p:txBody>
          <a:bodyPr/>
          <a:lstStyle/>
          <a:p>
            <a:r>
              <a:rPr lang="th-TH" altLang="en-US" sz="40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สำหรับผู้เรียน</a:t>
            </a:r>
            <a:r>
              <a:rPr lang="en-US" altLang="en-US" b="1" i="1" dirty="0">
                <a:solidFill>
                  <a:srgbClr val="FFFF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/>
            </a:r>
            <a:br>
              <a:rPr lang="en-US" altLang="en-US" b="1" i="1" dirty="0">
                <a:solidFill>
                  <a:srgbClr val="FFFF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</a:br>
            <a:r>
              <a:rPr lang="en-US" altLang="en-US" sz="2000" dirty="0"/>
              <a:t>For Students</a:t>
            </a:r>
          </a:p>
          <a:p>
            <a:pPr>
              <a:spcBef>
                <a:spcPts val="1800"/>
              </a:spcBef>
            </a:pPr>
            <a:r>
              <a:rPr lang="th-TH" altLang="en-US" sz="40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สำหรับครู</a:t>
            </a:r>
            <a:r>
              <a:rPr lang="en-US" altLang="en-US" dirty="0">
                <a:solidFill>
                  <a:srgbClr val="FFFF00"/>
                </a:solidFill>
              </a:rPr>
              <a:t/>
            </a:r>
            <a:br>
              <a:rPr lang="en-US" altLang="en-US" dirty="0">
                <a:solidFill>
                  <a:srgbClr val="FFFF00"/>
                </a:solidFill>
              </a:rPr>
            </a:br>
            <a:r>
              <a:rPr lang="en-US" altLang="en-US" sz="2000" dirty="0"/>
              <a:t>For Teachers</a:t>
            </a:r>
            <a:endParaRPr lang="en-US" altLang="en-US" sz="2000" i="1" dirty="0">
              <a:solidFill>
                <a:srgbClr val="FFFF00"/>
              </a:solidFill>
            </a:endParaRPr>
          </a:p>
          <a:p>
            <a:pPr>
              <a:spcBef>
                <a:spcPts val="1800"/>
              </a:spcBef>
            </a:pPr>
            <a:r>
              <a:rPr lang="th-TH" altLang="en-US" sz="40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แต่มีความสำคัญมาก</a:t>
            </a:r>
            <a:r>
              <a:rPr lang="en-US" altLang="en-US" dirty="0">
                <a:solidFill>
                  <a:srgbClr val="FFFF00"/>
                </a:solidFill>
              </a:rPr>
              <a:t/>
            </a:r>
            <a:br>
              <a:rPr lang="en-US" altLang="en-US" dirty="0">
                <a:solidFill>
                  <a:srgbClr val="FFFF00"/>
                </a:solidFill>
              </a:rPr>
            </a:br>
            <a:r>
              <a:rPr lang="en-US" altLang="en-US" sz="2000" dirty="0"/>
              <a:t>But Very Important</a:t>
            </a:r>
            <a:endParaRPr lang="en-US" altLang="en-US" i="1" dirty="0">
              <a:solidFill>
                <a:srgbClr val="FFFF00"/>
              </a:solidFill>
            </a:endParaRPr>
          </a:p>
        </p:txBody>
      </p:sp>
      <p:pic>
        <p:nvPicPr>
          <p:cNvPr id="5124" name="Picture 3" descr="Puzzle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12" y="2362201"/>
            <a:ext cx="3595688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en-US" altLang="en-US" sz="1400">
                <a:solidFill>
                  <a:schemeClr val="tx1"/>
                </a:solidFill>
              </a:rPr>
              <a:t>12-2019</a:t>
            </a:r>
          </a:p>
        </p:txBody>
      </p:sp>
      <p:sp>
        <p:nvSpPr>
          <p:cNvPr id="51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fld id="{FD85684D-C8DB-487D-90DD-A5BD9E811A71}" type="slidenum">
              <a:rPr kumimoji="0" lang="en-US" altLang="en-US" sz="1400">
                <a:solidFill>
                  <a:schemeClr val="tx1"/>
                </a:solidFill>
              </a:rPr>
              <a:pPr/>
              <a:t>4</a:t>
            </a:fld>
            <a:endParaRPr kumimoji="0" lang="en-US" altLang="en-US" sz="1400">
              <a:solidFill>
                <a:schemeClr val="tx1"/>
              </a:solidFill>
            </a:endParaRPr>
          </a:p>
        </p:txBody>
      </p:sp>
      <p:sp>
        <p:nvSpPr>
          <p:cNvPr id="5127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en-US" altLang="en-US" sz="1400">
                <a:solidFill>
                  <a:schemeClr val="tx1"/>
                </a:solidFill>
              </a:rPr>
              <a:t>iteenchallenge.org     Course T506.06 &amp; T505.18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8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8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8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8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8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8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0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676400"/>
            <a:ext cx="7924800" cy="1143000"/>
          </a:xfrm>
        </p:spPr>
        <p:txBody>
          <a:bodyPr/>
          <a:lstStyle/>
          <a:p>
            <a:r>
              <a:rPr lang="th-TH" altLang="en-US" sz="60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คำโกหกของซาตานที่ยิ่งใหญ่</a:t>
            </a:r>
            <a:r>
              <a:rPr lang="en-US" altLang="en-US" sz="4400" b="1" dirty="0">
                <a:solidFill>
                  <a:srgbClr val="FFFF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/>
            </a:r>
            <a:br>
              <a:rPr lang="en-US" altLang="en-US" sz="4400" b="1" dirty="0">
                <a:solidFill>
                  <a:srgbClr val="FFFF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</a:br>
            <a:r>
              <a:rPr lang="en-US" altLang="en-US" sz="2400" dirty="0">
                <a:solidFill>
                  <a:schemeClr val="tx1"/>
                </a:solidFill>
              </a:rPr>
              <a:t>Satan’s greatest lie</a:t>
            </a:r>
            <a:endParaRPr lang="en-US" altLang="en-US" sz="2400" i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3048000"/>
            <a:ext cx="7543800" cy="2895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5400" b="1" i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-----</a:t>
            </a:r>
            <a:r>
              <a:rPr lang="th-TH" altLang="en-US" sz="5400" b="1" u="sng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จงมีความเชื่อเท่านั้น!</a:t>
            </a:r>
            <a:endParaRPr lang="en-US" altLang="en-US" sz="5400" b="1" u="sng" dirty="0">
              <a:solidFill>
                <a:srgbClr val="FFFF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buNone/>
            </a:pPr>
            <a:r>
              <a:rPr lang="en-US" altLang="en-US" sz="2400" dirty="0"/>
              <a:t>-----</a:t>
            </a:r>
            <a:r>
              <a:rPr lang="en-US" altLang="en-US" sz="2400" u="sng" dirty="0"/>
              <a:t>Only believe</a:t>
            </a:r>
            <a:r>
              <a:rPr lang="en-US" altLang="en-US" sz="2400" dirty="0"/>
              <a:t>! </a:t>
            </a:r>
            <a:endParaRPr lang="en-US" altLang="en-US" sz="4400" i="1" dirty="0">
              <a:solidFill>
                <a:srgbClr val="FFFF00"/>
              </a:solidFill>
            </a:endParaRPr>
          </a:p>
        </p:txBody>
      </p:sp>
      <p:sp>
        <p:nvSpPr>
          <p:cNvPr id="614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en-US" altLang="en-US" sz="1400">
                <a:solidFill>
                  <a:schemeClr val="tx1"/>
                </a:solidFill>
              </a:rPr>
              <a:t>12-2019</a:t>
            </a:r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fld id="{7DEF5384-D921-4E53-945F-6119EF930967}" type="slidenum">
              <a:rPr kumimoji="0" lang="en-US" altLang="en-US" sz="1400">
                <a:solidFill>
                  <a:schemeClr val="tx1"/>
                </a:solidFill>
              </a:rPr>
              <a:pPr/>
              <a:t>5</a:t>
            </a:fld>
            <a:endParaRPr kumimoji="0" lang="en-US" altLang="en-US" sz="1400">
              <a:solidFill>
                <a:schemeClr val="tx1"/>
              </a:solidFill>
            </a:endParaRPr>
          </a:p>
        </p:txBody>
      </p:sp>
      <p:sp>
        <p:nvSpPr>
          <p:cNvPr id="615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en-US" altLang="en-US" sz="1400">
                <a:solidFill>
                  <a:schemeClr val="tx1"/>
                </a:solidFill>
              </a:rPr>
              <a:t>iteenchallenge.org     Course T506.06 &amp; T505.18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763000" cy="2057400"/>
          </a:xfrm>
        </p:spPr>
        <p:txBody>
          <a:bodyPr/>
          <a:lstStyle/>
          <a:p>
            <a:r>
              <a:rPr lang="th-TH" sz="54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ความแตกต่างระหว่างการเป็นผู้เชื่อและผู้ติดตามพระเยซู</a:t>
            </a:r>
            <a:r>
              <a:rPr lang="en-US" sz="54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br>
              <a:rPr lang="en-US" sz="54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en-US" sz="2400" dirty="0">
                <a:solidFill>
                  <a:schemeClr val="tx1"/>
                </a:solidFill>
              </a:rPr>
              <a:t>Difference between being a believer and a follower of Jesus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2286000"/>
            <a:ext cx="5486400" cy="36576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iteenchallenge.org     Course T506.06 &amp; T505.18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0219-2BB3-4C5E-B148-479F2C35B233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244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10363198" cy="1143000"/>
          </a:xfrm>
        </p:spPr>
        <p:txBody>
          <a:bodyPr/>
          <a:lstStyle/>
          <a:p>
            <a:pPr>
              <a:tabLst>
                <a:tab pos="681038" algn="l"/>
              </a:tabLst>
            </a:pPr>
            <a:r>
              <a:rPr lang="th-TH" altLang="en-US" sz="54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ก. 	การประยุกต์ใช้ส่วนตัวในมุมมองของพระเจ้า</a:t>
            </a:r>
            <a:r>
              <a:rPr lang="en-US" altLang="en-US" sz="3200" b="1" dirty="0">
                <a:solidFill>
                  <a:srgbClr val="FFFF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/>
            </a:r>
            <a:br>
              <a:rPr lang="en-US" altLang="en-US" sz="3200" b="1" dirty="0">
                <a:solidFill>
                  <a:srgbClr val="FFFF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</a:br>
            <a:r>
              <a:rPr lang="en-US" altLang="en-US" sz="2000" dirty="0">
                <a:solidFill>
                  <a:schemeClr val="tx1"/>
                </a:solidFill>
              </a:rPr>
              <a:t>A.	God’s view of personal application</a:t>
            </a:r>
            <a:endParaRPr lang="en-US" altLang="en-US" sz="2800" i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600200"/>
            <a:ext cx="8001000" cy="4572000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th-TH" altLang="en-US" sz="44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มัทธิว 7:24-27</a:t>
            </a:r>
            <a:r>
              <a:rPr lang="en-US" altLang="en-US" sz="4400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/>
            </a:r>
            <a:br>
              <a:rPr lang="en-US" altLang="en-US" sz="4400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en-US" altLang="en-US" sz="2000" dirty="0"/>
              <a:t>Matthew 7:24-27</a:t>
            </a:r>
            <a:endParaRPr lang="en-US" altLang="en-US" sz="2400" dirty="0"/>
          </a:p>
          <a:p>
            <a:pPr marL="0" indent="0">
              <a:spcBef>
                <a:spcPts val="1200"/>
              </a:spcBef>
              <a:buNone/>
            </a:pPr>
            <a:r>
              <a:rPr lang="th-TH" altLang="en-US" sz="44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ยากอบ 1:22-25</a:t>
            </a:r>
            <a:r>
              <a:rPr lang="en-US" altLang="en-US" sz="44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/>
            </a:r>
            <a:br>
              <a:rPr lang="en-US" altLang="en-US" sz="44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en-US" altLang="en-US" sz="2400" dirty="0"/>
              <a:t>James 1:22-25</a:t>
            </a:r>
            <a:endParaRPr lang="en-US" altLang="en-US" sz="2800" dirty="0"/>
          </a:p>
          <a:p>
            <a:pPr marL="0" indent="0">
              <a:spcBef>
                <a:spcPts val="1200"/>
              </a:spcBef>
              <a:buNone/>
            </a:pPr>
            <a:r>
              <a:rPr lang="th-TH" altLang="en-US" sz="44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กาลาเทีย 3:1-3</a:t>
            </a:r>
            <a:r>
              <a:rPr lang="ru-RU" altLang="en-US" sz="4400" b="1" dirty="0">
                <a:solidFill>
                  <a:srgbClr val="FFFF00"/>
                </a:solidFill>
                <a:cs typeface="Cordia New" panose="020B0304020202020204" pitchFamily="34" charset="-34"/>
              </a:rPr>
              <a:t> </a:t>
            </a:r>
            <a:r>
              <a:rPr lang="en-US" altLang="en-US" sz="3200" dirty="0">
                <a:solidFill>
                  <a:srgbClr val="FFFF00"/>
                </a:solidFill>
              </a:rPr>
              <a:t/>
            </a:r>
            <a:br>
              <a:rPr lang="en-US" altLang="en-US" sz="3200" dirty="0">
                <a:solidFill>
                  <a:srgbClr val="FFFF00"/>
                </a:solidFill>
              </a:rPr>
            </a:br>
            <a:r>
              <a:rPr lang="en-US" altLang="en-US" sz="2400" dirty="0"/>
              <a:t>Galatians 3:1-3</a:t>
            </a:r>
            <a:endParaRPr lang="en-US" altLang="en-US" sz="2800" dirty="0"/>
          </a:p>
          <a:p>
            <a:pPr marL="0" indent="0">
              <a:spcBef>
                <a:spcPts val="1200"/>
              </a:spcBef>
              <a:buNone/>
            </a:pPr>
            <a:r>
              <a:rPr lang="th-TH" altLang="en-US" sz="44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เอเสเคียล 33:30-32</a:t>
            </a:r>
            <a:r>
              <a:rPr lang="en-US" altLang="en-US" sz="3200" dirty="0">
                <a:solidFill>
                  <a:srgbClr val="FFFF00"/>
                </a:solidFill>
              </a:rPr>
              <a:t/>
            </a:r>
            <a:br>
              <a:rPr lang="en-US" altLang="en-US" sz="3200" dirty="0">
                <a:solidFill>
                  <a:srgbClr val="FFFF00"/>
                </a:solidFill>
              </a:rPr>
            </a:br>
            <a:r>
              <a:rPr lang="en-US" altLang="en-US" sz="2400" dirty="0"/>
              <a:t>Ezekiel 33:30-32</a:t>
            </a:r>
            <a:endParaRPr lang="en-US" altLang="en-US" sz="2800" dirty="0"/>
          </a:p>
          <a:p>
            <a:pPr marL="0" indent="0">
              <a:buNone/>
            </a:pPr>
            <a:endParaRPr lang="en-US" altLang="en-US" dirty="0"/>
          </a:p>
        </p:txBody>
      </p:sp>
      <p:sp>
        <p:nvSpPr>
          <p:cNvPr id="717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en-US" altLang="en-US" sz="1400">
                <a:solidFill>
                  <a:schemeClr val="tx1"/>
                </a:solidFill>
              </a:rPr>
              <a:t>12-2019</a:t>
            </a: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fld id="{78CBCC0C-D44B-4A5C-B5FB-4221E52389EB}" type="slidenum">
              <a:rPr kumimoji="0" lang="en-US" altLang="en-US" sz="1400">
                <a:solidFill>
                  <a:schemeClr val="tx1"/>
                </a:solidFill>
              </a:rPr>
              <a:pPr/>
              <a:t>7</a:t>
            </a:fld>
            <a:endParaRPr kumimoji="0" lang="en-US" altLang="en-US" sz="1400">
              <a:solidFill>
                <a:schemeClr val="tx1"/>
              </a:solidFill>
            </a:endParaRPr>
          </a:p>
        </p:txBody>
      </p:sp>
      <p:sp>
        <p:nvSpPr>
          <p:cNvPr id="717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en-US" altLang="en-US" sz="1400">
                <a:solidFill>
                  <a:schemeClr val="tx1"/>
                </a:solidFill>
              </a:rPr>
              <a:t>iteenchallenge.org     Course T506.06 &amp; T505.18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044" y="1905001"/>
            <a:ext cx="4283153" cy="16763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066800"/>
            <a:ext cx="11506200" cy="51054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th-TH" altLang="en-US" sz="36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มัทธิว 7:24-27</a:t>
            </a:r>
            <a:r>
              <a:rPr lang="en-US" altLang="en-US" sz="2800" dirty="0">
                <a:solidFill>
                  <a:srgbClr val="FFFF00"/>
                </a:solidFill>
              </a:rPr>
              <a:t/>
            </a:r>
            <a:br>
              <a:rPr lang="en-US" altLang="en-US" sz="2800" dirty="0">
                <a:solidFill>
                  <a:srgbClr val="FFFF00"/>
                </a:solidFill>
              </a:rPr>
            </a:br>
            <a:r>
              <a:rPr lang="en-US" altLang="en-US" sz="2000" dirty="0"/>
              <a:t>Matthew 7:24-27 (The wise &amp; foolish builders)</a:t>
            </a:r>
            <a:endParaRPr lang="en-US" altLang="en-US" sz="2800" i="1" dirty="0">
              <a:solidFill>
                <a:srgbClr val="FFFF00"/>
              </a:solidFill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th-TH" altLang="en-US" sz="36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รูปแบบการศึกษาของฮิบบรู กับ รูปแบบการศึกษาแบบกรีก</a:t>
            </a:r>
            <a:r>
              <a:rPr lang="ru-RU" altLang="en-US" sz="3600" b="1" dirty="0">
                <a:solidFill>
                  <a:srgbClr val="FFFF00"/>
                </a:solidFill>
                <a:cs typeface="Cordia New" panose="020B0304020202020204" pitchFamily="34" charset="-34"/>
              </a:rPr>
              <a:t> </a:t>
            </a:r>
            <a:r>
              <a:rPr lang="en-US" altLang="en-US" sz="2800" dirty="0">
                <a:solidFill>
                  <a:srgbClr val="FFFF00"/>
                </a:solidFill>
              </a:rPr>
              <a:t/>
            </a:r>
            <a:br>
              <a:rPr lang="en-US" altLang="en-US" sz="2800" dirty="0">
                <a:solidFill>
                  <a:srgbClr val="FFFF00"/>
                </a:solidFill>
              </a:rPr>
            </a:br>
            <a:r>
              <a:rPr lang="en-US" altLang="en-US" sz="2000" dirty="0"/>
              <a:t>Hebrew model of education vs. Greek model</a:t>
            </a:r>
            <a:endParaRPr lang="en-US" altLang="en-US" sz="2400" i="1" dirty="0">
              <a:solidFill>
                <a:srgbClr val="FFFF00"/>
              </a:solidFill>
            </a:endParaRPr>
          </a:p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None/>
              <a:tabLst>
                <a:tab pos="681038" algn="l"/>
              </a:tabLst>
            </a:pPr>
            <a:r>
              <a:rPr lang="en-US" altLang="en-US" sz="36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	</a:t>
            </a:r>
            <a:r>
              <a:rPr lang="th-TH" altLang="en-US" sz="3600" b="1" u="sng" dirty="0">
                <a:solidFill>
                  <a:srgbClr val="FFC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รู้</a:t>
            </a:r>
            <a:r>
              <a:rPr lang="th-TH" altLang="en-US" sz="36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ความจริง</a:t>
            </a:r>
            <a:r>
              <a:rPr lang="en-US" altLang="en-US" sz="2800" dirty="0">
                <a:solidFill>
                  <a:srgbClr val="FFFF00"/>
                </a:solidFill>
              </a:rPr>
              <a:t/>
            </a:r>
            <a:br>
              <a:rPr lang="en-US" altLang="en-US" sz="2800" dirty="0">
                <a:solidFill>
                  <a:srgbClr val="FFFF00"/>
                </a:solidFill>
              </a:rPr>
            </a:br>
            <a:r>
              <a:rPr lang="en-US" altLang="en-US" sz="2000" dirty="0"/>
              <a:t>1.	</a:t>
            </a:r>
            <a:r>
              <a:rPr lang="en-US" altLang="en-US" sz="2000" u="sng" dirty="0">
                <a:solidFill>
                  <a:srgbClr val="FFC000"/>
                </a:solidFill>
              </a:rPr>
              <a:t>Know</a:t>
            </a:r>
            <a:r>
              <a:rPr lang="en-US" altLang="en-US" sz="2000" dirty="0"/>
              <a:t> the truth</a:t>
            </a:r>
            <a:endParaRPr lang="en-US" altLang="en-US" sz="2000" dirty="0">
              <a:solidFill>
                <a:srgbClr val="FFFF00"/>
              </a:solidFill>
            </a:endParaRPr>
          </a:p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None/>
              <a:tabLst>
                <a:tab pos="681038" algn="l"/>
              </a:tabLst>
            </a:pPr>
            <a:r>
              <a:rPr lang="en-US" altLang="en-US" sz="36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	</a:t>
            </a:r>
            <a:r>
              <a:rPr lang="th-TH" altLang="en-US" sz="36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เข้าใจว่า ความเป็นจริงมี </a:t>
            </a:r>
            <a:r>
              <a:rPr lang="th-TH" altLang="en-US" sz="3600" b="1" u="sng" dirty="0">
                <a:solidFill>
                  <a:srgbClr val="FFC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ความสัมพันธ์ </a:t>
            </a:r>
            <a:r>
              <a:rPr lang="th-TH" altLang="en-US" sz="36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กับชีวิตของฉัน</a:t>
            </a:r>
            <a:r>
              <a:rPr lang="en-US" altLang="en-US" sz="2400" dirty="0">
                <a:solidFill>
                  <a:srgbClr val="FFFF00"/>
                </a:solidFill>
              </a:rPr>
              <a:t/>
            </a:r>
            <a:br>
              <a:rPr lang="en-US" altLang="en-US" sz="2400" dirty="0">
                <a:solidFill>
                  <a:srgbClr val="FFFF00"/>
                </a:solidFill>
              </a:rPr>
            </a:br>
            <a:r>
              <a:rPr lang="en-US" altLang="en-US" sz="2000" dirty="0"/>
              <a:t>2.	Understand how the truth </a:t>
            </a:r>
            <a:r>
              <a:rPr lang="en-US" altLang="en-US" sz="2000" u="sng" dirty="0">
                <a:solidFill>
                  <a:srgbClr val="FFC000"/>
                </a:solidFill>
              </a:rPr>
              <a:t>relates</a:t>
            </a:r>
            <a:r>
              <a:rPr lang="en-US" altLang="en-US" sz="2000" dirty="0"/>
              <a:t> to my life  </a:t>
            </a:r>
            <a:endParaRPr lang="en-US" altLang="en-US" sz="2400" dirty="0">
              <a:solidFill>
                <a:srgbClr val="FFFF00"/>
              </a:solidFill>
            </a:endParaRPr>
          </a:p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None/>
              <a:tabLst>
                <a:tab pos="681038" algn="l"/>
              </a:tabLst>
            </a:pPr>
            <a:r>
              <a:rPr lang="en-US" altLang="en-US" sz="36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	</a:t>
            </a:r>
            <a:r>
              <a:rPr lang="th-TH" altLang="en-US" sz="36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จง </a:t>
            </a:r>
            <a:r>
              <a:rPr lang="th-TH" altLang="en-US" sz="3600" b="1" u="sng" dirty="0">
                <a:solidFill>
                  <a:srgbClr val="FFC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ทำ</a:t>
            </a:r>
            <a:r>
              <a:rPr lang="th-TH" altLang="en-US" sz="36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มัน - นำไปปฏิบัติ - ในวันนี้!</a:t>
            </a:r>
            <a:r>
              <a:rPr lang="en-US" altLang="en-US" sz="36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/>
            </a:r>
            <a:br>
              <a:rPr lang="en-US" altLang="en-US" sz="36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en-US" altLang="en-US" sz="36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altLang="en-US" sz="36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— เสมอต้นเสมอปลาย</a:t>
            </a:r>
            <a:r>
              <a:rPr lang="en-US" altLang="en-US" sz="2800" dirty="0">
                <a:solidFill>
                  <a:srgbClr val="FFFF00"/>
                </a:solidFill>
              </a:rPr>
              <a:t/>
            </a:r>
            <a:br>
              <a:rPr lang="en-US" altLang="en-US" sz="2800" dirty="0">
                <a:solidFill>
                  <a:srgbClr val="FFFF00"/>
                </a:solidFill>
              </a:rPr>
            </a:br>
            <a:r>
              <a:rPr lang="en-US" altLang="en-US" sz="2000" dirty="0"/>
              <a:t>3.	</a:t>
            </a:r>
            <a:r>
              <a:rPr lang="en-US" altLang="en-US" sz="2000" u="sng" dirty="0">
                <a:solidFill>
                  <a:srgbClr val="FFC000"/>
                </a:solidFill>
              </a:rPr>
              <a:t>Do</a:t>
            </a:r>
            <a:r>
              <a:rPr lang="en-US" altLang="en-US" sz="2000" dirty="0"/>
              <a:t> it—Put it into action—today!  —consistently</a:t>
            </a:r>
            <a:endParaRPr lang="pt-BR" altLang="en-US" sz="2400" dirty="0">
              <a:solidFill>
                <a:srgbClr val="FFFF00"/>
              </a:solidFill>
            </a:endParaRPr>
          </a:p>
          <a:p>
            <a:pPr marL="0" indent="0">
              <a:lnSpc>
                <a:spcPct val="90000"/>
              </a:lnSpc>
              <a:buFontTx/>
              <a:buAutoNum type="arabicPeriod"/>
            </a:pPr>
            <a:endParaRPr lang="en-US" altLang="en-US" sz="2400" dirty="0"/>
          </a:p>
          <a:p>
            <a:pPr marL="0" indent="0">
              <a:buNone/>
            </a:pPr>
            <a:endParaRPr lang="en-US" altLang="en-US" dirty="0"/>
          </a:p>
        </p:txBody>
      </p:sp>
      <p:sp>
        <p:nvSpPr>
          <p:cNvPr id="717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en-US" altLang="en-US" sz="1400">
                <a:solidFill>
                  <a:schemeClr val="tx1"/>
                </a:solidFill>
              </a:rPr>
              <a:t>12-2019</a:t>
            </a: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fld id="{78CBCC0C-D44B-4A5C-B5FB-4221E52389EB}" type="slidenum">
              <a:rPr kumimoji="0" lang="en-US" altLang="en-US" sz="1400">
                <a:solidFill>
                  <a:schemeClr val="tx1"/>
                </a:solidFill>
              </a:rPr>
              <a:pPr/>
              <a:t>8</a:t>
            </a:fld>
            <a:endParaRPr kumimoji="0" lang="en-US" altLang="en-US" sz="1400">
              <a:solidFill>
                <a:schemeClr val="tx1"/>
              </a:solidFill>
            </a:endParaRPr>
          </a:p>
        </p:txBody>
      </p:sp>
      <p:sp>
        <p:nvSpPr>
          <p:cNvPr id="717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en-US" altLang="en-US" sz="1400">
                <a:solidFill>
                  <a:schemeClr val="tx1"/>
                </a:solidFill>
              </a:rPr>
              <a:t>iteenchallenge.org     Course T506.06 &amp; T505.18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10363198" cy="1143000"/>
          </a:xfrm>
        </p:spPr>
        <p:txBody>
          <a:bodyPr/>
          <a:lstStyle/>
          <a:p>
            <a:pPr>
              <a:tabLst>
                <a:tab pos="681038" algn="l"/>
              </a:tabLst>
            </a:pPr>
            <a:r>
              <a:rPr lang="th-TH" altLang="en-US" sz="5400" b="1" dirty="0">
                <a:solidFill>
                  <a:srgbClr val="FFFF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ก. 	การประยุกต์ใช้ส่วนตัวในมุมมองของพระเจ้า</a:t>
            </a:r>
            <a:r>
              <a:rPr lang="en-US" altLang="en-US" sz="3200" b="1" dirty="0">
                <a:solidFill>
                  <a:srgbClr val="FFFF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/>
            </a:r>
            <a:br>
              <a:rPr lang="en-US" altLang="en-US" sz="3200" b="1" dirty="0">
                <a:solidFill>
                  <a:srgbClr val="FFFF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</a:br>
            <a:r>
              <a:rPr lang="en-US" altLang="en-US" sz="2000" dirty="0">
                <a:solidFill>
                  <a:schemeClr val="tx1"/>
                </a:solidFill>
              </a:rPr>
              <a:t>A.	God’s view of personal application</a:t>
            </a:r>
            <a:endParaRPr lang="en-US" altLang="en-US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09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533400"/>
            <a:ext cx="10464800" cy="1905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th-TH" alt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แนวทางพระคัมภีร์สู่การเรียนรู้</a:t>
            </a:r>
            <a:r>
              <a:rPr lang="en-US" alt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/>
            </a:r>
            <a:br>
              <a:rPr lang="en-US" alt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en-US" altLang="en-US" sz="5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alt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ขั้นตอนที่ 1</a:t>
            </a:r>
            <a:r>
              <a:rPr lang="en-US" alt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             </a:t>
            </a:r>
            <a:r>
              <a:rPr lang="th-TH" alt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ขั้นตอนที่ </a:t>
            </a:r>
            <a:r>
              <a:rPr lang="en-US" alt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en-US" alt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           </a:t>
            </a:r>
            <a:r>
              <a:rPr lang="th-TH" alt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ขั้นตอนที่</a:t>
            </a:r>
            <a:r>
              <a:rPr lang="ru-RU" alt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rdia New" panose="020B0304020202020204" pitchFamily="34" charset="-34"/>
              </a:rPr>
              <a:t> </a:t>
            </a:r>
            <a:r>
              <a:rPr lang="en-US" alt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3</a:t>
            </a:r>
            <a:r>
              <a:rPr lang="en-US" alt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n-US" altLang="en-US" sz="4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Biblical approach to learning</a:t>
            </a:r>
            <a:br>
              <a:rPr lang="en-US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1  &gt;&gt;&gt;  Step 2  &gt;&gt;&gt;  Step </a:t>
            </a:r>
            <a:r>
              <a:rPr lang="en-US" alt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950" y="2971800"/>
            <a:ext cx="3979515" cy="297179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iteenchallenge.org     Course T506.06 &amp; T505.18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0219-2BB3-4C5E-B148-479F2C35B233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8" name="Right Arrow 7"/>
          <p:cNvSpPr/>
          <p:nvPr/>
        </p:nvSpPr>
        <p:spPr bwMode="auto">
          <a:xfrm>
            <a:off x="3721727" y="1138345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   </a:t>
            </a:r>
          </a:p>
        </p:txBody>
      </p:sp>
      <p:sp>
        <p:nvSpPr>
          <p:cNvPr id="9" name="Right Arrow 8"/>
          <p:cNvSpPr/>
          <p:nvPr/>
        </p:nvSpPr>
        <p:spPr bwMode="auto">
          <a:xfrm>
            <a:off x="7304261" y="1115925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001000" y="2819401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หน้าต่าง</a:t>
            </a:r>
            <a:r>
              <a:rPr lang="en-US" alt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endParaRPr lang="en-US" sz="4800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Windows</a:t>
            </a:r>
          </a:p>
        </p:txBody>
      </p:sp>
    </p:spTree>
    <p:extLst>
      <p:ext uri="{BB962C8B-B14F-4D97-AF65-F5344CB8AC3E}">
        <p14:creationId xmlns:p14="http://schemas.microsoft.com/office/powerpoint/2010/main" val="419481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4D4D4D"/>
      </a:dk1>
      <a:lt1>
        <a:srgbClr val="FFFFFF"/>
      </a:lt1>
      <a:dk2>
        <a:srgbClr val="006666"/>
      </a:dk2>
      <a:lt2>
        <a:srgbClr val="CC9900"/>
      </a:lt2>
      <a:accent1>
        <a:srgbClr val="CC9900"/>
      </a:accent1>
      <a:accent2>
        <a:srgbClr val="800000"/>
      </a:accent2>
      <a:accent3>
        <a:srgbClr val="AAB8B8"/>
      </a:accent3>
      <a:accent4>
        <a:srgbClr val="DADADA"/>
      </a:accent4>
      <a:accent5>
        <a:srgbClr val="E2CAAA"/>
      </a:accent5>
      <a:accent6>
        <a:srgbClr val="730000"/>
      </a:accent6>
      <a:hlink>
        <a:srgbClr val="C0C0C0"/>
      </a:hlink>
      <a:folHlink>
        <a:srgbClr val="969696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4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4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4D4D4D"/>
        </a:dk1>
        <a:lt1>
          <a:srgbClr val="FFFFFF"/>
        </a:lt1>
        <a:dk2>
          <a:srgbClr val="006666"/>
        </a:dk2>
        <a:lt2>
          <a:srgbClr val="CC9900"/>
        </a:lt2>
        <a:accent1>
          <a:srgbClr val="CC9900"/>
        </a:accent1>
        <a:accent2>
          <a:srgbClr val="800000"/>
        </a:accent2>
        <a:accent3>
          <a:srgbClr val="AAB8B8"/>
        </a:accent3>
        <a:accent4>
          <a:srgbClr val="DADADA"/>
        </a:accent4>
        <a:accent5>
          <a:srgbClr val="E2CAAA"/>
        </a:accent5>
        <a:accent6>
          <a:srgbClr val="730000"/>
        </a:accent6>
        <a:hlink>
          <a:srgbClr val="C0C0C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4D4D4D"/>
        </a:dk1>
        <a:lt1>
          <a:srgbClr val="99CCFF"/>
        </a:lt1>
        <a:dk2>
          <a:srgbClr val="4D4D4D"/>
        </a:dk2>
        <a:lt2>
          <a:srgbClr val="000000"/>
        </a:lt2>
        <a:accent1>
          <a:srgbClr val="990099"/>
        </a:accent1>
        <a:accent2>
          <a:srgbClr val="FFCC00"/>
        </a:accent2>
        <a:accent3>
          <a:srgbClr val="CAE2FF"/>
        </a:accent3>
        <a:accent4>
          <a:srgbClr val="404040"/>
        </a:accent4>
        <a:accent5>
          <a:srgbClr val="CAAACA"/>
        </a:accent5>
        <a:accent6>
          <a:srgbClr val="E7B900"/>
        </a:accent6>
        <a:hlink>
          <a:srgbClr val="FFF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10000"/>
        </a:dk1>
        <a:lt1>
          <a:srgbClr val="C0C0C0"/>
        </a:lt1>
        <a:dk2>
          <a:srgbClr val="010000"/>
        </a:dk2>
        <a:lt2>
          <a:srgbClr val="C0C0C0"/>
        </a:lt2>
        <a:accent1>
          <a:srgbClr val="969696"/>
        </a:accent1>
        <a:accent2>
          <a:srgbClr val="000000"/>
        </a:accent2>
        <a:accent3>
          <a:srgbClr val="DCDCDC"/>
        </a:accent3>
        <a:accent4>
          <a:srgbClr val="010000"/>
        </a:accent4>
        <a:accent5>
          <a:srgbClr val="C9C9C9"/>
        </a:accent5>
        <a:accent6>
          <a:srgbClr val="000000"/>
        </a:accent6>
        <a:hlink>
          <a:srgbClr val="FFF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00"/>
        </a:lt1>
        <a:dk2>
          <a:srgbClr val="000066"/>
        </a:dk2>
        <a:lt2>
          <a:srgbClr val="99CC00"/>
        </a:lt2>
        <a:accent1>
          <a:srgbClr val="99CC00"/>
        </a:accent1>
        <a:accent2>
          <a:srgbClr val="FFFF00"/>
        </a:accent2>
        <a:accent3>
          <a:srgbClr val="AAAAB8"/>
        </a:accent3>
        <a:accent4>
          <a:srgbClr val="DADA00"/>
        </a:accent4>
        <a:accent5>
          <a:srgbClr val="CAE2AA"/>
        </a:accent5>
        <a:accent6>
          <a:srgbClr val="E7E700"/>
        </a:accent6>
        <a:hlink>
          <a:srgbClr val="9999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969696"/>
        </a:dk1>
        <a:lt1>
          <a:srgbClr val="FFCC00"/>
        </a:lt1>
        <a:dk2>
          <a:srgbClr val="FF6600"/>
        </a:dk2>
        <a:lt2>
          <a:srgbClr val="009900"/>
        </a:lt2>
        <a:accent1>
          <a:srgbClr val="FFCC00"/>
        </a:accent1>
        <a:accent2>
          <a:srgbClr val="009900"/>
        </a:accent2>
        <a:accent3>
          <a:srgbClr val="FFB8AA"/>
        </a:accent3>
        <a:accent4>
          <a:srgbClr val="DAAE00"/>
        </a:accent4>
        <a:accent5>
          <a:srgbClr val="FFE2AA"/>
        </a:accent5>
        <a:accent6>
          <a:srgbClr val="008A00"/>
        </a:accent6>
        <a:hlink>
          <a:srgbClr val="FFFFFF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CC00"/>
        </a:lt1>
        <a:dk2>
          <a:srgbClr val="336600"/>
        </a:dk2>
        <a:lt2>
          <a:srgbClr val="969696"/>
        </a:lt2>
        <a:accent1>
          <a:srgbClr val="336600"/>
        </a:accent1>
        <a:accent2>
          <a:srgbClr val="CCCC00"/>
        </a:accent2>
        <a:accent3>
          <a:srgbClr val="FFE2AA"/>
        </a:accent3>
        <a:accent4>
          <a:srgbClr val="000000"/>
        </a:accent4>
        <a:accent5>
          <a:srgbClr val="ADB8AA"/>
        </a:accent5>
        <a:accent6>
          <a:srgbClr val="B9B900"/>
        </a:accent6>
        <a:hlink>
          <a:srgbClr val="FFFFFF"/>
        </a:hlink>
        <a:folHlink>
          <a:srgbClr val="FFFF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10000"/>
        </a:dk1>
        <a:lt1>
          <a:srgbClr val="99CCFF"/>
        </a:lt1>
        <a:dk2>
          <a:srgbClr val="666633"/>
        </a:dk2>
        <a:lt2>
          <a:srgbClr val="969696"/>
        </a:lt2>
        <a:accent1>
          <a:srgbClr val="666633"/>
        </a:accent1>
        <a:accent2>
          <a:srgbClr val="FFCC00"/>
        </a:accent2>
        <a:accent3>
          <a:srgbClr val="CAE2FF"/>
        </a:accent3>
        <a:accent4>
          <a:srgbClr val="010000"/>
        </a:accent4>
        <a:accent5>
          <a:srgbClr val="B8B8AD"/>
        </a:accent5>
        <a:accent6>
          <a:srgbClr val="E7B900"/>
        </a:accent6>
        <a:hlink>
          <a:srgbClr val="FFFF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9900CC"/>
        </a:dk1>
        <a:lt1>
          <a:srgbClr val="FFCC00"/>
        </a:lt1>
        <a:dk2>
          <a:srgbClr val="FF3300"/>
        </a:dk2>
        <a:lt2>
          <a:srgbClr val="969696"/>
        </a:lt2>
        <a:accent1>
          <a:srgbClr val="FF3300"/>
        </a:accent1>
        <a:accent2>
          <a:srgbClr val="FFCC00"/>
        </a:accent2>
        <a:accent3>
          <a:srgbClr val="FFE2AA"/>
        </a:accent3>
        <a:accent4>
          <a:srgbClr val="8200AE"/>
        </a:accent4>
        <a:accent5>
          <a:srgbClr val="FFADAA"/>
        </a:accent5>
        <a:accent6>
          <a:srgbClr val="E7B900"/>
        </a:accent6>
        <a:hlink>
          <a:srgbClr val="FFFFFF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4528</TotalTime>
  <Words>951</Words>
  <Application>Microsoft Office PowerPoint</Application>
  <PresentationFormat>Widescreen</PresentationFormat>
  <Paragraphs>243</Paragraphs>
  <Slides>36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 Unicode MS</vt:lpstr>
      <vt:lpstr>Arial</vt:lpstr>
      <vt:lpstr>Cordia New</vt:lpstr>
      <vt:lpstr>Khmer UI</vt:lpstr>
      <vt:lpstr>Tahoma</vt:lpstr>
      <vt:lpstr>Times New Roman</vt:lpstr>
      <vt:lpstr>Wingdings</vt:lpstr>
      <vt:lpstr>Default Design</vt:lpstr>
      <vt:lpstr>Clip</vt:lpstr>
      <vt:lpstr>การช่วยเหลือผู้เรียนในการตั้งเป้าหมาย การประยุกต์ใช้ส่วนตัว Helping Students with Personal Application Goals</vt:lpstr>
      <vt:lpstr>คุณมีประสบการณ์มากแค่ไหนในการช่วยเหลือผู้เรียนให้ตั้งเป้าหมายการประยุกต์ใช้ส่วนตัวในชั้นเรียนทีนชาล์เลนจ์? How much experience have you had in helping students set personal application goals in Teen Challenge classes?</vt:lpstr>
      <vt:lpstr>เป้าหมายการประยุกต์ใช้ส่วนตัว - เครื่องยนต์ของรถ Personal Application Goals—the engine</vt:lpstr>
      <vt:lpstr>การตั้งเป้าหมายการประยุกต์ใช้ส่วนตัวเป็นงานที่ยาก Setting Personal Application Goals is a difficult task</vt:lpstr>
      <vt:lpstr>คำโกหกของซาตานที่ยิ่งใหญ่ Satan’s greatest lie</vt:lpstr>
      <vt:lpstr>ความแตกต่างระหว่างการเป็นผู้เชื่อและผู้ติดตามพระเยซู  Difference between being a believer and a follower of Jesus</vt:lpstr>
      <vt:lpstr>ก.  การประยุกต์ใช้ส่วนตัวในมุมมองของพระเจ้า A. God’s view of personal application</vt:lpstr>
      <vt:lpstr>ก.  การประยุกต์ใช้ส่วนตัวในมุมมองของพระเจ้า A. God’s view of personal application</vt:lpstr>
      <vt:lpstr>แนวทางพระคัมภีร์สู่การเรียนรู้  ขั้นตอนที่ 1              ขั้นตอนที่ 2            ขั้นตอนที่ 3  A Biblical approach to learning Step 1  &gt;&gt;&gt;  Step 2  &gt;&gt;&gt;  Step 3</vt:lpstr>
      <vt:lpstr>ทีนชาล์เล้นจ์คือพันธกิจตาม พระมหาบัญชา โดยมุ่งความสนใจที่การสร้างสาวก Teen Challenge is a Great Commission ministry —focused on making disciples. </vt:lpstr>
      <vt:lpstr>PowerPoint Presentation</vt:lpstr>
      <vt:lpstr>ข. เราจะใช้เป้าหมายในการประยุกต์ใช้ส่วนตัวได้ที่ไหนบ้าง B. Where do we use Personal Application Goals? </vt:lpstr>
      <vt:lpstr>PowerPoint Presentation</vt:lpstr>
      <vt:lpstr>PowerPoint Presentation</vt:lpstr>
      <vt:lpstr>PowerPoint Presentation</vt:lpstr>
      <vt:lpstr>PowerPoint Presentation</vt:lpstr>
      <vt:lpstr>ง.  เครื่องหมายชี้วัดเป้าหมายที่ประยุกต์ใช้ส่วนตัวที่ดี D. Marks of a Good Personal Application Goal</vt:lpstr>
      <vt:lpstr>PowerPoint Presentation</vt:lpstr>
      <vt:lpstr>อะไรคือความแตกต่างระหว่างความคิดที่ดีและเป้าหมายที่ดี</vt:lpstr>
      <vt:lpstr>PowerPoint Presentation</vt:lpstr>
      <vt:lpstr>การประเมินเป้าหมาย Evaluating a Goal</vt:lpstr>
      <vt:lpstr>มันธิว 28:19-20 Matthew 28:19-20</vt:lpstr>
      <vt:lpstr>จ.  อะไรคือจุดที่ควรสนใจในการประยุกต์ใช้เป้าหมายส่วนตัว E. What should be the focus of the personal application goal?</vt:lpstr>
      <vt:lpstr>คำถามสี่ข้อ The Four Questions </vt:lpstr>
      <vt:lpstr>1. ปัญหาของผู้เรียนบางอย่างในการตั้งเป้าหมาย ส่วนตัวคืออะไร 1. What are some of the problems students have in setting   personal application goals?</vt:lpstr>
      <vt:lpstr>2. ปัญหาที่เกิดขึ้นมากที่สุดกับเป้าหมายของ ผู้เรียนคือการเขียนแบบทั่วๆ ไป 2. The problem of goals being too general</vt:lpstr>
      <vt:lpstr>เราไม่ได้พยายามที่จะไปให้ไกลที่สุดในขั้นตอนเดียว We are not trying to go the whole distance in one step.</vt:lpstr>
      <vt:lpstr>“ การเดินทางหลายร้อยไมล์เริ่มต้นจากก้าวแรก"      - สุภาษิตจีน    "A journey of a thousand miles begins  with a single step." - Chinese Proverb</vt:lpstr>
      <vt:lpstr>3. ความแตกต่างของเป้าหมายชนิดต่างๆ 3. Different kinds of Goals</vt:lpstr>
      <vt:lpstr>3. ความแตกต่างของเป้าหมายชนิดต่างๆ 3. Different kinds of Goals</vt:lpstr>
      <vt:lpstr>การพัฒนาเป้าหมายการประยุกต์ใช้ส่วนตัวที่ดีคือทักษะที่สามารถนำมาใช้ได้ในการดำเนินชีวิต Developing good Personal Application goals is a skill that will be useful for a lifetime. </vt:lpstr>
      <vt:lpstr>ง.  เครื่องหมายชี้วัดเป้าหมายที่ประยุกต์ใช้ส่วนตัวที่ดี D. Marks of a Good Personal Application Goal</vt:lpstr>
      <vt:lpstr>เป้าหมายการประยุกต์ใช้ส่วนตัว - เครื่องยนต์ของรถ Personal Application Goals—the engine</vt:lpstr>
      <vt:lpstr>แนวทางพระคัมภีร์สู่การเรียนรู้  ขั้นตอน 1              ขั้นตอน 2              ขั้นตอน 3  A Biblical approach to learning Step 1  &gt;&gt;&gt;  Step 2  &gt;&gt;&gt;  Step 3</vt:lpstr>
      <vt:lpstr>คำถามเพื่อการอภิปราย Questions for discussion</vt:lpstr>
      <vt:lpstr>ข้อมูลในการติดต่อ 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Helping Students with Personal Application Goals</dc:title>
  <dc:creator>Gregg Fischer</dc:creator>
  <cp:lastModifiedBy>Dave Batty</cp:lastModifiedBy>
  <cp:revision>179</cp:revision>
  <cp:lastPrinted>2004-06-25T02:36:08Z</cp:lastPrinted>
  <dcterms:created xsi:type="dcterms:W3CDTF">2004-06-06T20:04:55Z</dcterms:created>
  <dcterms:modified xsi:type="dcterms:W3CDTF">2019-12-17T20:44:18Z</dcterms:modified>
</cp:coreProperties>
</file>