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0"/>
  </p:notesMasterIdLst>
  <p:handoutMasterIdLst>
    <p:handoutMasterId r:id="rId51"/>
  </p:handoutMasterIdLst>
  <p:sldIdLst>
    <p:sldId id="256" r:id="rId2"/>
    <p:sldId id="612" r:id="rId3"/>
    <p:sldId id="636" r:id="rId4"/>
    <p:sldId id="553" r:id="rId5"/>
    <p:sldId id="594" r:id="rId6"/>
    <p:sldId id="637" r:id="rId7"/>
    <p:sldId id="595" r:id="rId8"/>
    <p:sldId id="630" r:id="rId9"/>
    <p:sldId id="638" r:id="rId10"/>
    <p:sldId id="613" r:id="rId11"/>
    <p:sldId id="614" r:id="rId12"/>
    <p:sldId id="585" r:id="rId13"/>
    <p:sldId id="549" r:id="rId14"/>
    <p:sldId id="615" r:id="rId15"/>
    <p:sldId id="639" r:id="rId16"/>
    <p:sldId id="631" r:id="rId17"/>
    <p:sldId id="616" r:id="rId18"/>
    <p:sldId id="617" r:id="rId19"/>
    <p:sldId id="599" r:id="rId20"/>
    <p:sldId id="602" r:id="rId21"/>
    <p:sldId id="632" r:id="rId22"/>
    <p:sldId id="633" r:id="rId23"/>
    <p:sldId id="634" r:id="rId24"/>
    <p:sldId id="626" r:id="rId25"/>
    <p:sldId id="627" r:id="rId26"/>
    <p:sldId id="619" r:id="rId27"/>
    <p:sldId id="635" r:id="rId28"/>
    <p:sldId id="618" r:id="rId29"/>
    <p:sldId id="620" r:id="rId30"/>
    <p:sldId id="628" r:id="rId31"/>
    <p:sldId id="629" r:id="rId32"/>
    <p:sldId id="621" r:id="rId33"/>
    <p:sldId id="622" r:id="rId34"/>
    <p:sldId id="608" r:id="rId35"/>
    <p:sldId id="609" r:id="rId36"/>
    <p:sldId id="623" r:id="rId37"/>
    <p:sldId id="601" r:id="rId38"/>
    <p:sldId id="586" r:id="rId39"/>
    <p:sldId id="583" r:id="rId40"/>
    <p:sldId id="624" r:id="rId41"/>
    <p:sldId id="625" r:id="rId42"/>
    <p:sldId id="575" r:id="rId43"/>
    <p:sldId id="589" r:id="rId44"/>
    <p:sldId id="577" r:id="rId45"/>
    <p:sldId id="640" r:id="rId46"/>
    <p:sldId id="641" r:id="rId47"/>
    <p:sldId id="642" r:id="rId48"/>
    <p:sldId id="597" r:id="rId49"/>
  </p:sldIdLst>
  <p:sldSz cx="9144000" cy="6858000" type="screen4x3"/>
  <p:notesSz cx="6858000" cy="9144000"/>
  <p:defaultTextStyle>
    <a:defPPr>
      <a:defRPr lang="en-US"/>
    </a:defPPr>
    <a:lvl1pPr algn="l" rtl="0" eaLnBrk="0" fontAlgn="base" hangingPunct="0">
      <a:spcBef>
        <a:spcPct val="0"/>
      </a:spcBef>
      <a:spcAft>
        <a:spcPct val="0"/>
      </a:spcAft>
      <a:defRPr kumimoji="1" sz="4200" kern="1200">
        <a:solidFill>
          <a:schemeClr val="tx2"/>
        </a:solidFill>
        <a:latin typeface="Tahoma" pitchFamily="34" charset="0"/>
        <a:ea typeface="+mn-ea"/>
        <a:cs typeface="+mn-cs"/>
      </a:defRPr>
    </a:lvl1pPr>
    <a:lvl2pPr marL="457200" algn="l" rtl="0" eaLnBrk="0" fontAlgn="base" hangingPunct="0">
      <a:spcBef>
        <a:spcPct val="0"/>
      </a:spcBef>
      <a:spcAft>
        <a:spcPct val="0"/>
      </a:spcAft>
      <a:defRPr kumimoji="1" sz="4200" kern="1200">
        <a:solidFill>
          <a:schemeClr val="tx2"/>
        </a:solidFill>
        <a:latin typeface="Tahoma" pitchFamily="34" charset="0"/>
        <a:ea typeface="+mn-ea"/>
        <a:cs typeface="+mn-cs"/>
      </a:defRPr>
    </a:lvl2pPr>
    <a:lvl3pPr marL="914400" algn="l" rtl="0" eaLnBrk="0" fontAlgn="base" hangingPunct="0">
      <a:spcBef>
        <a:spcPct val="0"/>
      </a:spcBef>
      <a:spcAft>
        <a:spcPct val="0"/>
      </a:spcAft>
      <a:defRPr kumimoji="1" sz="4200" kern="1200">
        <a:solidFill>
          <a:schemeClr val="tx2"/>
        </a:solidFill>
        <a:latin typeface="Tahoma" pitchFamily="34" charset="0"/>
        <a:ea typeface="+mn-ea"/>
        <a:cs typeface="+mn-cs"/>
      </a:defRPr>
    </a:lvl3pPr>
    <a:lvl4pPr marL="1371600" algn="l" rtl="0" eaLnBrk="0" fontAlgn="base" hangingPunct="0">
      <a:spcBef>
        <a:spcPct val="0"/>
      </a:spcBef>
      <a:spcAft>
        <a:spcPct val="0"/>
      </a:spcAft>
      <a:defRPr kumimoji="1" sz="4200" kern="1200">
        <a:solidFill>
          <a:schemeClr val="tx2"/>
        </a:solidFill>
        <a:latin typeface="Tahoma" pitchFamily="34" charset="0"/>
        <a:ea typeface="+mn-ea"/>
        <a:cs typeface="+mn-cs"/>
      </a:defRPr>
    </a:lvl4pPr>
    <a:lvl5pPr marL="1828800" algn="l" rtl="0" eaLnBrk="0" fontAlgn="base" hangingPunct="0">
      <a:spcBef>
        <a:spcPct val="0"/>
      </a:spcBef>
      <a:spcAft>
        <a:spcPct val="0"/>
      </a:spcAft>
      <a:defRPr kumimoji="1" sz="4200" kern="1200">
        <a:solidFill>
          <a:schemeClr val="tx2"/>
        </a:solidFill>
        <a:latin typeface="Tahoma" pitchFamily="34" charset="0"/>
        <a:ea typeface="+mn-ea"/>
        <a:cs typeface="+mn-cs"/>
      </a:defRPr>
    </a:lvl5pPr>
    <a:lvl6pPr marL="2286000" algn="l" defTabSz="914400" rtl="0" eaLnBrk="1" latinLnBrk="0" hangingPunct="1">
      <a:defRPr kumimoji="1" sz="4200" kern="1200">
        <a:solidFill>
          <a:schemeClr val="tx2"/>
        </a:solidFill>
        <a:latin typeface="Tahoma" pitchFamily="34" charset="0"/>
        <a:ea typeface="+mn-ea"/>
        <a:cs typeface="+mn-cs"/>
      </a:defRPr>
    </a:lvl6pPr>
    <a:lvl7pPr marL="2743200" algn="l" defTabSz="914400" rtl="0" eaLnBrk="1" latinLnBrk="0" hangingPunct="1">
      <a:defRPr kumimoji="1" sz="4200" kern="1200">
        <a:solidFill>
          <a:schemeClr val="tx2"/>
        </a:solidFill>
        <a:latin typeface="Tahoma" pitchFamily="34" charset="0"/>
        <a:ea typeface="+mn-ea"/>
        <a:cs typeface="+mn-cs"/>
      </a:defRPr>
    </a:lvl7pPr>
    <a:lvl8pPr marL="3200400" algn="l" defTabSz="914400" rtl="0" eaLnBrk="1" latinLnBrk="0" hangingPunct="1">
      <a:defRPr kumimoji="1" sz="4200" kern="1200">
        <a:solidFill>
          <a:schemeClr val="tx2"/>
        </a:solidFill>
        <a:latin typeface="Tahoma" pitchFamily="34" charset="0"/>
        <a:ea typeface="+mn-ea"/>
        <a:cs typeface="+mn-cs"/>
      </a:defRPr>
    </a:lvl8pPr>
    <a:lvl9pPr marL="3657600" algn="l" defTabSz="914400" rtl="0" eaLnBrk="1" latinLnBrk="0" hangingPunct="1">
      <a:defRPr kumimoji="1" sz="4200" kern="1200">
        <a:solidFill>
          <a:schemeClr val="tx2"/>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582" autoAdjust="0"/>
  </p:normalViewPr>
  <p:slideViewPr>
    <p:cSldViewPr>
      <p:cViewPr varScale="1">
        <p:scale>
          <a:sx n="51" d="100"/>
          <a:sy n="51" d="100"/>
        </p:scale>
        <p:origin x="-90" y="-336"/>
      </p:cViewPr>
      <p:guideLst>
        <p:guide orient="horz" pos="2160"/>
        <p:guide pos="2880"/>
      </p:guideLst>
    </p:cSldViewPr>
  </p:slideViewPr>
  <p:outlineViewPr>
    <p:cViewPr>
      <p:scale>
        <a:sx n="33" d="100"/>
        <a:sy n="33" d="100"/>
      </p:scale>
      <p:origin x="0" y="107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r>
              <a:rPr lang="en-US"/>
              <a:t>Gregg Fischer</a:t>
            </a:r>
          </a:p>
        </p:txBody>
      </p:sp>
      <p:sp>
        <p:nvSpPr>
          <p:cNvPr id="3758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endParaRPr lang="en-US" altLang="en-US"/>
          </a:p>
        </p:txBody>
      </p:sp>
      <p:sp>
        <p:nvSpPr>
          <p:cNvPr id="3758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pPr>
              <a:defRPr/>
            </a:pPr>
            <a:r>
              <a:rPr lang="en-US"/>
              <a:t>Help with Personal Application Goals</a:t>
            </a:r>
          </a:p>
        </p:txBody>
      </p:sp>
      <p:sp>
        <p:nvSpPr>
          <p:cNvPr id="3758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fld id="{3C6CD264-EA60-4C9D-971B-356FC206BDF4}" type="slidenum">
              <a:rPr lang="en-US" altLang="en-US"/>
              <a:pPr/>
              <a:t>‹#›</a:t>
            </a:fld>
            <a:endParaRPr lang="en-US" altLang="en-US"/>
          </a:p>
        </p:txBody>
      </p:sp>
    </p:spTree>
    <p:extLst>
      <p:ext uri="{BB962C8B-B14F-4D97-AF65-F5344CB8AC3E}">
        <p14:creationId xmlns:p14="http://schemas.microsoft.com/office/powerpoint/2010/main" val="1916124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606" name="Rectangle 14"/>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endParaRPr lang="en-US" altLang="en-US"/>
          </a:p>
        </p:txBody>
      </p:sp>
      <p:sp>
        <p:nvSpPr>
          <p:cNvPr id="41987" name="Rectangle 15"/>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608" name="Rectangle 1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6609" name="Rectangle 1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endParaRPr lang="en-US" altLang="en-US"/>
          </a:p>
        </p:txBody>
      </p:sp>
      <p:sp>
        <p:nvSpPr>
          <p:cNvPr id="366610" name="Rectangle 18"/>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endParaRPr lang="en-US" altLang="en-US"/>
          </a:p>
        </p:txBody>
      </p:sp>
      <p:sp>
        <p:nvSpPr>
          <p:cNvPr id="366611" name="Rectangle 19"/>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fld id="{AF31F1ED-52B7-4F6A-87CD-E4B080533542}" type="slidenum">
              <a:rPr lang="en-US" altLang="en-US"/>
              <a:pPr/>
              <a:t>‹#›</a:t>
            </a:fld>
            <a:endParaRPr lang="en-US" altLang="en-US"/>
          </a:p>
        </p:txBody>
      </p:sp>
    </p:spTree>
    <p:extLst>
      <p:ext uri="{BB962C8B-B14F-4D97-AF65-F5344CB8AC3E}">
        <p14:creationId xmlns:p14="http://schemas.microsoft.com/office/powerpoint/2010/main" val="1942361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50"/>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200">
                <a:solidFill>
                  <a:schemeClr val="tx2"/>
                </a:solidFill>
                <a:latin typeface="Tahoma" pitchFamily="34" charset="0"/>
              </a:defRPr>
            </a:lvl1pPr>
            <a:lvl2pPr marL="742950" indent="-285750">
              <a:defRPr kumimoji="1" sz="4200">
                <a:solidFill>
                  <a:schemeClr val="tx2"/>
                </a:solidFill>
                <a:latin typeface="Tahoma" pitchFamily="34" charset="0"/>
              </a:defRPr>
            </a:lvl2pPr>
            <a:lvl3pPr marL="1143000" indent="-228600">
              <a:defRPr kumimoji="1" sz="4200">
                <a:solidFill>
                  <a:schemeClr val="tx2"/>
                </a:solidFill>
                <a:latin typeface="Tahoma" pitchFamily="34" charset="0"/>
              </a:defRPr>
            </a:lvl3pPr>
            <a:lvl4pPr marL="1600200" indent="-228600">
              <a:defRPr kumimoji="1" sz="4200">
                <a:solidFill>
                  <a:schemeClr val="tx2"/>
                </a:solidFill>
                <a:latin typeface="Tahoma" pitchFamily="34" charset="0"/>
              </a:defRPr>
            </a:lvl4pPr>
            <a:lvl5pPr marL="2057400" indent="-228600">
              <a:defRPr kumimoji="1" sz="4200">
                <a:solidFill>
                  <a:schemeClr val="tx2"/>
                </a:solidFill>
                <a:latin typeface="Tahoma" pitchFamily="34" charset="0"/>
              </a:defRPr>
            </a:lvl5pPr>
            <a:lvl6pPr marL="2514600" indent="-228600" eaLnBrk="0" fontAlgn="base" hangingPunct="0">
              <a:spcBef>
                <a:spcPct val="0"/>
              </a:spcBef>
              <a:spcAft>
                <a:spcPct val="0"/>
              </a:spcAft>
              <a:defRPr kumimoji="1" sz="4200">
                <a:solidFill>
                  <a:schemeClr val="tx2"/>
                </a:solidFill>
                <a:latin typeface="Tahoma" pitchFamily="34" charset="0"/>
              </a:defRPr>
            </a:lvl6pPr>
            <a:lvl7pPr marL="2971800" indent="-228600" eaLnBrk="0" fontAlgn="base" hangingPunct="0">
              <a:spcBef>
                <a:spcPct val="0"/>
              </a:spcBef>
              <a:spcAft>
                <a:spcPct val="0"/>
              </a:spcAft>
              <a:defRPr kumimoji="1" sz="4200">
                <a:solidFill>
                  <a:schemeClr val="tx2"/>
                </a:solidFill>
                <a:latin typeface="Tahoma" pitchFamily="34" charset="0"/>
              </a:defRPr>
            </a:lvl7pPr>
            <a:lvl8pPr marL="3429000" indent="-228600" eaLnBrk="0" fontAlgn="base" hangingPunct="0">
              <a:spcBef>
                <a:spcPct val="0"/>
              </a:spcBef>
              <a:spcAft>
                <a:spcPct val="0"/>
              </a:spcAft>
              <a:defRPr kumimoji="1" sz="4200">
                <a:solidFill>
                  <a:schemeClr val="tx2"/>
                </a:solidFill>
                <a:latin typeface="Tahoma" pitchFamily="34" charset="0"/>
              </a:defRPr>
            </a:lvl8pPr>
            <a:lvl9pPr marL="3886200" indent="-228600" eaLnBrk="0" fontAlgn="base" hangingPunct="0">
              <a:spcBef>
                <a:spcPct val="0"/>
              </a:spcBef>
              <a:spcAft>
                <a:spcPct val="0"/>
              </a:spcAft>
              <a:defRPr kumimoji="1" sz="4200">
                <a:solidFill>
                  <a:schemeClr val="tx2"/>
                </a:solidFill>
                <a:latin typeface="Tahoma" pitchFamily="34" charset="0"/>
              </a:defRPr>
            </a:lvl9pPr>
          </a:lstStyle>
          <a:p>
            <a:endParaRPr lang="en-US" altLang="en-US"/>
          </a:p>
        </p:txBody>
      </p:sp>
      <p:sp>
        <p:nvSpPr>
          <p:cNvPr id="5" name="Rectangle 2053"/>
          <p:cNvSpPr>
            <a:spLocks noChangeArrowheads="1"/>
          </p:cNvSpPr>
          <p:nvPr/>
        </p:nvSpPr>
        <p:spPr bwMode="auto">
          <a:xfrm>
            <a:off x="0" y="0"/>
            <a:ext cx="381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200">
                <a:solidFill>
                  <a:schemeClr val="tx2"/>
                </a:solidFill>
                <a:latin typeface="Tahoma" pitchFamily="34" charset="0"/>
              </a:defRPr>
            </a:lvl1pPr>
            <a:lvl2pPr marL="742950" indent="-285750">
              <a:defRPr kumimoji="1" sz="4200">
                <a:solidFill>
                  <a:schemeClr val="tx2"/>
                </a:solidFill>
                <a:latin typeface="Tahoma" pitchFamily="34" charset="0"/>
              </a:defRPr>
            </a:lvl2pPr>
            <a:lvl3pPr marL="1143000" indent="-228600">
              <a:defRPr kumimoji="1" sz="4200">
                <a:solidFill>
                  <a:schemeClr val="tx2"/>
                </a:solidFill>
                <a:latin typeface="Tahoma" pitchFamily="34" charset="0"/>
              </a:defRPr>
            </a:lvl3pPr>
            <a:lvl4pPr marL="1600200" indent="-228600">
              <a:defRPr kumimoji="1" sz="4200">
                <a:solidFill>
                  <a:schemeClr val="tx2"/>
                </a:solidFill>
                <a:latin typeface="Tahoma" pitchFamily="34" charset="0"/>
              </a:defRPr>
            </a:lvl4pPr>
            <a:lvl5pPr marL="2057400" indent="-228600">
              <a:defRPr kumimoji="1" sz="4200">
                <a:solidFill>
                  <a:schemeClr val="tx2"/>
                </a:solidFill>
                <a:latin typeface="Tahoma" pitchFamily="34" charset="0"/>
              </a:defRPr>
            </a:lvl5pPr>
            <a:lvl6pPr marL="2514600" indent="-228600" eaLnBrk="0" fontAlgn="base" hangingPunct="0">
              <a:spcBef>
                <a:spcPct val="0"/>
              </a:spcBef>
              <a:spcAft>
                <a:spcPct val="0"/>
              </a:spcAft>
              <a:defRPr kumimoji="1" sz="4200">
                <a:solidFill>
                  <a:schemeClr val="tx2"/>
                </a:solidFill>
                <a:latin typeface="Tahoma" pitchFamily="34" charset="0"/>
              </a:defRPr>
            </a:lvl6pPr>
            <a:lvl7pPr marL="2971800" indent="-228600" eaLnBrk="0" fontAlgn="base" hangingPunct="0">
              <a:spcBef>
                <a:spcPct val="0"/>
              </a:spcBef>
              <a:spcAft>
                <a:spcPct val="0"/>
              </a:spcAft>
              <a:defRPr kumimoji="1" sz="4200">
                <a:solidFill>
                  <a:schemeClr val="tx2"/>
                </a:solidFill>
                <a:latin typeface="Tahoma" pitchFamily="34" charset="0"/>
              </a:defRPr>
            </a:lvl7pPr>
            <a:lvl8pPr marL="3429000" indent="-228600" eaLnBrk="0" fontAlgn="base" hangingPunct="0">
              <a:spcBef>
                <a:spcPct val="0"/>
              </a:spcBef>
              <a:spcAft>
                <a:spcPct val="0"/>
              </a:spcAft>
              <a:defRPr kumimoji="1" sz="4200">
                <a:solidFill>
                  <a:schemeClr val="tx2"/>
                </a:solidFill>
                <a:latin typeface="Tahoma" pitchFamily="34" charset="0"/>
              </a:defRPr>
            </a:lvl8pPr>
            <a:lvl9pPr marL="3886200" indent="-228600" eaLnBrk="0" fontAlgn="base" hangingPunct="0">
              <a:spcBef>
                <a:spcPct val="0"/>
              </a:spcBef>
              <a:spcAft>
                <a:spcPct val="0"/>
              </a:spcAft>
              <a:defRPr kumimoji="1" sz="4200">
                <a:solidFill>
                  <a:schemeClr val="tx2"/>
                </a:solidFill>
                <a:latin typeface="Tahoma" pitchFamily="34" charset="0"/>
              </a:defRPr>
            </a:lvl9pPr>
          </a:lstStyle>
          <a:p>
            <a:endParaRPr lang="en-US" altLang="en-US"/>
          </a:p>
        </p:txBody>
      </p:sp>
      <p:sp>
        <p:nvSpPr>
          <p:cNvPr id="6" name="Rectangle 2054"/>
          <p:cNvSpPr>
            <a:spLocks noChangeArrowheads="1"/>
          </p:cNvSpPr>
          <p:nvPr/>
        </p:nvSpPr>
        <p:spPr bwMode="auto">
          <a:xfrm>
            <a:off x="0" y="0"/>
            <a:ext cx="381000" cy="228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200">
                <a:solidFill>
                  <a:schemeClr val="tx2"/>
                </a:solidFill>
                <a:latin typeface="Tahoma" pitchFamily="34" charset="0"/>
              </a:defRPr>
            </a:lvl1pPr>
            <a:lvl2pPr marL="742950" indent="-285750">
              <a:defRPr kumimoji="1" sz="4200">
                <a:solidFill>
                  <a:schemeClr val="tx2"/>
                </a:solidFill>
                <a:latin typeface="Tahoma" pitchFamily="34" charset="0"/>
              </a:defRPr>
            </a:lvl2pPr>
            <a:lvl3pPr marL="1143000" indent="-228600">
              <a:defRPr kumimoji="1" sz="4200">
                <a:solidFill>
                  <a:schemeClr val="tx2"/>
                </a:solidFill>
                <a:latin typeface="Tahoma" pitchFamily="34" charset="0"/>
              </a:defRPr>
            </a:lvl3pPr>
            <a:lvl4pPr marL="1600200" indent="-228600">
              <a:defRPr kumimoji="1" sz="4200">
                <a:solidFill>
                  <a:schemeClr val="tx2"/>
                </a:solidFill>
                <a:latin typeface="Tahoma" pitchFamily="34" charset="0"/>
              </a:defRPr>
            </a:lvl4pPr>
            <a:lvl5pPr marL="2057400" indent="-228600">
              <a:defRPr kumimoji="1" sz="4200">
                <a:solidFill>
                  <a:schemeClr val="tx2"/>
                </a:solidFill>
                <a:latin typeface="Tahoma" pitchFamily="34" charset="0"/>
              </a:defRPr>
            </a:lvl5pPr>
            <a:lvl6pPr marL="2514600" indent="-228600" eaLnBrk="0" fontAlgn="base" hangingPunct="0">
              <a:spcBef>
                <a:spcPct val="0"/>
              </a:spcBef>
              <a:spcAft>
                <a:spcPct val="0"/>
              </a:spcAft>
              <a:defRPr kumimoji="1" sz="4200">
                <a:solidFill>
                  <a:schemeClr val="tx2"/>
                </a:solidFill>
                <a:latin typeface="Tahoma" pitchFamily="34" charset="0"/>
              </a:defRPr>
            </a:lvl6pPr>
            <a:lvl7pPr marL="2971800" indent="-228600" eaLnBrk="0" fontAlgn="base" hangingPunct="0">
              <a:spcBef>
                <a:spcPct val="0"/>
              </a:spcBef>
              <a:spcAft>
                <a:spcPct val="0"/>
              </a:spcAft>
              <a:defRPr kumimoji="1" sz="4200">
                <a:solidFill>
                  <a:schemeClr val="tx2"/>
                </a:solidFill>
                <a:latin typeface="Tahoma" pitchFamily="34" charset="0"/>
              </a:defRPr>
            </a:lvl7pPr>
            <a:lvl8pPr marL="3429000" indent="-228600" eaLnBrk="0" fontAlgn="base" hangingPunct="0">
              <a:spcBef>
                <a:spcPct val="0"/>
              </a:spcBef>
              <a:spcAft>
                <a:spcPct val="0"/>
              </a:spcAft>
              <a:defRPr kumimoji="1" sz="4200">
                <a:solidFill>
                  <a:schemeClr val="tx2"/>
                </a:solidFill>
                <a:latin typeface="Tahoma" pitchFamily="34" charset="0"/>
              </a:defRPr>
            </a:lvl8pPr>
            <a:lvl9pPr marL="3886200" indent="-228600" eaLnBrk="0" fontAlgn="base" hangingPunct="0">
              <a:spcBef>
                <a:spcPct val="0"/>
              </a:spcBef>
              <a:spcAft>
                <a:spcPct val="0"/>
              </a:spcAft>
              <a:defRPr kumimoji="1" sz="4200">
                <a:solidFill>
                  <a:schemeClr val="tx2"/>
                </a:solidFill>
                <a:latin typeface="Tahoma" pitchFamily="34" charset="0"/>
              </a:defRPr>
            </a:lvl9pPr>
          </a:lstStyle>
          <a:p>
            <a:endParaRPr lang="en-US" altLang="en-US"/>
          </a:p>
        </p:txBody>
      </p:sp>
      <p:sp>
        <p:nvSpPr>
          <p:cNvPr id="378883" name="Rectangle 2051"/>
          <p:cNvSpPr>
            <a:spLocks noGrp="1" noChangeArrowheads="1"/>
          </p:cNvSpPr>
          <p:nvPr>
            <p:ph type="ctrTitle"/>
          </p:nvPr>
        </p:nvSpPr>
        <p:spPr>
          <a:xfrm>
            <a:off x="914400" y="1524000"/>
            <a:ext cx="7772400" cy="1143000"/>
          </a:xfrm>
        </p:spPr>
        <p:txBody>
          <a:bodyPr/>
          <a:lstStyle>
            <a:lvl1pPr>
              <a:defRPr sz="4800"/>
            </a:lvl1pPr>
          </a:lstStyle>
          <a:p>
            <a:r>
              <a:rPr lang="en-US"/>
              <a:t>Click to edit Master Title Style</a:t>
            </a:r>
          </a:p>
        </p:txBody>
      </p:sp>
      <p:sp>
        <p:nvSpPr>
          <p:cNvPr id="378884" name="Rectangle 2052"/>
          <p:cNvSpPr>
            <a:spLocks noGrp="1" noChangeArrowheads="1"/>
          </p:cNvSpPr>
          <p:nvPr>
            <p:ph type="subTitle" idx="1"/>
          </p:nvPr>
        </p:nvSpPr>
        <p:spPr>
          <a:xfrm>
            <a:off x="914400" y="3276600"/>
            <a:ext cx="6400800" cy="1752600"/>
          </a:xfrm>
          <a:effectLst>
            <a:outerShdw dist="81320" dir="2319588" algn="ctr" rotWithShape="0">
              <a:srgbClr val="808080"/>
            </a:outerShdw>
          </a:effectLst>
        </p:spPr>
        <p:txBody>
          <a:bodyPr/>
          <a:lstStyle>
            <a:lvl1pPr marL="0" indent="0">
              <a:buFontTx/>
              <a:buNone/>
              <a:defRPr/>
            </a:lvl1pPr>
          </a:lstStyle>
          <a:p>
            <a:r>
              <a:rPr lang="en-US"/>
              <a:t>Click to edit Master subtitle style</a:t>
            </a:r>
          </a:p>
        </p:txBody>
      </p:sp>
      <p:sp>
        <p:nvSpPr>
          <p:cNvPr id="7" name="Rectangle 2058"/>
          <p:cNvSpPr>
            <a:spLocks noGrp="1" noChangeArrowheads="1"/>
          </p:cNvSpPr>
          <p:nvPr>
            <p:ph type="dt" sz="half" idx="10"/>
          </p:nvPr>
        </p:nvSpPr>
        <p:spPr>
          <a:xfrm>
            <a:off x="6705600" y="6248400"/>
            <a:ext cx="1905000" cy="304800"/>
          </a:xfrm>
        </p:spPr>
        <p:txBody>
          <a:bodyPr/>
          <a:lstStyle>
            <a:lvl1pPr algn="r">
              <a:defRPr/>
            </a:lvl1pPr>
          </a:lstStyle>
          <a:p>
            <a:pPr>
              <a:defRPr/>
            </a:pPr>
            <a:r>
              <a:rPr lang="en-US" smtClean="0"/>
              <a:t>04-2017</a:t>
            </a:r>
            <a:endParaRPr lang="en-US" dirty="0"/>
          </a:p>
        </p:txBody>
      </p:sp>
      <p:sp>
        <p:nvSpPr>
          <p:cNvPr id="8" name="Rectangle 2059"/>
          <p:cNvSpPr>
            <a:spLocks noGrp="1" noChangeArrowheads="1"/>
          </p:cNvSpPr>
          <p:nvPr>
            <p:ph type="ftr" sz="quarter" idx="11"/>
          </p:nvPr>
        </p:nvSpPr>
        <p:spPr/>
        <p:txBody>
          <a:bodyPr/>
          <a:lstStyle>
            <a:lvl1pPr>
              <a:defRPr/>
            </a:lvl1pPr>
          </a:lstStyle>
          <a:p>
            <a:pPr>
              <a:defRPr/>
            </a:pPr>
            <a:r>
              <a:rPr lang="en-US"/>
              <a:t>PSNC #8           iTeenChallenge.org</a:t>
            </a:r>
          </a:p>
        </p:txBody>
      </p:sp>
      <p:sp>
        <p:nvSpPr>
          <p:cNvPr id="9" name="Rectangle 2060"/>
          <p:cNvSpPr>
            <a:spLocks noGrp="1" noChangeArrowheads="1"/>
          </p:cNvSpPr>
          <p:nvPr>
            <p:ph type="sldNum" sz="quarter" idx="12"/>
          </p:nvPr>
        </p:nvSpPr>
        <p:spPr/>
        <p:txBody>
          <a:bodyPr/>
          <a:lstStyle>
            <a:lvl1pPr>
              <a:defRPr/>
            </a:lvl1pPr>
          </a:lstStyle>
          <a:p>
            <a:fld id="{55C8AE4A-A519-4B81-8652-4C4A100B53A0}" type="slidenum">
              <a:rPr lang="en-US" altLang="en-US"/>
              <a:pPr/>
              <a:t>‹#›</a:t>
            </a:fld>
            <a:endParaRPr lang="en-US" altLang="en-US"/>
          </a:p>
        </p:txBody>
      </p:sp>
    </p:spTree>
    <p:extLst>
      <p:ext uri="{BB962C8B-B14F-4D97-AF65-F5344CB8AC3E}">
        <p14:creationId xmlns:p14="http://schemas.microsoft.com/office/powerpoint/2010/main" val="4470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r>
              <a:rPr lang="en-US" smtClean="0"/>
              <a:t>04-2017</a:t>
            </a: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t>PSNC #8           iTeenChallenge.org</a:t>
            </a:r>
          </a:p>
        </p:txBody>
      </p:sp>
      <p:sp>
        <p:nvSpPr>
          <p:cNvPr id="6" name="Rectangle 12"/>
          <p:cNvSpPr>
            <a:spLocks noGrp="1" noChangeArrowheads="1"/>
          </p:cNvSpPr>
          <p:nvPr>
            <p:ph type="sldNum" sz="quarter" idx="12"/>
          </p:nvPr>
        </p:nvSpPr>
        <p:spPr>
          <a:ln/>
        </p:spPr>
        <p:txBody>
          <a:bodyPr/>
          <a:lstStyle>
            <a:lvl1pPr>
              <a:defRPr/>
            </a:lvl1pPr>
          </a:lstStyle>
          <a:p>
            <a:fld id="{0D2FD8F8-7A0D-4254-8F79-015C2136F907}" type="slidenum">
              <a:rPr lang="en-US" altLang="en-US"/>
              <a:pPr/>
              <a:t>‹#›</a:t>
            </a:fld>
            <a:endParaRPr lang="en-US" altLang="en-US"/>
          </a:p>
        </p:txBody>
      </p:sp>
    </p:spTree>
    <p:extLst>
      <p:ext uri="{BB962C8B-B14F-4D97-AF65-F5344CB8AC3E}">
        <p14:creationId xmlns:p14="http://schemas.microsoft.com/office/powerpoint/2010/main" val="421887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8859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5054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r>
              <a:rPr lang="en-US" smtClean="0"/>
              <a:t>04-2017</a:t>
            </a: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t>PSNC #8           iTeenChallenge.org</a:t>
            </a:r>
          </a:p>
        </p:txBody>
      </p:sp>
      <p:sp>
        <p:nvSpPr>
          <p:cNvPr id="6" name="Rectangle 12"/>
          <p:cNvSpPr>
            <a:spLocks noGrp="1" noChangeArrowheads="1"/>
          </p:cNvSpPr>
          <p:nvPr>
            <p:ph type="sldNum" sz="quarter" idx="12"/>
          </p:nvPr>
        </p:nvSpPr>
        <p:spPr>
          <a:ln/>
        </p:spPr>
        <p:txBody>
          <a:bodyPr/>
          <a:lstStyle>
            <a:lvl1pPr>
              <a:defRPr/>
            </a:lvl1pPr>
          </a:lstStyle>
          <a:p>
            <a:fld id="{DE87EA1F-7D82-4903-A7D9-9B78FCF80D22}" type="slidenum">
              <a:rPr lang="en-US" altLang="en-US"/>
              <a:pPr/>
              <a:t>‹#›</a:t>
            </a:fld>
            <a:endParaRPr lang="en-US" altLang="en-US"/>
          </a:p>
        </p:txBody>
      </p:sp>
    </p:spTree>
    <p:extLst>
      <p:ext uri="{BB962C8B-B14F-4D97-AF65-F5344CB8AC3E}">
        <p14:creationId xmlns:p14="http://schemas.microsoft.com/office/powerpoint/2010/main" val="43713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xfrm>
            <a:off x="6553200" y="6248400"/>
            <a:ext cx="1905000" cy="304800"/>
          </a:xfrm>
        </p:spPr>
        <p:txBody>
          <a:bodyPr/>
          <a:lstStyle>
            <a:lvl1pPr algn="r">
              <a:defRPr/>
            </a:lvl1pPr>
          </a:lstStyle>
          <a:p>
            <a:pPr>
              <a:defRPr/>
            </a:pPr>
            <a:r>
              <a:rPr lang="en-US" smtClean="0"/>
              <a:t>04-2017</a:t>
            </a:r>
            <a:endParaRPr lang="en-US"/>
          </a:p>
        </p:txBody>
      </p:sp>
      <p:sp>
        <p:nvSpPr>
          <p:cNvPr id="5" name="Rectangle 11"/>
          <p:cNvSpPr>
            <a:spLocks noGrp="1" noChangeArrowheads="1"/>
          </p:cNvSpPr>
          <p:nvPr>
            <p:ph type="ftr" sz="quarter" idx="11"/>
          </p:nvPr>
        </p:nvSpPr>
        <p:spPr/>
        <p:txBody>
          <a:bodyPr/>
          <a:lstStyle>
            <a:lvl1pPr>
              <a:defRPr/>
            </a:lvl1pPr>
          </a:lstStyle>
          <a:p>
            <a:pPr>
              <a:defRPr/>
            </a:pPr>
            <a:r>
              <a:rPr lang="en-US"/>
              <a:t>PSNC #8           iTeenChallenge.org</a:t>
            </a:r>
          </a:p>
        </p:txBody>
      </p:sp>
      <p:sp>
        <p:nvSpPr>
          <p:cNvPr id="6" name="Rectangle 12"/>
          <p:cNvSpPr>
            <a:spLocks noGrp="1" noChangeArrowheads="1"/>
          </p:cNvSpPr>
          <p:nvPr>
            <p:ph type="sldNum" sz="quarter" idx="12"/>
          </p:nvPr>
        </p:nvSpPr>
        <p:spPr/>
        <p:txBody>
          <a:bodyPr/>
          <a:lstStyle>
            <a:lvl1pPr>
              <a:defRPr/>
            </a:lvl1pPr>
          </a:lstStyle>
          <a:p>
            <a:fld id="{FDD03EF6-9776-4180-A3E2-35FA292FB7D5}" type="slidenum">
              <a:rPr lang="en-US" altLang="en-US"/>
              <a:pPr/>
              <a:t>‹#›</a:t>
            </a:fld>
            <a:endParaRPr lang="en-US" altLang="en-US"/>
          </a:p>
        </p:txBody>
      </p:sp>
    </p:spTree>
    <p:extLst>
      <p:ext uri="{BB962C8B-B14F-4D97-AF65-F5344CB8AC3E}">
        <p14:creationId xmlns:p14="http://schemas.microsoft.com/office/powerpoint/2010/main" val="68991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en-US" smtClean="0"/>
              <a:t>04-2017</a:t>
            </a: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t>PSNC #8           iTeenChallenge.org</a:t>
            </a:r>
          </a:p>
        </p:txBody>
      </p:sp>
      <p:sp>
        <p:nvSpPr>
          <p:cNvPr id="6" name="Rectangle 12"/>
          <p:cNvSpPr>
            <a:spLocks noGrp="1" noChangeArrowheads="1"/>
          </p:cNvSpPr>
          <p:nvPr>
            <p:ph type="sldNum" sz="quarter" idx="12"/>
          </p:nvPr>
        </p:nvSpPr>
        <p:spPr>
          <a:ln/>
        </p:spPr>
        <p:txBody>
          <a:bodyPr/>
          <a:lstStyle>
            <a:lvl1pPr>
              <a:defRPr/>
            </a:lvl1pPr>
          </a:lstStyle>
          <a:p>
            <a:fld id="{859FA7B6-5403-4772-8C74-320843896FB6}" type="slidenum">
              <a:rPr lang="en-US" altLang="en-US"/>
              <a:pPr/>
              <a:t>‹#›</a:t>
            </a:fld>
            <a:endParaRPr lang="en-US" altLang="en-US"/>
          </a:p>
        </p:txBody>
      </p:sp>
    </p:spTree>
    <p:extLst>
      <p:ext uri="{BB962C8B-B14F-4D97-AF65-F5344CB8AC3E}">
        <p14:creationId xmlns:p14="http://schemas.microsoft.com/office/powerpoint/2010/main" val="65768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r>
              <a:rPr lang="en-US" smtClean="0"/>
              <a:t>04-2017</a:t>
            </a: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t>PSNC #8           iTeenChallenge.org</a:t>
            </a:r>
          </a:p>
        </p:txBody>
      </p:sp>
      <p:sp>
        <p:nvSpPr>
          <p:cNvPr id="7" name="Rectangle 12"/>
          <p:cNvSpPr>
            <a:spLocks noGrp="1" noChangeArrowheads="1"/>
          </p:cNvSpPr>
          <p:nvPr>
            <p:ph type="sldNum" sz="quarter" idx="12"/>
          </p:nvPr>
        </p:nvSpPr>
        <p:spPr>
          <a:ln/>
        </p:spPr>
        <p:txBody>
          <a:bodyPr/>
          <a:lstStyle>
            <a:lvl1pPr>
              <a:defRPr/>
            </a:lvl1pPr>
          </a:lstStyle>
          <a:p>
            <a:fld id="{B1934685-4244-4D21-A9BC-B4FB8434329C}" type="slidenum">
              <a:rPr lang="en-US" altLang="en-US"/>
              <a:pPr/>
              <a:t>‹#›</a:t>
            </a:fld>
            <a:endParaRPr lang="en-US" altLang="en-US"/>
          </a:p>
        </p:txBody>
      </p:sp>
    </p:spTree>
    <p:extLst>
      <p:ext uri="{BB962C8B-B14F-4D97-AF65-F5344CB8AC3E}">
        <p14:creationId xmlns:p14="http://schemas.microsoft.com/office/powerpoint/2010/main" val="245704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r>
              <a:rPr lang="en-US" smtClean="0"/>
              <a:t>04-2017</a:t>
            </a: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t>PSNC #8           iTeenChallenge.org</a:t>
            </a:r>
          </a:p>
        </p:txBody>
      </p:sp>
      <p:sp>
        <p:nvSpPr>
          <p:cNvPr id="9" name="Rectangle 12"/>
          <p:cNvSpPr>
            <a:spLocks noGrp="1" noChangeArrowheads="1"/>
          </p:cNvSpPr>
          <p:nvPr>
            <p:ph type="sldNum" sz="quarter" idx="12"/>
          </p:nvPr>
        </p:nvSpPr>
        <p:spPr>
          <a:ln/>
        </p:spPr>
        <p:txBody>
          <a:bodyPr/>
          <a:lstStyle>
            <a:lvl1pPr>
              <a:defRPr/>
            </a:lvl1pPr>
          </a:lstStyle>
          <a:p>
            <a:fld id="{2035605E-34E5-4D1B-90B5-1D08B3C74951}" type="slidenum">
              <a:rPr lang="en-US" altLang="en-US"/>
              <a:pPr/>
              <a:t>‹#›</a:t>
            </a:fld>
            <a:endParaRPr lang="en-US" altLang="en-US"/>
          </a:p>
        </p:txBody>
      </p:sp>
    </p:spTree>
    <p:extLst>
      <p:ext uri="{BB962C8B-B14F-4D97-AF65-F5344CB8AC3E}">
        <p14:creationId xmlns:p14="http://schemas.microsoft.com/office/powerpoint/2010/main" val="198393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r>
              <a:rPr lang="en-US" smtClean="0"/>
              <a:t>04-2017</a:t>
            </a: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t>PSNC #8           iTeenChallenge.org</a:t>
            </a:r>
          </a:p>
        </p:txBody>
      </p:sp>
      <p:sp>
        <p:nvSpPr>
          <p:cNvPr id="5" name="Rectangle 12"/>
          <p:cNvSpPr>
            <a:spLocks noGrp="1" noChangeArrowheads="1"/>
          </p:cNvSpPr>
          <p:nvPr>
            <p:ph type="sldNum" sz="quarter" idx="12"/>
          </p:nvPr>
        </p:nvSpPr>
        <p:spPr>
          <a:ln/>
        </p:spPr>
        <p:txBody>
          <a:bodyPr/>
          <a:lstStyle>
            <a:lvl1pPr>
              <a:defRPr/>
            </a:lvl1pPr>
          </a:lstStyle>
          <a:p>
            <a:fld id="{E5439D0B-3164-4232-92F3-4E5C909A8E6E}" type="slidenum">
              <a:rPr lang="en-US" altLang="en-US"/>
              <a:pPr/>
              <a:t>‹#›</a:t>
            </a:fld>
            <a:endParaRPr lang="en-US" altLang="en-US"/>
          </a:p>
        </p:txBody>
      </p:sp>
    </p:spTree>
    <p:extLst>
      <p:ext uri="{BB962C8B-B14F-4D97-AF65-F5344CB8AC3E}">
        <p14:creationId xmlns:p14="http://schemas.microsoft.com/office/powerpoint/2010/main" val="57666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en-US" smtClean="0"/>
              <a:t>04-2017</a:t>
            </a: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t>PSNC #8           iTeenChallenge.org</a:t>
            </a:r>
          </a:p>
        </p:txBody>
      </p:sp>
      <p:sp>
        <p:nvSpPr>
          <p:cNvPr id="4" name="Rectangle 12"/>
          <p:cNvSpPr>
            <a:spLocks noGrp="1" noChangeArrowheads="1"/>
          </p:cNvSpPr>
          <p:nvPr>
            <p:ph type="sldNum" sz="quarter" idx="12"/>
          </p:nvPr>
        </p:nvSpPr>
        <p:spPr>
          <a:ln/>
        </p:spPr>
        <p:txBody>
          <a:bodyPr/>
          <a:lstStyle>
            <a:lvl1pPr>
              <a:defRPr/>
            </a:lvl1pPr>
          </a:lstStyle>
          <a:p>
            <a:fld id="{BF4BAFC6-A163-4CC5-B15F-7DB965C3FD7F}" type="slidenum">
              <a:rPr lang="en-US" altLang="en-US"/>
              <a:pPr/>
              <a:t>‹#›</a:t>
            </a:fld>
            <a:endParaRPr lang="en-US" altLang="en-US"/>
          </a:p>
        </p:txBody>
      </p:sp>
    </p:spTree>
    <p:extLst>
      <p:ext uri="{BB962C8B-B14F-4D97-AF65-F5344CB8AC3E}">
        <p14:creationId xmlns:p14="http://schemas.microsoft.com/office/powerpoint/2010/main" val="337320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smtClean="0"/>
              <a:t>04-2017</a:t>
            </a: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t>PSNC #8           iTeenChallenge.org</a:t>
            </a:r>
          </a:p>
        </p:txBody>
      </p:sp>
      <p:sp>
        <p:nvSpPr>
          <p:cNvPr id="7" name="Rectangle 12"/>
          <p:cNvSpPr>
            <a:spLocks noGrp="1" noChangeArrowheads="1"/>
          </p:cNvSpPr>
          <p:nvPr>
            <p:ph type="sldNum" sz="quarter" idx="12"/>
          </p:nvPr>
        </p:nvSpPr>
        <p:spPr>
          <a:ln/>
        </p:spPr>
        <p:txBody>
          <a:bodyPr/>
          <a:lstStyle>
            <a:lvl1pPr>
              <a:defRPr/>
            </a:lvl1pPr>
          </a:lstStyle>
          <a:p>
            <a:fld id="{FE16EA1A-2AC2-42C5-BE0B-0A3790093A94}" type="slidenum">
              <a:rPr lang="en-US" altLang="en-US"/>
              <a:pPr/>
              <a:t>‹#›</a:t>
            </a:fld>
            <a:endParaRPr lang="en-US" altLang="en-US"/>
          </a:p>
        </p:txBody>
      </p:sp>
    </p:spTree>
    <p:extLst>
      <p:ext uri="{BB962C8B-B14F-4D97-AF65-F5344CB8AC3E}">
        <p14:creationId xmlns:p14="http://schemas.microsoft.com/office/powerpoint/2010/main" val="125083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smtClean="0"/>
              <a:t>04-2017</a:t>
            </a: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t>PSNC #8           iTeenChallenge.org</a:t>
            </a:r>
          </a:p>
        </p:txBody>
      </p:sp>
      <p:sp>
        <p:nvSpPr>
          <p:cNvPr id="7" name="Rectangle 12"/>
          <p:cNvSpPr>
            <a:spLocks noGrp="1" noChangeArrowheads="1"/>
          </p:cNvSpPr>
          <p:nvPr>
            <p:ph type="sldNum" sz="quarter" idx="12"/>
          </p:nvPr>
        </p:nvSpPr>
        <p:spPr>
          <a:ln/>
        </p:spPr>
        <p:txBody>
          <a:bodyPr/>
          <a:lstStyle>
            <a:lvl1pPr>
              <a:defRPr/>
            </a:lvl1pPr>
          </a:lstStyle>
          <a:p>
            <a:fld id="{13C7808A-8F89-405C-A768-449C44A0BF47}" type="slidenum">
              <a:rPr lang="en-US" altLang="en-US"/>
              <a:pPr/>
              <a:t>‹#›</a:t>
            </a:fld>
            <a:endParaRPr lang="en-US" altLang="en-US"/>
          </a:p>
        </p:txBody>
      </p:sp>
    </p:spTree>
    <p:extLst>
      <p:ext uri="{BB962C8B-B14F-4D97-AF65-F5344CB8AC3E}">
        <p14:creationId xmlns:p14="http://schemas.microsoft.com/office/powerpoint/2010/main" val="11205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200">
                <a:solidFill>
                  <a:schemeClr val="tx2"/>
                </a:solidFill>
                <a:latin typeface="Tahoma" pitchFamily="34" charset="0"/>
              </a:defRPr>
            </a:lvl1pPr>
            <a:lvl2pPr marL="742950" indent="-285750">
              <a:defRPr kumimoji="1" sz="4200">
                <a:solidFill>
                  <a:schemeClr val="tx2"/>
                </a:solidFill>
                <a:latin typeface="Tahoma" pitchFamily="34" charset="0"/>
              </a:defRPr>
            </a:lvl2pPr>
            <a:lvl3pPr marL="1143000" indent="-228600">
              <a:defRPr kumimoji="1" sz="4200">
                <a:solidFill>
                  <a:schemeClr val="tx2"/>
                </a:solidFill>
                <a:latin typeface="Tahoma" pitchFamily="34" charset="0"/>
              </a:defRPr>
            </a:lvl3pPr>
            <a:lvl4pPr marL="1600200" indent="-228600">
              <a:defRPr kumimoji="1" sz="4200">
                <a:solidFill>
                  <a:schemeClr val="tx2"/>
                </a:solidFill>
                <a:latin typeface="Tahoma" pitchFamily="34" charset="0"/>
              </a:defRPr>
            </a:lvl4pPr>
            <a:lvl5pPr marL="2057400" indent="-228600">
              <a:defRPr kumimoji="1" sz="4200">
                <a:solidFill>
                  <a:schemeClr val="tx2"/>
                </a:solidFill>
                <a:latin typeface="Tahoma" pitchFamily="34" charset="0"/>
              </a:defRPr>
            </a:lvl5pPr>
            <a:lvl6pPr marL="2514600" indent="-228600" eaLnBrk="0" fontAlgn="base" hangingPunct="0">
              <a:spcBef>
                <a:spcPct val="0"/>
              </a:spcBef>
              <a:spcAft>
                <a:spcPct val="0"/>
              </a:spcAft>
              <a:defRPr kumimoji="1" sz="4200">
                <a:solidFill>
                  <a:schemeClr val="tx2"/>
                </a:solidFill>
                <a:latin typeface="Tahoma" pitchFamily="34" charset="0"/>
              </a:defRPr>
            </a:lvl6pPr>
            <a:lvl7pPr marL="2971800" indent="-228600" eaLnBrk="0" fontAlgn="base" hangingPunct="0">
              <a:spcBef>
                <a:spcPct val="0"/>
              </a:spcBef>
              <a:spcAft>
                <a:spcPct val="0"/>
              </a:spcAft>
              <a:defRPr kumimoji="1" sz="4200">
                <a:solidFill>
                  <a:schemeClr val="tx2"/>
                </a:solidFill>
                <a:latin typeface="Tahoma" pitchFamily="34" charset="0"/>
              </a:defRPr>
            </a:lvl7pPr>
            <a:lvl8pPr marL="3429000" indent="-228600" eaLnBrk="0" fontAlgn="base" hangingPunct="0">
              <a:spcBef>
                <a:spcPct val="0"/>
              </a:spcBef>
              <a:spcAft>
                <a:spcPct val="0"/>
              </a:spcAft>
              <a:defRPr kumimoji="1" sz="4200">
                <a:solidFill>
                  <a:schemeClr val="tx2"/>
                </a:solidFill>
                <a:latin typeface="Tahoma" pitchFamily="34" charset="0"/>
              </a:defRPr>
            </a:lvl8pPr>
            <a:lvl9pPr marL="3886200" indent="-228600" eaLnBrk="0" fontAlgn="base" hangingPunct="0">
              <a:spcBef>
                <a:spcPct val="0"/>
              </a:spcBef>
              <a:spcAft>
                <a:spcPct val="0"/>
              </a:spcAft>
              <a:defRPr kumimoji="1" sz="4200">
                <a:solidFill>
                  <a:schemeClr val="tx2"/>
                </a:solidFill>
                <a:latin typeface="Tahoma" pitchFamily="34" charset="0"/>
              </a:defRPr>
            </a:lvl9pPr>
          </a:lstStyle>
          <a:p>
            <a:endParaRPr lang="en-US" altLang="en-US"/>
          </a:p>
        </p:txBody>
      </p:sp>
      <p:sp>
        <p:nvSpPr>
          <p:cNvPr id="377859" name="Rectangle 3"/>
          <p:cNvSpPr>
            <a:spLocks noGrp="1" noChangeArrowheads="1"/>
          </p:cNvSpPr>
          <p:nvPr>
            <p:ph type="title"/>
          </p:nvPr>
        </p:nvSpPr>
        <p:spPr bwMode="auto">
          <a:xfrm>
            <a:off x="914400" y="6096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7861" name="Rectangle 5"/>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a:p>
            <a:pPr lvl="3"/>
            <a:endParaRPr lang="en-US" altLang="en-US" smtClean="0"/>
          </a:p>
        </p:txBody>
      </p:sp>
      <p:sp>
        <p:nvSpPr>
          <p:cNvPr id="1029" name="Rectangle 8"/>
          <p:cNvSpPr>
            <a:spLocks noChangeArrowheads="1"/>
          </p:cNvSpPr>
          <p:nvPr/>
        </p:nvSpPr>
        <p:spPr bwMode="auto">
          <a:xfrm>
            <a:off x="0" y="0"/>
            <a:ext cx="381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200">
                <a:solidFill>
                  <a:schemeClr val="tx2"/>
                </a:solidFill>
                <a:latin typeface="Tahoma" pitchFamily="34" charset="0"/>
              </a:defRPr>
            </a:lvl1pPr>
            <a:lvl2pPr marL="742950" indent="-285750">
              <a:defRPr kumimoji="1" sz="4200">
                <a:solidFill>
                  <a:schemeClr val="tx2"/>
                </a:solidFill>
                <a:latin typeface="Tahoma" pitchFamily="34" charset="0"/>
              </a:defRPr>
            </a:lvl2pPr>
            <a:lvl3pPr marL="1143000" indent="-228600">
              <a:defRPr kumimoji="1" sz="4200">
                <a:solidFill>
                  <a:schemeClr val="tx2"/>
                </a:solidFill>
                <a:latin typeface="Tahoma" pitchFamily="34" charset="0"/>
              </a:defRPr>
            </a:lvl3pPr>
            <a:lvl4pPr marL="1600200" indent="-228600">
              <a:defRPr kumimoji="1" sz="4200">
                <a:solidFill>
                  <a:schemeClr val="tx2"/>
                </a:solidFill>
                <a:latin typeface="Tahoma" pitchFamily="34" charset="0"/>
              </a:defRPr>
            </a:lvl4pPr>
            <a:lvl5pPr marL="2057400" indent="-228600">
              <a:defRPr kumimoji="1" sz="4200">
                <a:solidFill>
                  <a:schemeClr val="tx2"/>
                </a:solidFill>
                <a:latin typeface="Tahoma" pitchFamily="34" charset="0"/>
              </a:defRPr>
            </a:lvl5pPr>
            <a:lvl6pPr marL="2514600" indent="-228600" eaLnBrk="0" fontAlgn="base" hangingPunct="0">
              <a:spcBef>
                <a:spcPct val="0"/>
              </a:spcBef>
              <a:spcAft>
                <a:spcPct val="0"/>
              </a:spcAft>
              <a:defRPr kumimoji="1" sz="4200">
                <a:solidFill>
                  <a:schemeClr val="tx2"/>
                </a:solidFill>
                <a:latin typeface="Tahoma" pitchFamily="34" charset="0"/>
              </a:defRPr>
            </a:lvl6pPr>
            <a:lvl7pPr marL="2971800" indent="-228600" eaLnBrk="0" fontAlgn="base" hangingPunct="0">
              <a:spcBef>
                <a:spcPct val="0"/>
              </a:spcBef>
              <a:spcAft>
                <a:spcPct val="0"/>
              </a:spcAft>
              <a:defRPr kumimoji="1" sz="4200">
                <a:solidFill>
                  <a:schemeClr val="tx2"/>
                </a:solidFill>
                <a:latin typeface="Tahoma" pitchFamily="34" charset="0"/>
              </a:defRPr>
            </a:lvl7pPr>
            <a:lvl8pPr marL="3429000" indent="-228600" eaLnBrk="0" fontAlgn="base" hangingPunct="0">
              <a:spcBef>
                <a:spcPct val="0"/>
              </a:spcBef>
              <a:spcAft>
                <a:spcPct val="0"/>
              </a:spcAft>
              <a:defRPr kumimoji="1" sz="4200">
                <a:solidFill>
                  <a:schemeClr val="tx2"/>
                </a:solidFill>
                <a:latin typeface="Tahoma" pitchFamily="34" charset="0"/>
              </a:defRPr>
            </a:lvl8pPr>
            <a:lvl9pPr marL="3886200" indent="-228600" eaLnBrk="0" fontAlgn="base" hangingPunct="0">
              <a:spcBef>
                <a:spcPct val="0"/>
              </a:spcBef>
              <a:spcAft>
                <a:spcPct val="0"/>
              </a:spcAft>
              <a:defRPr kumimoji="1" sz="4200">
                <a:solidFill>
                  <a:schemeClr val="tx2"/>
                </a:solidFill>
                <a:latin typeface="Tahoma" pitchFamily="34" charset="0"/>
              </a:defRPr>
            </a:lvl9pPr>
          </a:lstStyle>
          <a:p>
            <a:endParaRPr lang="en-US" altLang="en-US"/>
          </a:p>
        </p:txBody>
      </p:sp>
      <p:sp>
        <p:nvSpPr>
          <p:cNvPr id="1030" name="Rectangle 9"/>
          <p:cNvSpPr>
            <a:spLocks noChangeArrowheads="1"/>
          </p:cNvSpPr>
          <p:nvPr/>
        </p:nvSpPr>
        <p:spPr bwMode="auto">
          <a:xfrm>
            <a:off x="0" y="0"/>
            <a:ext cx="381000" cy="228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200">
                <a:solidFill>
                  <a:schemeClr val="tx2"/>
                </a:solidFill>
                <a:latin typeface="Tahoma" pitchFamily="34" charset="0"/>
              </a:defRPr>
            </a:lvl1pPr>
            <a:lvl2pPr marL="742950" indent="-285750">
              <a:defRPr kumimoji="1" sz="4200">
                <a:solidFill>
                  <a:schemeClr val="tx2"/>
                </a:solidFill>
                <a:latin typeface="Tahoma" pitchFamily="34" charset="0"/>
              </a:defRPr>
            </a:lvl2pPr>
            <a:lvl3pPr marL="1143000" indent="-228600">
              <a:defRPr kumimoji="1" sz="4200">
                <a:solidFill>
                  <a:schemeClr val="tx2"/>
                </a:solidFill>
                <a:latin typeface="Tahoma" pitchFamily="34" charset="0"/>
              </a:defRPr>
            </a:lvl3pPr>
            <a:lvl4pPr marL="1600200" indent="-228600">
              <a:defRPr kumimoji="1" sz="4200">
                <a:solidFill>
                  <a:schemeClr val="tx2"/>
                </a:solidFill>
                <a:latin typeface="Tahoma" pitchFamily="34" charset="0"/>
              </a:defRPr>
            </a:lvl4pPr>
            <a:lvl5pPr marL="2057400" indent="-228600">
              <a:defRPr kumimoji="1" sz="4200">
                <a:solidFill>
                  <a:schemeClr val="tx2"/>
                </a:solidFill>
                <a:latin typeface="Tahoma" pitchFamily="34" charset="0"/>
              </a:defRPr>
            </a:lvl5pPr>
            <a:lvl6pPr marL="2514600" indent="-228600" eaLnBrk="0" fontAlgn="base" hangingPunct="0">
              <a:spcBef>
                <a:spcPct val="0"/>
              </a:spcBef>
              <a:spcAft>
                <a:spcPct val="0"/>
              </a:spcAft>
              <a:defRPr kumimoji="1" sz="4200">
                <a:solidFill>
                  <a:schemeClr val="tx2"/>
                </a:solidFill>
                <a:latin typeface="Tahoma" pitchFamily="34" charset="0"/>
              </a:defRPr>
            </a:lvl6pPr>
            <a:lvl7pPr marL="2971800" indent="-228600" eaLnBrk="0" fontAlgn="base" hangingPunct="0">
              <a:spcBef>
                <a:spcPct val="0"/>
              </a:spcBef>
              <a:spcAft>
                <a:spcPct val="0"/>
              </a:spcAft>
              <a:defRPr kumimoji="1" sz="4200">
                <a:solidFill>
                  <a:schemeClr val="tx2"/>
                </a:solidFill>
                <a:latin typeface="Tahoma" pitchFamily="34" charset="0"/>
              </a:defRPr>
            </a:lvl7pPr>
            <a:lvl8pPr marL="3429000" indent="-228600" eaLnBrk="0" fontAlgn="base" hangingPunct="0">
              <a:spcBef>
                <a:spcPct val="0"/>
              </a:spcBef>
              <a:spcAft>
                <a:spcPct val="0"/>
              </a:spcAft>
              <a:defRPr kumimoji="1" sz="4200">
                <a:solidFill>
                  <a:schemeClr val="tx2"/>
                </a:solidFill>
                <a:latin typeface="Tahoma" pitchFamily="34" charset="0"/>
              </a:defRPr>
            </a:lvl8pPr>
            <a:lvl9pPr marL="3886200" indent="-228600" eaLnBrk="0" fontAlgn="base" hangingPunct="0">
              <a:spcBef>
                <a:spcPct val="0"/>
              </a:spcBef>
              <a:spcAft>
                <a:spcPct val="0"/>
              </a:spcAft>
              <a:defRPr kumimoji="1" sz="4200">
                <a:solidFill>
                  <a:schemeClr val="tx2"/>
                </a:solidFill>
                <a:latin typeface="Tahoma" pitchFamily="34" charset="0"/>
              </a:defRPr>
            </a:lvl9pPr>
          </a:lstStyle>
          <a:p>
            <a:endParaRPr lang="en-US" altLang="en-US"/>
          </a:p>
        </p:txBody>
      </p:sp>
      <p:sp>
        <p:nvSpPr>
          <p:cNvPr id="377866" name="Rectangle 10"/>
          <p:cNvSpPr>
            <a:spLocks noGrp="1" noChangeArrowheads="1"/>
          </p:cNvSpPr>
          <p:nvPr>
            <p:ph type="dt" sz="half" idx="2"/>
          </p:nvPr>
        </p:nvSpPr>
        <p:spPr bwMode="auto">
          <a:xfrm>
            <a:off x="838200" y="5943600"/>
            <a:ext cx="1905000" cy="30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spcBef>
                <a:spcPct val="20000"/>
              </a:spcBef>
              <a:defRPr kumimoji="0" sz="1400">
                <a:solidFill>
                  <a:schemeClr val="tx1"/>
                </a:solidFill>
              </a:defRPr>
            </a:lvl1pPr>
          </a:lstStyle>
          <a:p>
            <a:pPr>
              <a:defRPr/>
            </a:pPr>
            <a:r>
              <a:rPr lang="en-US" smtClean="0"/>
              <a:t>04-2017</a:t>
            </a:r>
            <a:endParaRPr lang="en-US"/>
          </a:p>
        </p:txBody>
      </p:sp>
      <p:sp>
        <p:nvSpPr>
          <p:cNvPr id="377867" name="Rectangle 11"/>
          <p:cNvSpPr>
            <a:spLocks noGrp="1" noChangeArrowheads="1"/>
          </p:cNvSpPr>
          <p:nvPr>
            <p:ph type="ftr" sz="quarter" idx="3"/>
          </p:nvPr>
        </p:nvSpPr>
        <p:spPr bwMode="auto">
          <a:xfrm>
            <a:off x="838200" y="6248400"/>
            <a:ext cx="28956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ctr">
              <a:spcBef>
                <a:spcPct val="20000"/>
              </a:spcBef>
              <a:defRPr kumimoji="0" sz="1400">
                <a:solidFill>
                  <a:schemeClr val="tx1"/>
                </a:solidFill>
              </a:defRPr>
            </a:lvl1pPr>
          </a:lstStyle>
          <a:p>
            <a:pPr>
              <a:defRPr/>
            </a:pPr>
            <a:r>
              <a:rPr lang="en-US"/>
              <a:t>PSNC #8           iTeenChallenge.org</a:t>
            </a:r>
          </a:p>
        </p:txBody>
      </p:sp>
      <p:sp>
        <p:nvSpPr>
          <p:cNvPr id="377868" name="Rectangle 12"/>
          <p:cNvSpPr>
            <a:spLocks noGrp="1" noChangeArrowheads="1"/>
          </p:cNvSpPr>
          <p:nvPr>
            <p:ph type="sldNum" sz="quarter" idx="4"/>
          </p:nvPr>
        </p:nvSpPr>
        <p:spPr bwMode="auto">
          <a:xfrm>
            <a:off x="3733800" y="6248400"/>
            <a:ext cx="19050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spcBef>
                <a:spcPct val="20000"/>
              </a:spcBef>
              <a:defRPr kumimoji="0" sz="1400">
                <a:solidFill>
                  <a:schemeClr val="tx1"/>
                </a:solidFill>
              </a:defRPr>
            </a:lvl1pPr>
          </a:lstStyle>
          <a:p>
            <a:fld id="{80153713-CD0A-4869-BEF4-3B89182B3D0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06" r:id="rId1"/>
    <p:sldLayoutId id="2147483807"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p:txStyles>
    <p:titleStyle>
      <a:lvl1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60000"/>
        </a:spcBef>
        <a:spcAft>
          <a:spcPct val="0"/>
        </a:spcAft>
        <a:buClr>
          <a:schemeClr val="tx1"/>
        </a:buClr>
        <a:buChar char="•"/>
        <a:defRPr kumimoji="1" sz="30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5000"/>
        </a:lnSpc>
        <a:spcBef>
          <a:spcPct val="35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75000"/>
        </a:lnSpc>
        <a:spcBef>
          <a:spcPct val="3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5pPr>
      <a:lvl6pPr marL="25146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6pPr>
      <a:lvl7pPr marL="29718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7pPr>
      <a:lvl8pPr marL="34290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8pPr>
      <a:lvl9pPr marL="38862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5.wmf"/><Relationship Id="rId12"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wmf"/><Relationship Id="rId5" Type="http://schemas.openxmlformats.org/officeDocument/2006/relationships/audio" Target="../media/audio3.wav"/><Relationship Id="rId10" Type="http://schemas.openxmlformats.org/officeDocument/2006/relationships/oleObject" Target="../embeddings/oleObject3.bin"/><Relationship Id="rId4" Type="http://schemas.openxmlformats.org/officeDocument/2006/relationships/audio" Target="../media/audio2.wav"/><Relationship Id="rId9" Type="http://schemas.openxmlformats.org/officeDocument/2006/relationships/image" Target="../media/image1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914400" y="685800"/>
            <a:ext cx="7772400" cy="1143000"/>
          </a:xfrm>
        </p:spPr>
        <p:txBody>
          <a:bodyPr/>
          <a:lstStyle/>
          <a:p>
            <a:pPr>
              <a:defRPr/>
            </a:pPr>
            <a:r>
              <a:rPr lang="en-US" dirty="0" smtClean="0"/>
              <a:t>Helping Students with Personal Application Goals</a:t>
            </a:r>
          </a:p>
        </p:txBody>
      </p:sp>
      <p:sp>
        <p:nvSpPr>
          <p:cNvPr id="4099" name="Date Placeholder 4"/>
          <p:cNvSpPr>
            <a:spLocks noGrp="1"/>
          </p:cNvSpPr>
          <p:nvPr>
            <p:ph type="dt" sz="quarter" idx="10"/>
          </p:nvPr>
        </p:nvSpPr>
        <p:spPr>
          <a:xfrm>
            <a:off x="7772400" y="6248400"/>
            <a:ext cx="1066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7E0BF7B2-2430-4D73-B9C0-9E9D570DD63A}" type="slidenum">
              <a:rPr kumimoji="0" lang="en-US" altLang="en-US" sz="1400"/>
              <a:pPr>
                <a:spcBef>
                  <a:spcPct val="20000"/>
                </a:spcBef>
                <a:buClrTx/>
                <a:buFontTx/>
                <a:buNone/>
              </a:pPr>
              <a:t>1</a:t>
            </a:fld>
            <a:endParaRPr kumimoji="0" lang="en-US" altLang="en-US" sz="1400"/>
          </a:p>
        </p:txBody>
      </p:sp>
      <p:sp>
        <p:nvSpPr>
          <p:cNvPr id="410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7" name="TextBox 6"/>
          <p:cNvSpPr txBox="1"/>
          <p:nvPr/>
        </p:nvSpPr>
        <p:spPr>
          <a:xfrm>
            <a:off x="914400" y="1981200"/>
            <a:ext cx="7696200" cy="523875"/>
          </a:xfrm>
          <a:prstGeom prst="rect">
            <a:avLst/>
          </a:prstGeom>
          <a:noFill/>
        </p:spPr>
        <p:txBody>
          <a:bodyPr>
            <a:spAutoFit/>
          </a:bodyPr>
          <a:lstStyle/>
          <a:p>
            <a:pPr>
              <a:defRPr/>
            </a:pPr>
            <a:r>
              <a:rPr lang="en-US" sz="2800" dirty="0">
                <a:solidFill>
                  <a:srgbClr val="FFC000"/>
                </a:solidFill>
                <a:effectLst>
                  <a:outerShdw blurRad="38100" dist="38100" dir="2700000" algn="tl">
                    <a:srgbClr val="000000">
                      <a:alpha val="43137"/>
                    </a:srgbClr>
                  </a:outerShdw>
                </a:effectLst>
              </a:rPr>
              <a:t>By Dave Batty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764" y="4201607"/>
            <a:ext cx="1216818" cy="735573"/>
          </a:xfrm>
          <a:prstGeom prst="rect">
            <a:avLst/>
          </a:prstGeom>
          <a:ln w="3175">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63" y="5207174"/>
            <a:ext cx="1216819" cy="736426"/>
          </a:xfrm>
          <a:prstGeom prst="rect">
            <a:avLst/>
          </a:prstGeom>
          <a:ln w="3175">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3404616"/>
            <a:ext cx="4304819" cy="25389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610600" cy="3657600"/>
          </a:xfrm>
        </p:spPr>
        <p:txBody>
          <a:bodyPr/>
          <a:lstStyle/>
          <a:p>
            <a:pPr marL="0" indent="0">
              <a:buFontTx/>
              <a:buNone/>
              <a:defRPr/>
            </a:pPr>
            <a:r>
              <a:rPr lang="en-US" sz="3600" dirty="0" smtClean="0"/>
              <a:t>Teen Challenge is a </a:t>
            </a:r>
            <a:r>
              <a:rPr lang="en-US" sz="3600" u="sng" dirty="0" smtClean="0">
                <a:solidFill>
                  <a:srgbClr val="FFC000"/>
                </a:solidFill>
              </a:rPr>
              <a:t>Great Commission </a:t>
            </a:r>
            <a:r>
              <a:rPr lang="en-US" sz="3600" dirty="0" smtClean="0"/>
              <a:t>ministry—focused on making disciples</a:t>
            </a:r>
            <a:endParaRPr lang="en-US" sz="3600" dirty="0"/>
          </a:p>
        </p:txBody>
      </p:sp>
      <p:sp>
        <p:nvSpPr>
          <p:cNvPr id="102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0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10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A136FA41-3328-4DE3-8ED3-DFE8C5CBFD39}" type="slidenum">
              <a:rPr kumimoji="0" lang="en-US" altLang="en-US" sz="1400"/>
              <a:pPr>
                <a:spcBef>
                  <a:spcPct val="20000"/>
                </a:spcBef>
                <a:buClrTx/>
                <a:buFontTx/>
                <a:buNone/>
              </a:pPr>
              <a:t>10</a:t>
            </a:fld>
            <a:endParaRPr kumimoji="0" lang="en-US" altLang="en-US" sz="140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0163"/>
            <a:ext cx="9144000"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153400" cy="4648200"/>
          </a:xfrm>
        </p:spPr>
        <p:txBody>
          <a:bodyPr/>
          <a:lstStyle/>
          <a:p>
            <a:pPr marL="0" indent="0">
              <a:buFontTx/>
              <a:buNone/>
              <a:defRPr/>
            </a:pPr>
            <a:r>
              <a:rPr lang="en-US" sz="3600" dirty="0" smtClean="0"/>
              <a:t>Learning how to set personal application goals that can be implemented in 2-3 days is a </a:t>
            </a:r>
            <a:br>
              <a:rPr lang="en-US" sz="3600" dirty="0" smtClean="0"/>
            </a:br>
            <a:r>
              <a:rPr lang="en-US" sz="3600" dirty="0" smtClean="0"/>
              <a:t>basic </a:t>
            </a:r>
            <a:r>
              <a:rPr lang="en-US" sz="3600" b="1" u="sng" dirty="0" smtClean="0">
                <a:solidFill>
                  <a:srgbClr val="FFC000"/>
                </a:solidFill>
              </a:rPr>
              <a:t>life</a:t>
            </a:r>
            <a:r>
              <a:rPr lang="en-US" sz="3600" dirty="0" smtClean="0"/>
              <a:t> skill for a Christian disciple.</a:t>
            </a:r>
          </a:p>
          <a:p>
            <a:pPr marL="0" indent="0">
              <a:buFontTx/>
              <a:buNone/>
              <a:defRPr/>
            </a:pPr>
            <a:r>
              <a:rPr lang="en-US" sz="3600" dirty="0" smtClean="0"/>
              <a:t>These goals focus on</a:t>
            </a:r>
            <a:r>
              <a:rPr lang="en-US" sz="3600" dirty="0"/>
              <a:t> </a:t>
            </a:r>
            <a:r>
              <a:rPr lang="en-US" sz="3600" dirty="0" smtClean="0"/>
              <a:t/>
            </a:r>
            <a:br>
              <a:rPr lang="en-US" sz="3600" dirty="0" smtClean="0"/>
            </a:br>
            <a:r>
              <a:rPr lang="en-US" sz="3600" dirty="0" smtClean="0"/>
              <a:t>small </a:t>
            </a:r>
            <a:r>
              <a:rPr lang="en-US" sz="3600" b="1" dirty="0" smtClean="0">
                <a:solidFill>
                  <a:srgbClr val="FFC000"/>
                </a:solidFill>
              </a:rPr>
              <a:t>action steps </a:t>
            </a:r>
            <a:r>
              <a:rPr lang="en-US" sz="3600" dirty="0" smtClean="0"/>
              <a:t/>
            </a:r>
            <a:br>
              <a:rPr lang="en-US" sz="3600" dirty="0" smtClean="0"/>
            </a:br>
            <a:r>
              <a:rPr lang="en-US" sz="3600" dirty="0" smtClean="0"/>
              <a:t>of applying God’s truth </a:t>
            </a:r>
            <a:br>
              <a:rPr lang="en-US" sz="3600" dirty="0" smtClean="0"/>
            </a:br>
            <a:r>
              <a:rPr lang="en-US" sz="3600" dirty="0" smtClean="0"/>
              <a:t>in your life.</a:t>
            </a:r>
          </a:p>
        </p:txBody>
      </p:sp>
      <p:sp>
        <p:nvSpPr>
          <p:cNvPr id="112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12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112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74EAC241-F912-4F1E-9EEA-B51383F1CA9E}" type="slidenum">
              <a:rPr kumimoji="0" lang="en-US" altLang="en-US" sz="1400"/>
              <a:pPr>
                <a:spcBef>
                  <a:spcPct val="20000"/>
                </a:spcBef>
                <a:buClrTx/>
                <a:buFontTx/>
                <a:buNone/>
              </a:pPr>
              <a:t>11</a:t>
            </a:fld>
            <a:endParaRPr kumimoji="0" lang="en-US" altLang="en-US" sz="14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048000"/>
            <a:ext cx="3182815" cy="31828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914400" y="1524000"/>
            <a:ext cx="7772400" cy="3200400"/>
          </a:xfrm>
        </p:spPr>
        <p:txBody>
          <a:bodyPr/>
          <a:lstStyle/>
          <a:p>
            <a:pPr algn="ctr"/>
            <a:r>
              <a:rPr lang="en-US" altLang="en-US" b="1" smtClean="0">
                <a:solidFill>
                  <a:schemeClr val="tx1"/>
                </a:solidFill>
                <a:latin typeface="Arial" charset="0"/>
              </a:rPr>
              <a:t>“A journey of a thousand miles begins with </a:t>
            </a:r>
            <a:br>
              <a:rPr lang="en-US" altLang="en-US" b="1" smtClean="0">
                <a:solidFill>
                  <a:schemeClr val="tx1"/>
                </a:solidFill>
                <a:latin typeface="Arial" charset="0"/>
              </a:rPr>
            </a:br>
            <a:r>
              <a:rPr lang="en-US" altLang="en-US" b="1" smtClean="0">
                <a:solidFill>
                  <a:schemeClr val="tx1"/>
                </a:solidFill>
                <a:latin typeface="Arial" charset="0"/>
              </a:rPr>
              <a:t>a single step.”</a:t>
            </a:r>
            <a:br>
              <a:rPr lang="en-US" altLang="en-US" b="1" smtClean="0">
                <a:solidFill>
                  <a:schemeClr val="tx1"/>
                </a:solidFill>
                <a:latin typeface="Arial" charset="0"/>
              </a:rPr>
            </a:br>
            <a:r>
              <a:rPr lang="en-US" altLang="en-US" sz="1800" b="1" smtClean="0">
                <a:solidFill>
                  <a:schemeClr val="tx1"/>
                </a:solidFill>
                <a:latin typeface="Arial" charset="0"/>
              </a:rPr>
              <a:t/>
            </a:r>
            <a:br>
              <a:rPr lang="en-US" altLang="en-US" sz="1800" b="1" smtClean="0">
                <a:solidFill>
                  <a:schemeClr val="tx1"/>
                </a:solidFill>
                <a:latin typeface="Arial" charset="0"/>
              </a:rPr>
            </a:br>
            <a:r>
              <a:rPr lang="en-US" altLang="en-US" sz="3200" b="1" smtClean="0">
                <a:solidFill>
                  <a:schemeClr val="tx1"/>
                </a:solidFill>
                <a:latin typeface="Arial" charset="0"/>
              </a:rPr>
              <a:t>    - </a:t>
            </a:r>
            <a:r>
              <a:rPr lang="en-US" altLang="en-US" sz="3200" b="1" i="1" smtClean="0">
                <a:solidFill>
                  <a:schemeClr val="tx1"/>
                </a:solidFill>
                <a:latin typeface="Arial" charset="0"/>
              </a:rPr>
              <a:t>Chinese Proverb</a:t>
            </a:r>
          </a:p>
        </p:txBody>
      </p:sp>
      <p:sp>
        <p:nvSpPr>
          <p:cNvPr id="12291"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229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13004649-6DF4-48F8-BC94-368E19ECA42A}" type="slidenum">
              <a:rPr kumimoji="0" lang="en-US" altLang="en-US" sz="1400"/>
              <a:pPr>
                <a:spcBef>
                  <a:spcPct val="20000"/>
                </a:spcBef>
                <a:buClrTx/>
                <a:buFontTx/>
                <a:buNone/>
              </a:pPr>
              <a:t>12</a:t>
            </a:fld>
            <a:endParaRPr kumimoji="0" lang="en-US" altLang="en-US" sz="1400"/>
          </a:p>
        </p:txBody>
      </p:sp>
      <p:sp>
        <p:nvSpPr>
          <p:cNvPr id="12293"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marL="574675" indent="-574675">
              <a:defRPr/>
            </a:pPr>
            <a:r>
              <a:rPr lang="en-US" dirty="0" smtClean="0"/>
              <a:t>B.	Where do we use Personal Application Goals?</a:t>
            </a:r>
          </a:p>
        </p:txBody>
      </p:sp>
      <p:sp>
        <p:nvSpPr>
          <p:cNvPr id="384003" name="Rectangle 3"/>
          <p:cNvSpPr>
            <a:spLocks noGrp="1" noChangeArrowheads="1"/>
          </p:cNvSpPr>
          <p:nvPr>
            <p:ph type="body" idx="1"/>
          </p:nvPr>
        </p:nvSpPr>
        <p:spPr>
          <a:xfrm>
            <a:off x="914400" y="1828800"/>
            <a:ext cx="7543800" cy="3657600"/>
          </a:xfrm>
        </p:spPr>
        <p:txBody>
          <a:bodyPr/>
          <a:lstStyle/>
          <a:p>
            <a:pPr>
              <a:defRPr/>
            </a:pPr>
            <a:r>
              <a:rPr lang="en-US" dirty="0" smtClean="0"/>
              <a:t>Character Qualities Step 6</a:t>
            </a:r>
          </a:p>
          <a:p>
            <a:pPr>
              <a:defRPr/>
            </a:pPr>
            <a:r>
              <a:rPr lang="en-US" dirty="0" smtClean="0"/>
              <a:t>Scripture Memorization Class</a:t>
            </a:r>
          </a:p>
          <a:p>
            <a:pPr>
              <a:defRPr/>
            </a:pPr>
            <a:r>
              <a:rPr lang="en-US" dirty="0" smtClean="0"/>
              <a:t>Book Reports</a:t>
            </a:r>
          </a:p>
          <a:p>
            <a:pPr>
              <a:defRPr/>
            </a:pPr>
            <a:r>
              <a:rPr lang="en-US" dirty="0" smtClean="0"/>
              <a:t>Sunday Sermon Personalization Class</a:t>
            </a:r>
          </a:p>
          <a:p>
            <a:pPr>
              <a:defRPr/>
            </a:pPr>
            <a:r>
              <a:rPr lang="en-US" i="1" dirty="0" smtClean="0"/>
              <a:t>Group Studies for New Christians </a:t>
            </a:r>
            <a:r>
              <a:rPr lang="en-US" dirty="0" smtClean="0"/>
              <a:t>classes</a:t>
            </a:r>
          </a:p>
          <a:p>
            <a:pPr>
              <a:defRPr/>
            </a:pPr>
            <a:r>
              <a:rPr lang="en-US" dirty="0" smtClean="0"/>
              <a:t>Others Uses ( Bible study, Projects)</a:t>
            </a:r>
          </a:p>
        </p:txBody>
      </p:sp>
      <p:sp>
        <p:nvSpPr>
          <p:cNvPr id="13316"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331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A4280906-61B4-4EB7-82F3-9D6E29DEC08D}" type="slidenum">
              <a:rPr kumimoji="0" lang="en-US" altLang="en-US" sz="1400"/>
              <a:pPr>
                <a:spcBef>
                  <a:spcPct val="20000"/>
                </a:spcBef>
                <a:buClrTx/>
                <a:buFontTx/>
                <a:buNone/>
              </a:pPr>
              <a:t>13</a:t>
            </a:fld>
            <a:endParaRPr kumimoji="0" lang="en-US" altLang="en-US" sz="1400"/>
          </a:p>
        </p:txBody>
      </p:sp>
      <p:sp>
        <p:nvSpPr>
          <p:cNvPr id="13318"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04" y="152400"/>
            <a:ext cx="7315200" cy="1143000"/>
          </a:xfrm>
        </p:spPr>
        <p:txBody>
          <a:bodyPr/>
          <a:lstStyle/>
          <a:p>
            <a:pPr marL="684213" indent="-684213">
              <a:defRPr/>
            </a:pPr>
            <a:r>
              <a:rPr lang="en-US" sz="3600" dirty="0" smtClean="0">
                <a:solidFill>
                  <a:srgbClr val="FFC000"/>
                </a:solidFill>
              </a:rPr>
              <a:t>C.	Samples of good </a:t>
            </a:r>
            <a:br>
              <a:rPr lang="en-US" sz="3600" dirty="0" smtClean="0">
                <a:solidFill>
                  <a:srgbClr val="FFC000"/>
                </a:solidFill>
              </a:rPr>
            </a:br>
            <a:r>
              <a:rPr lang="en-US" sz="3600" dirty="0" smtClean="0">
                <a:solidFill>
                  <a:srgbClr val="FFC000"/>
                </a:solidFill>
              </a:rPr>
              <a:t>personal application goals</a:t>
            </a:r>
            <a:endParaRPr lang="en-US" sz="3600" dirty="0">
              <a:solidFill>
                <a:srgbClr val="FFC000"/>
              </a:solidFill>
            </a:endParaRPr>
          </a:p>
        </p:txBody>
      </p:sp>
      <p:sp>
        <p:nvSpPr>
          <p:cNvPr id="3" name="Content Placeholder 2"/>
          <p:cNvSpPr>
            <a:spLocks noGrp="1"/>
          </p:cNvSpPr>
          <p:nvPr>
            <p:ph idx="1"/>
          </p:nvPr>
        </p:nvSpPr>
        <p:spPr>
          <a:xfrm>
            <a:off x="838200" y="1600200"/>
            <a:ext cx="7543800" cy="4038600"/>
          </a:xfrm>
        </p:spPr>
        <p:txBody>
          <a:bodyPr/>
          <a:lstStyle/>
          <a:p>
            <a:r>
              <a:rPr lang="en-US" altLang="en-US" dirty="0" smtClean="0"/>
              <a:t>Proverbs 4:23 NIV</a:t>
            </a:r>
            <a:br>
              <a:rPr lang="en-US" altLang="en-US" dirty="0" smtClean="0"/>
            </a:br>
            <a:r>
              <a:rPr lang="en-US" altLang="en-US" sz="2800" dirty="0"/>
              <a:t>Above all else, guard your </a:t>
            </a:r>
            <a:r>
              <a:rPr lang="en-US" altLang="en-US" sz="2800" dirty="0" smtClean="0"/>
              <a:t>heart, </a:t>
            </a:r>
            <a:br>
              <a:rPr lang="en-US" altLang="en-US" sz="2800" dirty="0" smtClean="0"/>
            </a:br>
            <a:r>
              <a:rPr lang="en-US" altLang="en-US" sz="2800" dirty="0" smtClean="0"/>
              <a:t>for </a:t>
            </a:r>
            <a:r>
              <a:rPr lang="en-US" altLang="en-US" sz="2800" dirty="0"/>
              <a:t>everything you do flows from it</a:t>
            </a:r>
            <a:r>
              <a:rPr lang="en-US" altLang="en-US" sz="2800" dirty="0" smtClean="0"/>
              <a:t>.</a:t>
            </a:r>
            <a:endParaRPr lang="en-US" altLang="en-US" dirty="0" smtClean="0"/>
          </a:p>
          <a:p>
            <a:r>
              <a:rPr lang="en-US" altLang="en-US" dirty="0"/>
              <a:t>Tonight if I hear any unwholesome talk going on, in order to guard my heart, I will try and change the direction of the conversation. If I can't change the direction of the conversation, I will excuse myself from the situation.</a:t>
            </a:r>
            <a:endParaRPr lang="en-US" altLang="en-US" dirty="0" smtClean="0"/>
          </a:p>
        </p:txBody>
      </p:sp>
      <p:sp>
        <p:nvSpPr>
          <p:cNvPr id="15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15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50761E4F-EABB-429D-B6CE-C189DF22128E}" type="slidenum">
              <a:rPr kumimoji="0" lang="en-US" altLang="en-US" sz="1400"/>
              <a:pPr>
                <a:spcBef>
                  <a:spcPct val="20000"/>
                </a:spcBef>
                <a:buClrTx/>
                <a:buFontTx/>
                <a:buNone/>
              </a:pPr>
              <a:t>14</a:t>
            </a:fld>
            <a:endParaRPr kumimoji="0" lang="en-US" altLang="en-US"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2743200"/>
          </a:xfrm>
        </p:spPr>
        <p:txBody>
          <a:bodyPr/>
          <a:lstStyle/>
          <a:p>
            <a:pPr marL="685800" indent="-685800"/>
            <a:r>
              <a:rPr lang="en-US" dirty="0" smtClean="0"/>
              <a:t>C</a:t>
            </a:r>
            <a:r>
              <a:rPr lang="ru-RU" dirty="0" smtClean="0"/>
              <a:t>.</a:t>
            </a:r>
            <a:r>
              <a:rPr lang="ru-RU" dirty="0"/>
              <a:t>	</a:t>
            </a:r>
            <a:r>
              <a:rPr lang="en-US" dirty="0"/>
              <a:t>Samples of good personal application goals</a:t>
            </a:r>
            <a:r>
              <a:rPr lang="en-US" dirty="0" smtClean="0"/>
              <a:t/>
            </a:r>
            <a:br>
              <a:rPr lang="en-US" dirty="0" smtClean="0"/>
            </a:br>
            <a:endParaRPr lang="en-US" sz="2400" dirty="0"/>
          </a:p>
        </p:txBody>
      </p:sp>
      <p:sp>
        <p:nvSpPr>
          <p:cNvPr id="4" name="Date Placeholder 3"/>
          <p:cNvSpPr>
            <a:spLocks noGrp="1"/>
          </p:cNvSpPr>
          <p:nvPr>
            <p:ph type="dt" sz="half" idx="10"/>
          </p:nvPr>
        </p:nvSpPr>
        <p:spPr/>
        <p:txBody>
          <a:bodyPr/>
          <a:lstStyle/>
          <a:p>
            <a:pPr>
              <a:defRPr/>
            </a:pPr>
            <a:r>
              <a:rPr lang="en-US" smtClean="0"/>
              <a:t>04-2017</a:t>
            </a:r>
            <a:endParaRPr lang="en-US"/>
          </a:p>
        </p:txBody>
      </p:sp>
      <p:sp>
        <p:nvSpPr>
          <p:cNvPr id="5" name="Footer Placeholder 4"/>
          <p:cNvSpPr>
            <a:spLocks noGrp="1"/>
          </p:cNvSpPr>
          <p:nvPr>
            <p:ph type="ftr" sz="quarter" idx="11"/>
          </p:nvPr>
        </p:nvSpPr>
        <p:spPr/>
        <p:txBody>
          <a:bodyPr/>
          <a:lstStyle/>
          <a:p>
            <a:r>
              <a:rPr lang="en-US" altLang="en-US" smtClean="0"/>
              <a:t>PSNC #8           iTeenChallenge.org</a:t>
            </a:r>
            <a:endParaRPr lang="en-US" altLang="en-US"/>
          </a:p>
        </p:txBody>
      </p:sp>
      <p:sp>
        <p:nvSpPr>
          <p:cNvPr id="6" name="Slide Number Placeholder 5"/>
          <p:cNvSpPr>
            <a:spLocks noGrp="1"/>
          </p:cNvSpPr>
          <p:nvPr>
            <p:ph type="sldNum" sz="quarter" idx="12"/>
          </p:nvPr>
        </p:nvSpPr>
        <p:spPr/>
        <p:txBody>
          <a:bodyPr/>
          <a:lstStyle/>
          <a:p>
            <a:fld id="{99910219-2BB3-4C5E-B148-479F2C35B233}" type="slidenum">
              <a:rPr lang="en-US" altLang="en-US" smtClean="0"/>
              <a:pPr/>
              <a:t>15</a:t>
            </a:fld>
            <a:endParaRPr lang="en-US" alt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333750"/>
            <a:ext cx="3810000" cy="2857500"/>
          </a:xfrm>
          <a:prstGeom prst="rect">
            <a:avLst/>
          </a:prstGeom>
        </p:spPr>
      </p:pic>
    </p:spTree>
    <p:extLst>
      <p:ext uri="{BB962C8B-B14F-4D97-AF65-F5344CB8AC3E}">
        <p14:creationId xmlns:p14="http://schemas.microsoft.com/office/powerpoint/2010/main" val="2750278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7543800" cy="4419600"/>
          </a:xfrm>
        </p:spPr>
        <p:txBody>
          <a:bodyPr/>
          <a:lstStyle/>
          <a:p>
            <a:r>
              <a:rPr lang="en-US" altLang="en-US" dirty="0" smtClean="0"/>
              <a:t>Romans 12:10 NIV</a:t>
            </a:r>
            <a:br>
              <a:rPr lang="en-US" altLang="en-US" dirty="0" smtClean="0"/>
            </a:br>
            <a:r>
              <a:rPr lang="en-US" altLang="en-US" sz="2800" dirty="0" smtClean="0"/>
              <a:t>Be devoted to one another in brotherly love. Honor one another above yourselves.</a:t>
            </a:r>
            <a:endParaRPr lang="en-US" altLang="en-US" dirty="0" smtClean="0"/>
          </a:p>
          <a:p>
            <a:r>
              <a:rPr lang="en-US" altLang="en-US" dirty="0" smtClean="0"/>
              <a:t>This week I will practice humility by being last during all events (meals, getting in the van), realizing how this is preferring my brothers to myself.</a:t>
            </a:r>
          </a:p>
        </p:txBody>
      </p:sp>
      <p:sp>
        <p:nvSpPr>
          <p:cNvPr id="15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15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50761E4F-EABB-429D-B6CE-C189DF22128E}" type="slidenum">
              <a:rPr kumimoji="0" lang="en-US" altLang="en-US" sz="1400"/>
              <a:pPr>
                <a:spcBef>
                  <a:spcPct val="20000"/>
                </a:spcBef>
                <a:buClrTx/>
                <a:buFontTx/>
                <a:buNone/>
              </a:pPr>
              <a:t>16</a:t>
            </a:fld>
            <a:endParaRPr kumimoji="0" lang="en-US" altLang="en-US" sz="1400"/>
          </a:p>
        </p:txBody>
      </p:sp>
    </p:spTree>
    <p:extLst>
      <p:ext uri="{BB962C8B-B14F-4D97-AF65-F5344CB8AC3E}">
        <p14:creationId xmlns:p14="http://schemas.microsoft.com/office/powerpoint/2010/main" val="374770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38600"/>
            <a:ext cx="7543800" cy="2286000"/>
          </a:xfrm>
        </p:spPr>
        <p:txBody>
          <a:bodyPr/>
          <a:lstStyle/>
          <a:p>
            <a:r>
              <a:rPr lang="en-US" altLang="en-US" dirty="0" smtClean="0"/>
              <a:t>I will write a letter to my mother and ask her to forgive me for what I have done to hurt her in the past.</a:t>
            </a:r>
          </a:p>
          <a:p>
            <a:endParaRPr lang="en-US" altLang="en-US" dirty="0" smtClean="0"/>
          </a:p>
        </p:txBody>
      </p:sp>
      <p:sp>
        <p:nvSpPr>
          <p:cNvPr id="163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63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163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0D53393A-8BE5-4D72-8937-D3A608898A22}" type="slidenum">
              <a:rPr kumimoji="0" lang="en-US" altLang="en-US" sz="1400"/>
              <a:pPr>
                <a:spcBef>
                  <a:spcPct val="20000"/>
                </a:spcBef>
                <a:buClrTx/>
                <a:buFontTx/>
                <a:buNone/>
              </a:pPr>
              <a:t>17</a:t>
            </a:fld>
            <a:endParaRPr kumimoji="0" lang="en-US" altLang="en-US" sz="14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533400"/>
            <a:ext cx="3175000" cy="254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543800" cy="5257800"/>
          </a:xfrm>
        </p:spPr>
        <p:txBody>
          <a:bodyPr/>
          <a:lstStyle/>
          <a:p>
            <a:pPr marL="0" indent="0">
              <a:buNone/>
            </a:pPr>
            <a:r>
              <a:rPr lang="en-US" altLang="en-US" dirty="0" smtClean="0"/>
              <a:t>Goal for a teacher</a:t>
            </a:r>
          </a:p>
          <a:p>
            <a:r>
              <a:rPr lang="en-US" altLang="en-US" dirty="0"/>
              <a:t>Romans 8:28</a:t>
            </a:r>
            <a:br>
              <a:rPr lang="en-US" altLang="en-US" dirty="0"/>
            </a:br>
            <a:r>
              <a:rPr lang="en-US" altLang="en-US" dirty="0"/>
              <a:t>And we know that in all things God works for the good of those who love him, </a:t>
            </a:r>
            <a:r>
              <a:rPr lang="en-US" altLang="en-US" dirty="0" smtClean="0"/>
              <a:t>who </a:t>
            </a:r>
            <a:r>
              <a:rPr lang="en-US" altLang="en-US" dirty="0"/>
              <a:t>have been called according to his </a:t>
            </a:r>
            <a:r>
              <a:rPr lang="en-US" altLang="en-US" dirty="0" smtClean="0"/>
              <a:t>purpose.</a:t>
            </a:r>
          </a:p>
          <a:p>
            <a:r>
              <a:rPr lang="en-US" altLang="en-US" dirty="0" smtClean="0"/>
              <a:t>When I feel like I have done a lousy job of teaching, I will sit down and list what I learned from teaching this lesson.</a:t>
            </a:r>
          </a:p>
          <a:p>
            <a:endParaRPr lang="en-US" altLang="en-US" dirty="0" smtClean="0"/>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7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867B019E-B359-41E5-A969-099F9A7E6A2E}" type="slidenum">
              <a:rPr kumimoji="0" lang="en-US" altLang="en-US" sz="1400"/>
              <a:pPr>
                <a:spcBef>
                  <a:spcPct val="20000"/>
                </a:spcBef>
                <a:buClrTx/>
                <a:buFontTx/>
                <a:buNone/>
              </a:pPr>
              <a:t>18</a:t>
            </a:fld>
            <a:endParaRPr kumimoji="0" lang="en-US"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43000"/>
          </a:xfrm>
        </p:spPr>
        <p:txBody>
          <a:bodyPr/>
          <a:lstStyle/>
          <a:p>
            <a:pPr>
              <a:defRPr/>
            </a:pPr>
            <a:r>
              <a:rPr lang="en-US" dirty="0" smtClean="0"/>
              <a:t>C.	Personal application goals 	are a </a:t>
            </a:r>
            <a:r>
              <a:rPr lang="en-US" u="sng" dirty="0" smtClean="0">
                <a:solidFill>
                  <a:srgbClr val="FF0000"/>
                </a:solidFill>
              </a:rPr>
              <a:t>tool</a:t>
            </a:r>
            <a:r>
              <a:rPr lang="en-US" dirty="0" smtClean="0"/>
              <a:t>.</a:t>
            </a:r>
            <a:endParaRPr lang="en-US" dirty="0"/>
          </a:p>
        </p:txBody>
      </p:sp>
      <p:sp>
        <p:nvSpPr>
          <p:cNvPr id="3" name="Content Placeholder 2"/>
          <p:cNvSpPr>
            <a:spLocks noGrp="1"/>
          </p:cNvSpPr>
          <p:nvPr>
            <p:ph idx="1"/>
          </p:nvPr>
        </p:nvSpPr>
        <p:spPr>
          <a:xfrm>
            <a:off x="914400" y="1447800"/>
            <a:ext cx="7543800" cy="3657600"/>
          </a:xfrm>
        </p:spPr>
        <p:txBody>
          <a:bodyPr/>
          <a:lstStyle/>
          <a:p>
            <a:r>
              <a:rPr lang="en-US" altLang="en-US" smtClean="0"/>
              <a:t>--a </a:t>
            </a:r>
            <a:r>
              <a:rPr lang="en-US" altLang="en-US" u="sng" smtClean="0">
                <a:solidFill>
                  <a:srgbClr val="C00000"/>
                </a:solidFill>
              </a:rPr>
              <a:t>_means__</a:t>
            </a:r>
            <a:r>
              <a:rPr lang="en-US" altLang="en-US" smtClean="0"/>
              <a:t>, not the </a:t>
            </a:r>
            <a:r>
              <a:rPr lang="en-US" altLang="en-US" u="sng" smtClean="0">
                <a:solidFill>
                  <a:srgbClr val="C00000"/>
                </a:solidFill>
              </a:rPr>
              <a:t>__end__</a:t>
            </a:r>
          </a:p>
          <a:p>
            <a:r>
              <a:rPr lang="en-US" altLang="en-US" smtClean="0"/>
              <a:t>goals are a </a:t>
            </a:r>
            <a:r>
              <a:rPr lang="en-US" altLang="en-US" u="sng" smtClean="0">
                <a:solidFill>
                  <a:srgbClr val="C00000"/>
                </a:solidFill>
              </a:rPr>
              <a:t>_means__</a:t>
            </a:r>
            <a:r>
              <a:rPr lang="en-US" altLang="en-US" smtClean="0"/>
              <a:t> to the practical application of Biblical truth</a:t>
            </a:r>
          </a:p>
          <a:p>
            <a:pPr>
              <a:spcBef>
                <a:spcPts val="1263"/>
              </a:spcBef>
            </a:pPr>
            <a:r>
              <a:rPr lang="en-US" altLang="en-US" smtClean="0"/>
              <a:t>--the desired </a:t>
            </a:r>
            <a:r>
              <a:rPr lang="en-US" altLang="en-US" u="sng" smtClean="0">
                <a:solidFill>
                  <a:srgbClr val="C00000"/>
                </a:solidFill>
              </a:rPr>
              <a:t>__end__</a:t>
            </a:r>
            <a:endParaRPr lang="en-US" altLang="en-US" smtClean="0"/>
          </a:p>
          <a:p>
            <a:pPr lvl="1"/>
            <a:r>
              <a:rPr lang="en-US" altLang="en-US" smtClean="0"/>
              <a:t>a closer personal relationship with God. </a:t>
            </a:r>
          </a:p>
          <a:p>
            <a:pPr lvl="1"/>
            <a:r>
              <a:rPr lang="en-US" altLang="en-US" smtClean="0"/>
              <a:t>Men and women of wisdom, holiness, and integrity</a:t>
            </a:r>
          </a:p>
          <a:p>
            <a:pPr lvl="1">
              <a:spcBef>
                <a:spcPts val="1263"/>
              </a:spcBef>
            </a:pPr>
            <a:r>
              <a:rPr lang="en-US" altLang="en-US" smtClean="0"/>
              <a:t>Not simply to be </a:t>
            </a:r>
            <a:r>
              <a:rPr lang="en-US" altLang="en-US" u="sng" smtClean="0">
                <a:solidFill>
                  <a:srgbClr val="C00000"/>
                </a:solidFill>
              </a:rPr>
              <a:t>__drug__ </a:t>
            </a:r>
            <a:r>
              <a:rPr lang="en-US" altLang="en-US" smtClean="0"/>
              <a:t>free</a:t>
            </a:r>
          </a:p>
          <a:p>
            <a:endParaRPr lang="en-US" altLang="en-US" smtClean="0"/>
          </a:p>
        </p:txBody>
      </p:sp>
      <p:sp>
        <p:nvSpPr>
          <p:cNvPr id="18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16DE5EC7-5F87-4834-B01D-6DC381D1B4F8}" type="slidenum">
              <a:rPr kumimoji="0" lang="en-US" altLang="en-US" sz="1400"/>
              <a:pPr>
                <a:spcBef>
                  <a:spcPct val="20000"/>
                </a:spcBef>
                <a:buClrTx/>
                <a:buFontTx/>
                <a:buNone/>
              </a:pPr>
              <a:t>19</a:t>
            </a:fld>
            <a:endParaRPr kumimoji="0"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2438400"/>
          </a:xfrm>
        </p:spPr>
        <p:txBody>
          <a:bodyPr/>
          <a:lstStyle/>
          <a:p>
            <a:pPr>
              <a:defRPr/>
            </a:pPr>
            <a:r>
              <a:rPr lang="en-US" sz="4000" dirty="0" smtClean="0">
                <a:solidFill>
                  <a:schemeClr val="tx1"/>
                </a:solidFill>
              </a:rPr>
              <a:t>How much experience have you had in helping students set personal application goals in Teen Challenge classes?</a:t>
            </a:r>
            <a:endParaRPr lang="en-US" sz="4000" dirty="0">
              <a:solidFill>
                <a:schemeClr val="tx1"/>
              </a:solidFill>
            </a:endParaRPr>
          </a:p>
        </p:txBody>
      </p:sp>
      <p:sp>
        <p:nvSpPr>
          <p:cNvPr id="3" name="Content Placeholder 2"/>
          <p:cNvSpPr>
            <a:spLocks noGrp="1"/>
          </p:cNvSpPr>
          <p:nvPr>
            <p:ph idx="1"/>
          </p:nvPr>
        </p:nvSpPr>
        <p:spPr>
          <a:xfrm>
            <a:off x="838200" y="2895600"/>
            <a:ext cx="7467600" cy="2971800"/>
          </a:xfrm>
        </p:spPr>
        <p:txBody>
          <a:bodyPr/>
          <a:lstStyle/>
          <a:p>
            <a:pPr>
              <a:defRPr/>
            </a:pPr>
            <a:r>
              <a:rPr lang="en-US" sz="3600" dirty="0" smtClean="0"/>
              <a:t>Give yourself a score of a number between 0 and 10.</a:t>
            </a:r>
            <a:endParaRPr lang="en-US" sz="3600" dirty="0"/>
          </a:p>
        </p:txBody>
      </p:sp>
      <p:sp>
        <p:nvSpPr>
          <p:cNvPr id="5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5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5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CA4F82B1-2E8B-4BE6-8104-CD72045D4C92}" type="slidenum">
              <a:rPr kumimoji="0" lang="en-US" altLang="en-US" sz="1400"/>
              <a:pPr>
                <a:spcBef>
                  <a:spcPct val="20000"/>
                </a:spcBef>
                <a:buClrTx/>
                <a:buFontTx/>
                <a:buNone/>
              </a:pPr>
              <a:t>2</a:t>
            </a:fld>
            <a:endParaRPr kumimoji="0" lang="en-US" alt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title"/>
          </p:nvPr>
        </p:nvSpPr>
        <p:spPr>
          <a:xfrm>
            <a:off x="914400" y="381000"/>
            <a:ext cx="7848600" cy="1143000"/>
          </a:xfrm>
        </p:spPr>
        <p:txBody>
          <a:bodyPr/>
          <a:lstStyle/>
          <a:p>
            <a:pPr marL="687388" indent="-687388">
              <a:defRPr/>
            </a:pPr>
            <a:r>
              <a:rPr lang="en-US" dirty="0" smtClean="0"/>
              <a:t>D.	Marks of a good Personal Application Goal</a:t>
            </a:r>
          </a:p>
        </p:txBody>
      </p:sp>
      <p:sp>
        <p:nvSpPr>
          <p:cNvPr id="345093" name="Rectangle 5"/>
          <p:cNvSpPr>
            <a:spLocks noGrp="1" noChangeArrowheads="1"/>
          </p:cNvSpPr>
          <p:nvPr>
            <p:ph type="body" idx="1"/>
          </p:nvPr>
        </p:nvSpPr>
        <p:spPr>
          <a:xfrm>
            <a:off x="2057400" y="1752600"/>
            <a:ext cx="6400800" cy="4267200"/>
          </a:xfrm>
        </p:spPr>
        <p:txBody>
          <a:bodyPr/>
          <a:lstStyle/>
          <a:p>
            <a:pPr marL="514350" indent="-514350">
              <a:buFont typeface="+mj-lt"/>
              <a:buAutoNum type="arabicPeriod"/>
              <a:defRPr/>
            </a:pPr>
            <a:r>
              <a:rPr lang="en-US" dirty="0" smtClean="0"/>
              <a:t>Is it Simple?</a:t>
            </a:r>
          </a:p>
          <a:p>
            <a:pPr marL="514350" indent="-514350">
              <a:buFont typeface="+mj-lt"/>
              <a:buAutoNum type="arabicPeriod"/>
              <a:defRPr/>
            </a:pPr>
            <a:r>
              <a:rPr lang="en-US" dirty="0"/>
              <a:t>Is it Specific?</a:t>
            </a:r>
            <a:endParaRPr lang="en-US" dirty="0" smtClean="0"/>
          </a:p>
          <a:p>
            <a:pPr marL="514350" indent="-514350">
              <a:buFont typeface="+mj-lt"/>
              <a:buAutoNum type="arabicPeriod"/>
              <a:defRPr/>
            </a:pPr>
            <a:r>
              <a:rPr lang="en-US" dirty="0" smtClean="0"/>
              <a:t>Is it </a:t>
            </a:r>
            <a:r>
              <a:rPr lang="en-US" smtClean="0"/>
              <a:t>Meaningful?</a:t>
            </a:r>
            <a:endParaRPr lang="en-US" dirty="0" smtClean="0"/>
          </a:p>
          <a:p>
            <a:pPr marL="514350" indent="-514350">
              <a:buFont typeface="+mj-lt"/>
              <a:buAutoNum type="arabicPeriod"/>
              <a:defRPr/>
            </a:pPr>
            <a:r>
              <a:rPr lang="en-US" dirty="0" smtClean="0"/>
              <a:t>Is it Practical?</a:t>
            </a:r>
          </a:p>
          <a:p>
            <a:pPr marL="514350" indent="-514350">
              <a:buFont typeface="+mj-lt"/>
              <a:buAutoNum type="arabicPeriod"/>
              <a:defRPr/>
            </a:pPr>
            <a:r>
              <a:rPr lang="en-US" dirty="0" smtClean="0"/>
              <a:t>Can it be measured?</a:t>
            </a:r>
          </a:p>
          <a:p>
            <a:pPr marL="514350" indent="-514350">
              <a:buFont typeface="+mj-lt"/>
              <a:buAutoNum type="arabicPeriod"/>
              <a:defRPr/>
            </a:pPr>
            <a:r>
              <a:rPr lang="en-US" dirty="0" smtClean="0"/>
              <a:t>Does it help you grow?</a:t>
            </a:r>
          </a:p>
        </p:txBody>
      </p:sp>
      <p:sp>
        <p:nvSpPr>
          <p:cNvPr id="1946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946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462992A3-1928-45BB-B1EF-E52F2AB036BE}" type="slidenum">
              <a:rPr kumimoji="0" lang="en-US" altLang="en-US" sz="1400"/>
              <a:pPr>
                <a:spcBef>
                  <a:spcPct val="20000"/>
                </a:spcBef>
                <a:buClrTx/>
                <a:buFontTx/>
                <a:buNone/>
              </a:pPr>
              <a:t>20</a:t>
            </a:fld>
            <a:endParaRPr kumimoji="0" lang="en-US" altLang="en-US" sz="1400"/>
          </a:p>
        </p:txBody>
      </p:sp>
      <p:sp>
        <p:nvSpPr>
          <p:cNvPr id="1946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5093">
                                            <p:txEl>
                                              <p:pRg st="0" end="0"/>
                                            </p:txEl>
                                          </p:spTgt>
                                        </p:tgtEl>
                                        <p:attrNameLst>
                                          <p:attrName>style.visibility</p:attrName>
                                        </p:attrNameLst>
                                      </p:cBhvr>
                                      <p:to>
                                        <p:strVal val="visible"/>
                                      </p:to>
                                    </p:set>
                                    <p:animEffect transition="in" filter="blinds(horizontal)">
                                      <p:cBhvr>
                                        <p:cTn id="7" dur="500"/>
                                        <p:tgtEl>
                                          <p:spTgt spid="3450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5093">
                                            <p:txEl>
                                              <p:pRg st="1" end="1"/>
                                            </p:txEl>
                                          </p:spTgt>
                                        </p:tgtEl>
                                        <p:attrNameLst>
                                          <p:attrName>style.visibility</p:attrName>
                                        </p:attrNameLst>
                                      </p:cBhvr>
                                      <p:to>
                                        <p:strVal val="visible"/>
                                      </p:to>
                                    </p:set>
                                    <p:animEffect transition="in" filter="blinds(horizontal)">
                                      <p:cBhvr>
                                        <p:cTn id="12" dur="500"/>
                                        <p:tgtEl>
                                          <p:spTgt spid="3450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5093">
                                            <p:txEl>
                                              <p:pRg st="2" end="2"/>
                                            </p:txEl>
                                          </p:spTgt>
                                        </p:tgtEl>
                                        <p:attrNameLst>
                                          <p:attrName>style.visibility</p:attrName>
                                        </p:attrNameLst>
                                      </p:cBhvr>
                                      <p:to>
                                        <p:strVal val="visible"/>
                                      </p:to>
                                    </p:set>
                                    <p:animEffect transition="in" filter="blinds(horizontal)">
                                      <p:cBhvr>
                                        <p:cTn id="17" dur="500"/>
                                        <p:tgtEl>
                                          <p:spTgt spid="34509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5093">
                                            <p:txEl>
                                              <p:pRg st="3" end="3"/>
                                            </p:txEl>
                                          </p:spTgt>
                                        </p:tgtEl>
                                        <p:attrNameLst>
                                          <p:attrName>style.visibility</p:attrName>
                                        </p:attrNameLst>
                                      </p:cBhvr>
                                      <p:to>
                                        <p:strVal val="visible"/>
                                      </p:to>
                                    </p:set>
                                    <p:animEffect transition="in" filter="blinds(horizontal)">
                                      <p:cBhvr>
                                        <p:cTn id="22" dur="500"/>
                                        <p:tgtEl>
                                          <p:spTgt spid="34509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5093">
                                            <p:txEl>
                                              <p:pRg st="4" end="4"/>
                                            </p:txEl>
                                          </p:spTgt>
                                        </p:tgtEl>
                                        <p:attrNameLst>
                                          <p:attrName>style.visibility</p:attrName>
                                        </p:attrNameLst>
                                      </p:cBhvr>
                                      <p:to>
                                        <p:strVal val="visible"/>
                                      </p:to>
                                    </p:set>
                                    <p:animEffect transition="in" filter="blinds(horizontal)">
                                      <p:cBhvr>
                                        <p:cTn id="27" dur="500"/>
                                        <p:tgtEl>
                                          <p:spTgt spid="34509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5093">
                                            <p:txEl>
                                              <p:pRg st="5" end="5"/>
                                            </p:txEl>
                                          </p:spTgt>
                                        </p:tgtEl>
                                        <p:attrNameLst>
                                          <p:attrName>style.visibility</p:attrName>
                                        </p:attrNameLst>
                                      </p:cBhvr>
                                      <p:to>
                                        <p:strVal val="visible"/>
                                      </p:to>
                                    </p:set>
                                    <p:animEffect transition="in" filter="blinds(horizontal)">
                                      <p:cBhvr>
                                        <p:cTn id="32" dur="500"/>
                                        <p:tgtEl>
                                          <p:spTgt spid="3450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248400"/>
          </a:xfrm>
        </p:spPr>
        <p:txBody>
          <a:bodyPr/>
          <a:lstStyle/>
          <a:p>
            <a:pPr marL="0" indent="0">
              <a:buNone/>
            </a:pPr>
            <a:r>
              <a:rPr lang="en-US" sz="3600" b="1" dirty="0" smtClean="0"/>
              <a:t>Goal </a:t>
            </a:r>
            <a:r>
              <a:rPr lang="en-US" sz="3600" b="1" dirty="0"/>
              <a:t>based on Romans 12:16</a:t>
            </a:r>
          </a:p>
          <a:p>
            <a:pPr marL="0" indent="0">
              <a:buNone/>
            </a:pPr>
            <a:r>
              <a:rPr lang="en-US" sz="3600" dirty="0"/>
              <a:t>For the next 3 meals, I will sit next to someone I don't usually spend time with or that I do not like in order to get to know them better.</a:t>
            </a:r>
            <a:endParaRPr lang="en-US" sz="3600" b="1" dirty="0"/>
          </a:p>
          <a:p>
            <a:pPr marL="0" indent="0">
              <a:buNone/>
            </a:pPr>
            <a:r>
              <a:rPr lang="en-US" sz="3600" dirty="0"/>
              <a:t>For the next 3 meals, I will sit next to a new student in the program in order to get to know them better.</a:t>
            </a:r>
            <a:endParaRPr lang="en-US" sz="3600" b="1" dirty="0"/>
          </a:p>
          <a:p>
            <a:pPr marL="0" indent="0">
              <a:buNone/>
            </a:pPr>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smtClean="0"/>
              <a:t>04-2017</a:t>
            </a:r>
            <a:endParaRPr lang="en-US"/>
          </a:p>
        </p:txBody>
      </p:sp>
      <p:sp>
        <p:nvSpPr>
          <p:cNvPr id="5" name="Footer Placeholder 4"/>
          <p:cNvSpPr>
            <a:spLocks noGrp="1"/>
          </p:cNvSpPr>
          <p:nvPr>
            <p:ph type="ftr" sz="quarter" idx="11"/>
          </p:nvPr>
        </p:nvSpPr>
        <p:spPr/>
        <p:txBody>
          <a:bodyPr/>
          <a:lstStyle/>
          <a:p>
            <a:r>
              <a:rPr lang="en-US" altLang="en-US" smtClean="0"/>
              <a:t>PSNC #8           iTeenChallenge.org</a:t>
            </a:r>
            <a:endParaRPr lang="en-US" altLang="en-US"/>
          </a:p>
        </p:txBody>
      </p:sp>
      <p:sp>
        <p:nvSpPr>
          <p:cNvPr id="6" name="Slide Number Placeholder 5"/>
          <p:cNvSpPr>
            <a:spLocks noGrp="1"/>
          </p:cNvSpPr>
          <p:nvPr>
            <p:ph type="sldNum" sz="quarter" idx="12"/>
          </p:nvPr>
        </p:nvSpPr>
        <p:spPr/>
        <p:txBody>
          <a:bodyPr/>
          <a:lstStyle/>
          <a:p>
            <a:fld id="{99910219-2BB3-4C5E-B148-479F2C35B233}" type="slidenum">
              <a:rPr lang="en-US" altLang="en-US" smtClean="0"/>
              <a:pPr/>
              <a:t>21</a:t>
            </a:fld>
            <a:endParaRPr lang="en-US" altLang="en-US"/>
          </a:p>
        </p:txBody>
      </p:sp>
    </p:spTree>
    <p:extLst>
      <p:ext uri="{BB962C8B-B14F-4D97-AF65-F5344CB8AC3E}">
        <p14:creationId xmlns:p14="http://schemas.microsoft.com/office/powerpoint/2010/main" val="2463616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906" y="533400"/>
            <a:ext cx="4114800" cy="3276600"/>
          </a:xfrm>
        </p:spPr>
        <p:txBody>
          <a:bodyPr/>
          <a:lstStyle/>
          <a:p>
            <a:pPr marL="0" indent="0" algn="ctr">
              <a:spcBef>
                <a:spcPts val="0"/>
              </a:spcBef>
              <a:buNone/>
            </a:pPr>
            <a:r>
              <a:rPr lang="en-US" sz="5400" dirty="0"/>
              <a:t>Good idea </a:t>
            </a:r>
            <a:endParaRPr lang="en-US" sz="5400" dirty="0" smtClean="0"/>
          </a:p>
          <a:p>
            <a:pPr marL="0" indent="0" algn="ctr">
              <a:spcBef>
                <a:spcPts val="0"/>
              </a:spcBef>
              <a:buNone/>
            </a:pPr>
            <a:r>
              <a:rPr lang="en-US" sz="5400" dirty="0" smtClean="0"/>
              <a:t>versus </a:t>
            </a:r>
          </a:p>
          <a:p>
            <a:pPr marL="0" indent="0" algn="ctr">
              <a:spcBef>
                <a:spcPts val="0"/>
              </a:spcBef>
              <a:buNone/>
            </a:pPr>
            <a:r>
              <a:rPr lang="en-US" sz="5400" dirty="0" smtClean="0"/>
              <a:t>a </a:t>
            </a:r>
            <a:r>
              <a:rPr lang="en-US" sz="5400" dirty="0"/>
              <a:t>good goal</a:t>
            </a:r>
          </a:p>
        </p:txBody>
      </p:sp>
      <p:sp>
        <p:nvSpPr>
          <p:cNvPr id="4" name="Date Placeholder 3"/>
          <p:cNvSpPr>
            <a:spLocks noGrp="1"/>
          </p:cNvSpPr>
          <p:nvPr>
            <p:ph type="dt" sz="half" idx="10"/>
          </p:nvPr>
        </p:nvSpPr>
        <p:spPr/>
        <p:txBody>
          <a:bodyPr/>
          <a:lstStyle/>
          <a:p>
            <a:pPr>
              <a:defRPr/>
            </a:pPr>
            <a:r>
              <a:rPr lang="en-US" smtClean="0"/>
              <a:t>04-2017</a:t>
            </a:r>
            <a:endParaRPr lang="en-US"/>
          </a:p>
        </p:txBody>
      </p:sp>
      <p:sp>
        <p:nvSpPr>
          <p:cNvPr id="5" name="Footer Placeholder 4"/>
          <p:cNvSpPr>
            <a:spLocks noGrp="1"/>
          </p:cNvSpPr>
          <p:nvPr>
            <p:ph type="ftr" sz="quarter" idx="11"/>
          </p:nvPr>
        </p:nvSpPr>
        <p:spPr/>
        <p:txBody>
          <a:bodyPr/>
          <a:lstStyle/>
          <a:p>
            <a:r>
              <a:rPr lang="en-US" altLang="en-US" smtClean="0"/>
              <a:t>PSNC #8           iTeenChallenge.org</a:t>
            </a:r>
            <a:endParaRPr lang="en-US" altLang="en-US"/>
          </a:p>
        </p:txBody>
      </p:sp>
      <p:sp>
        <p:nvSpPr>
          <p:cNvPr id="6" name="Slide Number Placeholder 5"/>
          <p:cNvSpPr>
            <a:spLocks noGrp="1"/>
          </p:cNvSpPr>
          <p:nvPr>
            <p:ph type="sldNum" sz="quarter" idx="12"/>
          </p:nvPr>
        </p:nvSpPr>
        <p:spPr/>
        <p:txBody>
          <a:bodyPr/>
          <a:lstStyle/>
          <a:p>
            <a:fld id="{99910219-2BB3-4C5E-B148-479F2C35B233}" type="slidenum">
              <a:rPr lang="en-US" altLang="en-US" smtClean="0"/>
              <a:pPr/>
              <a:t>22</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867" y="304800"/>
            <a:ext cx="1621708" cy="1981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707" y="2895600"/>
            <a:ext cx="4370292" cy="2971799"/>
          </a:xfrm>
          <a:prstGeom prst="rect">
            <a:avLst/>
          </a:prstGeom>
        </p:spPr>
      </p:pic>
    </p:spTree>
    <p:extLst>
      <p:ext uri="{BB962C8B-B14F-4D97-AF65-F5344CB8AC3E}">
        <p14:creationId xmlns:p14="http://schemas.microsoft.com/office/powerpoint/2010/main" val="1440552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4962" name="Object 2"/>
          <p:cNvGraphicFramePr>
            <a:graphicFrameLocks noChangeAspect="1"/>
          </p:cNvGraphicFramePr>
          <p:nvPr/>
        </p:nvGraphicFramePr>
        <p:xfrm>
          <a:off x="304800" y="5029200"/>
          <a:ext cx="4267200" cy="1387475"/>
        </p:xfrm>
        <a:graphic>
          <a:graphicData uri="http://schemas.openxmlformats.org/presentationml/2006/ole">
            <mc:AlternateContent xmlns:mc="http://schemas.openxmlformats.org/markup-compatibility/2006">
              <mc:Choice xmlns:v="urn:schemas-microsoft-com:vml" Requires="v">
                <p:oleObj spid="_x0000_s1047" name="Clip" r:id="rId6" imgW="6544800" imgH="1706400" progId="MS_ClipArt_Gallery.2">
                  <p:embed/>
                </p:oleObj>
              </mc:Choice>
              <mc:Fallback>
                <p:oleObj name="Clip" r:id="rId6" imgW="6544800" imgH="17064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029200"/>
                        <a:ext cx="4267200"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4965" name="Object 5"/>
          <p:cNvGraphicFramePr>
            <a:graphicFrameLocks noChangeAspect="1"/>
          </p:cNvGraphicFramePr>
          <p:nvPr/>
        </p:nvGraphicFramePr>
        <p:xfrm>
          <a:off x="5791200" y="3276600"/>
          <a:ext cx="1600200" cy="3092450"/>
        </p:xfrm>
        <a:graphic>
          <a:graphicData uri="http://schemas.openxmlformats.org/presentationml/2006/ole">
            <mc:AlternateContent xmlns:mc="http://schemas.openxmlformats.org/markup-compatibility/2006">
              <mc:Choice xmlns:v="urn:schemas-microsoft-com:vml" Requires="v">
                <p:oleObj spid="_x0000_s1048" name="Clip" r:id="rId8" imgW="3247200" imgH="5878800" progId="MS_ClipArt_Gallery.2">
                  <p:embed/>
                </p:oleObj>
              </mc:Choice>
              <mc:Fallback>
                <p:oleObj name="Clip" r:id="rId8" imgW="3247200" imgH="587880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3276600"/>
                        <a:ext cx="1600200" cy="309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4967" name="Object 7"/>
          <p:cNvGraphicFramePr>
            <a:graphicFrameLocks noChangeAspect="1"/>
          </p:cNvGraphicFramePr>
          <p:nvPr/>
        </p:nvGraphicFramePr>
        <p:xfrm>
          <a:off x="3200400" y="0"/>
          <a:ext cx="2514600" cy="2438400"/>
        </p:xfrm>
        <a:graphic>
          <a:graphicData uri="http://schemas.openxmlformats.org/presentationml/2006/ole">
            <mc:AlternateContent xmlns:mc="http://schemas.openxmlformats.org/markup-compatibility/2006">
              <mc:Choice xmlns:v="urn:schemas-microsoft-com:vml" Requires="v">
                <p:oleObj spid="_x0000_s1049" name="Clip" r:id="rId10" imgW="3717360" imgH="3352320" progId="MS_ClipArt_Gallery.2">
                  <p:embed/>
                </p:oleObj>
              </mc:Choice>
              <mc:Fallback>
                <p:oleObj name="Clip" r:id="rId10" imgW="3717360" imgH="3352320"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0"/>
                        <a:ext cx="2514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200">
                <a:solidFill>
                  <a:schemeClr val="tx2"/>
                </a:solidFill>
                <a:latin typeface="Tahoma" pitchFamily="34" charset="0"/>
              </a:defRPr>
            </a:lvl1pPr>
            <a:lvl2pPr marL="742950" indent="-285750">
              <a:defRPr kumimoji="1" sz="4200">
                <a:solidFill>
                  <a:schemeClr val="tx2"/>
                </a:solidFill>
                <a:latin typeface="Tahoma" pitchFamily="34" charset="0"/>
              </a:defRPr>
            </a:lvl2pPr>
            <a:lvl3pPr marL="1143000" indent="-228600">
              <a:defRPr kumimoji="1" sz="4200">
                <a:solidFill>
                  <a:schemeClr val="tx2"/>
                </a:solidFill>
                <a:latin typeface="Tahoma" pitchFamily="34" charset="0"/>
              </a:defRPr>
            </a:lvl3pPr>
            <a:lvl4pPr marL="1600200" indent="-228600">
              <a:defRPr kumimoji="1" sz="4200">
                <a:solidFill>
                  <a:schemeClr val="tx2"/>
                </a:solidFill>
                <a:latin typeface="Tahoma" pitchFamily="34" charset="0"/>
              </a:defRPr>
            </a:lvl4pPr>
            <a:lvl5pPr marL="2057400" indent="-228600">
              <a:defRPr kumimoji="1" sz="4200">
                <a:solidFill>
                  <a:schemeClr val="tx2"/>
                </a:solidFill>
                <a:latin typeface="Tahoma" pitchFamily="34" charset="0"/>
              </a:defRPr>
            </a:lvl5pPr>
            <a:lvl6pPr marL="2514600" indent="-228600" eaLnBrk="0" fontAlgn="base" hangingPunct="0">
              <a:spcBef>
                <a:spcPct val="0"/>
              </a:spcBef>
              <a:spcAft>
                <a:spcPct val="0"/>
              </a:spcAft>
              <a:defRPr kumimoji="1" sz="4200">
                <a:solidFill>
                  <a:schemeClr val="tx2"/>
                </a:solidFill>
                <a:latin typeface="Tahoma" pitchFamily="34" charset="0"/>
              </a:defRPr>
            </a:lvl6pPr>
            <a:lvl7pPr marL="2971800" indent="-228600" eaLnBrk="0" fontAlgn="base" hangingPunct="0">
              <a:spcBef>
                <a:spcPct val="0"/>
              </a:spcBef>
              <a:spcAft>
                <a:spcPct val="0"/>
              </a:spcAft>
              <a:defRPr kumimoji="1" sz="4200">
                <a:solidFill>
                  <a:schemeClr val="tx2"/>
                </a:solidFill>
                <a:latin typeface="Tahoma" pitchFamily="34" charset="0"/>
              </a:defRPr>
            </a:lvl7pPr>
            <a:lvl8pPr marL="3429000" indent="-228600" eaLnBrk="0" fontAlgn="base" hangingPunct="0">
              <a:spcBef>
                <a:spcPct val="0"/>
              </a:spcBef>
              <a:spcAft>
                <a:spcPct val="0"/>
              </a:spcAft>
              <a:defRPr kumimoji="1" sz="4200">
                <a:solidFill>
                  <a:schemeClr val="tx2"/>
                </a:solidFill>
                <a:latin typeface="Tahoma" pitchFamily="34" charset="0"/>
              </a:defRPr>
            </a:lvl8pPr>
            <a:lvl9pPr marL="3886200" indent="-228600" eaLnBrk="0" fontAlgn="base" hangingPunct="0">
              <a:spcBef>
                <a:spcPct val="0"/>
              </a:spcBef>
              <a:spcAft>
                <a:spcPct val="0"/>
              </a:spcAft>
              <a:defRPr kumimoji="1" sz="4200">
                <a:solidFill>
                  <a:schemeClr val="tx2"/>
                </a:solidFill>
                <a:latin typeface="Tahoma" pitchFamily="34" charset="0"/>
              </a:defRPr>
            </a:lvl9pPr>
          </a:lstStyle>
          <a:p>
            <a:r>
              <a:rPr kumimoji="0" lang="en-US" altLang="en-US" sz="1400" smtClean="0">
                <a:solidFill>
                  <a:schemeClr val="tx1"/>
                </a:solidFill>
              </a:rPr>
              <a:t>04-2017</a:t>
            </a:r>
            <a:endParaRPr kumimoji="0" lang="en-US" altLang="en-US" sz="1400">
              <a:solidFill>
                <a:schemeClr val="tx1"/>
              </a:solidFill>
            </a:endParaRPr>
          </a:p>
        </p:txBody>
      </p:sp>
      <p:sp>
        <p:nvSpPr>
          <p:cNvPr id="1033"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200">
                <a:solidFill>
                  <a:schemeClr val="tx2"/>
                </a:solidFill>
                <a:latin typeface="Tahoma" pitchFamily="34" charset="0"/>
              </a:defRPr>
            </a:lvl1pPr>
            <a:lvl2pPr marL="742950" indent="-285750">
              <a:defRPr kumimoji="1" sz="4200">
                <a:solidFill>
                  <a:schemeClr val="tx2"/>
                </a:solidFill>
                <a:latin typeface="Tahoma" pitchFamily="34" charset="0"/>
              </a:defRPr>
            </a:lvl2pPr>
            <a:lvl3pPr marL="1143000" indent="-228600">
              <a:defRPr kumimoji="1" sz="4200">
                <a:solidFill>
                  <a:schemeClr val="tx2"/>
                </a:solidFill>
                <a:latin typeface="Tahoma" pitchFamily="34" charset="0"/>
              </a:defRPr>
            </a:lvl3pPr>
            <a:lvl4pPr marL="1600200" indent="-228600">
              <a:defRPr kumimoji="1" sz="4200">
                <a:solidFill>
                  <a:schemeClr val="tx2"/>
                </a:solidFill>
                <a:latin typeface="Tahoma" pitchFamily="34" charset="0"/>
              </a:defRPr>
            </a:lvl4pPr>
            <a:lvl5pPr marL="2057400" indent="-228600">
              <a:defRPr kumimoji="1" sz="4200">
                <a:solidFill>
                  <a:schemeClr val="tx2"/>
                </a:solidFill>
                <a:latin typeface="Tahoma" pitchFamily="34" charset="0"/>
              </a:defRPr>
            </a:lvl5pPr>
            <a:lvl6pPr marL="2514600" indent="-228600" eaLnBrk="0" fontAlgn="base" hangingPunct="0">
              <a:spcBef>
                <a:spcPct val="0"/>
              </a:spcBef>
              <a:spcAft>
                <a:spcPct val="0"/>
              </a:spcAft>
              <a:defRPr kumimoji="1" sz="4200">
                <a:solidFill>
                  <a:schemeClr val="tx2"/>
                </a:solidFill>
                <a:latin typeface="Tahoma" pitchFamily="34" charset="0"/>
              </a:defRPr>
            </a:lvl6pPr>
            <a:lvl7pPr marL="2971800" indent="-228600" eaLnBrk="0" fontAlgn="base" hangingPunct="0">
              <a:spcBef>
                <a:spcPct val="0"/>
              </a:spcBef>
              <a:spcAft>
                <a:spcPct val="0"/>
              </a:spcAft>
              <a:defRPr kumimoji="1" sz="4200">
                <a:solidFill>
                  <a:schemeClr val="tx2"/>
                </a:solidFill>
                <a:latin typeface="Tahoma" pitchFamily="34" charset="0"/>
              </a:defRPr>
            </a:lvl7pPr>
            <a:lvl8pPr marL="3429000" indent="-228600" eaLnBrk="0" fontAlgn="base" hangingPunct="0">
              <a:spcBef>
                <a:spcPct val="0"/>
              </a:spcBef>
              <a:spcAft>
                <a:spcPct val="0"/>
              </a:spcAft>
              <a:defRPr kumimoji="1" sz="4200">
                <a:solidFill>
                  <a:schemeClr val="tx2"/>
                </a:solidFill>
                <a:latin typeface="Tahoma" pitchFamily="34" charset="0"/>
              </a:defRPr>
            </a:lvl8pPr>
            <a:lvl9pPr marL="3886200" indent="-228600" eaLnBrk="0" fontAlgn="base" hangingPunct="0">
              <a:spcBef>
                <a:spcPct val="0"/>
              </a:spcBef>
              <a:spcAft>
                <a:spcPct val="0"/>
              </a:spcAft>
              <a:defRPr kumimoji="1" sz="4200">
                <a:solidFill>
                  <a:schemeClr val="tx2"/>
                </a:solidFill>
                <a:latin typeface="Tahoma" pitchFamily="34" charset="0"/>
              </a:defRPr>
            </a:lvl9pPr>
          </a:lstStyle>
          <a:p>
            <a:fld id="{93FCD975-0B3D-4B70-B2D2-DBCF7FF23F9D}" type="slidenum">
              <a:rPr kumimoji="0" lang="en-US" altLang="en-US" sz="1400">
                <a:solidFill>
                  <a:schemeClr val="tx1"/>
                </a:solidFill>
              </a:rPr>
              <a:pPr/>
              <a:t>23</a:t>
            </a:fld>
            <a:endParaRPr kumimoji="0" lang="en-US" altLang="en-US" sz="1400">
              <a:solidFill>
                <a:schemeClr val="tx1"/>
              </a:solidFill>
            </a:endParaRPr>
          </a:p>
        </p:txBody>
      </p:sp>
      <p:sp>
        <p:nvSpPr>
          <p:cNvPr id="1034"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200">
                <a:solidFill>
                  <a:schemeClr val="tx2"/>
                </a:solidFill>
                <a:latin typeface="Tahoma" pitchFamily="34" charset="0"/>
              </a:defRPr>
            </a:lvl1pPr>
            <a:lvl2pPr marL="742950" indent="-285750">
              <a:defRPr kumimoji="1" sz="4200">
                <a:solidFill>
                  <a:schemeClr val="tx2"/>
                </a:solidFill>
                <a:latin typeface="Tahoma" pitchFamily="34" charset="0"/>
              </a:defRPr>
            </a:lvl2pPr>
            <a:lvl3pPr marL="1143000" indent="-228600">
              <a:defRPr kumimoji="1" sz="4200">
                <a:solidFill>
                  <a:schemeClr val="tx2"/>
                </a:solidFill>
                <a:latin typeface="Tahoma" pitchFamily="34" charset="0"/>
              </a:defRPr>
            </a:lvl3pPr>
            <a:lvl4pPr marL="1600200" indent="-228600">
              <a:defRPr kumimoji="1" sz="4200">
                <a:solidFill>
                  <a:schemeClr val="tx2"/>
                </a:solidFill>
                <a:latin typeface="Tahoma" pitchFamily="34" charset="0"/>
              </a:defRPr>
            </a:lvl4pPr>
            <a:lvl5pPr marL="2057400" indent="-228600">
              <a:defRPr kumimoji="1" sz="4200">
                <a:solidFill>
                  <a:schemeClr val="tx2"/>
                </a:solidFill>
                <a:latin typeface="Tahoma" pitchFamily="34" charset="0"/>
              </a:defRPr>
            </a:lvl5pPr>
            <a:lvl6pPr marL="2514600" indent="-228600" eaLnBrk="0" fontAlgn="base" hangingPunct="0">
              <a:spcBef>
                <a:spcPct val="0"/>
              </a:spcBef>
              <a:spcAft>
                <a:spcPct val="0"/>
              </a:spcAft>
              <a:defRPr kumimoji="1" sz="4200">
                <a:solidFill>
                  <a:schemeClr val="tx2"/>
                </a:solidFill>
                <a:latin typeface="Tahoma" pitchFamily="34" charset="0"/>
              </a:defRPr>
            </a:lvl6pPr>
            <a:lvl7pPr marL="2971800" indent="-228600" eaLnBrk="0" fontAlgn="base" hangingPunct="0">
              <a:spcBef>
                <a:spcPct val="0"/>
              </a:spcBef>
              <a:spcAft>
                <a:spcPct val="0"/>
              </a:spcAft>
              <a:defRPr kumimoji="1" sz="4200">
                <a:solidFill>
                  <a:schemeClr val="tx2"/>
                </a:solidFill>
                <a:latin typeface="Tahoma" pitchFamily="34" charset="0"/>
              </a:defRPr>
            </a:lvl7pPr>
            <a:lvl8pPr marL="3429000" indent="-228600" eaLnBrk="0" fontAlgn="base" hangingPunct="0">
              <a:spcBef>
                <a:spcPct val="0"/>
              </a:spcBef>
              <a:spcAft>
                <a:spcPct val="0"/>
              </a:spcAft>
              <a:defRPr kumimoji="1" sz="4200">
                <a:solidFill>
                  <a:schemeClr val="tx2"/>
                </a:solidFill>
                <a:latin typeface="Tahoma" pitchFamily="34" charset="0"/>
              </a:defRPr>
            </a:lvl8pPr>
            <a:lvl9pPr marL="3886200" indent="-228600" eaLnBrk="0" fontAlgn="base" hangingPunct="0">
              <a:spcBef>
                <a:spcPct val="0"/>
              </a:spcBef>
              <a:spcAft>
                <a:spcPct val="0"/>
              </a:spcAft>
              <a:defRPr kumimoji="1" sz="4200">
                <a:solidFill>
                  <a:schemeClr val="tx2"/>
                </a:solidFill>
                <a:latin typeface="Tahoma" pitchFamily="34" charset="0"/>
              </a:defRPr>
            </a:lvl9pPr>
          </a:lstStyle>
          <a:p>
            <a:r>
              <a:rPr kumimoji="0" lang="en-US" altLang="en-US" sz="1400" smtClean="0">
                <a:solidFill>
                  <a:schemeClr val="tx1"/>
                </a:solidFill>
              </a:rPr>
              <a:t>PSNC #8           iTeenChallenge.org</a:t>
            </a:r>
            <a:endParaRPr kumimoji="0" lang="en-US" altLang="en-US" sz="1400">
              <a:solidFill>
                <a:schemeClr val="tx1"/>
              </a:solidFill>
            </a:endParaRP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flipH="1" flipV="1">
            <a:off x="400050" y="1428750"/>
            <a:ext cx="2895600" cy="2171700"/>
          </a:xfrm>
          <a:prstGeom prst="rect">
            <a:avLst/>
          </a:prstGeom>
        </p:spPr>
      </p:pic>
      <p:pic>
        <p:nvPicPr>
          <p:cNvPr id="3" name="Picture 2"/>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162800" y="685800"/>
            <a:ext cx="1420368" cy="2133600"/>
          </a:xfrm>
          <a:prstGeom prst="rect">
            <a:avLst/>
          </a:prstGeom>
        </p:spPr>
      </p:pic>
    </p:spTree>
    <p:extLst>
      <p:ext uri="{BB962C8B-B14F-4D97-AF65-F5344CB8AC3E}">
        <p14:creationId xmlns:p14="http://schemas.microsoft.com/office/powerpoint/2010/main" val="1028675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24962"/>
                                        </p:tgtEl>
                                        <p:attrNameLst>
                                          <p:attrName>style.visibility</p:attrName>
                                        </p:attrNameLst>
                                      </p:cBhvr>
                                      <p:to>
                                        <p:strVal val="visible"/>
                                      </p:to>
                                    </p:set>
                                    <p:anim calcmode="lin" valueType="num">
                                      <p:cBhvr additive="base">
                                        <p:cTn id="7" dur="500" fill="hold"/>
                                        <p:tgtEl>
                                          <p:spTgt spid="424962"/>
                                        </p:tgtEl>
                                        <p:attrNameLst>
                                          <p:attrName>ppt_x</p:attrName>
                                        </p:attrNameLst>
                                      </p:cBhvr>
                                      <p:tavLst>
                                        <p:tav tm="0">
                                          <p:val>
                                            <p:strVal val="0-#ppt_w/2"/>
                                          </p:val>
                                        </p:tav>
                                        <p:tav tm="100000">
                                          <p:val>
                                            <p:strVal val="#ppt_x"/>
                                          </p:val>
                                        </p:tav>
                                      </p:tavLst>
                                    </p:anim>
                                    <p:anim calcmode="lin" valueType="num">
                                      <p:cBhvr additive="base">
                                        <p:cTn id="8" dur="500" fill="hold"/>
                                        <p:tgtEl>
                                          <p:spTgt spid="4249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424965"/>
                                        </p:tgtEl>
                                        <p:attrNameLst>
                                          <p:attrName>style.visibility</p:attrName>
                                        </p:attrNameLst>
                                      </p:cBhvr>
                                      <p:to>
                                        <p:strVal val="visible"/>
                                      </p:to>
                                    </p:set>
                                    <p:animEffect transition="in" filter="box(out)">
                                      <p:cBhvr>
                                        <p:cTn id="13" dur="500"/>
                                        <p:tgtEl>
                                          <p:spTgt spid="424965"/>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424967"/>
                                        </p:tgtEl>
                                        <p:attrNameLst>
                                          <p:attrName>style.visibility</p:attrName>
                                        </p:attrNameLst>
                                      </p:cBhvr>
                                      <p:to>
                                        <p:strVal val="visible"/>
                                      </p:to>
                                    </p:set>
                                    <p:animEffect transition="in" filter="box(out)">
                                      <p:cBhvr>
                                        <p:cTn id="18" dur="500"/>
                                        <p:tgtEl>
                                          <p:spTgt spid="424967"/>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Goal for Character Qualities class--Gratefulness</a:t>
            </a:r>
            <a:endParaRPr lang="en-US" dirty="0"/>
          </a:p>
        </p:txBody>
      </p:sp>
      <p:sp>
        <p:nvSpPr>
          <p:cNvPr id="3" name="Content Placeholder 2"/>
          <p:cNvSpPr>
            <a:spLocks noGrp="1"/>
          </p:cNvSpPr>
          <p:nvPr>
            <p:ph idx="1"/>
          </p:nvPr>
        </p:nvSpPr>
        <p:spPr/>
        <p:txBody>
          <a:bodyPr/>
          <a:lstStyle/>
          <a:p>
            <a:pPr>
              <a:defRPr/>
            </a:pPr>
            <a:r>
              <a:rPr lang="en-US" sz="3600" dirty="0" smtClean="0"/>
              <a:t>I will thank 3 people tonight for how they have helped me since </a:t>
            </a:r>
            <a:br>
              <a:rPr lang="en-US" sz="3600" dirty="0" smtClean="0"/>
            </a:br>
            <a:r>
              <a:rPr lang="en-US" sz="3600" dirty="0" smtClean="0"/>
              <a:t>I have been in the program.</a:t>
            </a:r>
            <a:endParaRPr lang="en-US" sz="3600" dirty="0"/>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204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5F74F5C9-A169-4247-B0DC-48F09A557D20}" type="slidenum">
              <a:rPr kumimoji="0" lang="en-US" altLang="en-US" sz="1400"/>
              <a:pPr>
                <a:spcBef>
                  <a:spcPct val="20000"/>
                </a:spcBef>
                <a:buClrTx/>
                <a:buFontTx/>
                <a:buNone/>
              </a:pPr>
              <a:t>24</a:t>
            </a:fld>
            <a:endParaRPr kumimoji="0"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2 Corinthians 5:17</a:t>
            </a:r>
            <a:endParaRPr lang="en-US" dirty="0"/>
          </a:p>
        </p:txBody>
      </p:sp>
      <p:sp>
        <p:nvSpPr>
          <p:cNvPr id="3" name="Content Placeholder 2"/>
          <p:cNvSpPr>
            <a:spLocks noGrp="1"/>
          </p:cNvSpPr>
          <p:nvPr>
            <p:ph idx="1"/>
          </p:nvPr>
        </p:nvSpPr>
        <p:spPr/>
        <p:txBody>
          <a:bodyPr/>
          <a:lstStyle/>
          <a:p>
            <a:pPr>
              <a:defRPr/>
            </a:pPr>
            <a:r>
              <a:rPr lang="en-US" dirty="0" smtClean="0"/>
              <a:t>I will make a list of 10 “old things” that have gone or need to go &amp; make a list of at least 10 “new things” that have come or need to come. I will read this </a:t>
            </a:r>
            <a:r>
              <a:rPr lang="en-US" smtClean="0"/>
              <a:t>list daily for a week.</a:t>
            </a:r>
            <a:endParaRPr lang="en-US"/>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3E870F73-A7D6-47FB-BB94-79B9530F0B7B}" type="slidenum">
              <a:rPr kumimoji="0" lang="en-US" altLang="en-US" sz="1400"/>
              <a:pPr>
                <a:spcBef>
                  <a:spcPct val="20000"/>
                </a:spcBef>
                <a:buClrTx/>
                <a:buFontTx/>
                <a:buNone/>
              </a:pPr>
              <a:t>25</a:t>
            </a:fld>
            <a:endParaRPr kumimoji="0"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43000"/>
          </a:xfrm>
        </p:spPr>
        <p:txBody>
          <a:bodyPr/>
          <a:lstStyle/>
          <a:p>
            <a:pPr>
              <a:defRPr/>
            </a:pPr>
            <a:r>
              <a:rPr lang="en-US" dirty="0" smtClean="0"/>
              <a:t>Activity—Evaluate this goal</a:t>
            </a:r>
            <a:endParaRPr lang="en-US" dirty="0"/>
          </a:p>
        </p:txBody>
      </p:sp>
      <p:sp>
        <p:nvSpPr>
          <p:cNvPr id="3" name="Content Placeholder 2"/>
          <p:cNvSpPr>
            <a:spLocks noGrp="1"/>
          </p:cNvSpPr>
          <p:nvPr>
            <p:ph idx="1"/>
          </p:nvPr>
        </p:nvSpPr>
        <p:spPr>
          <a:xfrm>
            <a:off x="457200" y="990600"/>
            <a:ext cx="8305800" cy="4724400"/>
          </a:xfrm>
        </p:spPr>
        <p:txBody>
          <a:bodyPr/>
          <a:lstStyle/>
          <a:p>
            <a:pPr>
              <a:buFontTx/>
              <a:buNone/>
              <a:defRPr/>
            </a:pPr>
            <a:r>
              <a:rPr lang="en-US" dirty="0" smtClean="0"/>
              <a:t>1 Corinthians 10:13 NIV</a:t>
            </a:r>
          </a:p>
          <a:p>
            <a:pPr>
              <a:buFontTx/>
              <a:buNone/>
              <a:defRPr/>
            </a:pPr>
            <a:r>
              <a:rPr lang="en-US" dirty="0" smtClean="0"/>
              <a:t>	</a:t>
            </a:r>
            <a:r>
              <a:rPr lang="en-US" dirty="0"/>
              <a:t>No </a:t>
            </a:r>
            <a:r>
              <a:rPr lang="en-US" dirty="0" smtClean="0"/>
              <a:t>temptation </a:t>
            </a:r>
            <a:r>
              <a:rPr lang="en-US" dirty="0"/>
              <a:t>has overtaken you except what is common to mankind. And God is faithful; he will not let you be </a:t>
            </a:r>
            <a:r>
              <a:rPr lang="en-US" dirty="0" smtClean="0"/>
              <a:t>tempted </a:t>
            </a:r>
            <a:r>
              <a:rPr lang="en-US" dirty="0"/>
              <a:t>beyond what you can bear. But when you are tempted</a:t>
            </a:r>
            <a:r>
              <a:rPr lang="en-US" dirty="0" smtClean="0"/>
              <a:t>, </a:t>
            </a:r>
            <a:r>
              <a:rPr lang="en-US" dirty="0"/>
              <a:t>he will also provide a way out so that you can endure it.</a:t>
            </a:r>
            <a:endParaRPr lang="en-US" dirty="0" smtClean="0"/>
          </a:p>
          <a:p>
            <a:pPr>
              <a:buFontTx/>
              <a:buNone/>
              <a:defRPr/>
            </a:pPr>
            <a:r>
              <a:rPr lang="en-US" dirty="0" smtClean="0"/>
              <a:t>	</a:t>
            </a:r>
            <a:r>
              <a:rPr lang="en-US" dirty="0" smtClean="0">
                <a:solidFill>
                  <a:srgbClr val="C00000"/>
                </a:solidFill>
              </a:rPr>
              <a:t>Goal:  </a:t>
            </a:r>
            <a:r>
              <a:rPr lang="en-US" dirty="0" smtClean="0">
                <a:solidFill>
                  <a:srgbClr val="FFC000"/>
                </a:solidFill>
              </a:rPr>
              <a:t>When tempted, realize it is Satan.</a:t>
            </a:r>
            <a:endParaRPr lang="en-US" dirty="0">
              <a:solidFill>
                <a:srgbClr val="FFC000"/>
              </a:solidFill>
            </a:endParaRPr>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25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225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3BB79065-CD31-4A8A-91E8-CBB2F5611FD7}" type="slidenum">
              <a:rPr kumimoji="0" lang="en-US" altLang="en-US" sz="1400"/>
              <a:pPr>
                <a:spcBef>
                  <a:spcPct val="20000"/>
                </a:spcBef>
                <a:buClrTx/>
                <a:buFontTx/>
                <a:buNone/>
              </a:pPr>
              <a:t>26</a:t>
            </a:fld>
            <a:endParaRPr kumimoji="0" lang="en-US" alt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4247"/>
            <a:ext cx="7315200" cy="858753"/>
          </a:xfrm>
        </p:spPr>
        <p:txBody>
          <a:bodyPr/>
          <a:lstStyle/>
          <a:p>
            <a:r>
              <a:rPr lang="en-US" dirty="0" smtClean="0">
                <a:solidFill>
                  <a:srgbClr val="FFC000"/>
                </a:solidFill>
              </a:rPr>
              <a:t>Matthew </a:t>
            </a:r>
            <a:r>
              <a:rPr lang="ru-RU" dirty="0" smtClean="0">
                <a:solidFill>
                  <a:srgbClr val="FFC000"/>
                </a:solidFill>
              </a:rPr>
              <a:t>28:19-20 </a:t>
            </a:r>
            <a:endParaRPr lang="en-US" dirty="0">
              <a:solidFill>
                <a:schemeClr val="tx1"/>
              </a:solidFill>
            </a:endParaRPr>
          </a:p>
        </p:txBody>
      </p:sp>
      <p:sp>
        <p:nvSpPr>
          <p:cNvPr id="3" name="Content Placeholder 2"/>
          <p:cNvSpPr>
            <a:spLocks noGrp="1"/>
          </p:cNvSpPr>
          <p:nvPr>
            <p:ph idx="1"/>
          </p:nvPr>
        </p:nvSpPr>
        <p:spPr>
          <a:xfrm>
            <a:off x="914400" y="1463544"/>
            <a:ext cx="7543800" cy="3778513"/>
          </a:xfrm>
        </p:spPr>
        <p:txBody>
          <a:bodyPr/>
          <a:lstStyle/>
          <a:p>
            <a:pPr marL="0" indent="0">
              <a:buNone/>
            </a:pPr>
            <a:r>
              <a:rPr lang="en-US" sz="4400" baseline="30000" dirty="0">
                <a:solidFill>
                  <a:srgbClr val="FFFF00"/>
                </a:solidFill>
              </a:rPr>
              <a:t>Therefore go and make disciples of all nations, baptizing them in the name of the Father and of the Son and of the Holy Spirit, 20 and teaching them to obey everything I have commanded you. And surely I am with you always, to the very end of the age</a:t>
            </a:r>
            <a:r>
              <a:rPr lang="en-US" sz="4400" baseline="30000" dirty="0" smtClean="0">
                <a:solidFill>
                  <a:srgbClr val="FFFF00"/>
                </a:solidFill>
              </a:rPr>
              <a:t>.”</a:t>
            </a:r>
          </a:p>
          <a:p>
            <a:pPr marL="0" indent="0">
              <a:buNone/>
            </a:pPr>
            <a:r>
              <a:rPr lang="ru-RU" dirty="0" smtClean="0">
                <a:solidFill>
                  <a:srgbClr val="FFFF00"/>
                </a:solidFill>
              </a:rPr>
              <a:t>Student Goal: </a:t>
            </a:r>
            <a:r>
              <a:rPr lang="ru-RU" dirty="0" smtClean="0"/>
              <a:t>I want to win the world to Jesus.</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04-2017</a:t>
            </a:r>
            <a:endParaRPr lang="en-US"/>
          </a:p>
        </p:txBody>
      </p:sp>
      <p:sp>
        <p:nvSpPr>
          <p:cNvPr id="5" name="Footer Placeholder 4"/>
          <p:cNvSpPr>
            <a:spLocks noGrp="1"/>
          </p:cNvSpPr>
          <p:nvPr>
            <p:ph type="ftr" sz="quarter" idx="11"/>
          </p:nvPr>
        </p:nvSpPr>
        <p:spPr/>
        <p:txBody>
          <a:bodyPr/>
          <a:lstStyle/>
          <a:p>
            <a:r>
              <a:rPr lang="en-US" altLang="en-US" smtClean="0"/>
              <a:t>PSNC #8           iTeenChallenge.org</a:t>
            </a:r>
            <a:endParaRPr lang="en-US" altLang="en-US"/>
          </a:p>
        </p:txBody>
      </p:sp>
      <p:sp>
        <p:nvSpPr>
          <p:cNvPr id="6" name="Slide Number Placeholder 5"/>
          <p:cNvSpPr>
            <a:spLocks noGrp="1"/>
          </p:cNvSpPr>
          <p:nvPr>
            <p:ph type="sldNum" sz="quarter" idx="12"/>
          </p:nvPr>
        </p:nvSpPr>
        <p:spPr/>
        <p:txBody>
          <a:bodyPr/>
          <a:lstStyle/>
          <a:p>
            <a:fld id="{99910219-2BB3-4C5E-B148-479F2C35B233}" type="slidenum">
              <a:rPr lang="en-US" altLang="en-US" smtClean="0"/>
              <a:pPr/>
              <a:t>27</a:t>
            </a:fld>
            <a:endParaRPr lang="en-US" altLang="en-US"/>
          </a:p>
        </p:txBody>
      </p:sp>
    </p:spTree>
    <p:extLst>
      <p:ext uri="{BB962C8B-B14F-4D97-AF65-F5344CB8AC3E}">
        <p14:creationId xmlns:p14="http://schemas.microsoft.com/office/powerpoint/2010/main" val="1551110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381000" y="152400"/>
            <a:ext cx="8534400" cy="1600200"/>
          </a:xfrm>
        </p:spPr>
        <p:txBody>
          <a:bodyPr/>
          <a:lstStyle/>
          <a:p>
            <a:pPr marL="684213" indent="-684213"/>
            <a:r>
              <a:rPr lang="en-US" altLang="en-US" sz="4400" dirty="0" smtClean="0">
                <a:solidFill>
                  <a:srgbClr val="FFC000"/>
                </a:solidFill>
              </a:rPr>
              <a:t>E.	What should be the focus of the personal application goal?</a:t>
            </a:r>
            <a:endParaRPr lang="en-US" altLang="en-US" dirty="0" smtClean="0">
              <a:solidFill>
                <a:srgbClr val="FFC000"/>
              </a:solidFill>
            </a:endParaRPr>
          </a:p>
        </p:txBody>
      </p:sp>
      <p:sp>
        <p:nvSpPr>
          <p:cNvPr id="397315" name="Rectangle 3"/>
          <p:cNvSpPr>
            <a:spLocks noGrp="1" noChangeArrowheads="1"/>
          </p:cNvSpPr>
          <p:nvPr>
            <p:ph type="body" idx="1"/>
          </p:nvPr>
        </p:nvSpPr>
        <p:spPr>
          <a:xfrm>
            <a:off x="914400" y="1905000"/>
            <a:ext cx="7543800" cy="3657600"/>
          </a:xfrm>
        </p:spPr>
        <p:txBody>
          <a:bodyPr/>
          <a:lstStyle/>
          <a:p>
            <a:pPr marL="465138" indent="-465138">
              <a:buFontTx/>
              <a:buNone/>
              <a:defRPr/>
            </a:pPr>
            <a:r>
              <a:rPr lang="en-US" dirty="0" smtClean="0"/>
              <a:t>1. Where am I today?</a:t>
            </a:r>
          </a:p>
          <a:p>
            <a:pPr marL="465138" indent="-465138">
              <a:buFontTx/>
              <a:buNone/>
              <a:defRPr/>
            </a:pPr>
            <a:r>
              <a:rPr lang="en-US" dirty="0" smtClean="0"/>
              <a:t>2. Where does God want me to be? </a:t>
            </a:r>
            <a:br>
              <a:rPr lang="en-US" dirty="0" smtClean="0"/>
            </a:br>
            <a:r>
              <a:rPr lang="en-US" dirty="0" smtClean="0"/>
              <a:t>(in regard to this area of my life?)</a:t>
            </a:r>
          </a:p>
          <a:p>
            <a:pPr marL="465138" indent="-465138">
              <a:buFontTx/>
              <a:buNone/>
              <a:defRPr/>
            </a:pPr>
            <a:r>
              <a:rPr lang="en-US" dirty="0" smtClean="0"/>
              <a:t>3. What is one step I can take today to begin moving in the right direction?</a:t>
            </a:r>
          </a:p>
          <a:p>
            <a:pPr marL="465138" indent="-465138">
              <a:buFontTx/>
              <a:buNone/>
              <a:defRPr/>
            </a:pPr>
            <a:r>
              <a:rPr lang="en-US" dirty="0" smtClean="0"/>
              <a:t>4. How can this step be measured?</a:t>
            </a:r>
          </a:p>
        </p:txBody>
      </p:sp>
      <p:sp>
        <p:nvSpPr>
          <p:cNvPr id="23556"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355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176358A1-360F-4FED-85DE-CFA13F962622}" type="slidenum">
              <a:rPr kumimoji="0" lang="en-US" altLang="en-US" sz="1400"/>
              <a:pPr>
                <a:spcBef>
                  <a:spcPct val="20000"/>
                </a:spcBef>
                <a:buClrTx/>
                <a:buFontTx/>
                <a:buNone/>
              </a:pPr>
              <a:t>28</a:t>
            </a:fld>
            <a:endParaRPr kumimoji="0" lang="en-US" altLang="en-US" sz="1400"/>
          </a:p>
        </p:txBody>
      </p:sp>
      <p:sp>
        <p:nvSpPr>
          <p:cNvPr id="23558"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7315">
                                            <p:txEl>
                                              <p:pRg st="1" end="1"/>
                                            </p:txEl>
                                          </p:spTgt>
                                        </p:tgtEl>
                                        <p:attrNameLst>
                                          <p:attrName>style.visibility</p:attrName>
                                        </p:attrNameLst>
                                      </p:cBhvr>
                                      <p:to>
                                        <p:strVal val="visible"/>
                                      </p:to>
                                    </p:set>
                                    <p:anim calcmode="lin" valueType="num">
                                      <p:cBhvr additive="base">
                                        <p:cTn id="13" dur="500" fill="hold"/>
                                        <p:tgtEl>
                                          <p:spTgt spid="397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7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7315">
                                            <p:txEl>
                                              <p:pRg st="2" end="2"/>
                                            </p:txEl>
                                          </p:spTgt>
                                        </p:tgtEl>
                                        <p:attrNameLst>
                                          <p:attrName>style.visibility</p:attrName>
                                        </p:attrNameLst>
                                      </p:cBhvr>
                                      <p:to>
                                        <p:strVal val="visible"/>
                                      </p:to>
                                    </p:set>
                                    <p:anim calcmode="lin" valueType="num">
                                      <p:cBhvr additive="base">
                                        <p:cTn id="19" dur="500" fill="hold"/>
                                        <p:tgtEl>
                                          <p:spTgt spid="397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7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7315">
                                            <p:txEl>
                                              <p:pRg st="3" end="3"/>
                                            </p:txEl>
                                          </p:spTgt>
                                        </p:tgtEl>
                                        <p:attrNameLst>
                                          <p:attrName>style.visibility</p:attrName>
                                        </p:attrNameLst>
                                      </p:cBhvr>
                                      <p:to>
                                        <p:strVal val="visible"/>
                                      </p:to>
                                    </p:set>
                                    <p:anim calcmode="lin" valueType="num">
                                      <p:cBhvr additive="base">
                                        <p:cTn id="25" dur="500" fill="hold"/>
                                        <p:tgtEl>
                                          <p:spTgt spid="397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7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457200" y="609600"/>
            <a:ext cx="8534400" cy="1143000"/>
          </a:xfrm>
        </p:spPr>
        <p:txBody>
          <a:bodyPr/>
          <a:lstStyle/>
          <a:p>
            <a:pPr marL="571500" indent="-571500">
              <a:lnSpc>
                <a:spcPct val="90000"/>
              </a:lnSpc>
              <a:defRPr/>
            </a:pPr>
            <a:r>
              <a:rPr lang="en-US" sz="4000" dirty="0" smtClean="0"/>
              <a:t>Hebrew model of education</a:t>
            </a:r>
          </a:p>
        </p:txBody>
      </p:sp>
      <p:sp>
        <p:nvSpPr>
          <p:cNvPr id="439299" name="Rectangle 3"/>
          <p:cNvSpPr>
            <a:spLocks noGrp="1" noChangeArrowheads="1"/>
          </p:cNvSpPr>
          <p:nvPr>
            <p:ph type="body" idx="1"/>
          </p:nvPr>
        </p:nvSpPr>
        <p:spPr>
          <a:xfrm>
            <a:off x="533400" y="1752600"/>
            <a:ext cx="8382000" cy="4191000"/>
          </a:xfrm>
        </p:spPr>
        <p:txBody>
          <a:bodyPr/>
          <a:lstStyle/>
          <a:p>
            <a:pPr marL="571500" indent="-571500">
              <a:lnSpc>
                <a:spcPct val="90000"/>
              </a:lnSpc>
              <a:buFontTx/>
              <a:buNone/>
            </a:pPr>
            <a:r>
              <a:rPr lang="en-US" altLang="en-US" sz="2400" smtClean="0"/>
              <a:t>Matthew 7:24-27</a:t>
            </a:r>
          </a:p>
          <a:p>
            <a:pPr marL="571500" indent="-571500">
              <a:lnSpc>
                <a:spcPct val="90000"/>
              </a:lnSpc>
              <a:buFontTx/>
              <a:buNone/>
            </a:pPr>
            <a:endParaRPr lang="en-US" altLang="en-US" sz="1400" smtClean="0"/>
          </a:p>
          <a:p>
            <a:pPr marL="571500" indent="-571500">
              <a:lnSpc>
                <a:spcPct val="90000"/>
              </a:lnSpc>
              <a:buFontTx/>
              <a:buAutoNum type="arabicPeriod"/>
            </a:pPr>
            <a:r>
              <a:rPr lang="en-US" altLang="en-US" b="1" u="sng" smtClean="0">
                <a:solidFill>
                  <a:srgbClr val="FFC000"/>
                </a:solidFill>
              </a:rPr>
              <a:t>Know</a:t>
            </a:r>
            <a:r>
              <a:rPr lang="en-US" altLang="en-US" smtClean="0"/>
              <a:t> the truth</a:t>
            </a:r>
          </a:p>
          <a:p>
            <a:pPr marL="571500" indent="-571500">
              <a:lnSpc>
                <a:spcPct val="90000"/>
              </a:lnSpc>
              <a:buFontTx/>
              <a:buAutoNum type="arabicPeriod"/>
            </a:pPr>
            <a:r>
              <a:rPr lang="en-US" altLang="en-US" smtClean="0"/>
              <a:t>Understand how the truth </a:t>
            </a:r>
            <a:r>
              <a:rPr lang="en-US" altLang="en-US" b="1" u="sng" smtClean="0">
                <a:solidFill>
                  <a:srgbClr val="FFC000"/>
                </a:solidFill>
              </a:rPr>
              <a:t>relates</a:t>
            </a:r>
            <a:r>
              <a:rPr lang="en-US" altLang="en-US" smtClean="0"/>
              <a:t> to my </a:t>
            </a:r>
            <a:r>
              <a:rPr lang="en-US" altLang="en-US" b="1" u="sng" smtClean="0">
                <a:solidFill>
                  <a:srgbClr val="FFC000"/>
                </a:solidFill>
              </a:rPr>
              <a:t>life</a:t>
            </a:r>
          </a:p>
          <a:p>
            <a:pPr marL="571500" indent="-571500">
              <a:lnSpc>
                <a:spcPct val="90000"/>
              </a:lnSpc>
              <a:buFontTx/>
              <a:buAutoNum type="arabicPeriod"/>
            </a:pPr>
            <a:r>
              <a:rPr lang="en-US" altLang="en-US" b="1" u="sng" smtClean="0">
                <a:solidFill>
                  <a:srgbClr val="FFC000"/>
                </a:solidFill>
              </a:rPr>
              <a:t>Do</a:t>
            </a:r>
            <a:r>
              <a:rPr lang="en-US" altLang="en-US" smtClean="0"/>
              <a:t> it—Put it into action—today!</a:t>
            </a:r>
            <a:br>
              <a:rPr lang="en-US" altLang="en-US" smtClean="0"/>
            </a:br>
            <a:r>
              <a:rPr lang="en-US" altLang="en-US" smtClean="0"/>
              <a:t>				       —consistently </a:t>
            </a:r>
          </a:p>
          <a:p>
            <a:pPr marL="571500" indent="-571500">
              <a:lnSpc>
                <a:spcPct val="90000"/>
              </a:lnSpc>
              <a:buFontTx/>
              <a:buNone/>
            </a:pPr>
            <a:r>
              <a:rPr lang="en-US" altLang="en-US" smtClean="0">
                <a:solidFill>
                  <a:srgbClr val="C00000"/>
                </a:solidFill>
              </a:rPr>
              <a:t>The student’s goal can focus on any one of these three steps.</a:t>
            </a:r>
          </a:p>
        </p:txBody>
      </p:sp>
      <p:sp>
        <p:nvSpPr>
          <p:cNvPr id="2458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458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BCE644DC-E462-4734-8FB2-B2F8ED5375D2}" type="slidenum">
              <a:rPr kumimoji="0" lang="en-US" altLang="en-US" sz="1400"/>
              <a:pPr>
                <a:spcBef>
                  <a:spcPct val="20000"/>
                </a:spcBef>
                <a:buClrTx/>
                <a:buFontTx/>
                <a:buNone/>
              </a:pPr>
              <a:t>29</a:t>
            </a:fld>
            <a:endParaRPr kumimoji="0" lang="en-US" altLang="en-US" sz="1400"/>
          </a:p>
        </p:txBody>
      </p:sp>
      <p:sp>
        <p:nvSpPr>
          <p:cNvPr id="2458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543800" cy="1295400"/>
          </a:xfrm>
        </p:spPr>
        <p:txBody>
          <a:bodyPr/>
          <a:lstStyle/>
          <a:p>
            <a:pPr algn="ctr"/>
            <a:r>
              <a:rPr lang="en-US" dirty="0"/>
              <a:t>Personal Application Goals—the engine </a:t>
            </a:r>
            <a:r>
              <a:rPr lang="en-US" dirty="0" smtClean="0"/>
              <a:t/>
            </a:r>
            <a:br>
              <a:rPr lang="en-US" dirty="0" smtClean="0"/>
            </a:br>
            <a:endParaRPr lang="en-US" sz="2400" dirty="0">
              <a:solidFill>
                <a:schemeClr val="tx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6122" y="2133600"/>
            <a:ext cx="5034278" cy="3810000"/>
          </a:xfrm>
        </p:spPr>
      </p:pic>
      <p:sp>
        <p:nvSpPr>
          <p:cNvPr id="4" name="Date Placeholder 3"/>
          <p:cNvSpPr>
            <a:spLocks noGrp="1"/>
          </p:cNvSpPr>
          <p:nvPr>
            <p:ph type="dt" sz="half" idx="10"/>
          </p:nvPr>
        </p:nvSpPr>
        <p:spPr/>
        <p:txBody>
          <a:bodyPr/>
          <a:lstStyle/>
          <a:p>
            <a:pPr>
              <a:defRPr/>
            </a:pPr>
            <a:r>
              <a:rPr lang="en-US" smtClean="0"/>
              <a:t>04-2017</a:t>
            </a:r>
            <a:endParaRPr lang="en-US"/>
          </a:p>
        </p:txBody>
      </p:sp>
      <p:sp>
        <p:nvSpPr>
          <p:cNvPr id="5" name="Footer Placeholder 4"/>
          <p:cNvSpPr>
            <a:spLocks noGrp="1"/>
          </p:cNvSpPr>
          <p:nvPr>
            <p:ph type="ftr" sz="quarter" idx="11"/>
          </p:nvPr>
        </p:nvSpPr>
        <p:spPr/>
        <p:txBody>
          <a:bodyPr/>
          <a:lstStyle/>
          <a:p>
            <a:r>
              <a:rPr lang="en-US" altLang="en-US" smtClean="0"/>
              <a:t>PSNC #8           iTeenChallenge.org</a:t>
            </a:r>
            <a:endParaRPr lang="en-US" altLang="en-US"/>
          </a:p>
        </p:txBody>
      </p:sp>
      <p:sp>
        <p:nvSpPr>
          <p:cNvPr id="6" name="Slide Number Placeholder 5"/>
          <p:cNvSpPr>
            <a:spLocks noGrp="1"/>
          </p:cNvSpPr>
          <p:nvPr>
            <p:ph type="sldNum" sz="quarter" idx="12"/>
          </p:nvPr>
        </p:nvSpPr>
        <p:spPr/>
        <p:txBody>
          <a:bodyPr/>
          <a:lstStyle/>
          <a:p>
            <a:fld id="{99910219-2BB3-4C5E-B148-479F2C35B233}" type="slidenum">
              <a:rPr lang="en-US" altLang="en-US" smtClean="0"/>
              <a:pPr/>
              <a:t>3</a:t>
            </a:fld>
            <a:endParaRPr lang="en-US" altLang="en-US"/>
          </a:p>
        </p:txBody>
      </p:sp>
    </p:spTree>
    <p:extLst>
      <p:ext uri="{BB962C8B-B14F-4D97-AF65-F5344CB8AC3E}">
        <p14:creationId xmlns:p14="http://schemas.microsoft.com/office/powerpoint/2010/main" val="2639924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981200"/>
          </a:xfrm>
        </p:spPr>
        <p:txBody>
          <a:bodyPr/>
          <a:lstStyle/>
          <a:p>
            <a:pPr algn="ctr">
              <a:defRPr/>
            </a:pPr>
            <a:r>
              <a:rPr lang="en-US" dirty="0" smtClean="0"/>
              <a:t>Are they having problems understanding how God’s truth relates to their life?</a:t>
            </a:r>
            <a:endParaRPr lang="en-US" dirty="0"/>
          </a:p>
        </p:txBody>
      </p:sp>
      <p:sp>
        <p:nvSpPr>
          <p:cNvPr id="3" name="Content Placeholder 2"/>
          <p:cNvSpPr>
            <a:spLocks noGrp="1"/>
          </p:cNvSpPr>
          <p:nvPr>
            <p:ph idx="1"/>
          </p:nvPr>
        </p:nvSpPr>
        <p:spPr/>
        <p:txBody>
          <a:bodyPr/>
          <a:lstStyle/>
          <a:p>
            <a:pPr marL="514350" indent="-514350">
              <a:spcAft>
                <a:spcPts val="1800"/>
              </a:spcAft>
              <a:buFont typeface="+mj-lt"/>
              <a:buAutoNum type="arabicPeriod"/>
              <a:defRPr/>
            </a:pPr>
            <a:r>
              <a:rPr lang="en-US" dirty="0" smtClean="0"/>
              <a:t>Do they </a:t>
            </a:r>
            <a:r>
              <a:rPr lang="en-US" u="sng" dirty="0" smtClean="0">
                <a:solidFill>
                  <a:schemeClr val="accent2"/>
                </a:solidFill>
              </a:rPr>
              <a:t>see the problem </a:t>
            </a:r>
            <a:r>
              <a:rPr lang="en-US" dirty="0" smtClean="0"/>
              <a:t>in their life?</a:t>
            </a:r>
          </a:p>
          <a:p>
            <a:pPr marL="514350" indent="-514350">
              <a:spcAft>
                <a:spcPts val="1800"/>
              </a:spcAft>
              <a:buFont typeface="+mj-lt"/>
              <a:buAutoNum type="arabicPeriod"/>
              <a:defRPr/>
            </a:pPr>
            <a:r>
              <a:rPr lang="en-US" dirty="0" smtClean="0"/>
              <a:t>Do they see </a:t>
            </a:r>
            <a:r>
              <a:rPr lang="en-US" u="sng" dirty="0" smtClean="0">
                <a:solidFill>
                  <a:schemeClr val="accent2"/>
                </a:solidFill>
              </a:rPr>
              <a:t>how God’s truth speaks to this problem</a:t>
            </a:r>
            <a:r>
              <a:rPr lang="en-US" dirty="0" smtClean="0"/>
              <a:t> in their life?</a:t>
            </a:r>
          </a:p>
          <a:p>
            <a:pPr marL="514350" indent="-514350">
              <a:buFont typeface="+mj-lt"/>
              <a:buAutoNum type="arabicPeriod"/>
              <a:defRPr/>
            </a:pPr>
            <a:r>
              <a:rPr lang="en-US" dirty="0" smtClean="0"/>
              <a:t>Do they see the </a:t>
            </a:r>
            <a:r>
              <a:rPr lang="en-US" u="sng" dirty="0" smtClean="0">
                <a:solidFill>
                  <a:schemeClr val="accent2"/>
                </a:solidFill>
              </a:rPr>
              <a:t>steps of action </a:t>
            </a:r>
            <a:r>
              <a:rPr lang="en-US" dirty="0" smtClean="0"/>
              <a:t>that God’s truth is calling for them to take?</a:t>
            </a:r>
            <a:endParaRPr lang="en-US" dirty="0"/>
          </a:p>
        </p:txBody>
      </p:sp>
      <p:sp>
        <p:nvSpPr>
          <p:cNvPr id="256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39355F4A-8D6F-4E0A-A894-66ECCC7CC5A1}" type="slidenum">
              <a:rPr kumimoji="0" lang="en-US" altLang="en-US" sz="1400"/>
              <a:pPr>
                <a:spcBef>
                  <a:spcPct val="20000"/>
                </a:spcBef>
                <a:buClrTx/>
                <a:buFontTx/>
                <a:buNone/>
              </a:pPr>
              <a:t>30</a:t>
            </a:fld>
            <a:endParaRPr kumimoji="0"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3657600"/>
          </a:xfrm>
        </p:spPr>
        <p:txBody>
          <a:bodyPr/>
          <a:lstStyle/>
          <a:p>
            <a:pPr>
              <a:defRPr/>
            </a:pPr>
            <a:r>
              <a:rPr lang="en-US" dirty="0" smtClean="0"/>
              <a:t>If they correctly understand God’s truth, and see how it relates to their life, then their goal should focus on the personal application—the doing of it.</a:t>
            </a:r>
            <a:endParaRPr lang="en-US" dirty="0"/>
          </a:p>
        </p:txBody>
      </p:sp>
      <p:sp>
        <p:nvSpPr>
          <p:cNvPr id="3" name="Content Placeholder 2"/>
          <p:cNvSpPr>
            <a:spLocks noGrp="1"/>
          </p:cNvSpPr>
          <p:nvPr>
            <p:ph idx="1"/>
          </p:nvPr>
        </p:nvSpPr>
        <p:spPr>
          <a:xfrm>
            <a:off x="914400" y="3886200"/>
            <a:ext cx="7543800" cy="2057400"/>
          </a:xfrm>
        </p:spPr>
        <p:txBody>
          <a:bodyPr/>
          <a:lstStyle/>
          <a:p>
            <a:pPr marL="0" indent="0">
              <a:buFontTx/>
              <a:buNone/>
              <a:defRPr/>
            </a:pPr>
            <a:r>
              <a:rPr lang="en-US" dirty="0" smtClean="0"/>
              <a:t>What are the action steps they will take to actually put this biblical truth into practice in their life?</a:t>
            </a:r>
            <a:endParaRPr lang="en-US" dirty="0"/>
          </a:p>
        </p:txBody>
      </p:sp>
      <p:sp>
        <p:nvSpPr>
          <p:cNvPr id="266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266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56739A8F-60E1-4FCB-B029-E0D7123FFF23}" type="slidenum">
              <a:rPr kumimoji="0" lang="en-US" altLang="en-US" sz="1400"/>
              <a:pPr>
                <a:spcBef>
                  <a:spcPct val="20000"/>
                </a:spcBef>
                <a:buClrTx/>
                <a:buFontTx/>
                <a:buNone/>
              </a:pPr>
              <a:t>31</a:t>
            </a:fld>
            <a:endParaRPr kumimoji="0"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905000"/>
          </a:xfrm>
        </p:spPr>
        <p:txBody>
          <a:bodyPr/>
          <a:lstStyle/>
          <a:p>
            <a:pPr marL="684213" indent="-684213">
              <a:defRPr/>
            </a:pPr>
            <a:r>
              <a:rPr lang="en-US" dirty="0" smtClean="0"/>
              <a:t>F.	How can you become skilled at writing good personal application goals?</a:t>
            </a:r>
            <a:endParaRPr lang="en-US" dirty="0"/>
          </a:p>
        </p:txBody>
      </p:sp>
      <p:sp>
        <p:nvSpPr>
          <p:cNvPr id="3" name="Content Placeholder 2"/>
          <p:cNvSpPr>
            <a:spLocks noGrp="1"/>
          </p:cNvSpPr>
          <p:nvPr>
            <p:ph idx="1"/>
          </p:nvPr>
        </p:nvSpPr>
        <p:spPr/>
        <p:txBody>
          <a:bodyPr/>
          <a:lstStyle/>
          <a:p>
            <a:pPr>
              <a:defRPr/>
            </a:pPr>
            <a:r>
              <a:rPr lang="en-US" dirty="0" smtClean="0">
                <a:solidFill>
                  <a:srgbClr val="FFC000"/>
                </a:solidFill>
              </a:rPr>
              <a:t>James 1:2 </a:t>
            </a:r>
            <a:r>
              <a:rPr lang="en-US" dirty="0" smtClean="0"/>
              <a:t>NIV</a:t>
            </a:r>
          </a:p>
          <a:p>
            <a:pPr>
              <a:spcBef>
                <a:spcPts val="600"/>
              </a:spcBef>
              <a:buFontTx/>
              <a:buNone/>
              <a:defRPr/>
            </a:pPr>
            <a:r>
              <a:rPr lang="en-US" dirty="0" smtClean="0"/>
              <a:t>	Consider it pure joy, my brothers, whenever you face trials of many kinds.</a:t>
            </a:r>
          </a:p>
          <a:p>
            <a:pPr>
              <a:buFontTx/>
              <a:buNone/>
              <a:defRPr/>
            </a:pPr>
            <a:r>
              <a:rPr lang="en-US" dirty="0" smtClean="0"/>
              <a:t>	</a:t>
            </a:r>
            <a:r>
              <a:rPr lang="en-US" dirty="0" smtClean="0">
                <a:solidFill>
                  <a:srgbClr val="FFC000"/>
                </a:solidFill>
              </a:rPr>
              <a:t>Philippians 4:13</a:t>
            </a:r>
            <a:r>
              <a:rPr lang="en-US" dirty="0" smtClean="0"/>
              <a:t> NIV</a:t>
            </a:r>
          </a:p>
          <a:p>
            <a:pPr>
              <a:spcBef>
                <a:spcPts val="600"/>
              </a:spcBef>
              <a:buFontTx/>
              <a:buNone/>
              <a:defRPr/>
            </a:pPr>
            <a:r>
              <a:rPr lang="en-US" dirty="0" smtClean="0"/>
              <a:t>	I can do everything through him who gives me strength.</a:t>
            </a:r>
          </a:p>
          <a:p>
            <a:pPr>
              <a:buFontTx/>
              <a:buNone/>
              <a:defRPr/>
            </a:pPr>
            <a:r>
              <a:rPr lang="en-US" dirty="0" smtClean="0"/>
              <a:t>	</a:t>
            </a:r>
          </a:p>
        </p:txBody>
      </p:sp>
      <p:sp>
        <p:nvSpPr>
          <p:cNvPr id="27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4C8F0C5C-D5E5-41D0-B9A2-41A600DD7075}" type="slidenum">
              <a:rPr kumimoji="0" lang="en-US" altLang="en-US" sz="1400"/>
              <a:pPr>
                <a:spcBef>
                  <a:spcPct val="20000"/>
                </a:spcBef>
                <a:buClrTx/>
                <a:buFontTx/>
                <a:buNone/>
              </a:pPr>
              <a:t>32</a:t>
            </a:fld>
            <a:endParaRPr kumimoji="0"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20000" cy="2057400"/>
          </a:xfrm>
        </p:spPr>
        <p:txBody>
          <a:bodyPr/>
          <a:lstStyle/>
          <a:p>
            <a:pPr marL="684213" indent="-684213">
              <a:defRPr/>
            </a:pPr>
            <a:r>
              <a:rPr lang="en-US" dirty="0" smtClean="0">
                <a:solidFill>
                  <a:srgbClr val="FFC000"/>
                </a:solidFill>
              </a:rPr>
              <a:t>F.	How can you as a teacher help students set good personal application goals?</a:t>
            </a:r>
            <a:endParaRPr lang="en-US" dirty="0">
              <a:solidFill>
                <a:srgbClr val="FFC000"/>
              </a:solidFill>
            </a:endParaRPr>
          </a:p>
        </p:txBody>
      </p:sp>
      <p:sp>
        <p:nvSpPr>
          <p:cNvPr id="3" name="Content Placeholder 2"/>
          <p:cNvSpPr>
            <a:spLocks noGrp="1"/>
          </p:cNvSpPr>
          <p:nvPr>
            <p:ph idx="1"/>
          </p:nvPr>
        </p:nvSpPr>
        <p:spPr/>
        <p:txBody>
          <a:bodyPr/>
          <a:lstStyle/>
          <a:p>
            <a:pPr>
              <a:buFontTx/>
              <a:buNone/>
              <a:defRPr/>
            </a:pPr>
            <a:r>
              <a:rPr lang="en-US" dirty="0" smtClean="0"/>
              <a:t>1.	What problems do your students have in setting personal application goals?</a:t>
            </a:r>
            <a:endParaRPr lang="en-US" dirty="0"/>
          </a:p>
        </p:txBody>
      </p:sp>
      <p:sp>
        <p:nvSpPr>
          <p:cNvPr id="28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A5F96015-941E-4BF7-A39A-804AF4F8A38E}" type="slidenum">
              <a:rPr kumimoji="0" lang="en-US" altLang="en-US" sz="1400"/>
              <a:pPr>
                <a:spcBef>
                  <a:spcPct val="20000"/>
                </a:spcBef>
                <a:buClrTx/>
                <a:buFontTx/>
                <a:buNone/>
              </a:pPr>
              <a:t>33</a:t>
            </a:fld>
            <a:endParaRPr kumimoji="0"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85800" indent="-685800">
              <a:defRPr/>
            </a:pPr>
            <a:r>
              <a:rPr lang="en-US" dirty="0" smtClean="0">
                <a:solidFill>
                  <a:srgbClr val="FFC000"/>
                </a:solidFill>
              </a:rPr>
              <a:t>2.	The problem of goals being too general</a:t>
            </a:r>
            <a:endParaRPr lang="en-US" dirty="0">
              <a:solidFill>
                <a:srgbClr val="FFC000"/>
              </a:solidFill>
            </a:endParaRPr>
          </a:p>
        </p:txBody>
      </p:sp>
      <p:sp>
        <p:nvSpPr>
          <p:cNvPr id="3" name="Content Placeholder 2"/>
          <p:cNvSpPr>
            <a:spLocks noGrp="1"/>
          </p:cNvSpPr>
          <p:nvPr>
            <p:ph idx="1"/>
          </p:nvPr>
        </p:nvSpPr>
        <p:spPr>
          <a:xfrm>
            <a:off x="914400" y="2286000"/>
            <a:ext cx="5562600" cy="3657600"/>
          </a:xfrm>
        </p:spPr>
        <p:txBody>
          <a:bodyPr/>
          <a:lstStyle/>
          <a:p>
            <a:r>
              <a:rPr lang="en-US" altLang="en-US" dirty="0" smtClean="0"/>
              <a:t>Ask the question</a:t>
            </a:r>
          </a:p>
          <a:p>
            <a:r>
              <a:rPr lang="en-US" altLang="en-US" sz="3200" dirty="0" smtClean="0"/>
              <a:t>What is </a:t>
            </a:r>
            <a:r>
              <a:rPr lang="en-US" altLang="en-US" sz="3200" dirty="0" smtClean="0">
                <a:solidFill>
                  <a:srgbClr val="FFC000"/>
                </a:solidFill>
              </a:rPr>
              <a:t>one thing </a:t>
            </a:r>
            <a:r>
              <a:rPr lang="en-US" altLang="en-US" sz="3200" dirty="0" smtClean="0"/>
              <a:t>I can do today that will help me move toward my goal?</a:t>
            </a:r>
            <a:endParaRPr lang="en-US" altLang="en-US" dirty="0" smtClean="0"/>
          </a:p>
        </p:txBody>
      </p:sp>
      <p:sp>
        <p:nvSpPr>
          <p:cNvPr id="29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29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29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624CF5EE-817B-4207-B491-EEB4645B2F2C}" type="slidenum">
              <a:rPr kumimoji="0" lang="en-US" altLang="en-US" sz="1400"/>
              <a:pPr>
                <a:spcBef>
                  <a:spcPct val="20000"/>
                </a:spcBef>
                <a:buClrTx/>
                <a:buFontTx/>
                <a:buNone/>
              </a:pPr>
              <a:t>34</a:t>
            </a:fld>
            <a:endParaRPr kumimoji="0" lang="en-US" altLang="en-US" sz="1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81" name="Rectangle 9"/>
          <p:cNvSpPr>
            <a:spLocks noGrp="1" noChangeArrowheads="1"/>
          </p:cNvSpPr>
          <p:nvPr>
            <p:ph type="title"/>
          </p:nvPr>
        </p:nvSpPr>
        <p:spPr>
          <a:xfrm>
            <a:off x="838200" y="838200"/>
            <a:ext cx="7315200" cy="3124200"/>
          </a:xfrm>
        </p:spPr>
        <p:txBody>
          <a:bodyPr/>
          <a:lstStyle/>
          <a:p>
            <a:r>
              <a:rPr lang="en-US" altLang="en-US" dirty="0" smtClean="0">
                <a:solidFill>
                  <a:srgbClr val="FFC000"/>
                </a:solidFill>
              </a:rPr>
              <a:t>We are not trying to go the whole distance in one step.</a:t>
            </a: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solidFill>
                  <a:srgbClr val="FFC000"/>
                </a:solidFill>
              </a:rPr>
              <a:t>We want to take </a:t>
            </a:r>
            <a:br>
              <a:rPr lang="en-US" altLang="en-US" dirty="0" smtClean="0">
                <a:solidFill>
                  <a:srgbClr val="FFC000"/>
                </a:solidFill>
              </a:rPr>
            </a:br>
            <a:r>
              <a:rPr lang="en-US" altLang="en-US" u="sng" dirty="0" smtClean="0">
                <a:solidFill>
                  <a:srgbClr val="FFC000"/>
                </a:solidFill>
              </a:rPr>
              <a:t>One step</a:t>
            </a:r>
            <a:r>
              <a:rPr lang="en-US" altLang="en-US" dirty="0" smtClean="0">
                <a:solidFill>
                  <a:srgbClr val="FFC000"/>
                </a:solidFill>
              </a:rPr>
              <a:t> in a </a:t>
            </a:r>
            <a:br>
              <a:rPr lang="en-US" altLang="en-US" dirty="0" smtClean="0">
                <a:solidFill>
                  <a:srgbClr val="FFC000"/>
                </a:solidFill>
              </a:rPr>
            </a:br>
            <a:r>
              <a:rPr lang="en-US" altLang="en-US" dirty="0" smtClean="0">
                <a:solidFill>
                  <a:srgbClr val="FFC000"/>
                </a:solidFill>
              </a:rPr>
              <a:t>positive direction.</a:t>
            </a:r>
          </a:p>
        </p:txBody>
      </p:sp>
      <p:sp>
        <p:nvSpPr>
          <p:cNvPr id="3072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072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4A3E8F39-F4D7-449F-8FC4-8A237B57615E}" type="slidenum">
              <a:rPr kumimoji="0" lang="en-US" altLang="en-US" sz="1400"/>
              <a:pPr>
                <a:spcBef>
                  <a:spcPct val="20000"/>
                </a:spcBef>
                <a:buClrTx/>
                <a:buFontTx/>
                <a:buNone/>
              </a:pPr>
              <a:t>35</a:t>
            </a:fld>
            <a:endParaRPr kumimoji="0" lang="en-US" altLang="en-US" sz="1400"/>
          </a:p>
        </p:txBody>
      </p:sp>
      <p:sp>
        <p:nvSpPr>
          <p:cNvPr id="3072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pic>
        <p:nvPicPr>
          <p:cNvPr id="8" name="Picture 9" descr="C:\Users\john\AppData\Local\Microsoft\Windows\Temporary Internet Files\Content.IE5\NXHT3OBY\MC900289945[1].wmf"/>
          <p:cNvPicPr>
            <a:picLocks noChangeAspect="1" noChangeArrowheads="1"/>
          </p:cNvPicPr>
          <p:nvPr/>
        </p:nvPicPr>
        <p:blipFill>
          <a:blip r:embed="rId2" cstate="print"/>
          <a:srcRect/>
          <a:stretch>
            <a:fillRect/>
          </a:stretch>
        </p:blipFill>
        <p:spPr bwMode="auto">
          <a:xfrm>
            <a:off x="6729351" y="2174631"/>
            <a:ext cx="2414649"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381000" y="152400"/>
            <a:ext cx="8534400" cy="1600200"/>
          </a:xfrm>
        </p:spPr>
        <p:txBody>
          <a:bodyPr/>
          <a:lstStyle/>
          <a:p>
            <a:pPr marL="684213" indent="-684213"/>
            <a:r>
              <a:rPr lang="en-US" altLang="en-US" sz="4400" smtClean="0"/>
              <a:t>3.	What should be the focus of the personal application goal?</a:t>
            </a:r>
            <a:endParaRPr lang="en-US" altLang="en-US" smtClean="0"/>
          </a:p>
        </p:txBody>
      </p:sp>
      <p:sp>
        <p:nvSpPr>
          <p:cNvPr id="397315" name="Rectangle 3"/>
          <p:cNvSpPr>
            <a:spLocks noGrp="1" noChangeArrowheads="1"/>
          </p:cNvSpPr>
          <p:nvPr>
            <p:ph type="body" idx="1"/>
          </p:nvPr>
        </p:nvSpPr>
        <p:spPr>
          <a:xfrm>
            <a:off x="914400" y="1905000"/>
            <a:ext cx="7543800" cy="3657600"/>
          </a:xfrm>
        </p:spPr>
        <p:txBody>
          <a:bodyPr/>
          <a:lstStyle/>
          <a:p>
            <a:pPr marL="465138" indent="-465138">
              <a:buFontTx/>
              <a:buNone/>
              <a:defRPr/>
            </a:pPr>
            <a:r>
              <a:rPr lang="en-US" dirty="0" smtClean="0"/>
              <a:t>1. Where am I today?</a:t>
            </a:r>
          </a:p>
          <a:p>
            <a:pPr marL="465138" indent="-465138">
              <a:buFontTx/>
              <a:buNone/>
              <a:defRPr/>
            </a:pPr>
            <a:r>
              <a:rPr lang="en-US" dirty="0" smtClean="0"/>
              <a:t>2. Where does God want me to be? </a:t>
            </a:r>
            <a:br>
              <a:rPr lang="en-US" dirty="0" smtClean="0"/>
            </a:br>
            <a:r>
              <a:rPr lang="en-US" dirty="0" smtClean="0"/>
              <a:t>(in regard to this area of my life?)</a:t>
            </a:r>
          </a:p>
          <a:p>
            <a:pPr marL="465138" indent="-465138">
              <a:buFontTx/>
              <a:buNone/>
              <a:defRPr/>
            </a:pPr>
            <a:r>
              <a:rPr lang="en-US" dirty="0" smtClean="0"/>
              <a:t>3. What is one step I can take today to begin moving in the right direction?</a:t>
            </a:r>
          </a:p>
          <a:p>
            <a:pPr marL="465138" indent="-465138">
              <a:buFontTx/>
              <a:buNone/>
              <a:defRPr/>
            </a:pPr>
            <a:r>
              <a:rPr lang="en-US" dirty="0" smtClean="0"/>
              <a:t>4. How can this step be measured?</a:t>
            </a:r>
          </a:p>
        </p:txBody>
      </p:sp>
      <p:sp>
        <p:nvSpPr>
          <p:cNvPr id="3174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17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70D62356-3140-4165-855F-088CAA1FBAF4}" type="slidenum">
              <a:rPr kumimoji="0" lang="en-US" altLang="en-US" sz="1400"/>
              <a:pPr>
                <a:spcBef>
                  <a:spcPct val="20000"/>
                </a:spcBef>
                <a:buClrTx/>
                <a:buFontTx/>
                <a:buNone/>
              </a:pPr>
              <a:t>36</a:t>
            </a:fld>
            <a:endParaRPr kumimoji="0" lang="en-US" altLang="en-US" sz="1400"/>
          </a:p>
        </p:txBody>
      </p:sp>
      <p:sp>
        <p:nvSpPr>
          <p:cNvPr id="31750"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7315">
                                            <p:txEl>
                                              <p:pRg st="1" end="1"/>
                                            </p:txEl>
                                          </p:spTgt>
                                        </p:tgtEl>
                                        <p:attrNameLst>
                                          <p:attrName>style.visibility</p:attrName>
                                        </p:attrNameLst>
                                      </p:cBhvr>
                                      <p:to>
                                        <p:strVal val="visible"/>
                                      </p:to>
                                    </p:set>
                                    <p:anim calcmode="lin" valueType="num">
                                      <p:cBhvr additive="base">
                                        <p:cTn id="13" dur="500" fill="hold"/>
                                        <p:tgtEl>
                                          <p:spTgt spid="397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7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7315">
                                            <p:txEl>
                                              <p:pRg st="2" end="2"/>
                                            </p:txEl>
                                          </p:spTgt>
                                        </p:tgtEl>
                                        <p:attrNameLst>
                                          <p:attrName>style.visibility</p:attrName>
                                        </p:attrNameLst>
                                      </p:cBhvr>
                                      <p:to>
                                        <p:strVal val="visible"/>
                                      </p:to>
                                    </p:set>
                                    <p:anim calcmode="lin" valueType="num">
                                      <p:cBhvr additive="base">
                                        <p:cTn id="19" dur="500" fill="hold"/>
                                        <p:tgtEl>
                                          <p:spTgt spid="397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7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7315">
                                            <p:txEl>
                                              <p:pRg st="3" end="3"/>
                                            </p:txEl>
                                          </p:spTgt>
                                        </p:tgtEl>
                                        <p:attrNameLst>
                                          <p:attrName>style.visibility</p:attrName>
                                        </p:attrNameLst>
                                      </p:cBhvr>
                                      <p:to>
                                        <p:strVal val="visible"/>
                                      </p:to>
                                    </p:set>
                                    <p:anim calcmode="lin" valueType="num">
                                      <p:cBhvr additive="base">
                                        <p:cTn id="25" dur="500" fill="hold"/>
                                        <p:tgtEl>
                                          <p:spTgt spid="397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7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	Short term </a:t>
            </a:r>
            <a:r>
              <a:rPr lang="en-US" dirty="0" err="1" smtClean="0"/>
              <a:t>vs</a:t>
            </a:r>
            <a:r>
              <a:rPr lang="en-US" dirty="0" smtClean="0"/>
              <a:t> long term 	goals</a:t>
            </a:r>
            <a:endParaRPr lang="en-US" dirty="0"/>
          </a:p>
        </p:txBody>
      </p:sp>
      <p:sp>
        <p:nvSpPr>
          <p:cNvPr id="3" name="Content Placeholder 2"/>
          <p:cNvSpPr>
            <a:spLocks noGrp="1"/>
          </p:cNvSpPr>
          <p:nvPr>
            <p:ph idx="1"/>
          </p:nvPr>
        </p:nvSpPr>
        <p:spPr>
          <a:xfrm>
            <a:off x="1676400" y="2286000"/>
            <a:ext cx="6781800" cy="3657600"/>
          </a:xfrm>
        </p:spPr>
        <p:txBody>
          <a:bodyPr/>
          <a:lstStyle/>
          <a:p>
            <a:pPr>
              <a:defRPr/>
            </a:pPr>
            <a:r>
              <a:rPr lang="en-US" dirty="0" smtClean="0"/>
              <a:t>Daily personal application goals</a:t>
            </a:r>
          </a:p>
          <a:p>
            <a:pPr>
              <a:defRPr/>
            </a:pPr>
            <a:r>
              <a:rPr lang="en-US" dirty="0" smtClean="0"/>
              <a:t>Intermediate steps</a:t>
            </a:r>
          </a:p>
          <a:p>
            <a:pPr>
              <a:defRPr/>
            </a:pPr>
            <a:r>
              <a:rPr lang="en-US" dirty="0" smtClean="0"/>
              <a:t>Long Range Goals</a:t>
            </a:r>
          </a:p>
          <a:p>
            <a:pPr>
              <a:defRPr/>
            </a:pPr>
            <a:r>
              <a:rPr lang="en-US" dirty="0" smtClean="0"/>
              <a:t>What is the value I want to develop?</a:t>
            </a:r>
            <a:endParaRPr lang="en-US" dirty="0"/>
          </a:p>
        </p:txBody>
      </p:sp>
      <p:sp>
        <p:nvSpPr>
          <p:cNvPr id="32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6518C7A3-0649-4958-9487-6DA9E0CBDDBD}" type="slidenum">
              <a:rPr kumimoji="0" lang="en-US" altLang="en-US" sz="1400"/>
              <a:pPr>
                <a:spcBef>
                  <a:spcPct val="20000"/>
                </a:spcBef>
                <a:buClrTx/>
                <a:buFontTx/>
                <a:buNone/>
              </a:pPr>
              <a:t>37</a:t>
            </a:fld>
            <a:endParaRPr kumimoji="0"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US" altLang="en-US" b="1" smtClean="0">
                <a:solidFill>
                  <a:schemeClr val="tx1"/>
                </a:solidFill>
                <a:effectLst/>
              </a:rPr>
              <a:t/>
            </a:r>
            <a:br>
              <a:rPr lang="en-US" altLang="en-US" b="1" smtClean="0">
                <a:solidFill>
                  <a:schemeClr val="tx1"/>
                </a:solidFill>
                <a:effectLst/>
              </a:rPr>
            </a:br>
            <a:r>
              <a:rPr lang="en-US" altLang="en-US" b="1" smtClean="0">
                <a:solidFill>
                  <a:schemeClr val="tx1"/>
                </a:solidFill>
                <a:effectLst/>
              </a:rPr>
              <a:t/>
            </a:r>
            <a:br>
              <a:rPr lang="en-US" altLang="en-US" b="1" smtClean="0">
                <a:solidFill>
                  <a:schemeClr val="tx1"/>
                </a:solidFill>
                <a:effectLst/>
              </a:rPr>
            </a:br>
            <a:r>
              <a:rPr lang="en-US" altLang="en-US" b="1" smtClean="0">
                <a:solidFill>
                  <a:schemeClr val="tx1"/>
                </a:solidFill>
                <a:effectLst/>
              </a:rPr>
              <a:t/>
            </a:r>
            <a:br>
              <a:rPr lang="en-US" altLang="en-US" b="1" smtClean="0">
                <a:solidFill>
                  <a:schemeClr val="tx1"/>
                </a:solidFill>
                <a:effectLst/>
              </a:rPr>
            </a:br>
            <a:r>
              <a:rPr lang="en-US" altLang="en-US" b="1" smtClean="0">
                <a:solidFill>
                  <a:schemeClr val="tx1"/>
                </a:solidFill>
                <a:effectLst/>
              </a:rPr>
              <a:t>I press on toward the goal to win the prize for which God has called me </a:t>
            </a:r>
            <a:r>
              <a:rPr lang="en-US" altLang="en-US" smtClean="0">
                <a:solidFill>
                  <a:schemeClr val="tx1"/>
                </a:solidFill>
                <a:effectLst/>
              </a:rPr>
              <a:t>(Philippians 3:14 NIV)</a:t>
            </a:r>
            <a:br>
              <a:rPr lang="en-US" altLang="en-US" smtClean="0">
                <a:solidFill>
                  <a:schemeClr val="tx1"/>
                </a:solidFill>
                <a:effectLst/>
              </a:rPr>
            </a:br>
            <a:endParaRPr lang="en-US" altLang="en-US" smtClean="0">
              <a:solidFill>
                <a:schemeClr val="tx1"/>
              </a:solidFill>
              <a:effectLst/>
            </a:endParaRPr>
          </a:p>
        </p:txBody>
      </p:sp>
      <p:sp>
        <p:nvSpPr>
          <p:cNvPr id="3379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B09397FA-3DC9-41E9-B7E1-94EEC90A1E9C}" type="slidenum">
              <a:rPr kumimoji="0" lang="en-US" altLang="en-US" sz="1400"/>
              <a:pPr>
                <a:spcBef>
                  <a:spcPct val="20000"/>
                </a:spcBef>
                <a:buClrTx/>
                <a:buFontTx/>
                <a:buNone/>
              </a:pPr>
              <a:t>38</a:t>
            </a:fld>
            <a:endParaRPr kumimoji="0" lang="en-US" altLang="en-US" sz="1400"/>
          </a:p>
        </p:txBody>
      </p:sp>
      <p:sp>
        <p:nvSpPr>
          <p:cNvPr id="3379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533400" y="-76200"/>
            <a:ext cx="7315200" cy="1143000"/>
          </a:xfrm>
        </p:spPr>
        <p:txBody>
          <a:bodyPr/>
          <a:lstStyle/>
          <a:p>
            <a:pPr>
              <a:defRPr/>
            </a:pPr>
            <a:r>
              <a:rPr lang="en-US" dirty="0" smtClean="0">
                <a:solidFill>
                  <a:srgbClr val="FFC000"/>
                </a:solidFill>
              </a:rPr>
              <a:t>3.	Different Kinds of Goals</a:t>
            </a:r>
          </a:p>
        </p:txBody>
      </p:sp>
      <p:sp>
        <p:nvSpPr>
          <p:cNvPr id="422915" name="Rectangle 3"/>
          <p:cNvSpPr>
            <a:spLocks noGrp="1" noChangeArrowheads="1"/>
          </p:cNvSpPr>
          <p:nvPr>
            <p:ph type="body" idx="1"/>
          </p:nvPr>
        </p:nvSpPr>
        <p:spPr>
          <a:xfrm>
            <a:off x="1447800" y="914400"/>
            <a:ext cx="6858000" cy="5715000"/>
          </a:xfrm>
        </p:spPr>
        <p:txBody>
          <a:bodyPr/>
          <a:lstStyle/>
          <a:p>
            <a:pPr marL="571500" indent="-571500">
              <a:spcBef>
                <a:spcPts val="1600"/>
              </a:spcBef>
              <a:buFontTx/>
              <a:buAutoNum type="arabicPeriod"/>
            </a:pPr>
            <a:r>
              <a:rPr lang="en-US" altLang="en-US" sz="2400" dirty="0" smtClean="0"/>
              <a:t>God related goal</a:t>
            </a:r>
          </a:p>
          <a:p>
            <a:pPr marL="571500" indent="-571500">
              <a:spcBef>
                <a:spcPts val="1600"/>
              </a:spcBef>
              <a:buFontTx/>
              <a:buAutoNum type="arabicPeriod"/>
            </a:pPr>
            <a:r>
              <a:rPr lang="en-US" altLang="en-US" sz="2400" dirty="0" smtClean="0"/>
              <a:t>Reaction goal </a:t>
            </a:r>
            <a:br>
              <a:rPr lang="en-US" altLang="en-US" sz="2400" dirty="0" smtClean="0"/>
            </a:br>
            <a:r>
              <a:rPr lang="en-US" altLang="en-US" sz="2400" dirty="0" smtClean="0"/>
              <a:t>(If </a:t>
            </a:r>
            <a:r>
              <a:rPr lang="en-US" altLang="en-US" sz="2400" u="sng" dirty="0" smtClean="0"/>
              <a:t>this happens</a:t>
            </a:r>
            <a:r>
              <a:rPr lang="en-US" altLang="en-US" sz="2400" dirty="0" smtClean="0"/>
              <a:t>- then I will do…)</a:t>
            </a:r>
          </a:p>
          <a:p>
            <a:pPr marL="571500" indent="-571500">
              <a:spcBef>
                <a:spcPts val="1600"/>
              </a:spcBef>
              <a:buFontTx/>
              <a:buAutoNum type="arabicPeriod"/>
            </a:pPr>
            <a:r>
              <a:rPr lang="en-US" altLang="en-US" sz="2400" dirty="0" smtClean="0"/>
              <a:t>Attitude goal</a:t>
            </a:r>
          </a:p>
          <a:p>
            <a:pPr marL="571500" indent="-571500">
              <a:spcBef>
                <a:spcPts val="1600"/>
              </a:spcBef>
              <a:buFontTx/>
              <a:buAutoNum type="arabicPeriod"/>
            </a:pPr>
            <a:r>
              <a:rPr lang="en-US" altLang="en-US" sz="2400" dirty="0" smtClean="0"/>
              <a:t>Behavior goal</a:t>
            </a:r>
          </a:p>
          <a:p>
            <a:pPr marL="571500" indent="-571500">
              <a:spcBef>
                <a:spcPts val="1600"/>
              </a:spcBef>
              <a:buFontTx/>
              <a:buAutoNum type="arabicPeriod"/>
            </a:pPr>
            <a:r>
              <a:rPr lang="en-US" altLang="en-US" sz="2400" dirty="0" smtClean="0"/>
              <a:t>Knowledge goal</a:t>
            </a:r>
          </a:p>
          <a:p>
            <a:pPr marL="571500" indent="-571500">
              <a:spcBef>
                <a:spcPts val="1600"/>
              </a:spcBef>
              <a:buFontTx/>
              <a:buAutoNum type="arabicPeriod"/>
            </a:pPr>
            <a:r>
              <a:rPr lang="en-US" altLang="en-US" sz="2400" dirty="0" smtClean="0"/>
              <a:t>Interpersonal relationship goal</a:t>
            </a:r>
          </a:p>
          <a:p>
            <a:pPr marL="571500" indent="-571500">
              <a:spcBef>
                <a:spcPts val="1600"/>
              </a:spcBef>
              <a:buFontTx/>
              <a:buAutoNum type="arabicPeriod"/>
            </a:pPr>
            <a:r>
              <a:rPr lang="en-US" altLang="en-US" sz="2400" dirty="0" smtClean="0"/>
              <a:t>Self-image goal</a:t>
            </a:r>
          </a:p>
          <a:p>
            <a:pPr marL="571500" indent="-571500">
              <a:spcBef>
                <a:spcPts val="1600"/>
              </a:spcBef>
              <a:buFontTx/>
              <a:buAutoNum type="arabicPeriod"/>
            </a:pPr>
            <a:r>
              <a:rPr lang="en-US" altLang="en-US" sz="2400" dirty="0" smtClean="0"/>
              <a:t>Personal health goal</a:t>
            </a:r>
          </a:p>
          <a:p>
            <a:pPr marL="571500" indent="-571500">
              <a:spcBef>
                <a:spcPts val="1600"/>
              </a:spcBef>
              <a:buFontTx/>
              <a:buAutoNum type="arabicPeriod"/>
            </a:pPr>
            <a:r>
              <a:rPr lang="en-US" altLang="en-US" sz="2400" dirty="0" smtClean="0"/>
              <a:t>Discussion goal</a:t>
            </a:r>
          </a:p>
          <a:p>
            <a:pPr marL="571500" indent="-571500"/>
            <a:endParaRPr lang="en-US" altLang="en-US" dirty="0" smtClean="0"/>
          </a:p>
        </p:txBody>
      </p:sp>
      <p:sp>
        <p:nvSpPr>
          <p:cNvPr id="3482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48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80A831D6-8225-4502-8936-EF39375137EC}" type="slidenum">
              <a:rPr kumimoji="0" lang="en-US" altLang="en-US" sz="1400"/>
              <a:pPr>
                <a:spcBef>
                  <a:spcPct val="20000"/>
                </a:spcBef>
                <a:buClrTx/>
                <a:buFontTx/>
                <a:buNone/>
              </a:pPr>
              <a:t>39</a:t>
            </a:fld>
            <a:endParaRPr kumimoji="0" lang="en-US" altLang="en-US" sz="1400"/>
          </a:p>
        </p:txBody>
      </p:sp>
      <p:sp>
        <p:nvSpPr>
          <p:cNvPr id="3482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32500" y="3187700"/>
            <a:ext cx="3581400" cy="238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2915">
                                            <p:txEl>
                                              <p:pRg st="1" end="1"/>
                                            </p:txEl>
                                          </p:spTgt>
                                        </p:tgtEl>
                                        <p:attrNameLst>
                                          <p:attrName>style.visibility</p:attrName>
                                        </p:attrNameLst>
                                      </p:cBhvr>
                                      <p:to>
                                        <p:strVal val="visible"/>
                                      </p:to>
                                    </p:set>
                                    <p:anim calcmode="lin" valueType="num">
                                      <p:cBhvr additive="base">
                                        <p:cTn id="13" dur="500" fill="hold"/>
                                        <p:tgtEl>
                                          <p:spTgt spid="422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2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2915">
                                            <p:txEl>
                                              <p:pRg st="2" end="2"/>
                                            </p:txEl>
                                          </p:spTgt>
                                        </p:tgtEl>
                                        <p:attrNameLst>
                                          <p:attrName>style.visibility</p:attrName>
                                        </p:attrNameLst>
                                      </p:cBhvr>
                                      <p:to>
                                        <p:strVal val="visible"/>
                                      </p:to>
                                    </p:set>
                                    <p:anim calcmode="lin" valueType="num">
                                      <p:cBhvr additive="base">
                                        <p:cTn id="19" dur="500" fill="hold"/>
                                        <p:tgtEl>
                                          <p:spTgt spid="422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2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2915">
                                            <p:txEl>
                                              <p:pRg st="3" end="3"/>
                                            </p:txEl>
                                          </p:spTgt>
                                        </p:tgtEl>
                                        <p:attrNameLst>
                                          <p:attrName>style.visibility</p:attrName>
                                        </p:attrNameLst>
                                      </p:cBhvr>
                                      <p:to>
                                        <p:strVal val="visible"/>
                                      </p:to>
                                    </p:set>
                                    <p:anim calcmode="lin" valueType="num">
                                      <p:cBhvr additive="base">
                                        <p:cTn id="25" dur="500" fill="hold"/>
                                        <p:tgtEl>
                                          <p:spTgt spid="422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2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2915">
                                            <p:txEl>
                                              <p:pRg st="4" end="4"/>
                                            </p:txEl>
                                          </p:spTgt>
                                        </p:tgtEl>
                                        <p:attrNameLst>
                                          <p:attrName>style.visibility</p:attrName>
                                        </p:attrNameLst>
                                      </p:cBhvr>
                                      <p:to>
                                        <p:strVal val="visible"/>
                                      </p:to>
                                    </p:set>
                                    <p:anim calcmode="lin" valueType="num">
                                      <p:cBhvr additive="base">
                                        <p:cTn id="31" dur="500" fill="hold"/>
                                        <p:tgtEl>
                                          <p:spTgt spid="422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2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2915">
                                            <p:txEl>
                                              <p:pRg st="5" end="5"/>
                                            </p:txEl>
                                          </p:spTgt>
                                        </p:tgtEl>
                                        <p:attrNameLst>
                                          <p:attrName>style.visibility</p:attrName>
                                        </p:attrNameLst>
                                      </p:cBhvr>
                                      <p:to>
                                        <p:strVal val="visible"/>
                                      </p:to>
                                    </p:set>
                                    <p:anim calcmode="lin" valueType="num">
                                      <p:cBhvr additive="base">
                                        <p:cTn id="37" dur="500" fill="hold"/>
                                        <p:tgtEl>
                                          <p:spTgt spid="422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2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2915">
                                            <p:txEl>
                                              <p:pRg st="6" end="6"/>
                                            </p:txEl>
                                          </p:spTgt>
                                        </p:tgtEl>
                                        <p:attrNameLst>
                                          <p:attrName>style.visibility</p:attrName>
                                        </p:attrNameLst>
                                      </p:cBhvr>
                                      <p:to>
                                        <p:strVal val="visible"/>
                                      </p:to>
                                    </p:set>
                                    <p:anim calcmode="lin" valueType="num">
                                      <p:cBhvr additive="base">
                                        <p:cTn id="43" dur="500" fill="hold"/>
                                        <p:tgtEl>
                                          <p:spTgt spid="4229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2291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2915">
                                            <p:txEl>
                                              <p:pRg st="7" end="7"/>
                                            </p:txEl>
                                          </p:spTgt>
                                        </p:tgtEl>
                                        <p:attrNameLst>
                                          <p:attrName>style.visibility</p:attrName>
                                        </p:attrNameLst>
                                      </p:cBhvr>
                                      <p:to>
                                        <p:strVal val="visible"/>
                                      </p:to>
                                    </p:set>
                                    <p:anim calcmode="lin" valueType="num">
                                      <p:cBhvr additive="base">
                                        <p:cTn id="54" dur="500" fill="hold"/>
                                        <p:tgtEl>
                                          <p:spTgt spid="42291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229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22915">
                                            <p:txEl>
                                              <p:pRg st="8" end="8"/>
                                            </p:txEl>
                                          </p:spTgt>
                                        </p:tgtEl>
                                        <p:attrNameLst>
                                          <p:attrName>style.visibility</p:attrName>
                                        </p:attrNameLst>
                                      </p:cBhvr>
                                      <p:to>
                                        <p:strVal val="visible"/>
                                      </p:to>
                                    </p:set>
                                    <p:anim calcmode="lin" valueType="num">
                                      <p:cBhvr additive="base">
                                        <p:cTn id="60" dur="500" fill="hold"/>
                                        <p:tgtEl>
                                          <p:spTgt spid="422915">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229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ltLang="en-US" dirty="0" smtClean="0"/>
              <a:t>Setting Personal Application Goals is a difficult task</a:t>
            </a:r>
            <a:br>
              <a:rPr lang="en-US" altLang="en-US" dirty="0" smtClean="0"/>
            </a:br>
            <a:endParaRPr lang="en-US" altLang="en-US" dirty="0" smtClean="0"/>
          </a:p>
        </p:txBody>
      </p:sp>
      <p:sp>
        <p:nvSpPr>
          <p:cNvPr id="388099" name="Rectangle 3"/>
          <p:cNvSpPr>
            <a:spLocks noGrp="1" noChangeArrowheads="1"/>
          </p:cNvSpPr>
          <p:nvPr>
            <p:ph type="body" idx="1"/>
          </p:nvPr>
        </p:nvSpPr>
        <p:spPr/>
        <p:txBody>
          <a:bodyPr/>
          <a:lstStyle/>
          <a:p>
            <a:pPr>
              <a:defRPr/>
            </a:pPr>
            <a:r>
              <a:rPr lang="en-US" smtClean="0"/>
              <a:t>For Students</a:t>
            </a:r>
          </a:p>
          <a:p>
            <a:pPr>
              <a:defRPr/>
            </a:pPr>
            <a:r>
              <a:rPr lang="en-US" smtClean="0"/>
              <a:t>For Teachers</a:t>
            </a:r>
          </a:p>
          <a:p>
            <a:pPr>
              <a:defRPr/>
            </a:pPr>
            <a:r>
              <a:rPr lang="en-US" smtClean="0"/>
              <a:t>But Very Important</a:t>
            </a:r>
          </a:p>
        </p:txBody>
      </p:sp>
      <p:sp>
        <p:nvSpPr>
          <p:cNvPr id="614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61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9C8732CE-C713-4298-AE90-5BE035E696F2}" type="slidenum">
              <a:rPr kumimoji="0" lang="en-US" altLang="en-US" sz="1400"/>
              <a:pPr>
                <a:spcBef>
                  <a:spcPct val="20000"/>
                </a:spcBef>
                <a:buClrTx/>
                <a:buFontTx/>
                <a:buNone/>
              </a:pPr>
              <a:t>4</a:t>
            </a:fld>
            <a:endParaRPr kumimoji="0" lang="en-US" altLang="en-US" sz="1400"/>
          </a:p>
        </p:txBody>
      </p:sp>
      <p:sp>
        <p:nvSpPr>
          <p:cNvPr id="6150"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pic>
        <p:nvPicPr>
          <p:cNvPr id="7" name="Picture 3" descr="Puzzle.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362200"/>
            <a:ext cx="3200400" cy="290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additive="base">
                                        <p:cTn id="7" dur="500" fill="hold"/>
                                        <p:tgtEl>
                                          <p:spTgt spid="388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8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8099">
                                            <p:txEl>
                                              <p:pRg st="1" end="1"/>
                                            </p:txEl>
                                          </p:spTgt>
                                        </p:tgtEl>
                                        <p:attrNameLst>
                                          <p:attrName>style.visibility</p:attrName>
                                        </p:attrNameLst>
                                      </p:cBhvr>
                                      <p:to>
                                        <p:strVal val="visible"/>
                                      </p:to>
                                    </p:set>
                                    <p:anim calcmode="lin" valueType="num">
                                      <p:cBhvr additive="base">
                                        <p:cTn id="13" dur="500" fill="hold"/>
                                        <p:tgtEl>
                                          <p:spTgt spid="388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8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anim calcmode="lin" valueType="num">
                                      <p:cBhvr additive="base">
                                        <p:cTn id="19" dur="500" fill="hold"/>
                                        <p:tgtEl>
                                          <p:spTgt spid="388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8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2438400"/>
          </a:xfrm>
        </p:spPr>
        <p:txBody>
          <a:bodyPr/>
          <a:lstStyle/>
          <a:p>
            <a:pPr marL="684213" indent="-684213">
              <a:defRPr/>
            </a:pPr>
            <a:r>
              <a:rPr lang="en-US" dirty="0" smtClean="0">
                <a:solidFill>
                  <a:srgbClr val="FFC000"/>
                </a:solidFill>
              </a:rPr>
              <a:t>4.	What will be your </a:t>
            </a:r>
            <a:r>
              <a:rPr lang="en-US" b="1" u="sng" dirty="0" smtClean="0">
                <a:solidFill>
                  <a:srgbClr val="FFC000"/>
                </a:solidFill>
              </a:rPr>
              <a:t>action steps </a:t>
            </a:r>
            <a:r>
              <a:rPr lang="en-US" dirty="0" smtClean="0">
                <a:solidFill>
                  <a:srgbClr val="FFC000"/>
                </a:solidFill>
              </a:rPr>
              <a:t>to help students in your program write better personal application goals?</a:t>
            </a:r>
            <a:endParaRPr lang="en-US" dirty="0">
              <a:solidFill>
                <a:srgbClr val="FFC000"/>
              </a:solidFill>
            </a:endParaRPr>
          </a:p>
        </p:txBody>
      </p:sp>
      <p:sp>
        <p:nvSpPr>
          <p:cNvPr id="3" name="Content Placeholder 2"/>
          <p:cNvSpPr>
            <a:spLocks noGrp="1"/>
          </p:cNvSpPr>
          <p:nvPr>
            <p:ph idx="1"/>
          </p:nvPr>
        </p:nvSpPr>
        <p:spPr>
          <a:xfrm>
            <a:off x="914400" y="3200400"/>
            <a:ext cx="7543800" cy="2743200"/>
          </a:xfrm>
        </p:spPr>
        <p:txBody>
          <a:bodyPr/>
          <a:lstStyle/>
          <a:p>
            <a:endParaRPr lang="en-US" altLang="en-US" smtClean="0"/>
          </a:p>
        </p:txBody>
      </p:sp>
      <p:sp>
        <p:nvSpPr>
          <p:cNvPr id="35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5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35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7DD5C052-A36E-4721-86D4-A2BC7865C946}" type="slidenum">
              <a:rPr kumimoji="0" lang="en-US" altLang="en-US" sz="1400"/>
              <a:pPr>
                <a:spcBef>
                  <a:spcPct val="20000"/>
                </a:spcBef>
                <a:buClrTx/>
                <a:buFontTx/>
                <a:buNone/>
              </a:pPr>
              <a:t>40</a:t>
            </a:fld>
            <a:endParaRPr kumimoji="0" lang="en-US" altLang="en-US"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752600"/>
          </a:xfrm>
        </p:spPr>
        <p:txBody>
          <a:bodyPr/>
          <a:lstStyle/>
          <a:p>
            <a:pPr marL="684213" indent="-684213">
              <a:defRPr/>
            </a:pPr>
            <a:r>
              <a:rPr lang="en-US" sz="3200" dirty="0" smtClean="0">
                <a:solidFill>
                  <a:srgbClr val="FFC000"/>
                </a:solidFill>
              </a:rPr>
              <a:t>H.	Setting good personal application goals is only </a:t>
            </a:r>
            <a:r>
              <a:rPr lang="en-US" sz="3200" b="1" u="sng" dirty="0" smtClean="0">
                <a:solidFill>
                  <a:srgbClr val="FFFF00"/>
                </a:solidFill>
              </a:rPr>
              <a:t>one step</a:t>
            </a:r>
            <a:r>
              <a:rPr lang="en-US" sz="3200" dirty="0" smtClean="0">
                <a:solidFill>
                  <a:srgbClr val="FFFF00"/>
                </a:solidFill>
              </a:rPr>
              <a:t> </a:t>
            </a:r>
            <a:r>
              <a:rPr lang="en-US" sz="3200" dirty="0" smtClean="0">
                <a:solidFill>
                  <a:srgbClr val="FFC000"/>
                </a:solidFill>
              </a:rPr>
              <a:t>to becoming a successful Christian—a successful disciple.</a:t>
            </a:r>
            <a:endParaRPr lang="en-US" sz="3200" dirty="0">
              <a:solidFill>
                <a:srgbClr val="FFC000"/>
              </a:solidFill>
            </a:endParaRPr>
          </a:p>
        </p:txBody>
      </p:sp>
      <p:sp>
        <p:nvSpPr>
          <p:cNvPr id="3" name="Content Placeholder 2"/>
          <p:cNvSpPr>
            <a:spLocks noGrp="1"/>
          </p:cNvSpPr>
          <p:nvPr>
            <p:ph idx="1"/>
          </p:nvPr>
        </p:nvSpPr>
        <p:spPr>
          <a:xfrm>
            <a:off x="1066800" y="1752600"/>
            <a:ext cx="7543800" cy="4419600"/>
          </a:xfrm>
        </p:spPr>
        <p:txBody>
          <a:bodyPr/>
          <a:lstStyle/>
          <a:p>
            <a:pPr>
              <a:spcBef>
                <a:spcPts val="1200"/>
              </a:spcBef>
              <a:buFontTx/>
              <a:buNone/>
              <a:defRPr/>
            </a:pPr>
            <a:r>
              <a:rPr lang="en-US" dirty="0" smtClean="0"/>
              <a:t>What is most important?</a:t>
            </a:r>
          </a:p>
          <a:p>
            <a:pPr marL="517525" indent="-517525">
              <a:spcBef>
                <a:spcPts val="1200"/>
              </a:spcBef>
              <a:buFontTx/>
              <a:buNone/>
              <a:defRPr/>
            </a:pPr>
            <a:r>
              <a:rPr lang="en-US" dirty="0" smtClean="0"/>
              <a:t>1.	Put it into action!</a:t>
            </a:r>
          </a:p>
          <a:p>
            <a:pPr marL="514350" indent="-514350">
              <a:spcBef>
                <a:spcPts val="1200"/>
              </a:spcBef>
              <a:buFontTx/>
              <a:buAutoNum type="arabicPeriod" startAt="2"/>
              <a:defRPr/>
            </a:pPr>
            <a:r>
              <a:rPr lang="en-US" dirty="0" smtClean="0"/>
              <a:t>Not just one time</a:t>
            </a:r>
          </a:p>
          <a:p>
            <a:pPr marL="514350" indent="-514350">
              <a:spcBef>
                <a:spcPts val="1200"/>
              </a:spcBef>
              <a:buFontTx/>
              <a:buAutoNum type="arabicPeriod" startAt="2"/>
              <a:defRPr/>
            </a:pPr>
            <a:r>
              <a:rPr lang="en-US" dirty="0" smtClean="0"/>
              <a:t>Make it a part of your daily lifestyle</a:t>
            </a:r>
          </a:p>
          <a:p>
            <a:pPr marL="514350" indent="-514350">
              <a:spcBef>
                <a:spcPts val="1200"/>
              </a:spcBef>
              <a:buFontTx/>
              <a:buAutoNum type="arabicPeriod" startAt="2"/>
              <a:defRPr/>
            </a:pPr>
            <a:r>
              <a:rPr lang="en-US" dirty="0" smtClean="0"/>
              <a:t>This is the path to life transformation</a:t>
            </a:r>
          </a:p>
          <a:p>
            <a:pPr marL="514350" indent="-514350">
              <a:spcBef>
                <a:spcPts val="1200"/>
              </a:spcBef>
              <a:buFontTx/>
              <a:buAutoNum type="arabicPeriod" startAt="2"/>
              <a:defRPr/>
            </a:pPr>
            <a:r>
              <a:rPr lang="en-US" dirty="0" smtClean="0"/>
              <a:t>This is the </a:t>
            </a:r>
            <a:r>
              <a:rPr lang="en-US" u="sng" dirty="0" smtClean="0">
                <a:solidFill>
                  <a:srgbClr val="FFC000"/>
                </a:solidFill>
              </a:rPr>
              <a:t>heart</a:t>
            </a:r>
            <a:r>
              <a:rPr lang="en-US" dirty="0" smtClean="0"/>
              <a:t> of Christian discipleship!</a:t>
            </a:r>
          </a:p>
        </p:txBody>
      </p:sp>
      <p:sp>
        <p:nvSpPr>
          <p:cNvPr id="368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68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
        <p:nvSpPr>
          <p:cNvPr id="368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0BA21F71-2328-4E07-817E-80879701F056}" type="slidenum">
              <a:rPr kumimoji="0" lang="en-US" altLang="en-US" sz="1400"/>
              <a:pPr>
                <a:spcBef>
                  <a:spcPct val="20000"/>
                </a:spcBef>
                <a:buClrTx/>
                <a:buFontTx/>
                <a:buNone/>
              </a:pPr>
              <a:t>41</a:t>
            </a:fld>
            <a:endParaRPr kumimoji="0"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a:defRPr/>
            </a:pPr>
            <a:r>
              <a:rPr lang="en-US" dirty="0" smtClean="0"/>
              <a:t>G.	Ideas for Good Goals</a:t>
            </a:r>
          </a:p>
        </p:txBody>
      </p:sp>
      <p:sp>
        <p:nvSpPr>
          <p:cNvPr id="411651" name="Rectangle 3"/>
          <p:cNvSpPr>
            <a:spLocks noGrp="1" noChangeArrowheads="1"/>
          </p:cNvSpPr>
          <p:nvPr>
            <p:ph type="body" idx="1"/>
          </p:nvPr>
        </p:nvSpPr>
        <p:spPr>
          <a:xfrm>
            <a:off x="914400" y="1676400"/>
            <a:ext cx="7543800" cy="4724400"/>
          </a:xfrm>
        </p:spPr>
        <p:txBody>
          <a:bodyPr/>
          <a:lstStyle/>
          <a:p>
            <a:pPr marL="514350" indent="-514350">
              <a:buFont typeface="+mj-lt"/>
              <a:buAutoNum type="arabicPeriod"/>
              <a:defRPr/>
            </a:pPr>
            <a:r>
              <a:rPr lang="en-US" dirty="0" smtClean="0"/>
              <a:t>Involve another person in the goal</a:t>
            </a:r>
          </a:p>
          <a:p>
            <a:pPr marL="514350" indent="-514350">
              <a:buFont typeface="+mj-lt"/>
              <a:buAutoNum type="arabicPeriod"/>
              <a:defRPr/>
            </a:pPr>
            <a:r>
              <a:rPr lang="en-US" dirty="0" smtClean="0"/>
              <a:t>Positive Steps- It’s not enough to stop a behavior, take steps in moving toward the new behavior</a:t>
            </a:r>
          </a:p>
          <a:p>
            <a:pPr marL="514350" indent="-514350">
              <a:buFont typeface="+mj-lt"/>
              <a:buAutoNum type="arabicPeriod"/>
              <a:defRPr/>
            </a:pPr>
            <a:r>
              <a:rPr lang="en-US" dirty="0" smtClean="0"/>
              <a:t>Set a specific time when you will do goal</a:t>
            </a:r>
          </a:p>
        </p:txBody>
      </p:sp>
      <p:sp>
        <p:nvSpPr>
          <p:cNvPr id="3789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789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AA45904D-2B84-4872-A038-4DBF74938045}" type="slidenum">
              <a:rPr kumimoji="0" lang="en-US" altLang="en-US" sz="1400"/>
              <a:pPr>
                <a:spcBef>
                  <a:spcPct val="20000"/>
                </a:spcBef>
                <a:buClrTx/>
                <a:buFontTx/>
                <a:buNone/>
              </a:pPr>
              <a:t>42</a:t>
            </a:fld>
            <a:endParaRPr kumimoji="0" lang="en-US" altLang="en-US" sz="1400"/>
          </a:p>
        </p:txBody>
      </p:sp>
      <p:sp>
        <p:nvSpPr>
          <p:cNvPr id="37894"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calcmode="lin" valueType="num">
                                      <p:cBhvr additive="base">
                                        <p:cTn id="7" dur="500" fill="hold"/>
                                        <p:tgtEl>
                                          <p:spTgt spid="411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1651">
                                            <p:txEl>
                                              <p:pRg st="1" end="1"/>
                                            </p:txEl>
                                          </p:spTgt>
                                        </p:tgtEl>
                                        <p:attrNameLst>
                                          <p:attrName>style.visibility</p:attrName>
                                        </p:attrNameLst>
                                      </p:cBhvr>
                                      <p:to>
                                        <p:strVal val="visible"/>
                                      </p:to>
                                    </p:set>
                                    <p:anim calcmode="lin" valueType="num">
                                      <p:cBhvr additive="base">
                                        <p:cTn id="13" dur="500" fill="hold"/>
                                        <p:tgtEl>
                                          <p:spTgt spid="411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1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1651">
                                            <p:txEl>
                                              <p:pRg st="2" end="2"/>
                                            </p:txEl>
                                          </p:spTgt>
                                        </p:tgtEl>
                                        <p:attrNameLst>
                                          <p:attrName>style.visibility</p:attrName>
                                        </p:attrNameLst>
                                      </p:cBhvr>
                                      <p:to>
                                        <p:strVal val="visible"/>
                                      </p:to>
                                    </p:set>
                                    <p:anim calcmode="lin" valueType="num">
                                      <p:cBhvr additive="base">
                                        <p:cTn id="19" dur="500" fill="hold"/>
                                        <p:tgtEl>
                                          <p:spTgt spid="411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1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914400" y="0"/>
            <a:ext cx="7315200" cy="1219200"/>
          </a:xfrm>
        </p:spPr>
        <p:txBody>
          <a:bodyPr/>
          <a:lstStyle/>
          <a:p>
            <a:pPr>
              <a:defRPr/>
            </a:pPr>
            <a:r>
              <a:rPr lang="en-US" smtClean="0"/>
              <a:t>Helps in setting Goals</a:t>
            </a:r>
          </a:p>
        </p:txBody>
      </p:sp>
      <p:sp>
        <p:nvSpPr>
          <p:cNvPr id="432131" name="Rectangle 3"/>
          <p:cNvSpPr>
            <a:spLocks noGrp="1" noChangeArrowheads="1"/>
          </p:cNvSpPr>
          <p:nvPr>
            <p:ph type="body" idx="1"/>
          </p:nvPr>
        </p:nvSpPr>
        <p:spPr>
          <a:xfrm>
            <a:off x="762000" y="1143000"/>
            <a:ext cx="7848600" cy="5486400"/>
          </a:xfrm>
        </p:spPr>
        <p:txBody>
          <a:bodyPr/>
          <a:lstStyle/>
          <a:p>
            <a:pPr marL="514350" indent="-514350">
              <a:spcBef>
                <a:spcPts val="1200"/>
              </a:spcBef>
              <a:buFont typeface="Tahoma" pitchFamily="34" charset="0"/>
              <a:buAutoNum type="arabicPeriod"/>
            </a:pPr>
            <a:r>
              <a:rPr lang="en-US" altLang="en-US" smtClean="0"/>
              <a:t>Read questions listed with CQ in Manual</a:t>
            </a:r>
          </a:p>
          <a:p>
            <a:pPr marL="514350" indent="-514350">
              <a:spcBef>
                <a:spcPts val="1200"/>
              </a:spcBef>
              <a:buFont typeface="Tahoma" pitchFamily="34" charset="0"/>
              <a:buAutoNum type="arabicPeriod"/>
            </a:pPr>
            <a:r>
              <a:rPr lang="en-US" altLang="en-US" smtClean="0"/>
              <a:t>Scripture verse- Look it up in “Life Application Bible”, Other translations may give insights </a:t>
            </a:r>
          </a:p>
          <a:p>
            <a:pPr marL="514350" indent="-514350">
              <a:spcBef>
                <a:spcPts val="1200"/>
              </a:spcBef>
              <a:buFont typeface="Tahoma" pitchFamily="34" charset="0"/>
              <a:buAutoNum type="arabicPeriod"/>
            </a:pPr>
            <a:r>
              <a:rPr lang="en-US" altLang="en-US" smtClean="0"/>
              <a:t>Refer to SMC Manual “Marks of a good Personal Application Goal”</a:t>
            </a:r>
          </a:p>
          <a:p>
            <a:pPr marL="514350" indent="-514350">
              <a:spcBef>
                <a:spcPts val="1200"/>
              </a:spcBef>
              <a:buFont typeface="Tahoma" pitchFamily="34" charset="0"/>
              <a:buAutoNum type="arabicPeriod"/>
            </a:pPr>
            <a:r>
              <a:rPr lang="en-US" altLang="en-US" smtClean="0"/>
              <a:t>Refer to </a:t>
            </a:r>
            <a:r>
              <a:rPr lang="en-US" altLang="en-US" i="1" smtClean="0"/>
              <a:t>Successful Christian Living </a:t>
            </a:r>
            <a:r>
              <a:rPr lang="en-US" altLang="en-US" smtClean="0"/>
              <a:t>Student Manual pages 14 -17</a:t>
            </a:r>
          </a:p>
          <a:p>
            <a:pPr marL="514350" indent="-514350">
              <a:spcBef>
                <a:spcPts val="1200"/>
              </a:spcBef>
              <a:buFont typeface="Tahoma" pitchFamily="34" charset="0"/>
              <a:buAutoNum type="arabicPeriod"/>
            </a:pPr>
            <a:r>
              <a:rPr lang="en-US" altLang="en-US" smtClean="0"/>
              <a:t>Teach a “Goals Class” to staff &amp; students</a:t>
            </a:r>
          </a:p>
          <a:p>
            <a:pPr marL="514350" indent="-514350">
              <a:buFont typeface="Tahoma" pitchFamily="34" charset="0"/>
              <a:buAutoNum type="arabicPeriod"/>
            </a:pPr>
            <a:endParaRPr lang="en-US" altLang="en-US" smtClean="0"/>
          </a:p>
          <a:p>
            <a:pPr marL="514350" indent="-514350"/>
            <a:endParaRPr lang="en-US" altLang="en-US" smtClean="0"/>
          </a:p>
          <a:p>
            <a:pPr marL="514350" indent="-514350"/>
            <a:endParaRPr lang="en-US" altLang="en-US" smtClean="0"/>
          </a:p>
        </p:txBody>
      </p:sp>
      <p:sp>
        <p:nvSpPr>
          <p:cNvPr id="38916"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891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1DDA457C-E4A6-4B03-B122-9EC86569ECAD}" type="slidenum">
              <a:rPr kumimoji="0" lang="en-US" altLang="en-US" sz="1400"/>
              <a:pPr>
                <a:spcBef>
                  <a:spcPct val="20000"/>
                </a:spcBef>
                <a:buClrTx/>
                <a:buFontTx/>
                <a:buNone/>
              </a:pPr>
              <a:t>43</a:t>
            </a:fld>
            <a:endParaRPr kumimoji="0" lang="en-US" altLang="en-US" sz="1400"/>
          </a:p>
        </p:txBody>
      </p:sp>
      <p:sp>
        <p:nvSpPr>
          <p:cNvPr id="38918"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 calcmode="lin" valueType="num">
                                      <p:cBhvr additive="base">
                                        <p:cTn id="7" dur="500" fill="hold"/>
                                        <p:tgtEl>
                                          <p:spTgt spid="432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2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2131">
                                            <p:txEl>
                                              <p:pRg st="1" end="1"/>
                                            </p:txEl>
                                          </p:spTgt>
                                        </p:tgtEl>
                                        <p:attrNameLst>
                                          <p:attrName>style.visibility</p:attrName>
                                        </p:attrNameLst>
                                      </p:cBhvr>
                                      <p:to>
                                        <p:strVal val="visible"/>
                                      </p:to>
                                    </p:set>
                                    <p:anim calcmode="lin" valueType="num">
                                      <p:cBhvr additive="base">
                                        <p:cTn id="13" dur="500" fill="hold"/>
                                        <p:tgtEl>
                                          <p:spTgt spid="432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2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2131">
                                            <p:txEl>
                                              <p:pRg st="2" end="2"/>
                                            </p:txEl>
                                          </p:spTgt>
                                        </p:tgtEl>
                                        <p:attrNameLst>
                                          <p:attrName>style.visibility</p:attrName>
                                        </p:attrNameLst>
                                      </p:cBhvr>
                                      <p:to>
                                        <p:strVal val="visible"/>
                                      </p:to>
                                    </p:set>
                                    <p:anim calcmode="lin" valueType="num">
                                      <p:cBhvr additive="base">
                                        <p:cTn id="19" dur="500" fill="hold"/>
                                        <p:tgtEl>
                                          <p:spTgt spid="432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2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2131">
                                            <p:txEl>
                                              <p:pRg st="3" end="3"/>
                                            </p:txEl>
                                          </p:spTgt>
                                        </p:tgtEl>
                                        <p:attrNameLst>
                                          <p:attrName>style.visibility</p:attrName>
                                        </p:attrNameLst>
                                      </p:cBhvr>
                                      <p:to>
                                        <p:strVal val="visible"/>
                                      </p:to>
                                    </p:set>
                                    <p:anim calcmode="lin" valueType="num">
                                      <p:cBhvr additive="base">
                                        <p:cTn id="25" dur="500" fill="hold"/>
                                        <p:tgtEl>
                                          <p:spTgt spid="432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2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2131">
                                            <p:txEl>
                                              <p:pRg st="4" end="4"/>
                                            </p:txEl>
                                          </p:spTgt>
                                        </p:tgtEl>
                                        <p:attrNameLst>
                                          <p:attrName>style.visibility</p:attrName>
                                        </p:attrNameLst>
                                      </p:cBhvr>
                                      <p:to>
                                        <p:strVal val="visible"/>
                                      </p:to>
                                    </p:set>
                                    <p:anim calcmode="lin" valueType="num">
                                      <p:cBhvr additive="base">
                                        <p:cTn id="31" dur="500" fill="hold"/>
                                        <p:tgtEl>
                                          <p:spTgt spid="4321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2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ctrTitle"/>
          </p:nvPr>
        </p:nvSpPr>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solidFill>
                  <a:srgbClr val="FFC000"/>
                </a:solidFill>
              </a:rPr>
              <a:t>Developing good Personal Application goals is a skill that will be useful to the student for a lifetime</a:t>
            </a:r>
          </a:p>
        </p:txBody>
      </p:sp>
      <p:sp>
        <p:nvSpPr>
          <p:cNvPr id="39939"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3994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4C050246-5C1A-46C5-B5FF-55394D6E17EA}" type="slidenum">
              <a:rPr kumimoji="0" lang="en-US" altLang="en-US" sz="1400"/>
              <a:pPr>
                <a:spcBef>
                  <a:spcPct val="20000"/>
                </a:spcBef>
                <a:buClrTx/>
                <a:buFontTx/>
                <a:buNone/>
              </a:pPr>
              <a:t>44</a:t>
            </a:fld>
            <a:endParaRPr kumimoji="0" lang="en-US" altLang="en-US" sz="1400"/>
          </a:p>
        </p:txBody>
      </p:sp>
      <p:sp>
        <p:nvSpPr>
          <p:cNvPr id="39941"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title"/>
          </p:nvPr>
        </p:nvSpPr>
        <p:spPr>
          <a:xfrm>
            <a:off x="914400" y="381000"/>
            <a:ext cx="7848600" cy="1143000"/>
          </a:xfrm>
        </p:spPr>
        <p:txBody>
          <a:bodyPr/>
          <a:lstStyle/>
          <a:p>
            <a:pPr marL="687388" indent="-687388">
              <a:defRPr/>
            </a:pPr>
            <a:r>
              <a:rPr lang="en-US" dirty="0" smtClean="0"/>
              <a:t>D.	Marks of a good Personal Application Goal</a:t>
            </a:r>
          </a:p>
        </p:txBody>
      </p:sp>
      <p:sp>
        <p:nvSpPr>
          <p:cNvPr id="345093" name="Rectangle 5"/>
          <p:cNvSpPr>
            <a:spLocks noGrp="1" noChangeArrowheads="1"/>
          </p:cNvSpPr>
          <p:nvPr>
            <p:ph type="body" idx="1"/>
          </p:nvPr>
        </p:nvSpPr>
        <p:spPr>
          <a:xfrm>
            <a:off x="2057400" y="1752600"/>
            <a:ext cx="6400800" cy="4267200"/>
          </a:xfrm>
        </p:spPr>
        <p:txBody>
          <a:bodyPr/>
          <a:lstStyle/>
          <a:p>
            <a:pPr marL="514350" indent="-514350">
              <a:buFont typeface="+mj-lt"/>
              <a:buAutoNum type="arabicPeriod"/>
              <a:defRPr/>
            </a:pPr>
            <a:r>
              <a:rPr lang="en-US" dirty="0" smtClean="0"/>
              <a:t>Is it Simple?</a:t>
            </a:r>
          </a:p>
          <a:p>
            <a:pPr marL="514350" indent="-514350">
              <a:buFont typeface="+mj-lt"/>
              <a:buAutoNum type="arabicPeriod"/>
              <a:defRPr/>
            </a:pPr>
            <a:r>
              <a:rPr lang="en-US" dirty="0"/>
              <a:t>Is it Specific?</a:t>
            </a:r>
            <a:endParaRPr lang="en-US" dirty="0" smtClean="0"/>
          </a:p>
          <a:p>
            <a:pPr marL="514350" indent="-514350">
              <a:buFont typeface="+mj-lt"/>
              <a:buAutoNum type="arabicPeriod"/>
              <a:defRPr/>
            </a:pPr>
            <a:r>
              <a:rPr lang="en-US" dirty="0" smtClean="0"/>
              <a:t>Is it </a:t>
            </a:r>
            <a:r>
              <a:rPr lang="en-US" smtClean="0"/>
              <a:t>Meaningful?</a:t>
            </a:r>
            <a:endParaRPr lang="en-US" dirty="0" smtClean="0"/>
          </a:p>
          <a:p>
            <a:pPr marL="514350" indent="-514350">
              <a:buFont typeface="+mj-lt"/>
              <a:buAutoNum type="arabicPeriod"/>
              <a:defRPr/>
            </a:pPr>
            <a:r>
              <a:rPr lang="en-US" dirty="0" smtClean="0"/>
              <a:t>Is it Practical?</a:t>
            </a:r>
          </a:p>
          <a:p>
            <a:pPr marL="514350" indent="-514350">
              <a:buFont typeface="+mj-lt"/>
              <a:buAutoNum type="arabicPeriod"/>
              <a:defRPr/>
            </a:pPr>
            <a:r>
              <a:rPr lang="en-US" dirty="0" smtClean="0"/>
              <a:t>Can it be measured?</a:t>
            </a:r>
          </a:p>
          <a:p>
            <a:pPr marL="514350" indent="-514350">
              <a:buFont typeface="+mj-lt"/>
              <a:buAutoNum type="arabicPeriod"/>
              <a:defRPr/>
            </a:pPr>
            <a:r>
              <a:rPr lang="en-US" dirty="0" smtClean="0"/>
              <a:t>Does it help you grow?</a:t>
            </a:r>
          </a:p>
        </p:txBody>
      </p:sp>
      <p:sp>
        <p:nvSpPr>
          <p:cNvPr id="1946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1946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462992A3-1928-45BB-B1EF-E52F2AB036BE}" type="slidenum">
              <a:rPr kumimoji="0" lang="en-US" altLang="en-US" sz="1400"/>
              <a:pPr>
                <a:spcBef>
                  <a:spcPct val="20000"/>
                </a:spcBef>
                <a:buClrTx/>
                <a:buFontTx/>
                <a:buNone/>
              </a:pPr>
              <a:t>45</a:t>
            </a:fld>
            <a:endParaRPr kumimoji="0" lang="en-US" altLang="en-US" sz="1400"/>
          </a:p>
        </p:txBody>
      </p:sp>
      <p:sp>
        <p:nvSpPr>
          <p:cNvPr id="1946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extLst>
      <p:ext uri="{BB962C8B-B14F-4D97-AF65-F5344CB8AC3E}">
        <p14:creationId xmlns:p14="http://schemas.microsoft.com/office/powerpoint/2010/main" val="3295001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5093">
                                            <p:txEl>
                                              <p:pRg st="0" end="0"/>
                                            </p:txEl>
                                          </p:spTgt>
                                        </p:tgtEl>
                                        <p:attrNameLst>
                                          <p:attrName>style.visibility</p:attrName>
                                        </p:attrNameLst>
                                      </p:cBhvr>
                                      <p:to>
                                        <p:strVal val="visible"/>
                                      </p:to>
                                    </p:set>
                                    <p:animEffect transition="in" filter="blinds(horizontal)">
                                      <p:cBhvr>
                                        <p:cTn id="7" dur="500"/>
                                        <p:tgtEl>
                                          <p:spTgt spid="3450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5093">
                                            <p:txEl>
                                              <p:pRg st="1" end="1"/>
                                            </p:txEl>
                                          </p:spTgt>
                                        </p:tgtEl>
                                        <p:attrNameLst>
                                          <p:attrName>style.visibility</p:attrName>
                                        </p:attrNameLst>
                                      </p:cBhvr>
                                      <p:to>
                                        <p:strVal val="visible"/>
                                      </p:to>
                                    </p:set>
                                    <p:animEffect transition="in" filter="blinds(horizontal)">
                                      <p:cBhvr>
                                        <p:cTn id="12" dur="500"/>
                                        <p:tgtEl>
                                          <p:spTgt spid="3450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5093">
                                            <p:txEl>
                                              <p:pRg st="2" end="2"/>
                                            </p:txEl>
                                          </p:spTgt>
                                        </p:tgtEl>
                                        <p:attrNameLst>
                                          <p:attrName>style.visibility</p:attrName>
                                        </p:attrNameLst>
                                      </p:cBhvr>
                                      <p:to>
                                        <p:strVal val="visible"/>
                                      </p:to>
                                    </p:set>
                                    <p:animEffect transition="in" filter="blinds(horizontal)">
                                      <p:cBhvr>
                                        <p:cTn id="17" dur="500"/>
                                        <p:tgtEl>
                                          <p:spTgt spid="34509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5093">
                                            <p:txEl>
                                              <p:pRg st="3" end="3"/>
                                            </p:txEl>
                                          </p:spTgt>
                                        </p:tgtEl>
                                        <p:attrNameLst>
                                          <p:attrName>style.visibility</p:attrName>
                                        </p:attrNameLst>
                                      </p:cBhvr>
                                      <p:to>
                                        <p:strVal val="visible"/>
                                      </p:to>
                                    </p:set>
                                    <p:animEffect transition="in" filter="blinds(horizontal)">
                                      <p:cBhvr>
                                        <p:cTn id="22" dur="500"/>
                                        <p:tgtEl>
                                          <p:spTgt spid="34509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5093">
                                            <p:txEl>
                                              <p:pRg st="4" end="4"/>
                                            </p:txEl>
                                          </p:spTgt>
                                        </p:tgtEl>
                                        <p:attrNameLst>
                                          <p:attrName>style.visibility</p:attrName>
                                        </p:attrNameLst>
                                      </p:cBhvr>
                                      <p:to>
                                        <p:strVal val="visible"/>
                                      </p:to>
                                    </p:set>
                                    <p:animEffect transition="in" filter="blinds(horizontal)">
                                      <p:cBhvr>
                                        <p:cTn id="27" dur="500"/>
                                        <p:tgtEl>
                                          <p:spTgt spid="34509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5093">
                                            <p:txEl>
                                              <p:pRg st="5" end="5"/>
                                            </p:txEl>
                                          </p:spTgt>
                                        </p:tgtEl>
                                        <p:attrNameLst>
                                          <p:attrName>style.visibility</p:attrName>
                                        </p:attrNameLst>
                                      </p:cBhvr>
                                      <p:to>
                                        <p:strVal val="visible"/>
                                      </p:to>
                                    </p:set>
                                    <p:animEffect transition="in" filter="blinds(horizontal)">
                                      <p:cBhvr>
                                        <p:cTn id="32" dur="500"/>
                                        <p:tgtEl>
                                          <p:spTgt spid="3450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543800" cy="1295400"/>
          </a:xfrm>
        </p:spPr>
        <p:txBody>
          <a:bodyPr/>
          <a:lstStyle/>
          <a:p>
            <a:pPr algn="ctr"/>
            <a:r>
              <a:rPr lang="en-US" dirty="0"/>
              <a:t>Personal Application Goals—the engine </a:t>
            </a:r>
            <a:r>
              <a:rPr lang="en-US" dirty="0" smtClean="0"/>
              <a:t/>
            </a:r>
            <a:br>
              <a:rPr lang="en-US" dirty="0" smtClean="0"/>
            </a:br>
            <a:endParaRPr lang="en-US" sz="2400" dirty="0">
              <a:solidFill>
                <a:schemeClr val="tx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6122" y="2133600"/>
            <a:ext cx="5034278" cy="3810000"/>
          </a:xfrm>
        </p:spPr>
      </p:pic>
      <p:sp>
        <p:nvSpPr>
          <p:cNvPr id="4" name="Date Placeholder 3"/>
          <p:cNvSpPr>
            <a:spLocks noGrp="1"/>
          </p:cNvSpPr>
          <p:nvPr>
            <p:ph type="dt" sz="half" idx="10"/>
          </p:nvPr>
        </p:nvSpPr>
        <p:spPr/>
        <p:txBody>
          <a:bodyPr/>
          <a:lstStyle/>
          <a:p>
            <a:pPr>
              <a:defRPr/>
            </a:pPr>
            <a:r>
              <a:rPr lang="en-US" smtClean="0"/>
              <a:t>04-2017</a:t>
            </a:r>
            <a:endParaRPr lang="en-US"/>
          </a:p>
        </p:txBody>
      </p:sp>
      <p:sp>
        <p:nvSpPr>
          <p:cNvPr id="5" name="Footer Placeholder 4"/>
          <p:cNvSpPr>
            <a:spLocks noGrp="1"/>
          </p:cNvSpPr>
          <p:nvPr>
            <p:ph type="ftr" sz="quarter" idx="11"/>
          </p:nvPr>
        </p:nvSpPr>
        <p:spPr/>
        <p:txBody>
          <a:bodyPr/>
          <a:lstStyle/>
          <a:p>
            <a:r>
              <a:rPr lang="en-US" altLang="en-US" smtClean="0"/>
              <a:t>PSNC #8           iTeenChallenge.org</a:t>
            </a:r>
            <a:endParaRPr lang="en-US" altLang="en-US"/>
          </a:p>
        </p:txBody>
      </p:sp>
      <p:sp>
        <p:nvSpPr>
          <p:cNvPr id="6" name="Slide Number Placeholder 5"/>
          <p:cNvSpPr>
            <a:spLocks noGrp="1"/>
          </p:cNvSpPr>
          <p:nvPr>
            <p:ph type="sldNum" sz="quarter" idx="12"/>
          </p:nvPr>
        </p:nvSpPr>
        <p:spPr/>
        <p:txBody>
          <a:bodyPr/>
          <a:lstStyle/>
          <a:p>
            <a:fld id="{99910219-2BB3-4C5E-B148-479F2C35B233}" type="slidenum">
              <a:rPr lang="en-US" altLang="en-US" smtClean="0"/>
              <a:pPr/>
              <a:t>46</a:t>
            </a:fld>
            <a:endParaRPr lang="en-US" altLang="en-US"/>
          </a:p>
        </p:txBody>
      </p:sp>
    </p:spTree>
    <p:extLst>
      <p:ext uri="{BB962C8B-B14F-4D97-AF65-F5344CB8AC3E}">
        <p14:creationId xmlns:p14="http://schemas.microsoft.com/office/powerpoint/2010/main" val="2370459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905000"/>
          </a:xfrm>
        </p:spPr>
        <p:txBody>
          <a:bodyPr/>
          <a:lstStyle/>
          <a:p>
            <a:pPr algn="ctr"/>
            <a:r>
              <a:rPr lang="en-US" altLang="en-US" sz="4000" dirty="0">
                <a:solidFill>
                  <a:srgbClr val="FFFF00"/>
                </a:solidFill>
                <a:effectLst>
                  <a:outerShdw blurRad="38100" dist="38100" dir="2700000" algn="tl">
                    <a:srgbClr val="000000">
                      <a:alpha val="43137"/>
                    </a:srgbClr>
                  </a:outerShdw>
                </a:effectLst>
              </a:rPr>
              <a:t>A Biblical approach to learning</a:t>
            </a:r>
            <a:r>
              <a:rPr lang="en-US" altLang="en-US" sz="4000" dirty="0" smtClean="0">
                <a:solidFill>
                  <a:srgbClr val="FFFF00"/>
                </a:solidFill>
                <a:effectLst>
                  <a:outerShdw blurRad="38100" dist="38100" dir="2700000" algn="tl">
                    <a:srgbClr val="000000">
                      <a:alpha val="43137"/>
                    </a:srgbClr>
                  </a:outerShdw>
                </a:effectLst>
              </a:rPr>
              <a:t/>
            </a:r>
            <a:br>
              <a:rPr lang="en-US" altLang="en-US" sz="4000" dirty="0" smtClean="0">
                <a:solidFill>
                  <a:srgbClr val="FFFF00"/>
                </a:solidFill>
                <a:effectLst>
                  <a:outerShdw blurRad="38100" dist="38100" dir="2700000" algn="tl">
                    <a:srgbClr val="000000">
                      <a:alpha val="43137"/>
                    </a:srgbClr>
                  </a:outerShdw>
                </a:effectLst>
              </a:rPr>
            </a:br>
            <a:r>
              <a:rPr lang="en-US" altLang="en-US" sz="4000" dirty="0">
                <a:solidFill>
                  <a:srgbClr val="FFFF00"/>
                </a:solidFill>
                <a:effectLst>
                  <a:outerShdw blurRad="38100" dist="38100" dir="2700000" algn="tl">
                    <a:srgbClr val="000000">
                      <a:alpha val="43137"/>
                    </a:srgbClr>
                  </a:outerShdw>
                </a:effectLst>
              </a:rPr>
              <a:t>Step </a:t>
            </a:r>
            <a:r>
              <a:rPr lang="ru-RU" altLang="en-US" sz="4000" dirty="0" smtClean="0">
                <a:solidFill>
                  <a:srgbClr val="FFFF00"/>
                </a:solidFill>
                <a:effectLst>
                  <a:outerShdw blurRad="38100" dist="38100" dir="2700000" algn="tl">
                    <a:srgbClr val="000000">
                      <a:alpha val="43137"/>
                    </a:srgbClr>
                  </a:outerShdw>
                </a:effectLst>
              </a:rPr>
              <a:t>1</a:t>
            </a:r>
            <a:r>
              <a:rPr lang="en-US" altLang="en-US" sz="4000" dirty="0">
                <a:solidFill>
                  <a:srgbClr val="FFFF00"/>
                </a:solidFill>
                <a:effectLst>
                  <a:outerShdw blurRad="38100" dist="38100" dir="2700000" algn="tl">
                    <a:srgbClr val="000000">
                      <a:alpha val="43137"/>
                    </a:srgbClr>
                  </a:outerShdw>
                </a:effectLst>
              </a:rPr>
              <a:t>          Step 2         Step 3 </a:t>
            </a:r>
            <a:endParaRPr lang="en-US" sz="3600" dirty="0">
              <a:solidFill>
                <a:schemeClr val="tx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286000"/>
            <a:ext cx="4897866" cy="3657600"/>
          </a:xfrm>
        </p:spPr>
      </p:pic>
      <p:sp>
        <p:nvSpPr>
          <p:cNvPr id="4" name="Date Placeholder 3"/>
          <p:cNvSpPr>
            <a:spLocks noGrp="1"/>
          </p:cNvSpPr>
          <p:nvPr>
            <p:ph type="dt" sz="half" idx="10"/>
          </p:nvPr>
        </p:nvSpPr>
        <p:spPr/>
        <p:txBody>
          <a:bodyPr/>
          <a:lstStyle/>
          <a:p>
            <a:pPr>
              <a:defRPr/>
            </a:pPr>
            <a:r>
              <a:rPr lang="en-US" smtClean="0"/>
              <a:t>04-2017</a:t>
            </a:r>
            <a:endParaRPr lang="en-US"/>
          </a:p>
        </p:txBody>
      </p:sp>
      <p:sp>
        <p:nvSpPr>
          <p:cNvPr id="5" name="Footer Placeholder 4"/>
          <p:cNvSpPr>
            <a:spLocks noGrp="1"/>
          </p:cNvSpPr>
          <p:nvPr>
            <p:ph type="ftr" sz="quarter" idx="11"/>
          </p:nvPr>
        </p:nvSpPr>
        <p:spPr/>
        <p:txBody>
          <a:bodyPr/>
          <a:lstStyle/>
          <a:p>
            <a:r>
              <a:rPr lang="en-US" altLang="en-US" smtClean="0"/>
              <a:t>PSNC #8           iTeenChallenge.org</a:t>
            </a:r>
            <a:endParaRPr lang="en-US" altLang="en-US"/>
          </a:p>
        </p:txBody>
      </p:sp>
      <p:sp>
        <p:nvSpPr>
          <p:cNvPr id="6" name="Slide Number Placeholder 5"/>
          <p:cNvSpPr>
            <a:spLocks noGrp="1"/>
          </p:cNvSpPr>
          <p:nvPr>
            <p:ph type="sldNum" sz="quarter" idx="12"/>
          </p:nvPr>
        </p:nvSpPr>
        <p:spPr/>
        <p:txBody>
          <a:bodyPr/>
          <a:lstStyle/>
          <a:p>
            <a:fld id="{99910219-2BB3-4C5E-B148-479F2C35B233}" type="slidenum">
              <a:rPr lang="en-US" altLang="en-US" smtClean="0"/>
              <a:pPr/>
              <a:t>47</a:t>
            </a:fld>
            <a:endParaRPr lang="en-US" altLang="en-US"/>
          </a:p>
        </p:txBody>
      </p:sp>
      <p:sp>
        <p:nvSpPr>
          <p:cNvPr id="8" name="Right Arrow 7"/>
          <p:cNvSpPr/>
          <p:nvPr/>
        </p:nvSpPr>
        <p:spPr bwMode="auto">
          <a:xfrm>
            <a:off x="2819400" y="1066800"/>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4200" b="0" i="0" u="none" strike="noStrike" cap="none" normalizeH="0" baseline="0" smtClean="0">
              <a:ln>
                <a:noFill/>
              </a:ln>
              <a:solidFill>
                <a:schemeClr val="tx2"/>
              </a:solidFill>
              <a:effectLst/>
              <a:latin typeface="Tahoma" pitchFamily="34" charset="0"/>
            </a:endParaRPr>
          </a:p>
        </p:txBody>
      </p:sp>
      <p:sp>
        <p:nvSpPr>
          <p:cNvPr id="9" name="Right Arrow 8"/>
          <p:cNvSpPr/>
          <p:nvPr/>
        </p:nvSpPr>
        <p:spPr bwMode="auto">
          <a:xfrm>
            <a:off x="5715000" y="1099566"/>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4200" b="0" i="0" u="none" strike="noStrike" cap="none" normalizeH="0" baseline="0" smtClean="0">
              <a:ln>
                <a:noFill/>
              </a:ln>
              <a:solidFill>
                <a:schemeClr val="tx2"/>
              </a:solidFill>
              <a:effectLst/>
              <a:latin typeface="Tahoma" pitchFamily="34" charset="0"/>
            </a:endParaRPr>
          </a:p>
        </p:txBody>
      </p:sp>
      <p:sp>
        <p:nvSpPr>
          <p:cNvPr id="3" name="TextBox 2"/>
          <p:cNvSpPr txBox="1"/>
          <p:nvPr/>
        </p:nvSpPr>
        <p:spPr>
          <a:xfrm>
            <a:off x="6477000" y="2819400"/>
            <a:ext cx="2514600" cy="1138773"/>
          </a:xfrm>
          <a:prstGeom prst="rect">
            <a:avLst/>
          </a:prstGeom>
          <a:noFill/>
        </p:spPr>
        <p:txBody>
          <a:bodyPr wrap="square" rtlCol="0">
            <a:spAutoFit/>
          </a:bodyPr>
          <a:lstStyle/>
          <a:p>
            <a:r>
              <a:rPr lang="en-US" altLang="en-US" sz="4400" dirty="0">
                <a:solidFill>
                  <a:srgbClr val="FFFF00"/>
                </a:solidFill>
                <a:effectLst>
                  <a:outerShdw blurRad="38100" dist="38100" dir="2700000" algn="tl">
                    <a:srgbClr val="000000">
                      <a:alpha val="43137"/>
                    </a:srgbClr>
                  </a:outerShdw>
                </a:effectLst>
              </a:rPr>
              <a:t>Windows</a:t>
            </a:r>
            <a:endParaRPr lang="en-US" dirty="0" smtClean="0"/>
          </a:p>
          <a:p>
            <a:endParaRPr lang="en-US" sz="2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8609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304800"/>
            <a:ext cx="7796213" cy="1143000"/>
          </a:xfrm>
        </p:spPr>
        <p:txBody>
          <a:bodyPr/>
          <a:lstStyle/>
          <a:p>
            <a:pPr algn="ctr">
              <a:defRPr/>
            </a:pPr>
            <a:r>
              <a:rPr lang="en-US" dirty="0" smtClean="0"/>
              <a:t>Contact information</a:t>
            </a:r>
            <a:endParaRPr lang="en-US" dirty="0"/>
          </a:p>
        </p:txBody>
      </p:sp>
      <p:sp>
        <p:nvSpPr>
          <p:cNvPr id="43011" name="Content Placeholder 2"/>
          <p:cNvSpPr>
            <a:spLocks noGrp="1"/>
          </p:cNvSpPr>
          <p:nvPr>
            <p:ph idx="1"/>
          </p:nvPr>
        </p:nvSpPr>
        <p:spPr>
          <a:xfrm>
            <a:off x="457200" y="1600200"/>
            <a:ext cx="8229600" cy="3276600"/>
          </a:xfrm>
        </p:spPr>
        <p:txBody>
          <a:bodyPr/>
          <a:lstStyle/>
          <a:p>
            <a:pPr algn="ctr">
              <a:buFont typeface="Wingdings" pitchFamily="2" charset="2"/>
              <a:buNone/>
            </a:pPr>
            <a:r>
              <a:rPr lang="en-US" altLang="en-US" sz="4400" smtClean="0"/>
              <a:t>Global Teen Challenge</a:t>
            </a:r>
          </a:p>
          <a:p>
            <a:pPr algn="ctr">
              <a:buFont typeface="Wingdings" pitchFamily="2" charset="2"/>
              <a:buNone/>
            </a:pPr>
            <a:r>
              <a:rPr lang="en-US" altLang="en-US" sz="4400" smtClean="0"/>
              <a:t>706-576-6555</a:t>
            </a:r>
          </a:p>
          <a:p>
            <a:pPr algn="ctr">
              <a:buFont typeface="Wingdings" pitchFamily="2" charset="2"/>
              <a:buNone/>
            </a:pPr>
            <a:r>
              <a:rPr lang="en-US" altLang="en-US" sz="4400" smtClean="0"/>
              <a:t>www.GlobalTC.org</a:t>
            </a:r>
          </a:p>
          <a:p>
            <a:pPr algn="ctr">
              <a:buFont typeface="Wingdings" pitchFamily="2" charset="2"/>
              <a:buNone/>
            </a:pPr>
            <a:r>
              <a:rPr lang="en-US" altLang="en-US" sz="4400" smtClean="0"/>
              <a:t>www.iTeenChallenge.org</a:t>
            </a:r>
          </a:p>
          <a:p>
            <a:pPr algn="ctr">
              <a:buFont typeface="Wingdings" pitchFamily="2" charset="2"/>
              <a:buNone/>
            </a:pPr>
            <a:endParaRPr lang="en-US" altLang="en-US" sz="4400" smtClean="0"/>
          </a:p>
        </p:txBody>
      </p:sp>
      <p:sp>
        <p:nvSpPr>
          <p:cNvPr id="409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52C5AAA4-63B8-4BD7-B2D9-43B66151F35A}" type="slidenum">
              <a:rPr kumimoji="0" lang="en-US" altLang="en-US" sz="1400"/>
              <a:pPr>
                <a:spcBef>
                  <a:spcPct val="20000"/>
                </a:spcBef>
                <a:buClrTx/>
                <a:buFontTx/>
                <a:buNone/>
              </a:pPr>
              <a:t>48</a:t>
            </a:fld>
            <a:endParaRPr kumimoji="0" lang="en-US" altLang="en-US" sz="1400"/>
          </a:p>
        </p:txBody>
      </p:sp>
      <p:sp>
        <p:nvSpPr>
          <p:cNvPr id="4096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3"/>
          <p:cNvSpPr>
            <a:spLocks noGrp="1" noChangeArrowheads="1"/>
          </p:cNvSpPr>
          <p:nvPr>
            <p:ph type="body" idx="1"/>
          </p:nvPr>
        </p:nvSpPr>
        <p:spPr/>
        <p:txBody>
          <a:bodyPr/>
          <a:lstStyle/>
          <a:p>
            <a:pPr>
              <a:buFontTx/>
              <a:buNone/>
            </a:pPr>
            <a:r>
              <a:rPr lang="en-US" altLang="en-US" sz="4000" dirty="0" smtClean="0"/>
              <a:t>Satan’s greatest lie</a:t>
            </a:r>
          </a:p>
          <a:p>
            <a:endParaRPr lang="en-US" altLang="en-US" dirty="0" smtClean="0"/>
          </a:p>
          <a:p>
            <a:pPr>
              <a:buFontTx/>
              <a:buNone/>
            </a:pPr>
            <a:r>
              <a:rPr lang="en-US" altLang="en-US" dirty="0" smtClean="0"/>
              <a:t>-----Only </a:t>
            </a:r>
            <a:r>
              <a:rPr lang="en-US" altLang="en-US" b="1" u="sng" dirty="0" smtClean="0">
                <a:solidFill>
                  <a:srgbClr val="FFC000"/>
                </a:solidFill>
              </a:rPr>
              <a:t>believe</a:t>
            </a:r>
            <a:r>
              <a:rPr lang="en-US" altLang="en-US" dirty="0" smtClean="0"/>
              <a:t>!</a:t>
            </a:r>
          </a:p>
        </p:txBody>
      </p:sp>
      <p:sp>
        <p:nvSpPr>
          <p:cNvPr id="7171"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717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52473D7B-023D-4D44-87FF-00B504F51A95}" type="slidenum">
              <a:rPr kumimoji="0" lang="en-US" altLang="en-US" sz="1400"/>
              <a:pPr>
                <a:spcBef>
                  <a:spcPct val="20000"/>
                </a:spcBef>
                <a:buClrTx/>
                <a:buFontTx/>
                <a:buNone/>
              </a:pPr>
              <a:t>5</a:t>
            </a:fld>
            <a:endParaRPr kumimoji="0" lang="en-US" altLang="en-US" sz="1400"/>
          </a:p>
        </p:txBody>
      </p:sp>
      <p:sp>
        <p:nvSpPr>
          <p:cNvPr id="7173"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2057400"/>
          </a:xfrm>
        </p:spPr>
        <p:txBody>
          <a:bodyPr/>
          <a:lstStyle/>
          <a:p>
            <a:r>
              <a:rPr lang="en-US" dirty="0"/>
              <a:t>Difference between being a believer and a follower of </a:t>
            </a:r>
            <a:r>
              <a:rPr lang="en-US" dirty="0" smtClean="0"/>
              <a:t>Jesus</a:t>
            </a:r>
            <a:endParaRPr lang="en-US" sz="2400" dirty="0">
              <a:solidFill>
                <a:schemeClr val="tx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3100" y="2286000"/>
            <a:ext cx="5486400" cy="3657600"/>
          </a:xfrm>
        </p:spPr>
      </p:pic>
      <p:sp>
        <p:nvSpPr>
          <p:cNvPr id="4" name="Date Placeholder 3"/>
          <p:cNvSpPr>
            <a:spLocks noGrp="1"/>
          </p:cNvSpPr>
          <p:nvPr>
            <p:ph type="dt" sz="half" idx="10"/>
          </p:nvPr>
        </p:nvSpPr>
        <p:spPr/>
        <p:txBody>
          <a:bodyPr/>
          <a:lstStyle/>
          <a:p>
            <a:pPr>
              <a:defRPr/>
            </a:pPr>
            <a:r>
              <a:rPr lang="en-US" smtClean="0"/>
              <a:t>04-2017</a:t>
            </a:r>
            <a:endParaRPr lang="en-US"/>
          </a:p>
        </p:txBody>
      </p:sp>
      <p:sp>
        <p:nvSpPr>
          <p:cNvPr id="5" name="Footer Placeholder 4"/>
          <p:cNvSpPr>
            <a:spLocks noGrp="1"/>
          </p:cNvSpPr>
          <p:nvPr>
            <p:ph type="ftr" sz="quarter" idx="11"/>
          </p:nvPr>
        </p:nvSpPr>
        <p:spPr/>
        <p:txBody>
          <a:bodyPr/>
          <a:lstStyle/>
          <a:p>
            <a:r>
              <a:rPr lang="en-US" altLang="en-US" smtClean="0"/>
              <a:t>PSNC #8           iTeenChallenge.org</a:t>
            </a:r>
            <a:endParaRPr lang="en-US" altLang="en-US"/>
          </a:p>
        </p:txBody>
      </p:sp>
      <p:sp>
        <p:nvSpPr>
          <p:cNvPr id="6" name="Slide Number Placeholder 5"/>
          <p:cNvSpPr>
            <a:spLocks noGrp="1"/>
          </p:cNvSpPr>
          <p:nvPr>
            <p:ph type="sldNum" sz="quarter" idx="12"/>
          </p:nvPr>
        </p:nvSpPr>
        <p:spPr/>
        <p:txBody>
          <a:bodyPr/>
          <a:lstStyle/>
          <a:p>
            <a:fld id="{99910219-2BB3-4C5E-B148-479F2C35B233}" type="slidenum">
              <a:rPr lang="en-US" altLang="en-US" smtClean="0"/>
              <a:pPr/>
              <a:t>6</a:t>
            </a:fld>
            <a:endParaRPr lang="en-US" altLang="en-US"/>
          </a:p>
        </p:txBody>
      </p:sp>
    </p:spTree>
    <p:extLst>
      <p:ext uri="{BB962C8B-B14F-4D97-AF65-F5344CB8AC3E}">
        <p14:creationId xmlns:p14="http://schemas.microsoft.com/office/powerpoint/2010/main" val="2409507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457200" y="609600"/>
            <a:ext cx="8534400" cy="1143000"/>
          </a:xfrm>
        </p:spPr>
        <p:txBody>
          <a:bodyPr/>
          <a:lstStyle/>
          <a:p>
            <a:pPr>
              <a:defRPr/>
            </a:pPr>
            <a:r>
              <a:rPr lang="en-US" sz="3800" dirty="0" smtClean="0"/>
              <a:t>A.	God’s view of personal application</a:t>
            </a:r>
          </a:p>
        </p:txBody>
      </p:sp>
      <p:sp>
        <p:nvSpPr>
          <p:cNvPr id="439299" name="Rectangle 3"/>
          <p:cNvSpPr>
            <a:spLocks noGrp="1" noChangeArrowheads="1"/>
          </p:cNvSpPr>
          <p:nvPr>
            <p:ph type="body" idx="1"/>
          </p:nvPr>
        </p:nvSpPr>
        <p:spPr>
          <a:xfrm>
            <a:off x="1387557" y="2514600"/>
            <a:ext cx="3946443" cy="4191000"/>
          </a:xfrm>
        </p:spPr>
        <p:txBody>
          <a:bodyPr/>
          <a:lstStyle/>
          <a:p>
            <a:pPr marL="571500" indent="-571500">
              <a:lnSpc>
                <a:spcPct val="90000"/>
              </a:lnSpc>
              <a:buFontTx/>
              <a:buNone/>
              <a:defRPr/>
            </a:pPr>
            <a:r>
              <a:rPr lang="en-US" dirty="0" smtClean="0"/>
              <a:t>Matthew 7:24-27</a:t>
            </a:r>
          </a:p>
          <a:p>
            <a:pPr marL="571500" indent="-571500">
              <a:lnSpc>
                <a:spcPct val="90000"/>
              </a:lnSpc>
              <a:buFontTx/>
              <a:buNone/>
              <a:defRPr/>
            </a:pPr>
            <a:r>
              <a:rPr lang="en-US" dirty="0" smtClean="0"/>
              <a:t>James 1:22-25</a:t>
            </a:r>
          </a:p>
          <a:p>
            <a:pPr marL="571500" indent="-571500">
              <a:lnSpc>
                <a:spcPct val="90000"/>
              </a:lnSpc>
              <a:buFontTx/>
              <a:buNone/>
              <a:defRPr/>
            </a:pPr>
            <a:r>
              <a:rPr lang="en-US" dirty="0" smtClean="0"/>
              <a:t>Galatians 3:1-3</a:t>
            </a:r>
          </a:p>
          <a:p>
            <a:pPr marL="571500" indent="-571500">
              <a:lnSpc>
                <a:spcPct val="90000"/>
              </a:lnSpc>
              <a:buFontTx/>
              <a:buNone/>
              <a:defRPr/>
            </a:pPr>
            <a:r>
              <a:rPr lang="en-US" dirty="0" smtClean="0"/>
              <a:t>Ezekiel 33:30-32</a:t>
            </a:r>
          </a:p>
        </p:txBody>
      </p:sp>
      <p:sp>
        <p:nvSpPr>
          <p:cNvPr id="922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92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0F8C86F4-BD8C-4246-A571-1C30646EE7D0}" type="slidenum">
              <a:rPr kumimoji="0" lang="en-US" altLang="en-US" sz="1400"/>
              <a:pPr>
                <a:spcBef>
                  <a:spcPct val="20000"/>
                </a:spcBef>
                <a:buClrTx/>
                <a:buFontTx/>
                <a:buNone/>
              </a:pPr>
              <a:t>7</a:t>
            </a:fld>
            <a:endParaRPr kumimoji="0" lang="en-US" altLang="en-US" sz="1400"/>
          </a:p>
        </p:txBody>
      </p:sp>
      <p:sp>
        <p:nvSpPr>
          <p:cNvPr id="922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843" y="1905000"/>
            <a:ext cx="4283155" cy="16763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457200" y="609600"/>
            <a:ext cx="8534400" cy="1143000"/>
          </a:xfrm>
        </p:spPr>
        <p:txBody>
          <a:bodyPr/>
          <a:lstStyle/>
          <a:p>
            <a:pPr>
              <a:defRPr/>
            </a:pPr>
            <a:r>
              <a:rPr lang="en-US" sz="3800" dirty="0" smtClean="0"/>
              <a:t>A.	God’s view of personal application</a:t>
            </a:r>
          </a:p>
        </p:txBody>
      </p:sp>
      <p:sp>
        <p:nvSpPr>
          <p:cNvPr id="439299" name="Rectangle 3"/>
          <p:cNvSpPr>
            <a:spLocks noGrp="1" noChangeArrowheads="1"/>
          </p:cNvSpPr>
          <p:nvPr>
            <p:ph type="body" idx="1"/>
          </p:nvPr>
        </p:nvSpPr>
        <p:spPr>
          <a:xfrm>
            <a:off x="914400" y="1752600"/>
            <a:ext cx="7696200" cy="4191000"/>
          </a:xfrm>
        </p:spPr>
        <p:txBody>
          <a:bodyPr/>
          <a:lstStyle/>
          <a:p>
            <a:pPr marL="571500" indent="-571500">
              <a:lnSpc>
                <a:spcPct val="90000"/>
              </a:lnSpc>
              <a:buFontTx/>
              <a:buNone/>
              <a:defRPr/>
            </a:pPr>
            <a:r>
              <a:rPr lang="en-US" dirty="0" smtClean="0"/>
              <a:t>Matthew 7:24-27</a:t>
            </a:r>
          </a:p>
          <a:p>
            <a:pPr marL="571500" indent="-571500">
              <a:lnSpc>
                <a:spcPct val="90000"/>
              </a:lnSpc>
              <a:buFontTx/>
              <a:buNone/>
              <a:defRPr/>
            </a:pPr>
            <a:r>
              <a:rPr lang="en-US" dirty="0" smtClean="0"/>
              <a:t>Hebrew model of education vs. Greek model</a:t>
            </a:r>
          </a:p>
          <a:p>
            <a:pPr marL="571500" indent="-571500">
              <a:lnSpc>
                <a:spcPct val="90000"/>
              </a:lnSpc>
              <a:buFontTx/>
              <a:buAutoNum type="arabicPeriod"/>
              <a:defRPr/>
            </a:pPr>
            <a:r>
              <a:rPr lang="en-US" b="1" u="sng" dirty="0" smtClean="0">
                <a:solidFill>
                  <a:srgbClr val="FFC000"/>
                </a:solidFill>
              </a:rPr>
              <a:t>Know</a:t>
            </a:r>
            <a:r>
              <a:rPr lang="en-US" dirty="0" smtClean="0"/>
              <a:t> the truth</a:t>
            </a:r>
          </a:p>
          <a:p>
            <a:pPr marL="571500" indent="-571500">
              <a:lnSpc>
                <a:spcPct val="90000"/>
              </a:lnSpc>
              <a:buFontTx/>
              <a:buAutoNum type="arabicPeriod"/>
              <a:defRPr/>
            </a:pPr>
            <a:r>
              <a:rPr lang="en-US" dirty="0" smtClean="0"/>
              <a:t>Understand how the truth </a:t>
            </a:r>
            <a:r>
              <a:rPr lang="en-US" b="1" u="sng" dirty="0" smtClean="0">
                <a:solidFill>
                  <a:srgbClr val="FFC000"/>
                </a:solidFill>
              </a:rPr>
              <a:t>relates</a:t>
            </a:r>
            <a:r>
              <a:rPr lang="en-US" dirty="0" smtClean="0"/>
              <a:t> to my life</a:t>
            </a:r>
          </a:p>
          <a:p>
            <a:pPr marL="571500" indent="-571500">
              <a:lnSpc>
                <a:spcPct val="90000"/>
              </a:lnSpc>
              <a:buFontTx/>
              <a:buAutoNum type="arabicPeriod"/>
              <a:defRPr/>
            </a:pPr>
            <a:r>
              <a:rPr lang="en-US" b="1" u="sng" dirty="0" smtClean="0">
                <a:solidFill>
                  <a:srgbClr val="FFC000"/>
                </a:solidFill>
              </a:rPr>
              <a:t>Do</a:t>
            </a:r>
            <a:r>
              <a:rPr lang="en-US" dirty="0" smtClean="0"/>
              <a:t> it—Put it into action—today!</a:t>
            </a:r>
            <a:br>
              <a:rPr lang="en-US" dirty="0" smtClean="0"/>
            </a:br>
            <a:r>
              <a:rPr lang="en-US" dirty="0" smtClean="0"/>
              <a:t>				       —consistently </a:t>
            </a:r>
          </a:p>
        </p:txBody>
      </p:sp>
      <p:sp>
        <p:nvSpPr>
          <p:cNvPr id="922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04-2017</a:t>
            </a:r>
          </a:p>
        </p:txBody>
      </p:sp>
      <p:sp>
        <p:nvSpPr>
          <p:cNvPr id="92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fld id="{0F8C86F4-BD8C-4246-A571-1C30646EE7D0}" type="slidenum">
              <a:rPr kumimoji="0" lang="en-US" altLang="en-US" sz="1400"/>
              <a:pPr>
                <a:spcBef>
                  <a:spcPct val="20000"/>
                </a:spcBef>
                <a:buClrTx/>
                <a:buFontTx/>
                <a:buNone/>
              </a:pPr>
              <a:t>8</a:t>
            </a:fld>
            <a:endParaRPr kumimoji="0" lang="en-US" altLang="en-US" sz="1400"/>
          </a:p>
        </p:txBody>
      </p:sp>
      <p:sp>
        <p:nvSpPr>
          <p:cNvPr id="922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chemeClr val="tx1"/>
              </a:buClr>
              <a:buChar cha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buChar char="•"/>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spcBef>
                <a:spcPct val="20000"/>
              </a:spcBef>
              <a:buClrTx/>
              <a:buFontTx/>
              <a:buNone/>
            </a:pPr>
            <a:r>
              <a:rPr kumimoji="0" lang="en-US" altLang="en-US" sz="1400" smtClean="0"/>
              <a:t>PSNC #8           iTeenChallenge.org</a:t>
            </a:r>
          </a:p>
        </p:txBody>
      </p:sp>
    </p:spTree>
    <p:extLst>
      <p:ext uri="{BB962C8B-B14F-4D97-AF65-F5344CB8AC3E}">
        <p14:creationId xmlns:p14="http://schemas.microsoft.com/office/powerpoint/2010/main" val="954260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9299">
                                            <p:txEl>
                                              <p:pRg st="2" end="2"/>
                                            </p:txEl>
                                          </p:spTgt>
                                        </p:tgtEl>
                                        <p:attrNameLst>
                                          <p:attrName>style.visibility</p:attrName>
                                        </p:attrNameLst>
                                      </p:cBhvr>
                                      <p:to>
                                        <p:strVal val="visible"/>
                                      </p:to>
                                    </p:set>
                                    <p:anim calcmode="lin" valueType="num">
                                      <p:cBhvr additive="base">
                                        <p:cTn id="7" dur="500" fill="hold"/>
                                        <p:tgtEl>
                                          <p:spTgt spid="4392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9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9299">
                                            <p:txEl>
                                              <p:pRg st="3" end="3"/>
                                            </p:txEl>
                                          </p:spTgt>
                                        </p:tgtEl>
                                        <p:attrNameLst>
                                          <p:attrName>style.visibility</p:attrName>
                                        </p:attrNameLst>
                                      </p:cBhvr>
                                      <p:to>
                                        <p:strVal val="visible"/>
                                      </p:to>
                                    </p:set>
                                    <p:anim calcmode="lin" valueType="num">
                                      <p:cBhvr additive="base">
                                        <p:cTn id="13" dur="500" fill="hold"/>
                                        <p:tgtEl>
                                          <p:spTgt spid="43929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9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9299">
                                            <p:txEl>
                                              <p:pRg st="4" end="4"/>
                                            </p:txEl>
                                          </p:spTgt>
                                        </p:tgtEl>
                                        <p:attrNameLst>
                                          <p:attrName>style.visibility</p:attrName>
                                        </p:attrNameLst>
                                      </p:cBhvr>
                                      <p:to>
                                        <p:strVal val="visible"/>
                                      </p:to>
                                    </p:set>
                                    <p:anim calcmode="lin" valueType="num">
                                      <p:cBhvr additive="base">
                                        <p:cTn id="19" dur="500" fill="hold"/>
                                        <p:tgtEl>
                                          <p:spTgt spid="4392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92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905000"/>
          </a:xfrm>
        </p:spPr>
        <p:txBody>
          <a:bodyPr/>
          <a:lstStyle/>
          <a:p>
            <a:pPr algn="ctr"/>
            <a:r>
              <a:rPr lang="en-US" altLang="en-US" sz="4000" dirty="0">
                <a:solidFill>
                  <a:srgbClr val="FFFF00"/>
                </a:solidFill>
                <a:effectLst>
                  <a:outerShdw blurRad="38100" dist="38100" dir="2700000" algn="tl">
                    <a:srgbClr val="000000">
                      <a:alpha val="43137"/>
                    </a:srgbClr>
                  </a:outerShdw>
                </a:effectLst>
              </a:rPr>
              <a:t>A Biblical approach to learning</a:t>
            </a:r>
            <a:r>
              <a:rPr lang="en-US" altLang="en-US" sz="4000" dirty="0" smtClean="0">
                <a:solidFill>
                  <a:srgbClr val="FFFF00"/>
                </a:solidFill>
                <a:effectLst>
                  <a:outerShdw blurRad="38100" dist="38100" dir="2700000" algn="tl">
                    <a:srgbClr val="000000">
                      <a:alpha val="43137"/>
                    </a:srgbClr>
                  </a:outerShdw>
                </a:effectLst>
              </a:rPr>
              <a:t/>
            </a:r>
            <a:br>
              <a:rPr lang="en-US" altLang="en-US" sz="4000" dirty="0" smtClean="0">
                <a:solidFill>
                  <a:srgbClr val="FFFF00"/>
                </a:solidFill>
                <a:effectLst>
                  <a:outerShdw blurRad="38100" dist="38100" dir="2700000" algn="tl">
                    <a:srgbClr val="000000">
                      <a:alpha val="43137"/>
                    </a:srgbClr>
                  </a:outerShdw>
                </a:effectLst>
              </a:rPr>
            </a:br>
            <a:r>
              <a:rPr lang="en-US" altLang="en-US" sz="4000" dirty="0">
                <a:solidFill>
                  <a:srgbClr val="FFFF00"/>
                </a:solidFill>
                <a:effectLst>
                  <a:outerShdw blurRad="38100" dist="38100" dir="2700000" algn="tl">
                    <a:srgbClr val="000000">
                      <a:alpha val="43137"/>
                    </a:srgbClr>
                  </a:outerShdw>
                </a:effectLst>
              </a:rPr>
              <a:t>Step </a:t>
            </a:r>
            <a:r>
              <a:rPr lang="ru-RU" altLang="en-US" sz="4000" dirty="0" smtClean="0">
                <a:solidFill>
                  <a:srgbClr val="FFFF00"/>
                </a:solidFill>
                <a:effectLst>
                  <a:outerShdw blurRad="38100" dist="38100" dir="2700000" algn="tl">
                    <a:srgbClr val="000000">
                      <a:alpha val="43137"/>
                    </a:srgbClr>
                  </a:outerShdw>
                </a:effectLst>
              </a:rPr>
              <a:t>1</a:t>
            </a:r>
            <a:r>
              <a:rPr lang="en-US" altLang="en-US" sz="4000" dirty="0">
                <a:solidFill>
                  <a:srgbClr val="FFFF00"/>
                </a:solidFill>
                <a:effectLst>
                  <a:outerShdw blurRad="38100" dist="38100" dir="2700000" algn="tl">
                    <a:srgbClr val="000000">
                      <a:alpha val="43137"/>
                    </a:srgbClr>
                  </a:outerShdw>
                </a:effectLst>
              </a:rPr>
              <a:t>          Step 2         Step 3 </a:t>
            </a:r>
            <a:endParaRPr lang="en-US" sz="3600" dirty="0">
              <a:solidFill>
                <a:schemeClr val="tx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286000"/>
            <a:ext cx="4897866" cy="3657600"/>
          </a:xfrm>
        </p:spPr>
      </p:pic>
      <p:sp>
        <p:nvSpPr>
          <p:cNvPr id="4" name="Date Placeholder 3"/>
          <p:cNvSpPr>
            <a:spLocks noGrp="1"/>
          </p:cNvSpPr>
          <p:nvPr>
            <p:ph type="dt" sz="half" idx="10"/>
          </p:nvPr>
        </p:nvSpPr>
        <p:spPr/>
        <p:txBody>
          <a:bodyPr/>
          <a:lstStyle/>
          <a:p>
            <a:pPr>
              <a:defRPr/>
            </a:pPr>
            <a:r>
              <a:rPr lang="en-US" smtClean="0"/>
              <a:t>04-2017</a:t>
            </a:r>
            <a:endParaRPr lang="en-US"/>
          </a:p>
        </p:txBody>
      </p:sp>
      <p:sp>
        <p:nvSpPr>
          <p:cNvPr id="5" name="Footer Placeholder 4"/>
          <p:cNvSpPr>
            <a:spLocks noGrp="1"/>
          </p:cNvSpPr>
          <p:nvPr>
            <p:ph type="ftr" sz="quarter" idx="11"/>
          </p:nvPr>
        </p:nvSpPr>
        <p:spPr/>
        <p:txBody>
          <a:bodyPr/>
          <a:lstStyle/>
          <a:p>
            <a:r>
              <a:rPr lang="en-US" altLang="en-US" smtClean="0"/>
              <a:t>PSNC #8           iTeenChallenge.org</a:t>
            </a:r>
            <a:endParaRPr lang="en-US" altLang="en-US"/>
          </a:p>
        </p:txBody>
      </p:sp>
      <p:sp>
        <p:nvSpPr>
          <p:cNvPr id="6" name="Slide Number Placeholder 5"/>
          <p:cNvSpPr>
            <a:spLocks noGrp="1"/>
          </p:cNvSpPr>
          <p:nvPr>
            <p:ph type="sldNum" sz="quarter" idx="12"/>
          </p:nvPr>
        </p:nvSpPr>
        <p:spPr/>
        <p:txBody>
          <a:bodyPr/>
          <a:lstStyle/>
          <a:p>
            <a:fld id="{99910219-2BB3-4C5E-B148-479F2C35B233}" type="slidenum">
              <a:rPr lang="en-US" altLang="en-US" smtClean="0"/>
              <a:pPr/>
              <a:t>9</a:t>
            </a:fld>
            <a:endParaRPr lang="en-US" altLang="en-US"/>
          </a:p>
        </p:txBody>
      </p:sp>
      <p:sp>
        <p:nvSpPr>
          <p:cNvPr id="8" name="Right Arrow 7"/>
          <p:cNvSpPr/>
          <p:nvPr/>
        </p:nvSpPr>
        <p:spPr bwMode="auto">
          <a:xfrm>
            <a:off x="2819400" y="1066800"/>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4200" b="0" i="0" u="none" strike="noStrike" cap="none" normalizeH="0" baseline="0" smtClean="0">
              <a:ln>
                <a:noFill/>
              </a:ln>
              <a:solidFill>
                <a:schemeClr val="tx2"/>
              </a:solidFill>
              <a:effectLst/>
              <a:latin typeface="Tahoma" pitchFamily="34" charset="0"/>
            </a:endParaRPr>
          </a:p>
        </p:txBody>
      </p:sp>
      <p:sp>
        <p:nvSpPr>
          <p:cNvPr id="9" name="Right Arrow 8"/>
          <p:cNvSpPr/>
          <p:nvPr/>
        </p:nvSpPr>
        <p:spPr bwMode="auto">
          <a:xfrm>
            <a:off x="5715000" y="1099566"/>
            <a:ext cx="97840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4200" b="0" i="0" u="none" strike="noStrike" cap="none" normalizeH="0" baseline="0" smtClean="0">
              <a:ln>
                <a:noFill/>
              </a:ln>
              <a:solidFill>
                <a:schemeClr val="tx2"/>
              </a:solidFill>
              <a:effectLst/>
              <a:latin typeface="Tahoma" pitchFamily="34" charset="0"/>
            </a:endParaRPr>
          </a:p>
        </p:txBody>
      </p:sp>
      <p:sp>
        <p:nvSpPr>
          <p:cNvPr id="3" name="TextBox 2"/>
          <p:cNvSpPr txBox="1"/>
          <p:nvPr/>
        </p:nvSpPr>
        <p:spPr>
          <a:xfrm>
            <a:off x="6477000" y="2819400"/>
            <a:ext cx="2514600" cy="1138773"/>
          </a:xfrm>
          <a:prstGeom prst="rect">
            <a:avLst/>
          </a:prstGeom>
          <a:noFill/>
        </p:spPr>
        <p:txBody>
          <a:bodyPr wrap="square" rtlCol="0">
            <a:spAutoFit/>
          </a:bodyPr>
          <a:lstStyle/>
          <a:p>
            <a:r>
              <a:rPr lang="en-US" altLang="en-US" sz="4400" dirty="0">
                <a:solidFill>
                  <a:srgbClr val="FFFF00"/>
                </a:solidFill>
                <a:effectLst>
                  <a:outerShdw blurRad="38100" dist="38100" dir="2700000" algn="tl">
                    <a:srgbClr val="000000">
                      <a:alpha val="43137"/>
                    </a:srgbClr>
                  </a:outerShdw>
                </a:effectLst>
              </a:rPr>
              <a:t>Windows</a:t>
            </a:r>
            <a:endParaRPr lang="en-US" dirty="0" smtClean="0"/>
          </a:p>
          <a:p>
            <a:endParaRPr lang="en-US" sz="2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4086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Default Design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Default Design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Default Design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Default Design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Default Design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Default Design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6617</TotalTime>
  <Words>1186</Words>
  <Application>Microsoft Office PowerPoint</Application>
  <PresentationFormat>On-screen Show (4:3)</PresentationFormat>
  <Paragraphs>308</Paragraphs>
  <Slides>48</Slides>
  <Notes>0</Notes>
  <HiddenSlides>13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Default Design</vt:lpstr>
      <vt:lpstr>Clip</vt:lpstr>
      <vt:lpstr>Helping Students with Personal Application Goals</vt:lpstr>
      <vt:lpstr>How much experience have you had in helping students set personal application goals in Teen Challenge classes?</vt:lpstr>
      <vt:lpstr>Personal Application Goals—the engine  </vt:lpstr>
      <vt:lpstr>Setting Personal Application Goals is a difficult task </vt:lpstr>
      <vt:lpstr>PowerPoint Presentation</vt:lpstr>
      <vt:lpstr>Difference between being a believer and a follower of Jesus</vt:lpstr>
      <vt:lpstr>A. God’s view of personal application</vt:lpstr>
      <vt:lpstr>A. God’s view of personal application</vt:lpstr>
      <vt:lpstr>A Biblical approach to learning Step 1          Step 2         Step 3 </vt:lpstr>
      <vt:lpstr>PowerPoint Presentation</vt:lpstr>
      <vt:lpstr>PowerPoint Presentation</vt:lpstr>
      <vt:lpstr>“A journey of a thousand miles begins with  a single step.”      - Chinese Proverb</vt:lpstr>
      <vt:lpstr>B. Where do we use Personal Application Goals?</vt:lpstr>
      <vt:lpstr>C. Samples of good  personal application goals</vt:lpstr>
      <vt:lpstr>C. Samples of good personal application goals </vt:lpstr>
      <vt:lpstr>PowerPoint Presentation</vt:lpstr>
      <vt:lpstr>PowerPoint Presentation</vt:lpstr>
      <vt:lpstr>PowerPoint Presentation</vt:lpstr>
      <vt:lpstr>C. Personal application goals  are a tool.</vt:lpstr>
      <vt:lpstr>D. Marks of a good Personal Application Goal</vt:lpstr>
      <vt:lpstr>PowerPoint Presentation</vt:lpstr>
      <vt:lpstr>PowerPoint Presentation</vt:lpstr>
      <vt:lpstr>PowerPoint Presentation</vt:lpstr>
      <vt:lpstr>Goal for Character Qualities class--Gratefulness</vt:lpstr>
      <vt:lpstr>2 Corinthians 5:17</vt:lpstr>
      <vt:lpstr>Activity—Evaluate this goal</vt:lpstr>
      <vt:lpstr>Matthew 28:19-20 </vt:lpstr>
      <vt:lpstr>E. What should be the focus of the personal application goal?</vt:lpstr>
      <vt:lpstr>Hebrew model of education</vt:lpstr>
      <vt:lpstr>Are they having problems understanding how God’s truth relates to their life?</vt:lpstr>
      <vt:lpstr>If they correctly understand God’s truth, and see how it relates to their life, then their goal should focus on the personal application—the doing of it.</vt:lpstr>
      <vt:lpstr>F. How can you become skilled at writing good personal application goals?</vt:lpstr>
      <vt:lpstr>F. How can you as a teacher help students set good personal application goals?</vt:lpstr>
      <vt:lpstr>2. The problem of goals being too general</vt:lpstr>
      <vt:lpstr>We are not trying to go the whole distance in one step.   We want to take  One step in a  positive direction.</vt:lpstr>
      <vt:lpstr>3. What should be the focus of the personal application goal?</vt:lpstr>
      <vt:lpstr>F. Short term vs long term  goals</vt:lpstr>
      <vt:lpstr>   I press on toward the goal to win the prize for which God has called me (Philippians 3:14 NIV) </vt:lpstr>
      <vt:lpstr>3. Different Kinds of Goals</vt:lpstr>
      <vt:lpstr>4. What will be your action steps to help students in your program write better personal application goals?</vt:lpstr>
      <vt:lpstr>H. Setting good personal application goals is only one step to becoming a successful Christian—a successful disciple.</vt:lpstr>
      <vt:lpstr>G. Ideas for Good Goals</vt:lpstr>
      <vt:lpstr>Helps in setting Goals</vt:lpstr>
      <vt:lpstr>  Developing good Personal Application goals is a skill that will be useful to the student for a lifetime</vt:lpstr>
      <vt:lpstr>D. Marks of a good Personal Application Goal</vt:lpstr>
      <vt:lpstr>Personal Application Goals—the engine  </vt:lpstr>
      <vt:lpstr>A Biblical approach to learning Step 1          Step 2         Step 3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Students with Personal Application Goals</dc:title>
  <dc:creator>Gregg Fischer</dc:creator>
  <cp:lastModifiedBy>Dave Batty</cp:lastModifiedBy>
  <cp:revision>63</cp:revision>
  <cp:lastPrinted>2004-06-25T02:36:08Z</cp:lastPrinted>
  <dcterms:created xsi:type="dcterms:W3CDTF">2004-06-06T20:04:55Z</dcterms:created>
  <dcterms:modified xsi:type="dcterms:W3CDTF">2017-06-19T20:14:29Z</dcterms:modified>
</cp:coreProperties>
</file>