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38"/>
  </p:notesMasterIdLst>
  <p:handoutMasterIdLst>
    <p:handoutMasterId r:id="rId39"/>
  </p:handoutMasterIdLst>
  <p:sldIdLst>
    <p:sldId id="256" r:id="rId2"/>
    <p:sldId id="624" r:id="rId3"/>
    <p:sldId id="553" r:id="rId4"/>
    <p:sldId id="595" r:id="rId5"/>
    <p:sldId id="627" r:id="rId6"/>
    <p:sldId id="596" r:id="rId7"/>
    <p:sldId id="612" r:id="rId8"/>
    <p:sldId id="628" r:id="rId9"/>
    <p:sldId id="613" r:id="rId10"/>
    <p:sldId id="614" r:id="rId11"/>
    <p:sldId id="549" r:id="rId12"/>
    <p:sldId id="597" r:id="rId13"/>
    <p:sldId id="622" r:id="rId14"/>
    <p:sldId id="609" r:id="rId15"/>
    <p:sldId id="615" r:id="rId16"/>
    <p:sldId id="616" r:id="rId17"/>
    <p:sldId id="539" r:id="rId18"/>
    <p:sldId id="610" r:id="rId19"/>
    <p:sldId id="611" r:id="rId20"/>
    <p:sldId id="621" r:id="rId21"/>
    <p:sldId id="566" r:id="rId22"/>
    <p:sldId id="617" r:id="rId23"/>
    <p:sldId id="623" r:id="rId24"/>
    <p:sldId id="562" r:id="rId25"/>
    <p:sldId id="618" r:id="rId26"/>
    <p:sldId id="606" r:id="rId27"/>
    <p:sldId id="631" r:id="rId28"/>
    <p:sldId id="585" r:id="rId29"/>
    <p:sldId id="583" r:id="rId30"/>
    <p:sldId id="619" r:id="rId31"/>
    <p:sldId id="577" r:id="rId32"/>
    <p:sldId id="632" r:id="rId33"/>
    <p:sldId id="633" r:id="rId34"/>
    <p:sldId id="634" r:id="rId35"/>
    <p:sldId id="607" r:id="rId36"/>
    <p:sldId id="608" r:id="rId3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4200" kern="1200">
        <a:solidFill>
          <a:schemeClr val="tx2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4200" kern="1200">
        <a:solidFill>
          <a:schemeClr val="tx2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4200" kern="1200">
        <a:solidFill>
          <a:schemeClr val="tx2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4200" kern="1200">
        <a:solidFill>
          <a:schemeClr val="tx2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4200" kern="1200">
        <a:solidFill>
          <a:schemeClr val="tx2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umimoji="1" sz="4200" kern="1200">
        <a:solidFill>
          <a:schemeClr val="tx2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umimoji="1" sz="4200" kern="1200">
        <a:solidFill>
          <a:schemeClr val="tx2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umimoji="1" sz="4200" kern="1200">
        <a:solidFill>
          <a:schemeClr val="tx2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umimoji="1" sz="4200" kern="1200">
        <a:solidFill>
          <a:schemeClr val="tx2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006600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18" autoAdjust="0"/>
  </p:normalViewPr>
  <p:slideViewPr>
    <p:cSldViewPr>
      <p:cViewPr varScale="1">
        <p:scale>
          <a:sx n="50" d="100"/>
          <a:sy n="50" d="100"/>
        </p:scale>
        <p:origin x="600" y="2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pPr>
              <a:defRPr/>
            </a:pPr>
            <a:r>
              <a:rPr lang="en-US"/>
              <a:t>Gregg Fischer</a:t>
            </a:r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endParaRPr lang="en-US" altLang="en-US"/>
          </a:p>
        </p:txBody>
      </p:sp>
      <p:sp>
        <p:nvSpPr>
          <p:cNvPr id="375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pPr>
              <a:defRPr/>
            </a:pPr>
            <a:r>
              <a:rPr lang="en-US"/>
              <a:t>Help with Personal Application Goals</a:t>
            </a:r>
          </a:p>
        </p:txBody>
      </p:sp>
      <p:sp>
        <p:nvSpPr>
          <p:cNvPr id="375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634462D0-4CF5-4297-AEDE-3CCF121513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957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606" name="Rectangle 1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endParaRPr lang="en-US" altLang="en-US"/>
          </a:p>
        </p:txBody>
      </p:sp>
      <p:sp>
        <p:nvSpPr>
          <p:cNvPr id="24579" name="Rectangle 15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6608" name="Rectangle 1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66609" name="Rectangle 1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endParaRPr lang="en-US" altLang="en-US"/>
          </a:p>
        </p:txBody>
      </p:sp>
      <p:sp>
        <p:nvSpPr>
          <p:cNvPr id="366610" name="Rectangle 18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endParaRPr lang="en-US" altLang="en-US"/>
          </a:p>
        </p:txBody>
      </p:sp>
      <p:sp>
        <p:nvSpPr>
          <p:cNvPr id="366611" name="Rectangle 19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1AD06910-C78C-4C3C-AFD9-958F4F6F66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82863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sl-SI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Kakšna je razlika med dobro idejo in dobrim ciljem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06910-C78C-4C3C-AFD9-958F4F6F663C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7996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050"/>
          <p:cNvSpPr>
            <a:spLocks noChangeArrowheads="1"/>
          </p:cNvSpPr>
          <p:nvPr/>
        </p:nvSpPr>
        <p:spPr bwMode="auto">
          <a:xfrm>
            <a:off x="1016000" y="-1905000"/>
            <a:ext cx="12192000" cy="9067800"/>
          </a:xfrm>
          <a:prstGeom prst="diamond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endParaRPr lang="ru-RU" altLang="en-US" sz="4200"/>
          </a:p>
        </p:txBody>
      </p:sp>
      <p:sp>
        <p:nvSpPr>
          <p:cNvPr id="5" name="Rectangle 2053"/>
          <p:cNvSpPr>
            <a:spLocks noChangeArrowheads="1"/>
          </p:cNvSpPr>
          <p:nvPr/>
        </p:nvSpPr>
        <p:spPr bwMode="auto">
          <a:xfrm>
            <a:off x="0" y="0"/>
            <a:ext cx="508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endParaRPr lang="ru-RU" altLang="en-US" sz="4200"/>
          </a:p>
        </p:txBody>
      </p:sp>
      <p:sp>
        <p:nvSpPr>
          <p:cNvPr id="6" name="Rectangle 2054"/>
          <p:cNvSpPr>
            <a:spLocks noChangeArrowheads="1"/>
          </p:cNvSpPr>
          <p:nvPr/>
        </p:nvSpPr>
        <p:spPr bwMode="auto">
          <a:xfrm>
            <a:off x="0" y="0"/>
            <a:ext cx="508000" cy="2286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endParaRPr lang="ru-RU" altLang="en-US" sz="4200"/>
          </a:p>
        </p:txBody>
      </p:sp>
      <p:sp>
        <p:nvSpPr>
          <p:cNvPr id="378883" name="Rectangle 2051"/>
          <p:cNvSpPr>
            <a:spLocks noGrp="1" noChangeArrowheads="1"/>
          </p:cNvSpPr>
          <p:nvPr>
            <p:ph type="ctrTitle"/>
          </p:nvPr>
        </p:nvSpPr>
        <p:spPr>
          <a:xfrm>
            <a:off x="1219200" y="1524000"/>
            <a:ext cx="10363200" cy="11430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78884" name="Rectangle 2052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276600"/>
            <a:ext cx="8534400" cy="1752600"/>
          </a:xfrm>
          <a:effectLst>
            <a:outerShdw dist="81320" dir="2319588" algn="ctr" rotWithShape="0">
              <a:srgbClr val="808080"/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2058"/>
          <p:cNvSpPr>
            <a:spLocks noGrp="1" noChangeArrowheads="1"/>
          </p:cNvSpPr>
          <p:nvPr>
            <p:ph type="dt" sz="half" idx="10"/>
          </p:nvPr>
        </p:nvSpPr>
        <p:spPr>
          <a:xfrm>
            <a:off x="1117600" y="6400800"/>
            <a:ext cx="2540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06-2019</a:t>
            </a:r>
          </a:p>
        </p:txBody>
      </p:sp>
      <p:sp>
        <p:nvSpPr>
          <p:cNvPr id="8" name="Rectangle 2059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6400800"/>
            <a:ext cx="67056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iteenchallenge.org     Course T505.18</a:t>
            </a:r>
          </a:p>
        </p:txBody>
      </p:sp>
      <p:sp>
        <p:nvSpPr>
          <p:cNvPr id="9" name="Rectangle 206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956800" y="6400800"/>
            <a:ext cx="1422400" cy="457200"/>
          </a:xfrm>
        </p:spPr>
        <p:txBody>
          <a:bodyPr/>
          <a:lstStyle>
            <a:lvl1pPr>
              <a:defRPr/>
            </a:lvl1pPr>
          </a:lstStyle>
          <a:p>
            <a:fld id="{3196D6A6-8885-4988-9D4D-7FC25818DB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7522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06-2019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iteenchallenge.org     Course T505.18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8F8C35-DB78-4863-8B21-A1915184E7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435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3000" y="609600"/>
            <a:ext cx="251460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09600"/>
            <a:ext cx="734060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06-2019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iteenchallenge.org     Course T505.18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CAE0B9-C484-4B8A-8EF3-8F2EBCD24A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9178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1117600" y="6248400"/>
            <a:ext cx="2540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06-2019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860800" y="6248400"/>
            <a:ext cx="5080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iteenchallenge.org     Course T505.18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363200" y="6248400"/>
            <a:ext cx="812800" cy="381000"/>
          </a:xfrm>
        </p:spPr>
        <p:txBody>
          <a:bodyPr/>
          <a:lstStyle>
            <a:lvl1pPr>
              <a:defRPr/>
            </a:lvl1pPr>
          </a:lstStyle>
          <a:p>
            <a:fld id="{99910219-2BB3-4C5E-B148-479F2C35B2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9993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06-2019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iteenchallenge.org     Course T505.18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4072DF-5BFC-4F51-83A0-E88D434898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4027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2286000"/>
            <a:ext cx="49276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50000" y="2286000"/>
            <a:ext cx="49276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06-2019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iteenchallenge.org     Course T505.18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BA8495-7106-4B78-84CC-EA396B51DE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8156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06-2019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iteenchallenge.org     Course T505.18</a:t>
            </a: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3B5125-6193-4A08-AA38-431BE31626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057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06-2019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iteenchallenge.org     Course T505.18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43F343-F121-49D0-861A-9C0F4A596B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9229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06-2019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iteenchallenge.org     Course T505.18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E08E5C-BE7D-450C-AE6A-8749C6F001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7006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06-2019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iteenchallenge.org     Course T505.18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5F86A9-945E-4F86-B5B4-FB7D02C2ED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861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06-2019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iteenchallenge.org     Course T505.18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CC0E70-6FA9-499A-AA35-5624537CE9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2830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hlink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2133600" y="-2209800"/>
            <a:ext cx="12192000" cy="9067800"/>
          </a:xfrm>
          <a:prstGeom prst="diamond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endParaRPr lang="ru-RU" altLang="en-US" sz="4200"/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609600"/>
            <a:ext cx="9753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786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2286000"/>
            <a:ext cx="10058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 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  <a:p>
            <a:pPr lvl="3"/>
            <a:endParaRPr lang="en-US" altLang="en-US"/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0"/>
            <a:ext cx="508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endParaRPr lang="ru-RU" altLang="en-US" sz="4200"/>
          </a:p>
        </p:txBody>
      </p:sp>
      <p:sp>
        <p:nvSpPr>
          <p:cNvPr id="1030" name="Rectangle 9"/>
          <p:cNvSpPr>
            <a:spLocks noChangeArrowheads="1"/>
          </p:cNvSpPr>
          <p:nvPr/>
        </p:nvSpPr>
        <p:spPr bwMode="auto">
          <a:xfrm>
            <a:off x="0" y="0"/>
            <a:ext cx="508000" cy="2286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endParaRPr lang="ru-RU" altLang="en-US" sz="4200"/>
          </a:p>
        </p:txBody>
      </p:sp>
      <p:sp>
        <p:nvSpPr>
          <p:cNvPr id="37786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17600" y="5943600"/>
            <a:ext cx="254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kumimoji="0"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06-2019</a:t>
            </a:r>
          </a:p>
        </p:txBody>
      </p:sp>
      <p:sp>
        <p:nvSpPr>
          <p:cNvPr id="37786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17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20000"/>
              </a:spcBef>
              <a:defRPr kumimoji="0" sz="1400"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iteenchallenge.org     Course T505.18</a:t>
            </a:r>
          </a:p>
        </p:txBody>
      </p:sp>
      <p:sp>
        <p:nvSpPr>
          <p:cNvPr id="37786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78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400">
                <a:solidFill>
                  <a:schemeClr val="tx1"/>
                </a:solidFill>
              </a:defRPr>
            </a:lvl1pPr>
          </a:lstStyle>
          <a:p>
            <a:fld id="{7EF1DB36-0400-47D2-9B62-5A1B569C06E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hf hdr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buClr>
          <a:schemeClr val="tx1"/>
        </a:buClr>
        <a:buChar char="•"/>
        <a:defRPr kumimoji="1" sz="3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Char char="–"/>
        <a:defRPr kumimoji="1" sz="2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19.jpeg"/><Relationship Id="rId3" Type="http://schemas.openxmlformats.org/officeDocument/2006/relationships/audio" Target="../media/audio1.wav"/><Relationship Id="rId7" Type="http://schemas.openxmlformats.org/officeDocument/2006/relationships/image" Target="../media/image15.wmf"/><Relationship Id="rId12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7.wmf"/><Relationship Id="rId5" Type="http://schemas.openxmlformats.org/officeDocument/2006/relationships/audio" Target="../media/audio3.wav"/><Relationship Id="rId10" Type="http://schemas.openxmlformats.org/officeDocument/2006/relationships/oleObject" Target="../embeddings/oleObject3.bin"/><Relationship Id="rId4" Type="http://schemas.openxmlformats.org/officeDocument/2006/relationships/audio" Target="../media/audio2.wav"/><Relationship Id="rId9" Type="http://schemas.openxmlformats.org/officeDocument/2006/relationships/image" Target="../media/image16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2438400" y="228600"/>
            <a:ext cx="7772400" cy="2514600"/>
          </a:xfrm>
        </p:spPr>
        <p:txBody>
          <a:bodyPr/>
          <a:lstStyle/>
          <a:p>
            <a:r>
              <a:rPr lang="sl-SI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Kako študentom pomagati pri ciljih za osebno aplikacijo</a:t>
            </a:r>
            <a:r>
              <a:rPr lang="en-US" alt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400" dirty="0"/>
              <a:t>Helping Students with Personal Application Goals</a:t>
            </a:r>
            <a:endParaRPr lang="en-US" altLang="en-US" sz="2400" i="1" dirty="0">
              <a:solidFill>
                <a:srgbClr val="FFFF00"/>
              </a:solidFill>
            </a:endParaRPr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2514600" y="2667000"/>
            <a:ext cx="4800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en-US" altLang="en-US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Avtor</a:t>
            </a:r>
            <a:r>
              <a:rPr lang="en-US" alt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Dave Batty</a:t>
            </a:r>
          </a:p>
          <a:p>
            <a:endParaRPr lang="en-US" altLang="en-US" sz="3600" dirty="0">
              <a:solidFill>
                <a:schemeClr val="tx1"/>
              </a:solidFill>
            </a:endParaRPr>
          </a:p>
        </p:txBody>
      </p:sp>
      <p:sp>
        <p:nvSpPr>
          <p:cNvPr id="4100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en-US" altLang="en-US" sz="1400">
                <a:solidFill>
                  <a:schemeClr val="tx1"/>
                </a:solidFill>
              </a:rPr>
              <a:t>06-2019</a:t>
            </a:r>
          </a:p>
        </p:txBody>
      </p:sp>
      <p:sp>
        <p:nvSpPr>
          <p:cNvPr id="410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fld id="{C8CFD371-BE2C-46F2-B7E3-EF0405DFE872}" type="slidenum">
              <a:rPr kumimoji="0" lang="en-US" altLang="en-US" sz="1400">
                <a:solidFill>
                  <a:schemeClr val="tx1"/>
                </a:solidFill>
              </a:rPr>
              <a:pPr/>
              <a:t>1</a:t>
            </a:fld>
            <a:endParaRPr kumimoji="0" lang="en-US" altLang="en-US" sz="1400">
              <a:solidFill>
                <a:schemeClr val="tx1"/>
              </a:solidFill>
            </a:endParaRPr>
          </a:p>
        </p:txBody>
      </p:sp>
      <p:sp>
        <p:nvSpPr>
          <p:cNvPr id="4102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en-US" altLang="en-US" sz="1400">
                <a:solidFill>
                  <a:schemeClr val="tx1"/>
                </a:solidFill>
              </a:rPr>
              <a:t>iteenchallenge.org     Course T505.18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219" y="3793392"/>
            <a:ext cx="1292803" cy="1009649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987" y="5099226"/>
            <a:ext cx="1276317" cy="996774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1" y="3581400"/>
            <a:ext cx="4304819" cy="25389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19" b="68488"/>
          <a:stretch/>
        </p:blipFill>
        <p:spPr>
          <a:xfrm>
            <a:off x="6973948" y="3581400"/>
            <a:ext cx="1935900" cy="8001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81800" y="3505200"/>
            <a:ext cx="2040627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altLang="en-US" sz="4000" b="1" cap="all" spc="3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c</a:t>
            </a:r>
            <a:r>
              <a:rPr lang="en-US" altLang="en-US" sz="4000" b="1" cap="all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i</a:t>
            </a:r>
            <a:r>
              <a:rPr lang="en-US" altLang="en-US" sz="4000" b="1" cap="all" spc="5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l</a:t>
            </a:r>
            <a:r>
              <a:rPr lang="en-US" altLang="en-US" sz="4000" b="1" cap="all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ji</a:t>
            </a:r>
            <a:endParaRPr lang="en-US" sz="4000" b="1" cap="all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76200"/>
            <a:ext cx="9448800" cy="6096000"/>
          </a:xfrm>
          <a:effectLst>
            <a:outerShdw blurRad="50800" dist="50800" dir="5400000" algn="ctr" rotWithShape="0">
              <a:srgbClr val="000000"/>
            </a:outerShdw>
          </a:effectLst>
        </p:spPr>
        <p:txBody>
          <a:bodyPr/>
          <a:lstStyle/>
          <a:p>
            <a:r>
              <a:rPr 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Sposobnost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zastaviti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cilj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osebno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aplikacijo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 </a:t>
            </a:r>
            <a:r>
              <a:rPr 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dosegljiv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 2 </a:t>
            </a:r>
            <a:r>
              <a:rPr 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 </a:t>
            </a:r>
            <a:r>
              <a:rPr 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dneh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je </a:t>
            </a:r>
            <a:r>
              <a:rPr 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osnovna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veščina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 </a:t>
            </a:r>
            <a:r>
              <a:rPr lang="en-US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življenju</a:t>
            </a: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kristjanov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želijo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biti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Jezusovi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učenci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how to set personal application goals that can be implemented </a:t>
            </a:r>
            <a:b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2-3 days is a basic </a:t>
            </a:r>
            <a:r>
              <a:rPr lang="en-US" sz="20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</a:t>
            </a:r>
            <a:r>
              <a:rPr lang="en-US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skill for a Christian disciple. </a:t>
            </a:r>
          </a:p>
          <a:p>
            <a:r>
              <a:rPr lang="pt-B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Cilji se nanašajo na manjše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korake</a:t>
            </a:r>
            <a:r>
              <a:rPr lang="en-US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</a:t>
            </a:r>
            <a:r>
              <a:rPr 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pomočjo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katerih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uresničujemo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Božjo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resnico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</a:t>
            </a:r>
            <a:r>
              <a:rPr 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osebnem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življenju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dirty="0">
                <a:solidFill>
                  <a:srgbClr val="FFFF00"/>
                </a:solidFill>
                <a:effectLst/>
              </a:rPr>
              <a:t> </a:t>
            </a:r>
            <a:br>
              <a:rPr lang="en-US" dirty="0">
                <a:solidFill>
                  <a:srgbClr val="FFFF00"/>
                </a:solidFill>
                <a:effectLst/>
              </a:rPr>
            </a:br>
            <a:r>
              <a:rPr lang="en-US" sz="2000" dirty="0">
                <a:effectLst/>
              </a:rPr>
              <a:t>These goals focus on small </a:t>
            </a:r>
            <a:br>
              <a:rPr lang="en-US" sz="2000" dirty="0">
                <a:effectLst/>
              </a:rPr>
            </a:br>
            <a:r>
              <a:rPr lang="en-US" sz="2000" b="1" u="sng" dirty="0">
                <a:solidFill>
                  <a:srgbClr val="FFC000"/>
                </a:solidFill>
                <a:effectLst/>
              </a:rPr>
              <a:t>action steps</a:t>
            </a:r>
            <a:r>
              <a:rPr lang="en-US" sz="2000" dirty="0">
                <a:solidFill>
                  <a:srgbClr val="FFC000"/>
                </a:solidFill>
                <a:effectLst/>
              </a:rPr>
              <a:t> </a:t>
            </a:r>
            <a:r>
              <a:rPr lang="en-US" sz="2000" dirty="0">
                <a:effectLst/>
              </a:rPr>
              <a:t>of applying </a:t>
            </a:r>
            <a:br>
              <a:rPr lang="en-US" sz="2000" dirty="0">
                <a:effectLst/>
              </a:rPr>
            </a:br>
            <a:r>
              <a:rPr lang="en-US" sz="2000" dirty="0">
                <a:effectLst/>
              </a:rPr>
              <a:t>God’s truths in your life.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06-2019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iteenchallenge.org     Course T505.18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0219-2BB3-4C5E-B148-479F2C35B233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>
          <a:xfrm>
            <a:off x="8305800" y="2438400"/>
            <a:ext cx="26987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43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0"/>
            <a:ext cx="9677400" cy="1828800"/>
          </a:xfrm>
        </p:spPr>
        <p:txBody>
          <a:bodyPr/>
          <a:lstStyle/>
          <a:p>
            <a:pPr marL="695325" indent="-695325"/>
            <a:r>
              <a:rPr lang="pl-PL" altLang="en-US" sz="3200" dirty="0">
                <a:solidFill>
                  <a:srgbClr val="FFFF00"/>
                </a:solidFill>
              </a:rPr>
              <a:t>B.	Kje lahko uporabimo cilje za osebno aplikacijo</a:t>
            </a:r>
            <a:r>
              <a:rPr lang="ru-RU" altLang="en-US" sz="3200" dirty="0">
                <a:solidFill>
                  <a:srgbClr val="FFFF00"/>
                </a:solidFill>
              </a:rPr>
              <a:t>?</a:t>
            </a:r>
            <a:r>
              <a:rPr lang="en-US" altLang="en-US" sz="3200" dirty="0">
                <a:solidFill>
                  <a:srgbClr val="FFFF00"/>
                </a:solidFill>
              </a:rPr>
              <a:t/>
            </a:r>
            <a:br>
              <a:rPr lang="en-US" altLang="en-US" sz="3200" dirty="0">
                <a:solidFill>
                  <a:srgbClr val="FFFF00"/>
                </a:solidFill>
              </a:rPr>
            </a:br>
            <a:r>
              <a:rPr lang="en-US" altLang="en-US" sz="2000" dirty="0">
                <a:solidFill>
                  <a:schemeClr val="tx1"/>
                </a:solidFill>
              </a:rPr>
              <a:t>Where do we use Personal Application Goals?</a:t>
            </a:r>
            <a:r>
              <a:rPr lang="pt-BR" altLang="en-US" sz="2000" dirty="0">
                <a:solidFill>
                  <a:schemeClr val="tx1"/>
                </a:solidFill>
              </a:rPr>
              <a:t> </a:t>
            </a:r>
            <a:endParaRPr lang="en-US" altLang="en-US" sz="2800" i="1" dirty="0">
              <a:solidFill>
                <a:schemeClr val="tx1"/>
              </a:solidFill>
            </a:endParaRPr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981200"/>
            <a:ext cx="9982200" cy="4114800"/>
          </a:xfrm>
        </p:spPr>
        <p:txBody>
          <a:bodyPr/>
          <a:lstStyle/>
          <a:p>
            <a:pPr marL="514350" indent="-514350">
              <a:buFont typeface="Tahoma" pitchFamily="34" charset="0"/>
              <a:buAutoNum type="arabicPeriod"/>
            </a:pPr>
            <a:r>
              <a:rPr lang="en-US" altLang="en-US" dirty="0" err="1">
                <a:solidFill>
                  <a:srgbClr val="FFFF00"/>
                </a:solidFill>
              </a:rPr>
              <a:t>UNŽI</a:t>
            </a:r>
            <a:r>
              <a:rPr lang="en-US" altLang="en-US" dirty="0">
                <a:solidFill>
                  <a:srgbClr val="FFFF00"/>
                </a:solidFill>
              </a:rPr>
              <a:t> - </a:t>
            </a:r>
            <a:r>
              <a:rPr lang="en-US" altLang="en-US" dirty="0" err="1">
                <a:solidFill>
                  <a:srgbClr val="FFFF00"/>
                </a:solidFill>
              </a:rPr>
              <a:t>Tečaj</a:t>
            </a:r>
            <a:r>
              <a:rPr lang="en-US" altLang="en-US" dirty="0">
                <a:solidFill>
                  <a:srgbClr val="FFFF00"/>
                </a:solidFill>
              </a:rPr>
              <a:t> </a:t>
            </a:r>
            <a:r>
              <a:rPr lang="en-US" altLang="en-US" dirty="0" err="1">
                <a:solidFill>
                  <a:srgbClr val="FFFF00"/>
                </a:solidFill>
              </a:rPr>
              <a:t>izgradnje</a:t>
            </a:r>
            <a:r>
              <a:rPr lang="en-US" altLang="en-US" dirty="0">
                <a:solidFill>
                  <a:srgbClr val="FFFF00"/>
                </a:solidFill>
              </a:rPr>
              <a:t> </a:t>
            </a:r>
            <a:r>
              <a:rPr lang="en-US" altLang="en-US" dirty="0" err="1">
                <a:solidFill>
                  <a:srgbClr val="FFFF00"/>
                </a:solidFill>
              </a:rPr>
              <a:t>značaja</a:t>
            </a:r>
            <a:r>
              <a:rPr lang="en-US" altLang="en-US" dirty="0">
                <a:solidFill>
                  <a:srgbClr val="FFFF00"/>
                </a:solidFill>
              </a:rPr>
              <a:t>, </a:t>
            </a:r>
            <a:r>
              <a:rPr lang="en-US" altLang="en-US" dirty="0" err="1">
                <a:solidFill>
                  <a:srgbClr val="FFFF00"/>
                </a:solidFill>
              </a:rPr>
              <a:t>korak</a:t>
            </a:r>
            <a:r>
              <a:rPr lang="en-US" altLang="en-US" dirty="0">
                <a:solidFill>
                  <a:srgbClr val="FFFF00"/>
                </a:solidFill>
              </a:rPr>
              <a:t> 6</a:t>
            </a:r>
            <a:r>
              <a:rPr lang="ru-RU" altLang="en-US" dirty="0">
                <a:solidFill>
                  <a:srgbClr val="FFFF00"/>
                </a:solidFill>
              </a:rPr>
              <a:t> </a:t>
            </a:r>
            <a:r>
              <a:rPr lang="en-US" altLang="en-US" dirty="0">
                <a:solidFill>
                  <a:srgbClr val="FFFF00"/>
                </a:solidFill>
              </a:rPr>
              <a:t/>
            </a:r>
            <a:br>
              <a:rPr lang="en-US" altLang="en-US" dirty="0">
                <a:solidFill>
                  <a:srgbClr val="FFFF00"/>
                </a:solidFill>
              </a:rPr>
            </a:br>
            <a:r>
              <a:rPr lang="en-US" altLang="en-US" sz="2000" dirty="0" err="1"/>
              <a:t>PSNC</a:t>
            </a:r>
            <a:r>
              <a:rPr lang="en-US" altLang="en-US" sz="2000" dirty="0"/>
              <a:t> Character Qualities Step 6</a:t>
            </a:r>
            <a:endParaRPr lang="en-US" altLang="en-US" i="1" dirty="0">
              <a:solidFill>
                <a:srgbClr val="FFFF00"/>
              </a:solidFill>
            </a:endParaRPr>
          </a:p>
          <a:p>
            <a:pPr marL="514350" indent="-514350">
              <a:buFont typeface="Tahoma" pitchFamily="34" charset="0"/>
              <a:buAutoNum type="arabicPeriod"/>
            </a:pPr>
            <a:r>
              <a:rPr lang="en-US" altLang="en-US" dirty="0" err="1">
                <a:solidFill>
                  <a:srgbClr val="FFFF00"/>
                </a:solidFill>
              </a:rPr>
              <a:t>UNŽI</a:t>
            </a:r>
            <a:r>
              <a:rPr lang="en-US" altLang="en-US" dirty="0">
                <a:solidFill>
                  <a:srgbClr val="FFFF00"/>
                </a:solidFill>
              </a:rPr>
              <a:t> - </a:t>
            </a:r>
            <a:r>
              <a:rPr lang="en-US" altLang="en-US" dirty="0" err="1">
                <a:solidFill>
                  <a:srgbClr val="FFFF00"/>
                </a:solidFill>
              </a:rPr>
              <a:t>Tečaj</a:t>
            </a:r>
            <a:r>
              <a:rPr lang="en-US" altLang="en-US" dirty="0">
                <a:solidFill>
                  <a:srgbClr val="FFFF00"/>
                </a:solidFill>
              </a:rPr>
              <a:t> </a:t>
            </a:r>
            <a:r>
              <a:rPr lang="en-US" altLang="en-US" dirty="0" err="1">
                <a:solidFill>
                  <a:srgbClr val="FFFF00"/>
                </a:solidFill>
              </a:rPr>
              <a:t>učenja</a:t>
            </a:r>
            <a:r>
              <a:rPr lang="en-US" altLang="en-US" dirty="0">
                <a:solidFill>
                  <a:srgbClr val="FFFF00"/>
                </a:solidFill>
              </a:rPr>
              <a:t> </a:t>
            </a:r>
            <a:r>
              <a:rPr lang="en-US" altLang="en-US" dirty="0" err="1">
                <a:solidFill>
                  <a:srgbClr val="FFFF00"/>
                </a:solidFill>
              </a:rPr>
              <a:t>svetopisemskih</a:t>
            </a:r>
            <a:r>
              <a:rPr lang="en-US" altLang="en-US" dirty="0">
                <a:solidFill>
                  <a:srgbClr val="FFFF00"/>
                </a:solidFill>
              </a:rPr>
              <a:t> </a:t>
            </a:r>
            <a:r>
              <a:rPr lang="en-US" altLang="en-US" dirty="0" err="1">
                <a:solidFill>
                  <a:srgbClr val="FFFF00"/>
                </a:solidFill>
              </a:rPr>
              <a:t>vrstic</a:t>
            </a:r>
            <a:r>
              <a:rPr lang="en-US" altLang="en-US" dirty="0">
                <a:solidFill>
                  <a:srgbClr val="FFFF00"/>
                </a:solidFill>
              </a:rPr>
              <a:t> </a:t>
            </a:r>
            <a:r>
              <a:rPr lang="en-US" altLang="en-US" dirty="0" err="1">
                <a:solidFill>
                  <a:srgbClr val="FFFF00"/>
                </a:solidFill>
              </a:rPr>
              <a:t>na</a:t>
            </a:r>
            <a:r>
              <a:rPr lang="en-US" altLang="en-US" dirty="0">
                <a:solidFill>
                  <a:srgbClr val="FFFF00"/>
                </a:solidFill>
              </a:rPr>
              <a:t> </a:t>
            </a:r>
            <a:r>
              <a:rPr lang="en-US" altLang="en-US" dirty="0" err="1">
                <a:solidFill>
                  <a:srgbClr val="FFFF00"/>
                </a:solidFill>
              </a:rPr>
              <a:t>pamet</a:t>
            </a:r>
            <a:r>
              <a:rPr lang="en-US" altLang="en-US" dirty="0">
                <a:solidFill>
                  <a:srgbClr val="FFFF00"/>
                </a:solidFill>
              </a:rPr>
              <a:t/>
            </a:r>
            <a:br>
              <a:rPr lang="en-US" altLang="en-US" dirty="0">
                <a:solidFill>
                  <a:srgbClr val="FFFF00"/>
                </a:solidFill>
              </a:rPr>
            </a:br>
            <a:r>
              <a:rPr lang="en-US" altLang="en-US" sz="2000" dirty="0" err="1"/>
              <a:t>PSNC</a:t>
            </a:r>
            <a:r>
              <a:rPr lang="en-US" altLang="en-US" sz="2000" dirty="0"/>
              <a:t> Scripture Memorization Class</a:t>
            </a:r>
            <a:endParaRPr lang="en-US" altLang="en-US" i="1" dirty="0">
              <a:solidFill>
                <a:srgbClr val="FFFF00"/>
              </a:solidFill>
            </a:endParaRPr>
          </a:p>
          <a:p>
            <a:pPr marL="514350" indent="-514350">
              <a:buFont typeface="Tahoma" pitchFamily="34" charset="0"/>
              <a:buAutoNum type="arabicPeriod"/>
            </a:pPr>
            <a:r>
              <a:rPr lang="en-US" altLang="en-US" dirty="0">
                <a:solidFill>
                  <a:srgbClr val="FFFF00"/>
                </a:solidFill>
              </a:rPr>
              <a:t>UNŽI - </a:t>
            </a:r>
            <a:r>
              <a:rPr lang="en-US" altLang="en-US" dirty="0" err="1">
                <a:solidFill>
                  <a:srgbClr val="FFFF00"/>
                </a:solidFill>
              </a:rPr>
              <a:t>Poročila</a:t>
            </a:r>
            <a:r>
              <a:rPr lang="en-US" altLang="en-US" dirty="0">
                <a:solidFill>
                  <a:srgbClr val="FFFF00"/>
                </a:solidFill>
              </a:rPr>
              <a:t> o </a:t>
            </a:r>
            <a:r>
              <a:rPr lang="en-US" altLang="en-US" dirty="0" err="1">
                <a:solidFill>
                  <a:srgbClr val="FFFF00"/>
                </a:solidFill>
              </a:rPr>
              <a:t>prebrani</a:t>
            </a:r>
            <a:r>
              <a:rPr lang="sl-SI" altLang="en-US" dirty="0">
                <a:solidFill>
                  <a:srgbClr val="FFFF00"/>
                </a:solidFill>
              </a:rPr>
              <a:t>h</a:t>
            </a:r>
            <a:r>
              <a:rPr lang="en-US" altLang="en-US" dirty="0">
                <a:solidFill>
                  <a:srgbClr val="FFFF00"/>
                </a:solidFill>
              </a:rPr>
              <a:t> </a:t>
            </a:r>
            <a:r>
              <a:rPr lang="en-US" altLang="en-US" dirty="0" err="1">
                <a:solidFill>
                  <a:srgbClr val="FFFF00"/>
                </a:solidFill>
              </a:rPr>
              <a:t>knjig</a:t>
            </a:r>
            <a:r>
              <a:rPr lang="sl-SI" altLang="en-US" dirty="0">
                <a:solidFill>
                  <a:srgbClr val="FFFF00"/>
                </a:solidFill>
              </a:rPr>
              <a:t>ah</a:t>
            </a:r>
            <a:r>
              <a:rPr lang="en-US" altLang="en-US" dirty="0">
                <a:solidFill>
                  <a:srgbClr val="FFFF00"/>
                </a:solidFill>
              </a:rPr>
              <a:t/>
            </a:r>
            <a:br>
              <a:rPr lang="en-US" altLang="en-US" dirty="0">
                <a:solidFill>
                  <a:srgbClr val="FFFF00"/>
                </a:solidFill>
              </a:rPr>
            </a:br>
            <a:r>
              <a:rPr lang="en-US" altLang="en-US" sz="2000" dirty="0"/>
              <a:t>PSNC Book Reports 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altLang="en-US" i="1" dirty="0">
              <a:solidFill>
                <a:srgbClr val="FFFF00"/>
              </a:solidFill>
            </a:endParaRPr>
          </a:p>
        </p:txBody>
      </p:sp>
      <p:sp>
        <p:nvSpPr>
          <p:cNvPr id="922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en-US" altLang="en-US" sz="1400">
                <a:solidFill>
                  <a:schemeClr val="tx1"/>
                </a:solidFill>
              </a:rPr>
              <a:t>06-2019</a:t>
            </a:r>
          </a:p>
        </p:txBody>
      </p:sp>
      <p:sp>
        <p:nvSpPr>
          <p:cNvPr id="922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endParaRPr kumimoji="0" lang="ru-RU" altLang="en-US" sz="1400">
              <a:solidFill>
                <a:schemeClr val="tx1"/>
              </a:solidFill>
            </a:endParaRPr>
          </a:p>
        </p:txBody>
      </p:sp>
      <p:sp>
        <p:nvSpPr>
          <p:cNvPr id="922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en-US" altLang="en-US" sz="1400">
                <a:solidFill>
                  <a:schemeClr val="tx1"/>
                </a:solidFill>
              </a:rPr>
              <a:t>iteenchallenge.org     Course T505.18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4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4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4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4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0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752600"/>
            <a:ext cx="9525000" cy="4495800"/>
          </a:xfrm>
        </p:spPr>
        <p:txBody>
          <a:bodyPr/>
          <a:lstStyle/>
          <a:p>
            <a:pPr marL="514350" indent="-514350">
              <a:buFont typeface="Tahoma" pitchFamily="34" charset="0"/>
              <a:buAutoNum type="arabicPeriod" startAt="4"/>
            </a:pPr>
            <a:r>
              <a:rPr lang="en-US" altLang="en-US" dirty="0" err="1">
                <a:solidFill>
                  <a:srgbClr val="FFFF00"/>
                </a:solidFill>
              </a:rPr>
              <a:t>Tečaj</a:t>
            </a:r>
            <a:r>
              <a:rPr lang="en-US" altLang="en-US" dirty="0">
                <a:solidFill>
                  <a:srgbClr val="FFFF00"/>
                </a:solidFill>
              </a:rPr>
              <a:t> </a:t>
            </a:r>
            <a:r>
              <a:rPr lang="en-US" altLang="en-US" dirty="0" err="1">
                <a:solidFill>
                  <a:srgbClr val="FFFF00"/>
                </a:solidFill>
              </a:rPr>
              <a:t>apliciranja</a:t>
            </a:r>
            <a:r>
              <a:rPr lang="en-US" altLang="en-US" dirty="0">
                <a:solidFill>
                  <a:srgbClr val="FFFF00"/>
                </a:solidFill>
              </a:rPr>
              <a:t> </a:t>
            </a:r>
            <a:r>
              <a:rPr lang="en-US" altLang="en-US" dirty="0" err="1">
                <a:solidFill>
                  <a:srgbClr val="FFFF00"/>
                </a:solidFill>
              </a:rPr>
              <a:t>pridige</a:t>
            </a:r>
            <a:r>
              <a:rPr lang="en-US" altLang="en-US" dirty="0">
                <a:solidFill>
                  <a:srgbClr val="FFFF00"/>
                </a:solidFill>
              </a:rPr>
              <a:t/>
            </a:r>
            <a:br>
              <a:rPr lang="en-US" altLang="en-US" dirty="0">
                <a:solidFill>
                  <a:srgbClr val="FFFF00"/>
                </a:solidFill>
              </a:rPr>
            </a:br>
            <a:r>
              <a:rPr lang="en-US" altLang="en-US" sz="2000" dirty="0"/>
              <a:t>Sunday Sermon Personalization Class</a:t>
            </a:r>
            <a:endParaRPr lang="en-US" altLang="en-US" i="1" dirty="0">
              <a:solidFill>
                <a:srgbClr val="FFFF00"/>
              </a:solidFill>
            </a:endParaRPr>
          </a:p>
          <a:p>
            <a:pPr marL="514350" indent="-514350">
              <a:buFont typeface="Tahoma" pitchFamily="34" charset="0"/>
              <a:buAutoNum type="arabicPeriod" startAt="4"/>
            </a:pPr>
            <a:r>
              <a:rPr lang="en-US" altLang="en-US" dirty="0" err="1">
                <a:solidFill>
                  <a:srgbClr val="FFFF00"/>
                </a:solidFill>
              </a:rPr>
              <a:t>Učenje</a:t>
            </a:r>
            <a:r>
              <a:rPr lang="en-US" altLang="en-US" dirty="0">
                <a:solidFill>
                  <a:srgbClr val="FFFF00"/>
                </a:solidFill>
              </a:rPr>
              <a:t> </a:t>
            </a:r>
            <a:r>
              <a:rPr lang="en-US" altLang="en-US" dirty="0" err="1">
                <a:solidFill>
                  <a:srgbClr val="FFFF00"/>
                </a:solidFill>
              </a:rPr>
              <a:t>za</a:t>
            </a:r>
            <a:r>
              <a:rPr lang="en-US" altLang="en-US" dirty="0">
                <a:solidFill>
                  <a:srgbClr val="FFFF00"/>
                </a:solidFill>
              </a:rPr>
              <a:t> novo </a:t>
            </a:r>
            <a:r>
              <a:rPr lang="en-US" altLang="en-US" dirty="0" err="1">
                <a:solidFill>
                  <a:srgbClr val="FFFF00"/>
                </a:solidFill>
              </a:rPr>
              <a:t>življenje</a:t>
            </a:r>
            <a:r>
              <a:rPr lang="en-US" altLang="en-US" dirty="0">
                <a:solidFill>
                  <a:srgbClr val="FFFF00"/>
                </a:solidFill>
              </a:rPr>
              <a:t> - </a:t>
            </a:r>
            <a:r>
              <a:rPr lang="en-US" altLang="en-US" dirty="0" err="1">
                <a:solidFill>
                  <a:srgbClr val="FFFF00"/>
                </a:solidFill>
              </a:rPr>
              <a:t>skupinski</a:t>
            </a:r>
            <a:r>
              <a:rPr lang="en-US" altLang="en-US" dirty="0">
                <a:solidFill>
                  <a:srgbClr val="FFFF00"/>
                </a:solidFill>
              </a:rPr>
              <a:t> </a:t>
            </a:r>
            <a:r>
              <a:rPr lang="en-US" altLang="en-US" dirty="0" err="1">
                <a:solidFill>
                  <a:srgbClr val="FFFF00"/>
                </a:solidFill>
              </a:rPr>
              <a:t>tečaj</a:t>
            </a:r>
            <a:r>
              <a:rPr lang="en-US" altLang="en-US" dirty="0">
                <a:solidFill>
                  <a:srgbClr val="FFFF00"/>
                </a:solidFill>
              </a:rPr>
              <a:t/>
            </a:r>
            <a:br>
              <a:rPr lang="en-US" altLang="en-US" dirty="0">
                <a:solidFill>
                  <a:srgbClr val="FFFF00"/>
                </a:solidFill>
              </a:rPr>
            </a:br>
            <a:r>
              <a:rPr lang="en-US" altLang="en-US" sz="2000" dirty="0"/>
              <a:t>Group Studies for New Christians classes </a:t>
            </a:r>
            <a:endParaRPr lang="en-US" altLang="en-US" i="1" dirty="0">
              <a:solidFill>
                <a:srgbClr val="FFFF00"/>
              </a:solidFill>
            </a:endParaRPr>
          </a:p>
          <a:p>
            <a:pPr marL="514350" indent="-514350">
              <a:buFont typeface="Tahoma" pitchFamily="34" charset="0"/>
              <a:buAutoNum type="arabicPeriod" startAt="4"/>
            </a:pPr>
            <a:r>
              <a:rPr lang="it-IT" altLang="en-US" dirty="0">
                <a:solidFill>
                  <a:srgbClr val="FFFF00"/>
                </a:solidFill>
              </a:rPr>
              <a:t>Ostali načini uporabe </a:t>
            </a:r>
            <a:br>
              <a:rPr lang="it-IT" altLang="en-US" dirty="0">
                <a:solidFill>
                  <a:srgbClr val="FFFF00"/>
                </a:solidFill>
              </a:rPr>
            </a:br>
            <a:r>
              <a:rPr lang="it-IT" altLang="en-US" dirty="0">
                <a:solidFill>
                  <a:srgbClr val="FFFF00"/>
                </a:solidFill>
              </a:rPr>
              <a:t>(preučevanje Svetega pisma, naloge)</a:t>
            </a:r>
            <a:r>
              <a:rPr lang="en-US" altLang="en-US" dirty="0">
                <a:solidFill>
                  <a:srgbClr val="FFFF00"/>
                </a:solidFill>
              </a:rPr>
              <a:t/>
            </a:r>
            <a:br>
              <a:rPr lang="en-US" altLang="en-US" dirty="0">
                <a:solidFill>
                  <a:srgbClr val="FFFF00"/>
                </a:solidFill>
              </a:rPr>
            </a:br>
            <a:r>
              <a:rPr lang="en-US" altLang="en-US" sz="2000" dirty="0"/>
              <a:t>Others Uses ( Bible study, Projects)</a:t>
            </a:r>
            <a:r>
              <a:rPr lang="pt-BR" altLang="en-US" sz="2000" dirty="0"/>
              <a:t> </a:t>
            </a:r>
            <a:endParaRPr lang="en-US" altLang="en-US" sz="2000" i="1" dirty="0">
              <a:solidFill>
                <a:srgbClr val="FFFF00"/>
              </a:solidFill>
            </a:endParaRPr>
          </a:p>
        </p:txBody>
      </p:sp>
      <p:sp>
        <p:nvSpPr>
          <p:cNvPr id="1024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en-US" altLang="en-US" sz="1400">
                <a:solidFill>
                  <a:schemeClr val="tx1"/>
                </a:solidFill>
              </a:rPr>
              <a:t>06-2019</a:t>
            </a:r>
          </a:p>
        </p:txBody>
      </p:sp>
      <p:sp>
        <p:nvSpPr>
          <p:cNvPr id="1024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endParaRPr kumimoji="0" lang="ru-RU" altLang="en-US" sz="1400">
              <a:solidFill>
                <a:schemeClr val="tx1"/>
              </a:solidFill>
            </a:endParaRPr>
          </a:p>
        </p:txBody>
      </p:sp>
      <p:sp>
        <p:nvSpPr>
          <p:cNvPr id="1024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en-US" altLang="en-US" sz="1400">
                <a:solidFill>
                  <a:schemeClr val="tx1"/>
                </a:solidFill>
              </a:rPr>
              <a:t>iteenchallenge.org     Course T505.18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0"/>
            <a:ext cx="9677400" cy="1828800"/>
          </a:xfrm>
        </p:spPr>
        <p:txBody>
          <a:bodyPr/>
          <a:lstStyle/>
          <a:p>
            <a:pPr marL="695325" indent="-695325"/>
            <a:r>
              <a:rPr lang="pl-PL" altLang="en-US" sz="3200" dirty="0">
                <a:solidFill>
                  <a:srgbClr val="FFFF00"/>
                </a:solidFill>
              </a:rPr>
              <a:t>B.	Kje lahko uporabimo cilje za osebno aplikacijo</a:t>
            </a:r>
            <a:r>
              <a:rPr lang="ru-RU" altLang="en-US" sz="3200" dirty="0">
                <a:solidFill>
                  <a:srgbClr val="FFFF00"/>
                </a:solidFill>
              </a:rPr>
              <a:t>?</a:t>
            </a:r>
            <a:r>
              <a:rPr lang="en-US" altLang="en-US" sz="3200" dirty="0">
                <a:solidFill>
                  <a:srgbClr val="FFFF00"/>
                </a:solidFill>
              </a:rPr>
              <a:t/>
            </a:r>
            <a:br>
              <a:rPr lang="en-US" altLang="en-US" sz="3200" dirty="0">
                <a:solidFill>
                  <a:srgbClr val="FFFF00"/>
                </a:solidFill>
              </a:rPr>
            </a:br>
            <a:r>
              <a:rPr lang="en-US" altLang="en-US" sz="2000" dirty="0">
                <a:solidFill>
                  <a:schemeClr val="tx1"/>
                </a:solidFill>
              </a:rPr>
              <a:t>Where do we use Personal Application Goals?</a:t>
            </a:r>
            <a:r>
              <a:rPr lang="pt-BR" altLang="en-US" sz="2000" dirty="0">
                <a:solidFill>
                  <a:schemeClr val="tx1"/>
                </a:solidFill>
              </a:rPr>
              <a:t> </a:t>
            </a:r>
            <a:endParaRPr lang="en-US" altLang="en-US" sz="28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4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4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4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4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0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04800"/>
            <a:ext cx="7315200" cy="2743200"/>
          </a:xfrm>
        </p:spPr>
        <p:txBody>
          <a:bodyPr/>
          <a:lstStyle/>
          <a:p>
            <a:pPr marL="685800" indent="-685800"/>
            <a:r>
              <a:rPr lang="en-US" dirty="0"/>
              <a:t>C.	</a:t>
            </a:r>
            <a:r>
              <a:rPr lang="en-US" dirty="0" err="1"/>
              <a:t>Primeri</a:t>
            </a:r>
            <a:r>
              <a:rPr lang="en-US" dirty="0"/>
              <a:t> </a:t>
            </a:r>
            <a:r>
              <a:rPr lang="en-US" dirty="0" err="1"/>
              <a:t>dobrih</a:t>
            </a:r>
            <a:r>
              <a:rPr lang="en-US" dirty="0"/>
              <a:t> </a:t>
            </a:r>
            <a:r>
              <a:rPr lang="en-US" dirty="0" err="1"/>
              <a:t>ciljev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osebno</a:t>
            </a:r>
            <a:r>
              <a:rPr lang="en-US" dirty="0"/>
              <a:t> </a:t>
            </a:r>
            <a:r>
              <a:rPr lang="en-US" dirty="0" err="1"/>
              <a:t>aplikacijo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>
                <a:solidFill>
                  <a:schemeClr val="tx1"/>
                </a:solidFill>
              </a:rPr>
              <a:t>Samples of good personal application goals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06-2019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iteenchallenge.org     Course T505.18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0219-2BB3-4C5E-B148-479F2C35B233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333750"/>
            <a:ext cx="3810000" cy="2857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00" t="70667"/>
          <a:stretch/>
        </p:blipFill>
        <p:spPr>
          <a:xfrm>
            <a:off x="6553200" y="3505200"/>
            <a:ext cx="1905000" cy="838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48400" y="3581400"/>
            <a:ext cx="2001478" cy="707886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cap="all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ci</a:t>
            </a:r>
            <a:r>
              <a:rPr lang="en-US" sz="4000" b="1" cap="all" spc="30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</a:t>
            </a:r>
            <a:r>
              <a:rPr lang="en-US" sz="4000" b="1" cap="all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j</a:t>
            </a:r>
            <a:endParaRPr lang="en-US" sz="4000" b="1" cap="all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294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685800"/>
            <a:ext cx="9906000" cy="5410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Cilji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ki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temeljijo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na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vrstici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iz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Pregovorov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 4</a:t>
            </a:r>
            <a:r>
              <a:rPr lang="sl-SI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,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23</a:t>
            </a:r>
            <a:endParaRPr lang="en-US" sz="28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/>
                </a:outerShdw>
              </a:effectLst>
            </a:endParaRPr>
          </a:p>
          <a:p>
            <a:pPr marL="0" indent="0">
              <a:buNone/>
            </a:pPr>
            <a:r>
              <a:rPr lang="en-US" sz="32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Če</a:t>
            </a:r>
            <a:r>
              <a:rPr lang="en-US" sz="32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bom</a:t>
            </a:r>
            <a:r>
              <a:rPr lang="en-US" sz="32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danes</a:t>
            </a:r>
            <a:r>
              <a:rPr lang="en-US" sz="32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zvečer</a:t>
            </a:r>
            <a:r>
              <a:rPr lang="en-US" sz="32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priča</a:t>
            </a:r>
            <a:r>
              <a:rPr lang="en-US" sz="32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pogovoru</a:t>
            </a:r>
            <a:r>
              <a:rPr lang="en-US" sz="32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,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ki</a:t>
            </a:r>
            <a:r>
              <a:rPr lang="en-US" sz="32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gre</a:t>
            </a:r>
            <a:r>
              <a:rPr lang="en-US" sz="32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 v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napačno</a:t>
            </a:r>
            <a:r>
              <a:rPr lang="en-US" sz="32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smer</a:t>
            </a:r>
            <a:r>
              <a:rPr lang="en-US" sz="32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,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bom</a:t>
            </a:r>
            <a:r>
              <a:rPr lang="en-US" sz="32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 z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namenom</a:t>
            </a:r>
            <a:r>
              <a:rPr lang="en-US" sz="32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varovanja</a:t>
            </a:r>
            <a:r>
              <a:rPr lang="en-US" sz="32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svojega</a:t>
            </a:r>
            <a:r>
              <a:rPr lang="en-US" sz="32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srca</a:t>
            </a:r>
            <a:r>
              <a:rPr lang="en-US" sz="32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smer</a:t>
            </a:r>
            <a:r>
              <a:rPr lang="en-US" sz="32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pogovora</a:t>
            </a:r>
            <a:r>
              <a:rPr lang="en-US" sz="32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poskušal</a:t>
            </a:r>
            <a:r>
              <a:rPr lang="en-US" sz="32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spremeniti</a:t>
            </a:r>
            <a:r>
              <a:rPr lang="en-US" sz="32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.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Če</a:t>
            </a:r>
            <a:r>
              <a:rPr lang="en-US" sz="32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tega</a:t>
            </a:r>
            <a:r>
              <a:rPr lang="en-US" sz="32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 ne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bom</a:t>
            </a:r>
            <a:r>
              <a:rPr lang="en-US" sz="32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mogel</a:t>
            </a:r>
            <a:r>
              <a:rPr lang="en-US" sz="32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narediti</a:t>
            </a:r>
            <a:r>
              <a:rPr lang="en-US" sz="32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, se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bom</a:t>
            </a:r>
            <a:r>
              <a:rPr lang="en-US" sz="32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opravičil</a:t>
            </a:r>
            <a:r>
              <a:rPr lang="en-US" sz="32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 in se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umaknil</a:t>
            </a:r>
            <a:r>
              <a:rPr lang="ru-RU" sz="32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.</a:t>
            </a:r>
            <a:endParaRPr lang="en-US" sz="3200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/>
                </a:outerShdw>
              </a:effectLst>
            </a:endParaRPr>
          </a:p>
          <a:p>
            <a:pPr marL="0" indent="0" algn="ctr">
              <a:buNone/>
            </a:pPr>
            <a:r>
              <a:rPr lang="en-US" sz="2000" b="1" dirty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Goal based on Proverbs 4:23</a:t>
            </a:r>
          </a:p>
          <a:p>
            <a:pPr marL="0" indent="0">
              <a:buNone/>
            </a:pPr>
            <a:r>
              <a:rPr lang="en-US" sz="2000" dirty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Tonight if I hear any unwholesome talk going on, in order to guard my heart, </a:t>
            </a:r>
            <a:br>
              <a:rPr lang="en-US" sz="2000" dirty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</a:br>
            <a:r>
              <a:rPr lang="en-US" sz="2000" dirty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I will try and change the direction of the conversation. If I can't change the direction of the conversation, I will excuse myself from the situation.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06-2019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iteenchallenge.org     Course T505.18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0219-2BB3-4C5E-B148-479F2C35B233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560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124200"/>
            <a:ext cx="10363200" cy="31242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600" dirty="0" err="1">
                <a:solidFill>
                  <a:srgbClr val="FFC000"/>
                </a:solidFill>
              </a:rPr>
              <a:t>Napisal</a:t>
            </a:r>
            <a:r>
              <a:rPr lang="en-US" altLang="en-US" sz="3600" dirty="0">
                <a:solidFill>
                  <a:srgbClr val="FFC000"/>
                </a:solidFill>
              </a:rPr>
              <a:t> </a:t>
            </a:r>
            <a:r>
              <a:rPr lang="en-US" altLang="en-US" sz="3600" dirty="0" err="1">
                <a:solidFill>
                  <a:srgbClr val="FFC000"/>
                </a:solidFill>
              </a:rPr>
              <a:t>bom</a:t>
            </a:r>
            <a:r>
              <a:rPr lang="en-US" altLang="en-US" sz="3600" dirty="0">
                <a:solidFill>
                  <a:srgbClr val="FFC000"/>
                </a:solidFill>
              </a:rPr>
              <a:t> </a:t>
            </a:r>
            <a:r>
              <a:rPr lang="en-US" altLang="en-US" sz="3600" dirty="0" err="1">
                <a:solidFill>
                  <a:srgbClr val="FFC000"/>
                </a:solidFill>
              </a:rPr>
              <a:t>pismo</a:t>
            </a:r>
            <a:r>
              <a:rPr lang="en-US" altLang="en-US" sz="3600" dirty="0">
                <a:solidFill>
                  <a:srgbClr val="FFC000"/>
                </a:solidFill>
              </a:rPr>
              <a:t> </a:t>
            </a:r>
            <a:r>
              <a:rPr lang="en-US" altLang="en-US" sz="3600" dirty="0" err="1">
                <a:solidFill>
                  <a:srgbClr val="FFC000"/>
                </a:solidFill>
              </a:rPr>
              <a:t>svoji</a:t>
            </a:r>
            <a:r>
              <a:rPr lang="en-US" altLang="en-US" sz="3600" dirty="0">
                <a:solidFill>
                  <a:srgbClr val="FFC000"/>
                </a:solidFill>
              </a:rPr>
              <a:t> </a:t>
            </a:r>
            <a:r>
              <a:rPr lang="en-US" altLang="en-US" sz="3600" dirty="0" err="1">
                <a:solidFill>
                  <a:srgbClr val="FFC000"/>
                </a:solidFill>
              </a:rPr>
              <a:t>mami</a:t>
            </a:r>
            <a:r>
              <a:rPr lang="en-US" altLang="en-US" sz="3600" dirty="0">
                <a:solidFill>
                  <a:srgbClr val="FFC000"/>
                </a:solidFill>
              </a:rPr>
              <a:t> in jo </a:t>
            </a:r>
            <a:r>
              <a:rPr lang="en-US" altLang="en-US" sz="3600" dirty="0" err="1">
                <a:solidFill>
                  <a:srgbClr val="FFC000"/>
                </a:solidFill>
              </a:rPr>
              <a:t>prosil</a:t>
            </a:r>
            <a:r>
              <a:rPr lang="en-US" altLang="en-US" sz="3600" dirty="0">
                <a:solidFill>
                  <a:srgbClr val="FFC000"/>
                </a:solidFill>
              </a:rPr>
              <a:t> </a:t>
            </a:r>
            <a:r>
              <a:rPr lang="en-US" altLang="en-US" sz="3600" dirty="0" err="1">
                <a:solidFill>
                  <a:srgbClr val="FFC000"/>
                </a:solidFill>
              </a:rPr>
              <a:t>za</a:t>
            </a:r>
            <a:r>
              <a:rPr lang="en-US" altLang="en-US" sz="3600" dirty="0">
                <a:solidFill>
                  <a:srgbClr val="FFC000"/>
                </a:solidFill>
              </a:rPr>
              <a:t> </a:t>
            </a:r>
            <a:r>
              <a:rPr lang="en-US" altLang="en-US" sz="3600" dirty="0" err="1">
                <a:solidFill>
                  <a:srgbClr val="FFC000"/>
                </a:solidFill>
              </a:rPr>
              <a:t>odpuščanje</a:t>
            </a:r>
            <a:r>
              <a:rPr lang="en-US" altLang="en-US" sz="3600" dirty="0">
                <a:solidFill>
                  <a:srgbClr val="FFC000"/>
                </a:solidFill>
              </a:rPr>
              <a:t>, da </a:t>
            </a:r>
            <a:r>
              <a:rPr lang="en-US" altLang="en-US" sz="3600" dirty="0" err="1">
                <a:solidFill>
                  <a:srgbClr val="FFC000"/>
                </a:solidFill>
              </a:rPr>
              <a:t>sem</a:t>
            </a:r>
            <a:r>
              <a:rPr lang="en-US" altLang="en-US" sz="3600" dirty="0">
                <a:solidFill>
                  <a:srgbClr val="FFC000"/>
                </a:solidFill>
              </a:rPr>
              <a:t> jo v </a:t>
            </a:r>
            <a:r>
              <a:rPr lang="en-US" altLang="en-US" sz="3600" dirty="0" err="1">
                <a:solidFill>
                  <a:srgbClr val="FFC000"/>
                </a:solidFill>
              </a:rPr>
              <a:t>preteklosti</a:t>
            </a:r>
            <a:r>
              <a:rPr lang="en-US" altLang="en-US" sz="3600" dirty="0">
                <a:solidFill>
                  <a:srgbClr val="FFC000"/>
                </a:solidFill>
              </a:rPr>
              <a:t> </a:t>
            </a:r>
            <a:r>
              <a:rPr lang="en-US" altLang="en-US" sz="3600" dirty="0" err="1">
                <a:solidFill>
                  <a:srgbClr val="FFC000"/>
                </a:solidFill>
              </a:rPr>
              <a:t>prizadel</a:t>
            </a:r>
            <a:r>
              <a:rPr lang="en-US" altLang="en-US" sz="3600" dirty="0">
                <a:solidFill>
                  <a:srgbClr val="FFC000"/>
                </a:solidFill>
              </a:rPr>
              <a:t>(a).</a:t>
            </a:r>
          </a:p>
          <a:p>
            <a:pPr marL="0" indent="0">
              <a:buNone/>
            </a:pPr>
            <a:r>
              <a:rPr lang="en-US" altLang="en-US" sz="2400" dirty="0"/>
              <a:t>I will write a letter to my mother and ask her to forgive me for what </a:t>
            </a:r>
            <a:br>
              <a:rPr lang="en-US" altLang="en-US" sz="2400" dirty="0"/>
            </a:br>
            <a:r>
              <a:rPr lang="en-US" altLang="en-US" sz="2400" dirty="0"/>
              <a:t>I have done to hurt her in the past.</a:t>
            </a:r>
          </a:p>
          <a:p>
            <a:endParaRPr lang="en-US" altLang="en-US" dirty="0"/>
          </a:p>
        </p:txBody>
      </p:sp>
      <p:sp>
        <p:nvSpPr>
          <p:cNvPr id="1638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kumimoji="1"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har char="•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har char="–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r>
              <a:rPr kumimoji="0" lang="en-US" altLang="en-US" sz="1400"/>
              <a:t>06-2019</a:t>
            </a:r>
          </a:p>
        </p:txBody>
      </p:sp>
      <p:sp>
        <p:nvSpPr>
          <p:cNvPr id="1638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kumimoji="1"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har char="•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har char="–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r>
              <a:rPr kumimoji="0" lang="en-US" altLang="en-US" sz="1400"/>
              <a:t>iteenchallenge.org     Course T505.18</a:t>
            </a:r>
          </a:p>
        </p:txBody>
      </p:sp>
      <p:sp>
        <p:nvSpPr>
          <p:cNvPr id="163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kumimoji="1"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har char="•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har char="–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fld id="{0D53393A-8BE5-4D72-8937-D3A608898A22}" type="slidenum">
              <a:rPr kumimoji="0" lang="en-US" altLang="en-US" sz="1400"/>
              <a:pPr>
                <a:spcBef>
                  <a:spcPct val="20000"/>
                </a:spcBef>
                <a:buClrTx/>
                <a:buFontTx/>
                <a:buNone/>
              </a:pPr>
              <a:t>15</a:t>
            </a:fld>
            <a:endParaRPr kumimoji="0" lang="en-US" altLang="en-US" sz="14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28600"/>
            <a:ext cx="3175000" cy="254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59300" y="1314271"/>
            <a:ext cx="2882900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err="1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7200" b="1" dirty="0" err="1">
                <a:ln w="22225">
                  <a:solidFill>
                    <a:srgbClr val="006600"/>
                  </a:solidFill>
                  <a:prstDash val="solid"/>
                </a:ln>
                <a:solidFill>
                  <a:srgbClr val="92D050"/>
                </a:solidFill>
              </a:rPr>
              <a:t>I</a:t>
            </a:r>
            <a:r>
              <a:rPr lang="en-US" sz="7200" b="1" spc="500" dirty="0" err="1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</a:rPr>
              <a:t>L</a:t>
            </a:r>
            <a:r>
              <a:rPr lang="en-US" sz="7200" b="1" spc="10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</a:t>
            </a:r>
            <a:endParaRPr lang="en-US" sz="7200" b="1" cap="none" spc="1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8685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685800"/>
            <a:ext cx="9423400" cy="4800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err="1">
                <a:solidFill>
                  <a:srgbClr val="FFC000"/>
                </a:solidFill>
              </a:rPr>
              <a:t>Rimljanom</a:t>
            </a:r>
            <a:r>
              <a:rPr lang="en-US" altLang="en-US" dirty="0">
                <a:solidFill>
                  <a:srgbClr val="FFC000"/>
                </a:solidFill>
              </a:rPr>
              <a:t> </a:t>
            </a:r>
            <a:r>
              <a:rPr lang="ru-RU" altLang="en-US" dirty="0">
                <a:solidFill>
                  <a:srgbClr val="FFC000"/>
                </a:solidFill>
              </a:rPr>
              <a:t> </a:t>
            </a:r>
            <a:r>
              <a:rPr lang="en-US" altLang="en-US" dirty="0">
                <a:solidFill>
                  <a:srgbClr val="FFC000"/>
                </a:solidFill>
              </a:rPr>
              <a:t>8</a:t>
            </a:r>
            <a:r>
              <a:rPr lang="sl-SI" altLang="en-US" dirty="0">
                <a:solidFill>
                  <a:srgbClr val="FFC000"/>
                </a:solidFill>
              </a:rPr>
              <a:t>,</a:t>
            </a:r>
            <a:r>
              <a:rPr lang="en-US" altLang="en-US" dirty="0">
                <a:solidFill>
                  <a:srgbClr val="FFC000"/>
                </a:solidFill>
              </a:rPr>
              <a:t>28</a:t>
            </a:r>
          </a:p>
          <a:p>
            <a:pPr marL="0" indent="0">
              <a:buNone/>
            </a:pPr>
            <a:r>
              <a:rPr lang="en-US" altLang="en-US" u="sng" dirty="0" err="1">
                <a:solidFill>
                  <a:srgbClr val="FFC000"/>
                </a:solidFill>
              </a:rPr>
              <a:t>Cilj</a:t>
            </a:r>
            <a:r>
              <a:rPr lang="en-US" altLang="en-US" u="sng" dirty="0">
                <a:solidFill>
                  <a:srgbClr val="FFC000"/>
                </a:solidFill>
              </a:rPr>
              <a:t> </a:t>
            </a:r>
            <a:r>
              <a:rPr lang="en-US" altLang="en-US" u="sng" dirty="0" err="1">
                <a:solidFill>
                  <a:srgbClr val="FFC000"/>
                </a:solidFill>
              </a:rPr>
              <a:t>za</a:t>
            </a:r>
            <a:r>
              <a:rPr lang="en-US" altLang="en-US" u="sng" dirty="0">
                <a:solidFill>
                  <a:srgbClr val="FFC000"/>
                </a:solidFill>
              </a:rPr>
              <a:t> </a:t>
            </a:r>
            <a:r>
              <a:rPr lang="en-US" altLang="en-US" u="sng" dirty="0" err="1">
                <a:solidFill>
                  <a:srgbClr val="FFC000"/>
                </a:solidFill>
              </a:rPr>
              <a:t>učitelja</a:t>
            </a:r>
            <a:r>
              <a:rPr lang="en-US" altLang="en-US" u="sng" dirty="0">
                <a:solidFill>
                  <a:srgbClr val="FFC000"/>
                </a:solidFill>
              </a:rPr>
              <a:t>:</a:t>
            </a:r>
            <a:r>
              <a:rPr lang="en-US" altLang="en-US" dirty="0">
                <a:solidFill>
                  <a:srgbClr val="FFC000"/>
                </a:solidFill>
              </a:rPr>
              <a:t>  </a:t>
            </a:r>
            <a:r>
              <a:rPr lang="en-US" altLang="en-US" dirty="0" err="1">
                <a:solidFill>
                  <a:srgbClr val="FFC000"/>
                </a:solidFill>
              </a:rPr>
              <a:t>Ko</a:t>
            </a:r>
            <a:r>
              <a:rPr lang="en-US" altLang="en-US" dirty="0">
                <a:solidFill>
                  <a:srgbClr val="FFC000"/>
                </a:solidFill>
              </a:rPr>
              <a:t> imam </a:t>
            </a:r>
            <a:r>
              <a:rPr lang="en-US" altLang="en-US" dirty="0" err="1">
                <a:solidFill>
                  <a:srgbClr val="FFC000"/>
                </a:solidFill>
              </a:rPr>
              <a:t>občutek</a:t>
            </a:r>
            <a:r>
              <a:rPr lang="en-US" altLang="en-US" dirty="0">
                <a:solidFill>
                  <a:srgbClr val="FFC000"/>
                </a:solidFill>
              </a:rPr>
              <a:t>, da </a:t>
            </a:r>
            <a:r>
              <a:rPr lang="en-US" altLang="en-US" dirty="0" err="1">
                <a:solidFill>
                  <a:srgbClr val="FFC000"/>
                </a:solidFill>
              </a:rPr>
              <a:t>tokrat</a:t>
            </a:r>
            <a:r>
              <a:rPr lang="en-US" altLang="en-US" dirty="0">
                <a:solidFill>
                  <a:srgbClr val="FFC000"/>
                </a:solidFill>
              </a:rPr>
              <a:t> </a:t>
            </a:r>
            <a:r>
              <a:rPr lang="en-US" altLang="en-US" dirty="0" err="1">
                <a:solidFill>
                  <a:srgbClr val="FFC000"/>
                </a:solidFill>
              </a:rPr>
              <a:t>učenje</a:t>
            </a:r>
            <a:r>
              <a:rPr lang="en-US" altLang="en-US" dirty="0">
                <a:solidFill>
                  <a:srgbClr val="FFC000"/>
                </a:solidFill>
              </a:rPr>
              <a:t> </a:t>
            </a:r>
            <a:r>
              <a:rPr lang="en-US" altLang="en-US" dirty="0" err="1">
                <a:solidFill>
                  <a:srgbClr val="FFC000"/>
                </a:solidFill>
              </a:rPr>
              <a:t>ni</a:t>
            </a:r>
            <a:r>
              <a:rPr lang="en-US" altLang="en-US" dirty="0">
                <a:solidFill>
                  <a:srgbClr val="FFC000"/>
                </a:solidFill>
              </a:rPr>
              <a:t> </a:t>
            </a:r>
            <a:r>
              <a:rPr lang="en-US" altLang="en-US" dirty="0" err="1">
                <a:solidFill>
                  <a:srgbClr val="FFC000"/>
                </a:solidFill>
              </a:rPr>
              <a:t>potekalo</a:t>
            </a:r>
            <a:r>
              <a:rPr lang="en-US" altLang="en-US" dirty="0">
                <a:solidFill>
                  <a:srgbClr val="FFC000"/>
                </a:solidFill>
              </a:rPr>
              <a:t>, </a:t>
            </a:r>
            <a:r>
              <a:rPr lang="en-US" altLang="en-US" dirty="0" err="1">
                <a:solidFill>
                  <a:srgbClr val="FFC000"/>
                </a:solidFill>
              </a:rPr>
              <a:t>kot</a:t>
            </a:r>
            <a:r>
              <a:rPr lang="en-US" altLang="en-US" dirty="0">
                <a:solidFill>
                  <a:srgbClr val="FFC000"/>
                </a:solidFill>
              </a:rPr>
              <a:t> bi </a:t>
            </a:r>
            <a:r>
              <a:rPr lang="en-US" altLang="en-US" dirty="0" err="1">
                <a:solidFill>
                  <a:srgbClr val="FFC000"/>
                </a:solidFill>
              </a:rPr>
              <a:t>moralo</a:t>
            </a:r>
            <a:r>
              <a:rPr lang="en-US" altLang="en-US" dirty="0">
                <a:solidFill>
                  <a:srgbClr val="FFC000"/>
                </a:solidFill>
              </a:rPr>
              <a:t>, se </a:t>
            </a:r>
            <a:r>
              <a:rPr lang="en-US" altLang="en-US" dirty="0" err="1">
                <a:solidFill>
                  <a:srgbClr val="FFC000"/>
                </a:solidFill>
              </a:rPr>
              <a:t>usedem</a:t>
            </a:r>
            <a:r>
              <a:rPr lang="en-US" altLang="en-US" dirty="0">
                <a:solidFill>
                  <a:srgbClr val="FFC000"/>
                </a:solidFill>
              </a:rPr>
              <a:t> in </a:t>
            </a:r>
            <a:r>
              <a:rPr lang="en-US" altLang="en-US" dirty="0" err="1">
                <a:solidFill>
                  <a:srgbClr val="FFC000"/>
                </a:solidFill>
              </a:rPr>
              <a:t>napišem</a:t>
            </a:r>
            <a:r>
              <a:rPr lang="en-US" altLang="en-US" dirty="0">
                <a:solidFill>
                  <a:srgbClr val="FFC000"/>
                </a:solidFill>
              </a:rPr>
              <a:t> </a:t>
            </a:r>
            <a:r>
              <a:rPr lang="en-US" altLang="en-US" dirty="0" err="1">
                <a:solidFill>
                  <a:srgbClr val="FFC000"/>
                </a:solidFill>
              </a:rPr>
              <a:t>seznam</a:t>
            </a:r>
            <a:r>
              <a:rPr lang="en-US" altLang="en-US" dirty="0">
                <a:solidFill>
                  <a:srgbClr val="FFC000"/>
                </a:solidFill>
              </a:rPr>
              <a:t> </a:t>
            </a:r>
            <a:r>
              <a:rPr lang="en-US" altLang="en-US" dirty="0" err="1">
                <a:solidFill>
                  <a:srgbClr val="FFC000"/>
                </a:solidFill>
              </a:rPr>
              <a:t>stvari</a:t>
            </a:r>
            <a:r>
              <a:rPr lang="en-US" altLang="en-US" dirty="0">
                <a:solidFill>
                  <a:srgbClr val="FFC000"/>
                </a:solidFill>
              </a:rPr>
              <a:t>, </a:t>
            </a:r>
            <a:r>
              <a:rPr lang="en-US" altLang="en-US" dirty="0" err="1">
                <a:solidFill>
                  <a:srgbClr val="FFC000"/>
                </a:solidFill>
              </a:rPr>
              <a:t>ki</a:t>
            </a:r>
            <a:r>
              <a:rPr lang="en-US" altLang="en-US" dirty="0">
                <a:solidFill>
                  <a:srgbClr val="FFC000"/>
                </a:solidFill>
              </a:rPr>
              <a:t> </a:t>
            </a:r>
            <a:r>
              <a:rPr lang="en-US" altLang="en-US" dirty="0" err="1">
                <a:solidFill>
                  <a:srgbClr val="FFC000"/>
                </a:solidFill>
              </a:rPr>
              <a:t>sem</a:t>
            </a:r>
            <a:r>
              <a:rPr lang="en-US" altLang="en-US" dirty="0">
                <a:solidFill>
                  <a:srgbClr val="FFC000"/>
                </a:solidFill>
              </a:rPr>
              <a:t> se </a:t>
            </a:r>
            <a:r>
              <a:rPr lang="en-US" altLang="en-US" dirty="0" err="1">
                <a:solidFill>
                  <a:srgbClr val="FFC000"/>
                </a:solidFill>
              </a:rPr>
              <a:t>jih</a:t>
            </a:r>
            <a:r>
              <a:rPr lang="en-US" altLang="en-US" dirty="0">
                <a:solidFill>
                  <a:srgbClr val="FFC000"/>
                </a:solidFill>
              </a:rPr>
              <a:t> </a:t>
            </a:r>
            <a:r>
              <a:rPr lang="en-US" altLang="en-US" dirty="0" err="1">
                <a:solidFill>
                  <a:srgbClr val="FFC000"/>
                </a:solidFill>
              </a:rPr>
              <a:t>pri</a:t>
            </a:r>
            <a:r>
              <a:rPr lang="en-US" altLang="en-US" dirty="0">
                <a:solidFill>
                  <a:srgbClr val="FFC000"/>
                </a:solidFill>
              </a:rPr>
              <a:t> </a:t>
            </a:r>
            <a:r>
              <a:rPr lang="en-US" altLang="en-US" dirty="0" err="1">
                <a:solidFill>
                  <a:srgbClr val="FFC000"/>
                </a:solidFill>
              </a:rPr>
              <a:t>tej</a:t>
            </a:r>
            <a:r>
              <a:rPr lang="en-US" altLang="en-US" dirty="0">
                <a:solidFill>
                  <a:srgbClr val="FFC000"/>
                </a:solidFill>
              </a:rPr>
              <a:t> </a:t>
            </a:r>
            <a:r>
              <a:rPr lang="en-US" altLang="en-US" dirty="0" err="1">
                <a:solidFill>
                  <a:srgbClr val="FFC000"/>
                </a:solidFill>
              </a:rPr>
              <a:t>priliki</a:t>
            </a:r>
            <a:r>
              <a:rPr lang="en-US" altLang="en-US" dirty="0">
                <a:solidFill>
                  <a:srgbClr val="FFC000"/>
                </a:solidFill>
              </a:rPr>
              <a:t> </a:t>
            </a:r>
            <a:r>
              <a:rPr lang="en-US" altLang="en-US" dirty="0" err="1">
                <a:solidFill>
                  <a:srgbClr val="FFC000"/>
                </a:solidFill>
              </a:rPr>
              <a:t>naučil</a:t>
            </a:r>
            <a:r>
              <a:rPr lang="en-US" altLang="en-US" dirty="0">
                <a:solidFill>
                  <a:srgbClr val="FFC000"/>
                </a:solidFill>
              </a:rPr>
              <a:t>.</a:t>
            </a:r>
          </a:p>
          <a:p>
            <a:pPr marL="0" indent="0">
              <a:buNone/>
            </a:pPr>
            <a:r>
              <a:rPr lang="en-US" altLang="en-US" sz="2400" dirty="0"/>
              <a:t>Romans 8:28</a:t>
            </a:r>
          </a:p>
          <a:p>
            <a:pPr marL="0" indent="0">
              <a:buNone/>
            </a:pPr>
            <a:r>
              <a:rPr lang="en-US" altLang="en-US" sz="2400" dirty="0"/>
              <a:t>When I feel like I have done a lousy job of teaching, I will sit down and list what I learned from teaching this lesson.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kumimoji="1"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har char="•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har char="–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r>
              <a:rPr kumimoji="0" lang="en-US" altLang="en-US" sz="1400"/>
              <a:t>06-2019</a:t>
            </a:r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kumimoji="1"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har char="•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har char="–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r>
              <a:rPr kumimoji="0" lang="en-US" altLang="en-US" sz="1400"/>
              <a:t>iteenchallenge.org     Course T505.18</a:t>
            </a: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kumimoji="1"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har char="•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har char="–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fld id="{867B019E-B359-41E5-A969-099F9A7E6A2E}" type="slidenum">
              <a:rPr kumimoji="0" lang="en-US" altLang="en-US" sz="1400"/>
              <a:pPr>
                <a:spcBef>
                  <a:spcPct val="20000"/>
                </a:spcBef>
                <a:buClrTx/>
                <a:buFontTx/>
                <a:buNone/>
              </a:pPr>
              <a:t>16</a:t>
            </a:fld>
            <a:endParaRPr kumimoji="0"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01570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2" name="Rectangle 4"/>
          <p:cNvSpPr>
            <a:spLocks noGrp="1" noChangeArrowheads="1"/>
          </p:cNvSpPr>
          <p:nvPr>
            <p:ph type="title"/>
          </p:nvPr>
        </p:nvSpPr>
        <p:spPr>
          <a:xfrm>
            <a:off x="1117600" y="152400"/>
            <a:ext cx="10388600" cy="1295400"/>
          </a:xfrm>
        </p:spPr>
        <p:txBody>
          <a:bodyPr/>
          <a:lstStyle/>
          <a:p>
            <a:pPr marL="690563" indent="-690563"/>
            <a:r>
              <a:rPr lang="pl-PL" altLang="en-US" sz="3200" dirty="0">
                <a:solidFill>
                  <a:srgbClr val="FFC000"/>
                </a:solidFill>
              </a:rPr>
              <a:t>D.	Glavne značilnosti dobrega cilja za osebno aplikacijo</a:t>
            </a:r>
            <a:r>
              <a:rPr lang="en-US" altLang="en-US" sz="3200" dirty="0">
                <a:solidFill>
                  <a:srgbClr val="FFFF00"/>
                </a:solidFill>
              </a:rPr>
              <a:t/>
            </a:r>
            <a:br>
              <a:rPr lang="en-US" altLang="en-US" sz="3200" dirty="0">
                <a:solidFill>
                  <a:srgbClr val="FFFF00"/>
                </a:solidFill>
              </a:rPr>
            </a:br>
            <a:r>
              <a:rPr lang="en-US" altLang="en-US" sz="2000" dirty="0">
                <a:solidFill>
                  <a:schemeClr val="tx1"/>
                </a:solidFill>
              </a:rPr>
              <a:t>Marks of a Good Personal Application Goal</a:t>
            </a:r>
            <a:endParaRPr lang="en-US" altLang="en-US" sz="3000" i="1" dirty="0">
              <a:solidFill>
                <a:schemeClr val="tx1"/>
              </a:solidFill>
            </a:endParaRPr>
          </a:p>
        </p:txBody>
      </p:sp>
      <p:sp>
        <p:nvSpPr>
          <p:cNvPr id="3450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52600" y="1371600"/>
            <a:ext cx="8153400" cy="4267200"/>
          </a:xfrm>
        </p:spPr>
        <p:txBody>
          <a:bodyPr/>
          <a:lstStyle/>
          <a:p>
            <a:pPr marL="514350" indent="-514350">
              <a:buFont typeface="Tahoma" pitchFamily="34" charset="0"/>
              <a:buAutoNum type="arabicPeriod"/>
            </a:pPr>
            <a:r>
              <a:rPr lang="en-US" altLang="en-US" dirty="0" err="1">
                <a:solidFill>
                  <a:srgbClr val="FFFF00"/>
                </a:solidFill>
              </a:rPr>
              <a:t>Biti</a:t>
            </a:r>
            <a:r>
              <a:rPr lang="en-US" altLang="en-US" dirty="0">
                <a:solidFill>
                  <a:srgbClr val="FFFF00"/>
                </a:solidFill>
              </a:rPr>
              <a:t> mora </a:t>
            </a:r>
            <a:r>
              <a:rPr lang="en-US" altLang="en-US" dirty="0" err="1">
                <a:solidFill>
                  <a:srgbClr val="FFFF00"/>
                </a:solidFill>
              </a:rPr>
              <a:t>preprost</a:t>
            </a:r>
            <a:r>
              <a:rPr lang="ru-RU" altLang="en-US" dirty="0">
                <a:solidFill>
                  <a:srgbClr val="FFFF00"/>
                </a:solidFill>
              </a:rPr>
              <a:t> </a:t>
            </a:r>
            <a:r>
              <a:rPr lang="en-US" altLang="en-US" dirty="0">
                <a:solidFill>
                  <a:srgbClr val="FFFF00"/>
                </a:solidFill>
              </a:rPr>
              <a:t>		</a:t>
            </a:r>
            <a:r>
              <a:rPr lang="en-US" altLang="en-US" sz="2000" dirty="0"/>
              <a:t>It is Simple</a:t>
            </a:r>
            <a:endParaRPr lang="en-US" altLang="en-US" sz="2000" i="1" dirty="0">
              <a:solidFill>
                <a:srgbClr val="FFFF00"/>
              </a:solidFill>
            </a:endParaRPr>
          </a:p>
          <a:p>
            <a:pPr marL="514350" indent="-514350">
              <a:buFont typeface="Tahoma" pitchFamily="34" charset="0"/>
              <a:buAutoNum type="arabicPeriod"/>
            </a:pPr>
            <a:r>
              <a:rPr lang="en-US" altLang="en-US" dirty="0" err="1">
                <a:solidFill>
                  <a:srgbClr val="FFFF00"/>
                </a:solidFill>
              </a:rPr>
              <a:t>Biti</a:t>
            </a:r>
            <a:r>
              <a:rPr lang="en-US" altLang="en-US" dirty="0">
                <a:solidFill>
                  <a:srgbClr val="FFFF00"/>
                </a:solidFill>
              </a:rPr>
              <a:t> mora </a:t>
            </a:r>
            <a:r>
              <a:rPr lang="en-US" altLang="en-US" dirty="0" err="1">
                <a:solidFill>
                  <a:srgbClr val="FFFF00"/>
                </a:solidFill>
              </a:rPr>
              <a:t>določen</a:t>
            </a:r>
            <a:r>
              <a:rPr lang="ru-RU" altLang="en-US" dirty="0">
                <a:solidFill>
                  <a:srgbClr val="FFFF00"/>
                </a:solidFill>
              </a:rPr>
              <a:t> </a:t>
            </a:r>
            <a:r>
              <a:rPr lang="en-US" altLang="en-US" dirty="0">
                <a:solidFill>
                  <a:srgbClr val="FFFF00"/>
                </a:solidFill>
              </a:rPr>
              <a:t>			</a:t>
            </a:r>
            <a:r>
              <a:rPr lang="en-US" altLang="en-US" sz="2000" dirty="0"/>
              <a:t>It is Specific</a:t>
            </a:r>
            <a:endParaRPr lang="en-US" altLang="en-US" sz="2000" i="1" dirty="0">
              <a:solidFill>
                <a:srgbClr val="FFFF00"/>
              </a:solidFill>
            </a:endParaRPr>
          </a:p>
          <a:p>
            <a:pPr marL="514350" indent="-514350">
              <a:buFont typeface="Tahoma" pitchFamily="34" charset="0"/>
              <a:buAutoNum type="arabicPeriod"/>
            </a:pPr>
            <a:r>
              <a:rPr lang="en-US" altLang="en-US" dirty="0" err="1">
                <a:solidFill>
                  <a:srgbClr val="FFFF00"/>
                </a:solidFill>
              </a:rPr>
              <a:t>Biti</a:t>
            </a:r>
            <a:r>
              <a:rPr lang="en-US" altLang="en-US" dirty="0">
                <a:solidFill>
                  <a:srgbClr val="FFFF00"/>
                </a:solidFill>
              </a:rPr>
              <a:t> mora </a:t>
            </a:r>
            <a:r>
              <a:rPr lang="en-US" altLang="en-US" dirty="0" err="1">
                <a:solidFill>
                  <a:srgbClr val="FFFF00"/>
                </a:solidFill>
              </a:rPr>
              <a:t>smiseln</a:t>
            </a:r>
            <a:r>
              <a:rPr lang="ru-RU" altLang="en-US" dirty="0">
                <a:solidFill>
                  <a:srgbClr val="FFFF00"/>
                </a:solidFill>
              </a:rPr>
              <a:t> </a:t>
            </a:r>
            <a:r>
              <a:rPr lang="en-US" altLang="en-US" dirty="0">
                <a:solidFill>
                  <a:srgbClr val="FFFF00"/>
                </a:solidFill>
              </a:rPr>
              <a:t>			</a:t>
            </a:r>
            <a:r>
              <a:rPr lang="en-US" altLang="en-US" sz="2000" dirty="0"/>
              <a:t>It is Meaningful</a:t>
            </a:r>
            <a:endParaRPr lang="en-US" altLang="en-US" i="1" dirty="0">
              <a:solidFill>
                <a:srgbClr val="FFFF00"/>
              </a:solidFill>
            </a:endParaRPr>
          </a:p>
          <a:p>
            <a:pPr marL="514350" indent="-514350">
              <a:buFont typeface="Tahoma" pitchFamily="34" charset="0"/>
              <a:buAutoNum type="arabicPeriod"/>
            </a:pPr>
            <a:r>
              <a:rPr lang="en-US" altLang="en-US" dirty="0" err="1">
                <a:solidFill>
                  <a:srgbClr val="FFFF00"/>
                </a:solidFill>
              </a:rPr>
              <a:t>Biti</a:t>
            </a:r>
            <a:r>
              <a:rPr lang="en-US" altLang="en-US" dirty="0">
                <a:solidFill>
                  <a:srgbClr val="FFFF00"/>
                </a:solidFill>
              </a:rPr>
              <a:t> mora </a:t>
            </a:r>
            <a:r>
              <a:rPr lang="en-US" altLang="en-US" dirty="0" err="1">
                <a:solidFill>
                  <a:srgbClr val="FFFF00"/>
                </a:solidFill>
              </a:rPr>
              <a:t>praktičen</a:t>
            </a:r>
            <a:r>
              <a:rPr lang="ru-RU" altLang="en-US" dirty="0">
                <a:solidFill>
                  <a:srgbClr val="FFFF00"/>
                </a:solidFill>
              </a:rPr>
              <a:t> </a:t>
            </a:r>
            <a:r>
              <a:rPr lang="en-US" altLang="en-US" dirty="0">
                <a:solidFill>
                  <a:srgbClr val="FFFF00"/>
                </a:solidFill>
              </a:rPr>
              <a:t>		</a:t>
            </a:r>
            <a:r>
              <a:rPr lang="en-US" altLang="en-US" sz="2000" dirty="0"/>
              <a:t>It is Practical</a:t>
            </a:r>
            <a:endParaRPr lang="en-US" altLang="en-US" i="1" dirty="0">
              <a:solidFill>
                <a:srgbClr val="FFFF00"/>
              </a:solidFill>
            </a:endParaRPr>
          </a:p>
          <a:p>
            <a:pPr marL="514350" indent="-514350">
              <a:buFont typeface="Tahoma" pitchFamily="34" charset="0"/>
              <a:buAutoNum type="arabicPeriod"/>
            </a:pPr>
            <a:r>
              <a:rPr lang="en-US" altLang="en-US" dirty="0" err="1">
                <a:solidFill>
                  <a:srgbClr val="FFFF00"/>
                </a:solidFill>
              </a:rPr>
              <a:t>Biti</a:t>
            </a:r>
            <a:r>
              <a:rPr lang="en-US" altLang="en-US" dirty="0">
                <a:solidFill>
                  <a:srgbClr val="FFFF00"/>
                </a:solidFill>
              </a:rPr>
              <a:t> mora </a:t>
            </a:r>
            <a:r>
              <a:rPr lang="en-US" altLang="en-US" dirty="0" err="1">
                <a:solidFill>
                  <a:srgbClr val="FFFF00"/>
                </a:solidFill>
              </a:rPr>
              <a:t>merljiv</a:t>
            </a:r>
            <a:r>
              <a:rPr lang="ru-RU" altLang="en-US" dirty="0">
                <a:solidFill>
                  <a:srgbClr val="FFFF00"/>
                </a:solidFill>
              </a:rPr>
              <a:t> </a:t>
            </a:r>
            <a:r>
              <a:rPr lang="en-US" altLang="en-US" dirty="0">
                <a:solidFill>
                  <a:srgbClr val="FFFF00"/>
                </a:solidFill>
              </a:rPr>
              <a:t>			</a:t>
            </a:r>
            <a:r>
              <a:rPr lang="en-US" altLang="en-US" sz="2000" dirty="0"/>
              <a:t>It can be measured</a:t>
            </a:r>
            <a:endParaRPr lang="en-US" altLang="en-US" i="1" dirty="0">
              <a:solidFill>
                <a:srgbClr val="FFFF00"/>
              </a:solidFill>
            </a:endParaRPr>
          </a:p>
          <a:p>
            <a:pPr marL="514350" indent="-514350">
              <a:buFont typeface="Tahoma" pitchFamily="34" charset="0"/>
              <a:buAutoNum type="arabicPeriod"/>
            </a:pPr>
            <a:r>
              <a:rPr lang="en-US" altLang="en-US" dirty="0" err="1">
                <a:solidFill>
                  <a:srgbClr val="FFFF00"/>
                </a:solidFill>
              </a:rPr>
              <a:t>Cilj</a:t>
            </a:r>
            <a:r>
              <a:rPr lang="en-US" altLang="en-US" dirty="0">
                <a:solidFill>
                  <a:srgbClr val="FFFF00"/>
                </a:solidFill>
              </a:rPr>
              <a:t> </a:t>
            </a:r>
            <a:r>
              <a:rPr lang="en-US" altLang="en-US" dirty="0" err="1">
                <a:solidFill>
                  <a:srgbClr val="FFFF00"/>
                </a:solidFill>
              </a:rPr>
              <a:t>vam</a:t>
            </a:r>
            <a:r>
              <a:rPr lang="en-US" altLang="en-US" dirty="0">
                <a:solidFill>
                  <a:srgbClr val="FFFF00"/>
                </a:solidFill>
              </a:rPr>
              <a:t> mora </a:t>
            </a:r>
            <a:r>
              <a:rPr lang="en-US" altLang="en-US" dirty="0" err="1">
                <a:solidFill>
                  <a:srgbClr val="FFFF00"/>
                </a:solidFill>
              </a:rPr>
              <a:t>biti</a:t>
            </a:r>
            <a:r>
              <a:rPr lang="en-US" altLang="en-US" dirty="0">
                <a:solidFill>
                  <a:srgbClr val="FFFF00"/>
                </a:solidFill>
              </a:rPr>
              <a:t> v </a:t>
            </a:r>
            <a:r>
              <a:rPr lang="en-US" altLang="en-US" dirty="0" err="1">
                <a:solidFill>
                  <a:srgbClr val="FFFF00"/>
                </a:solidFill>
              </a:rPr>
              <a:t>pomoč</a:t>
            </a:r>
            <a:r>
              <a:rPr lang="ru-RU" altLang="en-US" dirty="0">
                <a:solidFill>
                  <a:srgbClr val="FFFF00"/>
                </a:solidFill>
              </a:rPr>
              <a:t> </a:t>
            </a:r>
            <a:r>
              <a:rPr lang="en-US" altLang="en-US" dirty="0">
                <a:solidFill>
                  <a:srgbClr val="FFFF00"/>
                </a:solidFill>
              </a:rPr>
              <a:t>	</a:t>
            </a:r>
            <a:r>
              <a:rPr lang="en-US" altLang="en-US" sz="2000" dirty="0"/>
              <a:t>It helps you</a:t>
            </a:r>
            <a:endParaRPr lang="en-US" altLang="en-US" i="1" dirty="0">
              <a:solidFill>
                <a:srgbClr val="FFFF00"/>
              </a:solidFill>
            </a:endParaRPr>
          </a:p>
        </p:txBody>
      </p:sp>
      <p:sp>
        <p:nvSpPr>
          <p:cNvPr id="1331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en-US" altLang="en-US" sz="1400">
                <a:solidFill>
                  <a:schemeClr val="tx1"/>
                </a:solidFill>
              </a:rPr>
              <a:t>06-2019</a:t>
            </a:r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fld id="{90067958-1613-4184-9B90-0101354DFBF1}" type="slidenum">
              <a:rPr kumimoji="0" lang="en-US" altLang="en-US" sz="1400">
                <a:solidFill>
                  <a:schemeClr val="tx1"/>
                </a:solidFill>
              </a:rPr>
              <a:pPr/>
              <a:t>17</a:t>
            </a:fld>
            <a:endParaRPr kumimoji="0" lang="en-US" altLang="en-US" sz="1400">
              <a:solidFill>
                <a:schemeClr val="tx1"/>
              </a:solidFill>
            </a:endParaRPr>
          </a:p>
        </p:txBody>
      </p:sp>
      <p:sp>
        <p:nvSpPr>
          <p:cNvPr id="1331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en-US" altLang="en-US" sz="1400">
                <a:solidFill>
                  <a:schemeClr val="tx1"/>
                </a:solidFill>
              </a:rPr>
              <a:t>iteenchallenge.org     Course T505.18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5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5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50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50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50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50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381000"/>
            <a:ext cx="10541000" cy="5638800"/>
          </a:xfrm>
        </p:spPr>
        <p:txBody>
          <a:bodyPr/>
          <a:lstStyle/>
          <a:p>
            <a:pPr marL="0" indent="0">
              <a:buNone/>
            </a:pPr>
            <a:r>
              <a:rPr lang="pt-BR" b="1" dirty="0">
                <a:solidFill>
                  <a:srgbClr val="FFFF00"/>
                </a:solidFill>
              </a:rPr>
              <a:t>Cilji, ki temeljijo na vrstici iz Pisma Rimljanom </a:t>
            </a:r>
            <a:r>
              <a:rPr lang="ru-RU" b="1" dirty="0">
                <a:solidFill>
                  <a:srgbClr val="FFFF00"/>
                </a:solidFill>
              </a:rPr>
              <a:t>12</a:t>
            </a:r>
            <a:r>
              <a:rPr lang="sl-SI" b="1" dirty="0">
                <a:solidFill>
                  <a:srgbClr val="FFFF00"/>
                </a:solidFill>
              </a:rPr>
              <a:t>,</a:t>
            </a:r>
            <a:r>
              <a:rPr lang="ru-RU" b="1" dirty="0">
                <a:solidFill>
                  <a:srgbClr val="FFFF00"/>
                </a:solidFill>
              </a:rPr>
              <a:t>16</a:t>
            </a:r>
            <a:endParaRPr lang="en-US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800" dirty="0" err="1">
                <a:solidFill>
                  <a:srgbClr val="FFFF00"/>
                </a:solidFill>
              </a:rPr>
              <a:t>Pri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naslednjih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treh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obrokih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bom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sedel</a:t>
            </a:r>
            <a:r>
              <a:rPr lang="en-US" sz="2800" dirty="0">
                <a:solidFill>
                  <a:srgbClr val="FFFF00"/>
                </a:solidFill>
              </a:rPr>
              <a:t> z </a:t>
            </a:r>
            <a:r>
              <a:rPr lang="en-US" sz="2800" dirty="0" err="1">
                <a:solidFill>
                  <a:srgbClr val="FFFF00"/>
                </a:solidFill>
              </a:rPr>
              <a:t>nekom</a:t>
            </a:r>
            <a:r>
              <a:rPr lang="en-US" sz="2800" dirty="0">
                <a:solidFill>
                  <a:srgbClr val="FFFF00"/>
                </a:solidFill>
              </a:rPr>
              <a:t>, s </a:t>
            </a:r>
            <a:r>
              <a:rPr lang="en-US" sz="2800" dirty="0" err="1">
                <a:solidFill>
                  <a:srgbClr val="FFFF00"/>
                </a:solidFill>
              </a:rPr>
              <a:t>komer</a:t>
            </a:r>
            <a:r>
              <a:rPr lang="en-US" sz="2800" dirty="0">
                <a:solidFill>
                  <a:srgbClr val="FFFF00"/>
                </a:solidFill>
              </a:rPr>
              <a:t> se </a:t>
            </a:r>
            <a:r>
              <a:rPr lang="en-US" sz="2800" dirty="0" err="1">
                <a:solidFill>
                  <a:srgbClr val="FFFF00"/>
                </a:solidFill>
              </a:rPr>
              <a:t>ponavadi</a:t>
            </a:r>
            <a:r>
              <a:rPr lang="en-US" sz="2800" dirty="0">
                <a:solidFill>
                  <a:srgbClr val="FFFF00"/>
                </a:solidFill>
              </a:rPr>
              <a:t> ne </a:t>
            </a:r>
            <a:r>
              <a:rPr lang="en-US" sz="2800" dirty="0" err="1">
                <a:solidFill>
                  <a:srgbClr val="FFFF00"/>
                </a:solidFill>
              </a:rPr>
              <a:t>družim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ali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ki</a:t>
            </a:r>
            <a:r>
              <a:rPr lang="en-US" sz="2800" dirty="0">
                <a:solidFill>
                  <a:srgbClr val="FFFF00"/>
                </a:solidFill>
              </a:rPr>
              <a:t> mi </a:t>
            </a:r>
            <a:r>
              <a:rPr lang="en-US" sz="2800" dirty="0" err="1">
                <a:solidFill>
                  <a:srgbClr val="FFFF00"/>
                </a:solidFill>
              </a:rPr>
              <a:t>ni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povsem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simpatičen</a:t>
            </a:r>
            <a:r>
              <a:rPr lang="en-US" sz="2800" dirty="0">
                <a:solidFill>
                  <a:srgbClr val="FFFF00"/>
                </a:solidFill>
              </a:rPr>
              <a:t>, da </a:t>
            </a:r>
            <a:r>
              <a:rPr lang="en-US" sz="2800" dirty="0" err="1">
                <a:solidFill>
                  <a:srgbClr val="FFFF00"/>
                </a:solidFill>
              </a:rPr>
              <a:t>ga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lahko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bolje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spoznam</a:t>
            </a:r>
            <a:r>
              <a:rPr lang="ru-RU" sz="2800" dirty="0">
                <a:solidFill>
                  <a:srgbClr val="FFFF00"/>
                </a:solidFill>
              </a:rPr>
              <a:t>.</a:t>
            </a:r>
            <a:endParaRPr lang="en-US" sz="28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FFFF00"/>
                </a:solidFill>
              </a:rPr>
              <a:t>Pri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naslednjih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treh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obrokih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bom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sedel</a:t>
            </a:r>
            <a:r>
              <a:rPr lang="en-US" dirty="0">
                <a:solidFill>
                  <a:srgbClr val="FFFF00"/>
                </a:solidFill>
              </a:rPr>
              <a:t> z </a:t>
            </a:r>
            <a:r>
              <a:rPr lang="en-US" dirty="0" err="1">
                <a:solidFill>
                  <a:srgbClr val="FFFF00"/>
                </a:solidFill>
              </a:rPr>
              <a:t>enim</a:t>
            </a:r>
            <a:r>
              <a:rPr lang="en-US" dirty="0">
                <a:solidFill>
                  <a:srgbClr val="FFFF00"/>
                </a:solidFill>
              </a:rPr>
              <a:t> od </a:t>
            </a:r>
            <a:r>
              <a:rPr lang="en-US" dirty="0" err="1">
                <a:solidFill>
                  <a:srgbClr val="FFFF00"/>
                </a:solidFill>
              </a:rPr>
              <a:t>novih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študentov</a:t>
            </a:r>
            <a:r>
              <a:rPr lang="en-US" dirty="0">
                <a:solidFill>
                  <a:srgbClr val="FFFF00"/>
                </a:solidFill>
              </a:rPr>
              <a:t> v </a:t>
            </a:r>
            <a:r>
              <a:rPr lang="en-US" dirty="0" err="1">
                <a:solidFill>
                  <a:srgbClr val="FFFF00"/>
                </a:solidFill>
              </a:rPr>
              <a:t>programu</a:t>
            </a:r>
            <a:r>
              <a:rPr lang="en-US" dirty="0">
                <a:solidFill>
                  <a:srgbClr val="FFFF00"/>
                </a:solidFill>
              </a:rPr>
              <a:t>, da </a:t>
            </a:r>
            <a:r>
              <a:rPr lang="en-US" dirty="0" err="1">
                <a:solidFill>
                  <a:srgbClr val="FFFF00"/>
                </a:solidFill>
              </a:rPr>
              <a:t>ga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lahko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bolje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spoznam</a:t>
            </a:r>
            <a:r>
              <a:rPr lang="ru-RU" dirty="0">
                <a:solidFill>
                  <a:srgbClr val="FFFF00"/>
                </a:solidFill>
              </a:rPr>
              <a:t>.</a:t>
            </a: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000" b="1" dirty="0"/>
              <a:t>Goal based on Romans 12:16</a:t>
            </a:r>
          </a:p>
          <a:p>
            <a:pPr marL="0" indent="0">
              <a:buNone/>
            </a:pPr>
            <a:r>
              <a:rPr lang="en-US" sz="2000" dirty="0"/>
              <a:t>For the next 3 meals, I will sit next to someone I don't usually spend time with or that I do not like in order to get to know them better.</a:t>
            </a:r>
            <a:endParaRPr lang="en-US" sz="2000" b="1" dirty="0"/>
          </a:p>
          <a:p>
            <a:pPr marL="0" indent="0">
              <a:buNone/>
            </a:pPr>
            <a:r>
              <a:rPr lang="en-US" sz="2000" dirty="0"/>
              <a:t>For the next 3 meals, I will sit next to a new student in the program in order to get to know them better.</a:t>
            </a:r>
            <a:endParaRPr lang="en-US" sz="2000" b="1" dirty="0"/>
          </a:p>
          <a:p>
            <a:pPr marL="0" indent="0"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06-2019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iteenchallenge.org     Course T505.18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0219-2BB3-4C5E-B148-479F2C35B233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457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457200"/>
            <a:ext cx="4191000" cy="2057400"/>
          </a:xfrm>
        </p:spPr>
        <p:txBody>
          <a:bodyPr/>
          <a:lstStyle/>
          <a:p>
            <a:pPr algn="ctr"/>
            <a:r>
              <a:rPr lang="sl-SI" dirty="0"/>
              <a:t>Dobra ideja v primerjavi z dobrim ciljem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667000"/>
            <a:ext cx="4114800" cy="32766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400" dirty="0"/>
              <a:t>Good idea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/>
              <a:t>versus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/>
              <a:t>a good goal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06-2019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iteenchallenge.org     Course T505.18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0219-2BB3-4C5E-B148-479F2C35B233}" type="slidenum">
              <a:rPr lang="en-US" altLang="en-US" smtClean="0"/>
              <a:pPr/>
              <a:t>19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867" y="304800"/>
            <a:ext cx="1621708" cy="1981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706" y="2895601"/>
            <a:ext cx="4370294" cy="29717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818922" y="2895600"/>
            <a:ext cx="1620479" cy="707886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cap="all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Ci</a:t>
            </a:r>
            <a:r>
              <a:rPr lang="en-US" sz="4000" b="1" cap="all" spc="30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</a:t>
            </a:r>
            <a:r>
              <a:rPr lang="en-US" sz="4000" b="1" cap="all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j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133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457200"/>
            <a:ext cx="7543800" cy="1295400"/>
          </a:xfrm>
        </p:spPr>
        <p:txBody>
          <a:bodyPr/>
          <a:lstStyle/>
          <a:p>
            <a:pPr algn="ctr"/>
            <a:r>
              <a:rPr lang="en-US" dirty="0" err="1"/>
              <a:t>Cilji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osebno</a:t>
            </a:r>
            <a:r>
              <a:rPr lang="en-US" dirty="0"/>
              <a:t> </a:t>
            </a:r>
            <a:r>
              <a:rPr lang="en-US" dirty="0" err="1"/>
              <a:t>aplikacijo</a:t>
            </a:r>
            <a:r>
              <a:rPr lang="en-US" dirty="0"/>
              <a:t> so </a:t>
            </a:r>
            <a:r>
              <a:rPr lang="en-US" dirty="0" err="1"/>
              <a:t>kot</a:t>
            </a:r>
            <a:r>
              <a:rPr lang="en-US" dirty="0"/>
              <a:t> motor </a:t>
            </a:r>
            <a:r>
              <a:rPr lang="en-US" dirty="0" err="1"/>
              <a:t>avtomobila</a:t>
            </a:r>
            <a:r>
              <a:rPr lang="en-US" dirty="0"/>
              <a:t> </a:t>
            </a:r>
            <a:br>
              <a:rPr lang="en-US" dirty="0"/>
            </a:br>
            <a:r>
              <a:rPr lang="en-US" sz="2400" dirty="0">
                <a:solidFill>
                  <a:schemeClr val="tx1"/>
                </a:solidFill>
              </a:rPr>
              <a:t>Personal Application Goals—the engine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122" y="2133600"/>
            <a:ext cx="5034278" cy="3810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06-2019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iteenchallenge.org     Course T505.18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0219-2BB3-4C5E-B148-479F2C35B233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696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4962" name="Object 2"/>
          <p:cNvGraphicFramePr>
            <a:graphicFrameLocks noChangeAspect="1"/>
          </p:cNvGraphicFramePr>
          <p:nvPr/>
        </p:nvGraphicFramePr>
        <p:xfrm>
          <a:off x="1828800" y="5029201"/>
          <a:ext cx="4267200" cy="138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" name="Clip" r:id="rId6" imgW="6544800" imgH="1706400" progId="MS_ClipArt_Gallery.2">
                  <p:embed/>
                </p:oleObj>
              </mc:Choice>
              <mc:Fallback>
                <p:oleObj name="Clip" r:id="rId6" imgW="6544800" imgH="17064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029201"/>
                        <a:ext cx="4267200" cy="1387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5" name="Object 5"/>
          <p:cNvGraphicFramePr>
            <a:graphicFrameLocks noChangeAspect="1"/>
          </p:cNvGraphicFramePr>
          <p:nvPr/>
        </p:nvGraphicFramePr>
        <p:xfrm>
          <a:off x="7315200" y="3276600"/>
          <a:ext cx="1600200" cy="309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" name="Clip" r:id="rId8" imgW="3247200" imgH="5878800" progId="MS_ClipArt_Gallery.2">
                  <p:embed/>
                </p:oleObj>
              </mc:Choice>
              <mc:Fallback>
                <p:oleObj name="Clip" r:id="rId8" imgW="3247200" imgH="58788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3276600"/>
                        <a:ext cx="1600200" cy="309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7" name="Object 7"/>
          <p:cNvGraphicFramePr>
            <a:graphicFrameLocks noChangeAspect="1"/>
          </p:cNvGraphicFramePr>
          <p:nvPr/>
        </p:nvGraphicFramePr>
        <p:xfrm>
          <a:off x="4724400" y="0"/>
          <a:ext cx="251460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" name="Clip" r:id="rId10" imgW="3717360" imgH="3352320" progId="MS_ClipArt_Gallery.2">
                  <p:embed/>
                </p:oleObj>
              </mc:Choice>
              <mc:Fallback>
                <p:oleObj name="Clip" r:id="rId10" imgW="3717360" imgH="33523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0"/>
                        <a:ext cx="2514600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Date Placeholder 7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en-US" altLang="en-US" sz="1400">
                <a:solidFill>
                  <a:schemeClr val="tx1"/>
                </a:solidFill>
              </a:rPr>
              <a:t>06-2019</a:t>
            </a:r>
          </a:p>
        </p:txBody>
      </p:sp>
      <p:sp>
        <p:nvSpPr>
          <p:cNvPr id="1033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fld id="{93FCD975-0B3D-4B70-B2D2-DBCF7FF23F9D}" type="slidenum">
              <a:rPr kumimoji="0" lang="en-US" altLang="en-US" sz="1400">
                <a:solidFill>
                  <a:schemeClr val="tx1"/>
                </a:solidFill>
              </a:rPr>
              <a:pPr/>
              <a:t>20</a:t>
            </a:fld>
            <a:endParaRPr kumimoji="0" lang="en-US" altLang="en-US" sz="1400">
              <a:solidFill>
                <a:schemeClr val="tx1"/>
              </a:solidFill>
            </a:endParaRPr>
          </a:p>
        </p:txBody>
      </p:sp>
      <p:sp>
        <p:nvSpPr>
          <p:cNvPr id="1034" name="Footer Placeholder 9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en-US" altLang="en-US" sz="1400">
                <a:solidFill>
                  <a:schemeClr val="tx1"/>
                </a:solidFill>
              </a:rPr>
              <a:t>iteenchallenge.org     Course T505.18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1924050" y="1428750"/>
            <a:ext cx="2895600" cy="2171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86800" y="685800"/>
            <a:ext cx="1420368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1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4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4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4249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4249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0" y="0"/>
            <a:ext cx="7772400" cy="1524000"/>
          </a:xfrm>
        </p:spPr>
        <p:txBody>
          <a:bodyPr/>
          <a:lstStyle/>
          <a:p>
            <a:pPr algn="ctr"/>
            <a:r>
              <a:rPr lang="en-US" altLang="en-US" sz="3600" dirty="0" err="1">
                <a:solidFill>
                  <a:srgbClr val="FFFF00"/>
                </a:solidFill>
              </a:rPr>
              <a:t>Kako</a:t>
            </a:r>
            <a:r>
              <a:rPr lang="en-US" altLang="en-US" sz="3600" dirty="0">
                <a:solidFill>
                  <a:srgbClr val="FFFF00"/>
                </a:solidFill>
              </a:rPr>
              <a:t> </a:t>
            </a:r>
            <a:r>
              <a:rPr lang="en-US" altLang="en-US" sz="3600" dirty="0" err="1">
                <a:solidFill>
                  <a:srgbClr val="FFFF00"/>
                </a:solidFill>
              </a:rPr>
              <a:t>ovrednotiti</a:t>
            </a:r>
            <a:r>
              <a:rPr lang="en-US" altLang="en-US" sz="3600" dirty="0">
                <a:solidFill>
                  <a:srgbClr val="FFFF00"/>
                </a:solidFill>
              </a:rPr>
              <a:t> </a:t>
            </a:r>
            <a:r>
              <a:rPr lang="en-US" altLang="en-US" sz="3600" dirty="0" err="1">
                <a:solidFill>
                  <a:srgbClr val="FFFF00"/>
                </a:solidFill>
              </a:rPr>
              <a:t>cilj</a:t>
            </a:r>
            <a:r>
              <a:rPr lang="en-US" altLang="en-US" sz="3600" dirty="0">
                <a:solidFill>
                  <a:srgbClr val="FFFF00"/>
                </a:solidFill>
              </a:rPr>
              <a:t/>
            </a:r>
            <a:br>
              <a:rPr lang="en-US" altLang="en-US" sz="3600" dirty="0">
                <a:solidFill>
                  <a:srgbClr val="FFFF00"/>
                </a:solidFill>
              </a:rPr>
            </a:br>
            <a:r>
              <a:rPr lang="en-US" altLang="en-US" sz="2400" dirty="0"/>
              <a:t>Evaluating a Goal</a:t>
            </a:r>
            <a:endParaRPr lang="en-US" altLang="en-US" sz="2400" i="1" dirty="0">
              <a:solidFill>
                <a:srgbClr val="FFFF00"/>
              </a:solidFill>
            </a:endParaRP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1524000"/>
            <a:ext cx="8001000" cy="4648200"/>
          </a:xfrm>
        </p:spPr>
        <p:txBody>
          <a:bodyPr/>
          <a:lstStyle/>
          <a:p>
            <a:r>
              <a:rPr lang="ru-RU" altLang="en-US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1 </a:t>
            </a:r>
            <a:r>
              <a:rPr lang="en-US" altLang="en-US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Korinčanom</a:t>
            </a:r>
            <a:r>
              <a:rPr lang="ru-RU" altLang="en-US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 10</a:t>
            </a:r>
            <a:r>
              <a:rPr lang="sl-SI" altLang="en-US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,</a:t>
            </a:r>
            <a:r>
              <a:rPr lang="ru-RU" altLang="en-US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13 </a:t>
            </a:r>
            <a:r>
              <a:rPr lang="en-US" altLang="en-US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  </a:t>
            </a:r>
            <a:r>
              <a:rPr lang="en-US" altLang="en-US" dirty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1 Corinthians 10:13</a:t>
            </a:r>
            <a:endParaRPr lang="en-US" altLang="en-US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/>
                </a:outerShdw>
              </a:effectLst>
            </a:endParaRPr>
          </a:p>
          <a:p>
            <a:r>
              <a:rPr lang="en-US" altLang="en-US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Študentov</a:t>
            </a:r>
            <a:r>
              <a:rPr lang="en-US" altLang="en-US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cilj</a:t>
            </a:r>
            <a:r>
              <a:rPr lang="en-US" altLang="en-US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:  »</a:t>
            </a:r>
            <a:r>
              <a:rPr lang="en-US" altLang="en-US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Vsakič</a:t>
            </a:r>
            <a:r>
              <a:rPr lang="en-US" altLang="en-US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, ko </a:t>
            </a:r>
            <a:r>
              <a:rPr lang="en-US" altLang="en-US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sem</a:t>
            </a:r>
            <a:r>
              <a:rPr lang="en-US" altLang="en-US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skušan</a:t>
            </a:r>
            <a:r>
              <a:rPr lang="en-US" altLang="en-US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, </a:t>
            </a:r>
            <a:br>
              <a:rPr lang="en-US" altLang="en-US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</a:br>
            <a:r>
              <a:rPr lang="en-US" altLang="en-US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se </a:t>
            </a:r>
            <a:r>
              <a:rPr lang="en-US" altLang="en-US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bom</a:t>
            </a:r>
            <a:r>
              <a:rPr lang="en-US" altLang="en-US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zavedal</a:t>
            </a:r>
            <a:r>
              <a:rPr lang="en-US" altLang="en-US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, da me </a:t>
            </a:r>
            <a:r>
              <a:rPr lang="en-US" altLang="en-US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skuša</a:t>
            </a:r>
            <a:r>
              <a:rPr lang="en-US" altLang="en-US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hudič</a:t>
            </a:r>
            <a:r>
              <a:rPr lang="en-US" altLang="en-US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.«</a:t>
            </a:r>
          </a:p>
          <a:p>
            <a:r>
              <a:rPr lang="en-US" altLang="en-US" sz="2000" dirty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Student goal:  </a:t>
            </a:r>
            <a:br>
              <a:rPr lang="en-US" altLang="en-US" sz="2000" dirty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</a:br>
            <a:r>
              <a:rPr lang="en-US" altLang="en-US" sz="2000" dirty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“When tempted, I will realize it is Satan.” </a:t>
            </a:r>
          </a:p>
          <a:p>
            <a:endParaRPr lang="en-US" altLang="en-US" sz="2000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/>
                </a:outerShdw>
              </a:effectLst>
            </a:endParaRPr>
          </a:p>
          <a:p>
            <a:r>
              <a:rPr lang="en-US" altLang="en-US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ea typeface="Arial Unicode MS" panose="020B0604020202020204" pitchFamily="34" charset="-128"/>
              </a:rPr>
              <a:t>Kako</a:t>
            </a:r>
            <a:r>
              <a:rPr lang="en-US" altLang="en-US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ea typeface="Arial Unicode MS" panose="020B0604020202020204" pitchFamily="34" charset="-128"/>
              </a:rPr>
              <a:t> bi </a:t>
            </a:r>
            <a:r>
              <a:rPr lang="en-US" altLang="en-US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ea typeface="Arial Unicode MS" panose="020B0604020202020204" pitchFamily="34" charset="-128"/>
              </a:rPr>
              <a:t>lahko</a:t>
            </a:r>
            <a:r>
              <a:rPr lang="en-US" altLang="en-US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ea typeface="Arial Unicode MS" panose="020B0604020202020204" pitchFamily="34" charset="-128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ea typeface="Arial Unicode MS" panose="020B0604020202020204" pitchFamily="34" charset="-128"/>
              </a:rPr>
              <a:t>izboljšali</a:t>
            </a:r>
            <a:r>
              <a:rPr lang="en-US" altLang="en-US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ea typeface="Arial Unicode MS" panose="020B0604020202020204" pitchFamily="34" charset="-128"/>
              </a:rPr>
              <a:t> ta </a:t>
            </a:r>
            <a:r>
              <a:rPr lang="en-US" altLang="en-US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ea typeface="Arial Unicode MS" panose="020B0604020202020204" pitchFamily="34" charset="-128"/>
              </a:rPr>
              <a:t>cilj</a:t>
            </a:r>
            <a:r>
              <a:rPr lang="ru-RU" altLang="en-US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ea typeface="Arial Unicode MS" panose="020B0604020202020204" pitchFamily="34" charset="-128"/>
              </a:rPr>
              <a:t>?</a:t>
            </a:r>
            <a:r>
              <a:rPr lang="en-US" altLang="en-US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ea typeface="Arial Unicode MS" panose="020B0604020202020204" pitchFamily="34" charset="-128"/>
              </a:rPr>
              <a:t/>
            </a:r>
            <a:br>
              <a:rPr lang="en-US" altLang="en-US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ea typeface="Arial Unicode MS" panose="020B0604020202020204" pitchFamily="34" charset="-128"/>
              </a:rPr>
            </a:br>
            <a:r>
              <a:rPr lang="en-US" altLang="en-US" sz="2000" dirty="0">
                <a:effectLst>
                  <a:outerShdw blurRad="50800" dist="38100" dir="2700000" algn="tl" rotWithShape="0">
                    <a:prstClr val="black"/>
                  </a:outerShdw>
                </a:effectLst>
                <a:ea typeface="Arial Unicode MS" panose="020B0604020202020204" pitchFamily="34" charset="-128"/>
              </a:rPr>
              <a:t>How can this goal be improved?</a:t>
            </a:r>
            <a:endParaRPr lang="en-US" altLang="en-US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ea typeface="Arial Unicode MS" panose="020B0604020202020204" pitchFamily="34" charset="-128"/>
            </a:endParaRPr>
          </a:p>
        </p:txBody>
      </p:sp>
      <p:sp>
        <p:nvSpPr>
          <p:cNvPr id="1741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en-US" altLang="en-US" sz="1400">
                <a:solidFill>
                  <a:schemeClr val="tx1"/>
                </a:solidFill>
              </a:rPr>
              <a:t>06-2019</a:t>
            </a:r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fld id="{3743097C-D053-41AA-AA68-56DC90967C96}" type="slidenum">
              <a:rPr kumimoji="0" lang="en-US" altLang="en-US" sz="1400">
                <a:solidFill>
                  <a:schemeClr val="tx1"/>
                </a:solidFill>
              </a:rPr>
              <a:pPr/>
              <a:t>21</a:t>
            </a:fld>
            <a:endParaRPr kumimoji="0" lang="en-US" altLang="en-US" sz="1400">
              <a:solidFill>
                <a:schemeClr val="tx1"/>
              </a:solidFill>
            </a:endParaRPr>
          </a:p>
        </p:txBody>
      </p:sp>
      <p:sp>
        <p:nvSpPr>
          <p:cNvPr id="1741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en-US" altLang="en-US" sz="1400">
                <a:solidFill>
                  <a:schemeClr val="tx1"/>
                </a:solidFill>
              </a:rPr>
              <a:t>iteenchallenge.org     Course T505.18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1143000"/>
          </a:xfrm>
        </p:spPr>
        <p:txBody>
          <a:bodyPr/>
          <a:lstStyle/>
          <a:p>
            <a:r>
              <a:rPr lang="en-US" dirty="0"/>
              <a:t>Matej </a:t>
            </a:r>
            <a:r>
              <a:rPr lang="ru-RU" dirty="0"/>
              <a:t> 28</a:t>
            </a:r>
            <a:r>
              <a:rPr lang="sl-SI" dirty="0"/>
              <a:t>,</a:t>
            </a:r>
            <a:r>
              <a:rPr lang="ru-RU" dirty="0"/>
              <a:t>19-20 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>
                <a:solidFill>
                  <a:schemeClr val="tx1"/>
                </a:solidFill>
              </a:rPr>
              <a:t>Matthew 28:19-20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828800"/>
            <a:ext cx="9829800" cy="39624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rgbClr val="FFFF00"/>
                </a:solidFill>
              </a:rPr>
              <a:t>Pojdite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torej</a:t>
            </a:r>
            <a:r>
              <a:rPr lang="en-US" dirty="0">
                <a:solidFill>
                  <a:srgbClr val="FFFF00"/>
                </a:solidFill>
              </a:rPr>
              <a:t> in </a:t>
            </a:r>
            <a:r>
              <a:rPr lang="en-US" dirty="0" err="1">
                <a:solidFill>
                  <a:srgbClr val="FFFF00"/>
                </a:solidFill>
              </a:rPr>
              <a:t>naredite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vse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narode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za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moje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učence</a:t>
            </a:r>
            <a:r>
              <a:rPr lang="en-US" dirty="0">
                <a:solidFill>
                  <a:srgbClr val="FFFF00"/>
                </a:solidFill>
              </a:rPr>
              <a:t>: </a:t>
            </a:r>
            <a:r>
              <a:rPr lang="en-US" dirty="0" err="1">
                <a:solidFill>
                  <a:srgbClr val="FFFF00"/>
                </a:solidFill>
              </a:rPr>
              <a:t>krščujte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jih</a:t>
            </a:r>
            <a:r>
              <a:rPr lang="en-US" dirty="0">
                <a:solidFill>
                  <a:srgbClr val="FFFF00"/>
                </a:solidFill>
              </a:rPr>
              <a:t> v </a:t>
            </a:r>
            <a:r>
              <a:rPr lang="en-US" dirty="0" err="1">
                <a:solidFill>
                  <a:srgbClr val="FFFF00"/>
                </a:solidFill>
              </a:rPr>
              <a:t>ime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Očeta</a:t>
            </a:r>
            <a:r>
              <a:rPr lang="en-US" dirty="0">
                <a:solidFill>
                  <a:srgbClr val="FFFF00"/>
                </a:solidFill>
              </a:rPr>
              <a:t> in </a:t>
            </a:r>
            <a:r>
              <a:rPr lang="en-US" dirty="0" err="1">
                <a:solidFill>
                  <a:srgbClr val="FFFF00"/>
                </a:solidFill>
              </a:rPr>
              <a:t>Sina</a:t>
            </a:r>
            <a:r>
              <a:rPr lang="en-US" dirty="0">
                <a:solidFill>
                  <a:srgbClr val="FFFF00"/>
                </a:solidFill>
              </a:rPr>
              <a:t> in </a:t>
            </a:r>
            <a:r>
              <a:rPr lang="en-US" dirty="0" err="1">
                <a:solidFill>
                  <a:srgbClr val="FFFF00"/>
                </a:solidFill>
              </a:rPr>
              <a:t>Svetega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Duha</a:t>
            </a:r>
            <a:r>
              <a:rPr lang="en-US" dirty="0">
                <a:solidFill>
                  <a:srgbClr val="FFFF00"/>
                </a:solidFill>
              </a:rPr>
              <a:t> in </a:t>
            </a:r>
            <a:r>
              <a:rPr lang="en-US" dirty="0" err="1">
                <a:solidFill>
                  <a:srgbClr val="FFFF00"/>
                </a:solidFill>
              </a:rPr>
              <a:t>učite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jih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izpolnjevati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vse</a:t>
            </a:r>
            <a:r>
              <a:rPr lang="en-US" dirty="0">
                <a:solidFill>
                  <a:srgbClr val="FFFF00"/>
                </a:solidFill>
              </a:rPr>
              <a:t>, </a:t>
            </a:r>
            <a:r>
              <a:rPr lang="en-US" dirty="0" err="1">
                <a:solidFill>
                  <a:srgbClr val="FFFF00"/>
                </a:solidFill>
              </a:rPr>
              <a:t>kar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koli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sem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vam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zapovedal</a:t>
            </a:r>
            <a:r>
              <a:rPr lang="en-US" dirty="0">
                <a:solidFill>
                  <a:srgbClr val="FFFF00"/>
                </a:solidFill>
              </a:rPr>
              <a:t>! In </a:t>
            </a:r>
            <a:r>
              <a:rPr lang="en-US" dirty="0" err="1">
                <a:solidFill>
                  <a:srgbClr val="FFFF00"/>
                </a:solidFill>
              </a:rPr>
              <a:t>glejte</a:t>
            </a:r>
            <a:r>
              <a:rPr lang="en-US" dirty="0">
                <a:solidFill>
                  <a:srgbClr val="FFFF00"/>
                </a:solidFill>
              </a:rPr>
              <a:t>: </a:t>
            </a:r>
            <a:r>
              <a:rPr lang="en-US" dirty="0" err="1">
                <a:solidFill>
                  <a:srgbClr val="FFFF00"/>
                </a:solidFill>
              </a:rPr>
              <a:t>jaz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sem</a:t>
            </a:r>
            <a:r>
              <a:rPr lang="en-US" dirty="0">
                <a:solidFill>
                  <a:srgbClr val="FFFF00"/>
                </a:solidFill>
              </a:rPr>
              <a:t> z </a:t>
            </a:r>
            <a:r>
              <a:rPr lang="en-US" dirty="0" err="1">
                <a:solidFill>
                  <a:srgbClr val="FFFF00"/>
                </a:solidFill>
              </a:rPr>
              <a:t>vami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vse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dni</a:t>
            </a:r>
            <a:r>
              <a:rPr lang="en-US" dirty="0">
                <a:solidFill>
                  <a:srgbClr val="FFFF00"/>
                </a:solidFill>
              </a:rPr>
              <a:t> do </a:t>
            </a:r>
            <a:r>
              <a:rPr lang="en-US" dirty="0" err="1">
                <a:solidFill>
                  <a:srgbClr val="FFFF00"/>
                </a:solidFill>
              </a:rPr>
              <a:t>konca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sveta</a:t>
            </a: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FFFF00"/>
                </a:solidFill>
              </a:rPr>
              <a:t>Študentov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cilj</a:t>
            </a:r>
            <a:r>
              <a:rPr lang="en-US" dirty="0">
                <a:solidFill>
                  <a:srgbClr val="FFFF00"/>
                </a:solidFill>
              </a:rPr>
              <a:t>: 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altLang="en-US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»</a:t>
            </a:r>
            <a:r>
              <a:rPr lang="en-US" dirty="0" err="1">
                <a:solidFill>
                  <a:srgbClr val="FFFF00"/>
                </a:solidFill>
              </a:rPr>
              <a:t>Želim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pridobiti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svet</a:t>
            </a:r>
            <a:r>
              <a:rPr lang="en-US" dirty="0">
                <a:solidFill>
                  <a:srgbClr val="FFFF00"/>
                </a:solidFill>
              </a:rPr>
              <a:t> za </a:t>
            </a:r>
            <a:r>
              <a:rPr lang="en-US" dirty="0" err="1">
                <a:solidFill>
                  <a:srgbClr val="FFFF00"/>
                </a:solidFill>
              </a:rPr>
              <a:t>Jezusa</a:t>
            </a:r>
            <a:r>
              <a:rPr lang="ru-RU" dirty="0">
                <a:solidFill>
                  <a:srgbClr val="FFFF00"/>
                </a:solidFill>
              </a:rPr>
              <a:t>.</a:t>
            </a:r>
            <a:r>
              <a:rPr lang="en-US" altLang="en-US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«</a:t>
            </a:r>
            <a:endParaRPr lang="ru-RU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ru-RU" sz="2000" dirty="0"/>
              <a:t>Student Goal: I want to win the world to Jesus.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06-2019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iteenchallenge.org     Course T505.18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0219-2BB3-4C5E-B148-479F2C35B233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855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685800"/>
            <a:ext cx="9677400" cy="1752600"/>
          </a:xfrm>
        </p:spPr>
        <p:txBody>
          <a:bodyPr/>
          <a:lstStyle/>
          <a:p>
            <a:pPr marL="685800" indent="-685800"/>
            <a:r>
              <a:rPr lang="en-US" dirty="0"/>
              <a:t>E.	</a:t>
            </a:r>
            <a:r>
              <a:rPr lang="en-US" dirty="0" err="1"/>
              <a:t>Kakšen</a:t>
            </a:r>
            <a:r>
              <a:rPr lang="en-US" dirty="0"/>
              <a:t> bi moral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glavni</a:t>
            </a:r>
            <a:r>
              <a:rPr lang="en-US" dirty="0"/>
              <a:t> </a:t>
            </a:r>
            <a:r>
              <a:rPr lang="en-US" dirty="0" err="1"/>
              <a:t>poudarek</a:t>
            </a:r>
            <a:r>
              <a:rPr lang="en-US" dirty="0"/>
              <a:t> </a:t>
            </a:r>
            <a:r>
              <a:rPr lang="en-US" dirty="0" err="1"/>
              <a:t>ciljev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osebno</a:t>
            </a:r>
            <a:r>
              <a:rPr lang="en-US" dirty="0"/>
              <a:t> </a:t>
            </a:r>
            <a:r>
              <a:rPr lang="en-US" dirty="0" err="1"/>
              <a:t>aplikacijo</a:t>
            </a:r>
            <a:r>
              <a:rPr lang="ru-RU" dirty="0"/>
              <a:t>?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>
                <a:solidFill>
                  <a:schemeClr val="tx1"/>
                </a:solidFill>
              </a:rPr>
              <a:t>What should be the focus of the personal application goal?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06-2019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iteenchallenge.org     Course T505.18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0219-2BB3-4C5E-B148-479F2C35B233}" type="slidenum">
              <a:rPr lang="en-US" altLang="en-US" smtClean="0"/>
              <a:pPr/>
              <a:t>23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2590800"/>
            <a:ext cx="3175000" cy="254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48200" y="3676471"/>
            <a:ext cx="2882900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err="1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7200" b="1" dirty="0" err="1">
                <a:ln w="22225">
                  <a:solidFill>
                    <a:srgbClr val="006600"/>
                  </a:solidFill>
                  <a:prstDash val="solid"/>
                </a:ln>
                <a:solidFill>
                  <a:srgbClr val="92D050"/>
                </a:solidFill>
              </a:rPr>
              <a:t>I</a:t>
            </a:r>
            <a:r>
              <a:rPr lang="en-US" sz="7200" b="1" spc="500" dirty="0" err="1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</a:rPr>
              <a:t>L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</a:t>
            </a:r>
            <a:endParaRPr lang="en-US" sz="7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1415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381000"/>
            <a:ext cx="7315200" cy="1066800"/>
          </a:xfrm>
        </p:spPr>
        <p:txBody>
          <a:bodyPr/>
          <a:lstStyle/>
          <a:p>
            <a:pPr algn="ctr"/>
            <a:r>
              <a:rPr lang="en-US" altLang="en-US" sz="3600" dirty="0" err="1">
                <a:solidFill>
                  <a:srgbClr val="FFFF00"/>
                </a:solidFill>
              </a:rPr>
              <a:t>Štiri</a:t>
            </a:r>
            <a:r>
              <a:rPr lang="en-US" altLang="en-US" sz="3600" dirty="0">
                <a:solidFill>
                  <a:srgbClr val="FFFF00"/>
                </a:solidFill>
              </a:rPr>
              <a:t> </a:t>
            </a:r>
            <a:r>
              <a:rPr lang="en-US" altLang="en-US" sz="3600" dirty="0" err="1">
                <a:solidFill>
                  <a:srgbClr val="FFFF00"/>
                </a:solidFill>
              </a:rPr>
              <a:t>vprašanja</a:t>
            </a:r>
            <a:r>
              <a:rPr lang="ru-RU" altLang="en-US" sz="3600" dirty="0">
                <a:solidFill>
                  <a:srgbClr val="FFFF00"/>
                </a:solidFill>
              </a:rPr>
              <a:t> </a:t>
            </a:r>
            <a:r>
              <a:rPr lang="en-US" altLang="en-US" sz="3600" dirty="0">
                <a:solidFill>
                  <a:srgbClr val="FFFF00"/>
                </a:solidFill>
              </a:rPr>
              <a:t/>
            </a:r>
            <a:br>
              <a:rPr lang="en-US" altLang="en-US" sz="3600" dirty="0">
                <a:solidFill>
                  <a:srgbClr val="FFFF00"/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>The Four Questions </a:t>
            </a:r>
            <a:endParaRPr lang="en-US" altLang="en-US" sz="1800" i="1" dirty="0">
              <a:solidFill>
                <a:schemeClr val="tx1"/>
              </a:solidFill>
            </a:endParaRPr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600200"/>
            <a:ext cx="9423400" cy="4724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200" dirty="0"/>
              <a:t>1</a:t>
            </a:r>
            <a:r>
              <a:rPr lang="en-US" altLang="en-US" sz="2400" dirty="0"/>
              <a:t>) </a:t>
            </a:r>
            <a:r>
              <a:rPr lang="en-US" altLang="en-US" sz="2800" dirty="0" err="1">
                <a:solidFill>
                  <a:srgbClr val="FFFF00"/>
                </a:solidFill>
              </a:rPr>
              <a:t>Kje</a:t>
            </a:r>
            <a:r>
              <a:rPr lang="en-US" altLang="en-US" sz="2800" dirty="0">
                <a:solidFill>
                  <a:srgbClr val="FFFF00"/>
                </a:solidFill>
              </a:rPr>
              <a:t> se </a:t>
            </a:r>
            <a:r>
              <a:rPr lang="en-US" altLang="en-US" sz="2800" dirty="0" err="1">
                <a:solidFill>
                  <a:srgbClr val="FFFF00"/>
                </a:solidFill>
              </a:rPr>
              <a:t>nahajam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</a:rPr>
              <a:t>sedaj</a:t>
            </a:r>
            <a:r>
              <a:rPr lang="ru-RU" altLang="en-US" sz="2800" dirty="0">
                <a:solidFill>
                  <a:srgbClr val="FFFF00"/>
                </a:solidFill>
              </a:rPr>
              <a:t>? </a:t>
            </a:r>
            <a:r>
              <a:rPr lang="en-US" altLang="en-US" sz="2800" dirty="0">
                <a:solidFill>
                  <a:srgbClr val="FFFF00"/>
                </a:solidFill>
              </a:rPr>
              <a:t/>
            </a:r>
            <a:br>
              <a:rPr lang="en-US" altLang="en-US" sz="2800" dirty="0">
                <a:solidFill>
                  <a:srgbClr val="FFFF00"/>
                </a:solidFill>
              </a:rPr>
            </a:br>
            <a:r>
              <a:rPr lang="en-US" altLang="en-US" sz="1800" dirty="0"/>
              <a:t>Where am I today? </a:t>
            </a:r>
            <a:endParaRPr lang="en-US" altLang="en-US" sz="1800" i="1" dirty="0">
              <a:solidFill>
                <a:srgbClr val="FFFF00"/>
              </a:solidFill>
            </a:endParaRPr>
          </a:p>
          <a:p>
            <a:pPr>
              <a:buFontTx/>
              <a:buNone/>
            </a:pPr>
            <a:r>
              <a:rPr lang="en-US" altLang="en-US" sz="2200" dirty="0"/>
              <a:t>2</a:t>
            </a:r>
            <a:r>
              <a:rPr lang="en-US" altLang="en-US" sz="2400" dirty="0"/>
              <a:t>) </a:t>
            </a:r>
            <a:r>
              <a:rPr lang="da-DK" altLang="en-US" sz="2800" dirty="0">
                <a:solidFill>
                  <a:srgbClr val="FFFF00"/>
                </a:solidFill>
              </a:rPr>
              <a:t>Kje Bog želi, da bi bil</a:t>
            </a:r>
            <a:r>
              <a:rPr lang="ru-RU" altLang="en-US" sz="2800" dirty="0">
                <a:solidFill>
                  <a:srgbClr val="FFFF00"/>
                </a:solidFill>
              </a:rPr>
              <a:t>? </a:t>
            </a:r>
            <a:r>
              <a:rPr lang="en-US" altLang="en-US" sz="2800" dirty="0">
                <a:solidFill>
                  <a:srgbClr val="FFFF00"/>
                </a:solidFill>
              </a:rPr>
              <a:t/>
            </a:r>
            <a:br>
              <a:rPr lang="en-US" altLang="en-US" sz="2800" dirty="0">
                <a:solidFill>
                  <a:srgbClr val="FFFF00"/>
                </a:solidFill>
              </a:rPr>
            </a:br>
            <a:r>
              <a:rPr lang="ru-RU" altLang="en-US" sz="2400" dirty="0">
                <a:solidFill>
                  <a:srgbClr val="FFFF00"/>
                </a:solidFill>
              </a:rPr>
              <a:t>(</a:t>
            </a:r>
            <a:r>
              <a:rPr lang="en-US" altLang="en-US" sz="2400" dirty="0">
                <a:solidFill>
                  <a:srgbClr val="FFFF00"/>
                </a:solidFill>
              </a:rPr>
              <a:t>V </a:t>
            </a:r>
            <a:r>
              <a:rPr lang="en-US" altLang="en-US" sz="2400" dirty="0" err="1">
                <a:solidFill>
                  <a:srgbClr val="FFFF00"/>
                </a:solidFill>
              </a:rPr>
              <a:t>povezavi</a:t>
            </a:r>
            <a:r>
              <a:rPr lang="en-US" altLang="en-US" sz="2400" dirty="0">
                <a:solidFill>
                  <a:srgbClr val="FFFF00"/>
                </a:solidFill>
              </a:rPr>
              <a:t> z </a:t>
            </a:r>
            <a:r>
              <a:rPr lang="en-US" altLang="en-US" sz="2400" dirty="0" err="1">
                <a:solidFill>
                  <a:srgbClr val="FFFF00"/>
                </a:solidFill>
              </a:rPr>
              <a:t>obravnavanim</a:t>
            </a:r>
            <a:r>
              <a:rPr lang="en-US" altLang="en-US" sz="2400" dirty="0">
                <a:solidFill>
                  <a:srgbClr val="FFFF00"/>
                </a:solidFill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</a:rPr>
              <a:t>življenjskim</a:t>
            </a:r>
            <a:r>
              <a:rPr lang="en-US" altLang="en-US" sz="2400" dirty="0">
                <a:solidFill>
                  <a:srgbClr val="FFFF00"/>
                </a:solidFill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</a:rPr>
              <a:t>področjem</a:t>
            </a:r>
            <a:r>
              <a:rPr lang="ru-RU" altLang="en-US" sz="2400" dirty="0">
                <a:solidFill>
                  <a:srgbClr val="FFFF00"/>
                </a:solidFill>
              </a:rPr>
              <a:t>?) </a:t>
            </a:r>
            <a:r>
              <a:rPr lang="en-US" altLang="en-US" sz="2400" dirty="0">
                <a:solidFill>
                  <a:srgbClr val="FFFF00"/>
                </a:solidFill>
              </a:rPr>
              <a:t/>
            </a:r>
            <a:br>
              <a:rPr lang="en-US" altLang="en-US" sz="2400" dirty="0">
                <a:solidFill>
                  <a:srgbClr val="FFFF00"/>
                </a:solidFill>
              </a:rPr>
            </a:br>
            <a:r>
              <a:rPr lang="en-US" altLang="en-US" sz="1800" dirty="0"/>
              <a:t>Where does God want me to be? (in regard to this area of my life?)</a:t>
            </a:r>
            <a:endParaRPr lang="en-US" altLang="en-US" sz="2200" i="1" dirty="0">
              <a:solidFill>
                <a:srgbClr val="FFFF00"/>
              </a:solidFill>
            </a:endParaRPr>
          </a:p>
          <a:p>
            <a:pPr>
              <a:buFontTx/>
              <a:buNone/>
            </a:pPr>
            <a:r>
              <a:rPr lang="en-US" altLang="en-US" sz="2200" dirty="0"/>
              <a:t>3) </a:t>
            </a:r>
            <a:r>
              <a:rPr lang="en-US" altLang="en-US" sz="2800" dirty="0" err="1">
                <a:solidFill>
                  <a:srgbClr val="FFFF00"/>
                </a:solidFill>
              </a:rPr>
              <a:t>Kakšen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</a:rPr>
              <a:t>konkreten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</a:rPr>
              <a:t>korak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</a:rPr>
              <a:t>lahko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sl-SI" altLang="en-US" sz="2800" dirty="0">
                <a:solidFill>
                  <a:srgbClr val="FFFF00"/>
                </a:solidFill>
              </a:rPr>
              <a:t>že danes </a:t>
            </a:r>
            <a:r>
              <a:rPr lang="en-US" altLang="en-US" sz="2800" dirty="0" err="1">
                <a:solidFill>
                  <a:srgbClr val="FFFF00"/>
                </a:solidFill>
              </a:rPr>
              <a:t>naredim</a:t>
            </a:r>
            <a:r>
              <a:rPr lang="en-US" altLang="en-US" sz="2800" dirty="0">
                <a:solidFill>
                  <a:srgbClr val="FFFF00"/>
                </a:solidFill>
              </a:rPr>
              <a:t>, </a:t>
            </a:r>
            <a:br>
              <a:rPr lang="en-US" altLang="en-US" sz="2800" dirty="0">
                <a:solidFill>
                  <a:srgbClr val="FFFF00"/>
                </a:solidFill>
              </a:rPr>
            </a:br>
            <a:r>
              <a:rPr lang="en-US" altLang="en-US" sz="2800" dirty="0">
                <a:solidFill>
                  <a:srgbClr val="FFFF00"/>
                </a:solidFill>
              </a:rPr>
              <a:t>da se </a:t>
            </a:r>
            <a:r>
              <a:rPr lang="en-US" altLang="en-US" sz="2800" dirty="0" err="1">
                <a:solidFill>
                  <a:srgbClr val="FFFF00"/>
                </a:solidFill>
              </a:rPr>
              <a:t>premaknem</a:t>
            </a:r>
            <a:r>
              <a:rPr lang="en-US" altLang="en-US" sz="2800" dirty="0">
                <a:solidFill>
                  <a:srgbClr val="FFFF00"/>
                </a:solidFill>
              </a:rPr>
              <a:t> v </a:t>
            </a:r>
            <a:r>
              <a:rPr lang="en-US" altLang="en-US" sz="2800" dirty="0" err="1">
                <a:solidFill>
                  <a:srgbClr val="FFFF00"/>
                </a:solidFill>
              </a:rPr>
              <a:t>pravo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</a:rPr>
              <a:t>smer</a:t>
            </a:r>
            <a:r>
              <a:rPr lang="ru-RU" altLang="en-US" sz="2800" dirty="0">
                <a:solidFill>
                  <a:srgbClr val="FFFF00"/>
                </a:solidFill>
              </a:rPr>
              <a:t>? </a:t>
            </a:r>
            <a:r>
              <a:rPr lang="en-US" altLang="en-US" sz="2400" dirty="0">
                <a:solidFill>
                  <a:srgbClr val="FFFF00"/>
                </a:solidFill>
              </a:rPr>
              <a:t/>
            </a:r>
            <a:br>
              <a:rPr lang="en-US" altLang="en-US" sz="2400" dirty="0">
                <a:solidFill>
                  <a:srgbClr val="FFFF00"/>
                </a:solidFill>
              </a:rPr>
            </a:br>
            <a:r>
              <a:rPr lang="en-US" altLang="en-US" sz="1800" dirty="0"/>
              <a:t>What is one step I can take today to begin moving in the right direction?</a:t>
            </a:r>
            <a:endParaRPr lang="en-US" altLang="en-US" sz="2200" i="1" dirty="0">
              <a:solidFill>
                <a:srgbClr val="FFFF00"/>
              </a:solidFill>
            </a:endParaRPr>
          </a:p>
          <a:p>
            <a:pPr>
              <a:buFontTx/>
              <a:buNone/>
            </a:pPr>
            <a:r>
              <a:rPr lang="en-US" altLang="en-US" sz="2200" dirty="0"/>
              <a:t>4) </a:t>
            </a:r>
            <a:r>
              <a:rPr lang="pl-PL" altLang="en-US" sz="2800" dirty="0">
                <a:solidFill>
                  <a:srgbClr val="FFFF00"/>
                </a:solidFill>
              </a:rPr>
              <a:t>Kako bom lahko ta korak kasneje ovrednotil</a:t>
            </a:r>
            <a:r>
              <a:rPr lang="ru-RU" altLang="en-US" sz="2800" dirty="0">
                <a:solidFill>
                  <a:srgbClr val="FFFF00"/>
                </a:solidFill>
              </a:rPr>
              <a:t>? </a:t>
            </a:r>
            <a:r>
              <a:rPr lang="en-US" altLang="en-US" sz="2400" dirty="0">
                <a:solidFill>
                  <a:srgbClr val="FFFF00"/>
                </a:solidFill>
              </a:rPr>
              <a:t/>
            </a:r>
            <a:br>
              <a:rPr lang="en-US" altLang="en-US" sz="2400" dirty="0">
                <a:solidFill>
                  <a:srgbClr val="FFFF00"/>
                </a:solidFill>
              </a:rPr>
            </a:br>
            <a:r>
              <a:rPr lang="en-US" altLang="en-US" sz="1800" dirty="0"/>
              <a:t>How can this step be measured?</a:t>
            </a:r>
            <a:endParaRPr lang="en-US" altLang="en-US" sz="2200" i="1" dirty="0">
              <a:solidFill>
                <a:srgbClr val="FFFF00"/>
              </a:solidFill>
            </a:endParaRPr>
          </a:p>
        </p:txBody>
      </p:sp>
      <p:sp>
        <p:nvSpPr>
          <p:cNvPr id="1229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en-US" altLang="en-US" sz="1400">
                <a:solidFill>
                  <a:schemeClr val="tx1"/>
                </a:solidFill>
              </a:rPr>
              <a:t>06-2019</a:t>
            </a:r>
          </a:p>
        </p:txBody>
      </p:sp>
      <p:sp>
        <p:nvSpPr>
          <p:cNvPr id="1229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fld id="{EACA1747-932E-4733-8801-E855E679AB39}" type="slidenum">
              <a:rPr kumimoji="0" lang="en-US" altLang="en-US" sz="1400">
                <a:solidFill>
                  <a:schemeClr val="tx1"/>
                </a:solidFill>
              </a:rPr>
              <a:pPr/>
              <a:t>24</a:t>
            </a:fld>
            <a:endParaRPr kumimoji="0" lang="en-US" altLang="en-US" sz="1400">
              <a:solidFill>
                <a:schemeClr val="tx1"/>
              </a:solidFill>
            </a:endParaRPr>
          </a:p>
        </p:txBody>
      </p:sp>
      <p:sp>
        <p:nvSpPr>
          <p:cNvPr id="1229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en-US" altLang="en-US" sz="1400">
                <a:solidFill>
                  <a:schemeClr val="tx1"/>
                </a:solidFill>
              </a:rPr>
              <a:t>iteenchallenge.org     Course T505.18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7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7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7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7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7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7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7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7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1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9728200" cy="2286000"/>
          </a:xfrm>
        </p:spPr>
        <p:txBody>
          <a:bodyPr/>
          <a:lstStyle/>
          <a:p>
            <a:pPr marL="690563" indent="-690563">
              <a:lnSpc>
                <a:spcPct val="100000"/>
              </a:lnSpc>
            </a:pPr>
            <a:r>
              <a:rPr lang="en-US" dirty="0"/>
              <a:t>1.	S </a:t>
            </a:r>
            <a:r>
              <a:rPr lang="en-US" dirty="0" err="1"/>
              <a:t>kakšnimi</a:t>
            </a:r>
            <a:r>
              <a:rPr lang="en-US" dirty="0"/>
              <a:t> </a:t>
            </a:r>
            <a:r>
              <a:rPr lang="en-US" dirty="0" err="1"/>
              <a:t>težavami</a:t>
            </a:r>
            <a:r>
              <a:rPr lang="en-US" dirty="0"/>
              <a:t> se </a:t>
            </a:r>
            <a:r>
              <a:rPr lang="en-US" dirty="0" err="1"/>
              <a:t>študentje</a:t>
            </a:r>
            <a:r>
              <a:rPr lang="en-US" dirty="0"/>
              <a:t> </a:t>
            </a:r>
            <a:r>
              <a:rPr lang="en-US" dirty="0" err="1"/>
              <a:t>pogosto</a:t>
            </a:r>
            <a:r>
              <a:rPr lang="en-US" dirty="0"/>
              <a:t> </a:t>
            </a:r>
            <a:r>
              <a:rPr lang="en-US" dirty="0" err="1"/>
              <a:t>spoprijemajo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zastavljanju</a:t>
            </a:r>
            <a:r>
              <a:rPr lang="en-US" dirty="0"/>
              <a:t> </a:t>
            </a:r>
            <a:r>
              <a:rPr lang="en-US" dirty="0" err="1"/>
              <a:t>ciljev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osebno</a:t>
            </a:r>
            <a:r>
              <a:rPr lang="en-US" dirty="0"/>
              <a:t> </a:t>
            </a:r>
            <a:r>
              <a:rPr lang="en-US" dirty="0" err="1"/>
              <a:t>aplikacijo</a:t>
            </a:r>
            <a:r>
              <a:rPr lang="en-US" dirty="0"/>
              <a:t>?</a:t>
            </a:r>
            <a:br>
              <a:rPr lang="en-US" dirty="0"/>
            </a:br>
            <a:r>
              <a:rPr lang="en-US" sz="2400" dirty="0">
                <a:solidFill>
                  <a:schemeClr val="tx1"/>
                </a:solidFill>
              </a:rPr>
              <a:t>What are some of the problems students have in setting personal application goals?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06-2019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iteenchallenge.org     Course T505.18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0219-2BB3-4C5E-B148-479F2C35B233}" type="slidenum">
              <a:rPr lang="en-US" altLang="en-US" smtClean="0"/>
              <a:pPr/>
              <a:t>25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8" r="27651"/>
          <a:stretch/>
        </p:blipFill>
        <p:spPr>
          <a:xfrm>
            <a:off x="7162800" y="3048000"/>
            <a:ext cx="32004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48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685800"/>
            <a:ext cx="8534400" cy="1371600"/>
          </a:xfrm>
        </p:spPr>
        <p:txBody>
          <a:bodyPr/>
          <a:lstStyle/>
          <a:p>
            <a:pPr marL="690563" indent="-690563"/>
            <a:r>
              <a:rPr lang="en-US" altLang="en-US" sz="3600" dirty="0">
                <a:solidFill>
                  <a:srgbClr val="FFFF00"/>
                </a:solidFill>
              </a:rPr>
              <a:t>2.	</a:t>
            </a:r>
            <a:r>
              <a:rPr lang="sl-SI" altLang="en-US" sz="3600" dirty="0">
                <a:solidFill>
                  <a:srgbClr val="FFFF00"/>
                </a:solidFill>
              </a:rPr>
              <a:t>Preširok in premalo določen cilj</a:t>
            </a:r>
            <a:r>
              <a:rPr lang="en-US" altLang="en-US" sz="3600" dirty="0">
                <a:solidFill>
                  <a:srgbClr val="FFFF00"/>
                </a:solidFill>
              </a:rPr>
              <a:t/>
            </a:r>
            <a:br>
              <a:rPr lang="en-US" altLang="en-US" sz="3600" dirty="0">
                <a:solidFill>
                  <a:srgbClr val="FFFF00"/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>The problem of goals being too general</a:t>
            </a:r>
            <a:endParaRPr lang="en-US" altLang="en-US" sz="3600" dirty="0">
              <a:solidFill>
                <a:schemeClr val="tx1"/>
              </a:solidFill>
            </a:endParaRPr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2438400"/>
            <a:ext cx="7543800" cy="3352800"/>
          </a:xfrm>
        </p:spPr>
        <p:txBody>
          <a:bodyPr/>
          <a:lstStyle/>
          <a:p>
            <a:pPr>
              <a:buNone/>
            </a:pPr>
            <a:r>
              <a:rPr lang="en-US" altLang="en-US" sz="3200" dirty="0"/>
              <a:t>	</a:t>
            </a:r>
            <a:r>
              <a:rPr lang="en-US" altLang="en-US" sz="3200" dirty="0" err="1">
                <a:solidFill>
                  <a:srgbClr val="FFFF00"/>
                </a:solidFill>
              </a:rPr>
              <a:t>Navedite</a:t>
            </a:r>
            <a:r>
              <a:rPr lang="ru-RU" altLang="en-US" sz="3200" dirty="0"/>
              <a:t> </a:t>
            </a:r>
            <a:r>
              <a:rPr lang="en-US" altLang="en-US" sz="3200" u="sng" dirty="0" err="1">
                <a:solidFill>
                  <a:srgbClr val="FFC000"/>
                </a:solidFill>
              </a:rPr>
              <a:t>eno</a:t>
            </a:r>
            <a:r>
              <a:rPr lang="en-US" altLang="en-US" sz="3200" u="sng" dirty="0">
                <a:solidFill>
                  <a:srgbClr val="FFC000"/>
                </a:solidFill>
              </a:rPr>
              <a:t> </a:t>
            </a:r>
            <a:r>
              <a:rPr lang="en-US" altLang="en-US" sz="3200" u="sng" dirty="0" err="1">
                <a:solidFill>
                  <a:srgbClr val="FFC000"/>
                </a:solidFill>
              </a:rPr>
              <a:t>stvar</a:t>
            </a:r>
            <a:r>
              <a:rPr lang="en-US" altLang="en-US" sz="3200" u="sng" dirty="0">
                <a:solidFill>
                  <a:srgbClr val="FFC000"/>
                </a:solidFill>
              </a:rPr>
              <a:t>,</a:t>
            </a:r>
            <a:r>
              <a:rPr lang="ru-RU" altLang="en-US" sz="3200" dirty="0">
                <a:solidFill>
                  <a:srgbClr val="FFC000"/>
                </a:solidFill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</a:rPr>
              <a:t>ki</a:t>
            </a:r>
            <a:r>
              <a:rPr lang="en-US" altLang="en-US" sz="3200" dirty="0">
                <a:solidFill>
                  <a:srgbClr val="FFFF00"/>
                </a:solidFill>
              </a:rPr>
              <a:t> jo </a:t>
            </a:r>
            <a:r>
              <a:rPr lang="en-US" altLang="en-US" sz="3200" dirty="0" err="1">
                <a:solidFill>
                  <a:srgbClr val="FFFF00"/>
                </a:solidFill>
              </a:rPr>
              <a:t>lahko</a:t>
            </a:r>
            <a:r>
              <a:rPr lang="en-US" altLang="en-US" sz="3200" dirty="0">
                <a:solidFill>
                  <a:srgbClr val="FFFF00"/>
                </a:solidFill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</a:rPr>
              <a:t>že</a:t>
            </a:r>
            <a:r>
              <a:rPr lang="en-US" altLang="en-US" sz="3200" dirty="0">
                <a:solidFill>
                  <a:srgbClr val="FFFF00"/>
                </a:solidFill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</a:rPr>
              <a:t>danes</a:t>
            </a:r>
            <a:r>
              <a:rPr lang="en-US" altLang="en-US" sz="3200" dirty="0">
                <a:solidFill>
                  <a:srgbClr val="FFFF00"/>
                </a:solidFill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</a:rPr>
              <a:t>naredite</a:t>
            </a:r>
            <a:r>
              <a:rPr lang="en-US" altLang="en-US" sz="3200" dirty="0">
                <a:solidFill>
                  <a:srgbClr val="FFFF00"/>
                </a:solidFill>
              </a:rPr>
              <a:t>, da se </a:t>
            </a:r>
            <a:r>
              <a:rPr lang="en-US" altLang="en-US" sz="3200" dirty="0" err="1">
                <a:solidFill>
                  <a:srgbClr val="FFFF00"/>
                </a:solidFill>
              </a:rPr>
              <a:t>premaknete</a:t>
            </a:r>
            <a:r>
              <a:rPr lang="en-US" altLang="en-US" sz="3200" dirty="0">
                <a:solidFill>
                  <a:srgbClr val="FFFF00"/>
                </a:solidFill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</a:rPr>
              <a:t>en</a:t>
            </a:r>
            <a:r>
              <a:rPr lang="en-US" altLang="en-US" sz="3200" dirty="0">
                <a:solidFill>
                  <a:srgbClr val="FFFF00"/>
                </a:solidFill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</a:rPr>
              <a:t>korak</a:t>
            </a:r>
            <a:r>
              <a:rPr lang="en-US" altLang="en-US" sz="3200" dirty="0">
                <a:solidFill>
                  <a:srgbClr val="FFFF00"/>
                </a:solidFill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</a:rPr>
              <a:t>naprej</a:t>
            </a:r>
            <a:r>
              <a:rPr lang="en-US" altLang="en-US" sz="3200" dirty="0">
                <a:solidFill>
                  <a:srgbClr val="FFFF00"/>
                </a:solidFill>
              </a:rPr>
              <a:t> v </a:t>
            </a:r>
            <a:r>
              <a:rPr lang="en-US" altLang="en-US" sz="3200" dirty="0" err="1">
                <a:solidFill>
                  <a:srgbClr val="FFFF00"/>
                </a:solidFill>
              </a:rPr>
              <a:t>smeri</a:t>
            </a:r>
            <a:r>
              <a:rPr lang="en-US" altLang="en-US" sz="3200" dirty="0">
                <a:solidFill>
                  <a:srgbClr val="FFFF00"/>
                </a:solidFill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</a:rPr>
              <a:t>vašega</a:t>
            </a:r>
            <a:r>
              <a:rPr lang="en-US" altLang="en-US" sz="3200" dirty="0">
                <a:solidFill>
                  <a:srgbClr val="FFFF00"/>
                </a:solidFill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</a:rPr>
              <a:t>cilja</a:t>
            </a:r>
            <a:r>
              <a:rPr lang="ru-RU" altLang="en-US" sz="3200" dirty="0">
                <a:solidFill>
                  <a:srgbClr val="FFFF00"/>
                </a:solidFill>
              </a:rPr>
              <a:t>?</a:t>
            </a:r>
            <a:endParaRPr lang="en-US" altLang="en-US" sz="3200" dirty="0">
              <a:solidFill>
                <a:srgbClr val="FFFF00"/>
              </a:solidFill>
            </a:endParaRPr>
          </a:p>
          <a:p>
            <a:pPr>
              <a:buFontTx/>
              <a:buNone/>
            </a:pPr>
            <a:r>
              <a:rPr lang="en-US" altLang="en-US" sz="3200" dirty="0"/>
              <a:t>	</a:t>
            </a:r>
            <a:r>
              <a:rPr lang="en-US" altLang="en-US" sz="2000" dirty="0"/>
              <a:t>What is </a:t>
            </a:r>
            <a:r>
              <a:rPr lang="en-US" altLang="en-US" sz="2000" u="sng" dirty="0">
                <a:solidFill>
                  <a:srgbClr val="FFC000"/>
                </a:solidFill>
              </a:rPr>
              <a:t>one thing </a:t>
            </a:r>
            <a:r>
              <a:rPr lang="en-US" altLang="en-US" sz="2000" dirty="0"/>
              <a:t>I can do today </a:t>
            </a:r>
            <a:br>
              <a:rPr lang="en-US" altLang="en-US" sz="2000" dirty="0"/>
            </a:br>
            <a:r>
              <a:rPr lang="en-US" altLang="en-US" sz="2000" dirty="0"/>
              <a:t>that will help me move toward my goal?</a:t>
            </a:r>
          </a:p>
          <a:p>
            <a:pPr>
              <a:buFontTx/>
              <a:buNone/>
            </a:pPr>
            <a:r>
              <a:rPr lang="en-US" altLang="en-US" sz="3200" dirty="0"/>
              <a:t>	</a:t>
            </a:r>
            <a:endParaRPr lang="en-US" altLang="en-US" sz="3200" dirty="0">
              <a:solidFill>
                <a:srgbClr val="FFFF00"/>
              </a:solidFill>
            </a:endParaRPr>
          </a:p>
        </p:txBody>
      </p:sp>
      <p:sp>
        <p:nvSpPr>
          <p:cNvPr id="14340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en-US" altLang="en-US" sz="1400">
                <a:solidFill>
                  <a:schemeClr val="tx1"/>
                </a:solidFill>
              </a:rPr>
              <a:t>06-2019</a:t>
            </a:r>
          </a:p>
        </p:txBody>
      </p:sp>
      <p:sp>
        <p:nvSpPr>
          <p:cNvPr id="1434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fld id="{655407E6-1F9A-4208-ABBC-BEBFE373F577}" type="slidenum">
              <a:rPr kumimoji="0" lang="en-US" altLang="en-US" sz="1400">
                <a:solidFill>
                  <a:schemeClr val="tx1"/>
                </a:solidFill>
              </a:rPr>
              <a:pPr/>
              <a:t>26</a:t>
            </a:fld>
            <a:endParaRPr kumimoji="0" lang="en-US" altLang="en-US" sz="1400">
              <a:solidFill>
                <a:schemeClr val="tx1"/>
              </a:solidFill>
            </a:endParaRPr>
          </a:p>
        </p:txBody>
      </p:sp>
      <p:sp>
        <p:nvSpPr>
          <p:cNvPr id="14342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en-US" altLang="en-US" sz="1400">
                <a:solidFill>
                  <a:schemeClr val="tx1"/>
                </a:solidFill>
              </a:rPr>
              <a:t>iteenchallenge.org     Course T505.18</a:t>
            </a:r>
          </a:p>
        </p:txBody>
      </p:sp>
      <p:pic>
        <p:nvPicPr>
          <p:cNvPr id="7" name="Picture 9" descr="C:\Users\john\AppData\Local\Microsoft\Windows\Temporary Internet Files\Content.IE5\NXHT3OBY\MC90028994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6795" y="1693984"/>
            <a:ext cx="2198457" cy="423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81" name="Rectangle 9"/>
          <p:cNvSpPr>
            <a:spLocks noGrp="1" noChangeArrowheads="1"/>
          </p:cNvSpPr>
          <p:nvPr>
            <p:ph type="title"/>
          </p:nvPr>
        </p:nvSpPr>
        <p:spPr>
          <a:xfrm>
            <a:off x="2362200" y="152400"/>
            <a:ext cx="7772400" cy="5562600"/>
          </a:xfrm>
        </p:spPr>
        <p:txBody>
          <a:bodyPr/>
          <a:lstStyle/>
          <a:p>
            <a:r>
              <a:rPr lang="sl-SI" altLang="en-US" dirty="0">
                <a:solidFill>
                  <a:srgbClr val="FFC000"/>
                </a:solidFill>
              </a:rPr>
              <a:t>Ne skušamo v enem koraku priti na končni cilj</a:t>
            </a:r>
            <a:r>
              <a:rPr lang="en-US" altLang="en-US" dirty="0">
                <a:solidFill>
                  <a:srgbClr val="FFC000"/>
                </a:solidFill>
              </a:rPr>
              <a:t>.</a:t>
            </a:r>
            <a:br>
              <a:rPr lang="en-US" altLang="en-US" dirty="0">
                <a:solidFill>
                  <a:srgbClr val="FFC000"/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>We are not trying to go the whole distance in one step.</a:t>
            </a: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sl-SI" altLang="en-US" dirty="0">
                <a:solidFill>
                  <a:srgbClr val="FFC000"/>
                </a:solidFill>
              </a:rPr>
              <a:t>Želimo narediti</a:t>
            </a:r>
            <a:r>
              <a:rPr lang="en-US" altLang="en-US" dirty="0">
                <a:solidFill>
                  <a:srgbClr val="FFC000"/>
                </a:solidFill>
              </a:rPr>
              <a:t> </a:t>
            </a:r>
            <a:br>
              <a:rPr lang="en-US" altLang="en-US" dirty="0">
                <a:solidFill>
                  <a:srgbClr val="FFC000"/>
                </a:solidFill>
              </a:rPr>
            </a:br>
            <a:r>
              <a:rPr lang="sl-SI" altLang="en-US" u="sng" dirty="0">
                <a:solidFill>
                  <a:srgbClr val="FFC000"/>
                </a:solidFill>
              </a:rPr>
              <a:t>en sam korak</a:t>
            </a:r>
            <a:r>
              <a:rPr lang="en-US" altLang="en-US" dirty="0">
                <a:solidFill>
                  <a:srgbClr val="FFC000"/>
                </a:solidFill>
              </a:rPr>
              <a:t> </a:t>
            </a:r>
            <a:r>
              <a:rPr lang="sl-SI" altLang="en-US" dirty="0">
                <a:solidFill>
                  <a:srgbClr val="FFC000"/>
                </a:solidFill>
              </a:rPr>
              <a:t>v pravo</a:t>
            </a:r>
            <a:br>
              <a:rPr lang="sl-SI" altLang="en-US" dirty="0">
                <a:solidFill>
                  <a:srgbClr val="FFC000"/>
                </a:solidFill>
              </a:rPr>
            </a:br>
            <a:r>
              <a:rPr lang="sl-SI" altLang="en-US" dirty="0">
                <a:solidFill>
                  <a:srgbClr val="FFC000"/>
                </a:solidFill>
              </a:rPr>
              <a:t>smer.</a:t>
            </a:r>
            <a:br>
              <a:rPr lang="sl-SI" altLang="en-US" dirty="0">
                <a:solidFill>
                  <a:srgbClr val="FFC000"/>
                </a:solidFill>
              </a:rPr>
            </a:br>
            <a:r>
              <a:rPr lang="en-US" altLang="en-US" sz="2400" dirty="0">
                <a:solidFill>
                  <a:srgbClr val="FFFFFF"/>
                </a:solidFill>
              </a:rPr>
              <a:t>We want to take </a:t>
            </a:r>
            <a:br>
              <a:rPr lang="en-US" altLang="en-US" sz="2400" dirty="0">
                <a:solidFill>
                  <a:srgbClr val="FFFFFF"/>
                </a:solidFill>
              </a:rPr>
            </a:br>
            <a:r>
              <a:rPr lang="en-US" altLang="en-US" sz="2400" u="sng" dirty="0">
                <a:solidFill>
                  <a:srgbClr val="FFFFFF"/>
                </a:solidFill>
              </a:rPr>
              <a:t>One step </a:t>
            </a:r>
            <a:r>
              <a:rPr lang="en-US" altLang="en-US" sz="2400" dirty="0">
                <a:solidFill>
                  <a:srgbClr val="FFFFFF"/>
                </a:solidFill>
              </a:rPr>
              <a:t>in a </a:t>
            </a:r>
            <a:br>
              <a:rPr lang="en-US" altLang="en-US" sz="240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FFFFFF"/>
                </a:solidFill>
              </a:rPr>
              <a:t>positive direction.</a:t>
            </a:r>
            <a:r>
              <a:rPr lang="en-US" altLang="en-US" sz="2400" dirty="0">
                <a:solidFill>
                  <a:srgbClr val="CC9900"/>
                </a:solidFill>
              </a:rPr>
              <a:t/>
            </a:r>
            <a:br>
              <a:rPr lang="en-US" altLang="en-US" sz="2400" dirty="0">
                <a:solidFill>
                  <a:srgbClr val="CC9900"/>
                </a:solidFill>
              </a:rPr>
            </a:br>
            <a:endParaRPr lang="en-US" altLang="en-US" dirty="0">
              <a:solidFill>
                <a:srgbClr val="FFC000"/>
              </a:solidFill>
            </a:endParaRPr>
          </a:p>
        </p:txBody>
      </p:sp>
      <p:sp>
        <p:nvSpPr>
          <p:cNvPr id="30724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kumimoji="1"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har char="•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har char="–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r>
              <a:rPr kumimoji="0" lang="en-US" altLang="en-US" sz="1400"/>
              <a:t>06-2019</a:t>
            </a:r>
          </a:p>
        </p:txBody>
      </p:sp>
      <p:sp>
        <p:nvSpPr>
          <p:cNvPr id="3072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kumimoji="1"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har char="•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har char="–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fld id="{4A3E8F39-F4D7-449F-8FC4-8A237B57615E}" type="slidenum">
              <a:rPr kumimoji="0" lang="en-US" altLang="en-US" sz="1400"/>
              <a:pPr>
                <a:spcBef>
                  <a:spcPct val="20000"/>
                </a:spcBef>
                <a:buClrTx/>
                <a:buFontTx/>
                <a:buNone/>
              </a:pPr>
              <a:t>27</a:t>
            </a:fld>
            <a:endParaRPr kumimoji="0" lang="en-US" altLang="en-US" sz="1400"/>
          </a:p>
        </p:txBody>
      </p:sp>
      <p:sp>
        <p:nvSpPr>
          <p:cNvPr id="30726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kumimoji="1"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har char="•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har char="–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r>
              <a:rPr kumimoji="0" lang="en-US" altLang="en-US" sz="1400"/>
              <a:t>iteenchallenge.org     Course T505.18</a:t>
            </a:r>
          </a:p>
        </p:txBody>
      </p:sp>
      <p:pic>
        <p:nvPicPr>
          <p:cNvPr id="8" name="Picture 9" descr="C:\Users\john\AppData\Local\Microsoft\Windows\Temporary Internet Files\Content.IE5\NXHT3OBY\MC90028994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3352" y="2174631"/>
            <a:ext cx="2414649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297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cuments and Settings\allent\Desktop\Step 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-1"/>
            <a:ext cx="11582400" cy="7375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62200" y="304800"/>
            <a:ext cx="7772400" cy="5715000"/>
          </a:xfrm>
        </p:spPr>
        <p:txBody>
          <a:bodyPr/>
          <a:lstStyle/>
          <a:p>
            <a:pPr algn="ctr"/>
            <a:r>
              <a:rPr lang="pl-PL" altLang="en-US" sz="4000" dirty="0">
                <a:solidFill>
                  <a:schemeClr val="accent2"/>
                </a:solidFill>
              </a:rPr>
              <a:t>»Vsako dolgo popotovanje se začne z enim majhnim korakom.«</a:t>
            </a:r>
            <a:r>
              <a:rPr lang="ru-RU" altLang="en-US" sz="4000" dirty="0">
                <a:solidFill>
                  <a:schemeClr val="accent2"/>
                </a:solidFill>
              </a:rPr>
              <a:t/>
            </a:r>
            <a:br>
              <a:rPr lang="ru-RU" altLang="en-US" sz="4000" dirty="0">
                <a:solidFill>
                  <a:schemeClr val="accent2"/>
                </a:solidFill>
              </a:rPr>
            </a:br>
            <a:r>
              <a:rPr lang="en-US" altLang="en-US" sz="4000" dirty="0">
                <a:solidFill>
                  <a:schemeClr val="accent2"/>
                </a:solidFill>
              </a:rPr>
              <a:t>   </a:t>
            </a:r>
            <a:r>
              <a:rPr lang="ru-RU" altLang="en-US" sz="2800" dirty="0">
                <a:solidFill>
                  <a:schemeClr val="accent2"/>
                </a:solidFill>
              </a:rPr>
              <a:t> - </a:t>
            </a:r>
            <a:r>
              <a:rPr lang="en-US" altLang="en-US" sz="2800" i="1" dirty="0" err="1">
                <a:solidFill>
                  <a:schemeClr val="accent2"/>
                </a:solidFill>
              </a:rPr>
              <a:t>Kitajski</a:t>
            </a:r>
            <a:r>
              <a:rPr lang="en-US" altLang="en-US" sz="2800" i="1" dirty="0">
                <a:solidFill>
                  <a:schemeClr val="accent2"/>
                </a:solidFill>
              </a:rPr>
              <a:t> </a:t>
            </a:r>
            <a:r>
              <a:rPr lang="en-US" altLang="en-US" sz="2800" i="1" dirty="0" err="1">
                <a:solidFill>
                  <a:schemeClr val="accent2"/>
                </a:solidFill>
              </a:rPr>
              <a:t>pregovor</a:t>
            </a:r>
            <a:r>
              <a:rPr lang="en-US" altLang="en-US" sz="2800" i="1" dirty="0">
                <a:solidFill>
                  <a:srgbClr val="C00000"/>
                </a:solidFill>
              </a:rPr>
              <a:t/>
            </a:r>
            <a:br>
              <a:rPr lang="en-US" altLang="en-US" sz="2800" i="1" dirty="0">
                <a:solidFill>
                  <a:srgbClr val="C00000"/>
                </a:solidFill>
              </a:rPr>
            </a:br>
            <a:r>
              <a:rPr lang="en-US" altLang="en-US" sz="4000" i="1" dirty="0">
                <a:solidFill>
                  <a:srgbClr val="FFFF00"/>
                </a:solidFill>
              </a:rPr>
              <a:t/>
            </a:r>
            <a:br>
              <a:rPr lang="en-US" altLang="en-US" sz="4000" i="1" dirty="0">
                <a:solidFill>
                  <a:srgbClr val="FFFF00"/>
                </a:solidFill>
              </a:rPr>
            </a:br>
            <a:r>
              <a:rPr lang="en-US" altLang="en-US" sz="4000" i="1" dirty="0">
                <a:solidFill>
                  <a:srgbClr val="FFFF00"/>
                </a:solidFill>
              </a:rPr>
              <a:t/>
            </a:r>
            <a:br>
              <a:rPr lang="en-US" altLang="en-US" sz="4000" i="1" dirty="0">
                <a:solidFill>
                  <a:srgbClr val="FFFF00"/>
                </a:solidFill>
              </a:rPr>
            </a:br>
            <a:r>
              <a:rPr lang="en-US" altLang="en-US" sz="4000" i="1" dirty="0">
                <a:solidFill>
                  <a:srgbClr val="FFFF00"/>
                </a:solidFill>
              </a:rPr>
              <a:t/>
            </a:r>
            <a:br>
              <a:rPr lang="en-US" altLang="en-US" sz="4000" i="1" dirty="0">
                <a:solidFill>
                  <a:srgbClr val="FFFF00"/>
                </a:solidFill>
              </a:rPr>
            </a:br>
            <a:r>
              <a:rPr lang="en-US" altLang="en-US" sz="4000" i="1" dirty="0">
                <a:solidFill>
                  <a:srgbClr val="FFFF00"/>
                </a:solidFill>
              </a:rPr>
              <a:t/>
            </a:r>
            <a:br>
              <a:rPr lang="en-US" altLang="en-US" sz="4000" i="1" dirty="0">
                <a:solidFill>
                  <a:srgbClr val="FFFF00"/>
                </a:solidFill>
              </a:rPr>
            </a:br>
            <a:r>
              <a:rPr lang="en-US" altLang="en-US" sz="2400" b="1" dirty="0">
                <a:solidFill>
                  <a:schemeClr val="tx1"/>
                </a:solidFill>
                <a:latin typeface="Arial" charset="0"/>
              </a:rPr>
              <a:t>"A journey of a thousand miles begins </a:t>
            </a:r>
            <a:br>
              <a:rPr lang="en-US" altLang="en-US" sz="2400" b="1" dirty="0">
                <a:solidFill>
                  <a:schemeClr val="tx1"/>
                </a:solidFill>
                <a:latin typeface="Arial" charset="0"/>
              </a:rPr>
            </a:br>
            <a:r>
              <a:rPr lang="en-US" altLang="en-US" sz="2400" b="1" dirty="0">
                <a:solidFill>
                  <a:schemeClr val="tx1"/>
                </a:solidFill>
                <a:latin typeface="Arial" charset="0"/>
              </a:rPr>
              <a:t>with a single step."</a:t>
            </a:r>
            <a:br>
              <a:rPr lang="en-US" altLang="en-US" sz="2400" b="1" dirty="0">
                <a:solidFill>
                  <a:schemeClr val="tx1"/>
                </a:solidFill>
                <a:latin typeface="Arial" charset="0"/>
              </a:rPr>
            </a:br>
            <a:r>
              <a:rPr lang="en-US" altLang="en-US" sz="2400" b="1" dirty="0">
                <a:solidFill>
                  <a:schemeClr val="tx1"/>
                </a:solidFill>
                <a:latin typeface="Arial" charset="0"/>
              </a:rPr>
              <a:t>- </a:t>
            </a:r>
            <a:r>
              <a:rPr lang="en-US" altLang="en-US" sz="2400" b="1" i="1" dirty="0">
                <a:solidFill>
                  <a:schemeClr val="tx1"/>
                </a:solidFill>
                <a:latin typeface="Arial" charset="0"/>
              </a:rPr>
              <a:t>Chinese Proverb</a:t>
            </a:r>
            <a:endParaRPr lang="en-US" altLang="en-US" b="1" i="1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9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en-US" altLang="en-US" sz="1400">
                <a:solidFill>
                  <a:schemeClr val="tx1"/>
                </a:solidFill>
              </a:rPr>
              <a:t>06-2019</a:t>
            </a:r>
          </a:p>
        </p:txBody>
      </p:sp>
      <p:sp>
        <p:nvSpPr>
          <p:cNvPr id="81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fld id="{523A92B1-A3B6-472F-88C3-FB3929AEB6AF}" type="slidenum">
              <a:rPr kumimoji="0" lang="en-US" altLang="en-US" sz="1400">
                <a:solidFill>
                  <a:schemeClr val="tx1"/>
                </a:solidFill>
              </a:rPr>
              <a:pPr/>
              <a:t>28</a:t>
            </a:fld>
            <a:endParaRPr kumimoji="0" lang="en-US" altLang="en-US" sz="1400">
              <a:solidFill>
                <a:schemeClr val="tx1"/>
              </a:solidFill>
            </a:endParaRPr>
          </a:p>
        </p:txBody>
      </p:sp>
      <p:sp>
        <p:nvSpPr>
          <p:cNvPr id="8197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en-US" altLang="en-US" sz="1400">
                <a:solidFill>
                  <a:schemeClr val="tx1"/>
                </a:solidFill>
              </a:rPr>
              <a:t>iteenchallenge.org     Course T505.18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0"/>
            <a:ext cx="7924800" cy="1066800"/>
          </a:xfrm>
        </p:spPr>
        <p:txBody>
          <a:bodyPr/>
          <a:lstStyle/>
          <a:p>
            <a:pPr marL="690563" indent="-690563"/>
            <a:r>
              <a:rPr lang="en-US" altLang="en-US" sz="3200" dirty="0">
                <a:solidFill>
                  <a:srgbClr val="FFC000"/>
                </a:solidFill>
              </a:rPr>
              <a:t>3.	</a:t>
            </a:r>
            <a:r>
              <a:rPr lang="en-US" altLang="en-US" sz="3200" dirty="0" err="1">
                <a:solidFill>
                  <a:srgbClr val="FFC000"/>
                </a:solidFill>
              </a:rPr>
              <a:t>Različne</a:t>
            </a:r>
            <a:r>
              <a:rPr lang="en-US" altLang="en-US" sz="3200" dirty="0">
                <a:solidFill>
                  <a:srgbClr val="FFC000"/>
                </a:solidFill>
              </a:rPr>
              <a:t> </a:t>
            </a:r>
            <a:r>
              <a:rPr lang="en-US" altLang="en-US" sz="3200" dirty="0" err="1">
                <a:solidFill>
                  <a:srgbClr val="FFC000"/>
                </a:solidFill>
              </a:rPr>
              <a:t>vrste</a:t>
            </a:r>
            <a:r>
              <a:rPr lang="en-US" altLang="en-US" sz="3200" dirty="0">
                <a:solidFill>
                  <a:srgbClr val="FFC000"/>
                </a:solidFill>
              </a:rPr>
              <a:t> </a:t>
            </a:r>
            <a:r>
              <a:rPr lang="en-US" altLang="en-US" sz="3200" dirty="0" err="1">
                <a:solidFill>
                  <a:srgbClr val="FFC000"/>
                </a:solidFill>
              </a:rPr>
              <a:t>ciljev</a:t>
            </a:r>
            <a:r>
              <a:rPr lang="en-US" altLang="en-US" sz="3200" dirty="0">
                <a:solidFill>
                  <a:srgbClr val="FFFF00"/>
                </a:solidFill>
              </a:rPr>
              <a:t/>
            </a:r>
            <a:br>
              <a:rPr lang="en-US" altLang="en-US" sz="3200" dirty="0">
                <a:solidFill>
                  <a:srgbClr val="FFFF00"/>
                </a:solidFill>
              </a:rPr>
            </a:br>
            <a:r>
              <a:rPr lang="en-US" altLang="en-US" sz="2000" dirty="0">
                <a:solidFill>
                  <a:schemeClr val="tx1"/>
                </a:solidFill>
              </a:rPr>
              <a:t>Different kinds of Goals</a:t>
            </a:r>
            <a:endParaRPr lang="en-US" altLang="en-US" sz="2000" i="1" dirty="0">
              <a:solidFill>
                <a:schemeClr val="tx1"/>
              </a:solidFill>
            </a:endParaRP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066800"/>
            <a:ext cx="10058400" cy="5181600"/>
          </a:xfrm>
        </p:spPr>
        <p:txBody>
          <a:bodyPr/>
          <a:lstStyle/>
          <a:p>
            <a:pPr marL="457200" indent="-457200">
              <a:buFont typeface="Tahoma" pitchFamily="34" charset="0"/>
              <a:buAutoNum type="arabicPeriod"/>
            </a:pPr>
            <a:r>
              <a:rPr lang="pl-PL" altLang="en-US" sz="2800" dirty="0">
                <a:solidFill>
                  <a:srgbClr val="FFFF00"/>
                </a:solidFill>
              </a:rPr>
              <a:t>Cilj, ki se nanaša na Boga</a:t>
            </a:r>
            <a:r>
              <a:rPr lang="ru-RU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>
                <a:solidFill>
                  <a:srgbClr val="FFFF00"/>
                </a:solidFill>
              </a:rPr>
              <a:t/>
            </a:r>
            <a:br>
              <a:rPr lang="en-US" altLang="en-US" sz="2800" dirty="0">
                <a:solidFill>
                  <a:srgbClr val="FFFF00"/>
                </a:solidFill>
              </a:rPr>
            </a:br>
            <a:r>
              <a:rPr lang="en-US" altLang="en-US" sz="1800" dirty="0"/>
              <a:t>God related goal</a:t>
            </a:r>
            <a:endParaRPr lang="en-US" altLang="en-US" sz="2000" dirty="0">
              <a:solidFill>
                <a:srgbClr val="FFFF00"/>
              </a:solidFill>
            </a:endParaRPr>
          </a:p>
          <a:p>
            <a:pPr marL="457200" indent="-457200">
              <a:buFont typeface="Tahoma" pitchFamily="34" charset="0"/>
              <a:buAutoNum type="arabicPeriod"/>
            </a:pPr>
            <a:r>
              <a:rPr lang="en-US" altLang="en-US" sz="2800" dirty="0" err="1">
                <a:solidFill>
                  <a:srgbClr val="FFFF00"/>
                </a:solidFill>
              </a:rPr>
              <a:t>Cilj</a:t>
            </a:r>
            <a:r>
              <a:rPr lang="en-US" altLang="en-US" sz="2800" dirty="0">
                <a:solidFill>
                  <a:srgbClr val="FFFF00"/>
                </a:solidFill>
              </a:rPr>
              <a:t>, </a:t>
            </a:r>
            <a:r>
              <a:rPr lang="en-US" altLang="en-US" sz="2800" dirty="0" err="1">
                <a:solidFill>
                  <a:srgbClr val="FFFF00"/>
                </a:solidFill>
              </a:rPr>
              <a:t>ki</a:t>
            </a:r>
            <a:r>
              <a:rPr lang="en-US" altLang="en-US" sz="2800" dirty="0">
                <a:solidFill>
                  <a:srgbClr val="FFFF00"/>
                </a:solidFill>
              </a:rPr>
              <a:t> se </a:t>
            </a:r>
            <a:r>
              <a:rPr lang="en-US" altLang="en-US" sz="2800" dirty="0" err="1">
                <a:solidFill>
                  <a:srgbClr val="FFFF00"/>
                </a:solidFill>
              </a:rPr>
              <a:t>nanaša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</a:rPr>
              <a:t>na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</a:rPr>
              <a:t>vaš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</a:rPr>
              <a:t>odziv</a:t>
            </a:r>
            <a:r>
              <a:rPr lang="ru-RU" altLang="en-US" sz="2800" dirty="0">
                <a:solidFill>
                  <a:srgbClr val="FFFF00"/>
                </a:solidFill>
              </a:rPr>
              <a:t> </a:t>
            </a:r>
            <a:br>
              <a:rPr lang="ru-RU" altLang="en-US" sz="2800" dirty="0">
                <a:solidFill>
                  <a:srgbClr val="FFFF00"/>
                </a:solidFill>
              </a:rPr>
            </a:br>
            <a:r>
              <a:rPr lang="pt-BR" altLang="en-US" sz="2800" dirty="0">
                <a:solidFill>
                  <a:srgbClr val="FFFF00"/>
                </a:solidFill>
              </a:rPr>
              <a:t>(</a:t>
            </a:r>
            <a:r>
              <a:rPr lang="sl-SI" altLang="en-US" sz="2800" dirty="0">
                <a:solidFill>
                  <a:srgbClr val="FFFF00"/>
                </a:solidFill>
              </a:rPr>
              <a:t>Č</a:t>
            </a:r>
            <a:r>
              <a:rPr lang="pt-BR" altLang="en-US" sz="2800" dirty="0">
                <a:solidFill>
                  <a:srgbClr val="FFFF00"/>
                </a:solidFill>
              </a:rPr>
              <a:t>e se zgodi to</a:t>
            </a:r>
            <a:r>
              <a:rPr lang="sl-SI" altLang="en-US" sz="2800" dirty="0">
                <a:solidFill>
                  <a:srgbClr val="FFFF00"/>
                </a:solidFill>
              </a:rPr>
              <a:t>, </a:t>
            </a:r>
            <a:r>
              <a:rPr lang="pt-BR" altLang="en-US" sz="2800" dirty="0">
                <a:solidFill>
                  <a:srgbClr val="FFFF00"/>
                </a:solidFill>
              </a:rPr>
              <a:t>se bom odzval na naslednji način...</a:t>
            </a:r>
            <a:r>
              <a:rPr lang="ru-RU" altLang="en-US" sz="2800" dirty="0">
                <a:solidFill>
                  <a:srgbClr val="FFFF00"/>
                </a:solidFill>
              </a:rPr>
              <a:t>) </a:t>
            </a:r>
            <a:r>
              <a:rPr lang="en-US" altLang="en-US" sz="2800" dirty="0">
                <a:solidFill>
                  <a:srgbClr val="FFFF00"/>
                </a:solidFill>
              </a:rPr>
              <a:t/>
            </a:r>
            <a:br>
              <a:rPr lang="en-US" altLang="en-US" sz="2800" dirty="0">
                <a:solidFill>
                  <a:srgbClr val="FFFF00"/>
                </a:solidFill>
              </a:rPr>
            </a:br>
            <a:r>
              <a:rPr lang="en-US" altLang="en-US" sz="1800" dirty="0"/>
              <a:t>Reaction goals (If this happens- then I will…) </a:t>
            </a:r>
            <a:endParaRPr lang="en-US" altLang="en-US" sz="2000" i="1" dirty="0">
              <a:solidFill>
                <a:srgbClr val="FFFF00"/>
              </a:solidFill>
            </a:endParaRPr>
          </a:p>
          <a:p>
            <a:pPr marL="457200" indent="-457200">
              <a:buFont typeface="Tahoma" pitchFamily="34" charset="0"/>
              <a:buAutoNum type="arabicPeriod"/>
            </a:pPr>
            <a:r>
              <a:rPr lang="en-US" altLang="en-US" sz="2800" dirty="0" err="1">
                <a:solidFill>
                  <a:srgbClr val="FFFF00"/>
                </a:solidFill>
              </a:rPr>
              <a:t>Cilj</a:t>
            </a:r>
            <a:r>
              <a:rPr lang="en-US" altLang="en-US" sz="2800" dirty="0">
                <a:solidFill>
                  <a:srgbClr val="FFFF00"/>
                </a:solidFill>
              </a:rPr>
              <a:t>, </a:t>
            </a:r>
            <a:r>
              <a:rPr lang="en-US" altLang="en-US" sz="2800" dirty="0" err="1">
                <a:solidFill>
                  <a:srgbClr val="FFFF00"/>
                </a:solidFill>
              </a:rPr>
              <a:t>ki</a:t>
            </a:r>
            <a:r>
              <a:rPr lang="en-US" altLang="en-US" sz="2800" dirty="0">
                <a:solidFill>
                  <a:srgbClr val="FFFF00"/>
                </a:solidFill>
              </a:rPr>
              <a:t> se </a:t>
            </a:r>
            <a:r>
              <a:rPr lang="en-US" altLang="en-US" sz="2800" dirty="0" err="1">
                <a:solidFill>
                  <a:srgbClr val="FFFF00"/>
                </a:solidFill>
              </a:rPr>
              <a:t>nanaša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</a:rPr>
              <a:t>na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</a:rPr>
              <a:t>držo</a:t>
            </a:r>
            <a:r>
              <a:rPr lang="en-US" altLang="en-US" sz="2800" dirty="0">
                <a:solidFill>
                  <a:srgbClr val="FFFF00"/>
                </a:solidFill>
              </a:rPr>
              <a:t/>
            </a:r>
            <a:br>
              <a:rPr lang="en-US" altLang="en-US" sz="2800" dirty="0">
                <a:solidFill>
                  <a:srgbClr val="FFFF00"/>
                </a:solidFill>
              </a:rPr>
            </a:br>
            <a:r>
              <a:rPr lang="en-US" altLang="en-US" sz="1800" dirty="0"/>
              <a:t>Attitude goal </a:t>
            </a:r>
            <a:endParaRPr lang="en-US" altLang="en-US" sz="1800" dirty="0">
              <a:solidFill>
                <a:srgbClr val="FFFF00"/>
              </a:solidFill>
            </a:endParaRPr>
          </a:p>
          <a:p>
            <a:pPr marL="457200" indent="-457200">
              <a:buFont typeface="Tahoma" pitchFamily="34" charset="0"/>
              <a:buAutoNum type="arabicPeriod"/>
            </a:pPr>
            <a:r>
              <a:rPr lang="en-US" altLang="en-US" sz="2800" dirty="0" err="1">
                <a:solidFill>
                  <a:srgbClr val="FFFF00"/>
                </a:solidFill>
              </a:rPr>
              <a:t>Cilj</a:t>
            </a:r>
            <a:r>
              <a:rPr lang="en-US" altLang="en-US" sz="2800" dirty="0">
                <a:solidFill>
                  <a:srgbClr val="FFFF00"/>
                </a:solidFill>
              </a:rPr>
              <a:t>, </a:t>
            </a:r>
            <a:r>
              <a:rPr lang="en-US" altLang="en-US" sz="2800" dirty="0" err="1">
                <a:solidFill>
                  <a:srgbClr val="FFFF00"/>
                </a:solidFill>
              </a:rPr>
              <a:t>ki</a:t>
            </a:r>
            <a:r>
              <a:rPr lang="en-US" altLang="en-US" sz="2800" dirty="0">
                <a:solidFill>
                  <a:srgbClr val="FFFF00"/>
                </a:solidFill>
              </a:rPr>
              <a:t> se </a:t>
            </a:r>
            <a:r>
              <a:rPr lang="en-US" altLang="en-US" sz="2800" dirty="0" err="1">
                <a:solidFill>
                  <a:srgbClr val="FFFF00"/>
                </a:solidFill>
              </a:rPr>
              <a:t>nanaša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</a:rPr>
              <a:t>na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</a:rPr>
              <a:t>vedenje</a:t>
            </a:r>
            <a:r>
              <a:rPr lang="en-US" altLang="en-US" sz="2800" dirty="0">
                <a:solidFill>
                  <a:srgbClr val="FFFF00"/>
                </a:solidFill>
              </a:rPr>
              <a:t/>
            </a:r>
            <a:br>
              <a:rPr lang="en-US" altLang="en-US" sz="2800" dirty="0">
                <a:solidFill>
                  <a:srgbClr val="FFFF00"/>
                </a:solidFill>
              </a:rPr>
            </a:br>
            <a:r>
              <a:rPr lang="en-US" altLang="en-US" sz="1800" dirty="0"/>
              <a:t>Behavior goal</a:t>
            </a:r>
            <a:endParaRPr lang="en-US" altLang="en-US" sz="2000" dirty="0">
              <a:solidFill>
                <a:srgbClr val="FFFF00"/>
              </a:solidFill>
            </a:endParaRPr>
          </a:p>
          <a:p>
            <a:pPr marL="457200" indent="-457200">
              <a:buFontTx/>
              <a:buAutoNum type="arabicPeriod" startAt="5"/>
            </a:pPr>
            <a:r>
              <a:rPr lang="pl-PL" altLang="en-US" sz="2800" dirty="0">
                <a:solidFill>
                  <a:srgbClr val="FFFF00"/>
                </a:solidFill>
              </a:rPr>
              <a:t>Cilj, ki se nanaša na znanje</a:t>
            </a:r>
            <a:r>
              <a:rPr lang="en-US" altLang="en-US" sz="2800" dirty="0">
                <a:solidFill>
                  <a:srgbClr val="FFFF00"/>
                </a:solidFill>
              </a:rPr>
              <a:t/>
            </a:r>
            <a:br>
              <a:rPr lang="en-US" altLang="en-US" sz="2800" dirty="0">
                <a:solidFill>
                  <a:srgbClr val="FFFF00"/>
                </a:solidFill>
              </a:rPr>
            </a:br>
            <a:r>
              <a:rPr lang="en-US" altLang="en-US" sz="1800" dirty="0"/>
              <a:t>Knowledge goal</a:t>
            </a:r>
            <a:endParaRPr lang="en-US" altLang="en-US" sz="1800" dirty="0">
              <a:solidFill>
                <a:srgbClr val="FFFF00"/>
              </a:solidFill>
            </a:endParaRPr>
          </a:p>
        </p:txBody>
      </p:sp>
      <p:sp>
        <p:nvSpPr>
          <p:cNvPr id="1843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en-US" altLang="en-US" sz="1400">
                <a:solidFill>
                  <a:schemeClr val="tx1"/>
                </a:solidFill>
              </a:rPr>
              <a:t>06-2019</a:t>
            </a:r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fld id="{CA955831-2D41-440C-B116-632F7DED023F}" type="slidenum">
              <a:rPr kumimoji="0" lang="en-US" altLang="en-US" sz="1400">
                <a:solidFill>
                  <a:schemeClr val="tx1"/>
                </a:solidFill>
              </a:rPr>
              <a:pPr/>
              <a:t>29</a:t>
            </a:fld>
            <a:endParaRPr kumimoji="0" lang="en-US" altLang="en-US" sz="1400">
              <a:solidFill>
                <a:schemeClr val="tx1"/>
              </a:solidFill>
            </a:endParaRPr>
          </a:p>
        </p:txBody>
      </p:sp>
      <p:sp>
        <p:nvSpPr>
          <p:cNvPr id="1843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en-US" altLang="en-US" sz="1400">
                <a:solidFill>
                  <a:schemeClr val="tx1"/>
                </a:solidFill>
              </a:rPr>
              <a:t>iteenchallenge.org     Course T505.18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2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2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2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2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2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2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2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2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2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2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1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8305800" cy="2133600"/>
          </a:xfrm>
        </p:spPr>
        <p:txBody>
          <a:bodyPr/>
          <a:lstStyle/>
          <a:p>
            <a:r>
              <a:rPr lang="en-US" altLang="en-US" sz="3600" dirty="0" err="1">
                <a:solidFill>
                  <a:srgbClr val="FFFF00"/>
                </a:solidFill>
              </a:rPr>
              <a:t>Določanje</a:t>
            </a:r>
            <a:r>
              <a:rPr lang="en-US" altLang="en-US" sz="3600" dirty="0">
                <a:solidFill>
                  <a:srgbClr val="FFFF00"/>
                </a:solidFill>
              </a:rPr>
              <a:t> </a:t>
            </a:r>
            <a:r>
              <a:rPr lang="en-US" altLang="en-US" sz="3600" dirty="0" err="1">
                <a:solidFill>
                  <a:srgbClr val="FFFF00"/>
                </a:solidFill>
              </a:rPr>
              <a:t>ciljev</a:t>
            </a:r>
            <a:r>
              <a:rPr lang="en-US" altLang="en-US" sz="3600" dirty="0">
                <a:solidFill>
                  <a:srgbClr val="FFFF00"/>
                </a:solidFill>
              </a:rPr>
              <a:t> </a:t>
            </a:r>
            <a:r>
              <a:rPr lang="en-US" altLang="en-US" sz="3600" dirty="0" err="1">
                <a:solidFill>
                  <a:srgbClr val="FFFF00"/>
                </a:solidFill>
              </a:rPr>
              <a:t>za</a:t>
            </a:r>
            <a:r>
              <a:rPr lang="en-US" altLang="en-US" sz="3600" dirty="0">
                <a:solidFill>
                  <a:srgbClr val="FFFF00"/>
                </a:solidFill>
              </a:rPr>
              <a:t> </a:t>
            </a:r>
            <a:r>
              <a:rPr lang="en-US" altLang="en-US" sz="3600" dirty="0" err="1">
                <a:solidFill>
                  <a:srgbClr val="FFFF00"/>
                </a:solidFill>
              </a:rPr>
              <a:t>osebno</a:t>
            </a:r>
            <a:r>
              <a:rPr lang="en-US" altLang="en-US" sz="3600" dirty="0">
                <a:solidFill>
                  <a:srgbClr val="FFFF00"/>
                </a:solidFill>
              </a:rPr>
              <a:t> </a:t>
            </a:r>
            <a:r>
              <a:rPr lang="en-US" altLang="en-US" sz="3600" dirty="0" err="1">
                <a:solidFill>
                  <a:srgbClr val="FFFF00"/>
                </a:solidFill>
              </a:rPr>
              <a:t>aplikacijo</a:t>
            </a:r>
            <a:r>
              <a:rPr lang="en-US" altLang="en-US" sz="3600" dirty="0">
                <a:solidFill>
                  <a:srgbClr val="FFFF00"/>
                </a:solidFill>
              </a:rPr>
              <a:t> </a:t>
            </a:r>
            <a:r>
              <a:rPr lang="en-US" altLang="en-US" sz="3600" dirty="0" err="1">
                <a:solidFill>
                  <a:srgbClr val="FFFF00"/>
                </a:solidFill>
              </a:rPr>
              <a:t>ni</a:t>
            </a:r>
            <a:r>
              <a:rPr lang="en-US" altLang="en-US" sz="3600" dirty="0">
                <a:solidFill>
                  <a:srgbClr val="FFFF00"/>
                </a:solidFill>
              </a:rPr>
              <a:t> </a:t>
            </a:r>
            <a:r>
              <a:rPr lang="en-US" altLang="en-US" sz="3600" dirty="0" err="1">
                <a:solidFill>
                  <a:srgbClr val="FFFF00"/>
                </a:solidFill>
              </a:rPr>
              <a:t>lahka</a:t>
            </a:r>
            <a:r>
              <a:rPr lang="en-US" altLang="en-US" sz="3600" dirty="0">
                <a:solidFill>
                  <a:srgbClr val="FFFF00"/>
                </a:solidFill>
              </a:rPr>
              <a:t> </a:t>
            </a:r>
            <a:r>
              <a:rPr lang="en-US" altLang="en-US" sz="3600" dirty="0" err="1">
                <a:solidFill>
                  <a:srgbClr val="FFFF00"/>
                </a:solidFill>
              </a:rPr>
              <a:t>naloga</a:t>
            </a:r>
            <a:r>
              <a:rPr lang="en-US" altLang="en-US" sz="3600" i="1" dirty="0">
                <a:solidFill>
                  <a:srgbClr val="FFFF00"/>
                </a:solidFill>
              </a:rPr>
              <a:t/>
            </a:r>
            <a:br>
              <a:rPr lang="en-US" altLang="en-US" sz="3600" i="1" dirty="0">
                <a:solidFill>
                  <a:srgbClr val="FFFF00"/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>Setting Personal Application Goals is a difficult task</a:t>
            </a:r>
            <a:endParaRPr lang="en-US" altLang="en-US" sz="2400" i="1" dirty="0">
              <a:solidFill>
                <a:schemeClr val="tx1"/>
              </a:solidFill>
            </a:endParaRPr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2514600"/>
            <a:ext cx="7543800" cy="3657600"/>
          </a:xfrm>
        </p:spPr>
        <p:txBody>
          <a:bodyPr/>
          <a:lstStyle/>
          <a:p>
            <a:r>
              <a:rPr lang="sl-SI" altLang="en-US" dirty="0">
                <a:solidFill>
                  <a:srgbClr val="FFFF00"/>
                </a:solidFill>
              </a:rPr>
              <a:t>Z</a:t>
            </a:r>
            <a:r>
              <a:rPr lang="en-US" altLang="en-US" dirty="0">
                <a:solidFill>
                  <a:srgbClr val="FFFF00"/>
                </a:solidFill>
              </a:rPr>
              <a:t>a </a:t>
            </a:r>
            <a:r>
              <a:rPr lang="en-US" altLang="en-US" dirty="0" err="1">
                <a:solidFill>
                  <a:srgbClr val="FFFF00"/>
                </a:solidFill>
              </a:rPr>
              <a:t>študente</a:t>
            </a:r>
            <a:r>
              <a:rPr lang="en-US" altLang="en-US" i="1" dirty="0">
                <a:solidFill>
                  <a:srgbClr val="FFFF00"/>
                </a:solidFill>
              </a:rPr>
              <a:t> </a:t>
            </a:r>
            <a:br>
              <a:rPr lang="en-US" altLang="en-US" i="1" dirty="0">
                <a:solidFill>
                  <a:srgbClr val="FFFF00"/>
                </a:solidFill>
              </a:rPr>
            </a:br>
            <a:r>
              <a:rPr lang="en-US" altLang="en-US" sz="2000" dirty="0"/>
              <a:t>For Students</a:t>
            </a:r>
          </a:p>
          <a:p>
            <a:r>
              <a:rPr lang="sl-SI" altLang="en-US" dirty="0">
                <a:solidFill>
                  <a:srgbClr val="FFFF00"/>
                </a:solidFill>
              </a:rPr>
              <a:t>Z</a:t>
            </a:r>
            <a:r>
              <a:rPr lang="en-US" altLang="en-US" dirty="0">
                <a:solidFill>
                  <a:srgbClr val="FFFF00"/>
                </a:solidFill>
              </a:rPr>
              <a:t>a </a:t>
            </a:r>
            <a:r>
              <a:rPr lang="en-US" altLang="en-US" dirty="0" err="1">
                <a:solidFill>
                  <a:srgbClr val="FFFF00"/>
                </a:solidFill>
              </a:rPr>
              <a:t>učitelje</a:t>
            </a:r>
            <a:r>
              <a:rPr lang="en-US" altLang="en-US" dirty="0">
                <a:solidFill>
                  <a:srgbClr val="FFFF00"/>
                </a:solidFill>
              </a:rPr>
              <a:t/>
            </a:r>
            <a:br>
              <a:rPr lang="en-US" altLang="en-US" dirty="0">
                <a:solidFill>
                  <a:srgbClr val="FFFF00"/>
                </a:solidFill>
              </a:rPr>
            </a:br>
            <a:r>
              <a:rPr lang="en-US" altLang="en-US" sz="2000" dirty="0"/>
              <a:t>For Teachers</a:t>
            </a:r>
            <a:endParaRPr lang="en-US" altLang="en-US" sz="2000" i="1" dirty="0">
              <a:solidFill>
                <a:srgbClr val="FFFF00"/>
              </a:solidFill>
            </a:endParaRPr>
          </a:p>
          <a:p>
            <a:r>
              <a:rPr lang="en-US" altLang="en-US" dirty="0">
                <a:solidFill>
                  <a:srgbClr val="FFFF00"/>
                </a:solidFill>
              </a:rPr>
              <a:t>Je pa </a:t>
            </a:r>
            <a:r>
              <a:rPr lang="en-US" altLang="en-US" dirty="0" err="1">
                <a:solidFill>
                  <a:srgbClr val="FFFF00"/>
                </a:solidFill>
              </a:rPr>
              <a:t>zelo</a:t>
            </a:r>
            <a:r>
              <a:rPr lang="en-US" altLang="en-US" dirty="0">
                <a:solidFill>
                  <a:srgbClr val="FFFF00"/>
                </a:solidFill>
              </a:rPr>
              <a:t> </a:t>
            </a:r>
            <a:r>
              <a:rPr lang="en-US" altLang="en-US" dirty="0" err="1">
                <a:solidFill>
                  <a:srgbClr val="FFFF00"/>
                </a:solidFill>
              </a:rPr>
              <a:t>pomembno</a:t>
            </a:r>
            <a:r>
              <a:rPr lang="ru-RU" altLang="en-US" dirty="0">
                <a:solidFill>
                  <a:srgbClr val="FFFF00"/>
                </a:solidFill>
              </a:rPr>
              <a:t> </a:t>
            </a:r>
            <a:r>
              <a:rPr lang="en-US" altLang="en-US" dirty="0">
                <a:solidFill>
                  <a:srgbClr val="FFFF00"/>
                </a:solidFill>
              </a:rPr>
              <a:t/>
            </a:r>
            <a:br>
              <a:rPr lang="en-US" altLang="en-US" dirty="0">
                <a:solidFill>
                  <a:srgbClr val="FFFF00"/>
                </a:solidFill>
              </a:rPr>
            </a:br>
            <a:r>
              <a:rPr lang="en-US" altLang="en-US" sz="2000" dirty="0"/>
              <a:t>But Very Important</a:t>
            </a:r>
            <a:endParaRPr lang="en-US" altLang="en-US" i="1" dirty="0">
              <a:solidFill>
                <a:srgbClr val="FFFF00"/>
              </a:solidFill>
            </a:endParaRPr>
          </a:p>
        </p:txBody>
      </p:sp>
      <p:pic>
        <p:nvPicPr>
          <p:cNvPr id="5124" name="Picture 3" descr="Puzzle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12" y="2362201"/>
            <a:ext cx="3595688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en-US" altLang="en-US" sz="1400">
                <a:solidFill>
                  <a:schemeClr val="tx1"/>
                </a:solidFill>
              </a:rPr>
              <a:t>06-2019</a:t>
            </a:r>
          </a:p>
        </p:txBody>
      </p:sp>
      <p:sp>
        <p:nvSpPr>
          <p:cNvPr id="51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fld id="{FD85684D-C8DB-487D-90DD-A5BD9E811A71}" type="slidenum">
              <a:rPr kumimoji="0" lang="en-US" altLang="en-US" sz="1400">
                <a:solidFill>
                  <a:schemeClr val="tx1"/>
                </a:solidFill>
              </a:rPr>
              <a:pPr/>
              <a:t>3</a:t>
            </a:fld>
            <a:endParaRPr kumimoji="0" lang="en-US" altLang="en-US" sz="1400">
              <a:solidFill>
                <a:schemeClr val="tx1"/>
              </a:solidFill>
            </a:endParaRPr>
          </a:p>
        </p:txBody>
      </p:sp>
      <p:sp>
        <p:nvSpPr>
          <p:cNvPr id="5127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en-US" altLang="en-US" sz="1400">
                <a:solidFill>
                  <a:schemeClr val="tx1"/>
                </a:solidFill>
              </a:rPr>
              <a:t>iteenchallenge.org     Course T505.18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8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8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8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8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8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8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09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33400"/>
            <a:ext cx="8940800" cy="1066800"/>
          </a:xfrm>
        </p:spPr>
        <p:txBody>
          <a:bodyPr/>
          <a:lstStyle/>
          <a:p>
            <a:pPr marL="690563" indent="-690563"/>
            <a:r>
              <a:rPr lang="en-US" altLang="en-US" sz="3200" dirty="0">
                <a:solidFill>
                  <a:srgbClr val="FFC000"/>
                </a:solidFill>
              </a:rPr>
              <a:t>3.	</a:t>
            </a:r>
            <a:r>
              <a:rPr lang="en-US" altLang="en-US" sz="3200" dirty="0" err="1">
                <a:solidFill>
                  <a:srgbClr val="FFC000"/>
                </a:solidFill>
              </a:rPr>
              <a:t>Različne</a:t>
            </a:r>
            <a:r>
              <a:rPr lang="en-US" altLang="en-US" sz="3200" dirty="0">
                <a:solidFill>
                  <a:srgbClr val="FFC000"/>
                </a:solidFill>
              </a:rPr>
              <a:t> </a:t>
            </a:r>
            <a:r>
              <a:rPr lang="en-US" altLang="en-US" sz="3200" dirty="0" err="1">
                <a:solidFill>
                  <a:srgbClr val="FFC000"/>
                </a:solidFill>
              </a:rPr>
              <a:t>vrste</a:t>
            </a:r>
            <a:r>
              <a:rPr lang="en-US" altLang="en-US" sz="3200" dirty="0">
                <a:solidFill>
                  <a:srgbClr val="FFC000"/>
                </a:solidFill>
              </a:rPr>
              <a:t> </a:t>
            </a:r>
            <a:r>
              <a:rPr lang="en-US" altLang="en-US" sz="3200" dirty="0" err="1">
                <a:solidFill>
                  <a:srgbClr val="FFC000"/>
                </a:solidFill>
              </a:rPr>
              <a:t>ciljev</a:t>
            </a:r>
            <a:r>
              <a:rPr lang="en-US" altLang="en-US" sz="3200" dirty="0">
                <a:solidFill>
                  <a:srgbClr val="FFFF00"/>
                </a:solidFill>
              </a:rPr>
              <a:t/>
            </a:r>
            <a:br>
              <a:rPr lang="en-US" altLang="en-US" sz="3200" dirty="0">
                <a:solidFill>
                  <a:srgbClr val="FFFF00"/>
                </a:solidFill>
              </a:rPr>
            </a:br>
            <a:r>
              <a:rPr lang="en-US" altLang="en-US" sz="2000" dirty="0">
                <a:solidFill>
                  <a:schemeClr val="tx1"/>
                </a:solidFill>
              </a:rPr>
              <a:t>Different kinds of Goals</a:t>
            </a:r>
            <a:endParaRPr lang="en-US" altLang="en-US" sz="2000" i="1" dirty="0">
              <a:solidFill>
                <a:schemeClr val="tx1"/>
              </a:solidFill>
            </a:endParaRP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600200"/>
            <a:ext cx="7416800" cy="5181600"/>
          </a:xfrm>
        </p:spPr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en-US" altLang="en-US" sz="2800" dirty="0" err="1">
                <a:solidFill>
                  <a:srgbClr val="FFFF00"/>
                </a:solidFill>
              </a:rPr>
              <a:t>Cilj</a:t>
            </a:r>
            <a:r>
              <a:rPr lang="en-US" altLang="en-US" sz="2800" dirty="0">
                <a:solidFill>
                  <a:srgbClr val="FFFF00"/>
                </a:solidFill>
              </a:rPr>
              <a:t>, </a:t>
            </a:r>
            <a:r>
              <a:rPr lang="en-US" altLang="en-US" sz="2800" dirty="0" err="1">
                <a:solidFill>
                  <a:srgbClr val="FFFF00"/>
                </a:solidFill>
              </a:rPr>
              <a:t>ki</a:t>
            </a:r>
            <a:r>
              <a:rPr lang="en-US" altLang="en-US" sz="2800" dirty="0">
                <a:solidFill>
                  <a:srgbClr val="FFFF00"/>
                </a:solidFill>
              </a:rPr>
              <a:t> se </a:t>
            </a:r>
            <a:r>
              <a:rPr lang="en-US" altLang="en-US" sz="2800" dirty="0" err="1">
                <a:solidFill>
                  <a:srgbClr val="FFFF00"/>
                </a:solidFill>
              </a:rPr>
              <a:t>nanaša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</a:rPr>
              <a:t>na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</a:rPr>
              <a:t>medčloveške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</a:rPr>
              <a:t>odnose</a:t>
            </a:r>
            <a:r>
              <a:rPr lang="en-US" altLang="en-US" sz="2800" dirty="0">
                <a:solidFill>
                  <a:srgbClr val="FFFF00"/>
                </a:solidFill>
              </a:rPr>
              <a:t/>
            </a:r>
            <a:br>
              <a:rPr lang="en-US" altLang="en-US" sz="2800" dirty="0">
                <a:solidFill>
                  <a:srgbClr val="FFFF00"/>
                </a:solidFill>
              </a:rPr>
            </a:br>
            <a:r>
              <a:rPr lang="en-US" altLang="en-US" sz="1800" dirty="0"/>
              <a:t>Interpersonal relationship goal</a:t>
            </a:r>
            <a:endParaRPr lang="en-US" altLang="en-US" sz="1800" dirty="0">
              <a:solidFill>
                <a:srgbClr val="FFFF00"/>
              </a:solidFill>
            </a:endParaRPr>
          </a:p>
          <a:p>
            <a:pPr marL="457200" indent="-457200">
              <a:buFont typeface="+mj-lt"/>
              <a:buAutoNum type="arabicPeriod" startAt="6"/>
            </a:pPr>
            <a:r>
              <a:rPr lang="pl-PL" altLang="en-US" sz="2800" dirty="0">
                <a:solidFill>
                  <a:srgbClr val="FFFF00"/>
                </a:solidFill>
              </a:rPr>
              <a:t>Cilj, ki se nanaša na samopodobo</a:t>
            </a:r>
            <a:r>
              <a:rPr lang="en-US" altLang="en-US" sz="2000" dirty="0">
                <a:solidFill>
                  <a:srgbClr val="FFFF00"/>
                </a:solidFill>
              </a:rPr>
              <a:t/>
            </a:r>
            <a:br>
              <a:rPr lang="en-US" altLang="en-US" sz="2000" dirty="0">
                <a:solidFill>
                  <a:srgbClr val="FFFF00"/>
                </a:solidFill>
              </a:rPr>
            </a:br>
            <a:r>
              <a:rPr lang="en-US" altLang="en-US" sz="1800" dirty="0"/>
              <a:t>Self-Image goal</a:t>
            </a:r>
            <a:endParaRPr lang="en-US" altLang="en-US" sz="2000" dirty="0">
              <a:solidFill>
                <a:srgbClr val="FFFF00"/>
              </a:solidFill>
            </a:endParaRPr>
          </a:p>
          <a:p>
            <a:pPr marL="457200" indent="-457200">
              <a:buFont typeface="+mj-lt"/>
              <a:buAutoNum type="arabicPeriod" startAt="6"/>
            </a:pPr>
            <a:r>
              <a:rPr lang="pt-BR" altLang="en-US" sz="2800" dirty="0">
                <a:solidFill>
                  <a:srgbClr val="FFFF00"/>
                </a:solidFill>
              </a:rPr>
              <a:t>Cilj, ki se nanaša na vaše zdravstveno stanje</a:t>
            </a:r>
            <a:r>
              <a:rPr lang="en-US" altLang="en-US" sz="2000" dirty="0">
                <a:solidFill>
                  <a:srgbClr val="FFFF00"/>
                </a:solidFill>
              </a:rPr>
              <a:t/>
            </a:r>
            <a:br>
              <a:rPr lang="en-US" altLang="en-US" sz="2000" dirty="0">
                <a:solidFill>
                  <a:srgbClr val="FFFF00"/>
                </a:solidFill>
              </a:rPr>
            </a:br>
            <a:r>
              <a:rPr lang="en-US" altLang="en-US" sz="1800" dirty="0"/>
              <a:t>Personal Health goal</a:t>
            </a:r>
            <a:endParaRPr lang="en-US" altLang="en-US" sz="1800" dirty="0">
              <a:solidFill>
                <a:srgbClr val="FFFF00"/>
              </a:solidFill>
            </a:endParaRPr>
          </a:p>
          <a:p>
            <a:pPr marL="457200" indent="-457200">
              <a:buFont typeface="+mj-lt"/>
              <a:buAutoNum type="arabicPeriod" startAt="6"/>
            </a:pPr>
            <a:r>
              <a:rPr lang="en-US" altLang="en-US" sz="2800" dirty="0" err="1">
                <a:solidFill>
                  <a:srgbClr val="FFFF00"/>
                </a:solidFill>
              </a:rPr>
              <a:t>Cilj</a:t>
            </a:r>
            <a:r>
              <a:rPr lang="en-US" altLang="en-US" sz="2800" dirty="0">
                <a:solidFill>
                  <a:srgbClr val="FFFF00"/>
                </a:solidFill>
              </a:rPr>
              <a:t>, </a:t>
            </a:r>
            <a:r>
              <a:rPr lang="en-US" altLang="en-US" sz="2800" dirty="0" err="1">
                <a:solidFill>
                  <a:srgbClr val="FFFF00"/>
                </a:solidFill>
              </a:rPr>
              <a:t>ki</a:t>
            </a:r>
            <a:r>
              <a:rPr lang="en-US" altLang="en-US" sz="2800" dirty="0">
                <a:solidFill>
                  <a:srgbClr val="FFFF00"/>
                </a:solidFill>
              </a:rPr>
              <a:t> se </a:t>
            </a:r>
            <a:r>
              <a:rPr lang="en-US" altLang="en-US" sz="2800" dirty="0" err="1">
                <a:solidFill>
                  <a:srgbClr val="FFFF00"/>
                </a:solidFill>
              </a:rPr>
              <a:t>nanaša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</a:rPr>
              <a:t>na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</a:rPr>
              <a:t>pogovor</a:t>
            </a:r>
            <a:r>
              <a:rPr lang="en-US" altLang="en-US" sz="2000" dirty="0">
                <a:solidFill>
                  <a:srgbClr val="FFFF00"/>
                </a:solidFill>
              </a:rPr>
              <a:t/>
            </a:r>
            <a:br>
              <a:rPr lang="en-US" altLang="en-US" sz="2000" dirty="0">
                <a:solidFill>
                  <a:srgbClr val="FFFF00"/>
                </a:solidFill>
              </a:rPr>
            </a:br>
            <a:r>
              <a:rPr lang="en-US" altLang="en-US" sz="1800" dirty="0"/>
              <a:t>Discussion goal</a:t>
            </a:r>
            <a:endParaRPr lang="en-US" altLang="en-US" sz="2000" dirty="0">
              <a:solidFill>
                <a:srgbClr val="FFFF00"/>
              </a:solidFill>
            </a:endParaRPr>
          </a:p>
        </p:txBody>
      </p:sp>
      <p:sp>
        <p:nvSpPr>
          <p:cNvPr id="1843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en-US" altLang="en-US" sz="1400">
                <a:solidFill>
                  <a:schemeClr val="tx1"/>
                </a:solidFill>
              </a:rPr>
              <a:t>06-2019</a:t>
            </a:r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fld id="{CA955831-2D41-440C-B116-632F7DED023F}" type="slidenum">
              <a:rPr kumimoji="0" lang="en-US" altLang="en-US" sz="1400">
                <a:solidFill>
                  <a:schemeClr val="tx1"/>
                </a:solidFill>
              </a:rPr>
              <a:pPr/>
              <a:t>30</a:t>
            </a:fld>
            <a:endParaRPr kumimoji="0" lang="en-US" altLang="en-US" sz="1400">
              <a:solidFill>
                <a:schemeClr val="tx1"/>
              </a:solidFill>
            </a:endParaRPr>
          </a:p>
        </p:txBody>
      </p:sp>
      <p:sp>
        <p:nvSpPr>
          <p:cNvPr id="1843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en-US" altLang="en-US" sz="1400">
                <a:solidFill>
                  <a:schemeClr val="tx1"/>
                </a:solidFill>
              </a:rPr>
              <a:t>iteenchallenge.org     Course T505.18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68196" y="2400300"/>
            <a:ext cx="38862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39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2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2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2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2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2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2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2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2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15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0" y="-228600"/>
            <a:ext cx="8077200" cy="5181600"/>
          </a:xfrm>
        </p:spPr>
        <p:txBody>
          <a:bodyPr/>
          <a:lstStyle/>
          <a:p>
            <a:r>
              <a:rPr lang="en-US" altLang="en-US" sz="4400" dirty="0" err="1">
                <a:solidFill>
                  <a:srgbClr val="FFFF00"/>
                </a:solidFill>
              </a:rPr>
              <a:t>Sposobnost</a:t>
            </a:r>
            <a:r>
              <a:rPr lang="en-US" altLang="en-US" sz="4400" dirty="0">
                <a:solidFill>
                  <a:srgbClr val="FFFF00"/>
                </a:solidFill>
              </a:rPr>
              <a:t> </a:t>
            </a:r>
            <a:r>
              <a:rPr lang="en-US" altLang="en-US" sz="4400" dirty="0" err="1">
                <a:solidFill>
                  <a:srgbClr val="FFFF00"/>
                </a:solidFill>
              </a:rPr>
              <a:t>zastavljati</a:t>
            </a:r>
            <a:r>
              <a:rPr lang="en-US" altLang="en-US" sz="4400" dirty="0">
                <a:solidFill>
                  <a:srgbClr val="FFFF00"/>
                </a:solidFill>
              </a:rPr>
              <a:t> </a:t>
            </a:r>
            <a:r>
              <a:rPr lang="en-US" altLang="en-US" sz="4400" dirty="0" err="1">
                <a:solidFill>
                  <a:srgbClr val="FFFF00"/>
                </a:solidFill>
              </a:rPr>
              <a:t>si</a:t>
            </a:r>
            <a:r>
              <a:rPr lang="en-US" altLang="en-US" sz="4400" dirty="0">
                <a:solidFill>
                  <a:srgbClr val="FFFF00"/>
                </a:solidFill>
              </a:rPr>
              <a:t> </a:t>
            </a:r>
            <a:r>
              <a:rPr lang="en-US" altLang="en-US" sz="4400" dirty="0" err="1">
                <a:solidFill>
                  <a:srgbClr val="FFFF00"/>
                </a:solidFill>
              </a:rPr>
              <a:t>dobre</a:t>
            </a:r>
            <a:r>
              <a:rPr lang="en-US" altLang="en-US" sz="4400" dirty="0">
                <a:solidFill>
                  <a:srgbClr val="FFFF00"/>
                </a:solidFill>
              </a:rPr>
              <a:t> </a:t>
            </a:r>
            <a:r>
              <a:rPr lang="en-US" altLang="en-US" sz="4400" dirty="0" err="1">
                <a:solidFill>
                  <a:srgbClr val="FFFF00"/>
                </a:solidFill>
              </a:rPr>
              <a:t>cilje</a:t>
            </a:r>
            <a:r>
              <a:rPr lang="en-US" altLang="en-US" sz="4400" dirty="0">
                <a:solidFill>
                  <a:srgbClr val="FFFF00"/>
                </a:solidFill>
              </a:rPr>
              <a:t> </a:t>
            </a:r>
            <a:r>
              <a:rPr lang="en-US" altLang="en-US" sz="4400" dirty="0" err="1">
                <a:solidFill>
                  <a:srgbClr val="FFFF00"/>
                </a:solidFill>
              </a:rPr>
              <a:t>za</a:t>
            </a:r>
            <a:r>
              <a:rPr lang="en-US" altLang="en-US" sz="4400" dirty="0">
                <a:solidFill>
                  <a:srgbClr val="FFFF00"/>
                </a:solidFill>
              </a:rPr>
              <a:t> </a:t>
            </a:r>
            <a:r>
              <a:rPr lang="en-US" altLang="en-US" sz="4400" dirty="0" err="1">
                <a:solidFill>
                  <a:srgbClr val="FFFF00"/>
                </a:solidFill>
              </a:rPr>
              <a:t>osebno</a:t>
            </a:r>
            <a:r>
              <a:rPr lang="en-US" altLang="en-US" sz="4400" dirty="0">
                <a:solidFill>
                  <a:srgbClr val="FFFF00"/>
                </a:solidFill>
              </a:rPr>
              <a:t> </a:t>
            </a:r>
            <a:r>
              <a:rPr lang="en-US" altLang="en-US" sz="4400" dirty="0" err="1">
                <a:solidFill>
                  <a:srgbClr val="FFFF00"/>
                </a:solidFill>
              </a:rPr>
              <a:t>aplikacijo</a:t>
            </a:r>
            <a:r>
              <a:rPr lang="en-US" altLang="en-US" sz="4400" dirty="0">
                <a:solidFill>
                  <a:srgbClr val="FFFF00"/>
                </a:solidFill>
              </a:rPr>
              <a:t> </a:t>
            </a:r>
            <a:r>
              <a:rPr lang="en-US" altLang="en-US" sz="4400" dirty="0" err="1">
                <a:solidFill>
                  <a:srgbClr val="FFFF00"/>
                </a:solidFill>
              </a:rPr>
              <a:t>vam</a:t>
            </a:r>
            <a:r>
              <a:rPr lang="en-US" altLang="en-US" sz="4400" dirty="0">
                <a:solidFill>
                  <a:srgbClr val="FFFF00"/>
                </a:solidFill>
              </a:rPr>
              <a:t> </a:t>
            </a:r>
            <a:r>
              <a:rPr lang="en-US" altLang="en-US" sz="4400" dirty="0" err="1">
                <a:solidFill>
                  <a:srgbClr val="FFFF00"/>
                </a:solidFill>
              </a:rPr>
              <a:t>bo</a:t>
            </a:r>
            <a:r>
              <a:rPr lang="en-US" altLang="en-US" sz="4400" dirty="0">
                <a:solidFill>
                  <a:srgbClr val="FFFF00"/>
                </a:solidFill>
              </a:rPr>
              <a:t> </a:t>
            </a:r>
            <a:r>
              <a:rPr lang="en-US" altLang="en-US" sz="4400" dirty="0" err="1">
                <a:solidFill>
                  <a:srgbClr val="FFFF00"/>
                </a:solidFill>
              </a:rPr>
              <a:t>koristila</a:t>
            </a:r>
            <a:r>
              <a:rPr lang="en-US" altLang="en-US" sz="4400" dirty="0">
                <a:solidFill>
                  <a:srgbClr val="FFFF00"/>
                </a:solidFill>
              </a:rPr>
              <a:t> do </a:t>
            </a:r>
            <a:r>
              <a:rPr lang="en-US" altLang="en-US" sz="4400" dirty="0" err="1">
                <a:solidFill>
                  <a:srgbClr val="FFFF00"/>
                </a:solidFill>
              </a:rPr>
              <a:t>konca</a:t>
            </a:r>
            <a:r>
              <a:rPr lang="en-US" altLang="en-US" sz="4400" dirty="0">
                <a:solidFill>
                  <a:srgbClr val="FFFF00"/>
                </a:solidFill>
              </a:rPr>
              <a:t> </a:t>
            </a:r>
            <a:r>
              <a:rPr lang="en-US" altLang="en-US" sz="4400" dirty="0" err="1">
                <a:solidFill>
                  <a:srgbClr val="FFFF00"/>
                </a:solidFill>
              </a:rPr>
              <a:t>življenja</a:t>
            </a:r>
            <a:r>
              <a:rPr lang="ru-RU" altLang="en-US" sz="4400" dirty="0">
                <a:solidFill>
                  <a:srgbClr val="FFFF00"/>
                </a:solidFill>
              </a:rPr>
              <a:t>.</a:t>
            </a:r>
            <a:r>
              <a:rPr lang="en-US" altLang="en-US" sz="4400" dirty="0">
                <a:solidFill>
                  <a:srgbClr val="FFFF00"/>
                </a:solidFill>
              </a:rPr>
              <a:t/>
            </a:r>
            <a:br>
              <a:rPr lang="en-US" altLang="en-US" sz="4400" dirty="0">
                <a:solidFill>
                  <a:srgbClr val="FFFF00"/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>Developing good Personal Application goals is a skill that will be useful for a lifetime. </a:t>
            </a:r>
          </a:p>
        </p:txBody>
      </p:sp>
      <p:sp>
        <p:nvSpPr>
          <p:cNvPr id="2253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en-US" altLang="en-US" sz="1400">
                <a:solidFill>
                  <a:schemeClr val="tx1"/>
                </a:solidFill>
              </a:rPr>
              <a:t>06-2019</a:t>
            </a: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fld id="{74477CB2-47B4-4596-B482-08E69C25F955}" type="slidenum">
              <a:rPr kumimoji="0" lang="en-US" altLang="en-US" sz="1400">
                <a:solidFill>
                  <a:schemeClr val="tx1"/>
                </a:solidFill>
              </a:rPr>
              <a:pPr/>
              <a:t>31</a:t>
            </a:fld>
            <a:endParaRPr kumimoji="0" lang="en-US" altLang="en-US" sz="1400">
              <a:solidFill>
                <a:schemeClr val="tx1"/>
              </a:solidFill>
            </a:endParaRPr>
          </a:p>
        </p:txBody>
      </p:sp>
      <p:sp>
        <p:nvSpPr>
          <p:cNvPr id="22533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en-US" altLang="en-US" sz="1400">
                <a:solidFill>
                  <a:schemeClr val="tx1"/>
                </a:solidFill>
              </a:rPr>
              <a:t>iteenchallenge.org     Course T505.18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2" name="Rectangle 4"/>
          <p:cNvSpPr>
            <a:spLocks noGrp="1" noChangeArrowheads="1"/>
          </p:cNvSpPr>
          <p:nvPr>
            <p:ph type="title"/>
          </p:nvPr>
        </p:nvSpPr>
        <p:spPr>
          <a:xfrm>
            <a:off x="1117600" y="152400"/>
            <a:ext cx="10388600" cy="1295400"/>
          </a:xfrm>
        </p:spPr>
        <p:txBody>
          <a:bodyPr/>
          <a:lstStyle/>
          <a:p>
            <a:pPr marL="690563" indent="-690563"/>
            <a:r>
              <a:rPr lang="pl-PL" altLang="en-US" sz="3200" dirty="0">
                <a:solidFill>
                  <a:srgbClr val="FFC000"/>
                </a:solidFill>
              </a:rPr>
              <a:t>D.	Glavne značilnosti dobrega cilja za osebno aplikacijo</a:t>
            </a:r>
            <a:r>
              <a:rPr lang="en-US" altLang="en-US" sz="3200" dirty="0">
                <a:solidFill>
                  <a:srgbClr val="FFFF00"/>
                </a:solidFill>
              </a:rPr>
              <a:t/>
            </a:r>
            <a:br>
              <a:rPr lang="en-US" altLang="en-US" sz="3200" dirty="0">
                <a:solidFill>
                  <a:srgbClr val="FFFF00"/>
                </a:solidFill>
              </a:rPr>
            </a:br>
            <a:r>
              <a:rPr lang="en-US" altLang="en-US" sz="2000" dirty="0">
                <a:solidFill>
                  <a:schemeClr val="tx1"/>
                </a:solidFill>
              </a:rPr>
              <a:t>Marks of a Good Personal Application Goal</a:t>
            </a:r>
            <a:endParaRPr lang="en-US" altLang="en-US" sz="3000" i="1" dirty="0">
              <a:solidFill>
                <a:schemeClr val="tx1"/>
              </a:solidFill>
            </a:endParaRPr>
          </a:p>
        </p:txBody>
      </p:sp>
      <p:sp>
        <p:nvSpPr>
          <p:cNvPr id="3450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52600" y="1371600"/>
            <a:ext cx="8153400" cy="4267200"/>
          </a:xfrm>
        </p:spPr>
        <p:txBody>
          <a:bodyPr/>
          <a:lstStyle/>
          <a:p>
            <a:pPr marL="514350" indent="-514350">
              <a:buFont typeface="Tahoma" pitchFamily="34" charset="0"/>
              <a:buAutoNum type="arabicPeriod"/>
            </a:pPr>
            <a:r>
              <a:rPr lang="en-US" altLang="en-US" dirty="0" err="1">
                <a:solidFill>
                  <a:srgbClr val="FFFF00"/>
                </a:solidFill>
              </a:rPr>
              <a:t>Biti</a:t>
            </a:r>
            <a:r>
              <a:rPr lang="en-US" altLang="en-US" dirty="0">
                <a:solidFill>
                  <a:srgbClr val="FFFF00"/>
                </a:solidFill>
              </a:rPr>
              <a:t> mora </a:t>
            </a:r>
            <a:r>
              <a:rPr lang="en-US" altLang="en-US" dirty="0" err="1">
                <a:solidFill>
                  <a:srgbClr val="FFFF00"/>
                </a:solidFill>
              </a:rPr>
              <a:t>preprost</a:t>
            </a:r>
            <a:r>
              <a:rPr lang="ru-RU" altLang="en-US" dirty="0">
                <a:solidFill>
                  <a:srgbClr val="FFFF00"/>
                </a:solidFill>
              </a:rPr>
              <a:t> </a:t>
            </a:r>
            <a:r>
              <a:rPr lang="en-US" altLang="en-US" dirty="0">
                <a:solidFill>
                  <a:srgbClr val="FFFF00"/>
                </a:solidFill>
              </a:rPr>
              <a:t>		</a:t>
            </a:r>
            <a:r>
              <a:rPr lang="en-US" altLang="en-US" sz="2000" dirty="0"/>
              <a:t>It is Simple</a:t>
            </a:r>
            <a:endParaRPr lang="en-US" altLang="en-US" sz="2000" i="1" dirty="0">
              <a:solidFill>
                <a:srgbClr val="FFFF00"/>
              </a:solidFill>
            </a:endParaRPr>
          </a:p>
          <a:p>
            <a:pPr marL="514350" indent="-514350">
              <a:buFont typeface="Tahoma" pitchFamily="34" charset="0"/>
              <a:buAutoNum type="arabicPeriod"/>
            </a:pPr>
            <a:r>
              <a:rPr lang="en-US" altLang="en-US" dirty="0" err="1">
                <a:solidFill>
                  <a:srgbClr val="FFFF00"/>
                </a:solidFill>
              </a:rPr>
              <a:t>Biti</a:t>
            </a:r>
            <a:r>
              <a:rPr lang="en-US" altLang="en-US" dirty="0">
                <a:solidFill>
                  <a:srgbClr val="FFFF00"/>
                </a:solidFill>
              </a:rPr>
              <a:t> mora </a:t>
            </a:r>
            <a:r>
              <a:rPr lang="en-US" altLang="en-US" dirty="0" err="1">
                <a:solidFill>
                  <a:srgbClr val="FFFF00"/>
                </a:solidFill>
              </a:rPr>
              <a:t>določen</a:t>
            </a:r>
            <a:r>
              <a:rPr lang="ru-RU" altLang="en-US" dirty="0">
                <a:solidFill>
                  <a:srgbClr val="FFFF00"/>
                </a:solidFill>
              </a:rPr>
              <a:t> </a:t>
            </a:r>
            <a:r>
              <a:rPr lang="en-US" altLang="en-US" dirty="0">
                <a:solidFill>
                  <a:srgbClr val="FFFF00"/>
                </a:solidFill>
              </a:rPr>
              <a:t>			</a:t>
            </a:r>
            <a:r>
              <a:rPr lang="en-US" altLang="en-US" sz="2000" dirty="0"/>
              <a:t>It is Specific</a:t>
            </a:r>
            <a:endParaRPr lang="en-US" altLang="en-US" sz="2000" i="1" dirty="0">
              <a:solidFill>
                <a:srgbClr val="FFFF00"/>
              </a:solidFill>
            </a:endParaRPr>
          </a:p>
          <a:p>
            <a:pPr marL="514350" indent="-514350">
              <a:buFont typeface="Tahoma" pitchFamily="34" charset="0"/>
              <a:buAutoNum type="arabicPeriod"/>
            </a:pPr>
            <a:r>
              <a:rPr lang="en-US" altLang="en-US" dirty="0" err="1">
                <a:solidFill>
                  <a:srgbClr val="FFFF00"/>
                </a:solidFill>
              </a:rPr>
              <a:t>Biti</a:t>
            </a:r>
            <a:r>
              <a:rPr lang="en-US" altLang="en-US" dirty="0">
                <a:solidFill>
                  <a:srgbClr val="FFFF00"/>
                </a:solidFill>
              </a:rPr>
              <a:t> mora </a:t>
            </a:r>
            <a:r>
              <a:rPr lang="en-US" altLang="en-US" dirty="0" err="1">
                <a:solidFill>
                  <a:srgbClr val="FFFF00"/>
                </a:solidFill>
              </a:rPr>
              <a:t>smiseln</a:t>
            </a:r>
            <a:r>
              <a:rPr lang="ru-RU" altLang="en-US" dirty="0">
                <a:solidFill>
                  <a:srgbClr val="FFFF00"/>
                </a:solidFill>
              </a:rPr>
              <a:t> </a:t>
            </a:r>
            <a:r>
              <a:rPr lang="en-US" altLang="en-US" dirty="0">
                <a:solidFill>
                  <a:srgbClr val="FFFF00"/>
                </a:solidFill>
              </a:rPr>
              <a:t>			</a:t>
            </a:r>
            <a:r>
              <a:rPr lang="en-US" altLang="en-US" sz="2000" dirty="0"/>
              <a:t>It is Meaningful</a:t>
            </a:r>
            <a:endParaRPr lang="en-US" altLang="en-US" i="1" dirty="0">
              <a:solidFill>
                <a:srgbClr val="FFFF00"/>
              </a:solidFill>
            </a:endParaRPr>
          </a:p>
          <a:p>
            <a:pPr marL="514350" indent="-514350">
              <a:buFont typeface="Tahoma" pitchFamily="34" charset="0"/>
              <a:buAutoNum type="arabicPeriod"/>
            </a:pPr>
            <a:r>
              <a:rPr lang="en-US" altLang="en-US" dirty="0" err="1">
                <a:solidFill>
                  <a:srgbClr val="FFFF00"/>
                </a:solidFill>
              </a:rPr>
              <a:t>Biti</a:t>
            </a:r>
            <a:r>
              <a:rPr lang="en-US" altLang="en-US" dirty="0">
                <a:solidFill>
                  <a:srgbClr val="FFFF00"/>
                </a:solidFill>
              </a:rPr>
              <a:t> mora </a:t>
            </a:r>
            <a:r>
              <a:rPr lang="en-US" altLang="en-US" dirty="0" err="1">
                <a:solidFill>
                  <a:srgbClr val="FFFF00"/>
                </a:solidFill>
              </a:rPr>
              <a:t>praktičen</a:t>
            </a:r>
            <a:r>
              <a:rPr lang="ru-RU" altLang="en-US" dirty="0">
                <a:solidFill>
                  <a:srgbClr val="FFFF00"/>
                </a:solidFill>
              </a:rPr>
              <a:t> </a:t>
            </a:r>
            <a:r>
              <a:rPr lang="en-US" altLang="en-US" dirty="0">
                <a:solidFill>
                  <a:srgbClr val="FFFF00"/>
                </a:solidFill>
              </a:rPr>
              <a:t>		</a:t>
            </a:r>
            <a:r>
              <a:rPr lang="en-US" altLang="en-US" sz="2000" dirty="0"/>
              <a:t>It is Practical</a:t>
            </a:r>
            <a:endParaRPr lang="en-US" altLang="en-US" i="1" dirty="0">
              <a:solidFill>
                <a:srgbClr val="FFFF00"/>
              </a:solidFill>
            </a:endParaRPr>
          </a:p>
          <a:p>
            <a:pPr marL="514350" indent="-514350">
              <a:buFont typeface="Tahoma" pitchFamily="34" charset="0"/>
              <a:buAutoNum type="arabicPeriod"/>
            </a:pPr>
            <a:r>
              <a:rPr lang="en-US" altLang="en-US" dirty="0" err="1">
                <a:solidFill>
                  <a:srgbClr val="FFFF00"/>
                </a:solidFill>
              </a:rPr>
              <a:t>Biti</a:t>
            </a:r>
            <a:r>
              <a:rPr lang="en-US" altLang="en-US" dirty="0">
                <a:solidFill>
                  <a:srgbClr val="FFFF00"/>
                </a:solidFill>
              </a:rPr>
              <a:t> mora </a:t>
            </a:r>
            <a:r>
              <a:rPr lang="en-US" altLang="en-US" dirty="0" err="1">
                <a:solidFill>
                  <a:srgbClr val="FFFF00"/>
                </a:solidFill>
              </a:rPr>
              <a:t>merljiv</a:t>
            </a:r>
            <a:r>
              <a:rPr lang="ru-RU" altLang="en-US" dirty="0">
                <a:solidFill>
                  <a:srgbClr val="FFFF00"/>
                </a:solidFill>
              </a:rPr>
              <a:t> </a:t>
            </a:r>
            <a:r>
              <a:rPr lang="en-US" altLang="en-US" dirty="0">
                <a:solidFill>
                  <a:srgbClr val="FFFF00"/>
                </a:solidFill>
              </a:rPr>
              <a:t>			</a:t>
            </a:r>
            <a:r>
              <a:rPr lang="en-US" altLang="en-US" sz="2000" dirty="0"/>
              <a:t>It can be measured</a:t>
            </a:r>
            <a:endParaRPr lang="en-US" altLang="en-US" i="1" dirty="0">
              <a:solidFill>
                <a:srgbClr val="FFFF00"/>
              </a:solidFill>
            </a:endParaRPr>
          </a:p>
          <a:p>
            <a:pPr marL="514350" indent="-514350">
              <a:buFont typeface="Tahoma" pitchFamily="34" charset="0"/>
              <a:buAutoNum type="arabicPeriod"/>
            </a:pPr>
            <a:r>
              <a:rPr lang="en-US" altLang="en-US" dirty="0" err="1">
                <a:solidFill>
                  <a:srgbClr val="FFFF00"/>
                </a:solidFill>
              </a:rPr>
              <a:t>Cilj</a:t>
            </a:r>
            <a:r>
              <a:rPr lang="en-US" altLang="en-US" dirty="0">
                <a:solidFill>
                  <a:srgbClr val="FFFF00"/>
                </a:solidFill>
              </a:rPr>
              <a:t> </a:t>
            </a:r>
            <a:r>
              <a:rPr lang="en-US" altLang="en-US" dirty="0" err="1">
                <a:solidFill>
                  <a:srgbClr val="FFFF00"/>
                </a:solidFill>
              </a:rPr>
              <a:t>vam</a:t>
            </a:r>
            <a:r>
              <a:rPr lang="en-US" altLang="en-US" dirty="0">
                <a:solidFill>
                  <a:srgbClr val="FFFF00"/>
                </a:solidFill>
              </a:rPr>
              <a:t> mora </a:t>
            </a:r>
            <a:r>
              <a:rPr lang="en-US" altLang="en-US" dirty="0" err="1">
                <a:solidFill>
                  <a:srgbClr val="FFFF00"/>
                </a:solidFill>
              </a:rPr>
              <a:t>biti</a:t>
            </a:r>
            <a:r>
              <a:rPr lang="en-US" altLang="en-US" dirty="0">
                <a:solidFill>
                  <a:srgbClr val="FFFF00"/>
                </a:solidFill>
              </a:rPr>
              <a:t> v </a:t>
            </a:r>
            <a:r>
              <a:rPr lang="en-US" altLang="en-US" dirty="0" err="1">
                <a:solidFill>
                  <a:srgbClr val="FFFF00"/>
                </a:solidFill>
              </a:rPr>
              <a:t>pomoč</a:t>
            </a:r>
            <a:r>
              <a:rPr lang="ru-RU" altLang="en-US" dirty="0">
                <a:solidFill>
                  <a:srgbClr val="FFFF00"/>
                </a:solidFill>
              </a:rPr>
              <a:t> </a:t>
            </a:r>
            <a:r>
              <a:rPr lang="en-US" altLang="en-US" dirty="0">
                <a:solidFill>
                  <a:srgbClr val="FFFF00"/>
                </a:solidFill>
              </a:rPr>
              <a:t>	</a:t>
            </a:r>
            <a:r>
              <a:rPr lang="en-US" altLang="en-US" sz="2000" dirty="0"/>
              <a:t>It helps you</a:t>
            </a:r>
            <a:endParaRPr lang="en-US" altLang="en-US" i="1" dirty="0">
              <a:solidFill>
                <a:srgbClr val="FFFF00"/>
              </a:solidFill>
            </a:endParaRPr>
          </a:p>
        </p:txBody>
      </p:sp>
      <p:sp>
        <p:nvSpPr>
          <p:cNvPr id="1331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en-US" altLang="en-US" sz="1400">
                <a:solidFill>
                  <a:schemeClr val="tx1"/>
                </a:solidFill>
              </a:rPr>
              <a:t>06-2019</a:t>
            </a:r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fld id="{90067958-1613-4184-9B90-0101354DFBF1}" type="slidenum">
              <a:rPr kumimoji="0" lang="en-US" altLang="en-US" sz="1400">
                <a:solidFill>
                  <a:schemeClr val="tx1"/>
                </a:solidFill>
              </a:rPr>
              <a:pPr/>
              <a:t>32</a:t>
            </a:fld>
            <a:endParaRPr kumimoji="0" lang="en-US" altLang="en-US" sz="1400">
              <a:solidFill>
                <a:schemeClr val="tx1"/>
              </a:solidFill>
            </a:endParaRPr>
          </a:p>
        </p:txBody>
      </p:sp>
      <p:sp>
        <p:nvSpPr>
          <p:cNvPr id="1331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en-US" altLang="en-US" sz="1400">
                <a:solidFill>
                  <a:schemeClr val="tx1"/>
                </a:solidFill>
              </a:rPr>
              <a:t>iteenchallenge.org     Course T505.18</a:t>
            </a:r>
          </a:p>
        </p:txBody>
      </p:sp>
    </p:spTree>
    <p:extLst>
      <p:ext uri="{BB962C8B-B14F-4D97-AF65-F5344CB8AC3E}">
        <p14:creationId xmlns:p14="http://schemas.microsoft.com/office/powerpoint/2010/main" val="241680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457200"/>
            <a:ext cx="7543800" cy="1295400"/>
          </a:xfrm>
        </p:spPr>
        <p:txBody>
          <a:bodyPr/>
          <a:lstStyle/>
          <a:p>
            <a:pPr algn="ctr"/>
            <a:r>
              <a:rPr lang="en-US" dirty="0" err="1"/>
              <a:t>Cilji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osebno</a:t>
            </a:r>
            <a:r>
              <a:rPr lang="en-US" dirty="0"/>
              <a:t> </a:t>
            </a:r>
            <a:r>
              <a:rPr lang="en-US" dirty="0" err="1"/>
              <a:t>aplikacijo</a:t>
            </a:r>
            <a:r>
              <a:rPr lang="en-US" dirty="0"/>
              <a:t> so </a:t>
            </a:r>
            <a:r>
              <a:rPr lang="en-US" dirty="0" err="1"/>
              <a:t>kot</a:t>
            </a:r>
            <a:r>
              <a:rPr lang="en-US" dirty="0"/>
              <a:t> motor </a:t>
            </a:r>
            <a:r>
              <a:rPr lang="en-US" dirty="0" err="1"/>
              <a:t>avtomobila</a:t>
            </a:r>
            <a:r>
              <a:rPr lang="en-US" dirty="0"/>
              <a:t> </a:t>
            </a:r>
            <a:br>
              <a:rPr lang="en-US" dirty="0"/>
            </a:br>
            <a:r>
              <a:rPr lang="en-US" sz="2400" dirty="0">
                <a:solidFill>
                  <a:schemeClr val="tx1"/>
                </a:solidFill>
              </a:rPr>
              <a:t>Personal Application Goals—the engine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122" y="2133600"/>
            <a:ext cx="5034278" cy="3810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06-2019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iteenchallenge.org     Course T505.18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0219-2BB3-4C5E-B148-479F2C35B233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301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9652000" cy="1905000"/>
          </a:xfrm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Svetopisemski</a:t>
            </a:r>
            <a:r>
              <a:rPr lang="en-US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pogled</a:t>
            </a:r>
            <a:r>
              <a:rPr lang="en-US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učenje</a:t>
            </a:r>
            <a:r>
              <a:rPr lang="en-US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Korak</a:t>
            </a:r>
            <a:r>
              <a:rPr lang="ru-RU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r>
              <a:rPr lang="en-US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en-US" alt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Korak</a:t>
            </a:r>
            <a:r>
              <a:rPr lang="ru-RU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         </a:t>
            </a:r>
            <a:r>
              <a:rPr lang="en-US" alt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Korak</a:t>
            </a:r>
            <a:r>
              <a:rPr lang="ru-RU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en-US" altLang="en-US" sz="4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Biblical approach to learning</a:t>
            </a:r>
            <a:br>
              <a:rPr lang="en-US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1  &gt;&gt;&gt;  Step 2  &gt;&gt;&gt;  Step 3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286000"/>
            <a:ext cx="4897866" cy="36576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06-2019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iteenchallenge.org     Course T505.18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0219-2BB3-4C5E-B148-479F2C35B233}" type="slidenum">
              <a:rPr lang="en-US" altLang="en-US" smtClean="0"/>
              <a:pPr/>
              <a:t>34</a:t>
            </a:fld>
            <a:endParaRPr lang="en-US" altLang="en-US"/>
          </a:p>
        </p:txBody>
      </p:sp>
      <p:sp>
        <p:nvSpPr>
          <p:cNvPr id="8" name="Right Arrow 7"/>
          <p:cNvSpPr/>
          <p:nvPr/>
        </p:nvSpPr>
        <p:spPr bwMode="auto">
          <a:xfrm>
            <a:off x="4267200" y="762000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ight Arrow 8"/>
          <p:cNvSpPr/>
          <p:nvPr/>
        </p:nvSpPr>
        <p:spPr bwMode="auto">
          <a:xfrm>
            <a:off x="7620000" y="794766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001000" y="2819401"/>
            <a:ext cx="2514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Okna</a:t>
            </a:r>
            <a:r>
              <a:rPr lang="en-US" alt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/>
          </a:p>
          <a:p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Windows</a:t>
            </a:r>
          </a:p>
        </p:txBody>
      </p:sp>
    </p:spTree>
    <p:extLst>
      <p:ext uri="{BB962C8B-B14F-4D97-AF65-F5344CB8AC3E}">
        <p14:creationId xmlns:p14="http://schemas.microsoft.com/office/powerpoint/2010/main" val="285452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Vprašanja za razpravo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>
                <a:solidFill>
                  <a:schemeClr val="tx1"/>
                </a:solidFill>
              </a:rPr>
              <a:t>Questions for 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iteenchallenge.org     Course T505.18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06-2019</a:t>
            </a:r>
          </a:p>
        </p:txBody>
      </p:sp>
    </p:spTree>
    <p:extLst>
      <p:ext uri="{BB962C8B-B14F-4D97-AF65-F5344CB8AC3E}">
        <p14:creationId xmlns:p14="http://schemas.microsoft.com/office/powerpoint/2010/main" val="42819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47800"/>
            <a:ext cx="8229600" cy="3276600"/>
          </a:xfrm>
        </p:spPr>
        <p:txBody>
          <a:bodyPr>
            <a:normAutofit fontScale="92500" lnSpcReduction="10000"/>
          </a:bodyPr>
          <a:lstStyle/>
          <a:p>
            <a:pPr algn="ctr">
              <a:buFont typeface="Wingdings" pitchFamily="2" charset="2"/>
              <a:buNone/>
            </a:pPr>
            <a:r>
              <a:rPr lang="en-US" altLang="en-US" sz="4400" dirty="0"/>
              <a:t>Global Teen Challenge</a:t>
            </a:r>
          </a:p>
          <a:p>
            <a:pPr algn="ctr">
              <a:buFont typeface="Wingdings" pitchFamily="2" charset="2"/>
              <a:buNone/>
            </a:pPr>
            <a:r>
              <a:rPr lang="en-US" altLang="en-US" sz="4400" dirty="0"/>
              <a:t>www.GlobalTC.org</a:t>
            </a:r>
          </a:p>
          <a:p>
            <a:pPr algn="ctr">
              <a:buFont typeface="Wingdings" pitchFamily="2" charset="2"/>
              <a:buNone/>
            </a:pPr>
            <a:r>
              <a:rPr lang="en-US" altLang="en-US" sz="4400" dirty="0"/>
              <a:t>www.iTeenChallenge.org</a:t>
            </a:r>
          </a:p>
          <a:p>
            <a:pPr algn="ctr">
              <a:buNone/>
            </a:pPr>
            <a:r>
              <a:rPr lang="en-US" altLang="en-US" sz="3200" dirty="0"/>
              <a:t>1-706-576-6555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06-2019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iteenchallenge.org     Course T505.18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A95BC4D-65D8-4415-86BA-DF7DE0D8A42B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04800"/>
            <a:ext cx="731520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sl-SI" sz="4000" dirty="0"/>
              <a:t>Podatki za stik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2000" dirty="0"/>
              <a:t>Contact information</a:t>
            </a:r>
          </a:p>
        </p:txBody>
      </p:sp>
      <p:pic>
        <p:nvPicPr>
          <p:cNvPr id="33799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4800" y="4555369"/>
            <a:ext cx="3695700" cy="17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313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676400"/>
            <a:ext cx="7315200" cy="1143000"/>
          </a:xfrm>
        </p:spPr>
        <p:txBody>
          <a:bodyPr/>
          <a:lstStyle/>
          <a:p>
            <a:r>
              <a:rPr lang="en-US" altLang="en-US" sz="4400" dirty="0" err="1">
                <a:solidFill>
                  <a:srgbClr val="FFFF00"/>
                </a:solidFill>
              </a:rPr>
              <a:t>Hudičeva</a:t>
            </a:r>
            <a:r>
              <a:rPr lang="en-US" altLang="en-US" sz="4400" dirty="0">
                <a:solidFill>
                  <a:srgbClr val="FFFF00"/>
                </a:solidFill>
              </a:rPr>
              <a:t> </a:t>
            </a:r>
            <a:r>
              <a:rPr lang="en-US" altLang="en-US" sz="4400" dirty="0" err="1">
                <a:solidFill>
                  <a:srgbClr val="FFFF00"/>
                </a:solidFill>
              </a:rPr>
              <a:t>največja</a:t>
            </a:r>
            <a:r>
              <a:rPr lang="en-US" altLang="en-US" sz="4400" dirty="0">
                <a:solidFill>
                  <a:srgbClr val="FFFF00"/>
                </a:solidFill>
              </a:rPr>
              <a:t> </a:t>
            </a:r>
            <a:r>
              <a:rPr lang="en-US" altLang="en-US" sz="4400" dirty="0" err="1">
                <a:solidFill>
                  <a:srgbClr val="FFFF00"/>
                </a:solidFill>
              </a:rPr>
              <a:t>laž</a:t>
            </a:r>
            <a:r>
              <a:rPr lang="en-US" altLang="en-US" sz="4400" dirty="0">
                <a:solidFill>
                  <a:srgbClr val="FFFF00"/>
                </a:solidFill>
              </a:rPr>
              <a:t> je</a:t>
            </a:r>
            <a:r>
              <a:rPr lang="ru-RU" altLang="en-US" sz="4400" dirty="0">
                <a:solidFill>
                  <a:srgbClr val="FFFF00"/>
                </a:solidFill>
              </a:rPr>
              <a:t> </a:t>
            </a:r>
            <a:r>
              <a:rPr lang="en-US" altLang="en-US" sz="4400" dirty="0">
                <a:solidFill>
                  <a:srgbClr val="FFFF00"/>
                </a:solidFill>
              </a:rPr>
              <a:t/>
            </a:r>
            <a:br>
              <a:rPr lang="en-US" altLang="en-US" sz="4400" dirty="0">
                <a:solidFill>
                  <a:srgbClr val="FFFF00"/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>Satan’s greatest lie</a:t>
            </a:r>
            <a:endParaRPr lang="en-US" altLang="en-US" sz="2400" i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3048000"/>
            <a:ext cx="7543800" cy="2895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400" i="1" dirty="0">
                <a:solidFill>
                  <a:srgbClr val="FFFF00"/>
                </a:solidFill>
              </a:rPr>
              <a:t>-----</a:t>
            </a:r>
            <a:r>
              <a:rPr lang="en-US" altLang="en-US" sz="4400" u="sng" dirty="0" err="1">
                <a:solidFill>
                  <a:srgbClr val="FFFF00"/>
                </a:solidFill>
              </a:rPr>
              <a:t>samo</a:t>
            </a:r>
            <a:r>
              <a:rPr lang="en-US" altLang="en-US" sz="4400" u="sng" dirty="0">
                <a:solidFill>
                  <a:srgbClr val="FFFF00"/>
                </a:solidFill>
              </a:rPr>
              <a:t> </a:t>
            </a:r>
            <a:r>
              <a:rPr lang="en-US" altLang="en-US" sz="4400" u="sng" dirty="0" err="1">
                <a:solidFill>
                  <a:srgbClr val="FFFF00"/>
                </a:solidFill>
              </a:rPr>
              <a:t>verjeti</a:t>
            </a:r>
            <a:r>
              <a:rPr lang="en-US" altLang="en-US" sz="4400" u="sng" dirty="0">
                <a:solidFill>
                  <a:srgbClr val="FFFF00"/>
                </a:solidFill>
              </a:rPr>
              <a:t> je </a:t>
            </a:r>
            <a:r>
              <a:rPr lang="en-US" altLang="en-US" sz="4400" u="sng" dirty="0" err="1">
                <a:solidFill>
                  <a:srgbClr val="FFFF00"/>
                </a:solidFill>
              </a:rPr>
              <a:t>treba</a:t>
            </a:r>
            <a:r>
              <a:rPr lang="ru-RU" altLang="en-US" sz="4400" dirty="0">
                <a:solidFill>
                  <a:srgbClr val="FFFF00"/>
                </a:solidFill>
              </a:rPr>
              <a:t>!</a:t>
            </a:r>
            <a:r>
              <a:rPr lang="en-US" altLang="en-US" sz="4400" dirty="0">
                <a:solidFill>
                  <a:srgbClr val="FFFF00"/>
                </a:solidFill>
              </a:rPr>
              <a:t/>
            </a:r>
            <a:br>
              <a:rPr lang="en-US" altLang="en-US" sz="4400" dirty="0">
                <a:solidFill>
                  <a:srgbClr val="FFFF00"/>
                </a:solidFill>
              </a:rPr>
            </a:br>
            <a:r>
              <a:rPr lang="en-US" altLang="en-US" sz="2400" dirty="0"/>
              <a:t>-----</a:t>
            </a:r>
            <a:r>
              <a:rPr lang="en-US" altLang="en-US" sz="2400" u="sng" dirty="0"/>
              <a:t>Only believe</a:t>
            </a:r>
            <a:r>
              <a:rPr lang="en-US" altLang="en-US" sz="2400" dirty="0"/>
              <a:t>! </a:t>
            </a:r>
            <a:endParaRPr lang="en-US" altLang="en-US" sz="4400" i="1" dirty="0">
              <a:solidFill>
                <a:srgbClr val="FFFF00"/>
              </a:solidFill>
            </a:endParaRPr>
          </a:p>
        </p:txBody>
      </p:sp>
      <p:sp>
        <p:nvSpPr>
          <p:cNvPr id="614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en-US" altLang="en-US" sz="1400">
                <a:solidFill>
                  <a:schemeClr val="tx1"/>
                </a:solidFill>
              </a:rPr>
              <a:t>06-2019</a:t>
            </a:r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fld id="{7DEF5384-D921-4E53-945F-6119EF930967}" type="slidenum">
              <a:rPr kumimoji="0" lang="en-US" altLang="en-US" sz="1400">
                <a:solidFill>
                  <a:schemeClr val="tx1"/>
                </a:solidFill>
              </a:rPr>
              <a:pPr/>
              <a:t>4</a:t>
            </a:fld>
            <a:endParaRPr kumimoji="0" lang="en-US" altLang="en-US" sz="1400">
              <a:solidFill>
                <a:schemeClr val="tx1"/>
              </a:solidFill>
            </a:endParaRPr>
          </a:p>
        </p:txBody>
      </p:sp>
      <p:sp>
        <p:nvSpPr>
          <p:cNvPr id="615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en-US" altLang="en-US" sz="1400">
                <a:solidFill>
                  <a:schemeClr val="tx1"/>
                </a:solidFill>
              </a:rPr>
              <a:t>iteenchallenge.org     Course T505.18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763000" cy="2057400"/>
          </a:xfrm>
        </p:spPr>
        <p:txBody>
          <a:bodyPr/>
          <a:lstStyle/>
          <a:p>
            <a:r>
              <a:rPr lang="sl-SI" dirty="0">
                <a:solidFill>
                  <a:srgbClr val="FFFF00"/>
                </a:solidFill>
              </a:rPr>
              <a:t>Kakšna je razlika med verovanjem v Jezusa in resnično hojo za Jezusom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>
                <a:solidFill>
                  <a:schemeClr val="tx1"/>
                </a:solidFill>
              </a:rPr>
              <a:t>Difference between being a believer and a follower of Jesus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2286000"/>
            <a:ext cx="5486400" cy="36576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06-2019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iteenchallenge.org     Course T505.18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0219-2BB3-4C5E-B148-479F2C35B233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244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8763000" cy="1143000"/>
          </a:xfrm>
        </p:spPr>
        <p:txBody>
          <a:bodyPr/>
          <a:lstStyle/>
          <a:p>
            <a:pPr marL="685800" indent="-685800"/>
            <a:r>
              <a:rPr lang="en-US" altLang="en-US" sz="3200" dirty="0">
                <a:solidFill>
                  <a:srgbClr val="FFFF00"/>
                </a:solidFill>
              </a:rPr>
              <a:t>A.	</a:t>
            </a:r>
            <a:r>
              <a:rPr lang="pl-PL" altLang="en-US" sz="3200" dirty="0">
                <a:solidFill>
                  <a:srgbClr val="FFFF00"/>
                </a:solidFill>
              </a:rPr>
              <a:t>Božji pogled na osebno aplikacijo</a:t>
            </a:r>
            <a:r>
              <a:rPr lang="en-US" altLang="en-US" sz="3600" dirty="0">
                <a:solidFill>
                  <a:srgbClr val="FFFF00"/>
                </a:solidFill>
              </a:rPr>
              <a:t/>
            </a:r>
            <a:br>
              <a:rPr lang="en-US" altLang="en-US" sz="3600" dirty="0">
                <a:solidFill>
                  <a:srgbClr val="FFFF00"/>
                </a:solidFill>
              </a:rPr>
            </a:br>
            <a:r>
              <a:rPr lang="en-US" altLang="en-US" sz="2000" dirty="0">
                <a:solidFill>
                  <a:schemeClr val="tx1"/>
                </a:solidFill>
              </a:rPr>
              <a:t>God’s view of personal application</a:t>
            </a:r>
            <a:endParaRPr lang="en-US" altLang="en-US" sz="2800" i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600200"/>
            <a:ext cx="8001000" cy="45720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2800" dirty="0" err="1">
                <a:solidFill>
                  <a:srgbClr val="FFFF00"/>
                </a:solidFill>
              </a:rPr>
              <a:t>Matej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ru-RU" altLang="en-US" sz="2800" dirty="0">
                <a:solidFill>
                  <a:srgbClr val="FFFF00"/>
                </a:solidFill>
              </a:rPr>
              <a:t> 7:24-27 </a:t>
            </a:r>
            <a:r>
              <a:rPr lang="en-US" altLang="en-US" sz="2800" dirty="0">
                <a:solidFill>
                  <a:srgbClr val="FFFF00"/>
                </a:solidFill>
              </a:rPr>
              <a:t/>
            </a:r>
            <a:br>
              <a:rPr lang="en-US" altLang="en-US" sz="2800" dirty="0">
                <a:solidFill>
                  <a:srgbClr val="FFFF00"/>
                </a:solidFill>
              </a:rPr>
            </a:br>
            <a:r>
              <a:rPr lang="en-US" altLang="en-US" sz="2000" dirty="0"/>
              <a:t>Matthew 7:24-27</a:t>
            </a:r>
            <a:endParaRPr lang="en-US" altLang="en-US" sz="2400" dirty="0"/>
          </a:p>
          <a:p>
            <a:pPr marL="0" indent="0">
              <a:buNone/>
            </a:pPr>
            <a:r>
              <a:rPr lang="en-US" altLang="en-US" sz="3200" dirty="0" err="1">
                <a:solidFill>
                  <a:srgbClr val="FFFF00"/>
                </a:solidFill>
              </a:rPr>
              <a:t>Jakobovo</a:t>
            </a:r>
            <a:r>
              <a:rPr lang="en-US" altLang="en-US" sz="3200" dirty="0">
                <a:solidFill>
                  <a:srgbClr val="FFFF00"/>
                </a:solidFill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</a:rPr>
              <a:t>pismo</a:t>
            </a:r>
            <a:r>
              <a:rPr lang="ru-RU" altLang="en-US" sz="3200" dirty="0">
                <a:solidFill>
                  <a:srgbClr val="FFFF00"/>
                </a:solidFill>
              </a:rPr>
              <a:t> 1:22-25 </a:t>
            </a:r>
            <a:r>
              <a:rPr lang="en-US" altLang="en-US" sz="3200" dirty="0">
                <a:solidFill>
                  <a:srgbClr val="FFFF00"/>
                </a:solidFill>
              </a:rPr>
              <a:t/>
            </a:r>
            <a:br>
              <a:rPr lang="en-US" altLang="en-US" sz="3200" dirty="0">
                <a:solidFill>
                  <a:srgbClr val="FFFF00"/>
                </a:solidFill>
              </a:rPr>
            </a:br>
            <a:r>
              <a:rPr lang="en-US" altLang="en-US" sz="2400" dirty="0"/>
              <a:t>James 1:22-25</a:t>
            </a:r>
            <a:endParaRPr lang="en-US" altLang="en-US" sz="2800" dirty="0"/>
          </a:p>
          <a:p>
            <a:pPr marL="0" indent="0">
              <a:buNone/>
            </a:pPr>
            <a:r>
              <a:rPr lang="en-US" altLang="en-US" sz="3200" dirty="0" err="1">
                <a:solidFill>
                  <a:srgbClr val="FFFF00"/>
                </a:solidFill>
              </a:rPr>
              <a:t>Galačanom</a:t>
            </a:r>
            <a:r>
              <a:rPr lang="en-US" altLang="en-US" sz="3200" dirty="0">
                <a:solidFill>
                  <a:srgbClr val="FFFF00"/>
                </a:solidFill>
              </a:rPr>
              <a:t> </a:t>
            </a:r>
            <a:r>
              <a:rPr lang="ru-RU" altLang="en-US" sz="3200" dirty="0">
                <a:solidFill>
                  <a:srgbClr val="FFFF00"/>
                </a:solidFill>
              </a:rPr>
              <a:t> 3:1-3 </a:t>
            </a:r>
            <a:r>
              <a:rPr lang="en-US" altLang="en-US" sz="3200" dirty="0">
                <a:solidFill>
                  <a:srgbClr val="FFFF00"/>
                </a:solidFill>
              </a:rPr>
              <a:t/>
            </a:r>
            <a:br>
              <a:rPr lang="en-US" altLang="en-US" sz="3200" dirty="0">
                <a:solidFill>
                  <a:srgbClr val="FFFF00"/>
                </a:solidFill>
              </a:rPr>
            </a:br>
            <a:r>
              <a:rPr lang="en-US" altLang="en-US" sz="2400" dirty="0"/>
              <a:t>Galatians 3:1-3</a:t>
            </a:r>
            <a:endParaRPr lang="en-US" altLang="en-US" sz="2800" dirty="0"/>
          </a:p>
          <a:p>
            <a:pPr marL="0" indent="0">
              <a:buNone/>
            </a:pPr>
            <a:r>
              <a:rPr lang="en-US" altLang="en-US" sz="3200" dirty="0">
                <a:solidFill>
                  <a:srgbClr val="FFFF00"/>
                </a:solidFill>
              </a:rPr>
              <a:t>Ezekiel </a:t>
            </a:r>
            <a:r>
              <a:rPr lang="ru-RU" altLang="en-US" sz="3200" dirty="0">
                <a:solidFill>
                  <a:srgbClr val="FFFF00"/>
                </a:solidFill>
              </a:rPr>
              <a:t> 33:30-32 </a:t>
            </a:r>
            <a:r>
              <a:rPr lang="en-US" altLang="en-US" sz="3200" dirty="0">
                <a:solidFill>
                  <a:srgbClr val="FFFF00"/>
                </a:solidFill>
              </a:rPr>
              <a:t/>
            </a:r>
            <a:br>
              <a:rPr lang="en-US" altLang="en-US" sz="3200" dirty="0">
                <a:solidFill>
                  <a:srgbClr val="FFFF00"/>
                </a:solidFill>
              </a:rPr>
            </a:br>
            <a:r>
              <a:rPr lang="en-US" altLang="en-US" sz="2400" dirty="0"/>
              <a:t>Ezekiel 33:30-32</a:t>
            </a:r>
            <a:endParaRPr lang="en-US" altLang="en-US" sz="2800" dirty="0"/>
          </a:p>
          <a:p>
            <a:pPr marL="0" indent="0">
              <a:buNone/>
            </a:pPr>
            <a:endParaRPr lang="en-US" altLang="en-US" dirty="0"/>
          </a:p>
        </p:txBody>
      </p:sp>
      <p:sp>
        <p:nvSpPr>
          <p:cNvPr id="717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en-US" altLang="en-US" sz="1400">
                <a:solidFill>
                  <a:schemeClr val="tx1"/>
                </a:solidFill>
              </a:rPr>
              <a:t>06-2019</a:t>
            </a: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fld id="{78CBCC0C-D44B-4A5C-B5FB-4221E52389EB}" type="slidenum">
              <a:rPr kumimoji="0" lang="en-US" altLang="en-US" sz="1400">
                <a:solidFill>
                  <a:schemeClr val="tx1"/>
                </a:solidFill>
              </a:rPr>
              <a:pPr/>
              <a:t>6</a:t>
            </a:fld>
            <a:endParaRPr kumimoji="0" lang="en-US" altLang="en-US" sz="1400">
              <a:solidFill>
                <a:schemeClr val="tx1"/>
              </a:solidFill>
            </a:endParaRPr>
          </a:p>
        </p:txBody>
      </p:sp>
      <p:sp>
        <p:nvSpPr>
          <p:cNvPr id="717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en-US" altLang="en-US" sz="1400">
                <a:solidFill>
                  <a:schemeClr val="tx1"/>
                </a:solidFill>
              </a:rPr>
              <a:t>iteenchallenge.org     Course T505.18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043" y="1905001"/>
            <a:ext cx="4283155" cy="16763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8763000" cy="1143000"/>
          </a:xfrm>
        </p:spPr>
        <p:txBody>
          <a:bodyPr/>
          <a:lstStyle/>
          <a:p>
            <a:pPr marL="695325" indent="-695325"/>
            <a:r>
              <a:rPr lang="pl-PL" altLang="en-US" sz="3200" dirty="0">
                <a:solidFill>
                  <a:srgbClr val="FFFF00"/>
                </a:solidFill>
              </a:rPr>
              <a:t>A.	Božji pogled na osebno aplikacijo</a:t>
            </a:r>
            <a:r>
              <a:rPr lang="ru-RU" altLang="en-US" sz="3200" dirty="0">
                <a:solidFill>
                  <a:srgbClr val="FFFF00"/>
                </a:solidFill>
              </a:rPr>
              <a:t> </a:t>
            </a:r>
            <a:r>
              <a:rPr lang="en-US" altLang="en-US" sz="3600" dirty="0">
                <a:solidFill>
                  <a:srgbClr val="FFFF00"/>
                </a:solidFill>
              </a:rPr>
              <a:t/>
            </a:r>
            <a:br>
              <a:rPr lang="en-US" altLang="en-US" sz="3600" dirty="0">
                <a:solidFill>
                  <a:srgbClr val="FFFF00"/>
                </a:solidFill>
              </a:rPr>
            </a:br>
            <a:r>
              <a:rPr lang="en-US" altLang="en-US" sz="2000" dirty="0">
                <a:solidFill>
                  <a:schemeClr val="tx1"/>
                </a:solidFill>
              </a:rPr>
              <a:t>God’s view of personal application</a:t>
            </a:r>
            <a:endParaRPr lang="en-US" altLang="en-US" sz="2800" i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066800"/>
            <a:ext cx="9753600" cy="51054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2800" dirty="0" err="1">
                <a:solidFill>
                  <a:srgbClr val="FFFF00"/>
                </a:solidFill>
              </a:rPr>
              <a:t>Matej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ru-RU" altLang="en-US" sz="2800" dirty="0">
                <a:solidFill>
                  <a:srgbClr val="FFFF00"/>
                </a:solidFill>
              </a:rPr>
              <a:t> 7:24-27 </a:t>
            </a:r>
            <a:r>
              <a:rPr lang="sl-SI" altLang="en-US" sz="2800" dirty="0">
                <a:solidFill>
                  <a:srgbClr val="FFFF00"/>
                </a:solidFill>
              </a:rPr>
              <a:t>(Preudarni in nespametni graditelj)</a:t>
            </a:r>
            <a:r>
              <a:rPr lang="en-US" altLang="en-US" sz="2800" dirty="0">
                <a:solidFill>
                  <a:srgbClr val="FFFF00"/>
                </a:solidFill>
              </a:rPr>
              <a:t/>
            </a:r>
            <a:br>
              <a:rPr lang="en-US" altLang="en-US" sz="2800" dirty="0">
                <a:solidFill>
                  <a:srgbClr val="FFFF00"/>
                </a:solidFill>
              </a:rPr>
            </a:br>
            <a:r>
              <a:rPr lang="en-US" altLang="en-US" sz="2000" dirty="0"/>
              <a:t>Matthew 7:24-27 (The wise &amp; foolish builders)</a:t>
            </a:r>
            <a:endParaRPr lang="en-US" altLang="en-US" sz="2800" i="1" dirty="0">
              <a:solidFill>
                <a:srgbClr val="FFFF00"/>
              </a:solidFill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altLang="en-US" sz="2800" dirty="0" err="1">
                <a:solidFill>
                  <a:srgbClr val="FFFF00"/>
                </a:solidFill>
              </a:rPr>
              <a:t>Judovski</a:t>
            </a:r>
            <a:r>
              <a:rPr lang="en-US" altLang="en-US" sz="2800" dirty="0">
                <a:solidFill>
                  <a:srgbClr val="FFFF00"/>
                </a:solidFill>
              </a:rPr>
              <a:t> model </a:t>
            </a:r>
            <a:r>
              <a:rPr lang="en-US" altLang="en-US" sz="2800" dirty="0" err="1">
                <a:solidFill>
                  <a:srgbClr val="FFFF00"/>
                </a:solidFill>
              </a:rPr>
              <a:t>učenja</a:t>
            </a:r>
            <a:r>
              <a:rPr lang="en-US" altLang="en-US" sz="2800" dirty="0">
                <a:solidFill>
                  <a:srgbClr val="FFFF00"/>
                </a:solidFill>
              </a:rPr>
              <a:t> v </a:t>
            </a:r>
            <a:r>
              <a:rPr lang="en-US" altLang="en-US" sz="2800" dirty="0" err="1">
                <a:solidFill>
                  <a:srgbClr val="FFFF00"/>
                </a:solidFill>
              </a:rPr>
              <a:t>primerjavi</a:t>
            </a:r>
            <a:r>
              <a:rPr lang="en-US" altLang="en-US" sz="2800" dirty="0">
                <a:solidFill>
                  <a:srgbClr val="FFFF00"/>
                </a:solidFill>
              </a:rPr>
              <a:t> z </a:t>
            </a:r>
            <a:r>
              <a:rPr lang="en-US" altLang="en-US" sz="2800" dirty="0" err="1">
                <a:solidFill>
                  <a:srgbClr val="FFFF00"/>
                </a:solidFill>
              </a:rPr>
              <a:t>grškim</a:t>
            </a:r>
            <a:r>
              <a:rPr lang="ru-RU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>
                <a:solidFill>
                  <a:srgbClr val="FFFF00"/>
                </a:solidFill>
              </a:rPr>
              <a:t/>
            </a:r>
            <a:br>
              <a:rPr lang="en-US" altLang="en-US" sz="2800" dirty="0">
                <a:solidFill>
                  <a:srgbClr val="FFFF00"/>
                </a:solidFill>
              </a:rPr>
            </a:br>
            <a:r>
              <a:rPr lang="en-US" altLang="en-US" sz="2000" dirty="0"/>
              <a:t>Hebrew model of education vs. Greek model</a:t>
            </a:r>
            <a:endParaRPr lang="en-US" altLang="en-US" sz="2400" i="1" dirty="0">
              <a:solidFill>
                <a:srgbClr val="FFFF00"/>
              </a:solidFill>
            </a:endParaRPr>
          </a:p>
          <a:p>
            <a:pPr marL="457200" indent="-457200">
              <a:lnSpc>
                <a:spcPct val="90000"/>
              </a:lnSpc>
              <a:spcAft>
                <a:spcPts val="1200"/>
              </a:spcAft>
              <a:buFontTx/>
              <a:buAutoNum type="arabicPeriod"/>
            </a:pPr>
            <a:r>
              <a:rPr lang="en-US" altLang="en-US" sz="2800" u="sng" dirty="0" err="1">
                <a:solidFill>
                  <a:srgbClr val="FFC000"/>
                </a:solidFill>
              </a:rPr>
              <a:t>Poznati</a:t>
            </a:r>
            <a:r>
              <a:rPr lang="en-US" altLang="en-US" sz="2800" u="sng" dirty="0">
                <a:solidFill>
                  <a:srgbClr val="FFC000"/>
                </a:solidFill>
              </a:rPr>
              <a:t> </a:t>
            </a:r>
            <a:r>
              <a:rPr lang="ru-RU" altLang="en-US" sz="2800" dirty="0"/>
              <a:t> </a:t>
            </a:r>
            <a:r>
              <a:rPr lang="en-US" altLang="en-US" sz="2800" dirty="0" err="1">
                <a:solidFill>
                  <a:srgbClr val="FFFF00"/>
                </a:solidFill>
              </a:rPr>
              <a:t>resnico</a:t>
            </a:r>
            <a:r>
              <a:rPr lang="ru-RU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>
                <a:solidFill>
                  <a:srgbClr val="FFFF00"/>
                </a:solidFill>
              </a:rPr>
              <a:t/>
            </a:r>
            <a:br>
              <a:rPr lang="en-US" altLang="en-US" sz="2800" dirty="0">
                <a:solidFill>
                  <a:srgbClr val="FFFF00"/>
                </a:solidFill>
              </a:rPr>
            </a:br>
            <a:r>
              <a:rPr lang="en-US" altLang="en-US" sz="2000" u="sng" dirty="0">
                <a:solidFill>
                  <a:srgbClr val="FFC000"/>
                </a:solidFill>
              </a:rPr>
              <a:t>Know</a:t>
            </a:r>
            <a:r>
              <a:rPr lang="en-US" altLang="en-US" sz="2000" dirty="0"/>
              <a:t> the truth</a:t>
            </a:r>
            <a:endParaRPr lang="en-US" altLang="en-US" sz="2000" dirty="0">
              <a:solidFill>
                <a:srgbClr val="FFFF00"/>
              </a:solidFill>
            </a:endParaRPr>
          </a:p>
          <a:p>
            <a:pPr marL="457200" indent="-457200">
              <a:lnSpc>
                <a:spcPct val="90000"/>
              </a:lnSpc>
              <a:spcAft>
                <a:spcPts val="1200"/>
              </a:spcAft>
              <a:buFontTx/>
              <a:buAutoNum type="arabicPeriod"/>
            </a:pPr>
            <a:r>
              <a:rPr lang="en-US" altLang="en-US" sz="2800" dirty="0" err="1">
                <a:solidFill>
                  <a:srgbClr val="FFFF00"/>
                </a:solidFill>
              </a:rPr>
              <a:t>Razumeti</a:t>
            </a:r>
            <a:r>
              <a:rPr lang="en-US" altLang="en-US" sz="2800" dirty="0">
                <a:solidFill>
                  <a:srgbClr val="FFFF00"/>
                </a:solidFill>
              </a:rPr>
              <a:t>, </a:t>
            </a:r>
            <a:r>
              <a:rPr lang="en-US" altLang="en-US" sz="2800" dirty="0" err="1">
                <a:solidFill>
                  <a:srgbClr val="FFFF00"/>
                </a:solidFill>
              </a:rPr>
              <a:t>kako</a:t>
            </a:r>
            <a:r>
              <a:rPr lang="en-US" altLang="en-US" sz="2800" dirty="0">
                <a:solidFill>
                  <a:srgbClr val="FFFF00"/>
                </a:solidFill>
              </a:rPr>
              <a:t> se </a:t>
            </a:r>
            <a:r>
              <a:rPr lang="en-US" altLang="en-US" sz="2800" dirty="0" err="1">
                <a:solidFill>
                  <a:srgbClr val="FFFF00"/>
                </a:solidFill>
              </a:rPr>
              <a:t>resnica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u="sng" dirty="0" err="1">
                <a:solidFill>
                  <a:srgbClr val="FFC000"/>
                </a:solidFill>
              </a:rPr>
              <a:t>nanaša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</a:rPr>
              <a:t>na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</a:rPr>
              <a:t>moje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</a:rPr>
              <a:t>življenje</a:t>
            </a:r>
            <a:r>
              <a:rPr lang="ru-RU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400" dirty="0">
                <a:solidFill>
                  <a:srgbClr val="FFFF00"/>
                </a:solidFill>
              </a:rPr>
              <a:t/>
            </a:r>
            <a:br>
              <a:rPr lang="en-US" altLang="en-US" sz="2400" dirty="0">
                <a:solidFill>
                  <a:srgbClr val="FFFF00"/>
                </a:solidFill>
              </a:rPr>
            </a:br>
            <a:r>
              <a:rPr lang="en-US" altLang="en-US" sz="2000" dirty="0"/>
              <a:t>Understand how the truth </a:t>
            </a:r>
            <a:r>
              <a:rPr lang="en-US" altLang="en-US" sz="2000" u="sng" dirty="0">
                <a:solidFill>
                  <a:srgbClr val="FFC000"/>
                </a:solidFill>
              </a:rPr>
              <a:t>relates</a:t>
            </a:r>
            <a:r>
              <a:rPr lang="en-US" altLang="en-US" sz="2000" dirty="0"/>
              <a:t> to my life  </a:t>
            </a:r>
            <a:endParaRPr lang="en-US" altLang="en-US" sz="2400" dirty="0">
              <a:solidFill>
                <a:srgbClr val="FFFF00"/>
              </a:solidFill>
            </a:endParaRPr>
          </a:p>
          <a:p>
            <a:pPr marL="457200" indent="-457200">
              <a:lnSpc>
                <a:spcPct val="90000"/>
              </a:lnSpc>
              <a:spcAft>
                <a:spcPts val="1200"/>
              </a:spcAft>
              <a:buFontTx/>
              <a:buAutoNum type="arabicPeriod"/>
            </a:pPr>
            <a:r>
              <a:rPr lang="en-US" altLang="en-US" sz="2800" u="sng" dirty="0" err="1">
                <a:solidFill>
                  <a:srgbClr val="FFC000"/>
                </a:solidFill>
              </a:rPr>
              <a:t>Uresničevati</a:t>
            </a:r>
            <a:r>
              <a:rPr lang="en-US" altLang="en-US" sz="2800" u="sng" dirty="0">
                <a:solidFill>
                  <a:srgbClr val="FFC000"/>
                </a:solidFill>
              </a:rPr>
              <a:t> </a:t>
            </a:r>
            <a:r>
              <a:rPr lang="ru-RU" altLang="en-US" sz="2800" dirty="0"/>
              <a:t> </a:t>
            </a:r>
            <a:r>
              <a:rPr lang="en-US" altLang="en-US" sz="2800" dirty="0">
                <a:solidFill>
                  <a:srgbClr val="FFFF00"/>
                </a:solidFill>
              </a:rPr>
              <a:t>to </a:t>
            </a:r>
            <a:r>
              <a:rPr lang="en-US" altLang="en-US" sz="2800" dirty="0" err="1">
                <a:solidFill>
                  <a:srgbClr val="FFFF00"/>
                </a:solidFill>
              </a:rPr>
              <a:t>resnico</a:t>
            </a:r>
            <a:r>
              <a:rPr lang="en-US" altLang="en-US" sz="2800" dirty="0">
                <a:solidFill>
                  <a:srgbClr val="FFFF00"/>
                </a:solidFill>
              </a:rPr>
              <a:t>—v </a:t>
            </a:r>
            <a:r>
              <a:rPr lang="en-US" altLang="en-US" sz="2800" dirty="0" err="1">
                <a:solidFill>
                  <a:srgbClr val="FFFF00"/>
                </a:solidFill>
              </a:rPr>
              <a:t>praksi</a:t>
            </a:r>
            <a:r>
              <a:rPr lang="en-US" altLang="en-US" sz="2800" dirty="0">
                <a:solidFill>
                  <a:srgbClr val="FFFF00"/>
                </a:solidFill>
              </a:rPr>
              <a:t> jo </a:t>
            </a:r>
            <a:r>
              <a:rPr lang="en-US" altLang="en-US" sz="2800" dirty="0" err="1">
                <a:solidFill>
                  <a:srgbClr val="FFFF00"/>
                </a:solidFill>
              </a:rPr>
              <a:t>uporabljati</a:t>
            </a:r>
            <a:r>
              <a:rPr lang="en-US" altLang="en-US" sz="2800" dirty="0">
                <a:solidFill>
                  <a:srgbClr val="FFFF00"/>
                </a:solidFill>
              </a:rPr>
              <a:t/>
            </a:r>
            <a:br>
              <a:rPr lang="en-US" altLang="en-US" sz="2800" dirty="0">
                <a:solidFill>
                  <a:srgbClr val="FFFF00"/>
                </a:solidFill>
              </a:rPr>
            </a:br>
            <a:r>
              <a:rPr lang="en-US" altLang="en-US" sz="2800" dirty="0">
                <a:solidFill>
                  <a:srgbClr val="FFFF00"/>
                </a:solidFill>
              </a:rPr>
              <a:t>—</a:t>
            </a:r>
            <a:r>
              <a:rPr lang="sl-SI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>
                <a:solidFill>
                  <a:srgbClr val="FFFF00"/>
                </a:solidFill>
              </a:rPr>
              <a:t>in to </a:t>
            </a:r>
            <a:r>
              <a:rPr lang="en-US" altLang="en-US" sz="2800" dirty="0" err="1">
                <a:solidFill>
                  <a:srgbClr val="FFFF00"/>
                </a:solidFill>
              </a:rPr>
              <a:t>prav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</a:rPr>
              <a:t>danes</a:t>
            </a:r>
            <a:r>
              <a:rPr lang="en-US" altLang="en-US" sz="2800" dirty="0">
                <a:solidFill>
                  <a:srgbClr val="FFFF00"/>
                </a:solidFill>
              </a:rPr>
              <a:t>! —</a:t>
            </a:r>
            <a:r>
              <a:rPr lang="sl-SI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</a:rPr>
              <a:t>dosledno</a:t>
            </a:r>
            <a:r>
              <a:rPr lang="en-US" altLang="en-US" sz="2800" dirty="0">
                <a:solidFill>
                  <a:srgbClr val="FFFF00"/>
                </a:solidFill>
              </a:rPr>
              <a:t/>
            </a:r>
            <a:br>
              <a:rPr lang="en-US" altLang="en-US" sz="2800" dirty="0">
                <a:solidFill>
                  <a:srgbClr val="FFFF00"/>
                </a:solidFill>
              </a:rPr>
            </a:br>
            <a:r>
              <a:rPr lang="en-US" altLang="en-US" sz="2000" u="sng" dirty="0">
                <a:solidFill>
                  <a:srgbClr val="FFC000"/>
                </a:solidFill>
              </a:rPr>
              <a:t>Do</a:t>
            </a:r>
            <a:r>
              <a:rPr lang="en-US" altLang="en-US" sz="2000" dirty="0"/>
              <a:t> it—Put it into action—today!  —consistently</a:t>
            </a:r>
            <a:endParaRPr lang="pt-BR" altLang="en-US" sz="2400" dirty="0">
              <a:solidFill>
                <a:srgbClr val="FFFF00"/>
              </a:solidFill>
            </a:endParaRPr>
          </a:p>
          <a:p>
            <a:pPr marL="0" indent="0">
              <a:lnSpc>
                <a:spcPct val="90000"/>
              </a:lnSpc>
              <a:buFontTx/>
              <a:buAutoNum type="arabicPeriod"/>
            </a:pPr>
            <a:endParaRPr lang="en-US" altLang="en-US" sz="2400" dirty="0"/>
          </a:p>
          <a:p>
            <a:pPr marL="0" indent="0">
              <a:buNone/>
            </a:pPr>
            <a:endParaRPr lang="en-US" altLang="en-US" dirty="0"/>
          </a:p>
        </p:txBody>
      </p:sp>
      <p:sp>
        <p:nvSpPr>
          <p:cNvPr id="717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en-US" altLang="en-US" sz="1400">
                <a:solidFill>
                  <a:schemeClr val="tx1"/>
                </a:solidFill>
              </a:rPr>
              <a:t>06-2019</a:t>
            </a: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fld id="{78CBCC0C-D44B-4A5C-B5FB-4221E52389EB}" type="slidenum">
              <a:rPr kumimoji="0" lang="en-US" altLang="en-US" sz="1400">
                <a:solidFill>
                  <a:schemeClr val="tx1"/>
                </a:solidFill>
              </a:rPr>
              <a:pPr/>
              <a:t>7</a:t>
            </a:fld>
            <a:endParaRPr kumimoji="0" lang="en-US" altLang="en-US" sz="1400">
              <a:solidFill>
                <a:schemeClr val="tx1"/>
              </a:solidFill>
            </a:endParaRPr>
          </a:p>
        </p:txBody>
      </p:sp>
      <p:sp>
        <p:nvSpPr>
          <p:cNvPr id="717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en-US" altLang="en-US" sz="1400">
                <a:solidFill>
                  <a:schemeClr val="tx1"/>
                </a:solidFill>
              </a:rPr>
              <a:t>iteenchallenge.org     Course T505.18</a:t>
            </a:r>
          </a:p>
        </p:txBody>
      </p:sp>
    </p:spTree>
    <p:extLst>
      <p:ext uri="{BB962C8B-B14F-4D97-AF65-F5344CB8AC3E}">
        <p14:creationId xmlns:p14="http://schemas.microsoft.com/office/powerpoint/2010/main" val="209509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9652000" cy="1905000"/>
          </a:xfrm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Svetopisemski</a:t>
            </a:r>
            <a:r>
              <a:rPr lang="en-US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pogled</a:t>
            </a:r>
            <a:r>
              <a:rPr lang="en-US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učenje</a:t>
            </a:r>
            <a:r>
              <a:rPr lang="en-US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Korak</a:t>
            </a:r>
            <a:r>
              <a:rPr lang="ru-RU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r>
              <a:rPr lang="en-US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en-US" alt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Korak</a:t>
            </a:r>
            <a:r>
              <a:rPr lang="ru-RU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         </a:t>
            </a:r>
            <a:r>
              <a:rPr lang="en-US" alt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Korak</a:t>
            </a:r>
            <a:r>
              <a:rPr lang="ru-RU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en-US" altLang="en-US" sz="4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Biblical approach to learning</a:t>
            </a:r>
            <a:br>
              <a:rPr lang="en-US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1  &gt;&gt;&gt;  Step 2  &gt;&gt;&gt;  Step 3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286000"/>
            <a:ext cx="4897866" cy="36576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06-2019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iteenchallenge.org     Course T505.18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0219-2BB3-4C5E-B148-479F2C35B233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8" name="Right Arrow 7"/>
          <p:cNvSpPr/>
          <p:nvPr/>
        </p:nvSpPr>
        <p:spPr bwMode="auto">
          <a:xfrm>
            <a:off x="4267200" y="762000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ight Arrow 8"/>
          <p:cNvSpPr/>
          <p:nvPr/>
        </p:nvSpPr>
        <p:spPr bwMode="auto">
          <a:xfrm>
            <a:off x="7620000" y="794766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001000" y="2819401"/>
            <a:ext cx="2514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Okna</a:t>
            </a:r>
            <a:r>
              <a:rPr lang="en-US" alt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/>
          </a:p>
          <a:p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Windows</a:t>
            </a:r>
          </a:p>
        </p:txBody>
      </p:sp>
    </p:spTree>
    <p:extLst>
      <p:ext uri="{BB962C8B-B14F-4D97-AF65-F5344CB8AC3E}">
        <p14:creationId xmlns:p14="http://schemas.microsoft.com/office/powerpoint/2010/main" val="419481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8534400" cy="2209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3600" dirty="0"/>
              <a:t>Teen Challenge je </a:t>
            </a:r>
            <a:r>
              <a:rPr lang="en-US" sz="3600" dirty="0" err="1"/>
              <a:t>služenje</a:t>
            </a:r>
            <a:r>
              <a:rPr lang="en-US" sz="3600" dirty="0"/>
              <a:t>, </a:t>
            </a:r>
            <a:r>
              <a:rPr lang="en-US" sz="3600" dirty="0" err="1"/>
              <a:t>ki</a:t>
            </a:r>
            <a:r>
              <a:rPr lang="en-US" sz="3600" dirty="0"/>
              <a:t> </a:t>
            </a:r>
            <a:r>
              <a:rPr lang="en-US" sz="3600" dirty="0" err="1"/>
              <a:t>izpolnjuje</a:t>
            </a:r>
            <a:r>
              <a:rPr lang="en-US" sz="3600" dirty="0"/>
              <a:t> </a:t>
            </a:r>
            <a:r>
              <a:rPr lang="en-US" sz="3600" u="sng" dirty="0" err="1"/>
              <a:t>veliko</a:t>
            </a:r>
            <a:r>
              <a:rPr lang="en-US" sz="3600" u="sng" dirty="0"/>
              <a:t> </a:t>
            </a:r>
            <a:r>
              <a:rPr lang="en-US" sz="3600" u="sng" dirty="0" err="1"/>
              <a:t>poslanstvo</a:t>
            </a:r>
            <a:r>
              <a:rPr lang="en-US" sz="3600" dirty="0"/>
              <a:t>. </a:t>
            </a:r>
            <a:r>
              <a:rPr lang="en-US" sz="3600" dirty="0" err="1"/>
              <a:t>Osredotočamo</a:t>
            </a:r>
            <a:r>
              <a:rPr lang="en-US" sz="3600" dirty="0"/>
              <a:t> se </a:t>
            </a:r>
            <a:r>
              <a:rPr lang="en-US" sz="3600" dirty="0" err="1"/>
              <a:t>na</a:t>
            </a:r>
            <a:r>
              <a:rPr lang="en-US" sz="3600" dirty="0"/>
              <a:t> </a:t>
            </a:r>
            <a:r>
              <a:rPr lang="en-US" sz="3600" dirty="0" err="1"/>
              <a:t>pridobivanje</a:t>
            </a:r>
            <a:r>
              <a:rPr lang="en-US" sz="3600" dirty="0"/>
              <a:t> </a:t>
            </a:r>
            <a:r>
              <a:rPr lang="en-US" sz="3600" dirty="0" err="1"/>
              <a:t>učencev</a:t>
            </a:r>
            <a:r>
              <a:rPr lang="en-US" sz="3600" dirty="0"/>
              <a:t>.</a:t>
            </a:r>
            <a:br>
              <a:rPr lang="en-US" sz="3600" dirty="0"/>
            </a:br>
            <a:r>
              <a:rPr lang="en-US" sz="2400" dirty="0">
                <a:solidFill>
                  <a:schemeClr val="tx1"/>
                </a:solidFill>
              </a:rPr>
              <a:t>Teen Challenge is a </a:t>
            </a:r>
            <a:r>
              <a:rPr lang="en-US" sz="2400" u="sng" dirty="0">
                <a:solidFill>
                  <a:schemeClr val="tx1"/>
                </a:solidFill>
              </a:rPr>
              <a:t>Great Commission</a:t>
            </a:r>
            <a:r>
              <a:rPr lang="en-US" sz="2400" dirty="0">
                <a:solidFill>
                  <a:schemeClr val="tx1"/>
                </a:solidFill>
              </a:rPr>
              <a:t> ministry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—focused on making disciples.</a:t>
            </a:r>
            <a:r>
              <a:rPr lang="en-US" sz="2400" dirty="0">
                <a:solidFill>
                  <a:schemeClr val="tx1"/>
                </a:solidFill>
                <a:effectLst/>
              </a:rPr>
              <a:t/>
            </a:r>
            <a:br>
              <a:rPr lang="en-US" sz="2400" dirty="0">
                <a:solidFill>
                  <a:schemeClr val="tx1"/>
                </a:solidFill>
                <a:effectLst/>
              </a:rPr>
            </a:b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06-2019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iteenchallenge.org     Course T505.18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0219-2BB3-4C5E-B148-479F2C35B233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70164"/>
            <a:ext cx="9144000" cy="428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109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4D4D4D"/>
      </a:dk1>
      <a:lt1>
        <a:srgbClr val="FFFFFF"/>
      </a:lt1>
      <a:dk2>
        <a:srgbClr val="006666"/>
      </a:dk2>
      <a:lt2>
        <a:srgbClr val="CC9900"/>
      </a:lt2>
      <a:accent1>
        <a:srgbClr val="CC9900"/>
      </a:accent1>
      <a:accent2>
        <a:srgbClr val="800000"/>
      </a:accent2>
      <a:accent3>
        <a:srgbClr val="AAB8B8"/>
      </a:accent3>
      <a:accent4>
        <a:srgbClr val="DADADA"/>
      </a:accent4>
      <a:accent5>
        <a:srgbClr val="E2CAAA"/>
      </a:accent5>
      <a:accent6>
        <a:srgbClr val="730000"/>
      </a:accent6>
      <a:hlink>
        <a:srgbClr val="C0C0C0"/>
      </a:hlink>
      <a:folHlink>
        <a:srgbClr val="969696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4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4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4D4D4D"/>
        </a:dk1>
        <a:lt1>
          <a:srgbClr val="FFFFFF"/>
        </a:lt1>
        <a:dk2>
          <a:srgbClr val="006666"/>
        </a:dk2>
        <a:lt2>
          <a:srgbClr val="CC9900"/>
        </a:lt2>
        <a:accent1>
          <a:srgbClr val="CC9900"/>
        </a:accent1>
        <a:accent2>
          <a:srgbClr val="800000"/>
        </a:accent2>
        <a:accent3>
          <a:srgbClr val="AAB8B8"/>
        </a:accent3>
        <a:accent4>
          <a:srgbClr val="DADADA"/>
        </a:accent4>
        <a:accent5>
          <a:srgbClr val="E2CAAA"/>
        </a:accent5>
        <a:accent6>
          <a:srgbClr val="730000"/>
        </a:accent6>
        <a:hlink>
          <a:srgbClr val="C0C0C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4D4D4D"/>
        </a:dk1>
        <a:lt1>
          <a:srgbClr val="99CCFF"/>
        </a:lt1>
        <a:dk2>
          <a:srgbClr val="4D4D4D"/>
        </a:dk2>
        <a:lt2>
          <a:srgbClr val="000000"/>
        </a:lt2>
        <a:accent1>
          <a:srgbClr val="990099"/>
        </a:accent1>
        <a:accent2>
          <a:srgbClr val="FFCC00"/>
        </a:accent2>
        <a:accent3>
          <a:srgbClr val="CAE2FF"/>
        </a:accent3>
        <a:accent4>
          <a:srgbClr val="404040"/>
        </a:accent4>
        <a:accent5>
          <a:srgbClr val="CAAACA"/>
        </a:accent5>
        <a:accent6>
          <a:srgbClr val="E7B900"/>
        </a:accent6>
        <a:hlink>
          <a:srgbClr val="FFFF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10000"/>
        </a:dk1>
        <a:lt1>
          <a:srgbClr val="C0C0C0"/>
        </a:lt1>
        <a:dk2>
          <a:srgbClr val="010000"/>
        </a:dk2>
        <a:lt2>
          <a:srgbClr val="C0C0C0"/>
        </a:lt2>
        <a:accent1>
          <a:srgbClr val="969696"/>
        </a:accent1>
        <a:accent2>
          <a:srgbClr val="000000"/>
        </a:accent2>
        <a:accent3>
          <a:srgbClr val="DCDCDC"/>
        </a:accent3>
        <a:accent4>
          <a:srgbClr val="010000"/>
        </a:accent4>
        <a:accent5>
          <a:srgbClr val="C9C9C9"/>
        </a:accent5>
        <a:accent6>
          <a:srgbClr val="000000"/>
        </a:accent6>
        <a:hlink>
          <a:srgbClr val="FFFF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00"/>
        </a:lt1>
        <a:dk2>
          <a:srgbClr val="000066"/>
        </a:dk2>
        <a:lt2>
          <a:srgbClr val="99CC00"/>
        </a:lt2>
        <a:accent1>
          <a:srgbClr val="99CC00"/>
        </a:accent1>
        <a:accent2>
          <a:srgbClr val="FFFF00"/>
        </a:accent2>
        <a:accent3>
          <a:srgbClr val="AAAAB8"/>
        </a:accent3>
        <a:accent4>
          <a:srgbClr val="DADA00"/>
        </a:accent4>
        <a:accent5>
          <a:srgbClr val="CAE2AA"/>
        </a:accent5>
        <a:accent6>
          <a:srgbClr val="E7E700"/>
        </a:accent6>
        <a:hlink>
          <a:srgbClr val="9999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969696"/>
        </a:dk1>
        <a:lt1>
          <a:srgbClr val="FFCC00"/>
        </a:lt1>
        <a:dk2>
          <a:srgbClr val="FF6600"/>
        </a:dk2>
        <a:lt2>
          <a:srgbClr val="009900"/>
        </a:lt2>
        <a:accent1>
          <a:srgbClr val="FFCC00"/>
        </a:accent1>
        <a:accent2>
          <a:srgbClr val="009900"/>
        </a:accent2>
        <a:accent3>
          <a:srgbClr val="FFB8AA"/>
        </a:accent3>
        <a:accent4>
          <a:srgbClr val="DAAE00"/>
        </a:accent4>
        <a:accent5>
          <a:srgbClr val="FFE2AA"/>
        </a:accent5>
        <a:accent6>
          <a:srgbClr val="008A00"/>
        </a:accent6>
        <a:hlink>
          <a:srgbClr val="FFFFFF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CC00"/>
        </a:lt1>
        <a:dk2>
          <a:srgbClr val="336600"/>
        </a:dk2>
        <a:lt2>
          <a:srgbClr val="969696"/>
        </a:lt2>
        <a:accent1>
          <a:srgbClr val="336600"/>
        </a:accent1>
        <a:accent2>
          <a:srgbClr val="CCCC00"/>
        </a:accent2>
        <a:accent3>
          <a:srgbClr val="FFE2AA"/>
        </a:accent3>
        <a:accent4>
          <a:srgbClr val="000000"/>
        </a:accent4>
        <a:accent5>
          <a:srgbClr val="ADB8AA"/>
        </a:accent5>
        <a:accent6>
          <a:srgbClr val="B9B900"/>
        </a:accent6>
        <a:hlink>
          <a:srgbClr val="FFFFFF"/>
        </a:hlink>
        <a:folHlink>
          <a:srgbClr val="FFFF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10000"/>
        </a:dk1>
        <a:lt1>
          <a:srgbClr val="99CCFF"/>
        </a:lt1>
        <a:dk2>
          <a:srgbClr val="666633"/>
        </a:dk2>
        <a:lt2>
          <a:srgbClr val="969696"/>
        </a:lt2>
        <a:accent1>
          <a:srgbClr val="666633"/>
        </a:accent1>
        <a:accent2>
          <a:srgbClr val="FFCC00"/>
        </a:accent2>
        <a:accent3>
          <a:srgbClr val="CAE2FF"/>
        </a:accent3>
        <a:accent4>
          <a:srgbClr val="010000"/>
        </a:accent4>
        <a:accent5>
          <a:srgbClr val="B8B8AD"/>
        </a:accent5>
        <a:accent6>
          <a:srgbClr val="E7B900"/>
        </a:accent6>
        <a:hlink>
          <a:srgbClr val="FFFF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9900CC"/>
        </a:dk1>
        <a:lt1>
          <a:srgbClr val="FFCC00"/>
        </a:lt1>
        <a:dk2>
          <a:srgbClr val="FF3300"/>
        </a:dk2>
        <a:lt2>
          <a:srgbClr val="969696"/>
        </a:lt2>
        <a:accent1>
          <a:srgbClr val="FF3300"/>
        </a:accent1>
        <a:accent2>
          <a:srgbClr val="FFCC00"/>
        </a:accent2>
        <a:accent3>
          <a:srgbClr val="FFE2AA"/>
        </a:accent3>
        <a:accent4>
          <a:srgbClr val="8200AE"/>
        </a:accent4>
        <a:accent5>
          <a:srgbClr val="FFADAA"/>
        </a:accent5>
        <a:accent6>
          <a:srgbClr val="E7B900"/>
        </a:accent6>
        <a:hlink>
          <a:srgbClr val="FFFFFF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3238</TotalTime>
  <Words>812</Words>
  <Application>Microsoft Office PowerPoint</Application>
  <PresentationFormat>Widescreen</PresentationFormat>
  <Paragraphs>228</Paragraphs>
  <Slides>36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 Unicode MS</vt:lpstr>
      <vt:lpstr>Arial</vt:lpstr>
      <vt:lpstr>Tahoma</vt:lpstr>
      <vt:lpstr>Times New Roman</vt:lpstr>
      <vt:lpstr>Wingdings</vt:lpstr>
      <vt:lpstr>Default Design</vt:lpstr>
      <vt:lpstr>Clip</vt:lpstr>
      <vt:lpstr>Kako študentom pomagati pri ciljih za osebno aplikacijo Helping Students with Personal Application Goals</vt:lpstr>
      <vt:lpstr>Cilji za osebno aplikacijo so kot motor avtomobila  Personal Application Goals—the engine</vt:lpstr>
      <vt:lpstr>Določanje ciljev za osebno aplikacijo ni lahka naloga Setting Personal Application Goals is a difficult task</vt:lpstr>
      <vt:lpstr>Hudičeva največja laž je  Satan’s greatest lie</vt:lpstr>
      <vt:lpstr>Kakšna je razlika med verovanjem v Jezusa in resnično hojo za Jezusom Difference between being a believer and a follower of Jesus</vt:lpstr>
      <vt:lpstr>A. Božji pogled na osebno aplikacijo God’s view of personal application</vt:lpstr>
      <vt:lpstr>A. Božji pogled na osebno aplikacijo  God’s view of personal application</vt:lpstr>
      <vt:lpstr>Svetopisemski pogled na učenje Korak 1           Korak 2          Korak 3  A Biblical approach to learning Step 1  &gt;&gt;&gt;  Step 2  &gt;&gt;&gt;  Step 3</vt:lpstr>
      <vt:lpstr>Teen Challenge je služenje, ki izpolnjuje veliko poslanstvo. Osredotočamo se na pridobivanje učencev. Teen Challenge is a Great Commission ministry —focused on making disciples. </vt:lpstr>
      <vt:lpstr>PowerPoint Presentation</vt:lpstr>
      <vt:lpstr>B. Kje lahko uporabimo cilje za osebno aplikacijo? Where do we use Personal Application Goals? </vt:lpstr>
      <vt:lpstr>B. Kje lahko uporabimo cilje za osebno aplikacijo? Where do we use Personal Application Goals? </vt:lpstr>
      <vt:lpstr>C. Primeri dobrih ciljev za osebno aplikacijo Samples of good personal application goals</vt:lpstr>
      <vt:lpstr>PowerPoint Presentation</vt:lpstr>
      <vt:lpstr>PowerPoint Presentation</vt:lpstr>
      <vt:lpstr>PowerPoint Presentation</vt:lpstr>
      <vt:lpstr>D. Glavne značilnosti dobrega cilja za osebno aplikacijo Marks of a Good Personal Application Goal</vt:lpstr>
      <vt:lpstr>PowerPoint Presentation</vt:lpstr>
      <vt:lpstr>Dobra ideja v primerjavi z dobrim ciljem</vt:lpstr>
      <vt:lpstr>PowerPoint Presentation</vt:lpstr>
      <vt:lpstr>Kako ovrednotiti cilj Evaluating a Goal</vt:lpstr>
      <vt:lpstr>Matej  28,19-20  Matthew 28:19-20</vt:lpstr>
      <vt:lpstr>E. Kakšen bi moral biti glavni poudarek ciljev za osebno aplikacijo? What should be the focus of the personal application goal?</vt:lpstr>
      <vt:lpstr>Štiri vprašanja  The Four Questions </vt:lpstr>
      <vt:lpstr>1. S kakšnimi težavami se študentje pogosto spoprijemajo pri zastavljanju ciljev za osebno aplikacijo? What are some of the problems students have in setting personal application goals?</vt:lpstr>
      <vt:lpstr>2. Preširok in premalo določen cilj The problem of goals being too general</vt:lpstr>
      <vt:lpstr>Ne skušamo v enem koraku priti na končni cilj. We are not trying to go the whole distance in one step.  Želimo narediti  en sam korak v pravo smer. We want to take  One step in a  positive direction. </vt:lpstr>
      <vt:lpstr>»Vsako dolgo popotovanje se začne z enim majhnim korakom.«     - Kitajski pregovor     "A journey of a thousand miles begins  with a single step." - Chinese Proverb</vt:lpstr>
      <vt:lpstr>3. Različne vrste ciljev Different kinds of Goals</vt:lpstr>
      <vt:lpstr>3. Različne vrste ciljev Different kinds of Goals</vt:lpstr>
      <vt:lpstr>Sposobnost zastavljati si dobre cilje za osebno aplikacijo vam bo koristila do konca življenja. Developing good Personal Application goals is a skill that will be useful for a lifetime. </vt:lpstr>
      <vt:lpstr>D. Glavne značilnosti dobrega cilja za osebno aplikacijo Marks of a Good Personal Application Goal</vt:lpstr>
      <vt:lpstr>Cilji za osebno aplikacijo so kot motor avtomobila  Personal Application Goals—the engine</vt:lpstr>
      <vt:lpstr>Svetopisemski pogled na učenje Korak 1           Korak 2          Korak 3  A Biblical approach to learning Step 1  &gt;&gt;&gt;  Step 2  &gt;&gt;&gt;  Step 3</vt:lpstr>
      <vt:lpstr> Vprašanja za razpravo Questions for discussion</vt:lpstr>
      <vt:lpstr>Podatki za stik 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Helping Students with Personal Application Goals</dc:title>
  <dc:creator>Gregg Fischer</dc:creator>
  <cp:lastModifiedBy>Dave Batty</cp:lastModifiedBy>
  <cp:revision>130</cp:revision>
  <cp:lastPrinted>2004-06-25T02:36:08Z</cp:lastPrinted>
  <dcterms:created xsi:type="dcterms:W3CDTF">2004-06-06T20:04:55Z</dcterms:created>
  <dcterms:modified xsi:type="dcterms:W3CDTF">2019-06-21T09:57:55Z</dcterms:modified>
</cp:coreProperties>
</file>