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631" r:id="rId3"/>
    <p:sldId id="624" r:id="rId4"/>
    <p:sldId id="553" r:id="rId5"/>
    <p:sldId id="595" r:id="rId6"/>
    <p:sldId id="627" r:id="rId7"/>
    <p:sldId id="596" r:id="rId8"/>
    <p:sldId id="612" r:id="rId9"/>
    <p:sldId id="628" r:id="rId10"/>
    <p:sldId id="613" r:id="rId11"/>
    <p:sldId id="614" r:id="rId12"/>
    <p:sldId id="549" r:id="rId13"/>
    <p:sldId id="597" r:id="rId14"/>
    <p:sldId id="622" r:id="rId15"/>
    <p:sldId id="609" r:id="rId16"/>
    <p:sldId id="632" r:id="rId17"/>
    <p:sldId id="615" r:id="rId18"/>
    <p:sldId id="616" r:id="rId19"/>
    <p:sldId id="587" r:id="rId20"/>
    <p:sldId id="539" r:id="rId21"/>
    <p:sldId id="610" r:id="rId22"/>
    <p:sldId id="611" r:id="rId23"/>
    <p:sldId id="621" r:id="rId24"/>
    <p:sldId id="566" r:id="rId25"/>
    <p:sldId id="617" r:id="rId26"/>
    <p:sldId id="623" r:id="rId27"/>
    <p:sldId id="562" r:id="rId28"/>
    <p:sldId id="618" r:id="rId29"/>
    <p:sldId id="606" r:id="rId30"/>
    <p:sldId id="633" r:id="rId31"/>
    <p:sldId id="585" r:id="rId32"/>
    <p:sldId id="586" r:id="rId33"/>
    <p:sldId id="588" r:id="rId34"/>
    <p:sldId id="583" r:id="rId35"/>
    <p:sldId id="619" r:id="rId36"/>
    <p:sldId id="575" r:id="rId37"/>
    <p:sldId id="603" r:id="rId38"/>
    <p:sldId id="604" r:id="rId39"/>
    <p:sldId id="577" r:id="rId40"/>
    <p:sldId id="630" r:id="rId41"/>
    <p:sldId id="626" r:id="rId42"/>
    <p:sldId id="629" r:id="rId43"/>
    <p:sldId id="607" r:id="rId44"/>
    <p:sldId id="608" r:id="rId4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8" autoAdjust="0"/>
  </p:normalViewPr>
  <p:slideViewPr>
    <p:cSldViewPr>
      <p:cViewPr varScale="1">
        <p:scale>
          <a:sx n="57" d="100"/>
          <a:sy n="57" d="100"/>
        </p:scale>
        <p:origin x="34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Gregg Fischer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Help with Personal Application Goals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634462D0-4CF5-4297-AEDE-3CCF12151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5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06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24579" name="Rectangle 15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6608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6609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66610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66611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1AD06910-C78C-4C3C-AFD9-958F4F6F66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286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50"/>
          <p:cNvSpPr>
            <a:spLocks noChangeArrowheads="1"/>
          </p:cNvSpPr>
          <p:nvPr/>
        </p:nvSpPr>
        <p:spPr bwMode="auto">
          <a:xfrm>
            <a:off x="1016000" y="-19050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5" name="Rectangle 2053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6" name="Rectangle 2054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378883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3632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8884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276600"/>
            <a:ext cx="8534400" cy="1752600"/>
          </a:xfrm>
          <a:effectLst>
            <a:outerShdw dist="81320" dir="2319588" algn="ctr" rotWithShape="0">
              <a:srgbClr val="808080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dt" sz="half" idx="10"/>
          </p:nvPr>
        </p:nvSpPr>
        <p:spPr>
          <a:xfrm>
            <a:off x="1117600" y="6400800"/>
            <a:ext cx="2540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8" name="Rectangle 2059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400800"/>
            <a:ext cx="670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9" name="Rectangle 206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56800" y="6400800"/>
            <a:ext cx="1422400" cy="457200"/>
          </a:xfrm>
        </p:spPr>
        <p:txBody>
          <a:bodyPr/>
          <a:lstStyle>
            <a:lvl1pPr>
              <a:defRPr/>
            </a:lvl1pPr>
          </a:lstStyle>
          <a:p>
            <a:fld id="{3196D6A6-8885-4988-9D4D-7FC25818DB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52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F8C35-DB78-4863-8B21-A1915184E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43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000" y="609600"/>
            <a:ext cx="2514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73406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AE0B9-C484-4B8A-8EF3-8F2EBCD24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1117600" y="6248400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860800" y="6248400"/>
            <a:ext cx="508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63200" y="6248400"/>
            <a:ext cx="812800" cy="381000"/>
          </a:xfrm>
        </p:spPr>
        <p:txBody>
          <a:bodyPr/>
          <a:lstStyle>
            <a:lvl1pPr>
              <a:defRPr/>
            </a:lvl1pPr>
          </a:lstStyle>
          <a:p>
            <a:fld id="{99910219-2BB3-4C5E-B148-479F2C35B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99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072DF-5BFC-4F51-83A0-E88D43489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02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4927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2286000"/>
            <a:ext cx="4927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A8495-7106-4B78-84CC-EA396B51D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15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B5125-6193-4A08-AA38-431BE3162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5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3F343-F121-49D0-861A-9C0F4A596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22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08E5C-BE7D-450C-AE6A-8749C6F00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00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F86A9-945E-4F86-B5B4-FB7D02C2E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6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C0E70-6FA9-499A-AA35-5624537CE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83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133600" y="-22098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975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1005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3"/>
            <a:endParaRPr lang="en-US" altLang="en-US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ru-RU" altLang="en-US" sz="4200"/>
          </a:p>
        </p:txBody>
      </p:sp>
      <p:sp>
        <p:nvSpPr>
          <p:cNvPr id="37786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5943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37786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7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r>
              <a:rPr lang="ru-RU" altLang="en-US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3778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78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fld id="{7EF1DB36-0400-47D2-9B62-5A1B569C06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image" Target="../media/image15.wmf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2.wav"/><Relationship Id="rId9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438400" y="228600"/>
            <a:ext cx="7772400" cy="2514600"/>
          </a:xfrm>
        </p:spPr>
        <p:txBody>
          <a:bodyPr/>
          <a:lstStyle/>
          <a:p>
            <a:r>
              <a:rPr lang="ru-RU" altLang="en-US" sz="4000" b="1" dirty="0">
                <a:solidFill>
                  <a:srgbClr val="FFFF00"/>
                </a:solidFill>
              </a:rPr>
              <a:t>Как помочь студенту поставить цели</a:t>
            </a:r>
            <a:r>
              <a:rPr lang="en-US" altLang="en-US" sz="4000" b="1" dirty="0">
                <a:solidFill>
                  <a:srgbClr val="FFFF00"/>
                </a:solidFill>
              </a:rPr>
              <a:t> </a:t>
            </a:r>
            <a:r>
              <a:rPr lang="ru-RU" altLang="en-US" sz="4000" b="1" dirty="0">
                <a:solidFill>
                  <a:srgbClr val="FFFF00"/>
                </a:solidFill>
              </a:rPr>
              <a:t>и</a:t>
            </a:r>
            <a:r>
              <a:rPr lang="en-US" altLang="en-US" sz="4000" b="1" dirty="0">
                <a:solidFill>
                  <a:srgbClr val="FFFF00"/>
                </a:solidFill>
              </a:rPr>
              <a:t> </a:t>
            </a:r>
            <a:r>
              <a:rPr lang="ru-RU" altLang="en-US" sz="4000" b="1" dirty="0">
                <a:solidFill>
                  <a:srgbClr val="FFFF00"/>
                </a:solidFill>
              </a:rPr>
              <a:t>применить полученные знания на личном</a:t>
            </a:r>
            <a:r>
              <a:rPr lang="en-US" altLang="en-US" sz="4000" b="1" dirty="0">
                <a:solidFill>
                  <a:srgbClr val="FFFF00"/>
                </a:solidFill>
              </a:rPr>
              <a:t> </a:t>
            </a:r>
            <a:r>
              <a:rPr lang="ru-RU" altLang="en-US" sz="4000" b="1" dirty="0">
                <a:solidFill>
                  <a:srgbClr val="FFFF00"/>
                </a:solidFill>
              </a:rPr>
              <a:t>опыте</a:t>
            </a:r>
            <a:r>
              <a:rPr lang="en-US" altLang="en-US" sz="4000" b="1" i="1" dirty="0">
                <a:solidFill>
                  <a:srgbClr val="FFFF00"/>
                </a:solidFill>
              </a:rPr>
              <a:t/>
            </a:r>
            <a:br>
              <a:rPr lang="en-US" altLang="en-US" sz="4000" b="1" i="1" dirty="0">
                <a:solidFill>
                  <a:srgbClr val="FFFF00"/>
                </a:solidFill>
              </a:rPr>
            </a:br>
            <a:r>
              <a:rPr lang="en-US" altLang="en-US" sz="2400" dirty="0"/>
              <a:t>Helping Students with Personal Application Goals</a:t>
            </a:r>
            <a:endParaRPr lang="en-US" altLang="en-US" sz="2400" i="1" dirty="0">
              <a:solidFill>
                <a:srgbClr val="FFFF00"/>
              </a:solidFill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514600" y="2667000"/>
            <a:ext cx="4800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Дейв Бетти</a:t>
            </a:r>
            <a:endParaRPr lang="en-US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Dave Batty</a:t>
            </a:r>
          </a:p>
          <a:p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410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C8CFD371-BE2C-46F2-B7E3-EF0405DFE872}" type="slidenum">
              <a:rPr kumimoji="0" lang="en-US" altLang="en-US" sz="1400">
                <a:solidFill>
                  <a:schemeClr val="tx1"/>
                </a:solidFill>
              </a:rPr>
              <a:pPr/>
              <a:t>1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410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96" y="3793391"/>
            <a:ext cx="1502577" cy="113774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6845"/>
          <a:stretch/>
        </p:blipFill>
        <p:spPr>
          <a:xfrm>
            <a:off x="2656717" y="5099226"/>
            <a:ext cx="1474857" cy="99677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581400"/>
            <a:ext cx="4304819" cy="2538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9" b="68488"/>
          <a:stretch/>
        </p:blipFill>
        <p:spPr>
          <a:xfrm>
            <a:off x="6973948" y="3581400"/>
            <a:ext cx="1935900" cy="80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80970" y="3505200"/>
            <a:ext cx="1620479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altLang="en-US" sz="40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цели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534400" cy="2209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dirty="0"/>
              <a:t>Тин Челлендж – это служение </a:t>
            </a:r>
            <a:r>
              <a:rPr lang="ru-RU" sz="3600" u="sng" dirty="0"/>
              <a:t>Великого Поручения</a:t>
            </a:r>
            <a:r>
              <a:rPr lang="ru-RU" sz="3600" dirty="0"/>
              <a:t>, целью которого является воспитание учеников Христа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2400" dirty="0">
                <a:solidFill>
                  <a:schemeClr val="tx1"/>
                </a:solidFill>
              </a:rPr>
              <a:t>Teen Challenge is a </a:t>
            </a:r>
            <a:r>
              <a:rPr lang="en-US" sz="2400" u="sng" dirty="0">
                <a:solidFill>
                  <a:schemeClr val="tx1"/>
                </a:solidFill>
              </a:rPr>
              <a:t>Great Commission</a:t>
            </a:r>
            <a:r>
              <a:rPr lang="en-US" sz="2400" dirty="0">
                <a:solidFill>
                  <a:schemeClr val="tx1"/>
                </a:solidFill>
              </a:rPr>
              <a:t> ministry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—focused on making disciples.</a:t>
            </a:r>
            <a:r>
              <a:rPr lang="en-US" sz="2400" dirty="0">
                <a:solidFill>
                  <a:schemeClr val="tx1"/>
                </a:solidFill>
                <a:effectLst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0164"/>
            <a:ext cx="91440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0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"/>
            <a:ext cx="8458200" cy="6096000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ставить цели применения на личном опыте, которые можно осуществить за 2-3 дня – основной </a:t>
            </a:r>
            <a:r>
              <a:rPr lang="ru-RU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навык для ученика Христа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how to set personal application goals that can be implemented in 2-3 days is a basic </a:t>
            </a:r>
            <a:r>
              <a:rPr lang="en-US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 for a Christian disciple. </a:t>
            </a:r>
          </a:p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цели сосредоточены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небольших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практических шагах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применению Божьих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истин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своей жизни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br>
              <a:rPr lang="en-US" dirty="0" smtClean="0">
                <a:solidFill>
                  <a:srgbClr val="FFFF00"/>
                </a:solidFill>
                <a:effectLst/>
              </a:rPr>
            </a:br>
            <a:r>
              <a:rPr lang="en-US" sz="2000" dirty="0">
                <a:effectLst/>
              </a:rPr>
              <a:t>These goals focus on small </a:t>
            </a:r>
            <a:br>
              <a:rPr lang="en-US" sz="2000" dirty="0">
                <a:effectLst/>
              </a:rPr>
            </a:br>
            <a:r>
              <a:rPr lang="en-US" sz="2000" b="1" u="sng" dirty="0">
                <a:solidFill>
                  <a:srgbClr val="FFC000"/>
                </a:solidFill>
                <a:effectLst/>
              </a:rPr>
              <a:t>action steps</a:t>
            </a:r>
            <a:r>
              <a:rPr lang="en-US" sz="2000" dirty="0">
                <a:solidFill>
                  <a:srgbClr val="FFC000"/>
                </a:solidFill>
                <a:effectLst/>
              </a:rPr>
              <a:t> </a:t>
            </a:r>
            <a:r>
              <a:rPr lang="en-US" sz="2000" dirty="0">
                <a:effectLst/>
              </a:rPr>
              <a:t>of applying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God’s truths in your life.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3048001"/>
            <a:ext cx="2954215" cy="29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8610600" cy="1828800"/>
          </a:xfrm>
        </p:spPr>
        <p:txBody>
          <a:bodyPr/>
          <a:lstStyle/>
          <a:p>
            <a:r>
              <a:rPr lang="ru-RU" altLang="en-US" sz="3200" dirty="0">
                <a:solidFill>
                  <a:srgbClr val="FFFF00"/>
                </a:solidFill>
              </a:rPr>
              <a:t>Где мы используем цели применения на личном опыте?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Where do we use Personal Application Goals?</a:t>
            </a:r>
            <a:r>
              <a:rPr lang="pt-BR" altLang="en-US" sz="2000" dirty="0">
                <a:solidFill>
                  <a:schemeClr val="tx1"/>
                </a:solidFill>
              </a:rPr>
              <a:t> </a:t>
            </a:r>
            <a:endParaRPr lang="en-US" altLang="en-US" sz="2800" i="1" dirty="0">
              <a:solidFill>
                <a:schemeClr val="tx1"/>
              </a:solidFill>
            </a:endParaRP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981200"/>
            <a:ext cx="7543800" cy="4114800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ИЗНХ Качества характера Шаг 6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err="1"/>
              <a:t>PSNC</a:t>
            </a:r>
            <a:r>
              <a:rPr lang="en-US" altLang="en-US" sz="2000" dirty="0"/>
              <a:t> Character Qualities Step 6</a:t>
            </a:r>
            <a:endParaRPr lang="en-US" altLang="en-US" i="1" dirty="0" smtClean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ИЗНХ Занятие по заучиванию мест Писания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err="1"/>
              <a:t>PSNC</a:t>
            </a:r>
            <a:r>
              <a:rPr lang="en-US" altLang="en-US" sz="2000" dirty="0"/>
              <a:t> Scripture Memorization Class</a:t>
            </a:r>
            <a:endParaRPr lang="en-US" altLang="en-US" i="1" dirty="0" smtClean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ИЗНХ Отчеты по книгам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err="1"/>
              <a:t>PSNC</a:t>
            </a:r>
            <a:r>
              <a:rPr lang="en-US" altLang="en-US" sz="2000" dirty="0"/>
              <a:t> Book Reports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i="1" dirty="0" smtClean="0">
              <a:solidFill>
                <a:srgbClr val="FFFF00"/>
              </a:solidFill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kumimoji="0" lang="ru-RU" altLang="en-US" sz="1400">
              <a:solidFill>
                <a:schemeClr val="tx1"/>
              </a:solidFill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752600"/>
            <a:ext cx="8077200" cy="4495800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 startAt="4"/>
            </a:pPr>
            <a:r>
              <a:rPr lang="ru-RU" altLang="en-US" dirty="0" smtClean="0">
                <a:solidFill>
                  <a:srgbClr val="FFFF00"/>
                </a:solidFill>
              </a:rPr>
              <a:t>Занятие по персонализации воскресной проповеди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Sunday Sermon Personalization Class</a:t>
            </a:r>
            <a:endParaRPr lang="en-US" altLang="en-US" i="1" dirty="0" smtClean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 startAt="4"/>
            </a:pPr>
            <a:r>
              <a:rPr lang="ru-RU" altLang="en-US" dirty="0">
                <a:solidFill>
                  <a:srgbClr val="FFFF00"/>
                </a:solidFill>
              </a:rPr>
              <a:t>Групповые занятия – Новая жизнь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Group Studies for New Life classes </a:t>
            </a:r>
            <a:endParaRPr lang="en-US" altLang="en-US" i="1" dirty="0" smtClean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 startAt="4"/>
            </a:pPr>
            <a:r>
              <a:rPr lang="ru-RU" altLang="en-US" dirty="0" smtClean="0">
                <a:solidFill>
                  <a:srgbClr val="FFFF00"/>
                </a:solidFill>
              </a:rPr>
              <a:t>Другое (изучение Библии, проекты)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Others Uses ( Bible study, Projects)</a:t>
            </a:r>
            <a:r>
              <a:rPr lang="pt-BR" altLang="en-US" sz="2000" dirty="0"/>
              <a:t> </a:t>
            </a:r>
            <a:endParaRPr lang="en-US" altLang="en-US" sz="2000" i="1" dirty="0">
              <a:solidFill>
                <a:srgbClr val="FFFF00"/>
              </a:solidFill>
            </a:endParaRP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kumimoji="0" lang="ru-RU" altLang="en-US" sz="1400">
              <a:solidFill>
                <a:schemeClr val="tx1"/>
              </a:solidFill>
            </a:endParaRPr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610600" cy="1828800"/>
          </a:xfrm>
        </p:spPr>
        <p:txBody>
          <a:bodyPr/>
          <a:lstStyle/>
          <a:p>
            <a:r>
              <a:rPr lang="ru-RU" altLang="en-US" sz="3200" dirty="0">
                <a:solidFill>
                  <a:srgbClr val="FFFF00"/>
                </a:solidFill>
              </a:rPr>
              <a:t>Где мы используем цели применения на личном опыте?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Where do we use Personal Application Goals?</a:t>
            </a:r>
            <a:r>
              <a:rPr lang="pt-BR" altLang="en-US" sz="2000" dirty="0">
                <a:solidFill>
                  <a:schemeClr val="tx1"/>
                </a:solidFill>
              </a:rPr>
              <a:t> </a:t>
            </a:r>
            <a:endParaRPr lang="en-US" altLang="en-US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8458200" cy="2743200"/>
          </a:xfrm>
        </p:spPr>
        <p:txBody>
          <a:bodyPr/>
          <a:lstStyle/>
          <a:p>
            <a:pPr marL="685800" indent="-685800"/>
            <a:r>
              <a:rPr lang="ru-RU" dirty="0"/>
              <a:t>B.	Образцы правильно поставленной цели применения на личном </a:t>
            </a:r>
            <a:r>
              <a:rPr lang="ru-RU" dirty="0" smtClean="0"/>
              <a:t>опыте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chemeClr val="tx1"/>
                </a:solidFill>
              </a:rPr>
              <a:t>Samples of good personal application goals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33750"/>
            <a:ext cx="3810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0" t="70667"/>
          <a:stretch/>
        </p:blipFill>
        <p:spPr>
          <a:xfrm>
            <a:off x="6553200" y="3505200"/>
            <a:ext cx="190500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6722" y="3581400"/>
            <a:ext cx="1620479" cy="70788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9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685800"/>
            <a:ext cx="75438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Цель, основанная на Притчах 4:23</a:t>
            </a:r>
            <a:endParaRPr lang="en-US" sz="2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Если сегодня вечером я стану свидетелем любого неправедного разговора, чтобы сохранить свое сердце, я попытаюсь изменить тему общения. Если мне не удастся изменить тему разговора, я попрошу прощения и удалюсь.</a:t>
            </a:r>
            <a:endParaRPr lang="en-US" sz="28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Goal based on Proverbs 4:23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Tonight if I hear any unwholesome talk going on, in order to guard my heart, I will try and change the direction of the conversation. If I can't change the direction of the conversation, I will excuse myself from the situation.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6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6096000" cy="5943600"/>
          </a:xfrm>
        </p:spPr>
        <p:txBody>
          <a:bodyPr/>
          <a:lstStyle/>
          <a:p>
            <a:r>
              <a:rPr lang="ru-RU" altLang="en-US" dirty="0" smtClean="0">
                <a:solidFill>
                  <a:srgbClr val="FFFF00"/>
                </a:solidFill>
              </a:rPr>
              <a:t>Римлянам</a:t>
            </a:r>
            <a:r>
              <a:rPr lang="en-US" altLang="en-US" dirty="0" smtClean="0">
                <a:solidFill>
                  <a:srgbClr val="FFFF00"/>
                </a:solidFill>
              </a:rPr>
              <a:t> 12:10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ru-RU" altLang="en-US" dirty="0" smtClean="0">
                <a:solidFill>
                  <a:srgbClr val="FFFF00"/>
                </a:solidFill>
              </a:rPr>
              <a:t>(</a:t>
            </a:r>
            <a:r>
              <a:rPr lang="ru-RU" altLang="en-US" dirty="0" smtClean="0">
                <a:solidFill>
                  <a:srgbClr val="FFFF00"/>
                </a:solidFill>
              </a:rPr>
              <a:t>Совр. перевод)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ru-RU" altLang="en-US" sz="2800" dirty="0">
                <a:solidFill>
                  <a:srgbClr val="FFFF00"/>
                </a:solidFill>
              </a:rPr>
              <a:t>Любите друг друга братской любовью, старайтесь превзойти друг друга в изъявлениях уважения. 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ru-RU" altLang="en-US" dirty="0" smtClean="0">
                <a:solidFill>
                  <a:srgbClr val="FFFF00"/>
                </a:solidFill>
              </a:rPr>
              <a:t>На этой неделе я буду практиковать смирение, становясь последним во всех событиях (питание, посадка в автобус)</a:t>
            </a:r>
            <a:r>
              <a:rPr lang="en-US" altLang="en-US" dirty="0" smtClean="0">
                <a:solidFill>
                  <a:srgbClr val="FFFF00"/>
                </a:solidFill>
              </a:rPr>
              <a:t>, </a:t>
            </a:r>
            <a:r>
              <a:rPr lang="ru-RU" altLang="en-US" dirty="0" smtClean="0">
                <a:solidFill>
                  <a:srgbClr val="FFFF00"/>
                </a:solidFill>
              </a:rPr>
              <a:t>таким образом предпочитая братьев себе</a:t>
            </a:r>
            <a:r>
              <a:rPr lang="en-US" altLang="en-US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05600" y="7620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altLang="en-US" kern="0" smtClean="0"/>
              <a:t>Romans 12:10 NIV</a:t>
            </a:r>
            <a:br>
              <a:rPr lang="en-US" altLang="en-US" kern="0" smtClean="0"/>
            </a:br>
            <a:r>
              <a:rPr lang="en-US" altLang="en-US" sz="2800" kern="0" smtClean="0"/>
              <a:t>Be devoted to one another in brotherly love. Honor one another above yourselves.</a:t>
            </a:r>
            <a:endParaRPr lang="en-US" altLang="en-US" kern="0" smtClean="0"/>
          </a:p>
          <a:p>
            <a:r>
              <a:rPr lang="en-US" altLang="en-US" kern="0" smtClean="0"/>
              <a:t>This week I will practice humility by being last during all events (meals, getting in the van), realizing how this is preferring my brothers to myself.</a:t>
            </a:r>
            <a:endParaRPr lang="en-US" altLang="en-US" kern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90800"/>
            <a:ext cx="7696200" cy="3657600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3600" dirty="0">
                <a:solidFill>
                  <a:srgbClr val="FFC000"/>
                </a:solidFill>
              </a:rPr>
              <a:t>Я напишу письмо своей маме и попрошу у нее прощения за то, что я натворил в прошлом, </a:t>
            </a:r>
            <a:r>
              <a:rPr lang="en-US" altLang="en-US" sz="3600" dirty="0">
                <a:solidFill>
                  <a:srgbClr val="FFC000"/>
                </a:solidFill>
              </a:rPr>
              <a:t/>
            </a:r>
            <a:br>
              <a:rPr lang="en-US" altLang="en-US" sz="3600" dirty="0">
                <a:solidFill>
                  <a:srgbClr val="FFC000"/>
                </a:solidFill>
              </a:rPr>
            </a:br>
            <a:r>
              <a:rPr lang="ru-RU" altLang="en-US" sz="3600" dirty="0">
                <a:solidFill>
                  <a:srgbClr val="FFC000"/>
                </a:solidFill>
              </a:rPr>
              <a:t>и чем обидел ее</a:t>
            </a:r>
            <a:r>
              <a:rPr lang="en-US" altLang="en-US" sz="3600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en-US" sz="2400" dirty="0"/>
              <a:t>I will write a letter to my mother and ask her to forgive me for what I have done to hurt her in the past.</a:t>
            </a:r>
          </a:p>
          <a:p>
            <a:endParaRPr lang="en-US" altLang="en-US" dirty="0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 smtClean="0"/>
              <a:t>11-2022</a:t>
            </a:r>
            <a:endParaRPr kumimoji="0" lang="en-US" altLang="en-US" sz="140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ru-RU" altLang="en-US" sz="1400"/>
              <a:t>iteenchallenge.org   Как помочь студенту поставить цели  Course T505.18</a:t>
            </a:r>
            <a:endParaRPr kumimoji="0" lang="en-US" altLang="en-US" sz="1400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0D53393A-8BE5-4D72-8937-D3A608898A22}" type="slidenum">
              <a:rPr kumimoji="0" lang="en-US" altLang="en-US" sz="1400"/>
              <a:pPr>
                <a:spcBef>
                  <a:spcPct val="20000"/>
                </a:spcBef>
                <a:buClrTx/>
                <a:buFontTx/>
                <a:buNone/>
              </a:pPr>
              <a:t>17</a:t>
            </a:fld>
            <a:endParaRPr kumimoji="0" lang="en-US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228600"/>
            <a:ext cx="2708413" cy="21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685800"/>
            <a:ext cx="7543800" cy="4800600"/>
          </a:xfrm>
        </p:spPr>
        <p:txBody>
          <a:bodyPr/>
          <a:lstStyle/>
          <a:p>
            <a:pPr marL="0" indent="0">
              <a:buNone/>
            </a:pPr>
            <a:r>
              <a:rPr lang="ru-RU" altLang="en-US" dirty="0">
                <a:solidFill>
                  <a:srgbClr val="FFC000"/>
                </a:solidFill>
              </a:rPr>
              <a:t>Римлянам </a:t>
            </a:r>
            <a:r>
              <a:rPr lang="en-US" altLang="en-US" dirty="0" smtClean="0">
                <a:solidFill>
                  <a:srgbClr val="FFC000"/>
                </a:solidFill>
              </a:rPr>
              <a:t>8:28</a:t>
            </a:r>
          </a:p>
          <a:p>
            <a:pPr marL="0" indent="0">
              <a:buNone/>
            </a:pPr>
            <a:r>
              <a:rPr lang="ru-RU" altLang="en-US" u="sng" dirty="0">
                <a:solidFill>
                  <a:srgbClr val="FFC000"/>
                </a:solidFill>
              </a:rPr>
              <a:t>Цель для преподавателя:</a:t>
            </a:r>
            <a:r>
              <a:rPr lang="ru-RU" altLang="en-US" dirty="0">
                <a:solidFill>
                  <a:srgbClr val="FFC000"/>
                </a:solidFill>
              </a:rPr>
              <a:t>  Если мне кажется, что я плохо справился с задачей обучения, я сяду и составлю список того, чему я научился, преподавая данное занятие</a:t>
            </a:r>
            <a:r>
              <a:rPr lang="en-US" altLang="en-US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en-US" sz="2400" dirty="0"/>
              <a:t>Romans 8:28</a:t>
            </a:r>
          </a:p>
          <a:p>
            <a:pPr marL="0" indent="0">
              <a:buNone/>
            </a:pPr>
            <a:r>
              <a:rPr lang="en-US" altLang="en-US" sz="2400" dirty="0"/>
              <a:t>When I feel like I have done a lousy job of teaching,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I </a:t>
            </a:r>
            <a:r>
              <a:rPr lang="en-US" altLang="en-US" sz="2400" dirty="0"/>
              <a:t>will sit down and list what I learned from teaching this lesson.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 smtClean="0"/>
              <a:t>11-2022</a:t>
            </a:r>
            <a:endParaRPr kumimoji="0" lang="en-US" altLang="en-US" sz="140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ru-RU" altLang="en-US" sz="1400"/>
              <a:t>iteenchallenge.org   Как помочь студенту поставить цели  Course T505.18</a:t>
            </a:r>
            <a:endParaRPr kumimoji="0" lang="en-US" altLang="en-US" sz="1400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867B019E-B359-41E5-A969-099F9A7E6A2E}" type="slidenum">
              <a:rPr kumimoji="0" lang="en-US" altLang="en-US" sz="1400"/>
              <a:pPr>
                <a:spcBef>
                  <a:spcPct val="20000"/>
                </a:spcBef>
                <a:buClrTx/>
                <a:buFontTx/>
                <a:buNone/>
              </a:pPr>
              <a:t>18</a:t>
            </a:fld>
            <a:endParaRPr kumimoji="0"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157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0"/>
            <a:ext cx="77724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effectLst/>
              </a:rPr>
            </a:br>
            <a:r>
              <a:rPr lang="ru-RU" altLang="en-US" sz="3600" dirty="0">
                <a:solidFill>
                  <a:srgbClr val="FFFF00"/>
                </a:solidFill>
              </a:rPr>
              <a:t>“Я жажду совершить большое и благородное дело, но моя важнейшая обязанность совершать малые дела так, как если бы они были большими и благородными.” </a:t>
            </a:r>
            <a:r>
              <a:rPr lang="ru-RU" altLang="en-US" sz="2400" dirty="0">
                <a:solidFill>
                  <a:srgbClr val="FFFF00"/>
                </a:solidFill>
              </a:rPr>
              <a:t>– </a:t>
            </a:r>
            <a:r>
              <a:rPr lang="ru-RU" altLang="en-US" sz="2400" i="1" dirty="0">
                <a:solidFill>
                  <a:srgbClr val="FFFF00"/>
                </a:solidFill>
              </a:rPr>
              <a:t>Хелен Келлер</a:t>
            </a:r>
            <a:r>
              <a:rPr lang="en-US" altLang="en-US" sz="2400" i="1" dirty="0">
                <a:solidFill>
                  <a:srgbClr val="FFFF00"/>
                </a:solidFill>
              </a:rPr>
              <a:t/>
            </a:r>
            <a:br>
              <a:rPr lang="en-US" altLang="en-US" sz="2400" i="1" dirty="0">
                <a:solidFill>
                  <a:srgbClr val="FFFF00"/>
                </a:solidFill>
              </a:rPr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2800" dirty="0">
                <a:solidFill>
                  <a:schemeClr val="tx1"/>
                </a:solidFill>
              </a:rPr>
              <a:t>“I long to accomplish a great and noble task, but it is my chief duty to accomplish small tasks as if they were great and noble.”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- </a:t>
            </a:r>
            <a:r>
              <a:rPr lang="en-US" altLang="en-US" sz="1800" b="1" i="1" dirty="0">
                <a:solidFill>
                  <a:schemeClr val="tx1"/>
                </a:solidFill>
              </a:rPr>
              <a:t>Helen Keller             </a:t>
            </a:r>
            <a:r>
              <a:rPr lang="en-US" altLang="en-US" sz="2800" b="1" i="1" dirty="0">
                <a:solidFill>
                  <a:schemeClr val="tx1"/>
                </a:solidFill>
              </a:rPr>
              <a:t/>
            </a:r>
            <a:br>
              <a:rPr lang="en-US" altLang="en-US" sz="2800" b="1" i="1" dirty="0">
                <a:solidFill>
                  <a:schemeClr val="tx1"/>
                </a:solidFill>
              </a:rPr>
            </a:br>
            <a:r>
              <a:rPr lang="en-US" altLang="en-US" sz="2800" b="1" i="1" dirty="0">
                <a:solidFill>
                  <a:schemeClr val="tx1"/>
                </a:solidFill>
              </a:rPr>
              <a:t/>
            </a:r>
            <a:br>
              <a:rPr lang="en-US" altLang="en-US" sz="2800" b="1" i="1" dirty="0">
                <a:solidFill>
                  <a:schemeClr val="tx1"/>
                </a:solidFill>
              </a:rPr>
            </a:b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1126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2D9B7D16-26DB-4F92-8A73-922F4620E994}" type="slidenum">
              <a:rPr kumimoji="0" lang="en-US" altLang="en-US" sz="1400">
                <a:solidFill>
                  <a:schemeClr val="tx1"/>
                </a:solidFill>
              </a:rPr>
              <a:pPr/>
              <a:t>19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685800"/>
            <a:ext cx="5638800" cy="24384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</a:rPr>
              <a:t>How much experience have you had in helping students set personal application goals in Teen Challenge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0" y="3581400"/>
            <a:ext cx="3962400" cy="29718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Give yourself a score of a number between 0 and 10.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533400"/>
            <a:ext cx="5029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4000" kern="0" dirty="0" smtClean="0">
                <a:solidFill>
                  <a:srgbClr val="FFFF00"/>
                </a:solidFill>
              </a:rPr>
              <a:t>Опишите свой опыт оказания помощи студентам в постановке личных целей на занятиях по программе </a:t>
            </a:r>
            <a:r>
              <a:rPr lang="en-US" sz="4000" kern="0" dirty="0" smtClean="0">
                <a:solidFill>
                  <a:srgbClr val="FFFF00"/>
                </a:solidFill>
              </a:rPr>
              <a:t/>
            </a:r>
            <a:br>
              <a:rPr lang="en-US" sz="4000" kern="0" dirty="0" smtClean="0">
                <a:solidFill>
                  <a:srgbClr val="FFFF00"/>
                </a:solidFill>
              </a:rPr>
            </a:br>
            <a:r>
              <a:rPr lang="ru-RU" sz="4000" kern="0" dirty="0" smtClean="0">
                <a:solidFill>
                  <a:srgbClr val="FFFF00"/>
                </a:solidFill>
              </a:rPr>
              <a:t>Тин Челлендж</a:t>
            </a:r>
            <a:r>
              <a:rPr lang="en-US" sz="4000" kern="0" dirty="0" smtClean="0">
                <a:solidFill>
                  <a:srgbClr val="FFFF00"/>
                </a:solidFill>
              </a:rPr>
              <a:t>?</a:t>
            </a:r>
            <a:endParaRPr lang="en-US" sz="4000" kern="0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3425" y="4597400"/>
            <a:ext cx="5133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ru-RU" sz="3600" kern="0" dirty="0" smtClean="0">
                <a:solidFill>
                  <a:srgbClr val="FFFF00"/>
                </a:solidFill>
              </a:rPr>
              <a:t>Оцените свой опыт по шкале от 0 до 10</a:t>
            </a:r>
            <a:r>
              <a:rPr lang="en-US" sz="3600" kern="0" dirty="0" smtClean="0">
                <a:solidFill>
                  <a:srgbClr val="FFFF00"/>
                </a:solidFill>
              </a:rPr>
              <a:t>.</a:t>
            </a:r>
            <a:endParaRPr lang="en-US" sz="3600" kern="0" dirty="0">
              <a:solidFill>
                <a:srgbClr val="FFFF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8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8534400" cy="1295400"/>
          </a:xfrm>
        </p:spPr>
        <p:txBody>
          <a:bodyPr/>
          <a:lstStyle/>
          <a:p>
            <a:pPr marL="690563" indent="-690563"/>
            <a:r>
              <a:rPr lang="ru-RU" altLang="en-US" sz="3200" dirty="0">
                <a:solidFill>
                  <a:srgbClr val="FFC000"/>
                </a:solidFill>
              </a:rPr>
              <a:t>Г.	Признаки хорошей цели применения на личном опыте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Marks of a Good Personal Application Goal</a:t>
            </a:r>
            <a:endParaRPr lang="en-US" altLang="en-US" sz="3000" i="1" dirty="0">
              <a:solidFill>
                <a:schemeClr val="tx1"/>
              </a:solidFill>
            </a:endParaRP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8153400" cy="4267200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Она простая </a:t>
            </a:r>
            <a:r>
              <a:rPr lang="en-US" altLang="en-US" dirty="0" smtClean="0">
                <a:solidFill>
                  <a:srgbClr val="FFFF00"/>
                </a:solidFill>
              </a:rPr>
              <a:t>		</a:t>
            </a:r>
            <a:r>
              <a:rPr lang="en-US" altLang="en-US" sz="2000" dirty="0"/>
              <a:t>It is Simple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Она конкретная </a:t>
            </a:r>
            <a:r>
              <a:rPr lang="en-US" altLang="en-US" dirty="0" smtClean="0">
                <a:solidFill>
                  <a:srgbClr val="FFFF00"/>
                </a:solidFill>
              </a:rPr>
              <a:t>		</a:t>
            </a:r>
            <a:r>
              <a:rPr lang="en-US" altLang="en-US" sz="2000" dirty="0"/>
              <a:t>It is Specific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Она значимая </a:t>
            </a:r>
            <a:r>
              <a:rPr lang="en-US" altLang="en-US" dirty="0" smtClean="0">
                <a:solidFill>
                  <a:srgbClr val="FFFF00"/>
                </a:solidFill>
              </a:rPr>
              <a:t>		</a:t>
            </a:r>
            <a:r>
              <a:rPr lang="en-US" altLang="en-US" sz="2000" dirty="0"/>
              <a:t>It is Meaningful</a:t>
            </a:r>
            <a:endParaRPr lang="en-US" altLang="en-US" i="1" dirty="0" smtClean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Она осуществимая </a:t>
            </a:r>
            <a:r>
              <a:rPr lang="en-US" altLang="en-US" dirty="0" smtClean="0">
                <a:solidFill>
                  <a:srgbClr val="FFFF00"/>
                </a:solidFill>
              </a:rPr>
              <a:t>	</a:t>
            </a:r>
            <a:r>
              <a:rPr lang="en-US" altLang="en-US" sz="2000" dirty="0"/>
              <a:t>It is Practical</a:t>
            </a:r>
            <a:endParaRPr lang="en-US" altLang="en-US" i="1" dirty="0" smtClean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Ее можно измерить </a:t>
            </a:r>
            <a:r>
              <a:rPr lang="en-US" altLang="en-US" dirty="0" smtClean="0">
                <a:solidFill>
                  <a:srgbClr val="FFFF00"/>
                </a:solidFill>
              </a:rPr>
              <a:t>	</a:t>
            </a:r>
            <a:r>
              <a:rPr lang="en-US" altLang="en-US" sz="2000" dirty="0"/>
              <a:t>It can be measured</a:t>
            </a:r>
            <a:endParaRPr lang="en-US" altLang="en-US" i="1" dirty="0" smtClean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Она помогает тебе </a:t>
            </a:r>
            <a:r>
              <a:rPr lang="en-US" altLang="en-US" dirty="0" smtClean="0">
                <a:solidFill>
                  <a:srgbClr val="FFFF00"/>
                </a:solidFill>
              </a:rPr>
              <a:t>	</a:t>
            </a:r>
            <a:r>
              <a:rPr lang="en-US" altLang="en-US" sz="2000" dirty="0"/>
              <a:t>It helps you</a:t>
            </a:r>
            <a:endParaRPr lang="en-US" altLang="en-US" i="1" dirty="0" smtClean="0">
              <a:solidFill>
                <a:srgbClr val="FFFF00"/>
              </a:solidFill>
            </a:endParaRP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90067958-1613-4184-9B90-0101354DFBF1}" type="slidenum">
              <a:rPr kumimoji="0" lang="en-US" altLang="en-US" sz="1400">
                <a:solidFill>
                  <a:schemeClr val="tx1"/>
                </a:solidFill>
              </a:rPr>
              <a:pPr/>
              <a:t>20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5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0"/>
            <a:ext cx="8458200" cy="62484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Цель, основанная на Римлянам 12:16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В следующие три раза за приемом пищи я буду садиться рядом с кем-то, с кем обычно не общаюсь, или с кем-то, кто мне не нравится, чтобы узнать этого человека получше.</a:t>
            </a: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В следующие три приема пищи я буду садиться рядом с новичком в центре, чтобы </a:t>
            </a:r>
            <a:r>
              <a:rPr lang="ru-RU" dirty="0" smtClean="0">
                <a:solidFill>
                  <a:srgbClr val="FFFF00"/>
                </a:solidFill>
              </a:rPr>
              <a:t>познакомиться </a:t>
            </a:r>
            <a:r>
              <a:rPr lang="ru-RU" dirty="0">
                <a:solidFill>
                  <a:srgbClr val="FFFF00"/>
                </a:solidFill>
              </a:rPr>
              <a:t>с ним получше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Goal based on Romans 12:16</a:t>
            </a:r>
          </a:p>
          <a:p>
            <a:pPr marL="0" indent="0">
              <a:buNone/>
            </a:pPr>
            <a:r>
              <a:rPr lang="en-US" sz="2000" dirty="0"/>
              <a:t>For the next 3 meals, I will sit next to someone I don't usually spend time with or that I do not like in order to get to know them better.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For the next 3 meals, I will sit next to a new student in the program in order to get to know them better.</a:t>
            </a:r>
            <a:endParaRPr lang="en-US" sz="2000" b="1" dirty="0"/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5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191000" cy="2057400"/>
          </a:xfrm>
        </p:spPr>
        <p:txBody>
          <a:bodyPr/>
          <a:lstStyle/>
          <a:p>
            <a:pPr algn="ctr"/>
            <a:r>
              <a:rPr lang="ru-RU" dirty="0"/>
              <a:t>Хорошая идея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хорошая цель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667000"/>
            <a:ext cx="4114800" cy="3276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Good idea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versus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a good goal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67" y="304800"/>
            <a:ext cx="1621708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06" y="2895601"/>
            <a:ext cx="4370294" cy="2971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18922" y="2895600"/>
            <a:ext cx="1620479" cy="70788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3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962" name="Object 2"/>
          <p:cNvGraphicFramePr>
            <a:graphicFrameLocks noChangeAspect="1"/>
          </p:cNvGraphicFramePr>
          <p:nvPr/>
        </p:nvGraphicFramePr>
        <p:xfrm>
          <a:off x="1828800" y="5029201"/>
          <a:ext cx="426720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Clip" r:id="rId6" imgW="6544800" imgH="1706400" progId="MS_ClipArt_Gallery.2">
                  <p:embed/>
                </p:oleObj>
              </mc:Choice>
              <mc:Fallback>
                <p:oleObj name="Clip" r:id="rId6" imgW="6544800" imgH="1706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29201"/>
                        <a:ext cx="426720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7315200" y="3276600"/>
          <a:ext cx="160020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Clip" r:id="rId8" imgW="3247200" imgH="5878800" progId="MS_ClipArt_Gallery.2">
                  <p:embed/>
                </p:oleObj>
              </mc:Choice>
              <mc:Fallback>
                <p:oleObj name="Clip" r:id="rId8" imgW="3247200" imgH="5878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276600"/>
                        <a:ext cx="1600200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4724400" y="0"/>
          <a:ext cx="2514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lip" r:id="rId10" imgW="3717360" imgH="3352320" progId="MS_ClipArt_Gallery.2">
                  <p:embed/>
                </p:oleObj>
              </mc:Choice>
              <mc:Fallback>
                <p:oleObj name="Clip" r:id="rId10" imgW="3717360" imgH="3352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0"/>
                        <a:ext cx="25146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03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93FCD975-0B3D-4B70-B2D2-DBCF7FF23F9D}" type="slidenum">
              <a:rPr kumimoji="0" lang="en-US" altLang="en-US" sz="1400">
                <a:solidFill>
                  <a:schemeClr val="tx1"/>
                </a:solidFill>
              </a:rPr>
              <a:pPr/>
              <a:t>23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034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924050" y="1428750"/>
            <a:ext cx="2895600" cy="217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6800" y="685800"/>
            <a:ext cx="142036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24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0"/>
            <a:ext cx="7772400" cy="1524000"/>
          </a:xfrm>
        </p:spPr>
        <p:txBody>
          <a:bodyPr/>
          <a:lstStyle/>
          <a:p>
            <a:pPr algn="ctr"/>
            <a:r>
              <a:rPr lang="ru-RU" altLang="en-US" sz="3600" dirty="0">
                <a:solidFill>
                  <a:srgbClr val="FFFF00"/>
                </a:solidFill>
              </a:rPr>
              <a:t>Оценка цели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400" dirty="0"/>
              <a:t>Evaluating a Goal</a:t>
            </a:r>
            <a:endParaRPr lang="en-US" altLang="en-US" sz="2400" i="1" dirty="0">
              <a:solidFill>
                <a:srgbClr val="FFFF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524000"/>
            <a:ext cx="8001000" cy="4648200"/>
          </a:xfrm>
        </p:spPr>
        <p:txBody>
          <a:bodyPr/>
          <a:lstStyle/>
          <a:p>
            <a:r>
              <a:rPr lang="ru-RU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1 Коринфянам 10:13 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 </a:t>
            </a:r>
            <a:r>
              <a:rPr lang="en-US" altLang="en-US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1 Corinthians 10:13</a:t>
            </a:r>
            <a:endParaRPr lang="en-US" altLang="en-US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r>
              <a:rPr lang="ru-RU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Цель студента:  “Переживая искушения, отдавать себе отчет, что это - сатана” 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en-US" alt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Student goal:  </a:t>
            </a:r>
            <a:br>
              <a:rPr lang="en-US" alt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en-US" alt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“When tempted, I will realize it is Satan.” </a:t>
            </a:r>
          </a:p>
          <a:p>
            <a:endParaRPr lang="en-US" altLang="en-US" sz="20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r>
              <a:rPr lang="ru-RU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>Каким образом можно усовершенствовать эту </a:t>
            </a:r>
            <a:r>
              <a:rPr lang="ru-RU" alt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>цель?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</a:br>
            <a:r>
              <a:rPr lang="en-US" altLang="en-US" sz="2000" dirty="0">
                <a:effectLst>
                  <a:outerShdw blurRad="50800" dist="38100" dir="2700000" algn="tl" rotWithShape="0">
                    <a:prstClr val="black"/>
                  </a:outerShdw>
                </a:effectLst>
                <a:ea typeface="Arial Unicode MS" panose="020B0604020202020204" pitchFamily="34" charset="-128"/>
              </a:rPr>
              <a:t>How can this goal be improved?</a:t>
            </a:r>
            <a:endParaRPr lang="en-US" altLang="en-US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ea typeface="Arial Unicode MS" panose="020B0604020202020204" pitchFamily="34" charset="-128"/>
            </a:endParaRP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3743097C-D053-41AA-AA68-56DC90967C96}" type="slidenum">
              <a:rPr kumimoji="0" lang="en-US" altLang="en-US" sz="1400">
                <a:solidFill>
                  <a:schemeClr val="tx1"/>
                </a:solidFill>
              </a:rPr>
              <a:pPr/>
              <a:t>24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7315200" cy="1143000"/>
          </a:xfrm>
        </p:spPr>
        <p:txBody>
          <a:bodyPr/>
          <a:lstStyle/>
          <a:p>
            <a:r>
              <a:rPr lang="ru-RU" dirty="0"/>
              <a:t>Матфея 28:19-20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chemeClr val="tx1"/>
                </a:solidFill>
              </a:rPr>
              <a:t>Matthew 28:19-20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19200"/>
            <a:ext cx="7543800" cy="5029200"/>
          </a:xfrm>
        </p:spPr>
        <p:txBody>
          <a:bodyPr/>
          <a:lstStyle/>
          <a:p>
            <a:pPr marL="0" indent="0">
              <a:buNone/>
            </a:pPr>
            <a:r>
              <a:rPr lang="ru-RU" baseline="30000" dirty="0">
                <a:solidFill>
                  <a:srgbClr val="FFFF00"/>
                </a:solidFill>
              </a:rPr>
              <a:t>19 </a:t>
            </a:r>
            <a:r>
              <a:rPr lang="ru-RU" dirty="0">
                <a:solidFill>
                  <a:srgbClr val="FFFF00"/>
                </a:solidFill>
              </a:rPr>
              <a:t>А потому идите, и обращайте все народы в последователей Моих, крестя во имя Отца и Сына и Святого Духа,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ru-RU" baseline="30000" dirty="0" smtClean="0">
                <a:solidFill>
                  <a:srgbClr val="FFFF00"/>
                </a:solidFill>
              </a:rPr>
              <a:t>20 </a:t>
            </a:r>
            <a:r>
              <a:rPr lang="ru-RU" dirty="0">
                <a:solidFill>
                  <a:srgbClr val="FFFF00"/>
                </a:solidFill>
              </a:rPr>
              <a:t>и учите их соблюдать всё, что Я заповедал вам, и буду Я с вами всегда, до скончания веков»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Цель для студента: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Я </a:t>
            </a:r>
            <a:r>
              <a:rPr lang="ru-RU" dirty="0">
                <a:solidFill>
                  <a:srgbClr val="FFFF00"/>
                </a:solidFill>
              </a:rPr>
              <a:t>хочу завоевать мир для Христа.</a:t>
            </a:r>
          </a:p>
          <a:p>
            <a:pPr marL="0" indent="0">
              <a:buNone/>
            </a:pPr>
            <a:r>
              <a:rPr lang="ru-RU" sz="2000" dirty="0"/>
              <a:t>Student Goal: I want to win the world to Jesus.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5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848600" cy="1752600"/>
          </a:xfrm>
        </p:spPr>
        <p:txBody>
          <a:bodyPr/>
          <a:lstStyle/>
          <a:p>
            <a:pPr marL="685800" indent="-685800"/>
            <a:r>
              <a:rPr lang="ru-RU" dirty="0"/>
              <a:t>Д.	Что должно быть в центре цели применения на личном опыте</a:t>
            </a:r>
            <a:r>
              <a:rPr lang="ru-RU" dirty="0" smtClean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What should be the focus of the personal application goal?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2819400"/>
            <a:ext cx="317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7315200" cy="1066800"/>
          </a:xfrm>
        </p:spPr>
        <p:txBody>
          <a:bodyPr/>
          <a:lstStyle/>
          <a:p>
            <a:r>
              <a:rPr lang="ru-RU" altLang="en-US" sz="3600" dirty="0">
                <a:solidFill>
                  <a:srgbClr val="FFFF00"/>
                </a:solidFill>
              </a:rPr>
              <a:t>Четыре вопроса 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The Four Questions </a:t>
            </a:r>
            <a:endParaRPr lang="en-US" altLang="en-US" sz="1800" i="1" dirty="0">
              <a:solidFill>
                <a:schemeClr val="tx1"/>
              </a:solidFill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219200"/>
            <a:ext cx="80772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200" dirty="0"/>
              <a:t>1</a:t>
            </a:r>
            <a:r>
              <a:rPr lang="en-US" altLang="en-US" sz="2400" dirty="0"/>
              <a:t>) </a:t>
            </a:r>
            <a:r>
              <a:rPr lang="ru-RU" altLang="en-US" sz="2400" dirty="0">
                <a:solidFill>
                  <a:srgbClr val="FFFF00"/>
                </a:solidFill>
              </a:rPr>
              <a:t>Где я на сегодняшний день?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Where am I today? </a:t>
            </a:r>
            <a:endParaRPr lang="en-US" altLang="en-US" sz="18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2200" dirty="0"/>
              <a:t>2) </a:t>
            </a:r>
            <a:r>
              <a:rPr lang="ru-RU" altLang="en-US" sz="2400" dirty="0">
                <a:solidFill>
                  <a:srgbClr val="FFFF00"/>
                </a:solidFill>
              </a:rPr>
              <a:t>Где Бог желает меня видеть?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ru-RU" altLang="en-US" sz="2400" dirty="0">
                <a:solidFill>
                  <a:srgbClr val="FFFF00"/>
                </a:solidFill>
              </a:rPr>
              <a:t>(в данной сфере моей жизни?)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Where does God want me to be? (in regard to this area of my life?)</a:t>
            </a:r>
            <a:endParaRPr lang="en-US" altLang="en-US" sz="22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2200" dirty="0"/>
              <a:t>3) </a:t>
            </a:r>
            <a:r>
              <a:rPr lang="ru-RU" altLang="en-US" sz="2400" dirty="0">
                <a:solidFill>
                  <a:srgbClr val="FFFF00"/>
                </a:solidFill>
              </a:rPr>
              <a:t>Какой шаг я могу сделать сегодня, чтобы начать двигаться в правильном направлении?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What is one step I can take today to begin moving in the right direction?</a:t>
            </a:r>
            <a:endParaRPr lang="en-US" altLang="en-US" sz="22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2200" dirty="0"/>
              <a:t>4) </a:t>
            </a:r>
            <a:r>
              <a:rPr lang="ru-RU" altLang="en-US" sz="2400" dirty="0">
                <a:solidFill>
                  <a:srgbClr val="FFFF00"/>
                </a:solidFill>
              </a:rPr>
              <a:t>Каким образом этот шаг можно измерить?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1800" dirty="0"/>
              <a:t>How can this step be measured?</a:t>
            </a:r>
            <a:endParaRPr lang="en-US" altLang="en-US" sz="2200" i="1" dirty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EACA1747-932E-4733-8801-E855E679AB39}" type="slidenum">
              <a:rPr kumimoji="0" lang="en-US" altLang="en-US" sz="1400">
                <a:solidFill>
                  <a:schemeClr val="tx1"/>
                </a:solidFill>
              </a:rPr>
              <a:pPr/>
              <a:t>27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8458200" cy="4343400"/>
          </a:xfrm>
        </p:spPr>
        <p:txBody>
          <a:bodyPr/>
          <a:lstStyle/>
          <a:p>
            <a:pPr marL="690563" indent="-690563">
              <a:lnSpc>
                <a:spcPct val="100000"/>
              </a:lnSpc>
            </a:pPr>
            <a:r>
              <a:rPr lang="en-US" dirty="0" smtClean="0"/>
              <a:t>1.	</a:t>
            </a:r>
            <a:r>
              <a:rPr lang="ru-RU" dirty="0"/>
              <a:t>Какие проблемы возникают у студентов с постановкой целей применения на личном опыте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What are some of the problems students have in setting personal application goals?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4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534400" cy="1371600"/>
          </a:xfrm>
        </p:spPr>
        <p:txBody>
          <a:bodyPr/>
          <a:lstStyle/>
          <a:p>
            <a:pPr marL="690563" indent="-690563"/>
            <a:r>
              <a:rPr lang="en-US" altLang="en-US" sz="3600" dirty="0">
                <a:solidFill>
                  <a:srgbClr val="FFFF00"/>
                </a:solidFill>
              </a:rPr>
              <a:t>2.	</a:t>
            </a:r>
            <a:r>
              <a:rPr lang="ru-RU" altLang="en-US" sz="3600" dirty="0">
                <a:solidFill>
                  <a:srgbClr val="FFFF00"/>
                </a:solidFill>
              </a:rPr>
              <a:t>Проблема слишком общей формулировки цели 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The problem of goals being too general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133600"/>
            <a:ext cx="7543800" cy="3352800"/>
          </a:xfrm>
        </p:spPr>
        <p:txBody>
          <a:bodyPr/>
          <a:lstStyle/>
          <a:p>
            <a:pPr>
              <a:buNone/>
            </a:pPr>
            <a:r>
              <a:rPr lang="en-US" altLang="en-US" sz="3200" dirty="0"/>
              <a:t>	</a:t>
            </a:r>
            <a:r>
              <a:rPr lang="ru-RU" altLang="en-US" sz="3200" dirty="0">
                <a:solidFill>
                  <a:srgbClr val="FFFF00"/>
                </a:solidFill>
              </a:rPr>
              <a:t>Задайте </a:t>
            </a:r>
            <a:r>
              <a:rPr lang="ru-RU" altLang="en-US" sz="3200" dirty="0" smtClean="0">
                <a:solidFill>
                  <a:srgbClr val="FFFF00"/>
                </a:solidFill>
              </a:rPr>
              <a:t>вопрос</a:t>
            </a:r>
            <a:r>
              <a:rPr lang="en-US" altLang="en-US" sz="3200" dirty="0" smtClean="0">
                <a:solidFill>
                  <a:srgbClr val="FFFF00"/>
                </a:solidFill>
              </a:rPr>
              <a:t>:</a:t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400" dirty="0" smtClean="0"/>
              <a:t>Ask the question:</a:t>
            </a:r>
            <a:endParaRPr lang="en-US" altLang="en-US" sz="2400" dirty="0"/>
          </a:p>
          <a:p>
            <a:pPr>
              <a:buNone/>
            </a:pPr>
            <a:r>
              <a:rPr lang="en-US" altLang="en-US" sz="3200" dirty="0">
                <a:solidFill>
                  <a:srgbClr val="FFFF00"/>
                </a:solidFill>
              </a:rPr>
              <a:t>	</a:t>
            </a:r>
            <a:r>
              <a:rPr lang="ru-RU" altLang="en-US" sz="3200" dirty="0" smtClean="0">
                <a:solidFill>
                  <a:srgbClr val="FFFF00"/>
                </a:solidFill>
              </a:rPr>
              <a:t>Какое</a:t>
            </a:r>
            <a:r>
              <a:rPr lang="ru-RU" altLang="en-US" sz="3200" dirty="0" smtClean="0"/>
              <a:t> </a:t>
            </a:r>
            <a:r>
              <a:rPr lang="ru-RU" altLang="en-US" sz="3200" u="sng" dirty="0">
                <a:solidFill>
                  <a:srgbClr val="FFC000"/>
                </a:solidFill>
              </a:rPr>
              <a:t>одно конкретное</a:t>
            </a:r>
            <a:r>
              <a:rPr lang="ru-RU" altLang="en-US" sz="3200" dirty="0">
                <a:solidFill>
                  <a:srgbClr val="FFC000"/>
                </a:solidFill>
              </a:rPr>
              <a:t> </a:t>
            </a:r>
            <a:r>
              <a:rPr lang="ru-RU" altLang="en-US" sz="3200" dirty="0">
                <a:solidFill>
                  <a:srgbClr val="FFFF00"/>
                </a:solidFill>
              </a:rPr>
              <a:t>дело я могу сделать сегодня, чтобы продвинуться к своей цели?</a:t>
            </a:r>
            <a:endParaRPr lang="en-US" altLang="en-US" sz="3200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3200" dirty="0"/>
              <a:t>	</a:t>
            </a:r>
            <a:r>
              <a:rPr lang="en-US" altLang="en-US" sz="2000" dirty="0"/>
              <a:t>What is </a:t>
            </a:r>
            <a:r>
              <a:rPr lang="en-US" altLang="en-US" sz="2000" u="sng" dirty="0">
                <a:solidFill>
                  <a:srgbClr val="FFC000"/>
                </a:solidFill>
              </a:rPr>
              <a:t>one thing </a:t>
            </a:r>
            <a:r>
              <a:rPr lang="en-US" altLang="en-US" sz="2000" dirty="0"/>
              <a:t>I can do today </a:t>
            </a:r>
            <a:br>
              <a:rPr lang="en-US" altLang="en-US" sz="2000" dirty="0"/>
            </a:br>
            <a:r>
              <a:rPr lang="en-US" altLang="en-US" sz="2000" dirty="0"/>
              <a:t>that will help me move toward my goal?</a:t>
            </a:r>
          </a:p>
          <a:p>
            <a:pPr>
              <a:buFontTx/>
              <a:buNone/>
            </a:pPr>
            <a:r>
              <a:rPr lang="en-US" altLang="en-US" sz="3200" dirty="0"/>
              <a:t>	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434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43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655407E6-1F9A-4208-ABBC-BEBFE373F577}" type="slidenum">
              <a:rPr kumimoji="0" lang="en-US" altLang="en-US" sz="1400">
                <a:solidFill>
                  <a:schemeClr val="tx1"/>
                </a:solidFill>
              </a:rPr>
              <a:pPr/>
              <a:t>29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434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pic>
        <p:nvPicPr>
          <p:cNvPr id="7" name="Picture 9" descr="C:\Users\john\AppData\Local\Microsoft\Windows\Temporary Internet Files\Content.IE5\NXHT3OBY\MC9002899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0" y="1752600"/>
            <a:ext cx="2198457" cy="423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543800" cy="1295400"/>
          </a:xfrm>
        </p:spPr>
        <p:txBody>
          <a:bodyPr/>
          <a:lstStyle/>
          <a:p>
            <a:pPr algn="ctr"/>
            <a:r>
              <a:rPr lang="ru-RU" dirty="0"/>
              <a:t>целей применения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</a:t>
            </a:r>
            <a:r>
              <a:rPr lang="ru-RU" dirty="0"/>
              <a:t>личном </a:t>
            </a:r>
            <a:r>
              <a:rPr lang="ru-RU" dirty="0" smtClean="0"/>
              <a:t>опыте</a:t>
            </a:r>
            <a:r>
              <a:rPr lang="en-US" dirty="0" smtClean="0"/>
              <a:t>—</a:t>
            </a:r>
            <a:r>
              <a:rPr lang="ru-RU" dirty="0" smtClean="0"/>
              <a:t>Двигатель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>
                <a:solidFill>
                  <a:schemeClr val="tx1"/>
                </a:solidFill>
              </a:rPr>
              <a:t>Personal Application Goals—the engine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22" y="2133600"/>
            <a:ext cx="5034278" cy="381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9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81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610600" cy="5105400"/>
          </a:xfrm>
        </p:spPr>
        <p:txBody>
          <a:bodyPr/>
          <a:lstStyle/>
          <a:p>
            <a:r>
              <a:rPr lang="ru-RU" altLang="en-US" dirty="0">
                <a:solidFill>
                  <a:srgbClr val="FFC000"/>
                </a:solidFill>
              </a:rPr>
              <a:t>У нас не стоит задача преодолеть весь путь, сделав один шаг</a:t>
            </a:r>
            <a:r>
              <a:rPr lang="en-US" altLang="en-US" dirty="0">
                <a:solidFill>
                  <a:srgbClr val="FFC000"/>
                </a:solidFill>
              </a:rPr>
              <a:t>.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200" dirty="0" smtClean="0">
                <a:solidFill>
                  <a:schemeClr val="tx1"/>
                </a:solidFill>
              </a:rPr>
              <a:t>We </a:t>
            </a:r>
            <a:r>
              <a:rPr lang="en-US" altLang="en-US" sz="3200" dirty="0" smtClean="0">
                <a:solidFill>
                  <a:schemeClr val="tx1"/>
                </a:solidFill>
              </a:rPr>
              <a:t>are not trying to go the whole distance in one step.</a:t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ru-RU" altLang="en-US" dirty="0">
                <a:solidFill>
                  <a:srgbClr val="FFC000"/>
                </a:solidFill>
              </a:rPr>
              <a:t>Мы будем </a:t>
            </a:r>
            <a:r>
              <a:rPr lang="ru-RU" altLang="en-US" dirty="0" smtClean="0">
                <a:solidFill>
                  <a:srgbClr val="FFC000"/>
                </a:solidFill>
              </a:rPr>
              <a:t>делать</a:t>
            </a:r>
            <a:r>
              <a:rPr lang="en-US" altLang="en-US" dirty="0" smtClean="0">
                <a:solidFill>
                  <a:srgbClr val="FFC000"/>
                </a:solidFill>
              </a:rPr>
              <a:t> </a:t>
            </a:r>
            <a:r>
              <a:rPr lang="ru-RU" altLang="en-US" u="sng" dirty="0" smtClean="0">
                <a:solidFill>
                  <a:srgbClr val="FFFF00"/>
                </a:solidFill>
              </a:rPr>
              <a:t>Один </a:t>
            </a:r>
            <a:r>
              <a:rPr lang="ru-RU" altLang="en-US" u="sng" dirty="0">
                <a:solidFill>
                  <a:srgbClr val="FFFF00"/>
                </a:solidFill>
              </a:rPr>
              <a:t>шаг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ru-RU" altLang="en-US" dirty="0">
                <a:solidFill>
                  <a:srgbClr val="FFC000"/>
                </a:solidFill>
              </a:rPr>
              <a:t>в правильном направлении</a:t>
            </a:r>
            <a:r>
              <a:rPr lang="en-US" altLang="en-US" dirty="0">
                <a:solidFill>
                  <a:srgbClr val="FFC000"/>
                </a:solidFill>
              </a:rPr>
              <a:t>.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3200" dirty="0" smtClean="0">
                <a:solidFill>
                  <a:schemeClr val="tx1"/>
                </a:solidFill>
              </a:rPr>
              <a:t>We want to take </a:t>
            </a:r>
            <a:r>
              <a:rPr lang="en-US" altLang="en-US" sz="3200" u="sng" dirty="0" smtClean="0">
                <a:solidFill>
                  <a:schemeClr val="tx1"/>
                </a:solidFill>
              </a:rPr>
              <a:t>One </a:t>
            </a:r>
            <a:r>
              <a:rPr lang="en-US" altLang="en-US" sz="3200" u="sng" dirty="0" smtClean="0">
                <a:solidFill>
                  <a:schemeClr val="tx1"/>
                </a:solidFill>
              </a:rPr>
              <a:t>step</a:t>
            </a:r>
            <a:r>
              <a:rPr lang="en-US" altLang="en-US" sz="3200" dirty="0" smtClean="0">
                <a:solidFill>
                  <a:schemeClr val="tx1"/>
                </a:solidFill>
              </a:rPr>
              <a:t> in a </a:t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3200" dirty="0" smtClean="0">
                <a:solidFill>
                  <a:schemeClr val="tx1"/>
                </a:solidFill>
              </a:rPr>
              <a:t>positive direction.</a:t>
            </a:r>
          </a:p>
        </p:txBody>
      </p:sp>
      <p:sp>
        <p:nvSpPr>
          <p:cNvPr id="3072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en-US" altLang="en-US" sz="1400" smtClean="0"/>
              <a:t>11-2022</a:t>
            </a:r>
            <a:endParaRPr kumimoji="0" lang="en-US" altLang="en-US" sz="1400"/>
          </a:p>
        </p:txBody>
      </p:sp>
      <p:sp>
        <p:nvSpPr>
          <p:cNvPr id="307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4A3E8F39-F4D7-449F-8FC4-8A237B57615E}" type="slidenum">
              <a:rPr kumimoji="0" lang="en-US" altLang="en-US" sz="1400"/>
              <a:pPr>
                <a:spcBef>
                  <a:spcPct val="20000"/>
                </a:spcBef>
                <a:buClrTx/>
                <a:buFontTx/>
                <a:buNone/>
              </a:pPr>
              <a:t>30</a:t>
            </a:fld>
            <a:endParaRPr kumimoji="0" lang="en-US" altLang="en-US" sz="1400"/>
          </a:p>
        </p:txBody>
      </p:sp>
      <p:sp>
        <p:nvSpPr>
          <p:cNvPr id="30726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kumimoji="0" lang="ru-RU" altLang="en-US" sz="1400" smtClean="0"/>
              <a:t>iteenchallenge.org   Как помочь студенту поставить цели  Course T505.18</a:t>
            </a:r>
            <a:endParaRPr kumimoji="0" lang="en-US" altLang="en-US" sz="1400"/>
          </a:p>
        </p:txBody>
      </p:sp>
      <p:pic>
        <p:nvPicPr>
          <p:cNvPr id="8" name="Picture 9" descr="C:\Users\john\AppData\Local\Microsoft\Windows\Temporary Internet Files\Content.IE5\NXHT3OBY\MC9002899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2800" y="1295400"/>
            <a:ext cx="241464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3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llent\Desktop\Step 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1028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304800"/>
            <a:ext cx="7772400" cy="5715000"/>
          </a:xfrm>
        </p:spPr>
        <p:txBody>
          <a:bodyPr/>
          <a:lstStyle/>
          <a:p>
            <a:pPr algn="ctr"/>
            <a:r>
              <a:rPr lang="ru-RU" altLang="en-US" sz="4000" dirty="0">
                <a:solidFill>
                  <a:schemeClr val="accent2"/>
                </a:solidFill>
              </a:rPr>
              <a:t>"Путешествие длиной в тысячи миль начинается с шага"</a:t>
            </a:r>
            <a:br>
              <a:rPr lang="ru-RU" altLang="en-US" sz="4000" dirty="0">
                <a:solidFill>
                  <a:schemeClr val="accent2"/>
                </a:solidFill>
              </a:rPr>
            </a:br>
            <a:r>
              <a:rPr lang="en-US" altLang="en-US" sz="4000" dirty="0">
                <a:solidFill>
                  <a:schemeClr val="accent2"/>
                </a:solidFill>
              </a:rPr>
              <a:t>   </a:t>
            </a:r>
            <a:r>
              <a:rPr lang="ru-RU" altLang="en-US" sz="2800" dirty="0">
                <a:solidFill>
                  <a:schemeClr val="accent2"/>
                </a:solidFill>
              </a:rPr>
              <a:t> - </a:t>
            </a:r>
            <a:r>
              <a:rPr lang="ru-RU" altLang="en-US" sz="2800" i="1" dirty="0">
                <a:solidFill>
                  <a:schemeClr val="accent2"/>
                </a:solidFill>
              </a:rPr>
              <a:t>Китайская пословица </a:t>
            </a:r>
            <a:r>
              <a:rPr lang="en-US" altLang="en-US" sz="2800" i="1" dirty="0">
                <a:solidFill>
                  <a:srgbClr val="C00000"/>
                </a:solidFill>
              </a:rPr>
              <a:t/>
            </a:r>
            <a:br>
              <a:rPr lang="en-US" altLang="en-US" sz="2800" i="1" dirty="0">
                <a:solidFill>
                  <a:srgbClr val="C00000"/>
                </a:solidFill>
              </a:rPr>
            </a:br>
            <a:r>
              <a:rPr lang="en-US" altLang="en-US" sz="4000" i="1" dirty="0">
                <a:solidFill>
                  <a:srgbClr val="FFFF00"/>
                </a:solidFill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</a:rPr>
            </a:br>
            <a:r>
              <a:rPr lang="en-US" altLang="en-US" sz="4000" i="1" dirty="0">
                <a:solidFill>
                  <a:srgbClr val="FFFF00"/>
                </a:solidFill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</a:rPr>
            </a:br>
            <a:r>
              <a:rPr lang="en-US" altLang="en-US" sz="4000" i="1" dirty="0">
                <a:solidFill>
                  <a:srgbClr val="FFFF00"/>
                </a:solidFill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</a:rPr>
            </a:br>
            <a:r>
              <a:rPr lang="en-US" altLang="en-US" sz="4000" i="1" dirty="0">
                <a:solidFill>
                  <a:srgbClr val="FFFF00"/>
                </a:solidFill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charset="0"/>
              </a:rPr>
              <a:t>"A journey of a thousand miles begins </a:t>
            </a:r>
            <a:br>
              <a:rPr lang="en-US" altLang="en-US" sz="2400" b="1" dirty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charset="0"/>
              </a:rPr>
              <a:t>with a single step."</a:t>
            </a:r>
            <a:br>
              <a:rPr lang="en-US" altLang="en-US" sz="2400" b="1" dirty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US" altLang="en-US" sz="2400" b="1" i="1" dirty="0">
                <a:solidFill>
                  <a:schemeClr val="tx1"/>
                </a:solidFill>
                <a:latin typeface="Arial" charset="0"/>
              </a:rPr>
              <a:t>Chinese Proverb</a:t>
            </a:r>
            <a:endParaRPr lang="en-US" altLang="en-US" b="1" i="1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523A92B1-A3B6-472F-88C3-FB3929AEB6AF}" type="slidenum">
              <a:rPr kumimoji="0" lang="en-US" altLang="en-US" sz="1400">
                <a:solidFill>
                  <a:schemeClr val="tx1"/>
                </a:solidFill>
              </a:rPr>
              <a:pPr/>
              <a:t>31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609600"/>
            <a:ext cx="7772400" cy="54102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  <a:effectLst/>
              </a:rPr>
            </a:br>
            <a:r>
              <a:rPr lang="ru-RU" altLang="en-US" sz="4000" dirty="0">
                <a:solidFill>
                  <a:srgbClr val="FFFF00"/>
                </a:solidFill>
              </a:rPr>
              <a:t>Я иду к цели, чтобы получить награду высшего Божьего звания во Христе Иисусе. (Филиппийцам 3:14, </a:t>
            </a:r>
            <a:r>
              <a:rPr lang="ru-RU" altLang="en-US" sz="2400" dirty="0">
                <a:solidFill>
                  <a:srgbClr val="FFFF00"/>
                </a:solidFill>
              </a:rPr>
              <a:t>Совр.перевод</a:t>
            </a:r>
            <a:r>
              <a:rPr lang="ru-RU" altLang="en-US" sz="4000" dirty="0">
                <a:solidFill>
                  <a:srgbClr val="FFFF00"/>
                </a:solidFill>
              </a:rPr>
              <a:t>)</a:t>
            </a:r>
            <a:r>
              <a:rPr lang="en-US" altLang="en-US" sz="4000" dirty="0">
                <a:solidFill>
                  <a:srgbClr val="FFFF00"/>
                </a:solidFill>
              </a:rPr>
              <a:t/>
            </a:r>
            <a:br>
              <a:rPr lang="en-US" altLang="en-US" sz="4000" dirty="0">
                <a:solidFill>
                  <a:srgbClr val="FFFF00"/>
                </a:solidFill>
              </a:rPr>
            </a:br>
            <a:r>
              <a:rPr lang="en-US" altLang="en-US" sz="4000" i="1" dirty="0">
                <a:solidFill>
                  <a:schemeClr val="tx1"/>
                </a:solidFill>
              </a:rPr>
              <a:t/>
            </a:r>
            <a:br>
              <a:rPr lang="en-US" altLang="en-US" sz="4000" i="1" dirty="0">
                <a:solidFill>
                  <a:schemeClr val="tx1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</a:rPr>
              <a:t>I press on toward the goal to win the prize for which God has called me </a:t>
            </a:r>
            <a:r>
              <a:rPr lang="en-US" altLang="en-US" sz="2400" dirty="0">
                <a:solidFill>
                  <a:schemeClr val="tx1"/>
                </a:solidFill>
              </a:rPr>
              <a:t>(Philippians 3:14 </a:t>
            </a:r>
            <a:r>
              <a:rPr lang="en-US" altLang="en-US" sz="2400" dirty="0" err="1">
                <a:solidFill>
                  <a:schemeClr val="tx1"/>
                </a:solidFill>
              </a:rPr>
              <a:t>NIV</a:t>
            </a:r>
            <a:r>
              <a:rPr lang="en-US" altLang="en-US" sz="2400" dirty="0">
                <a:solidFill>
                  <a:schemeClr val="tx1"/>
                </a:solidFill>
              </a:rPr>
              <a:t>) </a:t>
            </a:r>
            <a:r>
              <a:rPr lang="en-US" altLang="en-US" sz="4000" dirty="0">
                <a:solidFill>
                  <a:schemeClr val="tx1"/>
                </a:solidFill>
              </a:rPr>
              <a:t/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/>
            </a:r>
            <a:br>
              <a:rPr lang="en-US" altLang="en-US" sz="4000" dirty="0">
                <a:solidFill>
                  <a:schemeClr val="tx1"/>
                </a:solidFill>
              </a:rPr>
            </a:br>
            <a:endParaRPr lang="en-US" altLang="en-US" i="1" dirty="0" smtClean="0">
              <a:solidFill>
                <a:schemeClr val="tx1"/>
              </a:solidFill>
            </a:endParaRPr>
          </a:p>
        </p:txBody>
      </p:sp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F3808663-1D3C-4222-B3EE-CC601D753E44}" type="slidenum">
              <a:rPr kumimoji="0" lang="en-US" altLang="en-US" sz="1400">
                <a:solidFill>
                  <a:schemeClr val="tx1"/>
                </a:solidFill>
              </a:rPr>
              <a:pPr/>
              <a:t>32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315200" cy="5105400"/>
          </a:xfrm>
        </p:spPr>
        <p:txBody>
          <a:bodyPr/>
          <a:lstStyle/>
          <a:p>
            <a:r>
              <a:rPr lang="ru-RU" altLang="en-US" sz="4800" dirty="0">
                <a:solidFill>
                  <a:srgbClr val="FFFF00"/>
                </a:solidFill>
              </a:rPr>
              <a:t>“Если целиться в никуда, каждый выстрел будет точным” </a:t>
            </a:r>
            <a:r>
              <a:rPr lang="en-US" altLang="en-US" sz="4800" dirty="0">
                <a:solidFill>
                  <a:srgbClr val="FFFF00"/>
                </a:solidFill>
              </a:rPr>
              <a:t/>
            </a:r>
            <a:br>
              <a:rPr lang="en-US" altLang="en-US" sz="4800" dirty="0">
                <a:solidFill>
                  <a:srgbClr val="FFFF00"/>
                </a:solidFill>
              </a:rPr>
            </a:br>
            <a:r>
              <a:rPr lang="ru-RU" altLang="en-US" sz="2400" dirty="0">
                <a:solidFill>
                  <a:srgbClr val="FFFF00"/>
                </a:solidFill>
              </a:rPr>
              <a:t>Автор неизвестен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3200" i="1" dirty="0"/>
              <a:t/>
            </a:r>
            <a:br>
              <a:rPr lang="en-US" altLang="en-US" sz="3200" i="1" dirty="0"/>
            </a:br>
            <a:r>
              <a:rPr lang="en-US" altLang="en-US" sz="2400" dirty="0">
                <a:solidFill>
                  <a:schemeClr val="tx1"/>
                </a:solidFill>
              </a:rPr>
              <a:t>“If you aim at nothing, you'll hit it every time.”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Author unknown 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3200" dirty="0"/>
              <a:t>                                                   </a:t>
            </a:r>
            <a:endParaRPr lang="en-US" altLang="en-US" sz="3200" i="1" dirty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205EBEC9-2575-4FBC-90DF-AD2802231A61}" type="slidenum">
              <a:rPr kumimoji="0" lang="en-US" altLang="en-US" sz="1400">
                <a:solidFill>
                  <a:schemeClr val="tx1"/>
                </a:solidFill>
              </a:rPr>
              <a:pPr/>
              <a:t>33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924800" cy="1066800"/>
          </a:xfrm>
        </p:spPr>
        <p:txBody>
          <a:bodyPr/>
          <a:lstStyle/>
          <a:p>
            <a:pPr marL="690563" indent="-690563"/>
            <a:r>
              <a:rPr lang="en-US" altLang="en-US" sz="3200" dirty="0">
                <a:solidFill>
                  <a:srgbClr val="FFC000"/>
                </a:solidFill>
              </a:rPr>
              <a:t>3.	</a:t>
            </a:r>
            <a:r>
              <a:rPr lang="ru-RU" altLang="en-US" sz="3200" dirty="0">
                <a:solidFill>
                  <a:srgbClr val="FFC000"/>
                </a:solidFill>
              </a:rPr>
              <a:t>Различные виды целей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Different kinds of Goals</a:t>
            </a:r>
            <a:endParaRPr lang="en-US" altLang="en-US" sz="2000" i="1" dirty="0">
              <a:solidFill>
                <a:schemeClr val="tx1"/>
              </a:solidFill>
            </a:endParaRP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066800"/>
            <a:ext cx="7543800" cy="5181600"/>
          </a:xfrm>
        </p:spPr>
        <p:txBody>
          <a:bodyPr/>
          <a:lstStyle/>
          <a:p>
            <a:pPr marL="457200" indent="-457200">
              <a:buFont typeface="Tahoma" pitchFamily="34" charset="0"/>
              <a:buAutoNum type="arabicPeriod"/>
            </a:pPr>
            <a:r>
              <a:rPr lang="ru-RU" altLang="en-US" sz="2000" dirty="0">
                <a:solidFill>
                  <a:srgbClr val="FFFF00"/>
                </a:solidFill>
              </a:rPr>
              <a:t>Цель, имеющая отношение к Богу </a:t>
            </a:r>
            <a:r>
              <a:rPr lang="en-US" altLang="en-US" sz="2000" dirty="0">
                <a:solidFill>
                  <a:srgbClr val="FFFF00"/>
                </a:solidFill>
              </a:rPr>
              <a:t/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1800" dirty="0"/>
              <a:t>God related goal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457200" indent="-457200">
              <a:buFont typeface="Tahoma" pitchFamily="34" charset="0"/>
              <a:buAutoNum type="arabicPeriod"/>
            </a:pPr>
            <a:r>
              <a:rPr lang="ru-RU" altLang="en-US" sz="2000" dirty="0">
                <a:solidFill>
                  <a:srgbClr val="FFFF00"/>
                </a:solidFill>
              </a:rPr>
              <a:t>Цель, связанная с реакцией </a:t>
            </a:r>
            <a:br>
              <a:rPr lang="ru-RU" altLang="en-US" sz="2000" dirty="0">
                <a:solidFill>
                  <a:srgbClr val="FFFF00"/>
                </a:solidFill>
              </a:rPr>
            </a:br>
            <a:r>
              <a:rPr lang="ru-RU" altLang="en-US" sz="2000" dirty="0">
                <a:solidFill>
                  <a:srgbClr val="FFFF00"/>
                </a:solidFill>
              </a:rPr>
              <a:t>(Если случится следующее – то я…) </a:t>
            </a:r>
            <a:r>
              <a:rPr lang="en-US" altLang="en-US" sz="2000" dirty="0">
                <a:solidFill>
                  <a:srgbClr val="FFFF00"/>
                </a:solidFill>
              </a:rPr>
              <a:t/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1800" dirty="0"/>
              <a:t>Reaction goals (If this happens- then I will…) 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pPr marL="457200" indent="-457200">
              <a:buFont typeface="Tahoma" pitchFamily="34" charset="0"/>
              <a:buAutoNum type="arabicPeriod"/>
            </a:pPr>
            <a:r>
              <a:rPr lang="ru-RU" altLang="en-US" sz="2000" dirty="0">
                <a:solidFill>
                  <a:srgbClr val="FFFF00"/>
                </a:solidFill>
              </a:rPr>
              <a:t>Цель, связанная с внутренним настроем </a:t>
            </a:r>
            <a:r>
              <a:rPr lang="en-US" altLang="en-US" sz="2000" dirty="0">
                <a:solidFill>
                  <a:srgbClr val="FFFF00"/>
                </a:solidFill>
              </a:rPr>
              <a:t/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1800" dirty="0"/>
              <a:t>Attitude goal 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 marL="457200" indent="-457200">
              <a:buFont typeface="Tahoma" pitchFamily="34" charset="0"/>
              <a:buAutoNum type="arabicPeriod"/>
            </a:pPr>
            <a:r>
              <a:rPr lang="ru-RU" altLang="en-US" sz="2000" dirty="0">
                <a:solidFill>
                  <a:srgbClr val="FFFF00"/>
                </a:solidFill>
              </a:rPr>
              <a:t>Поведенческая цель </a:t>
            </a:r>
            <a:r>
              <a:rPr lang="en-US" altLang="en-US" sz="2000" dirty="0">
                <a:solidFill>
                  <a:srgbClr val="FFFF00"/>
                </a:solidFill>
              </a:rPr>
              <a:t/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1800" dirty="0"/>
              <a:t>Behavior goal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eriod" startAt="5"/>
            </a:pPr>
            <a:r>
              <a:rPr lang="ru-RU" altLang="en-US" sz="2000" dirty="0">
                <a:solidFill>
                  <a:srgbClr val="FFFF00"/>
                </a:solidFill>
              </a:rPr>
              <a:t>Цель, связанная со знаниями </a:t>
            </a:r>
            <a:r>
              <a:rPr lang="en-US" altLang="en-US" sz="2000" dirty="0">
                <a:solidFill>
                  <a:srgbClr val="FFFF00"/>
                </a:solidFill>
              </a:rPr>
              <a:t/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1800" dirty="0"/>
              <a:t>Knowledge goal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eriod" startAt="5"/>
            </a:pPr>
            <a:r>
              <a:rPr lang="ru-RU" altLang="en-US" sz="2000" dirty="0">
                <a:solidFill>
                  <a:srgbClr val="FFFF00"/>
                </a:solidFill>
              </a:rPr>
              <a:t>Цель, касающаяся межличностных взаимоотношений </a:t>
            </a:r>
            <a:r>
              <a:rPr lang="en-US" altLang="en-US" sz="1800" dirty="0"/>
              <a:t>Interpersonal relationship goal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CA955831-2D41-440C-B116-632F7DED023F}" type="slidenum">
              <a:rPr kumimoji="0" lang="en-US" altLang="en-US" sz="1400">
                <a:solidFill>
                  <a:schemeClr val="tx1"/>
                </a:solidFill>
              </a:rPr>
              <a:pPr/>
              <a:t>34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924800" cy="1066800"/>
          </a:xfrm>
        </p:spPr>
        <p:txBody>
          <a:bodyPr/>
          <a:lstStyle/>
          <a:p>
            <a:pPr marL="690563" indent="-690563"/>
            <a:r>
              <a:rPr lang="en-US" altLang="en-US" sz="3200" dirty="0">
                <a:solidFill>
                  <a:srgbClr val="FFC000"/>
                </a:solidFill>
              </a:rPr>
              <a:t>3.	</a:t>
            </a:r>
            <a:r>
              <a:rPr lang="ru-RU" altLang="en-US" sz="3200" dirty="0">
                <a:solidFill>
                  <a:srgbClr val="FFC000"/>
                </a:solidFill>
              </a:rPr>
              <a:t>Различные виды целей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Different kinds of Goals</a:t>
            </a:r>
            <a:endParaRPr lang="en-US" altLang="en-US" sz="2000" i="1" dirty="0">
              <a:solidFill>
                <a:schemeClr val="tx1"/>
              </a:solidFill>
            </a:endParaRP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066800"/>
            <a:ext cx="4419600" cy="51816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ru-RU" altLang="en-US" sz="2800" dirty="0">
                <a:solidFill>
                  <a:srgbClr val="FFFF00"/>
                </a:solidFill>
              </a:rPr>
              <a:t>Цель, связанная с твоим представлением о себе </a:t>
            </a:r>
            <a:r>
              <a:rPr lang="en-US" altLang="en-US" sz="2000" dirty="0">
                <a:solidFill>
                  <a:srgbClr val="FFFF00"/>
                </a:solidFill>
              </a:rPr>
              <a:t/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1800" dirty="0"/>
              <a:t>Self-Image goal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ru-RU" altLang="en-US" sz="2800" dirty="0">
                <a:solidFill>
                  <a:srgbClr val="FFFF00"/>
                </a:solidFill>
              </a:rPr>
              <a:t>Цель, связанная с личным здоровьем </a:t>
            </a:r>
            <a:r>
              <a:rPr lang="en-US" altLang="en-US" sz="2000" dirty="0">
                <a:solidFill>
                  <a:srgbClr val="FFFF00"/>
                </a:solidFill>
              </a:rPr>
              <a:t/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1800" dirty="0"/>
              <a:t>Personal Health goal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ru-RU" altLang="en-US" sz="2800" dirty="0">
                <a:solidFill>
                  <a:srgbClr val="FFFF00"/>
                </a:solidFill>
              </a:rPr>
              <a:t>Цель, связанная с обсуждением </a:t>
            </a:r>
            <a:r>
              <a:rPr lang="en-US" altLang="en-US" sz="2000" dirty="0">
                <a:solidFill>
                  <a:srgbClr val="FFFF00"/>
                </a:solidFill>
              </a:rPr>
              <a:t/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1800" dirty="0"/>
              <a:t>Discussion goal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CA955831-2D41-440C-B116-632F7DED023F}" type="slidenum">
              <a:rPr kumimoji="0" lang="en-US" altLang="en-US" sz="1400">
                <a:solidFill>
                  <a:schemeClr val="tx1"/>
                </a:solidFill>
              </a:rPr>
              <a:pPr/>
              <a:t>35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2300" y="18669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686800" cy="1143000"/>
          </a:xfrm>
        </p:spPr>
        <p:txBody>
          <a:bodyPr/>
          <a:lstStyle/>
          <a:p>
            <a:r>
              <a:rPr lang="ru-RU" altLang="en-US" sz="3400" dirty="0">
                <a:solidFill>
                  <a:srgbClr val="FFFF00"/>
                </a:solidFill>
              </a:rPr>
              <a:t>Подсказки к составлению хороших целей </a:t>
            </a:r>
            <a:r>
              <a:rPr lang="en-US" altLang="en-US" sz="4000" dirty="0">
                <a:solidFill>
                  <a:srgbClr val="FFFF00"/>
                </a:solidFill>
              </a:rPr>
              <a:t/>
            </a:r>
            <a:br>
              <a:rPr lang="en-US" altLang="en-US" sz="4000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Helps for Writing Good Goals</a:t>
            </a:r>
            <a:endParaRPr lang="en-US" altLang="en-US" sz="2400" i="1" dirty="0">
              <a:solidFill>
                <a:schemeClr val="tx1"/>
              </a:solidFill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295400"/>
            <a:ext cx="845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600" dirty="0"/>
              <a:t>1. </a:t>
            </a:r>
            <a:r>
              <a:rPr lang="ru-RU" altLang="en-US" sz="2800" dirty="0">
                <a:solidFill>
                  <a:srgbClr val="FFFF00"/>
                </a:solidFill>
              </a:rPr>
              <a:t>Включите в цель другого </a:t>
            </a:r>
            <a:r>
              <a:rPr lang="ru-RU" altLang="en-US" sz="2800" u="sng" dirty="0">
                <a:solidFill>
                  <a:srgbClr val="FFC000"/>
                </a:solidFill>
              </a:rPr>
              <a:t>человека </a:t>
            </a:r>
            <a:r>
              <a:rPr lang="en-US" altLang="en-US" sz="2400" u="sng" dirty="0">
                <a:solidFill>
                  <a:srgbClr val="FFC000"/>
                </a:solidFill>
              </a:rPr>
              <a:t/>
            </a:r>
            <a:br>
              <a:rPr lang="en-US" altLang="en-US" sz="2400" u="sng" dirty="0">
                <a:solidFill>
                  <a:srgbClr val="FFC000"/>
                </a:solidFill>
              </a:rPr>
            </a:br>
            <a:r>
              <a:rPr lang="en-US" altLang="en-US" sz="2000" dirty="0"/>
              <a:t>Involve another </a:t>
            </a:r>
            <a:r>
              <a:rPr lang="en-US" altLang="en-US" sz="2000" u="sng" dirty="0">
                <a:solidFill>
                  <a:srgbClr val="FFC000"/>
                </a:solidFill>
              </a:rPr>
              <a:t>person</a:t>
            </a:r>
            <a:r>
              <a:rPr lang="en-US" altLang="en-US" sz="2000" dirty="0"/>
              <a:t> in the goal.</a:t>
            </a:r>
            <a:r>
              <a:rPr lang="pt-BR" altLang="en-US" sz="2000" dirty="0"/>
              <a:t> </a:t>
            </a:r>
            <a:endParaRPr lang="en-US" altLang="en-US" sz="2000" i="1" dirty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en-US" altLang="en-US" sz="2600" dirty="0"/>
              <a:t>2. </a:t>
            </a:r>
            <a:r>
              <a:rPr lang="ru-RU" altLang="en-US" sz="2800" dirty="0">
                <a:solidFill>
                  <a:srgbClr val="FFFF00"/>
                </a:solidFill>
              </a:rPr>
              <a:t>Установите конкретное время, к которому вы достигнете своей цели.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Set a specific time when you will do your goal</a:t>
            </a:r>
            <a:endParaRPr lang="en-US" altLang="en-US" sz="26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2600" dirty="0"/>
              <a:t>3. </a:t>
            </a:r>
            <a:r>
              <a:rPr lang="ru-RU" altLang="en-US" sz="2800" dirty="0">
                <a:solidFill>
                  <a:srgbClr val="FFFF00"/>
                </a:solidFill>
              </a:rPr>
              <a:t>Посмотрите место Писания в разных переводах Библии, чтобы лучше понять, как применить истину к ситуации в своей жизни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Look up the scripture verse in different translations to get a better understanding of how to apply the verse to your life. </a:t>
            </a:r>
            <a:endParaRPr lang="pt-BR" altLang="en-US" sz="26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altLang="en-US" sz="2600" dirty="0"/>
          </a:p>
          <a:p>
            <a:pPr>
              <a:buFontTx/>
              <a:buNone/>
            </a:pPr>
            <a:endParaRPr lang="en-US" altLang="en-US" sz="2600" dirty="0"/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FF0F01E8-814B-4268-A7C1-DA8A7B8CCC78}" type="slidenum">
              <a:rPr kumimoji="0" lang="en-US" altLang="en-US" sz="1400">
                <a:solidFill>
                  <a:schemeClr val="tx1"/>
                </a:solidFill>
              </a:rPr>
              <a:pPr/>
              <a:t>36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0"/>
            <a:ext cx="8458200" cy="4953000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Font typeface="Tahoma" pitchFamily="34" charset="0"/>
              <a:buAutoNum type="arabicPeriod" startAt="4"/>
            </a:pPr>
            <a:r>
              <a:rPr lang="ru-RU" altLang="en-US" sz="2800" dirty="0">
                <a:solidFill>
                  <a:srgbClr val="FFFF00"/>
                </a:solidFill>
              </a:rPr>
              <a:t>Недостаточно прекратить </a:t>
            </a:r>
            <a:r>
              <a:rPr lang="ru-RU" altLang="en-US" sz="2800" u="sng" dirty="0">
                <a:solidFill>
                  <a:srgbClr val="FFC000"/>
                </a:solidFill>
              </a:rPr>
              <a:t>негативное</a:t>
            </a:r>
            <a:r>
              <a:rPr lang="ru-RU" altLang="en-US" sz="2800" dirty="0">
                <a:solidFill>
                  <a:srgbClr val="FFFF00"/>
                </a:solidFill>
              </a:rPr>
              <a:t> поведение. Нужно предпринимать </a:t>
            </a:r>
            <a:r>
              <a:rPr lang="ru-RU" altLang="en-US" sz="2800" u="sng" dirty="0">
                <a:solidFill>
                  <a:srgbClr val="FFC000"/>
                </a:solidFill>
              </a:rPr>
              <a:t>позитивные</a:t>
            </a:r>
            <a:r>
              <a:rPr lang="ru-RU" altLang="en-US" sz="2800" dirty="0">
                <a:solidFill>
                  <a:srgbClr val="FFFF00"/>
                </a:solidFill>
              </a:rPr>
              <a:t> шаги на пути к новому поведению</a:t>
            </a:r>
            <a:r>
              <a:rPr lang="en-US" altLang="en-US" sz="2800" dirty="0">
                <a:solidFill>
                  <a:srgbClr val="FFFF00"/>
                </a:solidFill>
              </a:rPr>
              <a:t>. </a:t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It is not enough to stop a </a:t>
            </a:r>
            <a:r>
              <a:rPr lang="en-US" altLang="en-US" sz="2000" u="sng" dirty="0">
                <a:solidFill>
                  <a:srgbClr val="FFC000"/>
                </a:solidFill>
              </a:rPr>
              <a:t>negative </a:t>
            </a:r>
            <a:r>
              <a:rPr lang="en-US" altLang="en-US" sz="2000" dirty="0"/>
              <a:t>behavior. You need to take </a:t>
            </a:r>
            <a:r>
              <a:rPr lang="en-US" altLang="en-US" sz="2000" u="sng" dirty="0">
                <a:solidFill>
                  <a:srgbClr val="FFC000"/>
                </a:solidFill>
              </a:rPr>
              <a:t>positive</a:t>
            </a:r>
            <a:r>
              <a:rPr lang="en-US" altLang="en-US" sz="2000" dirty="0"/>
              <a:t> steps in moving toward the new behavior.</a:t>
            </a:r>
            <a:endParaRPr lang="pt-BR" altLang="en-US" sz="2600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 startAt="4"/>
            </a:pPr>
            <a:r>
              <a:rPr lang="ru-RU" altLang="en-US" sz="2800" dirty="0">
                <a:solidFill>
                  <a:srgbClr val="FFFF00"/>
                </a:solidFill>
              </a:rPr>
              <a:t>Следите, чтобы ваши цели были краткими, простыми, исполнимыми.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Keep your goals short, simple, specific, practical. </a:t>
            </a:r>
            <a:endParaRPr lang="pt-BR" altLang="en-US" sz="2000" i="1" dirty="0">
              <a:solidFill>
                <a:srgbClr val="FFFF00"/>
              </a:solidFill>
            </a:endParaRPr>
          </a:p>
          <a:p>
            <a:pPr marL="514350" indent="-514350">
              <a:buNone/>
            </a:pPr>
            <a:endParaRPr lang="en-US" altLang="en-US" sz="2600" i="1" dirty="0"/>
          </a:p>
          <a:p>
            <a:pPr marL="514350" indent="-514350">
              <a:buNone/>
            </a:pPr>
            <a:endParaRPr lang="en-US" altLang="en-US" sz="2600" dirty="0"/>
          </a:p>
          <a:p>
            <a:pPr marL="514350" indent="-514350">
              <a:buNone/>
            </a:pPr>
            <a:endParaRPr lang="en-US" altLang="en-US" sz="2600" dirty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51D8A6CD-88A2-4551-85D7-D684E78D78F4}" type="slidenum">
              <a:rPr kumimoji="0" lang="en-US" altLang="en-US" sz="1400">
                <a:solidFill>
                  <a:schemeClr val="tx1"/>
                </a:solidFill>
              </a:rPr>
              <a:pPr/>
              <a:t>37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686800" cy="1143000"/>
          </a:xfrm>
        </p:spPr>
        <p:txBody>
          <a:bodyPr/>
          <a:lstStyle/>
          <a:p>
            <a:r>
              <a:rPr lang="ru-RU" altLang="en-US" sz="3400" dirty="0">
                <a:solidFill>
                  <a:srgbClr val="FFFF00"/>
                </a:solidFill>
              </a:rPr>
              <a:t>Подсказки к составлению хороших целей </a:t>
            </a:r>
            <a:r>
              <a:rPr lang="en-US" altLang="en-US" sz="4000" dirty="0">
                <a:solidFill>
                  <a:srgbClr val="FFFF00"/>
                </a:solidFill>
              </a:rPr>
              <a:t/>
            </a:r>
            <a:br>
              <a:rPr lang="en-US" altLang="en-US" sz="4000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Helps for Writing Good Goals</a:t>
            </a:r>
            <a:endParaRPr lang="en-US" altLang="en-US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8458200" cy="5029200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 startAt="6"/>
            </a:pPr>
            <a:r>
              <a:rPr lang="ru-RU" altLang="en-US" sz="2800" dirty="0">
                <a:solidFill>
                  <a:srgbClr val="FFFF00"/>
                </a:solidFill>
              </a:rPr>
              <a:t>Сосредоточьтесь на том, что происходит в </a:t>
            </a:r>
            <a:r>
              <a:rPr lang="ru-RU" altLang="en-US" sz="2800" u="sng" dirty="0">
                <a:solidFill>
                  <a:srgbClr val="FFC000"/>
                </a:solidFill>
              </a:rPr>
              <a:t>настоящем</a:t>
            </a:r>
            <a:r>
              <a:rPr lang="ru-RU" altLang="en-US" sz="2800" dirty="0">
                <a:solidFill>
                  <a:srgbClr val="FFFF00"/>
                </a:solidFill>
              </a:rPr>
              <a:t>, а не будет происходить в далеком будущем.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2000" dirty="0"/>
              <a:t>Focus on what is going on in the </a:t>
            </a:r>
            <a:r>
              <a:rPr lang="en-US" altLang="en-US" sz="2000" u="sng" dirty="0">
                <a:solidFill>
                  <a:srgbClr val="FFC000"/>
                </a:solidFill>
              </a:rPr>
              <a:t>present</a:t>
            </a:r>
            <a:r>
              <a:rPr lang="en-US" altLang="en-US" sz="2000" dirty="0"/>
              <a:t>, not far in the future.</a:t>
            </a:r>
            <a:br>
              <a:rPr lang="en-US" altLang="en-US" sz="2000" dirty="0"/>
            </a:br>
            <a:endParaRPr lang="pt-BR" altLang="en-US" sz="2600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 startAt="6"/>
            </a:pPr>
            <a:r>
              <a:rPr lang="ru-RU" altLang="en-US" sz="2800" dirty="0">
                <a:solidFill>
                  <a:srgbClr val="FFFF00"/>
                </a:solidFill>
              </a:rPr>
              <a:t>Преподайте «Урок о цели» своим сотрудникам и студентам</a:t>
            </a:r>
            <a:r>
              <a:rPr lang="en-US" altLang="en-US" sz="2800" dirty="0">
                <a:solidFill>
                  <a:srgbClr val="FFFF00"/>
                </a:solidFill>
              </a:rPr>
              <a:t>.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2000" dirty="0"/>
              <a:t>Teach a “Goals class” to staff and students.</a:t>
            </a:r>
            <a:r>
              <a:rPr lang="pt-BR" altLang="en-US" sz="2000" dirty="0"/>
              <a:t> </a:t>
            </a:r>
            <a:endParaRPr lang="en-US" altLang="en-US" sz="2600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 startAt="6"/>
            </a:pPr>
            <a:endParaRPr lang="pt-BR" altLang="en-US" sz="2600" i="1" dirty="0"/>
          </a:p>
          <a:p>
            <a:pPr marL="514350" indent="-514350">
              <a:buNone/>
            </a:pPr>
            <a:endParaRPr lang="en-US" altLang="en-US" sz="2600" dirty="0"/>
          </a:p>
          <a:p>
            <a:pPr marL="514350" indent="-514350">
              <a:buNone/>
            </a:pPr>
            <a:endParaRPr lang="en-US" altLang="en-US" sz="2600" i="1" dirty="0"/>
          </a:p>
          <a:p>
            <a:pPr marL="514350" indent="-514350">
              <a:buNone/>
            </a:pPr>
            <a:endParaRPr lang="en-US" altLang="en-US" sz="2600" dirty="0"/>
          </a:p>
          <a:p>
            <a:pPr marL="514350" indent="-514350">
              <a:buNone/>
            </a:pPr>
            <a:endParaRPr lang="en-US" altLang="en-US" sz="2600" dirty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456E574A-BDAC-4F69-BCE9-AB52C490EB36}" type="slidenum">
              <a:rPr kumimoji="0" lang="en-US" altLang="en-US" sz="1400">
                <a:solidFill>
                  <a:schemeClr val="tx1"/>
                </a:solidFill>
              </a:rPr>
              <a:pPr/>
              <a:t>38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686800" cy="1143000"/>
          </a:xfrm>
        </p:spPr>
        <p:txBody>
          <a:bodyPr/>
          <a:lstStyle/>
          <a:p>
            <a:r>
              <a:rPr lang="ru-RU" altLang="en-US" sz="3400" dirty="0">
                <a:solidFill>
                  <a:srgbClr val="FFFF00"/>
                </a:solidFill>
              </a:rPr>
              <a:t>Подсказки к составлению хороших целей </a:t>
            </a:r>
            <a:r>
              <a:rPr lang="en-US" altLang="en-US" sz="4000" dirty="0">
                <a:solidFill>
                  <a:srgbClr val="FFFF00"/>
                </a:solidFill>
              </a:rPr>
              <a:t/>
            </a:r>
            <a:br>
              <a:rPr lang="en-US" altLang="en-US" sz="4000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Helps for Writing Good Goals</a:t>
            </a:r>
            <a:endParaRPr lang="en-US" altLang="en-US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609600"/>
            <a:ext cx="7772400" cy="5181600"/>
          </a:xfrm>
        </p:spPr>
        <p:txBody>
          <a:bodyPr/>
          <a:lstStyle/>
          <a:p>
            <a:r>
              <a:rPr lang="ru-RU" altLang="en-US" sz="4400" dirty="0">
                <a:solidFill>
                  <a:srgbClr val="FFFF00"/>
                </a:solidFill>
              </a:rPr>
              <a:t>Умение составлять цели применения на личном опыте пригодится вам на протяжении всей вашей жизни.</a:t>
            </a:r>
            <a:r>
              <a:rPr lang="en-US" altLang="en-US" sz="4400" dirty="0">
                <a:solidFill>
                  <a:srgbClr val="FFFF00"/>
                </a:solidFill>
              </a:rPr>
              <a:t/>
            </a:r>
            <a:br>
              <a:rPr lang="en-US" altLang="en-US" sz="4400" dirty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Developing good Personal Application goals is a skill that will be useful for a lifetime. 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74477CB2-47B4-4596-B482-08E69C25F955}" type="slidenum">
              <a:rPr kumimoji="0" lang="en-US" altLang="en-US" sz="1400">
                <a:solidFill>
                  <a:schemeClr val="tx1"/>
                </a:solidFill>
              </a:rPr>
              <a:pPr/>
              <a:t>39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2253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305800" cy="2133600"/>
          </a:xfrm>
        </p:spPr>
        <p:txBody>
          <a:bodyPr/>
          <a:lstStyle/>
          <a:p>
            <a:r>
              <a:rPr lang="ru-RU" altLang="en-US" sz="3600" dirty="0">
                <a:solidFill>
                  <a:srgbClr val="FFFF00"/>
                </a:solidFill>
              </a:rPr>
              <a:t>Постановка целей применения на личном опыте – трудная задача</a:t>
            </a:r>
            <a:r>
              <a:rPr lang="en-US" altLang="en-US" sz="3600" i="1" dirty="0">
                <a:solidFill>
                  <a:srgbClr val="FFFF00"/>
                </a:solidFill>
              </a:rPr>
              <a:t/>
            </a:r>
            <a:br>
              <a:rPr lang="en-US" altLang="en-US" sz="3600" i="1" dirty="0">
                <a:solidFill>
                  <a:srgbClr val="FFFF00"/>
                </a:solidFill>
              </a:rPr>
            </a:br>
            <a:r>
              <a:rPr lang="en-US" altLang="en-US" sz="2400" dirty="0"/>
              <a:t>Setting Personal Application Goals is a difficult task</a:t>
            </a:r>
            <a:endParaRPr lang="en-US" altLang="en-US" sz="2400" i="1" dirty="0">
              <a:solidFill>
                <a:srgbClr val="FFFF00"/>
              </a:solidFill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514600"/>
            <a:ext cx="7543800" cy="3657600"/>
          </a:xfrm>
        </p:spPr>
        <p:txBody>
          <a:bodyPr/>
          <a:lstStyle/>
          <a:p>
            <a:r>
              <a:rPr lang="ru-RU" altLang="en-US" dirty="0" smtClean="0">
                <a:solidFill>
                  <a:srgbClr val="FFFF00"/>
                </a:solidFill>
              </a:rPr>
              <a:t>Для студентов</a:t>
            </a:r>
            <a:r>
              <a:rPr lang="en-US" altLang="en-US" i="1" dirty="0">
                <a:solidFill>
                  <a:srgbClr val="FFFF00"/>
                </a:solidFill>
              </a:rPr>
              <a:t> </a:t>
            </a:r>
            <a:br>
              <a:rPr lang="en-US" altLang="en-US" i="1" dirty="0">
                <a:solidFill>
                  <a:srgbClr val="FFFF00"/>
                </a:solidFill>
              </a:rPr>
            </a:br>
            <a:r>
              <a:rPr lang="en-US" altLang="en-US" sz="2000" dirty="0"/>
              <a:t>For Students</a:t>
            </a:r>
          </a:p>
          <a:p>
            <a:r>
              <a:rPr lang="ru-RU" altLang="en-US" dirty="0" smtClean="0">
                <a:solidFill>
                  <a:srgbClr val="FFFF00"/>
                </a:solidFill>
              </a:rPr>
              <a:t>Преподавателей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For Teachers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r>
              <a:rPr lang="ru-RU" altLang="en-US" dirty="0" smtClean="0">
                <a:solidFill>
                  <a:srgbClr val="FFFF00"/>
                </a:solidFill>
              </a:rPr>
              <a:t>Но очень важная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But Very Important</a:t>
            </a:r>
            <a:endParaRPr lang="en-US" altLang="en-US" i="1" dirty="0" smtClean="0">
              <a:solidFill>
                <a:srgbClr val="FFFF00"/>
              </a:solidFill>
            </a:endParaRPr>
          </a:p>
        </p:txBody>
      </p:sp>
      <p:pic>
        <p:nvPicPr>
          <p:cNvPr id="5124" name="Picture 3" descr="Puzzle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1"/>
            <a:ext cx="3595688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FD85684D-C8DB-487D-90DD-A5BD9E811A71}" type="slidenum">
              <a:rPr kumimoji="0" lang="en-US" altLang="en-US" sz="1400">
                <a:solidFill>
                  <a:schemeClr val="tx1"/>
                </a:solidFill>
              </a:rPr>
              <a:pPr/>
              <a:t>4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512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8534400" cy="1295400"/>
          </a:xfrm>
        </p:spPr>
        <p:txBody>
          <a:bodyPr/>
          <a:lstStyle/>
          <a:p>
            <a:pPr marL="690563" indent="-690563"/>
            <a:r>
              <a:rPr lang="ru-RU" altLang="en-US" sz="3200" dirty="0">
                <a:solidFill>
                  <a:srgbClr val="FFC000"/>
                </a:solidFill>
              </a:rPr>
              <a:t>Г.	Признаки хорошей цели применения на личном опыте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Marks of a Good Personal Application Goal</a:t>
            </a:r>
            <a:endParaRPr lang="en-US" altLang="en-US" sz="3000" i="1" dirty="0">
              <a:solidFill>
                <a:schemeClr val="tx1"/>
              </a:solidFill>
            </a:endParaRP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8153400" cy="4267200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Она простая </a:t>
            </a:r>
            <a:r>
              <a:rPr lang="en-US" altLang="en-US" dirty="0" smtClean="0">
                <a:solidFill>
                  <a:srgbClr val="FFFF00"/>
                </a:solidFill>
              </a:rPr>
              <a:t>		</a:t>
            </a:r>
            <a:r>
              <a:rPr lang="en-US" altLang="en-US" sz="2000" dirty="0"/>
              <a:t>It is Simple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Она конкретная </a:t>
            </a:r>
            <a:r>
              <a:rPr lang="en-US" altLang="en-US" dirty="0" smtClean="0">
                <a:solidFill>
                  <a:srgbClr val="FFFF00"/>
                </a:solidFill>
              </a:rPr>
              <a:t>		</a:t>
            </a:r>
            <a:r>
              <a:rPr lang="en-US" altLang="en-US" sz="2000" dirty="0"/>
              <a:t>It is Specific</a:t>
            </a:r>
            <a:endParaRPr lang="en-US" altLang="en-US" sz="2000" i="1" dirty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Она значимая </a:t>
            </a:r>
            <a:r>
              <a:rPr lang="en-US" altLang="en-US" dirty="0" smtClean="0">
                <a:solidFill>
                  <a:srgbClr val="FFFF00"/>
                </a:solidFill>
              </a:rPr>
              <a:t>		</a:t>
            </a:r>
            <a:r>
              <a:rPr lang="en-US" altLang="en-US" sz="2000" dirty="0"/>
              <a:t>It is Meaningful</a:t>
            </a:r>
            <a:endParaRPr lang="en-US" altLang="en-US" i="1" dirty="0" smtClean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Она осуществимая </a:t>
            </a:r>
            <a:r>
              <a:rPr lang="en-US" altLang="en-US" dirty="0" smtClean="0">
                <a:solidFill>
                  <a:srgbClr val="FFFF00"/>
                </a:solidFill>
              </a:rPr>
              <a:t>	</a:t>
            </a:r>
            <a:r>
              <a:rPr lang="en-US" altLang="en-US" sz="2000" dirty="0"/>
              <a:t>It is Practical</a:t>
            </a:r>
            <a:endParaRPr lang="en-US" altLang="en-US" i="1" dirty="0" smtClean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Ее можно измерить </a:t>
            </a:r>
            <a:r>
              <a:rPr lang="en-US" altLang="en-US" dirty="0" smtClean="0">
                <a:solidFill>
                  <a:srgbClr val="FFFF00"/>
                </a:solidFill>
              </a:rPr>
              <a:t>	</a:t>
            </a:r>
            <a:r>
              <a:rPr lang="en-US" altLang="en-US" sz="2000" dirty="0"/>
              <a:t>It can be measured</a:t>
            </a:r>
            <a:endParaRPr lang="en-US" altLang="en-US" i="1" dirty="0" smtClean="0">
              <a:solidFill>
                <a:srgbClr val="FFFF0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ru-RU" altLang="en-US" dirty="0" smtClean="0">
                <a:solidFill>
                  <a:srgbClr val="FFFF00"/>
                </a:solidFill>
              </a:rPr>
              <a:t>Она помогает тебе </a:t>
            </a:r>
            <a:r>
              <a:rPr lang="en-US" altLang="en-US" dirty="0" smtClean="0">
                <a:solidFill>
                  <a:srgbClr val="FFFF00"/>
                </a:solidFill>
              </a:rPr>
              <a:t>	</a:t>
            </a:r>
            <a:r>
              <a:rPr lang="en-US" altLang="en-US" sz="2000" dirty="0"/>
              <a:t>It helps you</a:t>
            </a:r>
            <a:endParaRPr lang="en-US" altLang="en-US" i="1" dirty="0" smtClean="0">
              <a:solidFill>
                <a:srgbClr val="FFFF00"/>
              </a:solidFill>
            </a:endParaRP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90067958-1613-4184-9B90-0101354DFBF1}" type="slidenum">
              <a:rPr kumimoji="0" lang="en-US" altLang="en-US" sz="1400">
                <a:solidFill>
                  <a:schemeClr val="tx1"/>
                </a:solidFill>
              </a:rPr>
              <a:pPr/>
              <a:t>40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22" y="2133600"/>
            <a:ext cx="5034278" cy="381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543800" cy="1295400"/>
          </a:xfrm>
        </p:spPr>
        <p:txBody>
          <a:bodyPr/>
          <a:lstStyle/>
          <a:p>
            <a:pPr algn="ctr"/>
            <a:r>
              <a:rPr lang="ru-RU" dirty="0"/>
              <a:t>целей применения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</a:t>
            </a:r>
            <a:r>
              <a:rPr lang="ru-RU" dirty="0"/>
              <a:t>личном </a:t>
            </a:r>
            <a:r>
              <a:rPr lang="ru-RU" dirty="0" smtClean="0"/>
              <a:t>опыте</a:t>
            </a:r>
            <a:r>
              <a:rPr lang="en-US" dirty="0" smtClean="0"/>
              <a:t>—</a:t>
            </a:r>
            <a:r>
              <a:rPr lang="ru-RU" dirty="0" smtClean="0"/>
              <a:t>Двигатель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>
                <a:solidFill>
                  <a:schemeClr val="tx1"/>
                </a:solidFill>
              </a:rPr>
              <a:t>Personal Application Goals—the engine</a:t>
            </a:r>
          </a:p>
        </p:txBody>
      </p:sp>
    </p:spTree>
    <p:extLst>
      <p:ext uri="{BB962C8B-B14F-4D97-AF65-F5344CB8AC3E}">
        <p14:creationId xmlns:p14="http://schemas.microsoft.com/office/powerpoint/2010/main" val="3103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8229600" cy="1905000"/>
          </a:xfrm>
        </p:spPr>
        <p:txBody>
          <a:bodyPr/>
          <a:lstStyle/>
          <a:p>
            <a:pPr algn="ctr"/>
            <a:r>
              <a:rPr lang="ru-R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Библейский подход к обучению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      </a:t>
            </a:r>
            <a:r>
              <a:rPr lang="ru-R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alt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Biblical approach to learning</a:t>
            </a:r>
            <a:b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  &gt;&gt;&gt;  Step 2  &gt;&gt;&gt;  Step 3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4897866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8" name="Right Arrow 7"/>
          <p:cNvSpPr/>
          <p:nvPr/>
        </p:nvSpPr>
        <p:spPr bwMode="auto">
          <a:xfrm>
            <a:off x="4343400" y="7620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7239000" y="79476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01000" y="2819401"/>
            <a:ext cx="2514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Окна</a:t>
            </a:r>
            <a:endParaRPr lang="en-US" dirty="0"/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24152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обсуждения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tx1"/>
                </a:solidFill>
              </a:rPr>
              <a:t>Questions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iteenchallenge.org   Как помочь студенту поставить цели  Course T505.18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32766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Global Teen Challenge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www.iTeenChallenge.org</a:t>
            </a:r>
          </a:p>
          <a:p>
            <a:pPr algn="ctr">
              <a:buNone/>
            </a:pPr>
            <a:r>
              <a:rPr lang="en-US" altLang="en-US" sz="3200" dirty="0"/>
              <a:t>1-706-576-6555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95BC4D-65D8-4415-86BA-DF7DE0D8A42B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3152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az-Cyrl-AZ" sz="4000" dirty="0"/>
              <a:t>Контактная информация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Contact information</a:t>
            </a:r>
          </a:p>
        </p:txBody>
      </p:sp>
      <p:pic>
        <p:nvPicPr>
          <p:cNvPr id="3379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55369"/>
            <a:ext cx="3695700" cy="17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1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676400"/>
            <a:ext cx="7315200" cy="1143000"/>
          </a:xfrm>
        </p:spPr>
        <p:txBody>
          <a:bodyPr/>
          <a:lstStyle/>
          <a:p>
            <a:r>
              <a:rPr lang="ru-RU" altLang="en-US" sz="4400" dirty="0">
                <a:solidFill>
                  <a:srgbClr val="FFFF00"/>
                </a:solidFill>
              </a:rPr>
              <a:t>Величайшая ложь сатаны </a:t>
            </a:r>
            <a:r>
              <a:rPr lang="en-US" altLang="en-US" sz="2400" dirty="0">
                <a:solidFill>
                  <a:schemeClr val="tx1"/>
                </a:solidFill>
              </a:rPr>
              <a:t>Satan’s greatest lie</a:t>
            </a:r>
            <a:endParaRPr lang="en-US" altLang="en-US" sz="24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048000"/>
            <a:ext cx="7543800" cy="2895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i="1" dirty="0">
                <a:solidFill>
                  <a:srgbClr val="FFFF00"/>
                </a:solidFill>
              </a:rPr>
              <a:t>-----</a:t>
            </a:r>
            <a:r>
              <a:rPr lang="ru-RU" altLang="en-US" sz="4400" u="sng" dirty="0">
                <a:solidFill>
                  <a:srgbClr val="FFFF00"/>
                </a:solidFill>
              </a:rPr>
              <a:t>Только верь</a:t>
            </a:r>
            <a:r>
              <a:rPr lang="ru-RU" altLang="en-US" sz="4400" dirty="0">
                <a:solidFill>
                  <a:srgbClr val="FFFF00"/>
                </a:solidFill>
              </a:rPr>
              <a:t>!</a:t>
            </a:r>
            <a:r>
              <a:rPr lang="en-US" altLang="en-US" sz="4400" dirty="0">
                <a:solidFill>
                  <a:srgbClr val="FFFF00"/>
                </a:solidFill>
              </a:rPr>
              <a:t/>
            </a:r>
            <a:br>
              <a:rPr lang="en-US" altLang="en-US" sz="4400" dirty="0">
                <a:solidFill>
                  <a:srgbClr val="FFFF00"/>
                </a:solidFill>
              </a:rPr>
            </a:br>
            <a:r>
              <a:rPr lang="en-US" altLang="en-US" sz="2400" dirty="0"/>
              <a:t>-----</a:t>
            </a:r>
            <a:r>
              <a:rPr lang="en-US" altLang="en-US" sz="2400" u="sng" dirty="0"/>
              <a:t>Only believe</a:t>
            </a:r>
            <a:r>
              <a:rPr lang="en-US" altLang="en-US" sz="2400" dirty="0"/>
              <a:t>! </a:t>
            </a:r>
            <a:endParaRPr lang="en-US" altLang="en-US" sz="4400" i="1" dirty="0">
              <a:solidFill>
                <a:srgbClr val="FFFF00"/>
              </a:solidFill>
            </a:endParaRP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7DEF5384-D921-4E53-945F-6119EF930967}" type="slidenum">
              <a:rPr kumimoji="0" lang="en-US" altLang="en-US" sz="1400">
                <a:solidFill>
                  <a:schemeClr val="tx1"/>
                </a:solidFill>
              </a:rPr>
              <a:pPr/>
              <a:t>5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615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8305800" cy="2057400"/>
          </a:xfrm>
        </p:spPr>
        <p:txBody>
          <a:bodyPr/>
          <a:lstStyle/>
          <a:p>
            <a:r>
              <a:rPr lang="ru-RU" dirty="0" smtClean="0"/>
              <a:t>Разница между верующим и последователем Христа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Difference between being a believer and a follower of Jesus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286000"/>
            <a:ext cx="5486400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4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763000" cy="1143000"/>
          </a:xfrm>
        </p:spPr>
        <p:txBody>
          <a:bodyPr/>
          <a:lstStyle/>
          <a:p>
            <a:pPr marL="685800" indent="-685800"/>
            <a:r>
              <a:rPr lang="en-US" altLang="en-US" sz="3200" dirty="0">
                <a:solidFill>
                  <a:srgbClr val="FFFF00"/>
                </a:solidFill>
              </a:rPr>
              <a:t>A.	</a:t>
            </a:r>
            <a:r>
              <a:rPr lang="ru-RU" altLang="en-US" sz="3200" dirty="0">
                <a:solidFill>
                  <a:srgbClr val="FFFF00"/>
                </a:solidFill>
              </a:rPr>
              <a:t>Как Бог видит применение на личном опыте 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God’s view of personal application</a:t>
            </a:r>
            <a:endParaRPr lang="en-US" altLang="en-US" sz="28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80010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altLang="en-US" sz="2800" dirty="0">
                <a:solidFill>
                  <a:srgbClr val="FFFF00"/>
                </a:solidFill>
              </a:rPr>
              <a:t>Матфея 7:24-27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Matthew 7:24-27</a:t>
            </a:r>
            <a:endParaRPr lang="en-US" altLang="en-US" sz="2400" dirty="0"/>
          </a:p>
          <a:p>
            <a:pPr marL="0" indent="0">
              <a:buNone/>
            </a:pPr>
            <a:r>
              <a:rPr lang="ru-RU" altLang="en-US" sz="3200" dirty="0">
                <a:solidFill>
                  <a:srgbClr val="FFFF00"/>
                </a:solidFill>
              </a:rPr>
              <a:t>Иакова 1:22-25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400" dirty="0"/>
              <a:t>James 1:22-25</a:t>
            </a:r>
            <a:endParaRPr lang="en-US" altLang="en-US" sz="2800" dirty="0"/>
          </a:p>
          <a:p>
            <a:pPr marL="0" indent="0">
              <a:buNone/>
            </a:pPr>
            <a:r>
              <a:rPr lang="ru-RU" altLang="en-US" sz="3200" dirty="0">
                <a:solidFill>
                  <a:srgbClr val="FFFF00"/>
                </a:solidFill>
              </a:rPr>
              <a:t>Галатам 3:1-3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400" dirty="0"/>
              <a:t>Galatians 3:1-3</a:t>
            </a:r>
            <a:endParaRPr lang="en-US" altLang="en-US" sz="2800" dirty="0"/>
          </a:p>
          <a:p>
            <a:pPr marL="0" indent="0">
              <a:buNone/>
            </a:pPr>
            <a:r>
              <a:rPr lang="ru-RU" altLang="en-US" sz="3200" dirty="0">
                <a:solidFill>
                  <a:srgbClr val="FFFF00"/>
                </a:solidFill>
              </a:rPr>
              <a:t>Иезекииль 33:30-32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400" dirty="0"/>
              <a:t>Ezekiel 33:30-32</a:t>
            </a:r>
            <a:endParaRPr lang="en-US" altLang="en-US" sz="2800" dirty="0"/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78CBCC0C-D44B-4A5C-B5FB-4221E52389EB}" type="slidenum">
              <a:rPr kumimoji="0" lang="en-US" altLang="en-US" sz="1400">
                <a:solidFill>
                  <a:schemeClr val="tx1"/>
                </a:solidFill>
              </a:rPr>
              <a:pPr/>
              <a:t>7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71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42" y="1905001"/>
            <a:ext cx="4283158" cy="167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763000" cy="1143000"/>
          </a:xfrm>
        </p:spPr>
        <p:txBody>
          <a:bodyPr/>
          <a:lstStyle/>
          <a:p>
            <a:r>
              <a:rPr lang="ru-RU" altLang="en-US" sz="3200" dirty="0">
                <a:solidFill>
                  <a:srgbClr val="FFFF00"/>
                </a:solidFill>
              </a:rPr>
              <a:t>Как Бог видит применение на личном опыте </a:t>
            </a:r>
            <a:r>
              <a:rPr lang="en-US" altLang="en-US" sz="3600" dirty="0">
                <a:solidFill>
                  <a:srgbClr val="FFFF00"/>
                </a:solidFill>
              </a:rPr>
              <a:t/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God’s view of personal application</a:t>
            </a:r>
            <a:endParaRPr lang="en-US" altLang="en-US" sz="28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0"/>
            <a:ext cx="87630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altLang="en-US" sz="2800" dirty="0">
                <a:solidFill>
                  <a:srgbClr val="FFFF00"/>
                </a:solidFill>
              </a:rPr>
              <a:t>Матфея 7:24-27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Matthew 7:24-27 (The wise &amp; foolish builders)</a:t>
            </a:r>
            <a:endParaRPr lang="en-US" altLang="en-US" sz="2800" i="1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en-US" sz="2800" dirty="0">
                <a:solidFill>
                  <a:srgbClr val="FFFF00"/>
                </a:solidFill>
              </a:rPr>
              <a:t>Еврейская модель образования или греческая модель 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000" dirty="0"/>
              <a:t>Hebrew model of education vs. Greek model</a:t>
            </a:r>
            <a:endParaRPr lang="en-US" altLang="en-US" sz="2400" i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ru-RU" altLang="en-US" sz="2400" u="sng" dirty="0">
                <a:solidFill>
                  <a:srgbClr val="FFC000"/>
                </a:solidFill>
              </a:rPr>
              <a:t>Знай</a:t>
            </a:r>
            <a:r>
              <a:rPr lang="ru-RU" altLang="en-US" sz="2400" dirty="0"/>
              <a:t> </a:t>
            </a:r>
            <a:r>
              <a:rPr lang="ru-RU" altLang="en-US" sz="2400" dirty="0">
                <a:solidFill>
                  <a:srgbClr val="FFFF00"/>
                </a:solidFill>
              </a:rPr>
              <a:t>истину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2000" u="sng" dirty="0">
                <a:solidFill>
                  <a:srgbClr val="FFC000"/>
                </a:solidFill>
              </a:rPr>
              <a:t>Know</a:t>
            </a:r>
            <a:r>
              <a:rPr lang="en-US" altLang="en-US" sz="2000" dirty="0"/>
              <a:t> the truth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ru-RU" altLang="en-US" sz="2400" dirty="0">
                <a:solidFill>
                  <a:srgbClr val="FFFF00"/>
                </a:solidFill>
              </a:rPr>
              <a:t>Понимай, какое отношение истина имеет к твоей жизни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2000" dirty="0"/>
              <a:t>Understand how the truth relates to my life  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ru-RU" altLang="en-US" sz="2400" u="sng" dirty="0">
                <a:solidFill>
                  <a:srgbClr val="FFC000"/>
                </a:solidFill>
              </a:rPr>
              <a:t>Исполняй</a:t>
            </a:r>
            <a:r>
              <a:rPr lang="ru-RU" altLang="en-US" sz="2400" dirty="0"/>
              <a:t> </a:t>
            </a:r>
            <a:r>
              <a:rPr lang="ru-RU" altLang="en-US" sz="2400" dirty="0">
                <a:solidFill>
                  <a:srgbClr val="FFFF00"/>
                </a:solidFill>
              </a:rPr>
              <a:t>ее—Приводи ее в действие—сегодня!</a:t>
            </a:r>
            <a:br>
              <a:rPr lang="ru-RU" altLang="en-US" sz="2400" dirty="0">
                <a:solidFill>
                  <a:srgbClr val="FFFF00"/>
                </a:solidFill>
              </a:rPr>
            </a:br>
            <a:r>
              <a:rPr lang="ru-RU" altLang="en-US" sz="2400" dirty="0">
                <a:solidFill>
                  <a:srgbClr val="FFFF00"/>
                </a:solidFill>
              </a:rPr>
              <a:t>—постоянно </a:t>
            </a:r>
            <a:r>
              <a:rPr lang="en-US" altLang="en-US" sz="2400" dirty="0">
                <a:solidFill>
                  <a:srgbClr val="FFFF00"/>
                </a:solidFill>
              </a:rPr>
              <a:t/>
            </a: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2000" u="sng" dirty="0">
                <a:solidFill>
                  <a:srgbClr val="FFC000"/>
                </a:solidFill>
              </a:rPr>
              <a:t>Do</a:t>
            </a:r>
            <a:r>
              <a:rPr lang="en-US" altLang="en-US" sz="2000" dirty="0"/>
              <a:t> it—Put it into action—today!  —consistently</a:t>
            </a:r>
            <a:endParaRPr lang="pt-BR" altLang="en-US" sz="2400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FontTx/>
              <a:buAutoNum type="arabicPeriod"/>
            </a:pPr>
            <a:endParaRPr lang="en-US" altLang="en-US" sz="2400" dirty="0"/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en-US" altLang="en-US" sz="1400" smtClean="0">
                <a:solidFill>
                  <a:schemeClr val="tx1"/>
                </a:solidFill>
              </a:rPr>
              <a:t>11-2022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fld id="{78CBCC0C-D44B-4A5C-B5FB-4221E52389EB}" type="slidenum">
              <a:rPr kumimoji="0" lang="en-US" altLang="en-US" sz="1400">
                <a:solidFill>
                  <a:schemeClr val="tx1"/>
                </a:solidFill>
              </a:rPr>
              <a:pPr/>
              <a:t>8</a:t>
            </a:fld>
            <a:endParaRPr kumimoji="0" lang="en-US" altLang="en-US" sz="1400">
              <a:solidFill>
                <a:schemeClr val="tx1"/>
              </a:solidFill>
            </a:endParaRPr>
          </a:p>
        </p:txBody>
      </p:sp>
      <p:sp>
        <p:nvSpPr>
          <p:cNvPr id="71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kumimoji="0" lang="ru-RU" altLang="en-US" sz="1400">
                <a:solidFill>
                  <a:schemeClr val="tx1"/>
                </a:solidFill>
              </a:rPr>
              <a:t>iteenchallenge.org   Как помочь студенту поставить цели  Course T505.18</a:t>
            </a:r>
            <a:endParaRPr kumimoji="0"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8229600" cy="1905000"/>
          </a:xfrm>
        </p:spPr>
        <p:txBody>
          <a:bodyPr/>
          <a:lstStyle/>
          <a:p>
            <a:pPr algn="ctr"/>
            <a:r>
              <a:rPr lang="ru-R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Библейский подход к обучению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      </a:t>
            </a:r>
            <a:r>
              <a:rPr lang="ru-RU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alt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Biblical approach to learning</a:t>
            </a:r>
            <a:b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  &gt;&gt;&gt;  Step 2  &gt;&gt;&gt;  Step 3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4897866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11-2022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Как помочь студенту поставить цели  Course T505.18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219-2BB3-4C5E-B148-479F2C35B233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Right Arrow 7"/>
          <p:cNvSpPr/>
          <p:nvPr/>
        </p:nvSpPr>
        <p:spPr bwMode="auto">
          <a:xfrm>
            <a:off x="4343400" y="7620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7239000" y="79476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01000" y="2819401"/>
            <a:ext cx="2514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Окна</a:t>
            </a:r>
            <a:endParaRPr lang="en-US" dirty="0"/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41948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2958</TotalTime>
  <Words>2596</Words>
  <Application>Microsoft Office PowerPoint</Application>
  <PresentationFormat>Widescreen</PresentationFormat>
  <Paragraphs>274</Paragraphs>
  <Slides>44</Slides>
  <Notes>0</Notes>
  <HiddenSlides>7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 Unicode MS</vt:lpstr>
      <vt:lpstr>Arial</vt:lpstr>
      <vt:lpstr>Tahoma</vt:lpstr>
      <vt:lpstr>Times New Roman</vt:lpstr>
      <vt:lpstr>Wingdings</vt:lpstr>
      <vt:lpstr>Default Design</vt:lpstr>
      <vt:lpstr>Clip</vt:lpstr>
      <vt:lpstr>Как помочь студенту поставить цели и применить полученные знания на личном опыте Helping Students with Personal Application Goals</vt:lpstr>
      <vt:lpstr>How much experience have you had in helping students set personal application goals in Teen Challenge classes?</vt:lpstr>
      <vt:lpstr>целей применения  на личном опыте—Двигатель  Personal Application Goals—the engine</vt:lpstr>
      <vt:lpstr>Постановка целей применения на личном опыте – трудная задача Setting Personal Application Goals is a difficult task</vt:lpstr>
      <vt:lpstr>Величайшая ложь сатаны Satan’s greatest lie</vt:lpstr>
      <vt:lpstr>Разница между верующим и последователем Христа Difference between being a believer and a follower of Jesus</vt:lpstr>
      <vt:lpstr>A. Как Бог видит применение на личном опыте  God’s view of personal application</vt:lpstr>
      <vt:lpstr>Как Бог видит применение на личном опыте  God’s view of personal application</vt:lpstr>
      <vt:lpstr>Библейский подход к обучению Шаг 1          Шаг 2         Шаг 3  A Biblical approach to learning Step 1  &gt;&gt;&gt;  Step 2  &gt;&gt;&gt;  Step 3</vt:lpstr>
      <vt:lpstr>Тин Челлендж – это служение Великого Поручения, целью которого является воспитание учеников Христа. Teen Challenge is a Great Commission ministry —focused on making disciples. </vt:lpstr>
      <vt:lpstr>PowerPoint Presentation</vt:lpstr>
      <vt:lpstr>Где мы используем цели применения на личном опыте? Where do we use Personal Application Goals? </vt:lpstr>
      <vt:lpstr>Где мы используем цели применения на личном опыте? Where do we use Personal Application Goals? </vt:lpstr>
      <vt:lpstr>B. Образцы правильно поставленной цели применения на личном опыте Samples of good personal application goals</vt:lpstr>
      <vt:lpstr>PowerPoint Presentation</vt:lpstr>
      <vt:lpstr>PowerPoint Presentation</vt:lpstr>
      <vt:lpstr>PowerPoint Presentation</vt:lpstr>
      <vt:lpstr>PowerPoint Presentation</vt:lpstr>
      <vt:lpstr> “Я жажду совершить большое и благородное дело, но моя важнейшая обязанность совершать малые дела так, как если бы они были большими и благородными.” – Хелен Келлер  “I long to accomplish a great and noble task, but it is my chief duty to accomplish small tasks as if they were great and noble.” - Helen Keller               </vt:lpstr>
      <vt:lpstr>Г. Признаки хорошей цели применения на личном опыте Marks of a Good Personal Application Goal</vt:lpstr>
      <vt:lpstr>PowerPoint Presentation</vt:lpstr>
      <vt:lpstr>Хорошая идея  или  хорошая цель</vt:lpstr>
      <vt:lpstr>PowerPoint Presentation</vt:lpstr>
      <vt:lpstr>Оценка цели Evaluating a Goal</vt:lpstr>
      <vt:lpstr>Матфея 28:19-20  Matthew 28:19-20</vt:lpstr>
      <vt:lpstr>Д. Что должно быть в центре цели применения на личном опыте? What should be the focus of the personal application goal?</vt:lpstr>
      <vt:lpstr>Четыре вопроса  The Four Questions </vt:lpstr>
      <vt:lpstr>1. Какие проблемы возникают у студентов с постановкой целей применения на личном опыте? What are some of the problems students have in setting personal application goals?</vt:lpstr>
      <vt:lpstr>2. Проблема слишком общей формулировки цели  The problem of goals being too general</vt:lpstr>
      <vt:lpstr>У нас не стоит задача преодолеть весь путь, сделав один шаг. We are not trying to go the whole distance in one step.  Мы будем делать Один шаг в правильном направлении. We want to take One step in a  positive direction.</vt:lpstr>
      <vt:lpstr>"Путешествие длиной в тысячи миль начинается с шага"     - Китайская пословица      "A journey of a thousand miles begins  with a single step." - Chinese Proverb</vt:lpstr>
      <vt:lpstr> Я иду к цели, чтобы получить награду высшего Божьего звания во Христе Иисусе. (Филиппийцам 3:14, Совр.перевод)  I press on toward the goal to win the prize for which God has called me (Philippians 3:14 NIV)   </vt:lpstr>
      <vt:lpstr>“Если целиться в никуда, каждый выстрел будет точным”  Автор неизвестен  “If you aim at nothing, you'll hit it every time.”  Author unknown                                                     </vt:lpstr>
      <vt:lpstr>3. Различные виды целей Different kinds of Goals</vt:lpstr>
      <vt:lpstr>3. Различные виды целей Different kinds of Goals</vt:lpstr>
      <vt:lpstr>Подсказки к составлению хороших целей  Helps for Writing Good Goals</vt:lpstr>
      <vt:lpstr>Подсказки к составлению хороших целей  Helps for Writing Good Goals</vt:lpstr>
      <vt:lpstr>Подсказки к составлению хороших целей  Helps for Writing Good Goals</vt:lpstr>
      <vt:lpstr>Умение составлять цели применения на личном опыте пригодится вам на протяжении всей вашей жизни. Developing good Personal Application goals is a skill that will be useful for a lifetime. </vt:lpstr>
      <vt:lpstr>Г. Признаки хорошей цели применения на личном опыте Marks of a Good Personal Application Goal</vt:lpstr>
      <vt:lpstr>целей применения  на личном опыте—Двигатель  Personal Application Goals—the engine</vt:lpstr>
      <vt:lpstr>Библейский подход к обучению Шаг 1          Шаг 2         Шаг 3  A Biblical approach to learning Step 1  &gt;&gt;&gt;  Step 2  &gt;&gt;&gt;  Step 3</vt:lpstr>
      <vt:lpstr>Вопросы для обсуждения Questions for discussion</vt:lpstr>
      <vt:lpstr>Контактная информация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Students with Personal Application Goals</dc:title>
  <dc:creator>Gregg Fischer</dc:creator>
  <cp:lastModifiedBy>Dave Batty</cp:lastModifiedBy>
  <cp:revision>109</cp:revision>
  <cp:lastPrinted>2004-06-25T02:36:08Z</cp:lastPrinted>
  <dcterms:created xsi:type="dcterms:W3CDTF">2004-06-06T20:04:55Z</dcterms:created>
  <dcterms:modified xsi:type="dcterms:W3CDTF">2022-11-22T11:32:25Z</dcterms:modified>
</cp:coreProperties>
</file>