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notesMasterIdLst>
    <p:notesMasterId r:id="rId22"/>
  </p:notesMasterIdLst>
  <p:sldIdLst>
    <p:sldId id="256" r:id="rId2"/>
    <p:sldId id="279" r:id="rId3"/>
    <p:sldId id="283" r:id="rId4"/>
    <p:sldId id="281" r:id="rId5"/>
    <p:sldId id="266" r:id="rId6"/>
    <p:sldId id="258" r:id="rId7"/>
    <p:sldId id="269" r:id="rId8"/>
    <p:sldId id="259" r:id="rId9"/>
    <p:sldId id="270" r:id="rId10"/>
    <p:sldId id="264" r:id="rId11"/>
    <p:sldId id="271" r:id="rId12"/>
    <p:sldId id="261" r:id="rId13"/>
    <p:sldId id="272" r:id="rId14"/>
    <p:sldId id="262" r:id="rId15"/>
    <p:sldId id="273" r:id="rId16"/>
    <p:sldId id="263" r:id="rId17"/>
    <p:sldId id="265" r:id="rId18"/>
    <p:sldId id="275" r:id="rId19"/>
    <p:sldId id="284" r:id="rId20"/>
    <p:sldId id="28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300" y="4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AEE1F0-B232-4689-9C0B-6D8D55D5A8C0}" type="datetimeFigureOut">
              <a:rPr lang="en-US" altLang="en-US"/>
              <a:pPr/>
              <a:t>12/16/2019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2CEC17-19C0-4208-AB84-6F68306651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51647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iTeenChallenge.org     Course T506.04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D187-C24A-4918-B7EE-4D766610E5A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061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iTeenChallenge.org     Course T506.04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C309-1CBD-4010-939B-0F07EA5CA1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7059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iTeenChallenge.org     Course T506.04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C309-1CBD-4010-939B-0F07EA5CA1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1003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iTeenChallenge.org     Course T506.04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C309-1CBD-4010-939B-0F07EA5CA14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546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iTeenChallenge.org     Course T506.04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C309-1CBD-4010-939B-0F07EA5CA1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094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iTeenChallenge.org     Course T506.04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C309-1CBD-4010-939B-0F07EA5CA1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5015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iTeenChallenge.org     Course T506.04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C309-1CBD-4010-939B-0F07EA5CA1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6599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iTeenChallenge.org     Course T506.04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F92DA-C850-428A-96C2-41C97913066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76401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iTeenChallenge.org     Course T506.04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A361-CB32-45DA-9A49-64F5B7D56EA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4208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iTeenChallenge.org     Course T506.04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29C9E-2419-45F7-9DBF-95FCB9C2AD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7786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iTeenChallenge.org     Course T506.04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45B6-4B18-4CC4-AAD7-310D06FBD99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806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iTeenChallenge.org     Course T506.04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930AD-D266-49B8-BDDB-2A86C2A67E7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614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iTeenChallenge.org     Course T506.04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A584-DA8F-42E8-A44B-7E0DC70FBD0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304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iTeenChallenge.org     Course T506.04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BC3D-B27D-49E9-8050-E3C5F2C91C9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3568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iTeenChallenge.org     Course T506.04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4E973-AFEB-4B0D-BE2C-636A0C7780B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9360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iTeenChallenge.org     Course T506.04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581AF-BD36-4F6D-90D6-7E92498E902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4657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iTeenChallenge.org     Course T506.04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ED44-808B-4748-B5DF-199E802D63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11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iTeenChallenge.org     Course T506.04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0835-8E89-4F9F-AFD0-103680EAC5C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5429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n-US"/>
              <a:t>iTeenChallenge.org     Course T506.04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FC309-1CBD-4010-939B-0F07EA5CA1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9777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  <p:sldLayoutId id="2147483801" r:id="rId17"/>
    <p:sldLayoutId id="2147483802" r:id="rId18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3794" y="762001"/>
            <a:ext cx="10353762" cy="16764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defRPr/>
            </a:pPr>
            <a:r>
              <a:rPr lang="th-TH" sz="6600" dirty="0">
                <a:solidFill>
                  <a:srgbClr val="FFFF00"/>
                </a:solidFill>
                <a:effectLst/>
                <a:cs typeface="+mn-cs"/>
              </a:rPr>
              <a:t>พื้นฐานของการวางแผนการสอนของครู</a:t>
            </a:r>
            <a:r>
              <a:rPr lang="en-US" sz="3600" dirty="0">
                <a:solidFill>
                  <a:srgbClr val="FFFF00"/>
                </a:solidFill>
              </a:rPr>
              <a:t/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1200" dirty="0">
                <a:solidFill>
                  <a:srgbClr val="FFFF00"/>
                </a:solidFill>
              </a:rPr>
              <a:t/>
            </a:r>
            <a:br>
              <a:rPr lang="en-US" sz="1200" dirty="0">
                <a:solidFill>
                  <a:srgbClr val="FFFF00"/>
                </a:solidFill>
              </a:rPr>
            </a:br>
            <a:r>
              <a:rPr lang="en-US" sz="27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Basics of Teacher Lesson Planning</a:t>
            </a:r>
            <a:endParaRPr lang="en-US" sz="6600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599" y="3429000"/>
            <a:ext cx="6388297" cy="1600200"/>
          </a:xfrm>
        </p:spPr>
        <p:txBody>
          <a:bodyPr/>
          <a:lstStyle/>
          <a:p>
            <a:r>
              <a:rPr lang="th-TH" sz="5400" dirty="0">
                <a:latin typeface="Cordia New" panose="020B0304020202020204" pitchFamily="34" charset="-34"/>
                <a:cs typeface="Cordia New" panose="020B0304020202020204" pitchFamily="34" charset="-34"/>
              </a:rPr>
              <a:t>โดย เดวิด เบทตี้</a:t>
            </a:r>
            <a:r>
              <a:rPr lang="en-US" sz="5400" dirty="0">
                <a:latin typeface="Cordia New" panose="020B0304020202020204" pitchFamily="34" charset="-34"/>
                <a:cs typeface="Cordia New" panose="020B0304020202020204" pitchFamily="34" charset="-34"/>
              </a:rPr>
              <a:t>:</a:t>
            </a:r>
            <a:r>
              <a:rPr lang="en-US" altLang="en-US" sz="54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br>
              <a:rPr lang="en-US" altLang="en-US" sz="5400" dirty="0"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altLang="en-US" sz="2800" dirty="0"/>
              <a:t>by Dave Batty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rgbClr val="BCB7A8"/>
                </a:solidFill>
              </a:rPr>
              <a:t>iTeenChallenge.org     Course T506.04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CAC3B8D6-5FA0-4E21-AE34-ADEA36206F77}" type="slidenum">
              <a:rPr lang="en-US" altLang="en-US">
                <a:solidFill>
                  <a:srgbClr val="BCB7A8"/>
                </a:solidFill>
              </a:rPr>
              <a:pPr/>
              <a:t>1</a:t>
            </a:fld>
            <a:endParaRPr lang="en-US" altLang="en-US">
              <a:solidFill>
                <a:srgbClr val="BCB7A8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400" y="3585017"/>
            <a:ext cx="2503389" cy="1520383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103632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h-TH" sz="48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ขั้นตอนที่2: การเขียนแผนการสอนบทเรียน</a:t>
            </a:r>
            <a:r>
              <a:rPr lang="en-US" sz="48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48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2   Writing Your Lesson Plan</a:t>
            </a:r>
            <a:endParaRPr lang="en-US" sz="2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00200"/>
            <a:ext cx="10363200" cy="4800600"/>
          </a:xfrm>
        </p:spPr>
        <p:txBody>
          <a:bodyPr>
            <a:normAutofit lnSpcReduction="10000"/>
          </a:bodyPr>
          <a:lstStyle/>
          <a:p>
            <a:pPr marL="571500" indent="-571500">
              <a:spcAft>
                <a:spcPts val="3000"/>
              </a:spcAft>
              <a:buClr>
                <a:schemeClr val="tx1"/>
              </a:buClr>
              <a:buNone/>
            </a:pPr>
            <a:r>
              <a:rPr lang="en-US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1.	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อธิษฐาน</a:t>
            </a:r>
            <a:r>
              <a:rPr lang="ru-RU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rdia New" panose="020B0304020202020204" pitchFamily="34" charset="-34"/>
              </a:rPr>
              <a:t> </a:t>
            </a:r>
            <a:r>
              <a:rPr lang="en-US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    </a:t>
            </a: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Pray</a:t>
            </a:r>
            <a:endParaRPr lang="en-US" altLang="en-US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Clr>
                <a:schemeClr val="tx1"/>
              </a:buClr>
              <a:buNone/>
            </a:pPr>
            <a:r>
              <a:rPr lang="en-US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2.	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ทบทวนหลักความจริงจากพระคัมภีร์ และ ข้อพระธรรมหลัก</a:t>
            </a:r>
            <a:endParaRPr lang="en-US" alt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71500" indent="-571500" eaLnBrk="1" hangingPunct="1">
              <a:spcBef>
                <a:spcPts val="0"/>
              </a:spcBef>
              <a:spcAft>
                <a:spcPts val="3000"/>
              </a:spcAft>
              <a:buClr>
                <a:schemeClr val="tx1"/>
              </a:buClr>
              <a:buNone/>
            </a:pP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	Review Key Biblical Truth &amp; Key Verse</a:t>
            </a:r>
            <a:endParaRPr lang="en-US" alt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Clr>
                <a:schemeClr val="tx1"/>
              </a:buClr>
              <a:buNone/>
            </a:pPr>
            <a:r>
              <a:rPr lang="en-US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3.	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แยกบันทึกออกเป็น </a:t>
            </a:r>
            <a:r>
              <a:rPr lang="en-US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4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หมวด คือ  สนใจ  สาระ  สำรวจ  สนอง</a:t>
            </a:r>
            <a:endParaRPr lang="en-US" alt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71500" indent="-571500" eaLnBrk="1" hangingPunct="1">
              <a:spcBef>
                <a:spcPts val="0"/>
              </a:spcBef>
              <a:spcAft>
                <a:spcPct val="30000"/>
              </a:spcAft>
              <a:buClr>
                <a:schemeClr val="tx1"/>
              </a:buClr>
              <a:buNone/>
            </a:pP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	Separate notes into 4 groups</a:t>
            </a:r>
            <a:b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Hook  -  Book  -  Look  -  Took</a:t>
            </a:r>
          </a:p>
          <a:p>
            <a:pPr marL="571500" indent="-571500" eaLnBrk="1" hangingPunct="1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None/>
            </a:pPr>
            <a:r>
              <a:rPr lang="pt-B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altLang="en-US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rgbClr val="BCB7A8"/>
                </a:solidFill>
              </a:rPr>
              <a:t>iTeenChallenge.org     Course T506.04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2DCFA746-078A-4263-AE01-DC6B4578182E}" type="slidenum">
              <a:rPr lang="en-US" altLang="en-US">
                <a:solidFill>
                  <a:srgbClr val="BCB7A8"/>
                </a:solidFill>
              </a:rPr>
              <a:pPr/>
              <a:t>10</a:t>
            </a:fld>
            <a:endParaRPr lang="en-US" altLang="en-US">
              <a:solidFill>
                <a:srgbClr val="BCB7A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905000"/>
            <a:ext cx="8229600" cy="42672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Clr>
                <a:schemeClr val="tx1"/>
              </a:buClr>
              <a:buNone/>
            </a:pPr>
            <a:r>
              <a:rPr lang="en-US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4.	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ระดมความคิดรวมถึงวิธีของการสอนที่สร้างสรรค์</a:t>
            </a:r>
            <a:endParaRPr lang="en-US" alt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609600" indent="-609600" eaLnBrk="1" hangingPunct="1">
              <a:spcBef>
                <a:spcPts val="0"/>
              </a:spcBef>
              <a:spcAft>
                <a:spcPts val="2400"/>
              </a:spcAft>
              <a:buClr>
                <a:schemeClr val="tx1"/>
              </a:buClr>
              <a:buNone/>
            </a:pP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	Brainstorm ideas</a:t>
            </a:r>
            <a:b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--methods of teaching</a:t>
            </a:r>
            <a:endParaRPr lang="en-US" altLang="en-US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AutoNum type="arabicPeriod" startAt="5"/>
            </a:pP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เขียนบทเรียนแบบคร่าวๆ   </a:t>
            </a:r>
            <a:r>
              <a:rPr lang="en-US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รวมถึงการประเมินเวลา</a:t>
            </a:r>
            <a:endParaRPr lang="en-US" sz="4000" b="1" dirty="0">
              <a:solidFill>
                <a:srgbClr val="FFFF00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  <a:tabLst>
                <a:tab pos="563563" algn="l"/>
              </a:tabLst>
            </a:pP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	Write rough draft of lesson plan</a:t>
            </a:r>
            <a:b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--with time estimates</a:t>
            </a:r>
          </a:p>
          <a:p>
            <a:pPr marL="609600" indent="-609600" eaLnBrk="1">
              <a:buNone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rgbClr val="BCB7A8"/>
                </a:solidFill>
              </a:rPr>
              <a:t>iTeenChallenge.org     Course T506.04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B03EEA12-C733-458F-AD12-20500E3DEE07}" type="slidenum">
              <a:rPr lang="en-US" altLang="en-US">
                <a:solidFill>
                  <a:srgbClr val="BCB7A8"/>
                </a:solidFill>
              </a:rPr>
              <a:pPr/>
              <a:t>11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103632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h-TH" sz="48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ขั้นตอนที่2: การเขียนแผนการสอนบทเรียน</a:t>
            </a:r>
            <a:r>
              <a:rPr lang="en-US" sz="48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48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2   Writing Your Lesson Plan</a:t>
            </a:r>
            <a:endParaRPr lang="en-US" sz="2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9829800" cy="4495800"/>
          </a:xfrm>
        </p:spPr>
        <p:txBody>
          <a:bodyPr/>
          <a:lstStyle/>
          <a:p>
            <a:pPr marL="563563" indent="-563563">
              <a:buNone/>
            </a:pPr>
            <a:r>
              <a:rPr lang="en-US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6.	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ตัด ตัด ตัด!!!</a:t>
            </a:r>
            <a:endParaRPr lang="en-US" sz="4000" b="1" dirty="0">
              <a:solidFill>
                <a:srgbClr val="FFFF00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66738" indent="-566738" eaLnBrk="1" hangingPunct="1">
              <a:spcBef>
                <a:spcPts val="0"/>
              </a:spcBef>
              <a:spcAft>
                <a:spcPts val="2400"/>
              </a:spcAft>
              <a:buClr>
                <a:schemeClr val="tx1"/>
              </a:buClr>
              <a:buNone/>
            </a:pP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	Cut, cut, cut! 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alt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66738" indent="-566738">
              <a:buClr>
                <a:schemeClr val="tx1"/>
              </a:buClr>
              <a:buNone/>
            </a:pPr>
            <a:r>
              <a:rPr lang="en-US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7.	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เพิ่มเวลาสำหรับการอภิปราย คำถามและคำตอบ</a:t>
            </a:r>
            <a:endParaRPr lang="en-US" alt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66738" indent="-566738" eaLnBrk="1" hangingPunct="1">
              <a:spcBef>
                <a:spcPts val="0"/>
              </a:spcBef>
              <a:spcAft>
                <a:spcPts val="2400"/>
              </a:spcAft>
              <a:buClr>
                <a:schemeClr val="tx1"/>
              </a:buClr>
              <a:buNone/>
            </a:pP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	Add time for discussion, Q&amp;A </a:t>
            </a:r>
            <a:endParaRPr lang="en-US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66738" indent="-566738">
              <a:buClr>
                <a:schemeClr val="tx1"/>
              </a:buClr>
              <a:buNone/>
            </a:pPr>
            <a:r>
              <a:rPr lang="en-US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8.	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เพิ่มภาพเปรียบเทียบและคำพยานชีวิต</a:t>
            </a:r>
            <a:endParaRPr lang="en-US" alt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66738" indent="-566738" eaLnBrk="1" hangingPunct="1">
              <a:spcBef>
                <a:spcPts val="0"/>
              </a:spcBef>
              <a:buClr>
                <a:schemeClr val="tx1"/>
              </a:buClr>
              <a:buNone/>
            </a:pP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	Add illustrations </a:t>
            </a:r>
            <a:endParaRPr lang="en-US" altLang="en-US" sz="2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60400" indent="-660400" eaLnBrk="1" hangingPunct="1">
              <a:spcAft>
                <a:spcPct val="30000"/>
              </a:spcAft>
              <a:buClr>
                <a:schemeClr val="tx1"/>
              </a:buClr>
              <a:buNone/>
            </a:pPr>
            <a:endParaRPr lang="en-US" alt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rgbClr val="BCB7A8"/>
                </a:solidFill>
              </a:rPr>
              <a:t>iTeenChallenge.org     Course T506.04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D4DED397-DE8B-4E8F-B7C1-DC4253FAD1BC}" type="slidenum">
              <a:rPr lang="en-US" altLang="en-US">
                <a:solidFill>
                  <a:srgbClr val="BCB7A8"/>
                </a:solidFill>
              </a:rPr>
              <a:pPr/>
              <a:t>12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103632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h-TH" sz="48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ขั้นตอนที่2: การเขียนแผนการสอนบทเรียน</a:t>
            </a:r>
            <a:r>
              <a:rPr lang="en-US" sz="48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48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2   Writing Your Lesson Plan</a:t>
            </a:r>
            <a:endParaRPr lang="en-US" sz="2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524000"/>
            <a:ext cx="8991600" cy="4495800"/>
          </a:xfrm>
        </p:spPr>
        <p:txBody>
          <a:bodyPr>
            <a:normAutofit fontScale="92500" lnSpcReduction="10000"/>
          </a:bodyPr>
          <a:lstStyle/>
          <a:p>
            <a:pPr marL="696913" indent="-696913">
              <a:buClr>
                <a:schemeClr val="tx1"/>
              </a:buClr>
              <a:buNone/>
            </a:pPr>
            <a:r>
              <a:rPr lang="en-US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9.	</a:t>
            </a:r>
            <a:r>
              <a:rPr lang="th-TH" altLang="en-US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จดบันทึก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4000" b="1" u="sng" dirty="0">
                <a:solidFill>
                  <a:srgbClr val="FFC0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ประเด็นหลัก (หรือสิ่งสำคัญอันดับแรก)</a:t>
            </a:r>
            <a:r>
              <a:rPr lang="en-US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ในแผนการสอนบทเรียน</a:t>
            </a:r>
            <a:endParaRPr lang="en-US" alt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696913" indent="-696913" eaLnBrk="1" hangingPunct="1">
              <a:spcBef>
                <a:spcPts val="0"/>
              </a:spcBef>
              <a:spcAft>
                <a:spcPts val="2400"/>
              </a:spcAft>
              <a:buClr>
                <a:schemeClr val="tx1"/>
              </a:buClr>
              <a:buNone/>
            </a:pP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	Mark </a:t>
            </a:r>
            <a:r>
              <a:rPr lang="en-US" altLang="en-US" sz="20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priority</a:t>
            </a:r>
            <a:r>
              <a:rPr lang="en-US" altLang="en-US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points in lesson plan</a:t>
            </a:r>
          </a:p>
          <a:p>
            <a:pPr marL="696913" indent="-696913">
              <a:buClr>
                <a:schemeClr val="tx1"/>
              </a:buClr>
              <a:buNone/>
            </a:pPr>
            <a:r>
              <a:rPr lang="en-US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10.	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ตัด ตัด ตัด!!!</a:t>
            </a:r>
            <a:endParaRPr lang="en-US" alt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696913" indent="-696913" eaLnBrk="1" hangingPunct="1">
              <a:spcBef>
                <a:spcPts val="0"/>
              </a:spcBef>
              <a:spcAft>
                <a:spcPts val="2400"/>
              </a:spcAft>
              <a:buClr>
                <a:schemeClr val="tx1"/>
              </a:buClr>
              <a:buNone/>
            </a:pP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	Cut, cut, cut!</a:t>
            </a:r>
            <a:r>
              <a:rPr lang="pt-BR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endParaRPr lang="en-US" altLang="en-US" i="1" dirty="0">
              <a:solidFill>
                <a:srgbClr val="FFEE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96913" indent="-696913">
              <a:buClr>
                <a:schemeClr val="tx1"/>
              </a:buClr>
              <a:buNone/>
            </a:pPr>
            <a:r>
              <a:rPr lang="en-US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11.	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เตรียมสื่อการสอน</a:t>
            </a:r>
            <a:endParaRPr lang="en-US" alt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696913" indent="-696913" eaLnBrk="1" hangingPunct="1">
              <a:spcBef>
                <a:spcPts val="0"/>
              </a:spcBef>
              <a:buClr>
                <a:schemeClr val="tx1"/>
              </a:buClr>
              <a:buNone/>
            </a:pP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	Prepare visuals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en-US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spcAft>
                <a:spcPct val="30000"/>
              </a:spcAft>
              <a:buClr>
                <a:schemeClr val="tx1"/>
              </a:buClr>
              <a:buNone/>
            </a:pP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rgbClr val="BCB7A8"/>
                </a:solidFill>
              </a:rPr>
              <a:t>iTeenChallenge.org     Course T506.04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B9DD1D22-3696-4B2D-93F6-13D84B0685C3}" type="slidenum">
              <a:rPr lang="en-US" altLang="en-US">
                <a:solidFill>
                  <a:srgbClr val="BCB7A8"/>
                </a:solidFill>
              </a:rPr>
              <a:pPr/>
              <a:t>13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103632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h-TH" sz="48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ขั้นตอนที่2: การเขียนแผนการสอนบทเรียน</a:t>
            </a:r>
            <a:r>
              <a:rPr lang="en-US" sz="48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48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2   Writing Your Lesson Plan</a:t>
            </a:r>
            <a:endParaRPr lang="en-US" sz="2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1371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h-TH" sz="54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ขั้นตอนที่3: การสอนบทเรียน</a:t>
            </a:r>
            <a:r>
              <a:rPr lang="en-US" sz="54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54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2400" dirty="0">
                <a:solidFill>
                  <a:schemeClr val="tx1"/>
                </a:solidFill>
              </a:rPr>
              <a:t>Phase 3  Teaching the Lesson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2097542"/>
            <a:ext cx="9524999" cy="4237038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1.	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จงสอน</a:t>
            </a:r>
            <a:endParaRPr lang="pt-BR" altLang="en-US" sz="4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71500" indent="-571500" eaLnBrk="1" hangingPunct="1">
              <a:spcBef>
                <a:spcPts val="0"/>
              </a:spcBef>
              <a:spcAft>
                <a:spcPct val="70000"/>
              </a:spcAft>
              <a:buNone/>
            </a:pP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Teach it!  	</a:t>
            </a:r>
            <a:endParaRPr lang="en-US" altLang="en-US" sz="2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None/>
            </a:pPr>
            <a:r>
              <a:rPr lang="en-US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2.	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จดบันทึกเวลาจริงที่จะทำแต่ละกิจกรรม</a:t>
            </a:r>
            <a:endParaRPr lang="en-US" alt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71500" indent="-571500" eaLnBrk="1" hangingPunct="1">
              <a:spcBef>
                <a:spcPts val="0"/>
              </a:spcBef>
              <a:spcAft>
                <a:spcPct val="70000"/>
              </a:spcAft>
              <a:buNone/>
            </a:pP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	Mark </a:t>
            </a:r>
            <a:r>
              <a:rPr lang="en-US" altLang="en-US" sz="20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 time </a:t>
            </a: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each activity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alt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spcAft>
                <a:spcPct val="70000"/>
              </a:spcAft>
              <a:buFont typeface="Wingdings" pitchFamily="2" charset="2"/>
              <a:buNone/>
            </a:pPr>
            <a:endParaRPr lang="en-US" alt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rgbClr val="BCB7A8"/>
                </a:solidFill>
              </a:rPr>
              <a:t>iTeenChallenge.org     Course T506.04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A2BE7907-C4B0-498B-B2E4-059D2BA69968}" type="slidenum">
              <a:rPr lang="en-US" altLang="en-US">
                <a:solidFill>
                  <a:srgbClr val="BCB7A8"/>
                </a:solidFill>
              </a:rPr>
              <a:pPr/>
              <a:t>14</a:t>
            </a:fld>
            <a:endParaRPr lang="en-US" altLang="en-US">
              <a:solidFill>
                <a:srgbClr val="BCB7A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28800"/>
            <a:ext cx="9753600" cy="4465638"/>
          </a:xfrm>
        </p:spPr>
        <p:txBody>
          <a:bodyPr>
            <a:normAutofit/>
          </a:bodyPr>
          <a:lstStyle/>
          <a:p>
            <a:pPr marL="571500" indent="-5715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3.	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จดบันทึกเวลาที่ใช้ในการตั้งและตอบคำถาม</a:t>
            </a:r>
            <a:b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  จดบันทึกคำถาม</a:t>
            </a:r>
            <a:endParaRPr lang="en-US" alt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71500" indent="-57150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	Mark question &amp; answer time</a:t>
            </a:r>
            <a:b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--write down questions </a:t>
            </a:r>
            <a:endParaRPr lang="en-US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None/>
            </a:pPr>
            <a:r>
              <a:rPr lang="en-US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4.	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</a:rPr>
              <a:t> จดบันทึกเวลา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ที่ใช้ในการ</a:t>
            </a:r>
            <a:r>
              <a:rPr lang="th-TH" sz="4000" b="1" u="sng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อภิปราย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(วางแผน)</a:t>
            </a:r>
            <a:endParaRPr lang="en-US" alt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71500" indent="-571500" eaLnBrk="1" hangingPunct="1">
              <a:spcAft>
                <a:spcPct val="70000"/>
              </a:spcAft>
              <a:buNone/>
            </a:pP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	Mark down the </a:t>
            </a:r>
            <a:r>
              <a:rPr lang="en-US" altLang="en-US" sz="2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</a:t>
            </a: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time</a:t>
            </a:r>
            <a:b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i="1" dirty="0">
                <a:solidFill>
                  <a:srgbClr val="FFEE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alt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rgbClr val="BCB7A8"/>
                </a:solidFill>
              </a:rPr>
              <a:t>iTeenChallenge.org     Course T506.04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F189CE28-EC62-4A67-B03F-53DE58DB833A}" type="slidenum">
              <a:rPr lang="en-US" altLang="en-US">
                <a:solidFill>
                  <a:srgbClr val="BCB7A8"/>
                </a:solidFill>
              </a:rPr>
              <a:pPr/>
              <a:t>15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1371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h-TH" sz="54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ขั้นตอนที่3: การสอนบทเรียน</a:t>
            </a:r>
            <a:r>
              <a:rPr lang="en-US" sz="54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54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2400" dirty="0">
                <a:solidFill>
                  <a:schemeClr val="tx1"/>
                </a:solidFill>
              </a:rPr>
              <a:t>Phase 3  Teaching the Lesson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524000"/>
            <a:ext cx="8153400" cy="4572000"/>
          </a:xfrm>
        </p:spPr>
        <p:txBody>
          <a:bodyPr>
            <a:normAutofit fontScale="92500" lnSpcReduction="20000"/>
          </a:bodyPr>
          <a:lstStyle/>
          <a:p>
            <a:pPr marL="566738" indent="-566738">
              <a:lnSpc>
                <a:spcPct val="90000"/>
              </a:lnSpc>
              <a:buNone/>
            </a:pPr>
            <a:r>
              <a:rPr lang="en-US" altLang="en-US" sz="4300" b="1" dirty="0">
                <a:solidFill>
                  <a:srgbClr val="FFFF00"/>
                </a:solidFill>
                <a:effectLst>
                  <a:outerShdw blurRad="38100" dist="38100" dir="2700000" algn="tl">
                    <a:srgbClr val="30356E"/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5.	</a:t>
            </a:r>
            <a:r>
              <a:rPr lang="th-TH" sz="43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ให้</a:t>
            </a:r>
            <a:r>
              <a:rPr lang="en-US" sz="4300" b="1" u="sng" dirty="0">
                <a:solidFill>
                  <a:srgbClr val="FFC0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4300" b="1" u="sng" dirty="0">
                <a:solidFill>
                  <a:srgbClr val="FFC0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จุดความสนใจ</a:t>
            </a:r>
            <a:r>
              <a:rPr lang="en-US" sz="4300" b="1" u="sng" dirty="0">
                <a:solidFill>
                  <a:srgbClr val="FFC0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43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เฉพาะ</a:t>
            </a:r>
            <a:r>
              <a:rPr lang="en-US" sz="43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!</a:t>
            </a:r>
            <a:r>
              <a:rPr lang="en-US" altLang="en-US" sz="43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</a:p>
          <a:p>
            <a:pPr marL="566738" indent="-566738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	Narrow the </a:t>
            </a:r>
            <a:r>
              <a:rPr lang="en-US" altLang="en-US" sz="22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</a:t>
            </a:r>
            <a:r>
              <a:rPr lang="en-US" altLang="en-US" sz="22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marL="457200" indent="-457200">
              <a:lnSpc>
                <a:spcPct val="90000"/>
              </a:lnSpc>
              <a:buNone/>
              <a:tabLst>
                <a:tab pos="3552825" algn="ctr"/>
              </a:tabLst>
            </a:pP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th-TH" sz="43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ข้อมูลทั่วไป</a:t>
            </a:r>
            <a:r>
              <a:rPr lang="en-US" sz="43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43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information</a:t>
            </a:r>
            <a:endParaRPr lang="en-US" altLang="en-US" sz="2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>
              <a:lnSpc>
                <a:spcPct val="90000"/>
              </a:lnSpc>
              <a:buFont typeface="Wingdings 2" pitchFamily="18" charset="2"/>
              <a:buNone/>
            </a:pPr>
            <a:r>
              <a:rPr lang="pt-B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n-US" altLang="en-US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>
              <a:lnSpc>
                <a:spcPct val="90000"/>
              </a:lnSpc>
              <a:buNone/>
              <a:tabLst>
                <a:tab pos="3429000" algn="ctr"/>
              </a:tabLst>
            </a:pPr>
            <a:r>
              <a:rPr lang="en-US" altLang="en-US" sz="43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	</a:t>
            </a:r>
            <a:r>
              <a:rPr lang="th-TH" sz="43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การประยุกต์ใช้ส่วนตัว</a:t>
            </a:r>
            <a:endParaRPr lang="en-US" altLang="en-US" sz="43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lvl="1" indent="0" eaLnBrk="1" hangingPunct="1">
              <a:lnSpc>
                <a:spcPct val="90000"/>
              </a:lnSpc>
              <a:buNone/>
              <a:tabLst>
                <a:tab pos="3429000" algn="ctr"/>
              </a:tabLst>
            </a:pP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Personal application</a:t>
            </a:r>
            <a:endParaRPr lang="en-US" altLang="en-US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rgbClr val="BCB7A8"/>
                </a:solidFill>
              </a:rPr>
              <a:t>iTeenChallenge.org     Course T506.04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3A31CC49-2227-49FE-9061-3CE89386169F}" type="slidenum">
              <a:rPr lang="en-US" altLang="en-US">
                <a:solidFill>
                  <a:srgbClr val="BCB7A8"/>
                </a:solidFill>
              </a:rPr>
              <a:pPr/>
              <a:t>16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3352801" y="2743200"/>
            <a:ext cx="1828799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5867400" y="2743200"/>
            <a:ext cx="1811336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8229600" cy="1371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h-TH" sz="54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ขั้นตอนที่3: การสอนบทเรียน</a:t>
            </a:r>
            <a:r>
              <a:rPr lang="en-US" sz="54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54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2400" dirty="0">
                <a:solidFill>
                  <a:schemeClr val="tx1"/>
                </a:solidFill>
              </a:rPr>
              <a:t>Phase 3  Teaching the Lesson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75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75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  <p:bldP spid="27651" grpId="1" uiExpand="1" build="p"/>
      <p:bldP spid="10244" grpId="0" animBg="1"/>
      <p:bldP spid="1024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3794" y="228600"/>
            <a:ext cx="10211406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h-TH" sz="54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ขั้นตอนที่4: หลังจากชั้นเรียนสิ้นสุดการสอน</a:t>
            </a:r>
            <a:r>
              <a:rPr lang="en-US" sz="54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54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2400" dirty="0">
                <a:solidFill>
                  <a:schemeClr val="tx1"/>
                </a:solidFill>
              </a:rPr>
              <a:t>Phase 4  After class is over</a:t>
            </a:r>
            <a:endParaRPr lang="en-US" sz="4400" b="0" i="1" dirty="0">
              <a:solidFill>
                <a:schemeClr val="tx1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752600"/>
            <a:ext cx="10439400" cy="4038600"/>
          </a:xfrm>
        </p:spPr>
        <p:txBody>
          <a:bodyPr>
            <a:normAutofit lnSpcReduction="10000"/>
          </a:bodyPr>
          <a:lstStyle/>
          <a:p>
            <a:pPr marL="566738" indent="-566738">
              <a:buClr>
                <a:schemeClr val="tx1"/>
              </a:buClr>
              <a:buNone/>
            </a:pPr>
            <a:r>
              <a:rPr lang="en-US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1.	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ประเมินผลโดยตั้งคำถามอย่างละเอียด-เขียนสรุปว่ามีอะไรที่ทำได้ดีบ้าง</a:t>
            </a:r>
            <a:endParaRPr lang="en-US" alt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66738" indent="-566738" eaLnBrk="1" hangingPunct="1">
              <a:spcBef>
                <a:spcPts val="0"/>
              </a:spcBef>
              <a:spcAft>
                <a:spcPts val="2000"/>
              </a:spcAft>
              <a:buClr>
                <a:schemeClr val="tx1"/>
              </a:buClr>
              <a:buSzTx/>
              <a:buNone/>
            </a:pP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Debrief</a:t>
            </a:r>
            <a:r>
              <a:rPr lang="pt-BR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endParaRPr lang="en-US" altLang="en-US" sz="2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81025" indent="-581025">
              <a:buClr>
                <a:schemeClr val="tx1"/>
              </a:buClr>
              <a:buNone/>
            </a:pPr>
            <a:r>
              <a:rPr lang="en-US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2.	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หลักความจริงจากพระคัมภีร์และข้อพระธรรมหลักตามเป้าหมายหรือไม่</a:t>
            </a:r>
            <a:endParaRPr lang="en-US" alt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81025" indent="-581025" eaLnBrk="1" hangingPunct="1">
              <a:spcBef>
                <a:spcPts val="0"/>
              </a:spcBef>
              <a:spcAft>
                <a:spcPct val="25000"/>
              </a:spcAft>
              <a:buClr>
                <a:schemeClr val="tx1"/>
              </a:buClr>
              <a:buSzTx/>
              <a:buNone/>
            </a:pP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	Were the </a:t>
            </a:r>
            <a:r>
              <a:rPr lang="en-US" altLang="en-US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Biblical Truth 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altLang="en-US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Verse 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target?</a:t>
            </a:r>
            <a:endParaRPr lang="en-US" alt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rgbClr val="BCB7A8"/>
                </a:solidFill>
              </a:rPr>
              <a:t>iTeenChallenge.org     Course T506.04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F6CEB66-BB0D-4A56-BCE5-05195EF595C8}" type="slidenum">
              <a:rPr lang="en-US" altLang="en-US">
                <a:solidFill>
                  <a:srgbClr val="BCB7A8"/>
                </a:solidFill>
              </a:rPr>
              <a:pPr/>
              <a:t>17</a:t>
            </a:fld>
            <a:endParaRPr lang="en-US" altLang="en-US">
              <a:solidFill>
                <a:srgbClr val="BCB7A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913794" y="1447800"/>
            <a:ext cx="10353762" cy="5105400"/>
          </a:xfrm>
        </p:spPr>
        <p:txBody>
          <a:bodyPr>
            <a:normAutofit/>
          </a:bodyPr>
          <a:lstStyle/>
          <a:p>
            <a:pPr marL="563563" indent="-563563">
              <a:buNone/>
            </a:pPr>
            <a:r>
              <a:rPr lang="en-US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3.	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ประเมิณประสิทธิภาพในการใช้ </a:t>
            </a:r>
            <a:r>
              <a:rPr lang="en-US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4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หัวข้อหลักในบทเรียน</a:t>
            </a:r>
            <a:endParaRPr lang="en-US" sz="4000" b="1" dirty="0">
              <a:solidFill>
                <a:srgbClr val="FFFF00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63563" indent="-563563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		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สนใจ  สาระ  สำรวจ  สนอง</a:t>
            </a:r>
            <a:endParaRPr lang="en-US" sz="4000" b="1" dirty="0">
              <a:solidFill>
                <a:srgbClr val="FFFF00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77850" indent="-577850" eaLnBrk="1" hangingPunct="1">
              <a:lnSpc>
                <a:spcPct val="100000"/>
              </a:lnSpc>
              <a:spcBef>
                <a:spcPts val="0"/>
              </a:spcBef>
              <a:spcAft>
                <a:spcPct val="25000"/>
              </a:spcAft>
              <a:buClr>
                <a:schemeClr val="tx1"/>
              </a:buClr>
              <a:buSzTx/>
              <a:buNone/>
            </a:pP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	Evaluate the effectiveness of each of the 4 major parts of your lesson.</a:t>
            </a:r>
            <a:b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Hook, Book, Look, Took</a:t>
            </a:r>
            <a:endParaRPr lang="en-US" alt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81025" indent="-581025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4.	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เขียนความคิดของท่านสำหรับการสอนบทเรียนนี้ในครั้งต่อไป</a:t>
            </a:r>
            <a:endParaRPr lang="en-US" sz="4000" b="1" dirty="0">
              <a:solidFill>
                <a:srgbClr val="FFFF00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81025" indent="-581025" eaLnBrk="1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	Write down your ideas for teaching next time.</a:t>
            </a:r>
            <a:endParaRPr lang="en-US" altLang="en-US" sz="2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rgbClr val="BCB7A8"/>
                </a:solidFill>
              </a:rPr>
              <a:t>iTeenChallenge.org     Course T506.04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F96459B4-A33C-42CD-B4EC-00446AE0BB79}" type="slidenum">
              <a:rPr lang="en-US" altLang="en-US">
                <a:solidFill>
                  <a:srgbClr val="BCB7A8"/>
                </a:solidFill>
              </a:rPr>
              <a:pPr/>
              <a:t>18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913794" y="228600"/>
            <a:ext cx="10211406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h-TH" sz="54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ขั้นตอนที่4: หลังจากชั้นเรียนสิ้นสุดการสอน</a:t>
            </a:r>
            <a:r>
              <a:rPr lang="en-US" sz="54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54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2400" dirty="0">
                <a:solidFill>
                  <a:schemeClr val="tx1"/>
                </a:solidFill>
              </a:rPr>
              <a:t>Phase 4  After class is over</a:t>
            </a:r>
            <a:endParaRPr lang="en-US" sz="4400" b="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524000"/>
          </a:xfrm>
        </p:spPr>
        <p:txBody>
          <a:bodyPr>
            <a:normAutofit/>
          </a:bodyPr>
          <a:lstStyle/>
          <a:p>
            <a:pPr lvl="0"/>
            <a:r>
              <a:rPr lang="th-TH" sz="44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คำถามเพื่อการอภิปราย</a:t>
            </a:r>
            <a:r>
              <a:rPr lang="en-US" sz="44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44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2000" dirty="0"/>
              <a:t>Questions for discussion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Course T506.04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9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325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h-TH" sz="54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ทำไมจึงต้องมีแผนการสอนบทเรียน</a:t>
            </a:r>
            <a:r>
              <a:rPr lang="en-US" sz="54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54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2700" dirty="0"/>
              <a:t>Why have a lesson plan?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76400"/>
            <a:ext cx="8229600" cy="4694238"/>
          </a:xfrm>
        </p:spPr>
        <p:txBody>
          <a:bodyPr/>
          <a:lstStyle/>
          <a:p>
            <a:pPr marL="696913" indent="-696913">
              <a:lnSpc>
                <a:spcPct val="100000"/>
              </a:lnSpc>
              <a:buClr>
                <a:schemeClr val="tx1"/>
              </a:buClr>
              <a:buSzPct val="100000"/>
              <a:buNone/>
              <a:defRPr/>
            </a:pPr>
            <a:r>
              <a:rPr lang="en-US" sz="4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1.	</a:t>
            </a:r>
            <a:r>
              <a:rPr lang="th-TH" sz="4400" b="1" dirty="0">
                <a:solidFill>
                  <a:srgbClr val="FFFF00"/>
                </a:solidFill>
                <a:effectLst/>
              </a:rPr>
              <a:t>ชั้นเรียนต้องมี </a:t>
            </a:r>
            <a:r>
              <a:rPr lang="th-TH" sz="4400" b="1" u="sng" dirty="0">
                <a:solidFill>
                  <a:srgbClr val="FFC000"/>
                </a:solidFill>
                <a:effectLst/>
              </a:rPr>
              <a:t>การจัดระบบ</a:t>
            </a:r>
            <a:endParaRPr lang="en-US" sz="4400" b="1" u="sng" dirty="0">
              <a:solidFill>
                <a:srgbClr val="FFC000"/>
              </a:solidFill>
              <a:effectLst/>
            </a:endParaRPr>
          </a:p>
          <a:p>
            <a:pPr marL="696913" indent="-696913">
              <a:spcBef>
                <a:spcPts val="0"/>
              </a:spcBef>
              <a:buClr>
                <a:schemeClr val="tx1"/>
              </a:buClr>
              <a:buSzPct val="100000"/>
              <a:buNone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Class will be </a:t>
            </a:r>
            <a:r>
              <a:rPr lang="en-US" sz="20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organized</a:t>
            </a:r>
            <a:endParaRPr lang="en-US" sz="3200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96913" indent="-696913">
              <a:lnSpc>
                <a:spcPct val="100000"/>
              </a:lnSpc>
              <a:spcBef>
                <a:spcPts val="2400"/>
              </a:spcBef>
              <a:buClr>
                <a:schemeClr val="tx1"/>
              </a:buClr>
              <a:buSzPct val="100000"/>
              <a:buNone/>
              <a:defRPr/>
            </a:pPr>
            <a:r>
              <a:rPr lang="en-US" sz="4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2.	</a:t>
            </a:r>
            <a:r>
              <a:rPr lang="th-TH" sz="4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ยิ่งมี </a:t>
            </a:r>
            <a:r>
              <a:rPr lang="th-TH" sz="4400" b="1" u="sng" dirty="0">
                <a:solidFill>
                  <a:srgbClr val="FFC0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การเตรียมตัว</a:t>
            </a:r>
            <a:r>
              <a:rPr lang="th-TH" sz="4400" b="1" dirty="0">
                <a:solidFill>
                  <a:srgbClr val="FFC0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4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มากเท่าใด ผู้เรียนจะสามารถตามบทเรียนได้ทัน</a:t>
            </a:r>
            <a:endParaRPr lang="en-US" sz="4400" b="1" dirty="0">
              <a:solidFill>
                <a:srgbClr val="FFFF0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696913" indent="-696913" eaLnBrk="1" hangingPunct="1">
              <a:spcBef>
                <a:spcPts val="0"/>
              </a:spcBef>
              <a:spcAft>
                <a:spcPts val="3000"/>
              </a:spcAft>
              <a:buClr>
                <a:schemeClr val="tx1"/>
              </a:buClr>
              <a:buSzPct val="100000"/>
              <a:buNone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	The more </a:t>
            </a:r>
            <a:r>
              <a:rPr lang="en-US" sz="20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prepared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are, the better your students will be able to follow along.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iTeenChallenge.org     Course T506.04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0D37943A-FEE1-470C-BDF5-AA47A28ABA40}" type="slidenum">
              <a:rPr lang="en-US" altLang="en-US">
                <a:solidFill>
                  <a:srgbClr val="BCB7A8"/>
                </a:solidFill>
              </a:rPr>
              <a:pPr/>
              <a:t>2</a:t>
            </a:fld>
            <a:endParaRPr lang="en-US" altLang="en-US">
              <a:solidFill>
                <a:srgbClr val="BCB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21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752" y="307848"/>
            <a:ext cx="8534400" cy="75895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h-TH" sz="49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ข้อมูลในการติดต่อ</a:t>
            </a:r>
            <a:r>
              <a:rPr lang="km-KH" sz="4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Khmer UI" panose="020B0502040204020203" pitchFamily="34" charset="0"/>
              </a:rPr>
              <a:t/>
            </a:r>
            <a:br>
              <a:rPr lang="km-KH" sz="4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Khmer UI" panose="020B0502040204020203" pitchFamily="34" charset="0"/>
              </a:rPr>
            </a:br>
            <a:r>
              <a:rPr lang="en-US" sz="2000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3276600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</a:pPr>
            <a:r>
              <a:rPr lang="en-US" altLang="en-US" sz="4400" dirty="0"/>
              <a:t>Global Teen Challenge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4400" dirty="0"/>
              <a:t>www.GlobalTC.org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4400" dirty="0"/>
              <a:t>www.iTeenChallenge.org</a:t>
            </a:r>
          </a:p>
          <a:p>
            <a:pPr algn="ctr">
              <a:buNone/>
            </a:pPr>
            <a:r>
              <a:rPr lang="en-US" altLang="en-US" sz="3200" dirty="0"/>
              <a:t>gtc@globaltc.org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iTeenChallenge.org     Course T506.04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95BC4D-65D8-4415-86BA-DF7DE0D8A42B}" type="slidenum">
              <a:rPr lang="en-US" altLang="en-US"/>
              <a:pPr/>
              <a:t>20</a:t>
            </a:fld>
            <a:endParaRPr lang="en-US" altLang="en-US"/>
          </a:p>
        </p:txBody>
      </p:sp>
      <p:pic>
        <p:nvPicPr>
          <p:cNvPr id="33799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0" y="4973144"/>
            <a:ext cx="3086100" cy="142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524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10896600" cy="4846638"/>
          </a:xfrm>
        </p:spPr>
        <p:txBody>
          <a:bodyPr>
            <a:normAutofit/>
          </a:bodyPr>
          <a:lstStyle/>
          <a:p>
            <a:pPr marL="696913" indent="-696913">
              <a:buClr>
                <a:schemeClr val="tx1"/>
              </a:buClr>
              <a:buSzPct val="100000"/>
              <a:buNone/>
              <a:defRPr/>
            </a:pP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3.	</a:t>
            </a:r>
            <a:r>
              <a:rPr lang="th-TH" sz="4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ทำให้ชั้นเรียนมี </a:t>
            </a:r>
            <a:r>
              <a:rPr lang="th-TH" sz="4400" b="1" u="sng" dirty="0">
                <a:solidFill>
                  <a:srgbClr val="FFC0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จุดสนใจ </a:t>
            </a:r>
            <a:r>
              <a:rPr lang="th-TH" sz="4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และไปตามบทเรียนได้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696913" indent="-696913" eaLnBrk="1" hangingPunct="1">
              <a:spcBef>
                <a:spcPts val="0"/>
              </a:spcBef>
              <a:spcAft>
                <a:spcPts val="3000"/>
              </a:spcAft>
              <a:buClr>
                <a:schemeClr val="tx1"/>
              </a:buClr>
              <a:buSzPct val="100000"/>
              <a:buNone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	Keeps the class </a:t>
            </a:r>
            <a:r>
              <a:rPr lang="en-US" sz="20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focused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on track.</a:t>
            </a:r>
          </a:p>
          <a:p>
            <a:pPr marL="696913" indent="-696913">
              <a:buClr>
                <a:schemeClr val="tx1"/>
              </a:buClr>
              <a:buSzPct val="100000"/>
              <a:buNone/>
              <a:defRPr/>
            </a:pP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4.	</a:t>
            </a:r>
            <a:r>
              <a:rPr lang="th-TH" sz="4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นำให้เกิดผลดีต่อ </a:t>
            </a:r>
            <a:r>
              <a:rPr lang="th-TH" sz="4400" b="1" u="sng" dirty="0">
                <a:solidFill>
                  <a:srgbClr val="FFC0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การประยุกต์ใช้กับชีวิตส่วนตัว</a:t>
            </a:r>
            <a:endParaRPr lang="en-US" sz="4400" b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696913" indent="-696913" eaLnBrk="1" hangingPunct="1">
              <a:spcBef>
                <a:spcPts val="0"/>
              </a:spcBef>
              <a:spcAft>
                <a:spcPts val="3000"/>
              </a:spcAft>
              <a:buClr>
                <a:schemeClr val="tx1"/>
              </a:buClr>
              <a:buSzPct val="100000"/>
              <a:buNone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	Leads to an effective </a:t>
            </a:r>
            <a:r>
              <a:rPr lang="en-US" sz="20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application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696913" indent="-696913">
              <a:buClr>
                <a:schemeClr val="tx1"/>
              </a:buClr>
              <a:buSzPct val="100000"/>
              <a:buNone/>
              <a:defRPr/>
            </a:pP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5.	</a:t>
            </a:r>
            <a:r>
              <a:rPr lang="th-TH" sz="4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ดีต่อ </a:t>
            </a:r>
            <a:r>
              <a:rPr lang="th-TH" sz="4400" b="1" u="sng" dirty="0">
                <a:solidFill>
                  <a:srgbClr val="FFC0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การฝึกฝนมีระเบียบวินัย</a:t>
            </a:r>
            <a:r>
              <a:rPr lang="th-TH" sz="4400" b="1" dirty="0">
                <a:solidFill>
                  <a:srgbClr val="FFC0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4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สำหรับครู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696913" indent="-696913" eaLnBrk="1" hangingPunct="1">
              <a:spcBef>
                <a:spcPts val="0"/>
              </a:spcBef>
              <a:spcAft>
                <a:spcPts val="3000"/>
              </a:spcAft>
              <a:buClr>
                <a:schemeClr val="tx1"/>
              </a:buClr>
              <a:buSzPct val="100000"/>
              <a:buNone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	It is good </a:t>
            </a:r>
            <a:r>
              <a:rPr lang="en-US" sz="20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discipline</a:t>
            </a:r>
            <a:r>
              <a:rPr lang="en-US" sz="20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teacher.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0D37943A-FEE1-470C-BDF5-AA47A28ABA40}" type="slidenum">
              <a:rPr lang="en-US" altLang="en-US">
                <a:solidFill>
                  <a:srgbClr val="BCB7A8"/>
                </a:solidFill>
              </a:rPr>
              <a:pPr/>
              <a:t>3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325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h-TH" sz="4800" dirty="0">
                <a:solidFill>
                  <a:srgbClr val="FFFF00"/>
                </a:solidFill>
                <a:effectLst/>
                <a:cs typeface="+mn-cs"/>
              </a:rPr>
              <a:t>ทำไมจึงต้องมีแผนการสอนบทเรียน</a:t>
            </a:r>
            <a:r>
              <a:rPr lang="en-US" sz="4800" dirty="0">
                <a:solidFill>
                  <a:srgbClr val="FFFF00"/>
                </a:solidFill>
                <a:effectLst/>
                <a:cs typeface="+mn-cs"/>
              </a:rPr>
              <a:t/>
            </a:r>
            <a:br>
              <a:rPr lang="en-US" sz="4800" dirty="0">
                <a:solidFill>
                  <a:srgbClr val="FFFF00"/>
                </a:solidFill>
                <a:effectLst/>
                <a:cs typeface="+mn-cs"/>
              </a:rPr>
            </a:br>
            <a:r>
              <a:rPr lang="en-US" sz="2700" dirty="0"/>
              <a:t>Why have a lesson plan?</a:t>
            </a:r>
          </a:p>
        </p:txBody>
      </p:sp>
    </p:spTree>
    <p:extLst>
      <p:ext uri="{BB962C8B-B14F-4D97-AF65-F5344CB8AC3E}">
        <p14:creationId xmlns:p14="http://schemas.microsoft.com/office/powerpoint/2010/main" val="2559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3794" y="228600"/>
            <a:ext cx="10353762" cy="2895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h-TH" sz="6600" dirty="0">
                <a:solidFill>
                  <a:srgbClr val="FFFF00"/>
                </a:solidFill>
                <a:cs typeface="+mn-cs"/>
              </a:rPr>
              <a:t>พัฒนา</a:t>
            </a:r>
            <a:r>
              <a:rPr lang="th-TH" sz="6600" u="sng" dirty="0">
                <a:solidFill>
                  <a:srgbClr val="FFC000"/>
                </a:solidFill>
                <a:cs typeface="+mn-cs"/>
              </a:rPr>
              <a:t>วินัย</a:t>
            </a:r>
            <a:r>
              <a:rPr lang="th-TH" sz="6600" dirty="0">
                <a:solidFill>
                  <a:srgbClr val="FFFF00"/>
                </a:solidFill>
                <a:cs typeface="+mn-cs"/>
              </a:rPr>
              <a:t>ของการวางแผนบทเรียนที่สร้างสรรค์ </a:t>
            </a:r>
            <a:br>
              <a:rPr lang="th-TH" sz="6600" dirty="0">
                <a:solidFill>
                  <a:srgbClr val="FFFF00"/>
                </a:solidFill>
                <a:cs typeface="+mn-cs"/>
              </a:rPr>
            </a:br>
            <a:r>
              <a:rPr lang="en-US" sz="20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Develop the </a:t>
            </a:r>
            <a:r>
              <a:rPr lang="en-US" sz="2000" i="1" u="sng" dirty="0" smtClean="0">
                <a:solidFill>
                  <a:schemeClr val="folHlink"/>
                </a:solidFill>
              </a:rPr>
              <a:t>discipline</a:t>
            </a:r>
            <a:r>
              <a:rPr lang="en-US" sz="20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of creative lesson planning</a:t>
            </a:r>
            <a:endParaRPr lang="en-US" sz="2000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3352800"/>
            <a:ext cx="9067800" cy="31242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Aft>
                <a:spcPct val="25000"/>
              </a:spcAft>
              <a:buNone/>
              <a:defRPr/>
            </a:pPr>
            <a:r>
              <a:rPr lang="th-TH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ทุกสิ่งที่นำเสนอจะนำไปสู่</a:t>
            </a:r>
            <a:r>
              <a:rPr lang="th-TH" altLang="en-US" sz="4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วัตถุประสงค์หลักคือ  การประยุกต์ใช้</a:t>
            </a:r>
            <a:r>
              <a:rPr lang="th-TH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อย่างมีประสิทธิภาพ </a:t>
            </a:r>
          </a:p>
          <a:p>
            <a:pPr marL="0" indent="0" eaLnBrk="1" hangingPunct="1">
              <a:lnSpc>
                <a:spcPct val="90000"/>
              </a:lnSpc>
              <a:spcAft>
                <a:spcPct val="25000"/>
              </a:spcAft>
              <a:buNone/>
              <a:defRPr/>
            </a:pPr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Everything </a:t>
            </a: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presented is there to lead to the main </a:t>
            </a:r>
            <a:r>
              <a:rPr lang="en-US" altLang="en-US" sz="24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  <a:br>
              <a:rPr lang="en-US" altLang="en-US" sz="24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</a:t>
            </a: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effective </a:t>
            </a:r>
            <a:r>
              <a:rPr lang="en-US" altLang="en-US" sz="2400" b="1" u="sng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</a:t>
            </a: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b="1" u="sng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</a:t>
            </a: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iTeenChallenge.org     Course </a:t>
            </a:r>
            <a:r>
              <a:rPr lang="en-US" dirty="0" err="1"/>
              <a:t>T506.04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C3AF705A-E49B-44CC-A2D3-2FED419BF9B3}" type="slidenum">
              <a:rPr lang="en-US" altLang="en-US">
                <a:solidFill>
                  <a:srgbClr val="BCB7A8"/>
                </a:solidFill>
              </a:rPr>
              <a:pPr/>
              <a:t>4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884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11430000" cy="2209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h-TH" sz="4800" b="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48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โครงสร้างการวางแผนบทเรียนทางพระคัมภีร์</a:t>
            </a:r>
            <a:r>
              <a:rPr lang="en-US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(</a:t>
            </a:r>
            <a:r>
              <a:rPr lang="th-TH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ตั้งอยู่บนพื้นฐานของ</a:t>
            </a:r>
            <a:r>
              <a:rPr lang="th-TH" u="sng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การสอนพระคัมภีร์ที่สร้างสรรค์</a:t>
            </a:r>
            <a:r>
              <a:rPr lang="th-TH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โดย ลาร์รี่ ริชาร์ดส์</a:t>
            </a:r>
            <a:r>
              <a:rPr lang="en-US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, </a:t>
            </a:r>
            <a:r>
              <a:rPr lang="th-TH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มูดี้ เพรส)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sz="2000" dirty="0">
                <a:solidFill>
                  <a:schemeClr val="tx1"/>
                </a:solidFill>
              </a:rPr>
              <a:t>(Based on </a:t>
            </a:r>
            <a:r>
              <a:rPr lang="en-US" sz="2000" u="sng" dirty="0">
                <a:solidFill>
                  <a:schemeClr val="tx1"/>
                </a:solidFill>
              </a:rPr>
              <a:t>Creative Bible Teaching</a:t>
            </a:r>
            <a:r>
              <a:rPr lang="en-US" sz="2000" dirty="0">
                <a:solidFill>
                  <a:schemeClr val="tx1"/>
                </a:solidFill>
              </a:rPr>
              <a:t>, by Larry Richards, Moody Press) 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9219" name="Picture 6" descr="Creative Bible Teaching Richard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92664" y="2514600"/>
            <a:ext cx="2606675" cy="39624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rgbClr val="BCB7A8"/>
                </a:solidFill>
              </a:rPr>
              <a:t>iTeenChallenge.org     Course T506.04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24318887-F074-44A3-B79C-61AEF243D81E}" type="slidenum">
              <a:rPr lang="en-US" altLang="en-US">
                <a:solidFill>
                  <a:srgbClr val="BCB7A8"/>
                </a:solidFill>
              </a:rPr>
              <a:pPr/>
              <a:t>5</a:t>
            </a:fld>
            <a:endParaRPr lang="en-US" altLang="en-US">
              <a:solidFill>
                <a:srgbClr val="BCB7A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9448800" cy="1219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h-TH" sz="48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โครงสร้างการวางแผนบทเรียนทางพระคัมภีร์</a:t>
            </a:r>
            <a:r>
              <a:rPr lang="en-US" sz="48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48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2400" dirty="0"/>
              <a:t>The Biblical Lesson Plan Structure</a:t>
            </a:r>
            <a:endParaRPr lang="en-US" sz="2400" i="1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447800"/>
            <a:ext cx="8686800" cy="5029200"/>
          </a:xfrm>
        </p:spPr>
        <p:txBody>
          <a:bodyPr>
            <a:normAutofit fontScale="77500" lnSpcReduction="20000"/>
          </a:bodyPr>
          <a:lstStyle/>
          <a:p>
            <a:pPr marL="566738" indent="-566738">
              <a:lnSpc>
                <a:spcPct val="110000"/>
              </a:lnSpc>
              <a:spcBef>
                <a:spcPts val="0"/>
              </a:spcBef>
              <a:buClr>
                <a:schemeClr val="folHlink"/>
              </a:buClr>
              <a:buNone/>
              <a:tabLst>
                <a:tab pos="457200" algn="l"/>
                <a:tab pos="2286000" algn="l"/>
                <a:tab pos="2743200" algn="l"/>
              </a:tabLst>
            </a:pPr>
            <a:r>
              <a:rPr lang="en-US" altLang="en-US" sz="5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1</a:t>
            </a:r>
            <a:r>
              <a:rPr lang="km-KH" altLang="en-US" sz="5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Khmer UI" panose="020B0502040204020203" pitchFamily="34" charset="0"/>
              </a:rPr>
              <a:t>.</a:t>
            </a:r>
            <a:r>
              <a:rPr lang="en-US" altLang="en-US" sz="5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	</a:t>
            </a:r>
            <a:r>
              <a:rPr lang="th-TH" altLang="en-US" sz="52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สนใจ</a:t>
            </a:r>
            <a:r>
              <a:rPr lang="pt-BR" alt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	</a:t>
            </a:r>
            <a:r>
              <a:rPr lang="th-TH" sz="52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จับความสนใจ</a:t>
            </a:r>
            <a:r>
              <a:rPr lang="en-US" sz="52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52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altLang="en-US" sz="5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		</a:t>
            </a:r>
            <a:r>
              <a:rPr lang="pt-BR" altLang="en-US" sz="5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 2-</a:t>
            </a:r>
            <a:r>
              <a:rPr lang="en-US" sz="52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5</a:t>
            </a:r>
            <a:r>
              <a:rPr lang="th-TH" sz="52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นาที</a:t>
            </a:r>
            <a:endParaRPr lang="en-US" altLang="en-US" sz="5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66738" indent="-566738" eaLnBrk="1" hangingPunct="1">
              <a:spcBef>
                <a:spcPts val="0"/>
              </a:spcBef>
              <a:spcAft>
                <a:spcPct val="30000"/>
              </a:spcAft>
              <a:buClr>
                <a:schemeClr val="folHlink"/>
              </a:buClr>
              <a:buSzTx/>
              <a:buNone/>
              <a:tabLst>
                <a:tab pos="457200" algn="l"/>
                <a:tab pos="2286000" algn="l"/>
                <a:tab pos="2743200" algn="l"/>
              </a:tabLst>
            </a:pP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</a:t>
            </a:r>
            <a:r>
              <a:rPr lang="en-US" alt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Hook</a:t>
            </a: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Get their attention</a:t>
            </a:r>
            <a:b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2-</a:t>
            </a: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minutes</a:t>
            </a:r>
          </a:p>
          <a:p>
            <a:pPr marL="566738" lvl="1" indent="-566738" eaLnBrk="1">
              <a:lnSpc>
                <a:spcPct val="80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pt-BR" altLang="en-US" sz="5200" b="1" dirty="0">
                <a:solidFill>
                  <a:srgbClr val="F8BD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en-US" altLang="en-US" sz="2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66738" lvl="1" indent="-566738">
              <a:spcBef>
                <a:spcPts val="0"/>
              </a:spcBef>
              <a:buClr>
                <a:schemeClr val="folHlink"/>
              </a:buClr>
              <a:buAutoNum type="arabicPeriod" startAt="2"/>
              <a:tabLst>
                <a:tab pos="466725" algn="l"/>
                <a:tab pos="2286000" algn="l"/>
                <a:tab pos="2743200" algn="l"/>
              </a:tabLst>
            </a:pPr>
            <a:r>
              <a:rPr lang="th-TH" altLang="en-US" sz="52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สาระ</a:t>
            </a:r>
            <a:r>
              <a:rPr lang="pt-BR" alt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	</a:t>
            </a:r>
            <a:r>
              <a:rPr lang="th-TH" sz="52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การศึกษาพระคัมภีร์</a:t>
            </a:r>
            <a:r>
              <a:rPr lang="en-US" altLang="en-US" sz="5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altLang="en-US" sz="5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altLang="en-US" sz="5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	</a:t>
            </a:r>
            <a:r>
              <a:rPr lang="th-TH" sz="52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นำเสนอข้อมูลใหม่ๆ </a:t>
            </a:r>
            <a:r>
              <a:rPr lang="en-US" altLang="en-US" sz="5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altLang="en-US" sz="5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altLang="en-US" sz="5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		</a:t>
            </a:r>
            <a:r>
              <a:rPr lang="en-US" sz="52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15-20</a:t>
            </a:r>
            <a:r>
              <a:rPr lang="th-TH" sz="52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นาที</a:t>
            </a:r>
            <a:endParaRPr lang="en-US" sz="5200" b="1" dirty="0">
              <a:solidFill>
                <a:srgbClr val="FFFF00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lvl="1" indent="0">
              <a:buClr>
                <a:schemeClr val="folHlink"/>
              </a:buClr>
              <a:buNone/>
              <a:tabLst>
                <a:tab pos="466725" algn="l"/>
                <a:tab pos="2286000" algn="l"/>
                <a:tab pos="2743200" algn="l"/>
              </a:tabLst>
            </a:pP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	</a:t>
            </a:r>
            <a:r>
              <a:rPr lang="en-US" alt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</a:t>
            </a: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Bible study -- new information</a:t>
            </a:r>
            <a:b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15-20 minutes</a:t>
            </a:r>
            <a:r>
              <a:rPr lang="pt-BR" altLang="en-US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altLang="en-US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F342EAEE-6F2A-466A-8DA5-DAD18E5A60B0}" type="slidenum">
              <a:rPr lang="en-US" altLang="en-US">
                <a:solidFill>
                  <a:srgbClr val="BCB7A8"/>
                </a:solidFill>
              </a:rPr>
              <a:pPr/>
              <a:t>6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iTeenChallenge.org     Course T506.04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00200"/>
            <a:ext cx="10439400" cy="4572000"/>
          </a:xfrm>
        </p:spPr>
        <p:txBody>
          <a:bodyPr>
            <a:normAutofit lnSpcReduction="10000"/>
          </a:bodyPr>
          <a:lstStyle/>
          <a:p>
            <a:pPr marL="566738" indent="-566738">
              <a:lnSpc>
                <a:spcPct val="110000"/>
              </a:lnSpc>
              <a:spcBef>
                <a:spcPts val="0"/>
              </a:spcBef>
              <a:buClr>
                <a:schemeClr val="folHlink"/>
              </a:buClr>
              <a:buAutoNum type="arabicPeriod" startAt="3"/>
              <a:tabLst>
                <a:tab pos="2286000" algn="l"/>
                <a:tab pos="3657600" algn="l"/>
              </a:tabLst>
            </a:pPr>
            <a:r>
              <a:rPr lang="th-TH" altLang="en-US" sz="40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สำรวจ</a:t>
            </a:r>
            <a:r>
              <a:rPr lang="pt-BR" alt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	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เชื่อมโยงข้อมูลที่ให้มากับการดำเนินชีวิตประจำวัน</a:t>
            </a:r>
            <a:r>
              <a:rPr lang="en-US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		</a:t>
            </a:r>
            <a:r>
              <a:rPr lang="en-US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15-20 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นาที</a:t>
            </a:r>
            <a:endParaRPr lang="en-US" sz="4000" b="1" dirty="0">
              <a:solidFill>
                <a:srgbClr val="FFFF00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folHlink"/>
              </a:buClr>
              <a:buNone/>
              <a:tabLst>
                <a:tab pos="563563" algn="l"/>
                <a:tab pos="2286000" algn="l"/>
                <a:tab pos="3657600" algn="l"/>
              </a:tabLst>
            </a:pP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	</a:t>
            </a:r>
            <a:r>
              <a:rPr lang="en-US" altLang="en-US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</a:t>
            </a:r>
            <a:r>
              <a:rPr lang="en-US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Relate this info. to present day living	</a:t>
            </a:r>
            <a:br>
              <a:rPr lang="en-US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alt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15-20 minutes</a:t>
            </a:r>
          </a:p>
          <a:p>
            <a:pPr marL="566738" indent="-566738">
              <a:lnSpc>
                <a:spcPct val="110000"/>
              </a:lnSpc>
              <a:spcBef>
                <a:spcPts val="0"/>
              </a:spcBef>
              <a:buClr>
                <a:schemeClr val="folHlink"/>
              </a:buClr>
              <a:buNone/>
              <a:tabLst>
                <a:tab pos="2286000" algn="l"/>
                <a:tab pos="3200400" algn="l"/>
              </a:tabLst>
            </a:pPr>
            <a:r>
              <a:rPr lang="en-US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4</a:t>
            </a:r>
            <a:r>
              <a:rPr lang="km-KH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Khmer UI" panose="020B0502040204020203" pitchFamily="34" charset="0"/>
              </a:rPr>
              <a:t>.	</a:t>
            </a:r>
            <a:r>
              <a:rPr lang="th-TH" altLang="en-US" sz="40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สนอง</a:t>
            </a:r>
            <a:r>
              <a:rPr lang="en-US" altLang="en-US" sz="40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alt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	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การประยุกต์ใช้ส่วนตัว    จงทำสิ!</a:t>
            </a:r>
            <a:r>
              <a:rPr lang="en-US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		</a:t>
            </a:r>
            <a:r>
              <a:rPr lang="en-US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5+ 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นาที</a:t>
            </a:r>
            <a:r>
              <a:rPr lang="km-KH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Khmer UI" panose="020B0502040204020203" pitchFamily="34" charset="0"/>
              </a:rPr>
              <a:t> </a:t>
            </a:r>
            <a:endParaRPr lang="en-US" alt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66738" indent="-566738" eaLnBrk="1" hangingPunct="1">
              <a:lnSpc>
                <a:spcPct val="110000"/>
              </a:lnSpc>
              <a:spcBef>
                <a:spcPts val="0"/>
              </a:spcBef>
              <a:spcAft>
                <a:spcPct val="30000"/>
              </a:spcAft>
              <a:buClr>
                <a:schemeClr val="folHlink"/>
              </a:buClr>
              <a:buSzTx/>
              <a:buNone/>
              <a:tabLst>
                <a:tab pos="2286000" algn="l"/>
                <a:tab pos="3200400" algn="l"/>
              </a:tabLst>
            </a:pP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	</a:t>
            </a:r>
            <a:r>
              <a:rPr lang="en-US" alt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Khmer UI" panose="020B0502040204020203" pitchFamily="34" charset="0"/>
              </a:rPr>
              <a:t>Took</a:t>
            </a: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Khmer UI" panose="020B0502040204020203" pitchFamily="34" charset="0"/>
              </a:rPr>
              <a:t>	</a:t>
            </a: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hmer UI" panose="020B0502040204020203" pitchFamily="34" charset="0"/>
                <a:cs typeface="Khmer UI" panose="020B0502040204020203" pitchFamily="34" charset="0"/>
              </a:rPr>
              <a:t>Personal Appli</a:t>
            </a: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cation</a:t>
            </a:r>
            <a:b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alt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5+ minutes</a:t>
            </a:r>
            <a:endParaRPr lang="en-US" altLang="en-US" sz="2600" dirty="0">
              <a:solidFill>
                <a:srgbClr val="FFFF6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dirty="0">
                <a:solidFill>
                  <a:srgbClr val="BCB7A8"/>
                </a:solidFill>
              </a:rPr>
              <a:t>iTeenChallenge.org     Course </a:t>
            </a:r>
            <a:r>
              <a:rPr lang="en-US" altLang="en-US" dirty="0" err="1">
                <a:solidFill>
                  <a:srgbClr val="BCB7A8"/>
                </a:solidFill>
              </a:rPr>
              <a:t>T506.04</a:t>
            </a:r>
            <a:endParaRPr lang="en-US" altLang="en-US" dirty="0">
              <a:solidFill>
                <a:srgbClr val="BCB7A8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42E5DDFE-7CF9-4660-9E96-48B3DC66317B}" type="slidenum">
              <a:rPr lang="en-US" altLang="en-US">
                <a:solidFill>
                  <a:srgbClr val="BCB7A8"/>
                </a:solidFill>
              </a:rPr>
              <a:pPr/>
              <a:t>7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9448800" cy="1219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h-TH" sz="48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โครงสร้างการวางแผนบทเรียนทางพระคัมภีร์</a:t>
            </a:r>
            <a:r>
              <a:rPr lang="en-US" sz="48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48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2400" dirty="0"/>
              <a:t>The Biblical Lesson Plan Structure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1752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h-TH" sz="49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การเตรียมบทเรียน</a:t>
            </a:r>
            <a:r>
              <a:rPr lang="en-US" sz="49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49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th-TH" sz="49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ขั้นตอนที่1: การเตรียมขั้นแรก</a:t>
            </a:r>
            <a:r>
              <a:rPr lang="en-US" sz="49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49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2700" dirty="0"/>
              <a:t>Lesson Preparation: </a:t>
            </a:r>
            <a:br>
              <a:rPr lang="en-US" sz="2700" dirty="0"/>
            </a:b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1 Preliminary Preparation</a:t>
            </a:r>
            <a:endParaRPr lang="en-US" sz="2700" b="0" i="1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133600"/>
            <a:ext cx="8229600" cy="3810000"/>
          </a:xfrm>
        </p:spPr>
        <p:txBody>
          <a:bodyPr>
            <a:normAutofit lnSpcReduction="10000"/>
          </a:bodyPr>
          <a:lstStyle/>
          <a:p>
            <a:pPr marL="571500" indent="-571500">
              <a:lnSpc>
                <a:spcPct val="110000"/>
              </a:lnSpc>
              <a:buNone/>
            </a:pPr>
            <a:r>
              <a:rPr lang="en-US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1.	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เริ่มจัดแฟ้ม</a:t>
            </a:r>
            <a:endParaRPr lang="en-US" alt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71500" indent="-571500" eaLnBrk="1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Start a file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lnSpc>
                <a:spcPct val="110000"/>
              </a:lnSpc>
              <a:buNone/>
            </a:pPr>
            <a:r>
              <a:rPr lang="en-US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2.	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อ่านคู่มือผู้เรียน</a:t>
            </a:r>
            <a:endParaRPr lang="en-US" alt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71500" indent="-571500" eaLnBrk="1" hangingPunct="1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	Read the student manual</a:t>
            </a:r>
            <a:r>
              <a:rPr lang="en-US" alt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571500" indent="-571500">
              <a:lnSpc>
                <a:spcPct val="110000"/>
              </a:lnSpc>
              <a:buNone/>
            </a:pPr>
            <a:r>
              <a:rPr lang="en-US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3.	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อ่านแผนการสอนบทเรียนของครู</a:t>
            </a:r>
            <a:endParaRPr lang="en-US" alt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71500" indent="-571500" eaLnBrk="1" hangingPunct="1">
              <a:spcBef>
                <a:spcPts val="0"/>
              </a:spcBef>
              <a:spcAft>
                <a:spcPts val="1800"/>
              </a:spcAft>
              <a:buNone/>
            </a:pP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	Read the teacher lesson plan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alt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rgbClr val="BCB7A8"/>
                </a:solidFill>
              </a:rPr>
              <a:t>iTeenChallenge.org     Course T506.04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1361A1B0-3BEB-48ED-BFB7-47F60C0BADB2}" type="slidenum">
              <a:rPr lang="en-US" altLang="en-US">
                <a:solidFill>
                  <a:srgbClr val="BCB7A8"/>
                </a:solidFill>
              </a:rPr>
              <a:pPr/>
              <a:t>8</a:t>
            </a:fld>
            <a:endParaRPr lang="en-US" altLang="en-US">
              <a:solidFill>
                <a:srgbClr val="BCB7A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2133600"/>
            <a:ext cx="8686800" cy="4343400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buNone/>
            </a:pPr>
            <a:r>
              <a:rPr lang="en-US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4.	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เช็คสมุดบันทึกโครงการ</a:t>
            </a:r>
            <a:endParaRPr lang="en-US" alt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71500" indent="-571500" eaLnBrk="1" hangingPunct="1">
              <a:spcBef>
                <a:spcPts val="0"/>
              </a:spcBef>
              <a:spcAft>
                <a:spcPts val="1800"/>
              </a:spcAft>
              <a:buNone/>
            </a:pP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	Check the study guide</a:t>
            </a:r>
            <a:endParaRPr lang="en-US" altLang="en-US" sz="32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63563" indent="-563563">
              <a:buNone/>
            </a:pPr>
            <a:r>
              <a:rPr lang="en-US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5.	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ทบทวนบันทึกส่วนตัวของครู</a:t>
            </a:r>
            <a:endParaRPr lang="en-US" sz="4000" b="1" dirty="0">
              <a:solidFill>
                <a:srgbClr val="FFFF00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63563" indent="-563563">
              <a:spcBef>
                <a:spcPts val="0"/>
              </a:spcBef>
              <a:buNone/>
            </a:pPr>
            <a:r>
              <a:rPr lang="en-US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	-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ประเมินผลโดยสำรวจบันทึกจากการสอนที่ผ่านมา</a:t>
            </a:r>
            <a:endParaRPr lang="en-US" alt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71500" indent="-571500" eaLnBrk="1" hangingPunct="1">
              <a:spcBef>
                <a:spcPts val="0"/>
              </a:spcBef>
              <a:spcAft>
                <a:spcPts val="1800"/>
              </a:spcAft>
              <a:buNone/>
            </a:pP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	Personal notes</a:t>
            </a:r>
            <a:b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-Debrief notes from past teaching</a:t>
            </a:r>
            <a:endParaRPr lang="en-US" altLang="en-US" sz="2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None/>
            </a:pPr>
            <a:r>
              <a:rPr lang="en-US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6.	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ทำแบบทดสอบ</a:t>
            </a:r>
            <a:endParaRPr lang="en-US" alt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71500" indent="-571500" eaLnBrk="1" hangingPunct="1">
              <a:spcBef>
                <a:spcPts val="0"/>
              </a:spcBef>
              <a:spcAft>
                <a:spcPct val="35000"/>
              </a:spcAft>
              <a:buNone/>
            </a:pP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	Take the test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74CA0903-8434-4A7C-A0DB-98397EECA4CF}" type="slidenum">
              <a:rPr lang="en-US" altLang="en-US">
                <a:solidFill>
                  <a:srgbClr val="BCB7A8"/>
                </a:solidFill>
              </a:rPr>
              <a:pPr/>
              <a:t>9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1752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h-TH" sz="49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การเตรียมบทเรียน</a:t>
            </a:r>
            <a:r>
              <a:rPr lang="en-US" sz="49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49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th-TH" sz="49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ขั้นตอนที่1: การเตรียมขั้นแรก</a:t>
            </a:r>
            <a:r>
              <a:rPr lang="en-US" sz="49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49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2700" dirty="0"/>
              <a:t>Lesson Preparation: </a:t>
            </a:r>
            <a:br>
              <a:rPr lang="en-US" sz="2700" dirty="0"/>
            </a:b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1 Preliminary Preparation</a:t>
            </a:r>
            <a:endParaRPr lang="en-US" sz="2700" b="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7460</TotalTime>
  <Words>291</Words>
  <Application>Microsoft Office PowerPoint</Application>
  <PresentationFormat>Widescreen</PresentationFormat>
  <Paragraphs>167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Bookman Old Style</vt:lpstr>
      <vt:lpstr>Calibri</vt:lpstr>
      <vt:lpstr>Cordia New</vt:lpstr>
      <vt:lpstr>Khmer UI</vt:lpstr>
      <vt:lpstr>Rockwell</vt:lpstr>
      <vt:lpstr>Tahoma</vt:lpstr>
      <vt:lpstr>Times New Roman</vt:lpstr>
      <vt:lpstr>Wingdings</vt:lpstr>
      <vt:lpstr>Wingdings 2</vt:lpstr>
      <vt:lpstr>Damask</vt:lpstr>
      <vt:lpstr>พื้นฐานของการวางแผนการสอนของครู  Basics of Teacher Lesson Planning</vt:lpstr>
      <vt:lpstr>ทำไมจึงต้องมีแผนการสอนบทเรียน Why have a lesson plan?</vt:lpstr>
      <vt:lpstr>ทำไมจึงต้องมีแผนการสอนบทเรียน Why have a lesson plan?</vt:lpstr>
      <vt:lpstr>พัฒนาวินัยของการวางแผนบทเรียนที่สร้างสรรค์  Develop the discipline of creative lesson planning</vt:lpstr>
      <vt:lpstr> โครงสร้างการวางแผนบทเรียนทางพระคัมภีร์ (ตั้งอยู่บนพื้นฐานของการสอนพระคัมภีร์ที่สร้างสรรค์โดย ลาร์รี่ ริชาร์ดส์, มูดี้ เพรส) (Based on Creative Bible Teaching, by Larry Richards, Moody Press) </vt:lpstr>
      <vt:lpstr>โครงสร้างการวางแผนบทเรียนทางพระคัมภีร์ The Biblical Lesson Plan Structure</vt:lpstr>
      <vt:lpstr>โครงสร้างการวางแผนบทเรียนทางพระคัมภีร์ The Biblical Lesson Plan Structure</vt:lpstr>
      <vt:lpstr>การเตรียมบทเรียน ขั้นตอนที่1: การเตรียมขั้นแรก Lesson Preparation:  Phase 1 Preliminary Preparation</vt:lpstr>
      <vt:lpstr>การเตรียมบทเรียน ขั้นตอนที่1: การเตรียมขั้นแรก Lesson Preparation:  Phase 1 Preliminary Preparation</vt:lpstr>
      <vt:lpstr>ขั้นตอนที่2: การเขียนแผนการสอนบทเรียน Phase 2   Writing Your Lesson Plan</vt:lpstr>
      <vt:lpstr>ขั้นตอนที่2: การเขียนแผนการสอนบทเรียน Phase 2   Writing Your Lesson Plan</vt:lpstr>
      <vt:lpstr>ขั้นตอนที่2: การเขียนแผนการสอนบทเรียน Phase 2   Writing Your Lesson Plan</vt:lpstr>
      <vt:lpstr>ขั้นตอนที่2: การเขียนแผนการสอนบทเรียน Phase 2   Writing Your Lesson Plan</vt:lpstr>
      <vt:lpstr>ขั้นตอนที่3: การสอนบทเรียน Phase 3  Teaching the Lesson</vt:lpstr>
      <vt:lpstr>ขั้นตอนที่3: การสอนบทเรียน Phase 3  Teaching the Lesson</vt:lpstr>
      <vt:lpstr>ขั้นตอนที่3: การสอนบทเรียน Phase 3  Teaching the Lesson</vt:lpstr>
      <vt:lpstr>ขั้นตอนที่4: หลังจากชั้นเรียนสิ้นสุดการสอน Phase 4  After class is over</vt:lpstr>
      <vt:lpstr>ขั้นตอนที่4: หลังจากชั้นเรียนสิ้นสุดการสอน Phase 4  After class is over</vt:lpstr>
      <vt:lpstr>คำถามเพื่อการอภิปราย Questions for discussion</vt:lpstr>
      <vt:lpstr>ข้อมูลในการติดต่อ 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the Group Studies for New Christians</dc:title>
  <dc:creator>Teen Challenge</dc:creator>
  <cp:lastModifiedBy>Dave Batty</cp:lastModifiedBy>
  <cp:revision>107</cp:revision>
  <dcterms:created xsi:type="dcterms:W3CDTF">2005-06-08T15:25:57Z</dcterms:created>
  <dcterms:modified xsi:type="dcterms:W3CDTF">2019-12-16T17:10:57Z</dcterms:modified>
</cp:coreProperties>
</file>