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256" r:id="rId2"/>
    <p:sldId id="279" r:id="rId3"/>
    <p:sldId id="283" r:id="rId4"/>
    <p:sldId id="281" r:id="rId5"/>
    <p:sldId id="266" r:id="rId6"/>
    <p:sldId id="258" r:id="rId7"/>
    <p:sldId id="269" r:id="rId8"/>
    <p:sldId id="259" r:id="rId9"/>
    <p:sldId id="270" r:id="rId10"/>
    <p:sldId id="264" r:id="rId11"/>
    <p:sldId id="271" r:id="rId12"/>
    <p:sldId id="261" r:id="rId13"/>
    <p:sldId id="272" r:id="rId14"/>
    <p:sldId id="262" r:id="rId15"/>
    <p:sldId id="273" r:id="rId16"/>
    <p:sldId id="263" r:id="rId17"/>
    <p:sldId id="265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EE1F0-B232-4689-9C0B-6D8D55D5A8C0}" type="datetimeFigureOut">
              <a:rPr lang="en-US" altLang="en-US"/>
              <a:pPr/>
              <a:t>12/12/2016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2CEC17-19C0-4208-AB84-6F6830665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164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4D187-C24A-4918-B7EE-4D766610E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64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F92DA-C850-428A-96C2-41C979130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6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8A361-CB32-45DA-9A49-64F5B7D56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35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9C9E-2419-45F7-9DBF-95FCB9C2AD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245B6-4B18-4CC4-AAD7-310D06FBD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04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930AD-D266-49B8-BDDB-2A86C2A67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3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A584-DA8F-42E8-A44B-7E0DC70FBD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7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BC3D-B27D-49E9-8050-E3C5F2C91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76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4E973-AFEB-4B0D-BE2C-636A0C778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6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581AF-BD36-4F6D-90D6-7E92498E9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66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0ED44-808B-4748-B5DF-199E802D6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34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D0835-8E89-4F9F-AFD0-103680EAC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7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eaLnBrk="0" hangingPunct="0">
              <a:defRPr sz="12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BCB7A8"/>
                </a:solidFill>
              </a:defRPr>
            </a:lvl1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BCB7A8"/>
                </a:solidFill>
              </a:defRPr>
            </a:lvl1pPr>
          </a:lstStyle>
          <a:p>
            <a:fld id="{850FC309-1CBD-4010-939B-0F07EA5CA1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81" r:id="rId3"/>
    <p:sldLayoutId id="2147483773" r:id="rId4"/>
    <p:sldLayoutId id="2147483774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  <p:sldLayoutId id="2147483779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" y="1447800"/>
            <a:ext cx="8229600" cy="21671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1800"/>
              </a:spcAft>
              <a:defRPr/>
            </a:pPr>
            <a:r>
              <a:rPr lang="lo-LA" sz="3600" dirty="0">
                <a:solidFill>
                  <a:srgbClr val="FFFF00"/>
                </a:solidFill>
              </a:rPr>
              <a:t>ພື້ນຖານແຜນບົດຮຽນຂອງຄູສອນ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1200" dirty="0">
                <a:solidFill>
                  <a:srgbClr val="FFFF00"/>
                </a:solidFill>
              </a:rPr>
              <a:t/>
            </a:r>
            <a:br>
              <a:rPr lang="en-US" sz="1200" dirty="0">
                <a:solidFill>
                  <a:srgbClr val="FFFF00"/>
                </a:solidFill>
              </a:rPr>
            </a:br>
            <a: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Basics of Teacher Lesson Planning</a:t>
            </a:r>
            <a:b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en-US" sz="6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6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6600" dirty="0" smtClean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0"/>
            <a:ext cx="6400800" cy="1524000"/>
          </a:xfrm>
        </p:spPr>
        <p:txBody>
          <a:bodyPr/>
          <a:lstStyle/>
          <a:p>
            <a:r>
              <a:rPr lang="lo-LA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ໂດຍ ເດບ ແບັດຕີ</a:t>
            </a:r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Dave Batty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C3B8D6-5FA0-4E21-AE34-ADEA36206F77}" type="slidenum">
              <a:rPr lang="en-US" altLang="en-US">
                <a:solidFill>
                  <a:srgbClr val="BCB7A8"/>
                </a:solidFill>
              </a:rPr>
              <a:pPr/>
              <a:t>1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426770"/>
            <a:ext cx="2433637" cy="147802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ຕອນທີ 2  ການຂຽນແຜນບົດຮຽນຂອງເຈົ້າ</a:t>
            </a: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ອະທິຖານ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ທົບ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ທວນຄວາມຈິງທາງພຣະຄຳພີທີ່ສຳຄັນ ແລະ ຂໍ້ສຳຄັນ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Key Biblical Truth &amp; Key Verse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ແຍກ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ບັນທຶກຂອງເຈົ້າອອກເປັນ 4 ສ່ວນ ສ້າງຄວາມສົນໃຈ, ປື້ມ, ເບິ່ງ,ເອົາ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notes into 4 groups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  -  Book  -  Look  -  Took</a:t>
            </a:r>
          </a:p>
          <a:p>
            <a:pPr marL="571500" indent="-5715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DCFA746-078A-4263-AE01-DC6B4578182E}" type="slidenum">
              <a:rPr lang="en-US" altLang="en-US">
                <a:solidFill>
                  <a:srgbClr val="BCB7A8"/>
                </a:solidFill>
              </a:rPr>
              <a:pPr/>
              <a:t>10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ລະດົມ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ແນວຄວາມຄິດ,ລວມທັງການສ້າງວິທີຂອງການ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ສອນ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ideas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--methods of teaching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ບັນທຶກ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ສຳຮອງແບບບໍ່ງາມຂອງແຜນບົດຮຽນ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-ໂດຍກະເວລາ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rough draft of lesson plan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--with time estimates</a:t>
            </a:r>
          </a:p>
          <a:p>
            <a:pPr marL="609600" indent="-609600" eaLnBrk="1">
              <a:buFont typeface="Wingdings 2" pitchFamily="18" charset="2"/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03EEA12-C733-458F-AD12-20500E3DEE07}" type="slidenum">
              <a:rPr lang="en-US" altLang="en-US">
                <a:solidFill>
                  <a:srgbClr val="BCB7A8"/>
                </a:solidFill>
              </a:rPr>
              <a:pPr/>
              <a:t>11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ຕອນທີ 2  ການຂຽນແຜນບົດຮຽນຂອງເຈົ້າ </a:t>
            </a:r>
            <a:b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ຕັດ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ອອກ,ຕັດອອກ,ຕັດອອກ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Cut, cut, cut!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7"/>
            </a:pP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ເພີ່ມ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ເວລາສຳລັບການສົນທະນາແລະ ຕັ້ງຄຳຖາມແລະຕອບ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time for discussion, Q&amp;A 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Clr>
                <a:schemeClr val="tx1"/>
              </a:buClr>
              <a:buFont typeface="Wingdings" pitchFamily="2" charset="2"/>
              <a:buAutoNum type="arabicPeriod" startAt="8"/>
            </a:pP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ເພີ່ມ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ຕົວຢ່າງແລະຄຳພະຍານ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illustrations 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60400" indent="-660400" eaLnBrk="1" hangingPunct="1"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endParaRPr lang="en-US" alt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4DED397-DE8B-4E8F-B7C1-DC4253FAD1BC}" type="slidenum">
              <a:rPr lang="en-US" altLang="en-US">
                <a:solidFill>
                  <a:srgbClr val="BCB7A8"/>
                </a:solidFill>
              </a:rPr>
              <a:pPr/>
              <a:t>12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ຕອນທີ 2  ການຂຽນແຜນບົດຮຽນຂອງເຈົ້າ </a:t>
            </a:r>
            <a:b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9"/>
            </a:pP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ໝາຍ </a:t>
            </a:r>
            <a:r>
              <a:rPr lang="lo-LA" alt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ຈຸດສຳຄັນ (ສຳຄັນທີ່ສຸດ)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priority</a:t>
            </a:r>
            <a:r>
              <a:rPr lang="en-US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in lesson plan</a:t>
            </a:r>
          </a:p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ຕັດ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ອອກ,ຕັດອອກ,ຕັດອອກ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Cut, cut, cut!</a:t>
            </a:r>
            <a:r>
              <a:rPr lang="pt-B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US" altLang="en-US" i="1" dirty="0" smtClean="0">
              <a:solidFill>
                <a:srgbClr val="FFEE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Clr>
                <a:schemeClr val="tx1"/>
              </a:buClr>
              <a:buFont typeface="Wingdings" pitchFamily="2" charset="2"/>
              <a:buAutoNum type="arabicPeriod" startAt="11"/>
            </a:pP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ກະກຽມ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ສິ່ງທີ່ເຫັນ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 visuals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 eaLnBrk="1" hangingPunct="1"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r>
              <a:rPr lang="en-US" altLang="en-US" dirty="0" smtClean="0">
                <a:solidFill>
                  <a:srgbClr val="FFEE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9DD1D22-3696-4B2D-93F6-13D84B0685C3}" type="slidenum">
              <a:rPr lang="en-US" altLang="en-US">
                <a:solidFill>
                  <a:srgbClr val="BCB7A8"/>
                </a:solidFill>
              </a:rPr>
              <a:pPr/>
              <a:t>13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ຕອນທີ 2  ການຂຽນແຜນບົດຮຽນຂອງເຈົ້າ </a:t>
            </a:r>
            <a:b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dirty="0">
                <a:solidFill>
                  <a:srgbClr val="FFFF00"/>
                </a:solidFill>
              </a:rPr>
              <a:t>ຕອນທີ 3 : ການສອນບົດຮຽນ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Phase 3  Teaching the Lesson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924800" cy="4237038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ct val="70000"/>
              </a:spcAft>
              <a:buFont typeface="Wingdings" pitchFamily="2" charset="2"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ສອນ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ມັນ</a:t>
            </a:r>
            <a:r>
              <a:rPr lang="pt-BR" alt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alt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it!  	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70000"/>
              </a:spcAft>
              <a:buFont typeface="Wingdings" pitchFamily="2" charset="2"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ໝາຍເວລາແນ່ນອນໂດຍແຕ່ລະກິດຈະກຳ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time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each activity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Aft>
                <a:spcPct val="70000"/>
              </a:spcAft>
              <a:buFont typeface="Wingdings" pitchFamily="2" charset="2"/>
              <a:buNone/>
            </a:pPr>
            <a:endParaRPr lang="en-US" alt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2BE7907-C4B0-498B-B2E4-059D2BA69968}" type="slidenum">
              <a:rPr lang="en-US" altLang="en-US">
                <a:solidFill>
                  <a:srgbClr val="BCB7A8"/>
                </a:solidFill>
              </a:rPr>
              <a:pPr/>
              <a:t>14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465638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ໝາຍເວລາຕັ້ງຄຳຖາມແລະຕອບເທິງແຜນ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ບົດຮຽນຂອງເຈົ້າ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ຂຽນລົງຄຳຕອບແບບສັ້ນໆ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question &amp; answer time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--jot down questions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 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ສຳລັບເວລາສົນທະນາ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down the </a:t>
            </a:r>
            <a:r>
              <a:rPr lang="en-US" altLang="en-US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i="1" dirty="0" smtClean="0">
                <a:solidFill>
                  <a:srgbClr val="FFEE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89CE28-EC62-4A67-B03F-53DE58DB833A}" type="slidenum">
              <a:rPr lang="en-US" altLang="en-US">
                <a:solidFill>
                  <a:srgbClr val="BCB7A8"/>
                </a:solidFill>
              </a:rPr>
              <a:pPr/>
              <a:t>15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dirty="0">
                <a:solidFill>
                  <a:srgbClr val="FFFF00"/>
                </a:solidFill>
              </a:rPr>
              <a:t>ຕອນທີ 3 : ການສອນບົດຮຽນ </a:t>
            </a:r>
            <a:r>
              <a:rPr lang="en-US" sz="2400" dirty="0" smtClean="0">
                <a:solidFill>
                  <a:schemeClr val="tx1"/>
                </a:solidFill>
              </a:rPr>
              <a:t>Phase 3  Teaching the Lesson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30356E"/>
                  </a:outerShdw>
                </a:effectLst>
              </a:rPr>
              <a:t>5.	</a:t>
            </a:r>
            <a:r>
              <a:rPr lang="lo-LA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ເຮັດ</a:t>
            </a:r>
            <a:r>
              <a:rPr lang="lo-LA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  </a:t>
            </a:r>
            <a:r>
              <a:rPr lang="lo-LA" altLang="en-US" sz="39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ຈຸດສູນກາງ  </a:t>
            </a:r>
            <a:r>
              <a:rPr lang="lo-LA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ເຄັບໆ</a:t>
            </a:r>
            <a:r>
              <a:rPr lang="ru-RU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br>
              <a:rPr lang="en-US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 the </a:t>
            </a:r>
            <a:r>
              <a:rPr lang="en-US" altLang="en-US" sz="22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altLang="en-US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alt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457200" indent="-457200" eaLnBrk="1" hangingPunct="1">
              <a:lnSpc>
                <a:spcPct val="90000"/>
              </a:lnSpc>
              <a:buNone/>
              <a:tabLst>
                <a:tab pos="3552825" algn="ctr"/>
              </a:tabLst>
            </a:pP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ຂໍ້ມູນທົ່ວໄປ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>
              <a:lnSpc>
                <a:spcPct val="90000"/>
              </a:lnSpc>
              <a:buFont typeface="Wingdings 2" pitchFamily="18" charset="2"/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altLang="en-U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eaLnBrk="1" hangingPunct="1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ການນຳໃຊ້ສ່ວນຕົວ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eaLnBrk="1" hangingPunct="1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Personal application</a:t>
            </a:r>
            <a:endParaRPr lang="en-US" altLang="en-US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09800" y="2743200"/>
            <a:ext cx="1600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4191000" y="2743200"/>
            <a:ext cx="17526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A31CC49-2227-49FE-9061-3CE89386169F}" type="slidenum">
              <a:rPr lang="en-US" altLang="en-US">
                <a:solidFill>
                  <a:srgbClr val="BCB7A8"/>
                </a:solidFill>
              </a:rPr>
              <a:pPr/>
              <a:t>16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dirty="0">
                <a:solidFill>
                  <a:srgbClr val="FFFF00"/>
                </a:solidFill>
              </a:rPr>
              <a:t>ຕອນທີ 3 : ການສອນບົດຮຽນ </a:t>
            </a:r>
            <a:r>
              <a:rPr lang="en-US" sz="2400" dirty="0" smtClean="0">
                <a:solidFill>
                  <a:schemeClr val="tx1"/>
                </a:solidFill>
              </a:rPr>
              <a:t>Phase 3  Teaching the Lesson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75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75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7651" grpId="1" uiExpand="1" build="p"/>
      <p:bldP spid="10244" grpId="0" animBg="1"/>
      <p:bldP spid="102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sz="4000" dirty="0">
                <a:solidFill>
                  <a:srgbClr val="FFFF00"/>
                </a:solidFill>
              </a:rPr>
              <a:t>ຕອນທີ 4.: ຫຼັງຈາກຮຽນຈົບແລ້ວ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Phase 4  After class is over</a:t>
            </a:r>
            <a:endParaRPr lang="en-US" sz="4400" b="0" i="1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458200" cy="4038600"/>
          </a:xfrm>
        </p:spPr>
        <p:txBody>
          <a:bodyPr>
            <a:normAutofit/>
          </a:bodyPr>
          <a:lstStyle/>
          <a:p>
            <a:pPr marL="581025" indent="-581025" eaLnBrk="1" hangingPunct="1">
              <a:spcAft>
                <a:spcPts val="20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ທົບ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ທວນ--ຂຽນສະຫຼຸບຂອງສິ່ງທີ່ເຮັດໄດ້ດີ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</a:t>
            </a:r>
            <a:r>
              <a:rPr lang="pt-B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 eaLnBrk="1" hangingPunct="1">
              <a:spcAft>
                <a:spcPct val="25000"/>
              </a:spcAft>
              <a:buClr>
                <a:schemeClr val="tx1"/>
              </a:buClr>
              <a:buSzTx/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ຄວາມ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ຈິງທາງພຣະຄຳແລະຂໍ້ທີ່ສຳຄັນຢູ່ໃນເປົ້າໝາຍບໍ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</a:t>
            </a:r>
            <a:r>
              <a:rPr lang="en-US" alt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Biblical Truth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alt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target?</a:t>
            </a:r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6CEB66-BB0D-4A56-BCE5-05195EF595C8}" type="slidenum">
              <a:rPr lang="en-US" altLang="en-US">
                <a:solidFill>
                  <a:srgbClr val="BCB7A8"/>
                </a:solidFill>
              </a:rPr>
              <a:pPr/>
              <a:t>17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/>
          </a:bodyPr>
          <a:lstStyle/>
          <a:p>
            <a:pPr marL="581025" indent="-581025" eaLnBrk="1" hangingPunct="1">
              <a:spcAft>
                <a:spcPct val="25000"/>
              </a:spcAft>
              <a:buClr>
                <a:schemeClr val="tx1"/>
              </a:buClr>
              <a:buSzTx/>
              <a:buFont typeface="Wingdings 2" pitchFamily="18" charset="2"/>
              <a:buAutoNum type="arabicPeriod" startAt="3"/>
            </a:pP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ປະ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ເມີນຜົນຕາມຜົນທີ່ໄດ້ຮັບຂອງແຕ່ລະ4ພາກສ່ວນໃຫ່ຍທີ່ສຳຄັນຂອງບົດຮຽນຂອງເຈົ້າ 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ເຮັດໃຫ້ສົນໃຈ, ປື້ມ, ເບິ່ງ, ນຳເອົາ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the effectiveness of each of the 4 major parts of your lesson.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Hook, Book, Look, Took</a:t>
            </a:r>
            <a:endParaRPr lang="en-US" alt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 eaLnBrk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ຂຽນ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ຄວາມຄິດຂອງເຈົ້າສຳລັບການສອນຕໍ່ໄປ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down your ideas for teaching next time.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96459B4-A33C-42CD-B4EC-00446AE0BB79}" type="slidenum">
              <a:rPr lang="en-US" altLang="en-US">
                <a:solidFill>
                  <a:srgbClr val="BCB7A8"/>
                </a:solidFill>
              </a:rPr>
              <a:pPr/>
              <a:t>18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sz="4000" dirty="0">
                <a:solidFill>
                  <a:srgbClr val="FFFF00"/>
                </a:solidFill>
              </a:rPr>
              <a:t>ຕອນທີ 4.: ຫຼັງຈາກຮຽນຈົບແລ້ວ</a:t>
            </a: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Phase 4  After class is over</a:t>
            </a:r>
            <a:endParaRPr lang="en-US" sz="4400" b="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lo-LA" dirty="0">
                <a:effectLst/>
              </a:rPr>
              <a:t>ຄຳຖາມສຳລັບການສົນທະນາກັນ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 smtClean="0"/>
              <a:t>Questions for discussion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iTeenChallenge.org     Course T506.04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lo-LA" dirty="0">
                <a:solidFill>
                  <a:srgbClr val="FFFF00"/>
                </a:solidFill>
              </a:rPr>
              <a:t>ເປັນຫຍັງຕອ້ງມີແຜນບົດຮຽນ</a:t>
            </a:r>
            <a:r>
              <a:rPr lang="lo-LA" dirty="0" smtClean="0">
                <a:solidFill>
                  <a:srgbClr val="FFFF00"/>
                </a:solidFill>
              </a:rPr>
              <a:t>?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700" dirty="0" smtClean="0"/>
              <a:t>Why have a lesson plan?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94238"/>
          </a:xfrm>
        </p:spPr>
        <p:txBody>
          <a:bodyPr/>
          <a:lstStyle/>
          <a:p>
            <a:pPr marL="514350" indent="-514350" eaLnBrk="1" hangingPunct="1">
              <a:spcAft>
                <a:spcPts val="300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lo-LA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ຫ້ອງ</a:t>
            </a: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ຮຽນຈະມີ</a:t>
            </a:r>
            <a:r>
              <a:rPr lang="lo-LA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ການຈັດຕັ້ງ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will be </a:t>
            </a:r>
            <a:r>
              <a:rPr lang="en-US" sz="20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</a:t>
            </a:r>
            <a:endParaRPr lang="en-US" sz="3200" u="sng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hangingPunct="1">
              <a:spcAft>
                <a:spcPts val="300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ເຈົ້າ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ມີ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</a:t>
            </a:r>
            <a:r>
              <a:rPr 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ກະ</a:t>
            </a:r>
            <a:r>
              <a:rPr 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ກຽມ</a:t>
            </a:r>
            <a:r>
              <a:rPr lang="lo-L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ຫຼ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າຍ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ຂື້ນ ນັກ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ຮຽນ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ຂອງ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ເຈົ້າ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ສາ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ມາດ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ຕິດ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ຕາມ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ໄດ້</a:t>
            </a:r>
            <a:r>
              <a:rPr lang="en-US" sz="3200" dirty="0" smtClean="0">
                <a:solidFill>
                  <a:srgbClr val="FFFF66"/>
                </a:solidFill>
              </a:rPr>
              <a:t/>
            </a:r>
            <a:br>
              <a:rPr lang="en-US" sz="3200" dirty="0" smtClean="0">
                <a:solidFill>
                  <a:srgbClr val="FFFF66"/>
                </a:solidFill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</a:t>
            </a:r>
            <a:r>
              <a:rPr lang="en-US" sz="20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are, the better your students will be able to follow along.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  Course T506.04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D37943A-FEE1-470C-BDF5-AA47A28ABA40}" type="slidenum">
              <a:rPr lang="en-US" altLang="en-US">
                <a:solidFill>
                  <a:srgbClr val="BCB7A8"/>
                </a:solidFill>
              </a:rPr>
              <a:pPr/>
              <a:t>2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www.iTeenChallenge.org</a:t>
            </a:r>
          </a:p>
          <a:p>
            <a:pPr algn="ctr">
              <a:buNone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1-706-576-6555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iTeenChallenge.org     Course T506.04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500"/>
            <a:ext cx="36957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22838"/>
          </a:xfrm>
        </p:spPr>
        <p:txBody>
          <a:bodyPr/>
          <a:lstStyle/>
          <a:p>
            <a:pPr marL="514350" indent="-514350" eaLnBrk="1" hangingPunct="1">
              <a:spcAft>
                <a:spcPts val="3000"/>
              </a:spcAft>
              <a:buClr>
                <a:schemeClr val="tx1"/>
              </a:buClr>
              <a:buSzPct val="100000"/>
              <a:buFont typeface="+mj-lt"/>
              <a:buAutoNum type="arabicPeriod" startAt="3"/>
              <a:defRPr/>
            </a:pPr>
            <a:r>
              <a:rPr lang="lo-LA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ຮັກສາ</a:t>
            </a:r>
            <a:r>
              <a:rPr lang="lo-LA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ຈຸດສຸມ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ຂອງຫ້ອງຮຽນແລະແນວທາງ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Keeps the class </a:t>
            </a:r>
            <a:r>
              <a:rPr lang="en-US" sz="20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on track.</a:t>
            </a:r>
          </a:p>
          <a:p>
            <a:pPr marL="514350" indent="-514350" eaLnBrk="1" hangingPunct="1">
              <a:spcAft>
                <a:spcPts val="300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"/>
              <a:defRPr/>
            </a:pPr>
            <a:r>
              <a:rPr lang="lo-LA" sz="32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ນຳໄປ</a:t>
            </a:r>
            <a:r>
              <a:rPr lang="lo-LA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ສູ່ຜົນໄດ້ຮັບຂອງ</a:t>
            </a:r>
            <a:r>
              <a:rPr lang="lo-LA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ການນຳໃຊ້ສວ່ນຕົວ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Leads to an effective </a:t>
            </a:r>
            <a:r>
              <a:rPr lang="en-US" sz="20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application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eaLnBrk="1" hangingPunct="1">
              <a:spcAft>
                <a:spcPts val="300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"/>
              <a:defRPr/>
            </a:pP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ມັນເປັນ</a:t>
            </a:r>
            <a:r>
              <a:rPr 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ລະ</a:t>
            </a:r>
            <a:r>
              <a:rPr 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ລຽບວິໃນ</a:t>
            </a: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ທີ່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ດີ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ສຳ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ລັບ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ຄູ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</a:t>
            </a:r>
            <a:r>
              <a:rPr lang="lo-LA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ສອນ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good </a:t>
            </a:r>
            <a:r>
              <a:rPr lang="en-US" sz="20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teacher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  Course T506.04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D37943A-FEE1-470C-BDF5-AA47A28ABA40}" type="slidenum">
              <a:rPr lang="en-US" altLang="en-US">
                <a:solidFill>
                  <a:srgbClr val="BCB7A8"/>
                </a:solidFill>
              </a:rPr>
              <a:pPr/>
              <a:t>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lo-LA" dirty="0">
                <a:solidFill>
                  <a:srgbClr val="FFFF00"/>
                </a:solidFill>
              </a:rPr>
              <a:t>ເປັນຫຍັງຕອ້ງມີແຜນບົດຮຽນ</a:t>
            </a:r>
            <a:r>
              <a:rPr lang="lo-LA" dirty="0" smtClean="0">
                <a:solidFill>
                  <a:srgbClr val="FFFF00"/>
                </a:solidFill>
              </a:rPr>
              <a:t>?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700" dirty="0" smtClean="0"/>
              <a:t>Why have a lesson plan?</a:t>
            </a:r>
            <a:endParaRPr lang="en-US" sz="27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Develop the </a:t>
            </a:r>
            <a:r>
              <a:rPr lang="en-US" sz="4000" i="1" u="sng" dirty="0" smtClean="0">
                <a:solidFill>
                  <a:schemeClr val="folHlink"/>
                </a:solidFill>
              </a:rPr>
              <a:t>discipline</a:t>
            </a:r>
            <a:r>
              <a:rPr lang="en-US" sz="4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of creative lesson planning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5000"/>
              </a:spcAft>
              <a:defRPr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presented is there to lead to the main </a:t>
            </a:r>
            <a:r>
              <a:rPr lang="en-US" altLang="en-US" sz="4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--an effective </a:t>
            </a:r>
            <a:r>
              <a:rPr lang="en-US" altLang="en-US" sz="4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iTeenChallenge.org     Course T506.04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3AF705A-E49B-44CC-A2D3-2FED419BF9B3}" type="slidenum">
              <a:rPr lang="en-US" altLang="en-US">
                <a:solidFill>
                  <a:srgbClr val="BCB7A8"/>
                </a:solidFill>
              </a:rPr>
              <a:pPr/>
              <a:t>4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folHlink"/>
                </a:solidFill>
              </a:rPr>
              <a:t>For More Study </a:t>
            </a:r>
            <a:br>
              <a:rPr lang="en-US" sz="4400" dirty="0" smtClean="0">
                <a:solidFill>
                  <a:schemeClr val="folHlink"/>
                </a:solidFill>
              </a:rPr>
            </a:br>
            <a:r>
              <a:rPr lang="en-US" sz="3100" dirty="0" smtClean="0">
                <a:solidFill>
                  <a:srgbClr val="FFFF66"/>
                </a:solidFill>
              </a:rPr>
              <a:t>(</a:t>
            </a:r>
            <a:r>
              <a:rPr lang="lo-LA" sz="3100" dirty="0">
                <a:solidFill>
                  <a:srgbClr val="FFFF66"/>
                </a:solidFill>
              </a:rPr>
              <a:t>ພື້ນຖານຂອງ</a:t>
            </a:r>
            <a:r>
              <a:rPr lang="lo-LA" sz="3100" u="sng" dirty="0">
                <a:solidFill>
                  <a:srgbClr val="FFFF66"/>
                </a:solidFill>
              </a:rPr>
              <a:t>ການສ້າງໃນການສອນພຣະຄຳພີ</a:t>
            </a:r>
            <a:r>
              <a:rPr lang="lo-LA" sz="3100" dirty="0">
                <a:solidFill>
                  <a:srgbClr val="FFFF66"/>
                </a:solidFill>
              </a:rPr>
              <a:t>, ໂດຍ ລາລີ ລີຊາດ,  ມູດດິ ເພລດ</a:t>
            </a:r>
            <a:r>
              <a:rPr lang="en-US" sz="3100" u="sng" dirty="0" smtClean="0">
                <a:solidFill>
                  <a:srgbClr val="FFFF66"/>
                </a:solidFill>
              </a:rPr>
              <a:t>)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(Based on </a:t>
            </a:r>
            <a:r>
              <a:rPr lang="en-US" sz="2000" u="sng" dirty="0" smtClean="0">
                <a:solidFill>
                  <a:schemeClr val="tx1"/>
                </a:solidFill>
              </a:rPr>
              <a:t>Creative Bible Teaching</a:t>
            </a:r>
            <a:r>
              <a:rPr lang="en-US" sz="2000" dirty="0" smtClean="0">
                <a:solidFill>
                  <a:schemeClr val="tx1"/>
                </a:solidFill>
              </a:rPr>
              <a:t>, by Larry Richards, Moody Press) 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pic>
        <p:nvPicPr>
          <p:cNvPr id="9219" name="Picture 6" descr="Creative Bible Teaching Richar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8663" y="2514600"/>
            <a:ext cx="2606675" cy="39624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4318887-F074-44A3-B79C-61AEF243D81E}" type="slidenum">
              <a:rPr lang="en-US" altLang="en-US">
                <a:solidFill>
                  <a:srgbClr val="BCB7A8"/>
                </a:solidFill>
              </a:rPr>
              <a:pPr/>
              <a:t>5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sz="4000" dirty="0">
                <a:solidFill>
                  <a:srgbClr val="FFFF00"/>
                </a:solidFill>
              </a:rPr>
              <a:t>ໂຄງຮ່າງແຜນບົດຮຽນທາງພຣະຄຳພີ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The Biblical Lesson Plan Structure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50292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70000"/>
              </a:lnSpc>
              <a:spcAft>
                <a:spcPct val="30000"/>
              </a:spcAft>
              <a:buClr>
                <a:schemeClr val="folHlink"/>
              </a:buClr>
              <a:buSzTx/>
              <a:buFont typeface="Wingdings" pitchFamily="2" charset="2"/>
              <a:buAutoNum type="arabicPeriod"/>
              <a:tabLst>
                <a:tab pos="2743200" algn="l"/>
              </a:tabLst>
            </a:pPr>
            <a:r>
              <a:rPr lang="lo-LA" alt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ສ້າງຄວາມສົນໃຈ </a:t>
            </a:r>
            <a:r>
              <a:rPr lang="pt-B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ໃຫ້ໄດ້ຄວາມສົນໃຈຂອງເຂົາ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alt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2-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ນາທີ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Get their attention</a:t>
            </a:r>
            <a:b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2-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minutes</a:t>
            </a:r>
          </a:p>
          <a:p>
            <a:pPr lvl="1" eaLnBrk="1">
              <a:lnSpc>
                <a:spcPct val="80000"/>
              </a:lnSpc>
              <a:buFont typeface="Wingdings 2" pitchFamily="18" charset="2"/>
              <a:buNone/>
            </a:pPr>
            <a:r>
              <a:rPr lang="pt-BR" altLang="en-US" sz="2400" dirty="0" smtClean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7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-457200" eaLnBrk="1" hangingPunct="1">
              <a:lnSpc>
                <a:spcPct val="70000"/>
              </a:lnSpc>
              <a:spcAft>
                <a:spcPct val="30000"/>
              </a:spcAft>
              <a:buClr>
                <a:schemeClr val="folHlink"/>
              </a:buClr>
              <a:buFont typeface="Wingdings 2" pitchFamily="18" charset="2"/>
              <a:buAutoNum type="arabicPeriod" startAt="2"/>
              <a:tabLst>
                <a:tab pos="2743200" algn="l"/>
              </a:tabLst>
            </a:pPr>
            <a:r>
              <a:rPr lang="lo-LA" alt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ປື້ມ</a:t>
            </a:r>
            <a:r>
              <a:rPr lang="pt-B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ຮຽນພຣະຄຳພີ ສະເໜີຂໍ້ມູນໃໝ່ໆ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o-LA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ນາທີ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Bible study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new information</a:t>
            </a:r>
            <a:b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 minutes</a:t>
            </a:r>
            <a:r>
              <a:rPr lang="pt-BR" alt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342EAEE-6F2A-466A-8DA5-DAD18E5A60B0}" type="slidenum">
              <a:rPr lang="en-US" altLang="en-US">
                <a:solidFill>
                  <a:srgbClr val="BCB7A8"/>
                </a:solidFill>
              </a:rPr>
              <a:pPr/>
              <a:t>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spcAft>
                <a:spcPts val="1800"/>
              </a:spcAft>
              <a:buClr>
                <a:schemeClr val="folHlink"/>
              </a:buClr>
              <a:buSzTx/>
              <a:buAutoNum type="arabicPeriod" startAt="3"/>
              <a:tabLst>
                <a:tab pos="3200400" algn="l"/>
              </a:tabLst>
            </a:pPr>
            <a:r>
              <a:rPr lang="lo-LA" altLang="en-US" sz="35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ເບິ່ງ</a:t>
            </a:r>
            <a:r>
              <a:rPr lang="pt-BR" alt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lo-LA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ໃຫ້ຂໍ້ມູນນີ້ກ່ຽວຂ້ອງກັບ</a:t>
            </a:r>
            <a:r>
              <a:rPr lang="ru-RU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lo-LA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ການໃຊ້ຊີວິດປະຈຳວັນ</a:t>
            </a: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</a:t>
            </a:r>
            <a:r>
              <a:rPr lang="pt-BR" alt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o-LA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ນາທີ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 eaLnBrk="1" hangingPunct="1">
              <a:lnSpc>
                <a:spcPct val="80000"/>
              </a:lnSpc>
              <a:spcAft>
                <a:spcPts val="2400"/>
              </a:spcAft>
              <a:buClr>
                <a:schemeClr val="folHlink"/>
              </a:buClr>
              <a:buSzTx/>
              <a:buNone/>
              <a:tabLst>
                <a:tab pos="3200400" algn="l"/>
              </a:tabLst>
            </a:pPr>
            <a:r>
              <a:rPr lang="en-US" altLang="en-US" sz="26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Relate this info. to present day living		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 minutes</a:t>
            </a:r>
          </a:p>
          <a:p>
            <a:pPr marL="514350" indent="-514350" eaLnBrk="1" hangingPunct="1">
              <a:lnSpc>
                <a:spcPct val="80000"/>
              </a:lnSpc>
              <a:spcAft>
                <a:spcPct val="30000"/>
              </a:spcAft>
              <a:buClr>
                <a:schemeClr val="folHlink"/>
              </a:buClr>
              <a:buSzTx/>
              <a:buAutoNum type="arabicPeriod" startAt="4"/>
              <a:tabLst>
                <a:tab pos="3200400" algn="l"/>
              </a:tabLst>
            </a:pPr>
            <a:r>
              <a:rPr lang="lo-LA" alt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ນຳເອົາ</a:t>
            </a:r>
            <a:r>
              <a:rPr lang="pt-BR" alt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ການນຳໃຊ້ສ່ວນຕົວ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ລົງມື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ເຮັດ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 </a:t>
            </a:r>
            <a:r>
              <a:rPr lang="lo-LA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ນາທີ</a:t>
            </a:r>
            <a:endParaRPr lang="en-US" alt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 eaLnBrk="1" hangingPunct="1">
              <a:lnSpc>
                <a:spcPct val="80000"/>
              </a:lnSpc>
              <a:spcAft>
                <a:spcPct val="30000"/>
              </a:spcAft>
              <a:buClr>
                <a:schemeClr val="folHlink"/>
              </a:buClr>
              <a:buSzTx/>
              <a:buNone/>
              <a:tabLst>
                <a:tab pos="3200400" algn="l"/>
              </a:tabLst>
            </a:pPr>
            <a:r>
              <a:rPr lang="en-US" altLang="en-US" sz="26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Personal Application</a:t>
            </a:r>
            <a:b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 minutes</a:t>
            </a:r>
            <a:endParaRPr lang="en-US" altLang="en-US" sz="2600" dirty="0" smtClean="0">
              <a:solidFill>
                <a:srgbClr val="FFFF6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2E5DDFE-7CF9-4660-9E96-48B3DC66317B}" type="slidenum">
              <a:rPr lang="en-US" altLang="en-US">
                <a:solidFill>
                  <a:srgbClr val="BCB7A8"/>
                </a:solidFill>
              </a:rPr>
              <a:pPr/>
              <a:t>7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Структура плана занятия по Библии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The Biblical Lesson Plan Structure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dirty="0">
                <a:solidFill>
                  <a:srgbClr val="FFFF00"/>
                </a:solidFill>
              </a:rPr>
              <a:t>ການກະກຽມບົດຮຽນ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lo-L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ຕອນທີ</a:t>
            </a: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	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lo-L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</a:t>
            </a:r>
            <a:r>
              <a:rPr lang="lo-L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ກະກຽມຂັ້ນທຳອິດ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Lesson Preparation: 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Preliminary Preparation</a:t>
            </a:r>
            <a:endParaRPr lang="en-US" sz="2700" b="0" i="1" dirty="0" smtClean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ກຽມ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ເອກະສານ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a file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lo-LA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</a:t>
            </a:r>
            <a:r>
              <a:rPr lang="lo-LA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ອ່ານຄູ່ມືນັກຮຽນ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student manual</a:t>
            </a:r>
            <a:r>
              <a:rPr lang="en-US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lo-LA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ໃຫ້</a:t>
            </a:r>
            <a:r>
              <a:rPr lang="lo-LA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ອ່ານແຜນບົດຮຽນຄູສອນ</a:t>
            </a:r>
            <a:r>
              <a:rPr lang="ru-RU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teacher lesson plan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361A1B0-3BEB-48ED-BFB7-47F60C0BADB2}" type="slidenum">
              <a:rPr lang="en-US" altLang="en-US">
                <a:solidFill>
                  <a:srgbClr val="BCB7A8"/>
                </a:solidFill>
              </a:rPr>
              <a:pPr/>
              <a:t>8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86800" cy="43434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ກວດເບິ່ງ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ຄູ່ມືການສຶກສາ</a:t>
            </a:r>
            <a:r>
              <a:rPr lang="lo-LA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(ວິທີການຮຽນ ການສອນ)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the study guide</a:t>
            </a:r>
            <a:endParaRPr lang="en-US" altLang="en-US" sz="3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lo-LA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ທວນຄືນ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ບັນທຶກສ່ວນຕົວຂອງເຈົ້າ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ບັນທຶກລາຍລະອຽດຈາກພາກສ່ວນການສອນເກ່າຂອງເຈົ້າ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notes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-Debrief notes from past teaching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</a:t>
            </a:r>
            <a:r>
              <a:rPr lang="lo-LA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ສອບເສັງ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test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4CA0903-8434-4A7C-A0DB-98397EECA4CF}" type="slidenum">
              <a:rPr lang="en-US" altLang="en-US">
                <a:solidFill>
                  <a:srgbClr val="BCB7A8"/>
                </a:solidFill>
              </a:rPr>
              <a:pPr/>
              <a:t>9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mtClean="0">
                <a:solidFill>
                  <a:srgbClr val="BCB7A8"/>
                </a:solidFill>
              </a:rPr>
              <a:t>iTeenChallenge.org    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o-LA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</a:rPr>
              <a:t>ການກະກຽມບົດຮຽນ</a:t>
            </a:r>
            <a:r>
              <a:rPr lang="en-US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</a:rPr>
              <a:t/>
            </a:r>
            <a:br>
              <a:rPr lang="en-US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</a:rPr>
            </a:br>
            <a:r>
              <a:rPr lang="lo-LA" sz="3600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ຕອນທີ</a:t>
            </a:r>
            <a:r>
              <a:rPr lang="ru-RU" sz="3600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	</a:t>
            </a:r>
            <a:r>
              <a:rPr lang="en-US" sz="3600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lo-LA" sz="3600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ການກະກຽມຂັ້ນທຳອິດ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Lesson Preparation: 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Preliminary Preparation</a:t>
            </a:r>
            <a:endParaRPr lang="en-US" sz="2700" b="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986</TotalTime>
  <Words>403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Deluxe</vt:lpstr>
      <vt:lpstr>ພື້ນຖານແຜນບົດຮຽນຂອງຄູສອນ  Basics of Teacher Lesson Planning    </vt:lpstr>
      <vt:lpstr>ເປັນຫຍັງຕອ້ງມີແຜນບົດຮຽນ? Why have a lesson plan?</vt:lpstr>
      <vt:lpstr>ເປັນຫຍັງຕອ້ງມີແຜນບົດຮຽນ? Why have a lesson plan?</vt:lpstr>
      <vt:lpstr>Develop the discipline of creative lesson planning</vt:lpstr>
      <vt:lpstr>For More Study  (ພື້ນຖານຂອງການສ້າງໃນການສອນພຣະຄຳພີ, ໂດຍ ລາລີ ລີຊາດ,  ມູດດິ ເພລດ) (Based on Creative Bible Teaching, by Larry Richards, Moody Press) </vt:lpstr>
      <vt:lpstr>ໂຄງຮ່າງແຜນບົດຮຽນທາງພຣະຄຳພີ  The Biblical Lesson Plan Structure</vt:lpstr>
      <vt:lpstr>Структура плана занятия по Библии The Biblical Lesson Plan Structure</vt:lpstr>
      <vt:lpstr>ການກະກຽມບົດຮຽນ ຕອນທີ 1   ການກະກຽມຂັ້ນທຳອິດ Lesson Preparation: Phase 1 Preliminary Preparation</vt:lpstr>
      <vt:lpstr>ການກະກຽມບົດຮຽນ ຕອນທີ 1   ການກະກຽມຂັ້ນທຳອິດ Lesson Preparation: Phase 1 Preliminary Preparation</vt:lpstr>
      <vt:lpstr>ຕອນທີ 2  ການຂຽນແຜນບົດຮຽນຂອງເຈົ້າ  Phase 2   Writing Your Lesson Plan</vt:lpstr>
      <vt:lpstr>ຕອນທີ 2  ການຂຽນແຜນບົດຮຽນຂອງເຈົ້າ   Phase 2   Writing Your Lesson Plan</vt:lpstr>
      <vt:lpstr>ຕອນທີ 2  ການຂຽນແຜນບົດຮຽນຂອງເຈົ້າ   Phase 2   Writing Your Lesson Plan</vt:lpstr>
      <vt:lpstr>ຕອນທີ 2  ການຂຽນແຜນບົດຮຽນຂອງເຈົ້າ   Phase 2   Writing Your Lesson Plan</vt:lpstr>
      <vt:lpstr>ຕອນທີ 3 : ການສອນບົດຮຽນ Phase 3  Teaching the Lesson</vt:lpstr>
      <vt:lpstr>ຕອນທີ 3 : ການສອນບົດຮຽນ Phase 3  Teaching the Lesson</vt:lpstr>
      <vt:lpstr>ຕອນທີ 3 : ການສອນບົດຮຽນ Phase 3  Teaching the Lesson</vt:lpstr>
      <vt:lpstr>ຕອນທີ 4.: ຫຼັງຈາກຮຽນຈົບແລ້ວ Phase 4  After class is over</vt:lpstr>
      <vt:lpstr>ຕອນທີ 4.: ຫຼັງຈາກຮຽນຈົບແລ້ວ Phase 4  After class is over</vt:lpstr>
      <vt:lpstr>ຄຳຖາມສຳລັບການສົນທະນາກັນ Questions for discussion</vt:lpstr>
      <vt:lpstr> 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Group Studies for New Christians</dc:title>
  <dc:creator>Teen Challenge</dc:creator>
  <cp:lastModifiedBy>Dave Batty</cp:lastModifiedBy>
  <cp:revision>61</cp:revision>
  <dcterms:created xsi:type="dcterms:W3CDTF">2005-06-08T15:25:57Z</dcterms:created>
  <dcterms:modified xsi:type="dcterms:W3CDTF">2016-12-12T22:58:41Z</dcterms:modified>
</cp:coreProperties>
</file>