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56" r:id="rId2"/>
    <p:sldId id="257" r:id="rId3"/>
    <p:sldId id="268" r:id="rId4"/>
    <p:sldId id="266" r:id="rId5"/>
    <p:sldId id="258" r:id="rId6"/>
    <p:sldId id="269" r:id="rId7"/>
    <p:sldId id="259" r:id="rId8"/>
    <p:sldId id="270" r:id="rId9"/>
    <p:sldId id="264" r:id="rId10"/>
    <p:sldId id="271" r:id="rId11"/>
    <p:sldId id="261" r:id="rId12"/>
    <p:sldId id="272" r:id="rId13"/>
    <p:sldId id="262" r:id="rId14"/>
    <p:sldId id="273" r:id="rId15"/>
    <p:sldId id="263" r:id="rId16"/>
    <p:sldId id="265" r:id="rId17"/>
    <p:sldId id="275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EE1F0-B232-4689-9C0B-6D8D55D5A8C0}" type="datetimeFigureOut">
              <a:rPr lang="en-US" altLang="en-US"/>
              <a:pPr/>
              <a:t>7/29/2022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CEC17-19C0-4208-AB84-6F6830665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164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4D187-C24A-4918-B7EE-4D766610E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6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F92DA-C850-428A-96C2-41C979130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6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8A361-CB32-45DA-9A49-64F5B7D56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353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9C9E-2419-45F7-9DBF-95FCB9C2AD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245B6-4B18-4CC4-AAD7-310D06FBD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0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930AD-D266-49B8-BDDB-2A86C2A67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3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A584-DA8F-42E8-A44B-7E0DC70FB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7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12168"/>
            <a:ext cx="5386917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2112168"/>
            <a:ext cx="5389033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667000"/>
            <a:ext cx="5386917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67000"/>
            <a:ext cx="5389033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BC3D-B27D-49E9-8050-E3C5F2C91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976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E973-AFEB-4B0D-BE2C-636A0C778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6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581AF-BD36-4F6D-90D6-7E92498E90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66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0ED44-808B-4748-B5DF-199E802D6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34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3" y="1981200"/>
            <a:ext cx="4572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57824" y="1066800"/>
            <a:ext cx="6096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3" y="2543176"/>
            <a:ext cx="4572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D0835-8E89-4F9F-AFD0-103680EAC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2179638"/>
            <a:ext cx="1097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 eaLnBrk="0" hangingPunct="0">
              <a:defRPr sz="1200">
                <a:solidFill>
                  <a:schemeClr val="tx2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BCB7A8"/>
                </a:solidFill>
              </a:defRPr>
            </a:lvl1pPr>
          </a:lstStyle>
          <a:p>
            <a:r>
              <a:rPr lang="ru-RU" altLang="en-US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BCB7A8"/>
                </a:solidFill>
              </a:defRPr>
            </a:lvl1pPr>
          </a:lstStyle>
          <a:p>
            <a:fld id="{850FC309-1CBD-4010-939B-0F07EA5CA1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81" r:id="rId3"/>
    <p:sldLayoutId id="2147483773" r:id="rId4"/>
    <p:sldLayoutId id="2147483774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  <p:sldLayoutId id="2147483779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6920" y="1447800"/>
            <a:ext cx="8229600" cy="21671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1800"/>
              </a:spcAft>
              <a:defRPr/>
            </a:pPr>
            <a:r>
              <a:rPr lang="ru-RU" sz="3600" dirty="0">
                <a:solidFill>
                  <a:srgbClr val="FFFF00"/>
                </a:solidFill>
              </a:rPr>
              <a:t>Основы составления конспектов </a:t>
            </a: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1200" dirty="0">
                <a:solidFill>
                  <a:srgbClr val="FFFF00"/>
                </a:solidFill>
              </a:rPr>
              <a:t/>
            </a:r>
            <a:br>
              <a:rPr lang="en-US" sz="1200" dirty="0">
                <a:solidFill>
                  <a:srgbClr val="FFFF00"/>
                </a:solidFill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Basics of Teacher Lesson Planning</a:t>
            </a:r>
            <a:b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ru-RU" sz="3200" dirty="0"/>
              <a:t> </a:t>
            </a:r>
            <a:r>
              <a:rPr lang="en-US" sz="66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sz="6600" dirty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endParaRPr lang="en-US" sz="66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524000"/>
          </a:xfrm>
        </p:spPr>
        <p:txBody>
          <a:bodyPr/>
          <a:lstStyle/>
          <a:p>
            <a:r>
              <a:rPr lang="ru-RU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Дейв Бетти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Dave Batty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C3B8D6-5FA0-4E21-AE34-ADEA36206F77}" type="slidenum">
              <a:rPr lang="en-US" altLang="en-US">
                <a:solidFill>
                  <a:srgbClr val="BCB7A8"/>
                </a:solidFill>
              </a:rPr>
              <a:pPr/>
              <a:t>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534" y="4343401"/>
            <a:ext cx="2172171" cy="1644761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229600" cy="47244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spcAft>
                <a:spcPts val="24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Идеи мозгового штурма, в том числе, творческие методы преподавания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ideas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--methods of teaching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черновик плана занятия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 с примерным указанием времени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rough draft of lesson plan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--with time estimates</a:t>
            </a:r>
          </a:p>
          <a:p>
            <a:pPr marL="609600" indent="-609600" eaLnBrk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03EEA12-C733-458F-AD12-20500E3DEE07}" type="slidenum">
              <a:rPr lang="en-US" altLang="en-US">
                <a:solidFill>
                  <a:srgbClr val="BCB7A8"/>
                </a:solidFill>
              </a:rPr>
              <a:pPr/>
              <a:t>10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495800"/>
          </a:xfrm>
        </p:spPr>
        <p:txBody>
          <a:bodyPr/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Сокращайте, сокращайте, сокращайте!!!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Cut, cut, cut!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7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Добавьте время на обсуждение и вопросы/ответы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time for discussion, Q&amp;A 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8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Добавьте иллюстрации и свидетельства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illustrations 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60400" indent="-660400" eaLnBrk="1" hangingPunct="1">
              <a:spcAft>
                <a:spcPct val="30000"/>
              </a:spcAft>
              <a:buClr>
                <a:schemeClr val="tx1"/>
              </a:buClr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4DED397-DE8B-4E8F-B7C1-DC4253FAD1BC}" type="slidenum">
              <a:rPr lang="en-US" altLang="en-US">
                <a:solidFill>
                  <a:srgbClr val="BCB7A8"/>
                </a:solidFill>
              </a:rPr>
              <a:pPr/>
              <a:t>11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495800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9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</a:t>
            </a:r>
            <a:r>
              <a:rPr lang="ru-RU" alt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(или приоритетные)</a:t>
            </a:r>
            <a:r>
              <a:rPr lang="ru-RU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пункты в плане занятия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priority</a:t>
            </a:r>
            <a:r>
              <a:rPr lang="en-US" alt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in lesson plan</a:t>
            </a:r>
          </a:p>
          <a:p>
            <a:pPr marL="571500" indent="-571500" eaLnBrk="1" hangingPunct="1">
              <a:spcAft>
                <a:spcPts val="2400"/>
              </a:spcAft>
              <a:buClr>
                <a:schemeClr val="tx1"/>
              </a:buClr>
              <a:buFont typeface="Wingdings" pitchFamily="2" charset="2"/>
              <a:buAutoNum type="arabicPeriod" startAt="10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Сокращайте, сокращайте, сокращайте!!!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Cut, cut, cut!</a:t>
            </a:r>
            <a:r>
              <a:rPr lang="pt-B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n-US" altLang="en-US" i="1" dirty="0" smtClean="0">
              <a:solidFill>
                <a:srgbClr val="FFEE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buClr>
                <a:schemeClr val="tx1"/>
              </a:buClr>
              <a:buFont typeface="Wingdings" pitchFamily="2" charset="2"/>
              <a:buAutoNum type="arabicPeriod" startAt="11"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Подготовьте наглядные пособия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visuals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30000"/>
              </a:spcAft>
              <a:buClr>
                <a:schemeClr val="tx1"/>
              </a:buClr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9DD1D22-3696-4B2D-93F6-13D84B0685C3}" type="slidenum">
              <a:rPr lang="en-US" altLang="en-US">
                <a:solidFill>
                  <a:srgbClr val="BCB7A8"/>
                </a:solidFill>
              </a:rPr>
              <a:pPr/>
              <a:t>12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057400"/>
            <a:ext cx="7924800" cy="42370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Преподайте его</a:t>
            </a:r>
            <a: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it!  	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фактическое время, которое ушло на каждый из этапов занятия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time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each activity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Aft>
                <a:spcPct val="70000"/>
              </a:spcAft>
              <a:buFont typeface="Wingdings" pitchFamily="2" charset="2"/>
              <a:buNone/>
            </a:pP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2BE7907-C4B0-498B-B2E4-059D2BA69968}" type="slidenum">
              <a:rPr lang="en-US" altLang="en-US">
                <a:solidFill>
                  <a:srgbClr val="BCB7A8"/>
                </a:solidFill>
              </a:rPr>
              <a:pPr/>
              <a:t>13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229600" cy="4465638"/>
          </a:xfrm>
        </p:spPr>
        <p:txBody>
          <a:bodyPr>
            <a:normAutofit/>
          </a:bodyPr>
          <a:lstStyle/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время, которое ушло на вопросы и ответы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 запишите вопросы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question &amp; answer time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--jot down questions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ct val="70000"/>
              </a:spcAft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Пометьте время на обсуждение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down the </a:t>
            </a:r>
            <a:r>
              <a:rPr lang="en-US" altLang="en-US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i="1" dirty="0" smtClean="0">
                <a:solidFill>
                  <a:srgbClr val="FFEE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89CE28-EC62-4A67-B03F-53DE58DB833A}" type="slidenum">
              <a:rPr lang="en-US" altLang="en-US">
                <a:solidFill>
                  <a:srgbClr val="BCB7A8"/>
                </a:solidFill>
              </a:rPr>
              <a:pPr/>
              <a:t>14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30356E"/>
                  </a:outerShdw>
                </a:effectLst>
              </a:rPr>
              <a:t>5.	</a:t>
            </a:r>
            <a:r>
              <a:rPr lang="ru-RU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Сузьте </a:t>
            </a:r>
            <a:r>
              <a:rPr lang="ru-RU" altLang="en-US" sz="39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</a:t>
            </a:r>
            <a:r>
              <a:rPr lang="ru-RU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Narrow the </a:t>
            </a:r>
            <a:r>
              <a:rPr lang="en-US" altLang="en-US" sz="22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altLang="en-US" sz="2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457200" indent="-457200" eaLnBrk="1" hangingPunct="1">
              <a:lnSpc>
                <a:spcPct val="90000"/>
              </a:lnSpc>
              <a:buNone/>
              <a:tabLst>
                <a:tab pos="3552825" algn="ctr"/>
              </a:tabLst>
            </a:pP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информация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>
              <a:lnSpc>
                <a:spcPct val="90000"/>
              </a:lnSpc>
              <a:buFont typeface="Wingdings 2" pitchFamily="18" charset="2"/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alt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на личном опыте </a:t>
            </a:r>
            <a:endParaRPr lang="en-US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eaLnBrk="1" hangingPunct="1">
              <a:lnSpc>
                <a:spcPct val="90000"/>
              </a:lnSpc>
              <a:buNone/>
              <a:tabLst>
                <a:tab pos="3429000" algn="ctr"/>
              </a:tabLst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endParaRPr lang="en-US" alt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191000" y="2514600"/>
            <a:ext cx="11430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5715000" y="2514600"/>
            <a:ext cx="14478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A31CC49-2227-49FE-9061-3CE89386169F}" type="slidenum">
              <a:rPr lang="en-US" altLang="en-US">
                <a:solidFill>
                  <a:srgbClr val="BCB7A8"/>
                </a:solidFill>
              </a:rPr>
              <a:pPr/>
              <a:t>15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Фаза 3 Преподавание занятия </a:t>
            </a:r>
            <a:r>
              <a:rPr lang="en-US" sz="2400" dirty="0">
                <a:solidFill>
                  <a:schemeClr val="tx1"/>
                </a:solidFill>
              </a:rPr>
              <a:t>Phase 3  Teaching the Lesson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75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75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7651" grpId="1" uiExpand="1" build="p"/>
      <p:bldP spid="10244" grpId="0" animBg="1"/>
      <p:bldP spid="102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Фаза 4	После окончания занятия</a:t>
            </a: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Phase 4  After class is over</a:t>
            </a:r>
            <a:endParaRPr lang="en-US" sz="4400" b="0" i="1" dirty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8229600" cy="40386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ts val="20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Проведите разбор занятия </a:t>
            </a:r>
            <a: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</a:t>
            </a:r>
            <a:r>
              <a:rPr lang="pt-BR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Были ли Ключевая библейская истина и Ключевое место Писания основной целью?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</a:t>
            </a:r>
            <a:r>
              <a:rPr lang="en-US" alt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Biblical Truth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alt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Verse 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target?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6CEB66-BB0D-4A56-BCE5-05195EF595C8}" type="slidenum">
              <a:rPr lang="en-US" altLang="en-US">
                <a:solidFill>
                  <a:srgbClr val="BCB7A8"/>
                </a:solidFill>
              </a:rPr>
              <a:pPr/>
              <a:t>16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447800"/>
            <a:ext cx="8686800" cy="5105400"/>
          </a:xfrm>
        </p:spPr>
        <p:txBody>
          <a:bodyPr>
            <a:normAutofit/>
          </a:bodyPr>
          <a:lstStyle/>
          <a:p>
            <a:pPr marL="581025" indent="-581025" eaLnBrk="1" hangingPunct="1">
              <a:spcAft>
                <a:spcPct val="25000"/>
              </a:spcAft>
              <a:buClr>
                <a:schemeClr val="tx1"/>
              </a:buClr>
              <a:buSzTx/>
              <a:buFont typeface="Wingdings 2" pitchFamily="18" charset="2"/>
              <a:buAutoNum type="arabicPeriod" startAt="3"/>
            </a:pP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Оцените эффективность каждой из основных 4 частей вашего занятия.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Крючок, Книга, Взгляд, Применение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the effectiveness of each of the 4 major parts of your lesson.</a:t>
            </a:r>
            <a:b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Hook, Book, Look, Took</a:t>
            </a:r>
            <a:endParaRPr lang="en-US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81025" indent="-581025" eaLnBrk="1"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свои соображения по поводу преподавания на следующий раз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down your ideas for teaching next time.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6459B4-A33C-42CD-B4EC-00446AE0BB79}" type="slidenum">
              <a:rPr lang="en-US" altLang="en-US">
                <a:solidFill>
                  <a:srgbClr val="BCB7A8"/>
                </a:solidFill>
              </a:rPr>
              <a:pPr/>
              <a:t>17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Фаза 4	После окончания занятия</a:t>
            </a: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Phase 4  After class is over</a:t>
            </a:r>
            <a:endParaRPr lang="en-US" sz="44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dirty="0">
                <a:effectLst/>
              </a:rPr>
              <a:t>Вопросы для </a:t>
            </a:r>
            <a:r>
              <a:rPr lang="ru-RU" dirty="0" smtClean="0">
                <a:effectLst/>
              </a:rPr>
              <a:t>обсуждения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/>
              <a:t>Questions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iTeenChallenge.org    Основы составления конспектов Course T506.04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3276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Teen Challenge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www.GlobalTC.org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www.iTeenChallenge.org</a:t>
            </a:r>
          </a:p>
          <a:p>
            <a:pPr algn="ctr">
              <a:buNone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1-706-576-6555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mtClean="0"/>
              <a:t>iTeenChallenge.org    Основы составления конспектов Course T506.04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95BC4D-65D8-4415-86BA-DF7DE0D8A42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az-Cyrl-AZ" sz="4000" dirty="0"/>
              <a:t>Контактная информация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000" dirty="0"/>
              <a:t>Contact information</a:t>
            </a:r>
          </a:p>
        </p:txBody>
      </p:sp>
      <p:pic>
        <p:nvPicPr>
          <p:cNvPr id="3379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9100" y="4555369"/>
            <a:ext cx="3695700" cy="17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Для чего нужен план занятия?</a:t>
            </a:r>
            <a:r>
              <a:rPr lang="en-US" sz="4000" i="1" dirty="0">
                <a:solidFill>
                  <a:srgbClr val="FFFF00"/>
                </a:solidFill>
              </a:rPr>
              <a:t/>
            </a:r>
            <a:br>
              <a:rPr lang="en-US" sz="4000" i="1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Why have a lesson plan?</a:t>
            </a:r>
            <a:endParaRPr lang="en-US" sz="2000" i="1" dirty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8229600" cy="3962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None/>
            </a:pP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Занятие будет </a:t>
            </a:r>
            <a:r>
              <a:rPr lang="ru-RU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организованным</a:t>
            </a:r>
            <a:r>
              <a:rPr lang="pt-BR" altLang="en-US" sz="3600" i="1" u="sng" dirty="0" smtClean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3600" i="1" dirty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i="1" dirty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will be </a:t>
            </a:r>
            <a:r>
              <a:rPr lang="en-US" altLang="en-US" sz="2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Чем лучше вы </a:t>
            </a:r>
            <a:r>
              <a:rPr lang="ru-RU" altLang="en-US" sz="32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подготовлены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тем лучше ваши студенты будут слушать и понимать</a:t>
            </a:r>
            <a:r>
              <a:rPr lang="pt-BR" alt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are, the better your students will be able to follow along.</a:t>
            </a:r>
            <a:endParaRPr lang="en-US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v"/>
            </a:pPr>
            <a:endParaRPr lang="en-US" alt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0C778E1-27BE-4A32-A034-9581C5191D90}" type="slidenum">
              <a:rPr lang="en-US" altLang="en-US">
                <a:solidFill>
                  <a:srgbClr val="BCB7A8"/>
                </a:solidFill>
              </a:rPr>
              <a:pPr/>
              <a:t>2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11277600" cy="3962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None/>
            </a:pP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Занятие </a:t>
            </a:r>
            <a:r>
              <a:rPr lang="ru-RU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целенаправленно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идёт по графику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Keeps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class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on track.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В 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результате эффективно реализуется </a:t>
            </a:r>
            <a:r>
              <a:rPr lang="ru-RU" altLang="en-US" sz="36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на личном опыте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</a:t>
            </a:r>
            <a:r>
              <a:rPr lang="en-US" altLang="en-US" sz="20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0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	Для преподавателя это вопрос личной </a:t>
            </a:r>
            <a:r>
              <a:rPr lang="ru-RU" altLang="en-US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дисциплины</a:t>
            </a:r>
            <a:r>
              <a:rPr lang="ru-RU" alt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good </a:t>
            </a:r>
            <a:r>
              <a:rPr lang="en-US" altLang="en-US" sz="20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teacher.</a:t>
            </a:r>
            <a:r>
              <a:rPr lang="en-US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ct val="25000"/>
              </a:spcAft>
              <a:buNone/>
            </a:pPr>
            <a:endParaRPr lang="en-US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alt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endParaRPr lang="en-US" altLang="en-US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5F3356C-546B-43D2-9307-9399A452BC42}" type="slidenum">
              <a:rPr lang="en-US" altLang="en-US">
                <a:solidFill>
                  <a:srgbClr val="BCB7A8"/>
                </a:solidFill>
              </a:rPr>
              <a:pPr/>
              <a:t>3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Для чего нужен план занятия?</a:t>
            </a:r>
            <a:r>
              <a:rPr lang="en-US" sz="4000" i="1" dirty="0">
                <a:solidFill>
                  <a:srgbClr val="FFFF00"/>
                </a:solidFill>
              </a:rPr>
              <a:t/>
            </a:r>
            <a:br>
              <a:rPr lang="en-US" sz="4000" i="1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Why have a lesson plan?</a:t>
            </a:r>
            <a:endParaRPr lang="en-US" sz="2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2209800"/>
          </a:xfrm>
        </p:spPr>
        <p:txBody>
          <a:bodyPr>
            <a:normAutofit/>
          </a:bodyPr>
          <a:lstStyle/>
          <a:p>
            <a:pPr eaLnBrk="1"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folHlink"/>
                </a:solidFill>
              </a:rPr>
              <a:t>For More Study </a:t>
            </a:r>
            <a:br>
              <a:rPr lang="en-US" sz="4400" dirty="0">
                <a:solidFill>
                  <a:schemeClr val="folHlink"/>
                </a:solidFill>
              </a:rPr>
            </a:br>
            <a:r>
              <a:rPr lang="en-US" sz="31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(</a:t>
            </a:r>
            <a:r>
              <a:rPr lang="ru-RU" sz="3100" dirty="0"/>
              <a:t>Основано на материалах книги Ларри Ричардса </a:t>
            </a:r>
            <a:r>
              <a:rPr lang="ru-RU" sz="3100" u="sng" dirty="0"/>
              <a:t>Творческое преподавание Библии </a:t>
            </a:r>
            <a:r>
              <a:rPr lang="en-US" sz="3100" u="sng" dirty="0"/>
              <a:t>)</a:t>
            </a:r>
            <a:r>
              <a:rPr lang="en-US" sz="4400" dirty="0">
                <a:solidFill>
                  <a:schemeClr val="folHlink"/>
                </a:solidFill>
              </a:rPr>
              <a:t/>
            </a:r>
            <a:br>
              <a:rPr lang="en-US" sz="4400" dirty="0">
                <a:solidFill>
                  <a:schemeClr val="folHlink"/>
                </a:solidFill>
              </a:rPr>
            </a:br>
            <a:r>
              <a:rPr lang="en-US" sz="20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(Based on </a:t>
            </a:r>
            <a:r>
              <a:rPr lang="en-US" sz="2000" u="sng" dirty="0">
                <a:solidFill>
                  <a:schemeClr val="tx2">
                    <a:tint val="100000"/>
                    <a:satMod val="250000"/>
                  </a:schemeClr>
                </a:solidFill>
              </a:rPr>
              <a:t>Creative Bible Teaching</a:t>
            </a:r>
            <a:r>
              <a:rPr lang="en-US" sz="20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, by Larry Richards, Moody Press) </a:t>
            </a:r>
            <a:endParaRPr lang="en-US" sz="3600" dirty="0">
              <a:solidFill>
                <a:schemeClr val="folHlink"/>
              </a:solidFill>
            </a:endParaRPr>
          </a:p>
        </p:txBody>
      </p:sp>
      <p:pic>
        <p:nvPicPr>
          <p:cNvPr id="9219" name="Picture 6" descr="Creative Bible Teaching Richar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2664" y="2514600"/>
            <a:ext cx="2606675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4318887-F074-44A3-B79C-61AEF243D81E}" type="slidenum">
              <a:rPr lang="en-US" altLang="en-US">
                <a:solidFill>
                  <a:srgbClr val="BCB7A8"/>
                </a:solidFill>
              </a:rPr>
              <a:pPr/>
              <a:t>4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Структура плана занятия по Библии </a:t>
            </a:r>
            <a:r>
              <a:rPr lang="en-US" sz="2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The Biblical Lesson Plan Structure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8686800" cy="50292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SzTx/>
              <a:buFont typeface="Wingdings" pitchFamily="2" charset="2"/>
              <a:buAutoNum type="arabicPeriod"/>
              <a:tabLst>
                <a:tab pos="2743200" algn="l"/>
              </a:tabLst>
            </a:pPr>
            <a:r>
              <a:rPr lang="ru-RU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 </a:t>
            </a:r>
            <a:r>
              <a:rPr lang="pt-BR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Завладейте их вниманием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2-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минут</a:t>
            </a:r>
            <a: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Get their attention</a:t>
            </a:r>
            <a:b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2-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minutes</a:t>
            </a:r>
          </a:p>
          <a:p>
            <a:pPr lvl="1" eaLnBrk="1">
              <a:lnSpc>
                <a:spcPct val="80000"/>
              </a:lnSpc>
              <a:buFont typeface="Wingdings 2" pitchFamily="18" charset="2"/>
              <a:buNone/>
            </a:pPr>
            <a:r>
              <a:rPr lang="pt-BR" altLang="en-US" sz="2400" dirty="0">
                <a:solidFill>
                  <a:srgbClr val="F8BD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-457200" eaLnBrk="1" hangingPunct="1">
              <a:lnSpc>
                <a:spcPct val="70000"/>
              </a:lnSpc>
              <a:spcAft>
                <a:spcPct val="30000"/>
              </a:spcAft>
              <a:buClr>
                <a:schemeClr val="folHlink"/>
              </a:buClr>
              <a:buFont typeface="Wingdings 2" pitchFamily="18" charset="2"/>
              <a:buAutoNum type="arabicPeriod" startAt="2"/>
              <a:tabLst>
                <a:tab pos="2743200" algn="l"/>
              </a:tabLst>
            </a:pPr>
            <a:r>
              <a:rPr lang="ru-RU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</a:t>
            </a:r>
            <a:r>
              <a:rPr lang="pt-BR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Библии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 новую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информацию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ru-RU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</a:t>
            </a: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Bible study -- new information</a:t>
            </a:r>
            <a:b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pt-BR" alt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342EAEE-6F2A-466A-8DA5-DAD18E5A60B0}" type="slidenum">
              <a:rPr lang="en-US" altLang="en-US">
                <a:solidFill>
                  <a:srgbClr val="BCB7A8"/>
                </a:solidFill>
              </a:rPr>
              <a:pPr/>
              <a:t>5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295400"/>
            <a:ext cx="86868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spcAft>
                <a:spcPts val="1800"/>
              </a:spcAft>
              <a:buClr>
                <a:schemeClr val="folHlink"/>
              </a:buClr>
              <a:buSzTx/>
              <a:buAutoNum type="arabicPeriod" startAt="3"/>
              <a:tabLst>
                <a:tab pos="3200400" algn="l"/>
              </a:tabLst>
            </a:pPr>
            <a:r>
              <a:rPr lang="ru-RU" altLang="en-US" sz="35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Взгляд</a:t>
            </a:r>
            <a:r>
              <a:rPr lang="pt-BR" altLang="en-US" sz="3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Свяжите эту информацию с </a:t>
            </a:r>
            <a: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сегодняшним днем</a:t>
            </a:r>
            <a: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pt-BR" alt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ts val="24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Relate this info. to present day living		</a:t>
            </a:r>
            <a:r>
              <a:rPr lang="en-US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 </a:t>
            </a: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</a:p>
          <a:p>
            <a:pPr marL="514350" indent="-51435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AutoNum type="arabicPeriod" startAt="4"/>
              <a:tabLst>
                <a:tab pos="3200400" algn="l"/>
              </a:tabLst>
            </a:pPr>
            <a:r>
              <a:rPr lang="ru-RU" alt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</a:t>
            </a:r>
            <a:r>
              <a:rPr lang="pt-BR" alt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на личном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опыте</a:t>
            </a:r>
            <a:r>
              <a:rPr lang="en-US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Сделай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ru-RU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минут</a:t>
            </a:r>
            <a:endParaRPr lang="en-US" alt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0" eaLnBrk="1" hangingPunct="1">
              <a:lnSpc>
                <a:spcPct val="80000"/>
              </a:lnSpc>
              <a:spcAft>
                <a:spcPct val="30000"/>
              </a:spcAft>
              <a:buClr>
                <a:schemeClr val="folHlink"/>
              </a:buClr>
              <a:buSzTx/>
              <a:buNone/>
              <a:tabLst>
                <a:tab pos="3200400" algn="l"/>
              </a:tabLst>
            </a:pPr>
            <a:r>
              <a:rPr lang="en-US" altLang="en-US" sz="2600" b="1" u="sng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Took</a:t>
            </a: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Personal Application</a:t>
            </a:r>
            <a:b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 minutes</a:t>
            </a:r>
            <a:endParaRPr lang="en-US" altLang="en-US" sz="2600" dirty="0">
              <a:solidFill>
                <a:srgbClr val="FFFF6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2E5DDFE-7CF9-4660-9E96-48B3DC66317B}" type="slidenum">
              <a:rPr lang="en-US" altLang="en-US">
                <a:solidFill>
                  <a:srgbClr val="BCB7A8"/>
                </a:solidFill>
              </a:rPr>
              <a:pPr/>
              <a:t>6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FF00"/>
                </a:solidFill>
              </a:rPr>
              <a:t>Структура плана занятия по Библии </a:t>
            </a:r>
            <a:r>
              <a:rPr lang="en-US" sz="24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The Biblical Lesson Plan Structure</a:t>
            </a:r>
            <a:endParaRPr lang="en-US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Подготовка к занятию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1	Предварительная подготовка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Preliminary Preparation</a:t>
            </a:r>
            <a:endParaRPr lang="en-US" sz="2700" b="0" i="1" dirty="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Начните папку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a file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Руководство для студентов 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student manual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Конспект занятия для </a:t>
            </a:r>
            <a:r>
              <a:rPr lang="en-US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преподавателей </a:t>
            </a:r>
            <a: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teacher lesson plan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361A1B0-3BEB-48ED-BFB7-47F60C0BADB2}" type="slidenum">
              <a:rPr lang="en-US" altLang="en-US">
                <a:solidFill>
                  <a:srgbClr val="BCB7A8"/>
                </a:solidFill>
              </a:rPr>
              <a:pPr/>
              <a:t>7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229600" cy="4343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задания Рабочей тетради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the study guide</a:t>
            </a:r>
            <a:endParaRPr lang="en-US" altLang="en-US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spcAft>
                <a:spcPts val="18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свои личные записи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-«Поднимите» предыдущие конспекты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notes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-Debrief notes from past teaching</a:t>
            </a:r>
            <a:endParaRPr lang="en-US" altLang="en-US" sz="2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5000"/>
              </a:spcAft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задания контрольной работы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test</a:t>
            </a: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CA0903-8434-4A7C-A0DB-98397EECA4CF}" type="slidenum">
              <a:rPr lang="en-US" altLang="en-US">
                <a:solidFill>
                  <a:srgbClr val="BCB7A8"/>
                </a:solidFill>
              </a:rPr>
              <a:pPr/>
              <a:t>8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Подготовка к занятию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1	Предварительная подготовка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2">
                    <a:tint val="100000"/>
                    <a:satMod val="250000"/>
                  </a:schemeClr>
                </a:solidFill>
              </a:rPr>
              <a:t>Lesson Preparation: 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 Preliminary Preparation</a:t>
            </a:r>
            <a:endParaRPr lang="en-US" sz="2700" b="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153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2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 вашего плана занятия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  Writing Your Lesson Plan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48006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Помолитесь 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ts val="18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	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Просмотрите Ключевую библейскую истину и Ключевое место Писания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Key Biblical Truth &amp; Key Verse</a:t>
            </a:r>
            <a:endParaRPr lang="en-US" alt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	</a:t>
            </a:r>
            <a:r>
              <a:rPr lang="ru-RU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Поделите свои записи на 4 группы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Крючок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Книга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Взгляд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</a:t>
            </a:r>
            <a:r>
              <a:rPr lang="ru-RU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Применение </a:t>
            </a:r>
            <a: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notes into 4 groups</a:t>
            </a:r>
            <a:br>
              <a:rPr lang="en-US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Hook  -  Book  -  Look  -  Took</a:t>
            </a:r>
          </a:p>
          <a:p>
            <a:pPr marL="571500" indent="-571500" eaLnBrk="1" hangingPunct="1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None/>
            </a:pPr>
            <a:r>
              <a:rPr lang="pt-B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altLang="en-US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07-2022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DCFA746-078A-4263-AE01-DC6B4578182E}" type="slidenum">
              <a:rPr lang="en-US" altLang="en-US">
                <a:solidFill>
                  <a:srgbClr val="BCB7A8"/>
                </a:solidFill>
              </a:rPr>
              <a:pPr/>
              <a:t>9</a:t>
            </a:fld>
            <a:endParaRPr lang="en-US" altLang="en-US">
              <a:solidFill>
                <a:srgbClr val="BCB7A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ru-RU" altLang="en-US">
                <a:solidFill>
                  <a:srgbClr val="BCB7A8"/>
                </a:solidFill>
              </a:rPr>
              <a:t>iTeenChallenge.org    Основы составления конспектов Course T506.04</a:t>
            </a:r>
            <a:endParaRPr lang="en-US" altLang="en-US">
              <a:solidFill>
                <a:srgbClr val="BCB7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4985</TotalTime>
  <Words>1085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Corbel</vt:lpstr>
      <vt:lpstr>Tahoma</vt:lpstr>
      <vt:lpstr>Times New Roman</vt:lpstr>
      <vt:lpstr>Wingdings</vt:lpstr>
      <vt:lpstr>Wingdings 2</vt:lpstr>
      <vt:lpstr>Deluxe</vt:lpstr>
      <vt:lpstr>Основы составления конспектов   Basics of Teacher Lesson Planning    </vt:lpstr>
      <vt:lpstr>Для чего нужен план занятия? Why have a lesson plan?</vt:lpstr>
      <vt:lpstr>Для чего нужен план занятия? Why have a lesson plan?</vt:lpstr>
      <vt:lpstr>For More Study  (Основано на материалах книги Ларри Ричардса Творческое преподавание Библии ) (Based on Creative Bible Teaching, by Larry Richards, Moody Press) </vt:lpstr>
      <vt:lpstr>Структура плана занятия по Библии The Biblical Lesson Plan Structure</vt:lpstr>
      <vt:lpstr>Структура плана занятия по Библии The Biblical Lesson Plan Structure</vt:lpstr>
      <vt:lpstr>Подготовка к занятию Фаза 1 Предварительная подготовка Lesson Preparation: Phase 1 Preliminary Preparation</vt:lpstr>
      <vt:lpstr>Подготовка к занятию Фаза 1 Предварительная подготовка Lesson Preparation: Phase 1 Preliminary Preparation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2   Составление вашего плана занятия Phase 2   Writing Your Lesson Plan</vt:lpstr>
      <vt:lpstr>Фаза 3 Преподавание занятия Phase 3  Teaching the Lesson</vt:lpstr>
      <vt:lpstr>Фаза 3 Преподавание занятия Phase 3  Teaching the Lesson</vt:lpstr>
      <vt:lpstr>Фаза 3 Преподавание занятия Phase 3  Teaching the Lesson</vt:lpstr>
      <vt:lpstr>Фаза 4 После окончания занятия Phase 4  After class is over</vt:lpstr>
      <vt:lpstr>Фаза 4 После окончания занятия Phase 4  After class is over</vt:lpstr>
      <vt:lpstr>Вопросы для обсуждения Questions for discussion</vt:lpstr>
      <vt:lpstr>Контактная информация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Group Studies for New Christians</dc:title>
  <dc:creator>Teen Challenge</dc:creator>
  <cp:lastModifiedBy>Dave Batty</cp:lastModifiedBy>
  <cp:revision>54</cp:revision>
  <dcterms:created xsi:type="dcterms:W3CDTF">2005-06-08T15:25:57Z</dcterms:created>
  <dcterms:modified xsi:type="dcterms:W3CDTF">2022-08-01T14:30:52Z</dcterms:modified>
</cp:coreProperties>
</file>