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6" r:id="rId2"/>
    <p:sldId id="257" r:id="rId3"/>
    <p:sldId id="268" r:id="rId4"/>
    <p:sldId id="266" r:id="rId5"/>
    <p:sldId id="258" r:id="rId6"/>
    <p:sldId id="269" r:id="rId7"/>
    <p:sldId id="259" r:id="rId8"/>
    <p:sldId id="270" r:id="rId9"/>
    <p:sldId id="264" r:id="rId10"/>
    <p:sldId id="271" r:id="rId11"/>
    <p:sldId id="261" r:id="rId12"/>
    <p:sldId id="272" r:id="rId13"/>
    <p:sldId id="262" r:id="rId14"/>
    <p:sldId id="273" r:id="rId15"/>
    <p:sldId id="263" r:id="rId16"/>
    <p:sldId id="265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EE1F0-B232-4689-9C0B-6D8D55D5A8C0}" type="datetimeFigureOut">
              <a:rPr lang="en-US" altLang="en-US"/>
              <a:pPr/>
              <a:t>3/2/2016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CEC17-19C0-4208-AB84-6F6830665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4D187-C24A-4918-B7EE-4D766610E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6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92DA-C850-428A-96C2-41C979130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8A361-CB32-45DA-9A49-64F5B7D56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35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9C9E-2419-45F7-9DBF-95FCB9C2A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45B6-4B18-4CC4-AAD7-310D06FBD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0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930AD-D266-49B8-BDDB-2A86C2A67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3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A584-DA8F-42E8-A44B-7E0DC70FB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7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BC3D-B27D-49E9-8050-E3C5F2C91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6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E973-AFEB-4B0D-BE2C-636A0C77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6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581AF-BD36-4F6D-90D6-7E92498E9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66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0ED44-808B-4748-B5DF-199E802D6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34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D0835-8E89-4F9F-AFD0-103680EAC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BCB7A8"/>
                </a:solidFill>
              </a:defRPr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BCB7A8"/>
                </a:solidFill>
              </a:defRPr>
            </a:lvl1pPr>
          </a:lstStyle>
          <a:p>
            <a:fld id="{850FC309-1CBD-4010-939B-0F07EA5CA1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  <p:sldLayoutId id="214748377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1447800"/>
            <a:ext cx="8229600" cy="21671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1800"/>
              </a:spcAft>
              <a:defRPr/>
            </a:pPr>
            <a:r>
              <a:rPr lang="ru-RU" sz="3600" dirty="0">
                <a:solidFill>
                  <a:srgbClr val="FFFF00"/>
                </a:solidFill>
              </a:rPr>
              <a:t>Основы составления конспектов 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1200" dirty="0">
                <a:solidFill>
                  <a:srgbClr val="FFFF00"/>
                </a:solidFill>
              </a:rPr>
              <a:t/>
            </a:r>
            <a:br>
              <a:rPr lang="en-US" sz="1200" dirty="0">
                <a:solidFill>
                  <a:srgbClr val="FFFF00"/>
                </a:solidFill>
              </a:rPr>
            </a:br>
            <a: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Basics </a:t>
            </a:r>
            <a: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of Teacher Lesson Planning</a:t>
            </a:r>
            <a:b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en-US" sz="6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66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6600" dirty="0" smtClean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0"/>
            <a:ext cx="6400800" cy="1524000"/>
          </a:xfrm>
        </p:spPr>
        <p:txBody>
          <a:bodyPr/>
          <a:lstStyle/>
          <a:p>
            <a:r>
              <a:rPr lang="ru-RU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</a:t>
            </a:r>
            <a:r>
              <a:rPr lang="ru-RU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Дейв </a:t>
            </a:r>
            <a:r>
              <a:rPr lang="ru-RU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Бетти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Dave Batty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C3B8D6-5FA0-4E21-AE34-ADEA36206F77}" type="slidenum">
              <a:rPr lang="en-US" altLang="en-US">
                <a:solidFill>
                  <a:srgbClr val="BCB7A8"/>
                </a:solidFill>
              </a:rPr>
              <a:pPr/>
              <a:t>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8" b="6845"/>
          <a:stretch/>
        </p:blipFill>
        <p:spPr>
          <a:xfrm>
            <a:off x="5638800" y="4343400"/>
            <a:ext cx="2433637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Идеи мозгового штурма, в том числе, творческие методы преподавания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--methods of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черновик плана занятия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с примерным указанием времени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rough draft of lesson plan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--with time estimates</a:t>
            </a:r>
          </a:p>
          <a:p>
            <a:pPr marL="609600" indent="-609600" eaLnBrk="1">
              <a:buFont typeface="Wingdings 2" pitchFamily="18" charset="2"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03EEA12-C733-458F-AD12-20500E3DEE07}" type="slidenum">
              <a:rPr lang="en-US" altLang="en-US">
                <a:solidFill>
                  <a:srgbClr val="BCB7A8"/>
                </a:solidFill>
              </a:rPr>
              <a:pPr/>
              <a:t>10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Writing Your Lesson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Сокращайте, сокращайте, сокращайте!!!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cut, cut!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7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Добавьте время на обсуждение и вопросы/ответы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for discussion, Q&amp;A 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8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Добавьте иллюстрации и свидетельства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illustrations 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60400" indent="-6604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4DED397-DE8B-4E8F-B7C1-DC4253FAD1BC}" type="slidenum">
              <a:rPr lang="en-US" altLang="en-US">
                <a:solidFill>
                  <a:srgbClr val="BCB7A8"/>
                </a:solidFill>
              </a:rPr>
              <a:pPr/>
              <a:t>11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Writing Your Lesson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</a:t>
            </a:r>
            <a:r>
              <a:rPr lang="ru-RU" alt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(или приоритетные)</a:t>
            </a:r>
            <a:r>
              <a:rPr lang="ru-RU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пункты в плане занятия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priority</a:t>
            </a:r>
            <a:r>
              <a:rPr lang="en-US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in lesson plan</a:t>
            </a: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Сокращайте, сокращайте, сокращайте!!!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cut, cut!</a:t>
            </a:r>
            <a:r>
              <a:rPr lang="pt-B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altLang="en-US" i="1" dirty="0" smtClean="0">
              <a:solidFill>
                <a:srgbClr val="FFEE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11"/>
            </a:pP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Подготовьте наглядные пособия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visuals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r>
              <a:rPr lang="en-US" altLang="en-US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9DD1D22-3696-4B2D-93F6-13D84B0685C3}" type="slidenum">
              <a:rPr lang="en-US" altLang="en-US">
                <a:solidFill>
                  <a:srgbClr val="BCB7A8"/>
                </a:solidFill>
              </a:rPr>
              <a:pPr/>
              <a:t>12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Writing Your Lesson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 smtClean="0">
                <a:solidFill>
                  <a:schemeClr val="tx1"/>
                </a:solidFill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</a:rPr>
              <a:t>3  Teaching the </a:t>
            </a:r>
            <a:r>
              <a:rPr lang="en-US" sz="2400" dirty="0" smtClean="0">
                <a:solidFill>
                  <a:schemeClr val="tx1"/>
                </a:solidFill>
              </a:rPr>
              <a:t>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924800" cy="42370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Font typeface="Wingdings" pitchFamily="2" charset="2"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Преподайте его</a:t>
            </a:r>
            <a: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it!  	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Font typeface="Wingdings" pitchFamily="2" charset="2"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фактическое время, которое ушло на каждый из этапов занятия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time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each activity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Aft>
                <a:spcPct val="70000"/>
              </a:spcAft>
              <a:buFont typeface="Wingdings" pitchFamily="2" charset="2"/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2BE7907-C4B0-498B-B2E4-059D2BA69968}" type="slidenum">
              <a:rPr lang="en-US" altLang="en-US">
                <a:solidFill>
                  <a:srgbClr val="BCB7A8"/>
                </a:solidFill>
              </a:rPr>
              <a:pPr/>
              <a:t>13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656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время, которое ушло на вопросы и ответы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 запишите вопросы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&amp; answer time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--jot down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Пометьте время на обсуждение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the </a:t>
            </a:r>
            <a:r>
              <a:rPr lang="en-US" alt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i="1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89CE28-EC62-4A67-B03F-53DE58DB833A}" type="slidenum">
              <a:rPr lang="en-US" altLang="en-US">
                <a:solidFill>
                  <a:srgbClr val="BCB7A8"/>
                </a:solidFill>
              </a:rPr>
              <a:pPr/>
              <a:t>14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 smtClean="0">
                <a:solidFill>
                  <a:schemeClr val="tx1"/>
                </a:solidFill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</a:rPr>
              <a:t>3  Teaching the </a:t>
            </a:r>
            <a:r>
              <a:rPr lang="en-US" sz="2400" dirty="0" smtClean="0">
                <a:solidFill>
                  <a:schemeClr val="tx1"/>
                </a:solidFill>
              </a:rPr>
              <a:t>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30356E"/>
                  </a:outerShdw>
                </a:effectLst>
              </a:rPr>
              <a:t>5.	</a:t>
            </a: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Сузьте </a:t>
            </a:r>
            <a:r>
              <a:rPr lang="ru-RU" altLang="en-US" sz="39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</a:t>
            </a: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</a:t>
            </a: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22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altLang="en-US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457200" indent="-457200" eaLnBrk="1" hangingPunct="1">
              <a:lnSpc>
                <a:spcPct val="90000"/>
              </a:lnSpc>
              <a:buNone/>
              <a:tabLst>
                <a:tab pos="3552825" algn="ctr"/>
              </a:tabLst>
            </a:pP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информация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altLang="en-US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на личном опыте </a:t>
            </a:r>
            <a:endParaRPr lang="en-US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endParaRPr lang="en-US" altLang="en-US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667000" y="2514600"/>
            <a:ext cx="11430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4191000" y="2514600"/>
            <a:ext cx="14478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A31CC49-2227-49FE-9061-3CE89386169F}" type="slidenum">
              <a:rPr lang="en-US" altLang="en-US">
                <a:solidFill>
                  <a:srgbClr val="BCB7A8"/>
                </a:solidFill>
              </a:rPr>
              <a:pPr/>
              <a:t>15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 smtClean="0">
                <a:solidFill>
                  <a:schemeClr val="tx1"/>
                </a:solidFill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</a:rPr>
              <a:t>3  Teaching the </a:t>
            </a:r>
            <a:r>
              <a:rPr lang="en-US" sz="2400" dirty="0" smtClean="0">
                <a:solidFill>
                  <a:schemeClr val="tx1"/>
                </a:solidFill>
              </a:rPr>
              <a:t>Lesson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75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75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1" grpId="1" uiExpand="1" build="p"/>
      <p:bldP spid="10244" grpId="0" animBg="1"/>
      <p:bldP spid="102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Фаза 4	После окончания </a:t>
            </a:r>
            <a:r>
              <a:rPr lang="ru-RU" sz="4000" dirty="0" smtClean="0">
                <a:solidFill>
                  <a:srgbClr val="FFFF00"/>
                </a:solidFill>
              </a:rPr>
              <a:t>занятия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</a:rPr>
              <a:t>4  After class is </a:t>
            </a:r>
            <a:r>
              <a:rPr lang="en-US" sz="2400" dirty="0" smtClean="0">
                <a:solidFill>
                  <a:schemeClr val="tx1"/>
                </a:solidFill>
              </a:rPr>
              <a:t>over</a:t>
            </a:r>
            <a:endParaRPr lang="en-US" sz="4400" b="0" i="1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ts val="2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Проведите разбор занятия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</a:t>
            </a:r>
            <a:r>
              <a:rPr lang="pt-B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Были ли Ключевая библейская истина и Ключевое место Писания основной целью?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</a:t>
            </a:r>
            <a:r>
              <a:rPr lang="en-US" alt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Truth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target?</a:t>
            </a:r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6CEB66-BB0D-4A56-BCE5-05195EF595C8}" type="slidenum">
              <a:rPr lang="en-US" altLang="en-US">
                <a:solidFill>
                  <a:srgbClr val="BCB7A8"/>
                </a:solidFill>
              </a:rPr>
              <a:pPr/>
              <a:t>16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Font typeface="Wingdings 2" pitchFamily="18" charset="2"/>
              <a:buAutoNum type="arabicPeriod" startAt="3"/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Оцените эффективность каждой из основных 4 частей вашего занятия.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Крючок, Книга, Взгляд, Применение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effectiveness of each of the 4 major parts of your lesson.</a:t>
            </a:r>
            <a:b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Hook, Book, Look,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</a:t>
            </a:r>
            <a:endParaRPr lang="en-US" alt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свои соображения по поводу преподавания на следующий раз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down your ideas for teaching next time.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6459B4-A33C-42CD-B4EC-00446AE0BB79}" type="slidenum">
              <a:rPr lang="en-US" altLang="en-US">
                <a:solidFill>
                  <a:srgbClr val="BCB7A8"/>
                </a:solidFill>
              </a:rPr>
              <a:pPr/>
              <a:t>17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Фаза 4	После окончания </a:t>
            </a:r>
            <a:r>
              <a:rPr lang="ru-RU" sz="4000" dirty="0" smtClean="0">
                <a:solidFill>
                  <a:srgbClr val="FFFF00"/>
                </a:solidFill>
              </a:rPr>
              <a:t>занятия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</a:rPr>
              <a:t>4  After class is </a:t>
            </a:r>
            <a:r>
              <a:rPr lang="en-US" sz="2400" dirty="0" smtClean="0">
                <a:solidFill>
                  <a:schemeClr val="tx1"/>
                </a:solidFill>
              </a:rPr>
              <a:t>over</a:t>
            </a:r>
            <a:endParaRPr lang="en-US" sz="4400" b="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dirty="0">
                <a:effectLst/>
              </a:rPr>
              <a:t>Вопросы для </a:t>
            </a:r>
            <a:r>
              <a:rPr lang="ru-RU" dirty="0" smtClean="0">
                <a:effectLst/>
              </a:rPr>
              <a:t>обсуждения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/>
              <a:t>Questions for discussion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iTeenChallenge.org    Основы составления конспектов Course T506.04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www.iTeenChallenge.org</a:t>
            </a:r>
          </a:p>
          <a:p>
            <a:pPr algn="ctr">
              <a:buNone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1-706-576-6555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mtClean="0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/>
              <a:t>Контактная </a:t>
            </a:r>
            <a:r>
              <a:rPr lang="az-Cyrl-AZ" sz="4000" dirty="0" smtClean="0"/>
              <a:t>информация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81500"/>
            <a:ext cx="36957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Развейте у себя </a:t>
            </a:r>
            <a:r>
              <a:rPr lang="ru-RU" sz="4000" u="sng" dirty="0">
                <a:solidFill>
                  <a:srgbClr val="FFC000"/>
                </a:solidFill>
              </a:rPr>
              <a:t>дисциплину</a:t>
            </a:r>
            <a:r>
              <a:rPr lang="ru-RU" sz="4000" dirty="0">
                <a:solidFill>
                  <a:srgbClr val="FFC0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творческого планирования занятий</a:t>
            </a:r>
            <a:r>
              <a:rPr lang="en-US" sz="4000" i="1" dirty="0">
                <a:solidFill>
                  <a:srgbClr val="FFFF00"/>
                </a:solidFill>
              </a:rPr>
              <a:t/>
            </a:r>
            <a:br>
              <a:rPr lang="en-US" sz="4000" i="1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</a:t>
            </a:r>
            <a:r>
              <a:rPr lang="en-US" sz="2400" i="1" u="sng" dirty="0" smtClean="0">
                <a:solidFill>
                  <a:schemeClr val="folHlink"/>
                </a:solidFill>
              </a:rPr>
              <a:t>discipline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of creative lesson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planning</a:t>
            </a:r>
            <a:endParaRPr lang="en-US" sz="2000" i="1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может быть план, но при этом – неудачная </a:t>
            </a:r>
            <a:r>
              <a:rPr lang="en-US" altLang="en-US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altLang="en-US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en-US" altLang="en-US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pt-BR" altLang="en-US" sz="3600" i="1" u="sng" dirty="0" smtClean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3600" i="1" dirty="0" smtClean="0">
              <a:solidFill>
                <a:srgbClr val="F8BD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0" eaLnBrk="1" hangingPunct="1">
              <a:lnSpc>
                <a:spcPct val="90000"/>
              </a:lnSpc>
              <a:spcAft>
                <a:spcPts val="2400"/>
              </a:spcAft>
              <a:buNone/>
            </a:pP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have a plan, but still have poor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ru-RU" alt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 </a:t>
            </a:r>
            <a:r>
              <a:rPr lang="ru-RU" alt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главный герой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вашего занятия</a:t>
            </a:r>
            <a:r>
              <a:rPr lang="pt-BR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pt-BR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your class.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endParaRPr lang="en-US" alt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0C778E1-27BE-4A32-A034-9581C5191D90}" type="slidenum">
              <a:rPr lang="en-US" altLang="en-US">
                <a:solidFill>
                  <a:srgbClr val="BCB7A8"/>
                </a:solidFill>
              </a:rPr>
              <a:pPr/>
              <a:t>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458200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остальное нужно, чтобы 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служить</a:t>
            </a:r>
            <a:r>
              <a:rPr lang="ru-RU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студенту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is there to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student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представленное нужно, чтобы привести к </a:t>
            </a:r>
            <a:r>
              <a:rPr lang="ru-RU" alt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­­</a:t>
            </a:r>
            <a: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эффективному 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применению на</a:t>
            </a:r>
            <a: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личном опыте</a:t>
            </a:r>
            <a: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is there to lead to the main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--an effective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US" alt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endParaRPr lang="en-US" altLang="en-US" sz="2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5F3356C-546B-43D2-9307-9399A452BC42}" type="slidenum">
              <a:rPr lang="en-US" altLang="en-US">
                <a:solidFill>
                  <a:srgbClr val="BCB7A8"/>
                </a:solidFill>
              </a:rPr>
              <a:pPr/>
              <a:t>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Развейте у себя </a:t>
            </a:r>
            <a:r>
              <a:rPr lang="ru-RU" sz="4000" u="sng" dirty="0">
                <a:solidFill>
                  <a:srgbClr val="FFC000"/>
                </a:solidFill>
              </a:rPr>
              <a:t>дисциплину</a:t>
            </a:r>
            <a:r>
              <a:rPr lang="ru-RU" sz="4000" dirty="0">
                <a:solidFill>
                  <a:srgbClr val="FFC0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творческого планирования занятий</a:t>
            </a:r>
            <a:r>
              <a:rPr lang="en-US" sz="4000" i="1" dirty="0">
                <a:solidFill>
                  <a:srgbClr val="FFFF00"/>
                </a:solidFill>
              </a:rPr>
              <a:t/>
            </a:r>
            <a:br>
              <a:rPr lang="en-US" sz="4000" i="1" dirty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Develop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</a:t>
            </a:r>
            <a:r>
              <a:rPr lang="en-US" sz="2400" i="1" u="sng" dirty="0" smtClean="0">
                <a:solidFill>
                  <a:schemeClr val="folHlink"/>
                </a:solidFill>
              </a:rPr>
              <a:t>discipline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of creative lesson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planning</a:t>
            </a:r>
            <a:endParaRPr lang="en-US" sz="20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folHlink"/>
                </a:solidFill>
              </a:rPr>
              <a:t>For More Study </a:t>
            </a:r>
            <a:br>
              <a:rPr lang="en-US" sz="4400" dirty="0" smtClean="0">
                <a:solidFill>
                  <a:schemeClr val="folHlink"/>
                </a:solidFill>
              </a:rPr>
            </a:b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(</a:t>
            </a:r>
            <a:r>
              <a:rPr lang="ru-RU" sz="3100" dirty="0"/>
              <a:t>Основано на материалах книги Ларри Ричардса </a:t>
            </a:r>
            <a:r>
              <a:rPr lang="ru-RU" sz="3100" u="sng" dirty="0"/>
              <a:t>Творческое преподавание Библии </a:t>
            </a:r>
            <a:r>
              <a:rPr lang="en-US" sz="3100" u="sng" dirty="0"/>
              <a:t>)</a:t>
            </a:r>
            <a:r>
              <a:rPr lang="en-US" sz="4400" dirty="0" smtClean="0">
                <a:solidFill>
                  <a:schemeClr val="folHlink"/>
                </a:solidFill>
              </a:rPr>
              <a:t/>
            </a:r>
            <a:br>
              <a:rPr lang="en-US" sz="4400" dirty="0" smtClean="0">
                <a:solidFill>
                  <a:schemeClr val="folHlink"/>
                </a:solidFill>
              </a:rPr>
            </a:br>
            <a:r>
              <a:rPr lang="en-US" sz="2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Based on </a:t>
            </a:r>
            <a:r>
              <a:rPr lang="en-US" sz="2000" u="sng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Creative Bible Teaching</a:t>
            </a:r>
            <a:r>
              <a:rPr lang="en-US" sz="2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, by Larry Richards, Moody Press) </a:t>
            </a:r>
            <a:endParaRPr lang="en-US" sz="3600" dirty="0" smtClean="0">
              <a:solidFill>
                <a:schemeClr val="folHlink"/>
              </a:solidFill>
            </a:endParaRPr>
          </a:p>
        </p:txBody>
      </p:sp>
      <p:pic>
        <p:nvPicPr>
          <p:cNvPr id="9219" name="Picture 6" descr="Creative Bible Teaching Richar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8663" y="2514600"/>
            <a:ext cx="2606675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318887-F074-44A3-B79C-61AEF243D81E}" type="slidenum">
              <a:rPr lang="en-US" altLang="en-US">
                <a:solidFill>
                  <a:srgbClr val="BCB7A8"/>
                </a:solidFill>
              </a:rPr>
              <a:pPr/>
              <a:t>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Структура плана занятия по Библии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Biblical Lesson Plan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Structure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50292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SzTx/>
              <a:buFont typeface="Wingdings" pitchFamily="2" charset="2"/>
              <a:buAutoNum type="arabicPeriod"/>
              <a:tabLst>
                <a:tab pos="2743200" algn="l"/>
              </a:tabLst>
            </a:pP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 </a:t>
            </a:r>
            <a:r>
              <a:rPr lang="pt-B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Завладейте их вниманием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2-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минут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attention</a:t>
            </a:r>
            <a:b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</a:p>
          <a:p>
            <a:pPr lvl="1" eaLnBrk="1">
              <a:lnSpc>
                <a:spcPct val="80000"/>
              </a:lnSpc>
              <a:buFont typeface="Wingdings 2" pitchFamily="18" charset="2"/>
              <a:buNone/>
            </a:pPr>
            <a:r>
              <a:rPr lang="pt-BR" altLang="en-US" sz="2400" dirty="0" smtClean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7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Font typeface="Wingdings 2" pitchFamily="18" charset="2"/>
              <a:buAutoNum type="arabicPeriod" startAt="2"/>
              <a:tabLst>
                <a:tab pos="2743200" algn="l"/>
              </a:tabLst>
            </a:pP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</a:t>
            </a:r>
            <a:r>
              <a:rPr lang="pt-B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Библии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 новую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информацию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20-25 минут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study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new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b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20-25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pt-BR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342EAEE-6F2A-466A-8DA5-DAD18E5A60B0}" type="slidenum">
              <a:rPr lang="en-US" altLang="en-US">
                <a:solidFill>
                  <a:srgbClr val="BCB7A8"/>
                </a:solidFill>
              </a:rPr>
              <a:pPr/>
              <a:t>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spcAft>
                <a:spcPts val="1800"/>
              </a:spcAft>
              <a:buClr>
                <a:schemeClr val="folHlink"/>
              </a:buClr>
              <a:buSzTx/>
              <a:buAutoNum type="arabicPeriod" startAt="3"/>
              <a:tabLst>
                <a:tab pos="3200400" algn="l"/>
              </a:tabLst>
            </a:pPr>
            <a:r>
              <a:rPr lang="ru-RU" altLang="en-US" sz="35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Взгляд</a:t>
            </a:r>
            <a:r>
              <a:rPr lang="pt-BR" alt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Свяжите эту информацию с </a:t>
            </a: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сегодняшним днем</a:t>
            </a: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10+</a:t>
            </a:r>
            <a:r>
              <a:rPr lang="pt-BR" alt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ts val="24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 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info. to 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living		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minutes</a:t>
            </a:r>
          </a:p>
          <a:p>
            <a:pPr marL="514350" indent="-51435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AutoNum type="arabicPeriod" startAt="4"/>
              <a:tabLst>
                <a:tab pos="3200400" algn="l"/>
              </a:tabLst>
            </a:pP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r>
              <a:rPr lang="pt-BR" alt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на личном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опытеСделай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минут</a:t>
            </a:r>
            <a:endParaRPr lang="en-US" alt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</a:t>
            </a: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endParaRPr lang="en-US" altLang="en-US" sz="2600" dirty="0" smtClean="0">
              <a:solidFill>
                <a:srgbClr val="FFFF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2E5DDFE-7CF9-4660-9E96-48B3DC66317B}" type="slidenum">
              <a:rPr lang="en-US" altLang="en-US">
                <a:solidFill>
                  <a:srgbClr val="BCB7A8"/>
                </a:solidFill>
              </a:rPr>
              <a:pPr/>
              <a:t>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Структура плана занятия по Библии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Biblical Lesson Plan </a:t>
            </a:r>
            <a:r>
              <a:rPr lang="en-US" sz="2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Structure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Подготовка </a:t>
            </a:r>
            <a:r>
              <a:rPr lang="ru-RU" dirty="0" smtClean="0">
                <a:solidFill>
                  <a:srgbClr val="FFFF00"/>
                </a:solidFill>
              </a:rPr>
              <a:t>к занятию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1	Предварительная 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Preliminary Preparation</a:t>
            </a:r>
            <a:endParaRPr lang="en-US" sz="2700" b="0" i="1" dirty="0" smtClean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Начните папку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file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Руководство для студентов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</a:t>
            </a:r>
            <a:r>
              <a:rPr lang="en-US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manual</a:t>
            </a:r>
            <a:r>
              <a:rPr lang="en-US" alt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Конспект занятия для </a:t>
            </a:r>
            <a:r>
              <a:rPr lang="en-US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преподавателей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teacher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plan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361A1B0-3BEB-48ED-BFB7-47F60C0BADB2}" type="slidenum">
              <a:rPr lang="en-US" altLang="en-US">
                <a:solidFill>
                  <a:srgbClr val="BCB7A8"/>
                </a:solidFill>
              </a:rPr>
              <a:pPr/>
              <a:t>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задания Рабочей тетради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</a:t>
            </a:r>
            <a:endParaRPr lang="en-US" altLang="en-US" sz="3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8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свои личные записи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-«Поднимите» предыдущие конспекты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-Debrief notes from past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endParaRPr lang="en-US" altLang="en-US" sz="2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задания контрольной работы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test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CA0903-8434-4A7C-A0DB-98397EECA4CF}" type="slidenum">
              <a:rPr lang="en-US" altLang="en-US">
                <a:solidFill>
                  <a:srgbClr val="BCB7A8"/>
                </a:solidFill>
              </a:rPr>
              <a:pPr/>
              <a:t>8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Подготовка </a:t>
            </a:r>
            <a:r>
              <a:rPr lang="ru-RU" dirty="0" smtClean="0">
                <a:solidFill>
                  <a:srgbClr val="FFFF00"/>
                </a:solidFill>
              </a:rPr>
              <a:t>к занятию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1	Предварительная 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Preliminary Preparation</a:t>
            </a:r>
            <a:endParaRPr lang="en-US" sz="2700" b="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Writing Your Lesson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Помолитесь </a:t>
            </a: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Ключевую библейскую истину и Ключевое место Писания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Truth &amp; Key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Поделите свои записи на 4 группы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Книга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Взгляд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</a:t>
            </a:r>
            <a:r>
              <a:rPr lang="ru-RU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Применение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 into 4 groups</a:t>
            </a:r>
            <a:b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</a:t>
            </a: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Font typeface="Wingdings 2" pitchFamily="18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DCFA746-078A-4263-AE01-DC6B4578182E}" type="slidenum">
              <a:rPr lang="en-US" altLang="en-US">
                <a:solidFill>
                  <a:srgbClr val="BCB7A8"/>
                </a:solidFill>
              </a:rPr>
              <a:pPr/>
              <a:t>9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907</TotalTime>
  <Words>378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Tahoma</vt:lpstr>
      <vt:lpstr>Arial</vt:lpstr>
      <vt:lpstr>Corbel</vt:lpstr>
      <vt:lpstr>Wingdings 2</vt:lpstr>
      <vt:lpstr>Calibri</vt:lpstr>
      <vt:lpstr>Wingdings</vt:lpstr>
      <vt:lpstr>Deluxe</vt:lpstr>
      <vt:lpstr>Основы составления конспектов   Basics of Teacher Lesson Planning    </vt:lpstr>
      <vt:lpstr>Развейте у себя дисциплину творческого планирования занятий Develop the discipline of creative lesson planning</vt:lpstr>
      <vt:lpstr>Развейте у себя дисциплину творческого планирования занятий Develop the discipline of creative lesson planning</vt:lpstr>
      <vt:lpstr>For More Study  (Основано на материалах книги Ларри Ричардса Творческое преподавание Библии ) (Based on Creative Bible Teaching, by Larry Richards, Moody Press) </vt:lpstr>
      <vt:lpstr>Структура плана занятия по Библии The Biblical Lesson Plan Structure</vt:lpstr>
      <vt:lpstr>Структура плана занятия по Библии The Biblical Lesson Plan Structure</vt:lpstr>
      <vt:lpstr>Подготовка к занятию Фаза 1 Предварительная подготовка Lesson Preparation: Phase 1 Preliminary Preparation</vt:lpstr>
      <vt:lpstr>Подготовка к занятию Фаза 1 Предварительная подготовка Lesson Preparation: Phase 1 Preliminary Preparation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3 Преподавание занятия Phase 3  Teaching the Lesson</vt:lpstr>
      <vt:lpstr>Фаза 3 Преподавание занятия Phase 3  Teaching the Lesson</vt:lpstr>
      <vt:lpstr>Фаза 3 Преподавание занятия Phase 3  Teaching the Lesson</vt:lpstr>
      <vt:lpstr>Фаза 4 После окончания занятия Phase 4  After class is over</vt:lpstr>
      <vt:lpstr>Фаза 4 После окончания занятия Phase 4  After class is over</vt:lpstr>
      <vt:lpstr>Вопросы для обсуждения Questions for discussion</vt:lpstr>
      <vt:lpstr>Контактная информация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Group Studies for New Christians</dc:title>
  <dc:creator>Teen Challenge</dc:creator>
  <cp:lastModifiedBy>Dave Batty</cp:lastModifiedBy>
  <cp:revision>47</cp:revision>
  <dcterms:created xsi:type="dcterms:W3CDTF">2005-06-08T15:25:57Z</dcterms:created>
  <dcterms:modified xsi:type="dcterms:W3CDTF">2016-03-02T17:26:28Z</dcterms:modified>
</cp:coreProperties>
</file>