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21"/>
  </p:notesMasterIdLst>
  <p:sldIdLst>
    <p:sldId id="256" r:id="rId2"/>
    <p:sldId id="257" r:id="rId3"/>
    <p:sldId id="268" r:id="rId4"/>
    <p:sldId id="266" r:id="rId5"/>
    <p:sldId id="258" r:id="rId6"/>
    <p:sldId id="269" r:id="rId7"/>
    <p:sldId id="259" r:id="rId8"/>
    <p:sldId id="270" r:id="rId9"/>
    <p:sldId id="264" r:id="rId10"/>
    <p:sldId id="271" r:id="rId11"/>
    <p:sldId id="261" r:id="rId12"/>
    <p:sldId id="272" r:id="rId13"/>
    <p:sldId id="262" r:id="rId14"/>
    <p:sldId id="273" r:id="rId15"/>
    <p:sldId id="263" r:id="rId16"/>
    <p:sldId id="265" r:id="rId17"/>
    <p:sldId id="275" r:id="rId18"/>
    <p:sldId id="277" r:id="rId19"/>
    <p:sldId id="278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7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5AEE1F0-B232-4689-9C0B-6D8D55D5A8C0}" type="datetimeFigureOut">
              <a:rPr lang="en-US" altLang="en-US"/>
              <a:pPr/>
              <a:t>3/2/2016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E2CEC17-19C0-4208-AB84-6F68306651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51647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/>
            <a:endParaRPr lang="en-US" altLang="en-US">
              <a:solidFill>
                <a:srgbClr val="FFFFFF"/>
              </a:solidFill>
              <a:latin typeface="Corbel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9-2010</a:t>
            </a:r>
            <a:endParaRPr lang="en-US"/>
          </a:p>
        </p:txBody>
      </p:sp>
      <p:sp>
        <p:nvSpPr>
          <p:cNvPr id="6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en-US"/>
              <a:t>iTeenChallenge.org    Основы составления конспектов Course T506.04</a:t>
            </a:r>
            <a:endParaRPr lang="en-US" altLang="en-US"/>
          </a:p>
        </p:txBody>
      </p:sp>
      <p:sp>
        <p:nvSpPr>
          <p:cNvPr id="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04D187-C24A-4918-B7EE-4D766610E5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5645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9-2010</a:t>
            </a: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en-US"/>
              <a:t>iTeenChallenge.org    Основы составления конспектов Course T506.04</a:t>
            </a:r>
            <a:endParaRPr lang="en-US" alt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FF92DA-C850-428A-96C2-41C9791306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5620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9-2010</a:t>
            </a: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en-US"/>
              <a:t>iTeenChallenge.org    Основы составления конспектов Course T506.04</a:t>
            </a:r>
            <a:endParaRPr lang="en-US" alt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E8A361-CB32-45DA-9A49-64F5B7D56E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33533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9-2010</a:t>
            </a: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en-US"/>
              <a:t>iTeenChallenge.org    Основы составления конспектов Course T506.04</a:t>
            </a:r>
            <a:endParaRPr lang="en-US" alt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929C9E-2419-45F7-9DBF-95FCB9C2AD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6922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9-2010</a:t>
            </a: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en-US"/>
              <a:t>iTeenChallenge.org    Основы составления конспектов Course T506.04</a:t>
            </a:r>
            <a:endParaRPr lang="en-US" alt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4245B6-4B18-4CC4-AAD7-310D06FBD9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0040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9-2010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en-US"/>
              <a:t>iTeenChallenge.org    Основы составления конспектов Course T506.04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E930AD-D266-49B8-BDDB-2A86C2A67E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1733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9-2010</a:t>
            </a: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en-US"/>
              <a:t>iTeenChallenge.org    Основы составления конспектов Course T506.04</a:t>
            </a:r>
            <a:endParaRPr lang="en-US" alt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22A584-DA8F-42E8-A44B-7E0DC70FBD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5270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9-2010</a:t>
            </a:r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en-US"/>
              <a:t>iTeenChallenge.org    Основы составления конспектов Course T506.04</a:t>
            </a:r>
            <a:endParaRPr lang="en-US" alt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96BC3D-B27D-49E9-8050-E3C5F2C91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9765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9-2010</a:t>
            </a:r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en-US"/>
              <a:t>iTeenChallenge.org    Основы составления конспектов Course T506.04</a:t>
            </a:r>
            <a:endParaRPr lang="en-US" alt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04E973-AFEB-4B0D-BE2C-636A0C7780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2667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9-2010</a:t>
            </a: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en-US"/>
              <a:t>iTeenChallenge.org    Основы составления конспектов Course T506.04</a:t>
            </a:r>
            <a:endParaRPr lang="en-US" alt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3581AF-BD36-4F6D-90D6-7E92498E90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5664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/>
          <a:lstStyle>
            <a:lvl1pPr algn="l">
              <a:buNone/>
              <a:defRPr sz="5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9-2010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en-US"/>
              <a:t>iTeenChallenge.org    Основы составления конспектов Course T506.04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40ED44-808B-4748-B5DF-199E802D63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3347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/>
          <a:lstStyle>
            <a:lvl1pPr algn="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>
            <a:normAutofit/>
          </a:bodyPr>
          <a:lstStyle>
            <a:lvl1pPr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9-2010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en-US"/>
              <a:t>iTeenChallenge.org    Основы составления конспектов Course T506.04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ED0835-8E89-4F9F-AFD0-103680EAC5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0278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/>
            <a:endParaRPr lang="en-US" altLang="en-US">
              <a:solidFill>
                <a:srgbClr val="FFFFFF"/>
              </a:solidFill>
              <a:latin typeface="Corbel" pitchFamily="34" charset="0"/>
            </a:endParaRPr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/>
            <a:endParaRPr lang="en-US" altLang="en-US">
              <a:solidFill>
                <a:srgbClr val="FFFFFF"/>
              </a:solidFill>
              <a:latin typeface="Corbel" pitchFamily="34" charset="0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2179638"/>
            <a:ext cx="8229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 eaLnBrk="0" hangingPunct="0">
              <a:defRPr sz="1200">
                <a:solidFill>
                  <a:schemeClr val="tx2">
                    <a:shade val="5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9-2010</a:t>
            </a: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wrap="square" lIns="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BCB7A8"/>
                </a:solidFill>
              </a:defRPr>
            </a:lvl1pPr>
          </a:lstStyle>
          <a:p>
            <a:r>
              <a:rPr lang="ru-RU" altLang="en-US"/>
              <a:t>iTeenChallenge.org    Основы составления конспектов Course T506.04</a:t>
            </a:r>
            <a:endParaRPr lang="en-US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wrap="square" lIns="91440" tIns="45720" rIns="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rgbClr val="BCB7A8"/>
                </a:solidFill>
              </a:defRPr>
            </a:lvl1pPr>
          </a:lstStyle>
          <a:p>
            <a:fld id="{850FC309-1CBD-4010-939B-0F07EA5CA14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0" r:id="rId1"/>
    <p:sldLayoutId id="2147483772" r:id="rId2"/>
    <p:sldLayoutId id="2147483781" r:id="rId3"/>
    <p:sldLayoutId id="2147483773" r:id="rId4"/>
    <p:sldLayoutId id="2147483774" r:id="rId5"/>
    <p:sldLayoutId id="2147483775" r:id="rId6"/>
    <p:sldLayoutId id="2147483776" r:id="rId7"/>
    <p:sldLayoutId id="2147483782" r:id="rId8"/>
    <p:sldLayoutId id="2147483783" r:id="rId9"/>
    <p:sldLayoutId id="2147483777" r:id="rId10"/>
    <p:sldLayoutId id="2147483778" r:id="rId11"/>
    <p:sldLayoutId id="2147483779" r:id="rId1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rgbClr val="FFFFD2"/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FFFFD2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FFFFD2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FFFFD2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FFFFD2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800" b="1">
          <a:solidFill>
            <a:srgbClr val="FFFFD2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800" b="1">
          <a:solidFill>
            <a:srgbClr val="FFFFD2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800" b="1">
          <a:solidFill>
            <a:srgbClr val="FFFFD2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800" b="1">
          <a:solidFill>
            <a:srgbClr val="FFFFD2"/>
          </a:solidFill>
          <a:latin typeface="Corbel" pitchFamily="34" charset="0"/>
        </a:defRPr>
      </a:lvl9pPr>
    </p:titleStyle>
    <p:bodyStyle>
      <a:lvl1pPr marL="319088" indent="-3190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23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2338" indent="-273050" algn="l" rtl="0" eaLnBrk="0" fontAlgn="base" hangingPunct="0">
        <a:spcBef>
          <a:spcPct val="20000"/>
        </a:spcBef>
        <a:spcAft>
          <a:spcPct val="0"/>
        </a:spcAft>
        <a:buClr>
          <a:srgbClr val="FF953E"/>
        </a:buClr>
        <a:buFont typeface="Wingdings 2" pitchFamily="18" charset="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28600" algn="l" rtl="0" eaLnBrk="0" fontAlgn="base" hangingPunct="0">
        <a:spcBef>
          <a:spcPct val="20000"/>
        </a:spcBef>
        <a:spcAft>
          <a:spcPct val="0"/>
        </a:spcAft>
        <a:buClr>
          <a:srgbClr val="F8BD52"/>
        </a:buClr>
        <a:buFont typeface="Wingdings 2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228600" algn="l" rtl="0" eaLnBrk="0" fontAlgn="base" hangingPunct="0">
        <a:spcBef>
          <a:spcPct val="20000"/>
        </a:spcBef>
        <a:spcAft>
          <a:spcPct val="0"/>
        </a:spcAft>
        <a:buClr>
          <a:srgbClr val="46A6BD"/>
        </a:buClr>
        <a:buFont typeface="Wingdings 2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2920" y="1447800"/>
            <a:ext cx="8229600" cy="216712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1800"/>
              </a:spcAft>
              <a:defRPr/>
            </a:pPr>
            <a:r>
              <a:rPr lang="ru-RU" sz="3600" dirty="0">
                <a:solidFill>
                  <a:srgbClr val="FFFF00"/>
                </a:solidFill>
              </a:rPr>
              <a:t>Основы составления конспектов </a:t>
            </a:r>
            <a:r>
              <a:rPr lang="en-US" sz="3600" dirty="0" smtClean="0">
                <a:solidFill>
                  <a:srgbClr val="FFFF00"/>
                </a:solidFill>
              </a:rPr>
              <a:t/>
            </a:r>
            <a:br>
              <a:rPr lang="en-US" sz="3600" dirty="0" smtClean="0">
                <a:solidFill>
                  <a:srgbClr val="FFFF00"/>
                </a:solidFill>
              </a:rPr>
            </a:br>
            <a:r>
              <a:rPr lang="en-US" sz="1200" dirty="0">
                <a:solidFill>
                  <a:srgbClr val="FFFF00"/>
                </a:solidFill>
              </a:rPr>
              <a:t/>
            </a:r>
            <a:br>
              <a:rPr lang="en-US" sz="1200" dirty="0">
                <a:solidFill>
                  <a:srgbClr val="FFFF00"/>
                </a:solidFill>
              </a:rPr>
            </a:br>
            <a:r>
              <a:rPr lang="en-US" sz="2700" dirty="0" smtClean="0">
                <a:solidFill>
                  <a:schemeClr val="tx2">
                    <a:tint val="100000"/>
                    <a:satMod val="250000"/>
                  </a:schemeClr>
                </a:solidFill>
              </a:rPr>
              <a:t>Basics </a:t>
            </a:r>
            <a:r>
              <a:rPr lang="en-US" sz="2700" dirty="0" smtClean="0">
                <a:solidFill>
                  <a:schemeClr val="tx2">
                    <a:tint val="100000"/>
                    <a:satMod val="250000"/>
                  </a:schemeClr>
                </a:solidFill>
              </a:rPr>
              <a:t>of Teacher Lesson Planning</a:t>
            </a:r>
            <a:br>
              <a:rPr lang="en-US" sz="2700" dirty="0" smtClean="0">
                <a:solidFill>
                  <a:schemeClr val="tx2">
                    <a:tint val="100000"/>
                    <a:satMod val="250000"/>
                  </a:schemeClr>
                </a:solidFill>
              </a:rPr>
            </a:br>
            <a:r>
              <a:rPr lang="en-US" sz="2700" dirty="0" smtClean="0">
                <a:solidFill>
                  <a:schemeClr val="tx2">
                    <a:tint val="100000"/>
                    <a:satMod val="250000"/>
                  </a:schemeClr>
                </a:solidFill>
              </a:rPr>
              <a:t/>
            </a:r>
            <a:br>
              <a:rPr lang="en-US" sz="2700" dirty="0" smtClean="0">
                <a:solidFill>
                  <a:schemeClr val="tx2">
                    <a:tint val="100000"/>
                    <a:satMod val="250000"/>
                  </a:schemeClr>
                </a:solidFill>
              </a:rPr>
            </a:br>
            <a:r>
              <a:rPr lang="ru-RU" sz="3200" dirty="0" smtClean="0"/>
              <a:t> </a:t>
            </a:r>
            <a:r>
              <a:rPr lang="en-US" sz="6600" dirty="0" smtClean="0">
                <a:solidFill>
                  <a:schemeClr val="tx2">
                    <a:tint val="100000"/>
                    <a:satMod val="250000"/>
                  </a:schemeClr>
                </a:solidFill>
              </a:rPr>
              <a:t/>
            </a:r>
            <a:br>
              <a:rPr lang="en-US" sz="6600" dirty="0" smtClean="0">
                <a:solidFill>
                  <a:schemeClr val="tx2">
                    <a:tint val="100000"/>
                    <a:satMod val="250000"/>
                  </a:schemeClr>
                </a:solidFill>
              </a:rPr>
            </a:br>
            <a:endParaRPr lang="en-US" sz="6600" dirty="0" smtClean="0">
              <a:solidFill>
                <a:schemeClr val="tx2">
                  <a:tint val="100000"/>
                  <a:satMod val="250000"/>
                </a:schemeClr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810000"/>
            <a:ext cx="6400800" cy="1524000"/>
          </a:xfrm>
        </p:spPr>
        <p:txBody>
          <a:bodyPr/>
          <a:lstStyle/>
          <a:p>
            <a:r>
              <a:rPr lang="ru-RU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Автор </a:t>
            </a:r>
            <a:r>
              <a:rPr lang="ru-RU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Дейв </a:t>
            </a:r>
            <a:r>
              <a:rPr lang="ru-RU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Бетти</a:t>
            </a:r>
            <a:endParaRPr lang="en-US" alt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Dave Batty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9-2010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fld id="{CAC3B8D6-5FA0-4E21-AE34-ADEA36206F77}" type="slidenum">
              <a:rPr lang="en-US" altLang="en-US">
                <a:solidFill>
                  <a:srgbClr val="BCB7A8"/>
                </a:solidFill>
              </a:rPr>
              <a:pPr/>
              <a:t>1</a:t>
            </a:fld>
            <a:endParaRPr lang="en-US" altLang="en-US">
              <a:solidFill>
                <a:srgbClr val="BCB7A8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ru-RU" altLang="en-US">
                <a:solidFill>
                  <a:srgbClr val="BCB7A8"/>
                </a:solidFill>
              </a:rPr>
              <a:t>iTeenChallenge.org    Основы составления конспектов Course T506.04</a:t>
            </a:r>
            <a:endParaRPr lang="en-US" altLang="en-US">
              <a:solidFill>
                <a:srgbClr val="BCB7A8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98" b="6845"/>
          <a:stretch/>
        </p:blipFill>
        <p:spPr>
          <a:xfrm>
            <a:off x="5638800" y="4343400"/>
            <a:ext cx="2433637" cy="1644761"/>
          </a:xfrm>
          <a:prstGeom prst="rect">
            <a:avLst/>
          </a:prstGeom>
          <a:ln w="3175"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229600" cy="4724400"/>
          </a:xfrm>
        </p:spPr>
        <p:txBody>
          <a:bodyPr>
            <a:normAutofit/>
          </a:bodyPr>
          <a:lstStyle/>
          <a:p>
            <a:pPr marL="609600" indent="-609600" eaLnBrk="1" hangingPunct="1">
              <a:lnSpc>
                <a:spcPct val="90000"/>
              </a:lnSpc>
              <a:spcAft>
                <a:spcPts val="2400"/>
              </a:spcAft>
              <a:buClr>
                <a:schemeClr val="tx1"/>
              </a:buClr>
              <a:buNone/>
            </a:pPr>
            <a:r>
              <a:rPr lang="en-US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	</a:t>
            </a:r>
            <a:r>
              <a:rPr lang="ru-RU" alt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Идеи мозгового штурма, в том числе, творческие методы преподавания </a:t>
            </a:r>
            <a:r>
              <a:rPr lang="en-U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Brainstorm </a:t>
            </a:r>
            <a:r>
              <a:rPr lang="en-U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ideas</a:t>
            </a:r>
            <a:br>
              <a:rPr lang="en-U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--methods of </a:t>
            </a:r>
            <a:r>
              <a:rPr lang="en-US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teaching</a:t>
            </a:r>
            <a:endParaRPr lang="en-US" altLang="en-US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09600" indent="-609600" eaLnBrk="1" hangingPunct="1">
              <a:lnSpc>
                <a:spcPct val="90000"/>
              </a:lnSpc>
              <a:spcAft>
                <a:spcPct val="30000"/>
              </a:spcAft>
              <a:buClr>
                <a:schemeClr val="tx1"/>
              </a:buClr>
              <a:buNone/>
            </a:pPr>
            <a:r>
              <a:rPr lang="en-US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	</a:t>
            </a:r>
            <a:r>
              <a:rPr lang="ru-RU" alt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Напишите черновик плана занятия</a:t>
            </a:r>
            <a:r>
              <a:rPr lang="en-US" alt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ru-RU" alt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-- с примерным указанием времени </a:t>
            </a:r>
            <a:r>
              <a:rPr lang="en-US" alt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</a:t>
            </a:r>
            <a:r>
              <a:rPr lang="en-U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rough draft of lesson plan</a:t>
            </a:r>
            <a:br>
              <a:rPr lang="en-U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--with time estimates</a:t>
            </a:r>
          </a:p>
          <a:p>
            <a:pPr marL="609600" indent="-609600" eaLnBrk="1">
              <a:buFont typeface="Wingdings 2" pitchFamily="18" charset="2"/>
              <a:buNone/>
            </a:pPr>
            <a:r>
              <a:rPr lang="en-US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altLang="en-US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9-2010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fld id="{B03EEA12-C733-458F-AD12-20500E3DEE07}" type="slidenum">
              <a:rPr lang="en-US" altLang="en-US">
                <a:solidFill>
                  <a:srgbClr val="BCB7A8"/>
                </a:solidFill>
              </a:rPr>
              <a:pPr/>
              <a:t>10</a:t>
            </a:fld>
            <a:endParaRPr lang="en-US" altLang="en-US">
              <a:solidFill>
                <a:srgbClr val="BCB7A8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ru-RU" altLang="en-US">
                <a:solidFill>
                  <a:srgbClr val="BCB7A8"/>
                </a:solidFill>
              </a:rPr>
              <a:t>iTeenChallenge.org    Основы составления конспектов Course T506.04</a:t>
            </a:r>
            <a:endParaRPr lang="en-US" altLang="en-US">
              <a:solidFill>
                <a:srgbClr val="BCB7A8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1534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Фаза 2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ru-RU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Составление вашего плана занятия </a:t>
            </a:r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Phase </a:t>
            </a:r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  Writing Your Lesson </a:t>
            </a:r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</a:t>
            </a:r>
            <a:endParaRPr lang="en-US" sz="2400" i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marL="571500" indent="-571500" eaLnBrk="1" hangingPunct="1">
              <a:spcAft>
                <a:spcPts val="2400"/>
              </a:spcAft>
              <a:buClr>
                <a:schemeClr val="tx1"/>
              </a:buClr>
              <a:buFont typeface="Wingdings" pitchFamily="2" charset="2"/>
              <a:buAutoNum type="arabicPeriod" startAt="6"/>
            </a:pPr>
            <a:r>
              <a:rPr lang="ru-RU" alt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Сокращайте, сокращайте, сокращайте!!! </a:t>
            </a:r>
            <a:r>
              <a:rPr lang="en-US" alt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Cut</a:t>
            </a:r>
            <a:r>
              <a:rPr lang="en-U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cut, cut! </a:t>
            </a:r>
            <a:r>
              <a:rPr lang="en-US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en-US" altLang="en-US" b="1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 eaLnBrk="1" hangingPunct="1">
              <a:spcAft>
                <a:spcPts val="2400"/>
              </a:spcAft>
              <a:buClr>
                <a:schemeClr val="tx1"/>
              </a:buClr>
              <a:buFont typeface="Wingdings" pitchFamily="2" charset="2"/>
              <a:buAutoNum type="arabicPeriod" startAt="7"/>
            </a:pPr>
            <a:r>
              <a:rPr lang="ru-RU" alt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Добавьте время на обсуждение и вопросы/ответы </a:t>
            </a:r>
            <a:r>
              <a:rPr lang="en-US" alt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 </a:t>
            </a:r>
            <a:r>
              <a:rPr lang="en-U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 for discussion, Q&amp;A </a:t>
            </a:r>
            <a:endParaRPr lang="en-US" alt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 eaLnBrk="1" hangingPunct="1">
              <a:buClr>
                <a:schemeClr val="tx1"/>
              </a:buClr>
              <a:buFont typeface="Wingdings" pitchFamily="2" charset="2"/>
              <a:buAutoNum type="arabicPeriod" startAt="8"/>
            </a:pPr>
            <a:r>
              <a:rPr lang="ru-RU" alt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Добавьте иллюстрации и свидетельства </a:t>
            </a:r>
            <a:r>
              <a:rPr lang="en-US" alt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 </a:t>
            </a:r>
            <a:r>
              <a:rPr lang="en-U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illustrations </a:t>
            </a:r>
            <a:endParaRPr lang="en-US" altLang="en-US" sz="2000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60400" indent="-660400" eaLnBrk="1" hangingPunct="1">
              <a:spcAft>
                <a:spcPct val="30000"/>
              </a:spcAft>
              <a:buClr>
                <a:schemeClr val="tx1"/>
              </a:buClr>
              <a:buFont typeface="Wingdings 2" pitchFamily="18" charset="2"/>
              <a:buNone/>
            </a:pPr>
            <a:endParaRPr lang="en-US" altLang="en-US" b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9-2010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fld id="{D4DED397-DE8B-4E8F-B7C1-DC4253FAD1BC}" type="slidenum">
              <a:rPr lang="en-US" altLang="en-US">
                <a:solidFill>
                  <a:srgbClr val="BCB7A8"/>
                </a:solidFill>
              </a:rPr>
              <a:pPr/>
              <a:t>11</a:t>
            </a:fld>
            <a:endParaRPr lang="en-US" altLang="en-US">
              <a:solidFill>
                <a:srgbClr val="BCB7A8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ru-RU" altLang="en-US">
                <a:solidFill>
                  <a:srgbClr val="BCB7A8"/>
                </a:solidFill>
              </a:rPr>
              <a:t>iTeenChallenge.org    Основы составления конспектов Course T506.04</a:t>
            </a:r>
            <a:endParaRPr lang="en-US" altLang="en-US">
              <a:solidFill>
                <a:srgbClr val="BCB7A8"/>
              </a:solidFill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1534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Фаза 2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ru-RU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Составление вашего плана занятия </a:t>
            </a:r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Phase </a:t>
            </a:r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  Writing Your Lesson </a:t>
            </a:r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</a:t>
            </a:r>
            <a:endParaRPr lang="en-US" sz="2400" i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495800"/>
          </a:xfrm>
        </p:spPr>
        <p:txBody>
          <a:bodyPr>
            <a:normAutofit/>
          </a:bodyPr>
          <a:lstStyle/>
          <a:p>
            <a:pPr marL="571500" indent="-571500" eaLnBrk="1" hangingPunct="1">
              <a:spcAft>
                <a:spcPts val="2400"/>
              </a:spcAft>
              <a:buClr>
                <a:schemeClr val="tx1"/>
              </a:buClr>
              <a:buFont typeface="Wingdings" pitchFamily="2" charset="2"/>
              <a:buAutoNum type="arabicPeriod" startAt="9"/>
            </a:pPr>
            <a:r>
              <a:rPr lang="ru-RU" alt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Отметьте </a:t>
            </a:r>
            <a:r>
              <a:rPr lang="ru-RU" altLang="en-US" sz="3200" b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ключевые (или приоритетные)</a:t>
            </a:r>
            <a:r>
              <a:rPr lang="ru-RU" altLang="en-US" sz="3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alt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пункты в плане занятия </a:t>
            </a:r>
            <a:r>
              <a:rPr lang="en-US" alt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 </a:t>
            </a:r>
            <a:r>
              <a:rPr lang="en-US" altLang="en-US" sz="2000" b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 priority</a:t>
            </a:r>
            <a:r>
              <a:rPr lang="en-US" alt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points in lesson plan</a:t>
            </a:r>
          </a:p>
          <a:p>
            <a:pPr marL="571500" indent="-571500" eaLnBrk="1" hangingPunct="1">
              <a:spcAft>
                <a:spcPts val="2400"/>
              </a:spcAft>
              <a:buClr>
                <a:schemeClr val="tx1"/>
              </a:buClr>
              <a:buFont typeface="Wingdings" pitchFamily="2" charset="2"/>
              <a:buAutoNum type="arabicPeriod" startAt="10"/>
            </a:pPr>
            <a:r>
              <a:rPr lang="ru-RU" alt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Сокращайте, сокращайте, сокращайте!!! </a:t>
            </a:r>
            <a:r>
              <a:rPr lang="en-US" alt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Cut</a:t>
            </a:r>
            <a:r>
              <a:rPr lang="en-U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cut, cut!</a:t>
            </a:r>
            <a:r>
              <a:rPr lang="pt-BR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endParaRPr lang="en-US" altLang="en-US" i="1" dirty="0" smtClean="0">
              <a:solidFill>
                <a:srgbClr val="FFEEB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 eaLnBrk="1" hangingPunct="1">
              <a:buClr>
                <a:schemeClr val="tx1"/>
              </a:buClr>
              <a:buFont typeface="Wingdings" pitchFamily="2" charset="2"/>
              <a:buAutoNum type="arabicPeriod" startAt="11"/>
            </a:pPr>
            <a:r>
              <a:rPr lang="ru-RU" alt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Подготовьте наглядные пособия </a:t>
            </a:r>
            <a:r>
              <a:rPr lang="en-US" alt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Prepare visuals</a:t>
            </a:r>
            <a:r>
              <a:rPr lang="en-US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571500" indent="-571500" eaLnBrk="1" hangingPunct="1">
              <a:spcAft>
                <a:spcPct val="30000"/>
              </a:spcAft>
              <a:buClr>
                <a:schemeClr val="tx1"/>
              </a:buClr>
              <a:buFont typeface="Wingdings 2" pitchFamily="18" charset="2"/>
              <a:buNone/>
            </a:pPr>
            <a:r>
              <a:rPr lang="en-US" altLang="en-US" dirty="0" smtClean="0">
                <a:solidFill>
                  <a:srgbClr val="FFEE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altLang="en-US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 eaLnBrk="1" hangingPunct="1">
              <a:spcAft>
                <a:spcPct val="30000"/>
              </a:spcAft>
              <a:buClr>
                <a:schemeClr val="tx1"/>
              </a:buClr>
              <a:buFont typeface="Wingdings 2" pitchFamily="18" charset="2"/>
              <a:buNone/>
            </a:pPr>
            <a:endParaRPr lang="en-US" alt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9-2010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fld id="{B9DD1D22-3696-4B2D-93F6-13D84B0685C3}" type="slidenum">
              <a:rPr lang="en-US" altLang="en-US">
                <a:solidFill>
                  <a:srgbClr val="BCB7A8"/>
                </a:solidFill>
              </a:rPr>
              <a:pPr/>
              <a:t>12</a:t>
            </a:fld>
            <a:endParaRPr lang="en-US" altLang="en-US">
              <a:solidFill>
                <a:srgbClr val="BCB7A8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ru-RU" altLang="en-US">
                <a:solidFill>
                  <a:srgbClr val="BCB7A8"/>
                </a:solidFill>
              </a:rPr>
              <a:t>iTeenChallenge.org    Основы составления конспектов Course T506.04</a:t>
            </a:r>
            <a:endParaRPr lang="en-US" altLang="en-US">
              <a:solidFill>
                <a:srgbClr val="BCB7A8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1534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Фаза 2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ru-RU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Составление вашего плана занятия </a:t>
            </a:r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Phase </a:t>
            </a:r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  Writing Your Lesson </a:t>
            </a:r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</a:t>
            </a:r>
            <a:endParaRPr lang="en-US" sz="2400" i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371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rgbClr val="FFFF00"/>
                </a:solidFill>
              </a:rPr>
              <a:t>Фаза 3 Преподавание занятия </a:t>
            </a:r>
            <a:r>
              <a:rPr lang="en-US" sz="2400" dirty="0" smtClean="0">
                <a:solidFill>
                  <a:schemeClr val="tx1"/>
                </a:solidFill>
              </a:rPr>
              <a:t>Phase </a:t>
            </a:r>
            <a:r>
              <a:rPr lang="en-US" sz="2400" dirty="0" smtClean="0">
                <a:solidFill>
                  <a:schemeClr val="tx1"/>
                </a:solidFill>
              </a:rPr>
              <a:t>3  Teaching the </a:t>
            </a:r>
            <a:r>
              <a:rPr lang="en-US" sz="2400" dirty="0" smtClean="0">
                <a:solidFill>
                  <a:schemeClr val="tx1"/>
                </a:solidFill>
              </a:rPr>
              <a:t>Lesson</a:t>
            </a:r>
            <a:endParaRPr lang="en-US" sz="2400" i="1" dirty="0" smtClean="0">
              <a:solidFill>
                <a:schemeClr val="tx1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057400"/>
            <a:ext cx="7924800" cy="4237038"/>
          </a:xfrm>
        </p:spPr>
        <p:txBody>
          <a:bodyPr>
            <a:normAutofit/>
          </a:bodyPr>
          <a:lstStyle/>
          <a:p>
            <a:pPr marL="571500" indent="-571500" eaLnBrk="1" hangingPunct="1">
              <a:spcAft>
                <a:spcPct val="70000"/>
              </a:spcAft>
              <a:buFont typeface="Wingdings" pitchFamily="2" charset="2"/>
              <a:buNone/>
            </a:pPr>
            <a:r>
              <a:rPr lang="en-US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	</a:t>
            </a:r>
            <a:r>
              <a:rPr lang="ru-RU" alt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Преподайте его</a:t>
            </a:r>
            <a:r>
              <a:rPr lang="pt-BR" altLang="en-US" sz="3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br>
              <a:rPr lang="pt-BR" altLang="en-US" sz="3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Teach </a:t>
            </a:r>
            <a:r>
              <a:rPr lang="en-U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it!  	</a:t>
            </a:r>
            <a:endParaRPr lang="en-US" altLang="en-US" sz="2000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 eaLnBrk="1" hangingPunct="1">
              <a:spcAft>
                <a:spcPct val="70000"/>
              </a:spcAft>
              <a:buFont typeface="Wingdings" pitchFamily="2" charset="2"/>
              <a:buNone/>
            </a:pPr>
            <a:r>
              <a:rPr lang="en-US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	</a:t>
            </a:r>
            <a:r>
              <a:rPr lang="ru-RU" alt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Отметьте фактическое время, которое ушло на каждый из этапов занятия </a:t>
            </a:r>
            <a:r>
              <a:rPr lang="en-US" alt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 </a:t>
            </a:r>
            <a:r>
              <a:rPr lang="en-US" altLang="en-US" sz="2000" b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actual time </a:t>
            </a:r>
            <a:r>
              <a:rPr lang="en-U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each activity</a:t>
            </a:r>
            <a:r>
              <a:rPr lang="en-US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altLang="en-US" b="1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spcAft>
                <a:spcPct val="70000"/>
              </a:spcAft>
              <a:buFont typeface="Wingdings" pitchFamily="2" charset="2"/>
              <a:buNone/>
            </a:pPr>
            <a:endParaRPr lang="en-US" altLang="en-US" b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9-2010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fld id="{A2BE7907-C4B0-498B-B2E4-059D2BA69968}" type="slidenum">
              <a:rPr lang="en-US" altLang="en-US">
                <a:solidFill>
                  <a:srgbClr val="BCB7A8"/>
                </a:solidFill>
              </a:rPr>
              <a:pPr/>
              <a:t>13</a:t>
            </a:fld>
            <a:endParaRPr lang="en-US" altLang="en-US">
              <a:solidFill>
                <a:srgbClr val="BCB7A8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ru-RU" altLang="en-US">
                <a:solidFill>
                  <a:srgbClr val="BCB7A8"/>
                </a:solidFill>
              </a:rPr>
              <a:t>iTeenChallenge.org    Основы составления конспектов Course T506.04</a:t>
            </a:r>
            <a:endParaRPr lang="en-US" altLang="en-US">
              <a:solidFill>
                <a:srgbClr val="BCB7A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229600" cy="4465638"/>
          </a:xfrm>
        </p:spPr>
        <p:txBody>
          <a:bodyPr>
            <a:normAutofit/>
          </a:bodyPr>
          <a:lstStyle/>
          <a:p>
            <a:pPr marL="571500" indent="-571500" eaLnBrk="1" hangingPunct="1">
              <a:spcAft>
                <a:spcPct val="70000"/>
              </a:spcAft>
              <a:buNone/>
            </a:pPr>
            <a:r>
              <a:rPr lang="en-US" alt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	</a:t>
            </a:r>
            <a:r>
              <a:rPr lang="ru-RU" alt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Отметьте время, которое ушло на вопросы и ответы</a:t>
            </a:r>
            <a:r>
              <a:rPr lang="en-US" alt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-- </a:t>
            </a:r>
            <a:r>
              <a:rPr lang="ru-RU" alt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Кратко запишите вопросы </a:t>
            </a:r>
            <a:r>
              <a:rPr lang="en-US" alt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 </a:t>
            </a:r>
            <a:r>
              <a:rPr lang="en-U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 &amp; answer time</a:t>
            </a:r>
            <a:br>
              <a:rPr lang="en-U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--jot down </a:t>
            </a:r>
            <a:r>
              <a:rPr lang="en-U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questions</a:t>
            </a:r>
            <a:endParaRPr lang="en-US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 eaLnBrk="1" hangingPunct="1">
              <a:spcAft>
                <a:spcPct val="70000"/>
              </a:spcAft>
              <a:buNone/>
            </a:pPr>
            <a:r>
              <a:rPr lang="en-US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	</a:t>
            </a:r>
            <a:r>
              <a:rPr lang="ru-RU" alt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Пометьте время на обсуждение </a:t>
            </a:r>
            <a:r>
              <a:rPr lang="en-US" alt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 </a:t>
            </a:r>
            <a:r>
              <a:rPr lang="en-U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down the </a:t>
            </a:r>
            <a:r>
              <a:rPr lang="en-US" altLang="en-US" sz="20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discussion</a:t>
            </a:r>
            <a:r>
              <a:rPr lang="en-U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time</a:t>
            </a:r>
            <a:br>
              <a:rPr lang="en-U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b="1" i="1" dirty="0" smtClean="0">
                <a:solidFill>
                  <a:srgbClr val="FFEE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altLang="en-US" b="1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9-2010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fld id="{F189CE28-EC62-4A67-B03F-53DE58DB833A}" type="slidenum">
              <a:rPr lang="en-US" altLang="en-US">
                <a:solidFill>
                  <a:srgbClr val="BCB7A8"/>
                </a:solidFill>
              </a:rPr>
              <a:pPr/>
              <a:t>14</a:t>
            </a:fld>
            <a:endParaRPr lang="en-US" altLang="en-US">
              <a:solidFill>
                <a:srgbClr val="BCB7A8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ru-RU" altLang="en-US">
                <a:solidFill>
                  <a:srgbClr val="BCB7A8"/>
                </a:solidFill>
              </a:rPr>
              <a:t>iTeenChallenge.org    Основы составления конспектов Course T506.04</a:t>
            </a:r>
            <a:endParaRPr lang="en-US" altLang="en-US">
              <a:solidFill>
                <a:srgbClr val="BCB7A8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rgbClr val="FFFF00"/>
                </a:solidFill>
              </a:rPr>
              <a:t>Фаза 3 Преподавание занятия </a:t>
            </a:r>
            <a:r>
              <a:rPr lang="en-US" sz="2400" dirty="0" smtClean="0">
                <a:solidFill>
                  <a:schemeClr val="tx1"/>
                </a:solidFill>
              </a:rPr>
              <a:t>Phase </a:t>
            </a:r>
            <a:r>
              <a:rPr lang="en-US" sz="2400" dirty="0" smtClean="0">
                <a:solidFill>
                  <a:schemeClr val="tx1"/>
                </a:solidFill>
              </a:rPr>
              <a:t>3  Teaching the </a:t>
            </a:r>
            <a:r>
              <a:rPr lang="en-US" sz="2400" dirty="0" smtClean="0">
                <a:solidFill>
                  <a:schemeClr val="tx1"/>
                </a:solidFill>
              </a:rPr>
              <a:t>Lesson</a:t>
            </a:r>
            <a:endParaRPr lang="en-US" sz="2400" i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153400" cy="4800600"/>
          </a:xfrm>
        </p:spPr>
        <p:txBody>
          <a:bodyPr>
            <a:normAutofit fontScale="92500" lnSpcReduction="10000"/>
          </a:bodyPr>
          <a:lstStyle/>
          <a:p>
            <a:pPr marL="457200" indent="-457200" eaLnBrk="1" hangingPunct="1">
              <a:lnSpc>
                <a:spcPct val="90000"/>
              </a:lnSpc>
              <a:buNone/>
            </a:pPr>
            <a:r>
              <a:rPr lang="en-US" altLang="en-US" sz="2800" b="1" dirty="0" smtClean="0">
                <a:effectLst>
                  <a:outerShdw blurRad="38100" dist="38100" dir="2700000" algn="tl">
                    <a:srgbClr val="30356E"/>
                  </a:outerShdw>
                </a:effectLst>
              </a:rPr>
              <a:t>5.	</a:t>
            </a:r>
            <a:r>
              <a:rPr lang="ru-RU" altLang="en-US" sz="39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Сузьте </a:t>
            </a:r>
            <a:r>
              <a:rPr lang="ru-RU" altLang="en-US" sz="3900" b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фокус</a:t>
            </a:r>
            <a:r>
              <a:rPr lang="ru-RU" altLang="en-US" sz="39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r>
              <a:rPr lang="en-US" altLang="en-US" sz="39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en-US" alt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Narrow </a:t>
            </a:r>
            <a:r>
              <a:rPr lang="en-US" alt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altLang="en-US" sz="2200" b="1" u="sng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focus</a:t>
            </a:r>
            <a:r>
              <a:rPr lang="en-US" altLang="en-US" sz="2200" b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alt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alt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pPr marL="457200" indent="-457200" eaLnBrk="1" hangingPunct="1">
              <a:lnSpc>
                <a:spcPct val="90000"/>
              </a:lnSpc>
              <a:buNone/>
              <a:tabLst>
                <a:tab pos="3552825" algn="ctr"/>
              </a:tabLst>
            </a:pPr>
            <a:r>
              <a:rPr lang="en-US" alt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ru-RU" alt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Общая информация</a:t>
            </a:r>
            <a:r>
              <a:rPr lang="en-US" alt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information</a:t>
            </a:r>
            <a:endParaRPr lang="en-US" altLang="en-US" sz="2000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>
              <a:lnSpc>
                <a:spcPct val="90000"/>
              </a:lnSpc>
              <a:buFont typeface="Wingdings 2" pitchFamily="18" charset="2"/>
              <a:buNone/>
            </a:pPr>
            <a:r>
              <a:rPr lang="pt-B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n-US" altLang="en-US" sz="1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1" indent="0" eaLnBrk="1" hangingPunct="1">
              <a:lnSpc>
                <a:spcPct val="90000"/>
              </a:lnSpc>
              <a:buNone/>
              <a:tabLst>
                <a:tab pos="3429000" algn="ctr"/>
              </a:tabLst>
            </a:pPr>
            <a:r>
              <a:rPr lang="en-US" altLang="en-US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ru-RU" alt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Применение на личном опыте </a:t>
            </a:r>
            <a:endParaRPr lang="en-US" alt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1" indent="0" eaLnBrk="1" hangingPunct="1">
              <a:lnSpc>
                <a:spcPct val="90000"/>
              </a:lnSpc>
              <a:buNone/>
              <a:tabLst>
                <a:tab pos="3429000" algn="ctr"/>
              </a:tabLst>
            </a:pPr>
            <a:r>
              <a:rPr lang="en-US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Personal application</a:t>
            </a:r>
            <a:endParaRPr lang="en-US" altLang="en-US" sz="2400" b="1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2667000" y="2514600"/>
            <a:ext cx="1143000" cy="2438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 flipH="1">
            <a:off x="4191000" y="2514600"/>
            <a:ext cx="1447800" cy="2438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9-2010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fld id="{3A31CC49-2227-49FE-9061-3CE89386169F}" type="slidenum">
              <a:rPr lang="en-US" altLang="en-US">
                <a:solidFill>
                  <a:srgbClr val="BCB7A8"/>
                </a:solidFill>
              </a:rPr>
              <a:pPr/>
              <a:t>15</a:t>
            </a:fld>
            <a:endParaRPr lang="en-US" altLang="en-US">
              <a:solidFill>
                <a:srgbClr val="BCB7A8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ru-RU" altLang="en-US">
                <a:solidFill>
                  <a:srgbClr val="BCB7A8"/>
                </a:solidFill>
              </a:rPr>
              <a:t>iTeenChallenge.org    Основы составления конспектов Course T506.04</a:t>
            </a:r>
            <a:endParaRPr lang="en-US" altLang="en-US">
              <a:solidFill>
                <a:srgbClr val="BCB7A8"/>
              </a:solidFill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8229600" cy="1371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rgbClr val="FFFF00"/>
                </a:solidFill>
              </a:rPr>
              <a:t>Фаза 3 Преподавание занятия </a:t>
            </a:r>
            <a:r>
              <a:rPr lang="en-US" sz="2400" dirty="0" smtClean="0">
                <a:solidFill>
                  <a:schemeClr val="tx1"/>
                </a:solidFill>
              </a:rPr>
              <a:t>Phase </a:t>
            </a:r>
            <a:r>
              <a:rPr lang="en-US" sz="2400" dirty="0" smtClean="0">
                <a:solidFill>
                  <a:schemeClr val="tx1"/>
                </a:solidFill>
              </a:rPr>
              <a:t>3  Teaching the </a:t>
            </a:r>
            <a:r>
              <a:rPr lang="en-US" sz="2400" dirty="0" smtClean="0">
                <a:solidFill>
                  <a:schemeClr val="tx1"/>
                </a:solidFill>
              </a:rPr>
              <a:t>Lesson</a:t>
            </a:r>
            <a:endParaRPr lang="en-US" sz="2400" i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750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750"/>
                            </p:stCondLst>
                            <p:childTnLst>
                              <p:par>
                                <p:cTn id="3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750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uiExpand="1" build="p"/>
      <p:bldP spid="27651" grpId="1" uiExpand="1" build="p"/>
      <p:bldP spid="10244" grpId="0" animBg="1"/>
      <p:bldP spid="1024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dirty="0">
                <a:solidFill>
                  <a:srgbClr val="FFFF00"/>
                </a:solidFill>
              </a:rPr>
              <a:t>Фаза 4	После окончания </a:t>
            </a:r>
            <a:r>
              <a:rPr lang="ru-RU" sz="4000" dirty="0" smtClean="0">
                <a:solidFill>
                  <a:srgbClr val="FFFF00"/>
                </a:solidFill>
              </a:rPr>
              <a:t>занятия</a:t>
            </a:r>
            <a:r>
              <a:rPr lang="en-US" sz="4000" dirty="0" smtClean="0">
                <a:solidFill>
                  <a:srgbClr val="FFFF00"/>
                </a:solidFill>
              </a:rPr>
              <a:t/>
            </a:r>
            <a:br>
              <a:rPr lang="en-US" sz="4000" dirty="0" smtClean="0">
                <a:solidFill>
                  <a:srgbClr val="FFFF00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Phase </a:t>
            </a:r>
            <a:r>
              <a:rPr lang="en-US" sz="2400" dirty="0" smtClean="0">
                <a:solidFill>
                  <a:schemeClr val="tx1"/>
                </a:solidFill>
              </a:rPr>
              <a:t>4  After class is </a:t>
            </a:r>
            <a:r>
              <a:rPr lang="en-US" sz="2400" dirty="0" smtClean="0">
                <a:solidFill>
                  <a:schemeClr val="tx1"/>
                </a:solidFill>
              </a:rPr>
              <a:t>over</a:t>
            </a:r>
            <a:endParaRPr lang="en-US" sz="4400" b="0" i="1" dirty="0" smtClean="0">
              <a:solidFill>
                <a:schemeClr val="tx1"/>
              </a:solidFill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57400"/>
            <a:ext cx="8229600" cy="4038600"/>
          </a:xfrm>
        </p:spPr>
        <p:txBody>
          <a:bodyPr>
            <a:normAutofit/>
          </a:bodyPr>
          <a:lstStyle/>
          <a:p>
            <a:pPr marL="581025" indent="-581025" eaLnBrk="1" hangingPunct="1">
              <a:spcAft>
                <a:spcPts val="2000"/>
              </a:spcAft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ru-RU" alt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Проведите разбор занятия </a:t>
            </a:r>
            <a:r>
              <a:rPr lang="en-US" alt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Debrief</a:t>
            </a:r>
            <a:r>
              <a:rPr lang="pt-BR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endParaRPr lang="en-US" altLang="en-US" sz="2000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81025" indent="-581025" eaLnBrk="1" hangingPunct="1">
              <a:spcAft>
                <a:spcPct val="25000"/>
              </a:spcAft>
              <a:buClr>
                <a:schemeClr val="tx1"/>
              </a:buClr>
              <a:buSzTx/>
              <a:buNone/>
            </a:pPr>
            <a:r>
              <a:rPr lang="en-US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	</a:t>
            </a:r>
            <a:r>
              <a:rPr lang="ru-RU" alt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Были ли Ключевая библейская истина и Ключевое место Писания основной целью? </a:t>
            </a:r>
            <a:r>
              <a:rPr lang="en-US" alt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Were the </a:t>
            </a:r>
            <a:r>
              <a:rPr lang="en-US" altLang="en-US" sz="2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 Biblical Truth </a:t>
            </a:r>
            <a:r>
              <a:rPr lang="en-US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</a:t>
            </a:r>
            <a:r>
              <a:rPr lang="en-US" altLang="en-US" sz="2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 Verse </a:t>
            </a:r>
            <a:r>
              <a:rPr lang="en-US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target?</a:t>
            </a:r>
            <a:endParaRPr lang="en-US" alt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9-2010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fld id="{8F6CEB66-BB0D-4A56-BCE5-05195EF595C8}" type="slidenum">
              <a:rPr lang="en-US" altLang="en-US">
                <a:solidFill>
                  <a:srgbClr val="BCB7A8"/>
                </a:solidFill>
              </a:rPr>
              <a:pPr/>
              <a:t>16</a:t>
            </a:fld>
            <a:endParaRPr lang="en-US" altLang="en-US">
              <a:solidFill>
                <a:srgbClr val="BCB7A8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ru-RU" altLang="en-US">
                <a:solidFill>
                  <a:srgbClr val="BCB7A8"/>
                </a:solidFill>
              </a:rPr>
              <a:t>iTeenChallenge.org    Основы составления конспектов Course T506.04</a:t>
            </a:r>
            <a:endParaRPr lang="en-US" altLang="en-US">
              <a:solidFill>
                <a:srgbClr val="BCB7A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447800"/>
            <a:ext cx="8686800" cy="5105400"/>
          </a:xfrm>
        </p:spPr>
        <p:txBody>
          <a:bodyPr>
            <a:normAutofit/>
          </a:bodyPr>
          <a:lstStyle/>
          <a:p>
            <a:pPr marL="581025" indent="-581025" eaLnBrk="1" hangingPunct="1">
              <a:spcAft>
                <a:spcPct val="25000"/>
              </a:spcAft>
              <a:buClr>
                <a:schemeClr val="tx1"/>
              </a:buClr>
              <a:buSzTx/>
              <a:buFont typeface="Wingdings 2" pitchFamily="18" charset="2"/>
              <a:buAutoNum type="arabicPeriod" startAt="3"/>
            </a:pPr>
            <a:r>
              <a:rPr lang="ru-RU" alt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Оцените эффективность каждой из основных 4 частей вашего занятия. </a:t>
            </a:r>
            <a:r>
              <a:rPr lang="en-US" alt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alt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Крючок, Книга, Взгляд, Применение </a:t>
            </a:r>
            <a:r>
              <a:rPr lang="en-US" alt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Evaluate </a:t>
            </a:r>
            <a:r>
              <a:rPr lang="en-US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effectiveness of each of the 4 major parts of your lesson.</a:t>
            </a:r>
            <a:br>
              <a:rPr lang="en-US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  Hook, Book, Look, </a:t>
            </a:r>
            <a:r>
              <a:rPr lang="en-US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Took</a:t>
            </a:r>
            <a:endParaRPr lang="en-US" altLang="en-US" sz="20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81025" indent="-581025" eaLnBrk="1">
              <a:buNone/>
            </a:pPr>
            <a:r>
              <a:rPr lang="en-US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	</a:t>
            </a:r>
            <a:r>
              <a:rPr lang="ru-RU" alt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Запишите свои соображения по поводу преподавания на следующий раз </a:t>
            </a:r>
            <a:r>
              <a:rPr lang="en-US" alt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down your ideas for teaching next time.</a:t>
            </a:r>
            <a:endParaRPr lang="en-US" altLang="en-US" sz="2000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9-2010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fld id="{F96459B4-A33C-42CD-B4EC-00446AE0BB79}" type="slidenum">
              <a:rPr lang="en-US" altLang="en-US">
                <a:solidFill>
                  <a:srgbClr val="BCB7A8"/>
                </a:solidFill>
              </a:rPr>
              <a:pPr/>
              <a:t>17</a:t>
            </a:fld>
            <a:endParaRPr lang="en-US" altLang="en-US">
              <a:solidFill>
                <a:srgbClr val="BCB7A8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ru-RU" altLang="en-US">
                <a:solidFill>
                  <a:srgbClr val="BCB7A8"/>
                </a:solidFill>
              </a:rPr>
              <a:t>iTeenChallenge.org    Основы составления конспектов Course T506.04</a:t>
            </a:r>
            <a:endParaRPr lang="en-US" altLang="en-US">
              <a:solidFill>
                <a:srgbClr val="BCB7A8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dirty="0">
                <a:solidFill>
                  <a:srgbClr val="FFFF00"/>
                </a:solidFill>
              </a:rPr>
              <a:t>Фаза 4	После окончания </a:t>
            </a:r>
            <a:r>
              <a:rPr lang="ru-RU" sz="4000" dirty="0" smtClean="0">
                <a:solidFill>
                  <a:srgbClr val="FFFF00"/>
                </a:solidFill>
              </a:rPr>
              <a:t>занятия</a:t>
            </a:r>
            <a:r>
              <a:rPr lang="en-US" sz="4000" dirty="0" smtClean="0">
                <a:solidFill>
                  <a:srgbClr val="FFFF00"/>
                </a:solidFill>
              </a:rPr>
              <a:t/>
            </a:r>
            <a:br>
              <a:rPr lang="en-US" sz="4000" dirty="0" smtClean="0">
                <a:solidFill>
                  <a:srgbClr val="FFFF00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Phase </a:t>
            </a:r>
            <a:r>
              <a:rPr lang="en-US" sz="2400" dirty="0" smtClean="0">
                <a:solidFill>
                  <a:schemeClr val="tx1"/>
                </a:solidFill>
              </a:rPr>
              <a:t>4  After class is </a:t>
            </a:r>
            <a:r>
              <a:rPr lang="en-US" sz="2400" dirty="0" smtClean="0">
                <a:solidFill>
                  <a:schemeClr val="tx1"/>
                </a:solidFill>
              </a:rPr>
              <a:t>over</a:t>
            </a:r>
            <a:endParaRPr lang="en-US" sz="4400" b="0" i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>
            <a:normAutofit/>
          </a:bodyPr>
          <a:lstStyle/>
          <a:p>
            <a:pPr lvl="0" algn="ctr"/>
            <a:r>
              <a:rPr lang="ru-RU" dirty="0">
                <a:effectLst/>
              </a:rPr>
              <a:t>Вопросы для </a:t>
            </a:r>
            <a:r>
              <a:rPr lang="ru-RU" dirty="0" smtClean="0">
                <a:effectLst/>
              </a:rPr>
              <a:t>обсуждения</a:t>
            </a: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sz="2000" dirty="0" smtClean="0"/>
              <a:t>Questions for discussion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F847D-B594-46E7-ABAA-98DB647124F3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iTeenChallenge.org    Основы составления конспектов Course T506.04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9-2010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92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327660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</a:pPr>
            <a:r>
              <a:rPr lang="en-US" alt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Global Teen Challenge</a:t>
            </a:r>
          </a:p>
          <a:p>
            <a:pPr algn="ctr">
              <a:buFont typeface="Wingdings" pitchFamily="2" charset="2"/>
              <a:buNone/>
            </a:pPr>
            <a:r>
              <a:rPr lang="en-US" alt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www.GlobalTC.org</a:t>
            </a:r>
          </a:p>
          <a:p>
            <a:pPr algn="ctr">
              <a:buFont typeface="Wingdings" pitchFamily="2" charset="2"/>
              <a:buNone/>
            </a:pPr>
            <a:r>
              <a:rPr lang="en-US" alt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www.iTeenChallenge.org</a:t>
            </a:r>
          </a:p>
          <a:p>
            <a:pPr algn="ctr">
              <a:buNone/>
            </a:pPr>
            <a:r>
              <a:rPr lang="en-US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1-706-576-6555</a:t>
            </a: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9-2010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ru-RU" altLang="en-US" smtClean="0"/>
              <a:t>iTeenChallenge.org    Основы составления конспектов Course T506.04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A95BC4D-65D8-4415-86BA-DF7DE0D8A42B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2192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az-Cyrl-AZ" sz="4000" dirty="0"/>
              <a:t>Контактная </a:t>
            </a:r>
            <a:r>
              <a:rPr lang="az-Cyrl-AZ" sz="4000" dirty="0" smtClean="0"/>
              <a:t>информация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2000" dirty="0" smtClean="0"/>
              <a:t>Contact information</a:t>
            </a:r>
          </a:p>
        </p:txBody>
      </p:sp>
      <p:pic>
        <p:nvPicPr>
          <p:cNvPr id="33799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4381500"/>
            <a:ext cx="36957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17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676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dirty="0">
                <a:solidFill>
                  <a:srgbClr val="FFFF00"/>
                </a:solidFill>
              </a:rPr>
              <a:t>Развейте у себя </a:t>
            </a:r>
            <a:r>
              <a:rPr lang="ru-RU" sz="4000" u="sng" dirty="0">
                <a:solidFill>
                  <a:srgbClr val="FFC000"/>
                </a:solidFill>
              </a:rPr>
              <a:t>дисциплину</a:t>
            </a:r>
            <a:r>
              <a:rPr lang="ru-RU" sz="4000" dirty="0">
                <a:solidFill>
                  <a:srgbClr val="FFC000"/>
                </a:solidFill>
              </a:rPr>
              <a:t> </a:t>
            </a:r>
            <a:r>
              <a:rPr lang="ru-RU" sz="4000" dirty="0">
                <a:solidFill>
                  <a:srgbClr val="FFFF00"/>
                </a:solidFill>
              </a:rPr>
              <a:t>творческого планирования занятий</a:t>
            </a:r>
            <a:r>
              <a:rPr lang="en-US" sz="4000" i="1" dirty="0">
                <a:solidFill>
                  <a:srgbClr val="FFFF00"/>
                </a:solidFill>
              </a:rPr>
              <a:t/>
            </a:r>
            <a:br>
              <a:rPr lang="en-US" sz="4000" i="1" dirty="0">
                <a:solidFill>
                  <a:srgbClr val="FFFF00"/>
                </a:solidFill>
              </a:rPr>
            </a:br>
            <a:r>
              <a:rPr lang="en-US" sz="2400" dirty="0" smtClean="0">
                <a:solidFill>
                  <a:schemeClr val="tx2">
                    <a:tint val="100000"/>
                    <a:satMod val="250000"/>
                  </a:schemeClr>
                </a:solidFill>
              </a:rPr>
              <a:t>Develop </a:t>
            </a:r>
            <a:r>
              <a:rPr lang="en-US" sz="2400" dirty="0" smtClean="0">
                <a:solidFill>
                  <a:schemeClr val="tx2">
                    <a:tint val="100000"/>
                    <a:satMod val="250000"/>
                  </a:schemeClr>
                </a:solidFill>
              </a:rPr>
              <a:t>the </a:t>
            </a:r>
            <a:r>
              <a:rPr lang="en-US" sz="2400" i="1" u="sng" dirty="0" smtClean="0">
                <a:solidFill>
                  <a:schemeClr val="folHlink"/>
                </a:solidFill>
              </a:rPr>
              <a:t>discipline</a:t>
            </a:r>
            <a:r>
              <a:rPr lang="en-US" sz="2400" dirty="0" smtClean="0">
                <a:solidFill>
                  <a:schemeClr val="tx2">
                    <a:tint val="100000"/>
                    <a:satMod val="250000"/>
                  </a:schemeClr>
                </a:solidFill>
              </a:rPr>
              <a:t> of creative lesson </a:t>
            </a:r>
            <a:r>
              <a:rPr lang="en-US" sz="2400" dirty="0" smtClean="0">
                <a:solidFill>
                  <a:schemeClr val="tx2">
                    <a:tint val="100000"/>
                    <a:satMod val="250000"/>
                  </a:schemeClr>
                </a:solidFill>
              </a:rPr>
              <a:t>planning</a:t>
            </a:r>
            <a:endParaRPr lang="en-US" sz="2000" i="1" dirty="0" smtClean="0">
              <a:solidFill>
                <a:srgbClr val="FFFF00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514600"/>
            <a:ext cx="8229600" cy="3962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spcAft>
                <a:spcPct val="25000"/>
              </a:spcAft>
              <a:buFont typeface="Wingdings" panose="05000000000000000000" pitchFamily="2" charset="2"/>
              <a:buChar char="v"/>
            </a:pPr>
            <a:r>
              <a:rPr lang="ru-RU" alt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вас может быть план, но при этом – неудачная </a:t>
            </a:r>
            <a:r>
              <a:rPr lang="en-US" altLang="en-US" sz="3600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ru-RU" altLang="en-US" sz="3600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структура</a:t>
            </a:r>
            <a:r>
              <a:rPr lang="en-US" altLang="en-US" sz="3600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pt-BR" altLang="en-US" sz="3600" i="1" u="sng" dirty="0" smtClean="0">
                <a:solidFill>
                  <a:srgbClr val="F8BD5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altLang="en-US" sz="3600" i="1" dirty="0" smtClean="0">
              <a:solidFill>
                <a:srgbClr val="F8BD5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0" eaLnBrk="1" hangingPunct="1">
              <a:lnSpc>
                <a:spcPct val="90000"/>
              </a:lnSpc>
              <a:spcAft>
                <a:spcPts val="2400"/>
              </a:spcAft>
              <a:buNone/>
            </a:pPr>
            <a:r>
              <a:rPr lang="en-U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</a:t>
            </a:r>
            <a:r>
              <a:rPr lang="en-U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have a plan, but still have poor </a:t>
            </a:r>
            <a:r>
              <a:rPr lang="en-US" altLang="en-US" sz="2000" b="1" u="sng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structure</a:t>
            </a:r>
            <a:r>
              <a:rPr lang="en-U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alt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eaLnBrk="1" hangingPunct="1">
              <a:lnSpc>
                <a:spcPct val="90000"/>
              </a:lnSpc>
              <a:spcAft>
                <a:spcPct val="25000"/>
              </a:spcAft>
              <a:buFont typeface="Wingdings" panose="05000000000000000000" pitchFamily="2" charset="2"/>
              <a:buChar char="v"/>
            </a:pPr>
            <a:r>
              <a:rPr lang="ru-RU" altLang="en-US" sz="3200" b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Студент </a:t>
            </a:r>
            <a:r>
              <a:rPr lang="ru-RU" altLang="en-US" sz="3200" b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главный герой </a:t>
            </a:r>
            <a:r>
              <a:rPr lang="ru-RU" alt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вашего занятия</a:t>
            </a:r>
            <a:r>
              <a:rPr lang="pt-BR" alt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br>
              <a:rPr lang="pt-BR" alt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altLang="en-US" sz="2000" b="1" u="sng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</a:t>
            </a:r>
            <a:r>
              <a:rPr lang="en-U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the </a:t>
            </a:r>
            <a:r>
              <a:rPr lang="en-US" altLang="en-US" sz="2000" b="1" u="sng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</a:t>
            </a:r>
            <a:r>
              <a:rPr lang="en-U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2000" b="1" u="sng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character</a:t>
            </a:r>
            <a:r>
              <a:rPr lang="en-U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your class.</a:t>
            </a:r>
          </a:p>
          <a:p>
            <a:pPr marL="342900" indent="-342900" eaLnBrk="1" hangingPunct="1">
              <a:lnSpc>
                <a:spcPct val="90000"/>
              </a:lnSpc>
              <a:spcAft>
                <a:spcPct val="25000"/>
              </a:spcAft>
              <a:buFont typeface="Wingdings" panose="05000000000000000000" pitchFamily="2" charset="2"/>
              <a:buChar char="v"/>
            </a:pPr>
            <a:endParaRPr lang="en-US" altLang="en-US" sz="32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9-2010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fld id="{00C778E1-27BE-4A32-A034-9581C5191D90}" type="slidenum">
              <a:rPr lang="en-US" altLang="en-US">
                <a:solidFill>
                  <a:srgbClr val="BCB7A8"/>
                </a:solidFill>
              </a:rPr>
              <a:pPr/>
              <a:t>2</a:t>
            </a:fld>
            <a:endParaRPr lang="en-US" altLang="en-US">
              <a:solidFill>
                <a:srgbClr val="BCB7A8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ru-RU" altLang="en-US">
                <a:solidFill>
                  <a:srgbClr val="BCB7A8"/>
                </a:solidFill>
              </a:rPr>
              <a:t>iTeenChallenge.org    Основы составления конспектов Course T506.04</a:t>
            </a:r>
            <a:endParaRPr lang="en-US" altLang="en-US">
              <a:solidFill>
                <a:srgbClr val="BCB7A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09800"/>
            <a:ext cx="8458200" cy="3962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spcAft>
                <a:spcPts val="2400"/>
              </a:spcAft>
            </a:pPr>
            <a:r>
              <a:rPr lang="ru-RU" alt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 остальное нужно, чтобы </a:t>
            </a:r>
            <a:r>
              <a:rPr lang="ru-RU" altLang="en-US" sz="3600" b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служить</a:t>
            </a:r>
            <a:r>
              <a:rPr lang="ru-RU" altLang="en-U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alt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студенту </a:t>
            </a:r>
            <a:r>
              <a:rPr lang="en-US" alt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Everything </a:t>
            </a:r>
            <a:r>
              <a:rPr lang="en-U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else is there to </a:t>
            </a:r>
            <a:r>
              <a:rPr lang="en-US" altLang="en-US" sz="2000" b="1" u="sng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serve</a:t>
            </a:r>
            <a:r>
              <a:rPr lang="en-U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student</a:t>
            </a:r>
            <a:r>
              <a:rPr lang="en-U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altLang="en-US" sz="2000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90000"/>
              </a:lnSpc>
              <a:spcAft>
                <a:spcPct val="25000"/>
              </a:spcAft>
            </a:pPr>
            <a:r>
              <a:rPr lang="ru-RU" alt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 представленное нужно, чтобы привести к </a:t>
            </a:r>
            <a:r>
              <a:rPr lang="ru-RU" altLang="en-US" sz="36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­­</a:t>
            </a:r>
            <a:r>
              <a:rPr lang="en-US" altLang="en-US" sz="3600" b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altLang="en-US" sz="3600" b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цели</a:t>
            </a:r>
            <a:r>
              <a:rPr lang="ru-RU" alt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эффективному </a:t>
            </a:r>
            <a:r>
              <a:rPr lang="ru-RU" altLang="en-US" sz="3600" b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применению на</a:t>
            </a:r>
            <a:r>
              <a:rPr lang="en-US" altLang="en-US" sz="3600" b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altLang="en-US" sz="3600" b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личном опыте</a:t>
            </a:r>
            <a:r>
              <a:rPr lang="en-US" altLang="en-US" sz="3600" b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ru-RU" altLang="en-US" sz="3600" b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altLang="en-US" sz="3600" b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en-US" sz="3600" b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Everything </a:t>
            </a:r>
            <a:r>
              <a:rPr lang="en-U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presented is there to lead to the main </a:t>
            </a:r>
            <a:r>
              <a:rPr lang="en-US" altLang="en-US" sz="2000" b="1" u="sng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</a:t>
            </a:r>
            <a:r>
              <a:rPr lang="en-U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--an effective </a:t>
            </a:r>
            <a:r>
              <a:rPr lang="en-US" altLang="en-US" sz="2000" b="1" u="sng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personal</a:t>
            </a:r>
            <a:r>
              <a:rPr lang="en-U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2000" b="1" u="sng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application</a:t>
            </a:r>
            <a:r>
              <a:rPr lang="en-U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>
              <a:buFont typeface="Wingdings 2" pitchFamily="18" charset="2"/>
              <a:buNone/>
            </a:pPr>
            <a:endParaRPr lang="en-US" altLang="en-US" sz="28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90000"/>
              </a:lnSpc>
              <a:spcAft>
                <a:spcPct val="25000"/>
              </a:spcAft>
            </a:pPr>
            <a:endParaRPr lang="en-US" altLang="en-US" sz="2800" dirty="0" smtClean="0"/>
          </a:p>
          <a:p>
            <a:pPr eaLnBrk="1" hangingPunct="1">
              <a:lnSpc>
                <a:spcPct val="90000"/>
              </a:lnSpc>
              <a:spcAft>
                <a:spcPct val="25000"/>
              </a:spcAft>
            </a:pPr>
            <a:endParaRPr lang="en-US" altLang="en-US" sz="2800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9-2010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fld id="{35F3356C-546B-43D2-9307-9399A452BC42}" type="slidenum">
              <a:rPr lang="en-US" altLang="en-US">
                <a:solidFill>
                  <a:srgbClr val="BCB7A8"/>
                </a:solidFill>
              </a:rPr>
              <a:pPr/>
              <a:t>3</a:t>
            </a:fld>
            <a:endParaRPr lang="en-US" altLang="en-US">
              <a:solidFill>
                <a:srgbClr val="BCB7A8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ru-RU" altLang="en-US">
                <a:solidFill>
                  <a:srgbClr val="BCB7A8"/>
                </a:solidFill>
              </a:rPr>
              <a:t>iTeenChallenge.org    Основы составления конспектов Course T506.04</a:t>
            </a:r>
            <a:endParaRPr lang="en-US" altLang="en-US">
              <a:solidFill>
                <a:srgbClr val="BCB7A8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676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dirty="0">
                <a:solidFill>
                  <a:srgbClr val="FFFF00"/>
                </a:solidFill>
              </a:rPr>
              <a:t>Развейте у себя </a:t>
            </a:r>
            <a:r>
              <a:rPr lang="ru-RU" sz="4000" u="sng" dirty="0">
                <a:solidFill>
                  <a:srgbClr val="FFC000"/>
                </a:solidFill>
              </a:rPr>
              <a:t>дисциплину</a:t>
            </a:r>
            <a:r>
              <a:rPr lang="ru-RU" sz="4000" dirty="0">
                <a:solidFill>
                  <a:srgbClr val="FFC000"/>
                </a:solidFill>
              </a:rPr>
              <a:t> </a:t>
            </a:r>
            <a:r>
              <a:rPr lang="ru-RU" sz="4000" dirty="0">
                <a:solidFill>
                  <a:srgbClr val="FFFF00"/>
                </a:solidFill>
              </a:rPr>
              <a:t>творческого планирования занятий</a:t>
            </a:r>
            <a:r>
              <a:rPr lang="en-US" sz="4000" i="1" dirty="0">
                <a:solidFill>
                  <a:srgbClr val="FFFF00"/>
                </a:solidFill>
              </a:rPr>
              <a:t/>
            </a:r>
            <a:br>
              <a:rPr lang="en-US" sz="4000" i="1" dirty="0">
                <a:solidFill>
                  <a:srgbClr val="FFFF00"/>
                </a:solidFill>
              </a:rPr>
            </a:br>
            <a:r>
              <a:rPr lang="en-US" sz="2400" dirty="0" smtClean="0">
                <a:solidFill>
                  <a:schemeClr val="tx2">
                    <a:tint val="100000"/>
                    <a:satMod val="250000"/>
                  </a:schemeClr>
                </a:solidFill>
              </a:rPr>
              <a:t>Develop </a:t>
            </a:r>
            <a:r>
              <a:rPr lang="en-US" sz="2400" dirty="0" smtClean="0">
                <a:solidFill>
                  <a:schemeClr val="tx2">
                    <a:tint val="100000"/>
                    <a:satMod val="250000"/>
                  </a:schemeClr>
                </a:solidFill>
              </a:rPr>
              <a:t>the </a:t>
            </a:r>
            <a:r>
              <a:rPr lang="en-US" sz="2400" i="1" u="sng" dirty="0" smtClean="0">
                <a:solidFill>
                  <a:schemeClr val="folHlink"/>
                </a:solidFill>
              </a:rPr>
              <a:t>discipline</a:t>
            </a:r>
            <a:r>
              <a:rPr lang="en-US" sz="2400" dirty="0" smtClean="0">
                <a:solidFill>
                  <a:schemeClr val="tx2">
                    <a:tint val="100000"/>
                    <a:satMod val="250000"/>
                  </a:schemeClr>
                </a:solidFill>
              </a:rPr>
              <a:t> of creative lesson </a:t>
            </a:r>
            <a:r>
              <a:rPr lang="en-US" sz="2400" dirty="0" smtClean="0">
                <a:solidFill>
                  <a:schemeClr val="tx2">
                    <a:tint val="100000"/>
                    <a:satMod val="250000"/>
                  </a:schemeClr>
                </a:solidFill>
              </a:rPr>
              <a:t>planning</a:t>
            </a:r>
            <a:endParaRPr lang="en-US" sz="2000" i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2209800"/>
          </a:xfrm>
        </p:spPr>
        <p:txBody>
          <a:bodyPr>
            <a:normAutofit/>
          </a:bodyPr>
          <a:lstStyle/>
          <a:p>
            <a:pPr eaLnBrk="1" fontAlgn="auto"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folHlink"/>
                </a:solidFill>
              </a:rPr>
              <a:t>For More Study </a:t>
            </a:r>
            <a:br>
              <a:rPr lang="en-US" sz="4400" dirty="0" smtClean="0">
                <a:solidFill>
                  <a:schemeClr val="folHlink"/>
                </a:solidFill>
              </a:rPr>
            </a:br>
            <a:r>
              <a:rPr lang="en-US" sz="3100" dirty="0">
                <a:solidFill>
                  <a:schemeClr val="tx2">
                    <a:tint val="100000"/>
                    <a:satMod val="250000"/>
                  </a:schemeClr>
                </a:solidFill>
              </a:rPr>
              <a:t>(</a:t>
            </a:r>
            <a:r>
              <a:rPr lang="ru-RU" sz="3100" dirty="0"/>
              <a:t>Основано на материалах книги Ларри Ричардса </a:t>
            </a:r>
            <a:r>
              <a:rPr lang="ru-RU" sz="3100" u="sng" dirty="0"/>
              <a:t>Творческое преподавание Библии </a:t>
            </a:r>
            <a:r>
              <a:rPr lang="en-US" sz="3100" u="sng" dirty="0"/>
              <a:t>)</a:t>
            </a:r>
            <a:r>
              <a:rPr lang="en-US" sz="4400" dirty="0" smtClean="0">
                <a:solidFill>
                  <a:schemeClr val="folHlink"/>
                </a:solidFill>
              </a:rPr>
              <a:t/>
            </a:r>
            <a:br>
              <a:rPr lang="en-US" sz="4400" dirty="0" smtClean="0">
                <a:solidFill>
                  <a:schemeClr val="folHlink"/>
                </a:solidFill>
              </a:rPr>
            </a:br>
            <a:r>
              <a:rPr lang="en-US" sz="2000" dirty="0" smtClean="0">
                <a:solidFill>
                  <a:schemeClr val="tx2">
                    <a:tint val="100000"/>
                    <a:satMod val="250000"/>
                  </a:schemeClr>
                </a:solidFill>
              </a:rPr>
              <a:t>(</a:t>
            </a:r>
            <a:r>
              <a:rPr lang="en-US" sz="2000" dirty="0" smtClean="0">
                <a:solidFill>
                  <a:schemeClr val="tx2">
                    <a:tint val="100000"/>
                    <a:satMod val="250000"/>
                  </a:schemeClr>
                </a:solidFill>
              </a:rPr>
              <a:t>Based on </a:t>
            </a:r>
            <a:r>
              <a:rPr lang="en-US" sz="2000" u="sng" dirty="0" smtClean="0">
                <a:solidFill>
                  <a:schemeClr val="tx2">
                    <a:tint val="100000"/>
                    <a:satMod val="250000"/>
                  </a:schemeClr>
                </a:solidFill>
              </a:rPr>
              <a:t>Creative Bible Teaching</a:t>
            </a:r>
            <a:r>
              <a:rPr lang="en-US" sz="2000" dirty="0" smtClean="0">
                <a:solidFill>
                  <a:schemeClr val="tx2">
                    <a:tint val="100000"/>
                    <a:satMod val="250000"/>
                  </a:schemeClr>
                </a:solidFill>
              </a:rPr>
              <a:t>, by Larry Richards, Moody Press) </a:t>
            </a:r>
            <a:endParaRPr lang="en-US" sz="3600" dirty="0" smtClean="0">
              <a:solidFill>
                <a:schemeClr val="folHlink"/>
              </a:solidFill>
            </a:endParaRPr>
          </a:p>
        </p:txBody>
      </p:sp>
      <p:pic>
        <p:nvPicPr>
          <p:cNvPr id="9219" name="Picture 6" descr="Creative Bible Teaching Richards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68663" y="2514600"/>
            <a:ext cx="2606675" cy="3962400"/>
          </a:xfrm>
        </p:spPr>
      </p:pic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9-2010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fld id="{24318887-F074-44A3-B79C-61AEF243D81E}" type="slidenum">
              <a:rPr lang="en-US" altLang="en-US">
                <a:solidFill>
                  <a:srgbClr val="BCB7A8"/>
                </a:solidFill>
              </a:rPr>
              <a:pPr/>
              <a:t>4</a:t>
            </a:fld>
            <a:endParaRPr lang="en-US" altLang="en-US">
              <a:solidFill>
                <a:srgbClr val="BCB7A8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ru-RU" altLang="en-US">
                <a:solidFill>
                  <a:srgbClr val="BCB7A8"/>
                </a:solidFill>
              </a:rPr>
              <a:t>iTeenChallenge.org    Основы составления конспектов Course T506.04</a:t>
            </a:r>
            <a:endParaRPr lang="en-US" altLang="en-US">
              <a:solidFill>
                <a:srgbClr val="BCB7A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dirty="0">
                <a:solidFill>
                  <a:srgbClr val="FFFF00"/>
                </a:solidFill>
              </a:rPr>
              <a:t>Структура плана занятия по Библии </a:t>
            </a:r>
            <a:r>
              <a:rPr lang="en-US" sz="2400" dirty="0" smtClean="0">
                <a:solidFill>
                  <a:schemeClr val="tx2">
                    <a:tint val="100000"/>
                    <a:satMod val="250000"/>
                  </a:schemeClr>
                </a:solidFill>
              </a:rPr>
              <a:t>The </a:t>
            </a:r>
            <a:r>
              <a:rPr lang="en-US" sz="2400" dirty="0" smtClean="0">
                <a:solidFill>
                  <a:schemeClr val="tx2">
                    <a:tint val="100000"/>
                    <a:satMod val="250000"/>
                  </a:schemeClr>
                </a:solidFill>
              </a:rPr>
              <a:t>Biblical Lesson Plan </a:t>
            </a:r>
            <a:r>
              <a:rPr lang="en-US" sz="2400" dirty="0" smtClean="0">
                <a:solidFill>
                  <a:schemeClr val="tx2">
                    <a:tint val="100000"/>
                    <a:satMod val="250000"/>
                  </a:schemeClr>
                </a:solidFill>
              </a:rPr>
              <a:t>Structure</a:t>
            </a:r>
            <a:endParaRPr lang="en-US" sz="2400" i="1" dirty="0" smtClean="0">
              <a:solidFill>
                <a:srgbClr val="FFFF00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686800" cy="5029200"/>
          </a:xfrm>
        </p:spPr>
        <p:txBody>
          <a:bodyPr>
            <a:normAutofit/>
          </a:bodyPr>
          <a:lstStyle/>
          <a:p>
            <a:pPr marL="457200" indent="-457200" eaLnBrk="1" hangingPunct="1">
              <a:lnSpc>
                <a:spcPct val="70000"/>
              </a:lnSpc>
              <a:spcAft>
                <a:spcPct val="30000"/>
              </a:spcAft>
              <a:buClr>
                <a:schemeClr val="folHlink"/>
              </a:buClr>
              <a:buSzTx/>
              <a:buFont typeface="Wingdings" pitchFamily="2" charset="2"/>
              <a:buAutoNum type="arabicPeriod"/>
              <a:tabLst>
                <a:tab pos="2743200" algn="l"/>
              </a:tabLst>
            </a:pPr>
            <a:r>
              <a:rPr lang="ru-RU" altLang="en-US" sz="3600" b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Крючок </a:t>
            </a:r>
            <a:r>
              <a:rPr lang="pt-BR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ru-RU" alt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Завладейте их вниманием</a:t>
            </a:r>
            <a:r>
              <a:rPr lang="en-US" alt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pt-BR" altLang="en-US" sz="3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2-</a:t>
            </a:r>
            <a:r>
              <a:rPr lang="ru-RU" alt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минут</a:t>
            </a:r>
            <a:r>
              <a:rPr lang="en-US" altLang="en-US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en-US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2400" b="1" u="sng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en-US" sz="2400" b="1" u="sng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2400" b="1" u="sng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Hook</a:t>
            </a:r>
            <a:r>
              <a:rPr lang="en-US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Get </a:t>
            </a:r>
            <a:r>
              <a:rPr lang="en-US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their attention</a:t>
            </a:r>
            <a:br>
              <a:rPr lang="en-US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n-US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2-</a:t>
            </a:r>
            <a:r>
              <a:rPr lang="en-US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</a:t>
            </a:r>
            <a:r>
              <a:rPr lang="en-US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minutes</a:t>
            </a:r>
          </a:p>
          <a:p>
            <a:pPr lvl="1" eaLnBrk="1">
              <a:lnSpc>
                <a:spcPct val="80000"/>
              </a:lnSpc>
              <a:buFont typeface="Wingdings 2" pitchFamily="18" charset="2"/>
              <a:buNone/>
            </a:pPr>
            <a:r>
              <a:rPr lang="pt-BR" altLang="en-US" sz="2400" dirty="0" smtClean="0">
                <a:solidFill>
                  <a:srgbClr val="F8BD5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altLang="en-US" sz="27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-457200" eaLnBrk="1" hangingPunct="1">
              <a:lnSpc>
                <a:spcPct val="70000"/>
              </a:lnSpc>
              <a:spcAft>
                <a:spcPct val="30000"/>
              </a:spcAft>
              <a:buClr>
                <a:schemeClr val="folHlink"/>
              </a:buClr>
              <a:buFont typeface="Wingdings 2" pitchFamily="18" charset="2"/>
              <a:buAutoNum type="arabicPeriod" startAt="2"/>
              <a:tabLst>
                <a:tab pos="2743200" algn="l"/>
              </a:tabLst>
            </a:pPr>
            <a:r>
              <a:rPr lang="ru-RU" altLang="en-US" sz="3600" b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Книга </a:t>
            </a:r>
            <a:r>
              <a:rPr lang="pt-BR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ru-RU" alt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Изучение Библии</a:t>
            </a:r>
            <a:r>
              <a:rPr lang="en-US" alt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alt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-- </a:t>
            </a:r>
            <a:r>
              <a:rPr lang="ru-RU" alt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Представьте новую</a:t>
            </a:r>
            <a:r>
              <a:rPr lang="en-US" alt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alt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информацию</a:t>
            </a:r>
            <a:r>
              <a:rPr lang="en-US" alt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ru-RU" alt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20-25 минут</a:t>
            </a:r>
            <a:r>
              <a:rPr lang="en-US" alt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2400" b="1" u="sng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en-US" sz="2400" b="1" u="sng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2400" b="1" u="sng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Book</a:t>
            </a:r>
            <a:r>
              <a:rPr lang="en-US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Bible study</a:t>
            </a:r>
            <a:r>
              <a:rPr lang="en-US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-- new </a:t>
            </a:r>
            <a:r>
              <a:rPr lang="en-US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information</a:t>
            </a:r>
            <a:br>
              <a:rPr lang="en-US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</a:t>
            </a:r>
            <a:r>
              <a:rPr lang="en-US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20-25 </a:t>
            </a:r>
            <a:r>
              <a:rPr lang="en-US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minutes</a:t>
            </a:r>
            <a:r>
              <a:rPr lang="pt-BR" altLang="en-US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altLang="en-US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9-2010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fld id="{F342EAEE-6F2A-466A-8DA5-DAD18E5A60B0}" type="slidenum">
              <a:rPr lang="en-US" altLang="en-US">
                <a:solidFill>
                  <a:srgbClr val="BCB7A8"/>
                </a:solidFill>
              </a:rPr>
              <a:pPr/>
              <a:t>5</a:t>
            </a:fld>
            <a:endParaRPr lang="en-US" altLang="en-US">
              <a:solidFill>
                <a:srgbClr val="BCB7A8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ru-RU" altLang="en-US">
                <a:solidFill>
                  <a:srgbClr val="BCB7A8"/>
                </a:solidFill>
              </a:rPr>
              <a:t>iTeenChallenge.org    Основы составления конспектов Course T506.04</a:t>
            </a:r>
            <a:endParaRPr lang="en-US" altLang="en-US">
              <a:solidFill>
                <a:srgbClr val="BCB7A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95400"/>
            <a:ext cx="8686800" cy="4876800"/>
          </a:xfrm>
        </p:spPr>
        <p:txBody>
          <a:bodyPr>
            <a:normAutofit/>
          </a:bodyPr>
          <a:lstStyle/>
          <a:p>
            <a:pPr marL="514350" indent="-514350" eaLnBrk="1" hangingPunct="1">
              <a:lnSpc>
                <a:spcPct val="80000"/>
              </a:lnSpc>
              <a:spcAft>
                <a:spcPts val="1800"/>
              </a:spcAft>
              <a:buClr>
                <a:schemeClr val="folHlink"/>
              </a:buClr>
              <a:buSzTx/>
              <a:buAutoNum type="arabicPeriod" startAt="3"/>
              <a:tabLst>
                <a:tab pos="3200400" algn="l"/>
              </a:tabLst>
            </a:pPr>
            <a:r>
              <a:rPr lang="ru-RU" altLang="en-US" sz="3500" b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Взгляд</a:t>
            </a:r>
            <a:r>
              <a:rPr lang="pt-BR" altLang="en-US" sz="35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ru-RU" altLang="en-US" sz="35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Свяжите эту информацию с </a:t>
            </a:r>
            <a:r>
              <a:rPr lang="en-US" altLang="en-US" sz="35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en-US" sz="35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35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ru-RU" altLang="en-US" sz="35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сегодняшним днем</a:t>
            </a:r>
            <a:r>
              <a:rPr lang="en-US" altLang="en-US" sz="35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en-US" sz="35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35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pt-BR" alt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10+</a:t>
            </a:r>
            <a:r>
              <a:rPr lang="pt-BR" altLang="en-US" sz="2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alt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минут</a:t>
            </a:r>
            <a:endParaRPr lang="en-US" altLang="en-US" sz="2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0" eaLnBrk="1" hangingPunct="1">
              <a:lnSpc>
                <a:spcPct val="80000"/>
              </a:lnSpc>
              <a:spcAft>
                <a:spcPts val="2400"/>
              </a:spcAft>
              <a:buClr>
                <a:schemeClr val="folHlink"/>
              </a:buClr>
              <a:buSzTx/>
              <a:buNone/>
              <a:tabLst>
                <a:tab pos="3200400" algn="l"/>
              </a:tabLst>
            </a:pPr>
            <a:r>
              <a:rPr lang="en-US" altLang="en-US" sz="2600" b="1" u="sng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Look</a:t>
            </a:r>
            <a:r>
              <a:rPr lang="en-US" altLang="en-U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altLang="en-U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Relate </a:t>
            </a:r>
            <a:r>
              <a:rPr lang="en-US" altLang="en-U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info. to </a:t>
            </a:r>
            <a:r>
              <a:rPr lang="en-US" altLang="en-U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 </a:t>
            </a:r>
            <a:r>
              <a:rPr lang="en-US" altLang="en-U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 living		</a:t>
            </a:r>
            <a:r>
              <a:rPr lang="en-US" alt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en-US" alt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minutes</a:t>
            </a:r>
          </a:p>
          <a:p>
            <a:pPr marL="514350" indent="-514350" eaLnBrk="1" hangingPunct="1">
              <a:lnSpc>
                <a:spcPct val="80000"/>
              </a:lnSpc>
              <a:spcAft>
                <a:spcPct val="30000"/>
              </a:spcAft>
              <a:buClr>
                <a:schemeClr val="folHlink"/>
              </a:buClr>
              <a:buSzTx/>
              <a:buAutoNum type="arabicPeriod" startAt="4"/>
              <a:tabLst>
                <a:tab pos="3200400" algn="l"/>
              </a:tabLst>
            </a:pPr>
            <a:r>
              <a:rPr lang="ru-RU" altLang="en-US" sz="3600" b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Применение</a:t>
            </a:r>
            <a:r>
              <a:rPr lang="pt-BR" altLang="en-US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ru-RU" alt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Применение на личном </a:t>
            </a:r>
            <a:r>
              <a:rPr lang="en-US" alt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ru-RU" alt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опытеСделай</a:t>
            </a:r>
            <a:r>
              <a:rPr lang="en-US" alt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br>
              <a:rPr lang="en-US" alt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ru-RU" alt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5+ минут</a:t>
            </a:r>
            <a:endParaRPr lang="en-US" altLang="en-US" sz="28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0" eaLnBrk="1" hangingPunct="1">
              <a:lnSpc>
                <a:spcPct val="80000"/>
              </a:lnSpc>
              <a:spcAft>
                <a:spcPct val="30000"/>
              </a:spcAft>
              <a:buClr>
                <a:schemeClr val="folHlink"/>
              </a:buClr>
              <a:buSzTx/>
              <a:buNone/>
              <a:tabLst>
                <a:tab pos="3200400" algn="l"/>
              </a:tabLst>
            </a:pPr>
            <a:r>
              <a:rPr lang="en-US" altLang="en-US" sz="2600" b="1" u="sng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Took</a:t>
            </a:r>
            <a:r>
              <a:rPr lang="en-US" altLang="en-U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altLang="en-U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Personal </a:t>
            </a:r>
            <a:r>
              <a:rPr lang="en-US" altLang="en-U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Application</a:t>
            </a:r>
            <a:br>
              <a:rPr lang="en-US" altLang="en-U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n-US" alt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n-US" alt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</a:t>
            </a:r>
            <a:r>
              <a:rPr lang="en-US" alt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minutes</a:t>
            </a:r>
            <a:endParaRPr lang="en-US" altLang="en-US" sz="2600" dirty="0" smtClean="0">
              <a:solidFill>
                <a:srgbClr val="FFFF66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9-2010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fld id="{42E5DDFE-7CF9-4660-9E96-48B3DC66317B}" type="slidenum">
              <a:rPr lang="en-US" altLang="en-US">
                <a:solidFill>
                  <a:srgbClr val="BCB7A8"/>
                </a:solidFill>
              </a:rPr>
              <a:pPr/>
              <a:t>6</a:t>
            </a:fld>
            <a:endParaRPr lang="en-US" altLang="en-US">
              <a:solidFill>
                <a:srgbClr val="BCB7A8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ru-RU" altLang="en-US">
                <a:solidFill>
                  <a:srgbClr val="BCB7A8"/>
                </a:solidFill>
              </a:rPr>
              <a:t>iTeenChallenge.org    Основы составления конспектов Course T506.04</a:t>
            </a:r>
            <a:endParaRPr lang="en-US" altLang="en-US">
              <a:solidFill>
                <a:srgbClr val="BCB7A8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52400"/>
            <a:ext cx="8229600" cy="12192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dirty="0">
                <a:solidFill>
                  <a:srgbClr val="FFFF00"/>
                </a:solidFill>
              </a:rPr>
              <a:t>Структура плана занятия по Библии </a:t>
            </a:r>
            <a:r>
              <a:rPr lang="en-US" sz="2400" dirty="0" smtClean="0">
                <a:solidFill>
                  <a:schemeClr val="tx2">
                    <a:tint val="100000"/>
                    <a:satMod val="250000"/>
                  </a:schemeClr>
                </a:solidFill>
              </a:rPr>
              <a:t>The </a:t>
            </a:r>
            <a:r>
              <a:rPr lang="en-US" sz="2400" dirty="0" smtClean="0">
                <a:solidFill>
                  <a:schemeClr val="tx2">
                    <a:tint val="100000"/>
                    <a:satMod val="250000"/>
                  </a:schemeClr>
                </a:solidFill>
              </a:rPr>
              <a:t>Biblical Lesson Plan </a:t>
            </a:r>
            <a:r>
              <a:rPr lang="en-US" sz="2400" dirty="0" smtClean="0">
                <a:solidFill>
                  <a:schemeClr val="tx2">
                    <a:tint val="100000"/>
                    <a:satMod val="250000"/>
                  </a:schemeClr>
                </a:solidFill>
              </a:rPr>
              <a:t>Structure</a:t>
            </a:r>
            <a:endParaRPr lang="en-US" sz="2400" i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752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FFFF00"/>
                </a:solidFill>
              </a:rPr>
              <a:t>Подготовка </a:t>
            </a:r>
            <a:r>
              <a:rPr lang="ru-RU" dirty="0" smtClean="0">
                <a:solidFill>
                  <a:srgbClr val="FFFF00"/>
                </a:solidFill>
              </a:rPr>
              <a:t>к занятию</a:t>
            </a:r>
            <a:r>
              <a:rPr lang="en-US" dirty="0" smtClean="0">
                <a:solidFill>
                  <a:srgbClr val="FFFF00"/>
                </a:solidFill>
              </a:rPr>
              <a:t/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ru-RU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Фаза 1	Предварительная </a:t>
            </a:r>
            <a:r>
              <a:rPr lang="ru-RU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подготовка</a:t>
            </a: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700" dirty="0">
                <a:solidFill>
                  <a:schemeClr val="tx2">
                    <a:tint val="100000"/>
                    <a:satMod val="250000"/>
                  </a:schemeClr>
                </a:solidFill>
              </a:rPr>
              <a:t>Lesson Preparation: </a:t>
            </a:r>
            <a:r>
              <a:rPr lang="en-US" sz="27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Phase </a:t>
            </a:r>
            <a:r>
              <a:rPr lang="en-US" sz="27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Preliminary Preparation</a:t>
            </a:r>
            <a:endParaRPr lang="en-US" sz="2700" b="0" i="1" dirty="0" smtClean="0">
              <a:solidFill>
                <a:srgbClr val="FFFF00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57400"/>
            <a:ext cx="8229600" cy="4267200"/>
          </a:xfrm>
        </p:spPr>
        <p:txBody>
          <a:bodyPr>
            <a:normAutofit lnSpcReduction="10000"/>
          </a:bodyPr>
          <a:lstStyle/>
          <a:p>
            <a:pPr marL="571500" indent="-571500" eaLnBrk="1" hangingPunct="1">
              <a:lnSpc>
                <a:spcPct val="90000"/>
              </a:lnSpc>
              <a:spcAft>
                <a:spcPts val="1800"/>
              </a:spcAft>
              <a:buFont typeface="Wingdings" pitchFamily="2" charset="2"/>
              <a:buNone/>
            </a:pPr>
            <a:r>
              <a:rPr lang="en-US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	</a:t>
            </a:r>
            <a:r>
              <a:rPr lang="ru-RU" alt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Начните папку </a:t>
            </a:r>
            <a:r>
              <a:rPr lang="en-US" alt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Start </a:t>
            </a:r>
            <a:r>
              <a:rPr lang="en-U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file</a:t>
            </a:r>
            <a:r>
              <a:rPr lang="en-US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altLang="en-US" sz="2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 eaLnBrk="1" hangingPunct="1">
              <a:lnSpc>
                <a:spcPct val="90000"/>
              </a:lnSpc>
              <a:spcAft>
                <a:spcPts val="1800"/>
              </a:spcAft>
              <a:buFont typeface="Wingdings" pitchFamily="2" charset="2"/>
              <a:buNone/>
            </a:pPr>
            <a:r>
              <a:rPr lang="en-US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	</a:t>
            </a:r>
            <a:r>
              <a:rPr lang="ru-RU" alt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Прочитайте Руководство для студентов </a:t>
            </a:r>
            <a:r>
              <a:rPr lang="en-US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 the </a:t>
            </a:r>
            <a:r>
              <a:rPr lang="en-US" alt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 manual</a:t>
            </a:r>
            <a:r>
              <a:rPr lang="en-US" alt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571500" indent="-571500" eaLnBrk="1" hangingPunct="1">
              <a:lnSpc>
                <a:spcPct val="90000"/>
              </a:lnSpc>
              <a:spcAft>
                <a:spcPts val="1800"/>
              </a:spcAft>
              <a:buFont typeface="Wingdings" pitchFamily="2" charset="2"/>
              <a:buNone/>
            </a:pPr>
            <a:r>
              <a:rPr lang="en-US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	</a:t>
            </a:r>
            <a:r>
              <a:rPr lang="ru-RU" altLang="en-US" sz="39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Прочитайте Конспект занятия для </a:t>
            </a:r>
            <a:r>
              <a:rPr lang="en-US" altLang="en-US" sz="39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en-US" sz="39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altLang="en-US" sz="39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преподавателей </a:t>
            </a:r>
            <a:r>
              <a:rPr lang="en-US" alt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 the teacher </a:t>
            </a:r>
            <a:r>
              <a:rPr lang="en-U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lesson plan</a:t>
            </a:r>
            <a:r>
              <a:rPr lang="en-US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altLang="en-US" b="1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9-2010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fld id="{1361A1B0-3BEB-48ED-BFB7-47F60C0BADB2}" type="slidenum">
              <a:rPr lang="en-US" altLang="en-US">
                <a:solidFill>
                  <a:srgbClr val="BCB7A8"/>
                </a:solidFill>
              </a:rPr>
              <a:pPr/>
              <a:t>7</a:t>
            </a:fld>
            <a:endParaRPr lang="en-US" altLang="en-US">
              <a:solidFill>
                <a:srgbClr val="BCB7A8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ru-RU" altLang="en-US">
                <a:solidFill>
                  <a:srgbClr val="BCB7A8"/>
                </a:solidFill>
              </a:rPr>
              <a:t>iTeenChallenge.org    Основы составления конспектов Course T506.04</a:t>
            </a:r>
            <a:endParaRPr lang="en-US" altLang="en-US">
              <a:solidFill>
                <a:srgbClr val="BCB7A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343400"/>
          </a:xfrm>
        </p:spPr>
        <p:txBody>
          <a:bodyPr>
            <a:normAutofit/>
          </a:bodyPr>
          <a:lstStyle/>
          <a:p>
            <a:pPr marL="571500" indent="-571500" eaLnBrk="1" hangingPunct="1">
              <a:lnSpc>
                <a:spcPct val="90000"/>
              </a:lnSpc>
              <a:spcAft>
                <a:spcPts val="1800"/>
              </a:spcAft>
              <a:buFont typeface="Wingdings" pitchFamily="2" charset="2"/>
              <a:buNone/>
            </a:pPr>
            <a:r>
              <a:rPr lang="en-US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	</a:t>
            </a:r>
            <a:r>
              <a:rPr lang="ru-RU" alt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Просмотрите задания Рабочей тетради </a:t>
            </a:r>
            <a:r>
              <a:rPr lang="en-US" alt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Check </a:t>
            </a:r>
            <a:r>
              <a:rPr lang="en-US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study </a:t>
            </a:r>
            <a:r>
              <a:rPr lang="en-US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guide</a:t>
            </a:r>
            <a:endParaRPr lang="en-US" altLang="en-US" sz="3200" b="1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 eaLnBrk="1" hangingPunct="1">
              <a:spcAft>
                <a:spcPts val="1800"/>
              </a:spcAft>
              <a:buFont typeface="Wingdings" pitchFamily="2" charset="2"/>
              <a:buNone/>
            </a:pPr>
            <a:r>
              <a:rPr lang="en-US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	</a:t>
            </a:r>
            <a:r>
              <a:rPr lang="ru-RU" alt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Просмотрите свои личные записи </a:t>
            </a:r>
            <a:r>
              <a:rPr lang="en-US" alt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alt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-«Поднимите» предыдущие конспекты</a:t>
            </a:r>
            <a:r>
              <a:rPr lang="en-US" alt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Personal </a:t>
            </a:r>
            <a:r>
              <a:rPr lang="en-U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notes</a:t>
            </a:r>
            <a:br>
              <a:rPr lang="en-U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-Debrief notes from past </a:t>
            </a:r>
            <a:r>
              <a:rPr lang="en-US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teaching</a:t>
            </a:r>
            <a:endParaRPr lang="en-US" altLang="en-US" sz="2000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 eaLnBrk="1" hangingPunct="1">
              <a:lnSpc>
                <a:spcPct val="90000"/>
              </a:lnSpc>
              <a:spcAft>
                <a:spcPct val="35000"/>
              </a:spcAft>
              <a:buFont typeface="Wingdings" pitchFamily="2" charset="2"/>
              <a:buNone/>
            </a:pPr>
            <a:r>
              <a:rPr lang="en-US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	</a:t>
            </a:r>
            <a:r>
              <a:rPr lang="ru-RU" alt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Выполните задания контрольной работы </a:t>
            </a:r>
            <a:r>
              <a:rPr lang="en-US" alt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</a:t>
            </a:r>
            <a:r>
              <a:rPr lang="en-U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test</a:t>
            </a:r>
            <a:r>
              <a:rPr lang="en-US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altLang="en-US" sz="2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9-2010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fld id="{74CA0903-8434-4A7C-A0DB-98397EECA4CF}" type="slidenum">
              <a:rPr lang="en-US" altLang="en-US">
                <a:solidFill>
                  <a:srgbClr val="BCB7A8"/>
                </a:solidFill>
              </a:rPr>
              <a:pPr/>
              <a:t>8</a:t>
            </a:fld>
            <a:endParaRPr lang="en-US" altLang="en-US">
              <a:solidFill>
                <a:srgbClr val="BCB7A8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ru-RU" altLang="en-US">
                <a:solidFill>
                  <a:srgbClr val="BCB7A8"/>
                </a:solidFill>
              </a:rPr>
              <a:t>iTeenChallenge.org    Основы составления конспектов Course T506.04</a:t>
            </a:r>
            <a:endParaRPr lang="en-US" altLang="en-US">
              <a:solidFill>
                <a:srgbClr val="BCB7A8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752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FFFF00"/>
                </a:solidFill>
              </a:rPr>
              <a:t>Подготовка </a:t>
            </a:r>
            <a:r>
              <a:rPr lang="ru-RU" dirty="0" smtClean="0">
                <a:solidFill>
                  <a:srgbClr val="FFFF00"/>
                </a:solidFill>
              </a:rPr>
              <a:t>к занятию</a:t>
            </a:r>
            <a:r>
              <a:rPr lang="en-US" dirty="0" smtClean="0">
                <a:solidFill>
                  <a:srgbClr val="FFFF00"/>
                </a:solidFill>
              </a:rPr>
              <a:t/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ru-RU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Фаза 1	Предварительная </a:t>
            </a:r>
            <a:r>
              <a:rPr lang="ru-RU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подготовка</a:t>
            </a: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700" dirty="0">
                <a:solidFill>
                  <a:schemeClr val="tx2">
                    <a:tint val="100000"/>
                    <a:satMod val="250000"/>
                  </a:schemeClr>
                </a:solidFill>
              </a:rPr>
              <a:t>Lesson Preparation: </a:t>
            </a:r>
            <a:r>
              <a:rPr lang="en-US" sz="27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Phase </a:t>
            </a:r>
            <a:r>
              <a:rPr lang="en-US" sz="27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Preliminary Preparation</a:t>
            </a:r>
            <a:endParaRPr lang="en-US" sz="2700" b="0" i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1534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Фаза 2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ru-RU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Составление вашего плана занятия </a:t>
            </a:r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Phase </a:t>
            </a:r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  Writing Your Lesson </a:t>
            </a:r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</a:t>
            </a:r>
            <a:endParaRPr lang="en-US" sz="2400" i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382000" cy="4800600"/>
          </a:xfrm>
        </p:spPr>
        <p:txBody>
          <a:bodyPr/>
          <a:lstStyle/>
          <a:p>
            <a:pPr marL="571500" indent="-571500" eaLnBrk="1" hangingPunct="1">
              <a:lnSpc>
                <a:spcPct val="90000"/>
              </a:lnSpc>
              <a:spcAft>
                <a:spcPts val="1800"/>
              </a:spcAft>
              <a:buClr>
                <a:schemeClr val="tx1"/>
              </a:buClr>
              <a:buNone/>
            </a:pPr>
            <a:r>
              <a:rPr lang="en-US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	</a:t>
            </a:r>
            <a:r>
              <a:rPr lang="ru-RU" alt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Помолитесь </a:t>
            </a:r>
            <a:r>
              <a:rPr lang="en-US" alt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en-U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Pray</a:t>
            </a:r>
            <a:endParaRPr lang="en-US" altLang="en-US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 eaLnBrk="1" hangingPunct="1">
              <a:lnSpc>
                <a:spcPct val="90000"/>
              </a:lnSpc>
              <a:spcAft>
                <a:spcPts val="1800"/>
              </a:spcAft>
              <a:buClr>
                <a:schemeClr val="tx1"/>
              </a:buClr>
              <a:buNone/>
            </a:pPr>
            <a:r>
              <a:rPr lang="en-US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	</a:t>
            </a:r>
            <a:r>
              <a:rPr lang="ru-RU" alt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Просмотрите Ключевую библейскую истину и Ключевое место Писания </a:t>
            </a:r>
            <a:r>
              <a:rPr lang="en-US" alt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</a:t>
            </a:r>
            <a:r>
              <a:rPr lang="en-U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 Biblical Truth &amp; Key </a:t>
            </a:r>
            <a:r>
              <a:rPr lang="en-U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Verse</a:t>
            </a:r>
            <a:endParaRPr lang="en-US" altLang="en-US" b="1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 eaLnBrk="1" hangingPunct="1">
              <a:lnSpc>
                <a:spcPct val="90000"/>
              </a:lnSpc>
              <a:spcAft>
                <a:spcPct val="30000"/>
              </a:spcAft>
              <a:buClr>
                <a:schemeClr val="tx1"/>
              </a:buClr>
              <a:buNone/>
            </a:pPr>
            <a:r>
              <a:rPr lang="en-US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	</a:t>
            </a:r>
            <a:r>
              <a:rPr lang="ru-RU" alt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Поделите свои записи на 4 группы</a:t>
            </a:r>
            <a:r>
              <a:rPr lang="en-US" alt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alt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Крючок </a:t>
            </a:r>
            <a:r>
              <a:rPr lang="en-US" alt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ru-RU" alt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Книга </a:t>
            </a:r>
            <a:r>
              <a:rPr lang="en-US" alt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ru-RU" alt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Взгляд</a:t>
            </a:r>
            <a:r>
              <a:rPr lang="en-US" alt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-</a:t>
            </a:r>
            <a:r>
              <a:rPr lang="ru-RU" alt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Применение </a:t>
            </a:r>
            <a:r>
              <a:rPr lang="en-U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Separate </a:t>
            </a:r>
            <a:r>
              <a:rPr lang="en-U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notes into 4 groups</a:t>
            </a:r>
            <a:br>
              <a:rPr lang="en-US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Hook </a:t>
            </a:r>
            <a:r>
              <a:rPr lang="en-US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 </a:t>
            </a:r>
            <a:r>
              <a:rPr lang="en-US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Book </a:t>
            </a:r>
            <a:r>
              <a:rPr lang="en-US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 </a:t>
            </a:r>
            <a:r>
              <a:rPr lang="en-US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Look  </a:t>
            </a:r>
            <a:r>
              <a:rPr lang="en-US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 </a:t>
            </a:r>
            <a:r>
              <a:rPr lang="en-US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Took</a:t>
            </a:r>
          </a:p>
          <a:p>
            <a:pPr marL="571500" indent="-571500" eaLnBrk="1" hangingPunct="1">
              <a:lnSpc>
                <a:spcPct val="90000"/>
              </a:lnSpc>
              <a:spcAft>
                <a:spcPct val="30000"/>
              </a:spcAft>
              <a:buClr>
                <a:schemeClr val="tx1"/>
              </a:buClr>
              <a:buFont typeface="Wingdings 2" pitchFamily="18" charset="2"/>
              <a:buNone/>
            </a:pPr>
            <a:r>
              <a:rPr lang="pt-B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altLang="en-US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9-2010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fld id="{2DCFA746-078A-4263-AE01-DC6B4578182E}" type="slidenum">
              <a:rPr lang="en-US" altLang="en-US">
                <a:solidFill>
                  <a:srgbClr val="BCB7A8"/>
                </a:solidFill>
              </a:rPr>
              <a:pPr/>
              <a:t>9</a:t>
            </a:fld>
            <a:endParaRPr lang="en-US" altLang="en-US">
              <a:solidFill>
                <a:srgbClr val="BCB7A8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ru-RU" altLang="en-US">
                <a:solidFill>
                  <a:srgbClr val="BCB7A8"/>
                </a:solidFill>
              </a:rPr>
              <a:t>iTeenChallenge.org    Основы составления конспектов Course T506.04</a:t>
            </a:r>
            <a:endParaRPr lang="en-US" altLang="en-US">
              <a:solidFill>
                <a:srgbClr val="BCB7A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Deluxe</Template>
  <TotalTime>907</TotalTime>
  <Words>378</Words>
  <Application>Microsoft Office PowerPoint</Application>
  <PresentationFormat>On-screen Show (4:3)</PresentationFormat>
  <Paragraphs>132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Tahoma</vt:lpstr>
      <vt:lpstr>Arial</vt:lpstr>
      <vt:lpstr>Corbel</vt:lpstr>
      <vt:lpstr>Wingdings 2</vt:lpstr>
      <vt:lpstr>Calibri</vt:lpstr>
      <vt:lpstr>Wingdings</vt:lpstr>
      <vt:lpstr>Deluxe</vt:lpstr>
      <vt:lpstr>Основы составления конспектов   Basics of Teacher Lesson Planning    </vt:lpstr>
      <vt:lpstr>Развейте у себя дисциплину творческого планирования занятий Develop the discipline of creative lesson planning</vt:lpstr>
      <vt:lpstr>Развейте у себя дисциплину творческого планирования занятий Develop the discipline of creative lesson planning</vt:lpstr>
      <vt:lpstr>For More Study  (Основано на материалах книги Ларри Ричардса Творческое преподавание Библии ) (Based on Creative Bible Teaching, by Larry Richards, Moody Press) </vt:lpstr>
      <vt:lpstr>Структура плана занятия по Библии The Biblical Lesson Plan Structure</vt:lpstr>
      <vt:lpstr>Структура плана занятия по Библии The Biblical Lesson Plan Structure</vt:lpstr>
      <vt:lpstr>Подготовка к занятию Фаза 1 Предварительная подготовка Lesson Preparation: Phase 1 Preliminary Preparation</vt:lpstr>
      <vt:lpstr>Подготовка к занятию Фаза 1 Предварительная подготовка Lesson Preparation: Phase 1 Preliminary Preparation</vt:lpstr>
      <vt:lpstr>Фаза 2   Составление вашего плана занятия Phase 2   Writing Your Lesson Plan</vt:lpstr>
      <vt:lpstr>Фаза 2   Составление вашего плана занятия Phase 2   Writing Your Lesson Plan</vt:lpstr>
      <vt:lpstr>Фаза 2   Составление вашего плана занятия Phase 2   Writing Your Lesson Plan</vt:lpstr>
      <vt:lpstr>Фаза 2   Составление вашего плана занятия Phase 2   Writing Your Lesson Plan</vt:lpstr>
      <vt:lpstr>Фаза 3 Преподавание занятия Phase 3  Teaching the Lesson</vt:lpstr>
      <vt:lpstr>Фаза 3 Преподавание занятия Phase 3  Teaching the Lesson</vt:lpstr>
      <vt:lpstr>Фаза 3 Преподавание занятия Phase 3  Teaching the Lesson</vt:lpstr>
      <vt:lpstr>Фаза 4 После окончания занятия Phase 4  After class is over</vt:lpstr>
      <vt:lpstr>Фаза 4 После окончания занятия Phase 4  After class is over</vt:lpstr>
      <vt:lpstr>Вопросы для обсуждения Questions for discussion</vt:lpstr>
      <vt:lpstr>Контактная информация Contact information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 the Group Studies for New Christians</dc:title>
  <dc:creator>Teen Challenge</dc:creator>
  <cp:lastModifiedBy>Dave Batty</cp:lastModifiedBy>
  <cp:revision>47</cp:revision>
  <dcterms:created xsi:type="dcterms:W3CDTF">2005-06-08T15:25:57Z</dcterms:created>
  <dcterms:modified xsi:type="dcterms:W3CDTF">2016-03-02T17:26:28Z</dcterms:modified>
</cp:coreProperties>
</file>