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83" r:id="rId5"/>
    <p:sldId id="284" r:id="rId6"/>
    <p:sldId id="259" r:id="rId7"/>
    <p:sldId id="285" r:id="rId8"/>
    <p:sldId id="260" r:id="rId9"/>
    <p:sldId id="261" r:id="rId10"/>
    <p:sldId id="294" r:id="rId11"/>
    <p:sldId id="274" r:id="rId12"/>
    <p:sldId id="293" r:id="rId13"/>
    <p:sldId id="262" r:id="rId14"/>
    <p:sldId id="263" r:id="rId15"/>
    <p:sldId id="286" r:id="rId16"/>
    <p:sldId id="264" r:id="rId17"/>
    <p:sldId id="287" r:id="rId18"/>
    <p:sldId id="288" r:id="rId19"/>
    <p:sldId id="273" r:id="rId20"/>
    <p:sldId id="265" r:id="rId21"/>
    <p:sldId id="266" r:id="rId22"/>
    <p:sldId id="289" r:id="rId23"/>
    <p:sldId id="268" r:id="rId24"/>
    <p:sldId id="271" r:id="rId25"/>
    <p:sldId id="290" r:id="rId26"/>
    <p:sldId id="282" r:id="rId27"/>
    <p:sldId id="291" r:id="rId28"/>
    <p:sldId id="281" r:id="rId29"/>
    <p:sldId id="292" r:id="rId30"/>
    <p:sldId id="276" r:id="rId31"/>
    <p:sldId id="295" r:id="rId32"/>
    <p:sldId id="29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8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E3A3C44-DEEB-4E68-AC6D-1AEE08138CE2}" type="datetimeFigureOut">
              <a:rPr lang="en-US" altLang="en-US"/>
              <a:pPr>
                <a:defRPr/>
              </a:pPr>
              <a:t>11/28/2016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BCC7502-0CD6-4F58-A6BC-291EE4574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858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551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51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3451BCB8-50F3-4520-953E-6FE4796F3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58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1B67A-452A-439C-85EC-CCDC07E8C1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63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64F76-2267-4BFC-8DD9-2DD73F502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172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5860-1826-4885-945F-274E8980A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95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C35CD-6B6A-45D9-8E0E-686399312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99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ABAC4-3879-4956-BC7F-28164DA4F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9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0B217-3197-4555-9051-1C88DDBB8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82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E3CFE-470B-4A6B-BF9E-531107D9C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81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2E37D-724B-4E3C-80E1-DDA74CCEB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29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FA33-BE6F-48A9-9008-27C6CB5C6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2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83BB7-DA89-44EC-A9D0-1034E0A69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79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F561D-F03F-4D03-AEAD-59FDFDCF7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4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94075-CD23-4DDD-A57F-58ED91E3CB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72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E7B5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48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448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49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1449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1449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F8B5E16A-8184-4678-B639-DDEAF88F3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49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3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6800" cy="2895600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в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Групповые 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для новообращенных христиан</a:t>
            </a:r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Introducing the </a:t>
            </a:r>
            <a:br>
              <a:rPr lang="en-US" altLang="en-US" sz="2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Group Studies for New Christians</a:t>
            </a:r>
            <a:r>
              <a:rPr lang="ru-RU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altLang="en-US" sz="2400" b="1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3581400"/>
            <a:ext cx="4343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2800" dirty="0"/>
              <a:t>Автор Дейв Бетти</a:t>
            </a:r>
            <a:endParaRPr lang="en-US" altLang="en-US" sz="2800" dirty="0"/>
          </a:p>
          <a:p>
            <a:pPr eaLnBrk="1" hangingPunct="1">
              <a:defRPr/>
            </a:pPr>
            <a:r>
              <a:rPr lang="en-US" altLang="en-US" sz="2400" dirty="0" smtClean="0"/>
              <a:t>By Dave Batty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28600" y="64008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6EA477E-3230-4531-84E8-2994ED69EE19}" type="slidenum">
              <a:rPr lang="en-US" altLang="en-US" smtClean="0"/>
              <a:pPr eaLnBrk="1" hangingPunct="1">
                <a:defRPr/>
              </a:pPr>
              <a:t>1</a:t>
            </a:fld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pic>
        <p:nvPicPr>
          <p:cNvPr id="3079" name="Picture 7" descr="Z GTC-cl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60887"/>
            <a:ext cx="36576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6845"/>
          <a:stretch/>
        </p:blipFill>
        <p:spPr>
          <a:xfrm>
            <a:off x="766763" y="4546488"/>
            <a:ext cx="2433637" cy="164476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828800"/>
            <a:ext cx="8382000" cy="15240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spcAft>
                <a:spcPct val="50000"/>
              </a:spcAft>
              <a:buNone/>
              <a:defRPr/>
            </a:pPr>
            <a:r>
              <a:rPr lang="en-US" altLang="en-US" sz="2800" dirty="0" smtClean="0"/>
              <a:t>B.	</a:t>
            </a:r>
            <a:r>
              <a:rPr lang="ru-RU" altLang="en-US" sz="2800" dirty="0" smtClean="0">
                <a:solidFill>
                  <a:srgbClr val="FFFF00"/>
                </a:solidFill>
              </a:rPr>
              <a:t>Обеспечить </a:t>
            </a:r>
            <a:r>
              <a:rPr lang="ru-RU" altLang="en-US" sz="2800" dirty="0">
                <a:solidFill>
                  <a:srgbClr val="FFFF00"/>
                </a:solidFill>
              </a:rPr>
              <a:t>обширное </a:t>
            </a:r>
            <a:r>
              <a:rPr lang="ru-RU" altLang="en-US" sz="2800" b="1" u="sng" dirty="0">
                <a:solidFill>
                  <a:srgbClr val="C00000"/>
                </a:solidFill>
              </a:rPr>
              <a:t>основание</a:t>
            </a:r>
            <a:r>
              <a:rPr lang="ru-RU" altLang="en-US" sz="2800" dirty="0">
                <a:solidFill>
                  <a:srgbClr val="C00000"/>
                </a:solidFill>
              </a:rPr>
              <a:t> </a:t>
            </a:r>
            <a:r>
              <a:rPr lang="ru-RU" altLang="en-US" sz="2800" dirty="0">
                <a:solidFill>
                  <a:srgbClr val="FFFF00"/>
                </a:solidFill>
              </a:rPr>
              <a:t>христианской жизни </a:t>
            </a:r>
            <a:r>
              <a:rPr lang="en-US" altLang="en-US" sz="2800" dirty="0" smtClean="0">
                <a:solidFill>
                  <a:srgbClr val="FFFF00"/>
                </a:solidFill>
              </a:rPr>
              <a:t/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Provide broad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foundation</a:t>
            </a:r>
            <a:r>
              <a:rPr lang="en-US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/>
              <a:t>for Christian living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839200" cy="17526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600" dirty="0" smtClean="0">
                <a:solidFill>
                  <a:schemeClr val="accent1"/>
                </a:solidFill>
              </a:rPr>
              <a:t>2. 	</a:t>
            </a:r>
            <a:r>
              <a:rPr lang="ru-RU" altLang="en-US" sz="3600" dirty="0" smtClean="0">
                <a:solidFill>
                  <a:srgbClr val="FFFF00"/>
                </a:solidFill>
              </a:rPr>
              <a:t>Первостепенные </a:t>
            </a:r>
            <a:r>
              <a:rPr lang="ru-RU" altLang="en-US" sz="3600" dirty="0">
                <a:solidFill>
                  <a:srgbClr val="FFFF00"/>
                </a:solidFill>
              </a:rPr>
              <a:t>цели каждого из курсов ГЗНХ</a:t>
            </a:r>
            <a:r>
              <a:rPr lang="ru-RU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400" dirty="0" smtClean="0">
                <a:solidFill>
                  <a:schemeClr val="accent1"/>
                </a:solidFill>
              </a:rPr>
              <a:t>Primary Goals for Each course</a:t>
            </a:r>
            <a:br>
              <a:rPr lang="en-US" altLang="en-US" sz="2400" dirty="0" smtClean="0">
                <a:solidFill>
                  <a:schemeClr val="accent1"/>
                </a:solidFill>
              </a:rPr>
            </a:br>
            <a:endParaRPr lang="en-US" altLang="en-US" sz="1400" dirty="0" smtClean="0">
              <a:solidFill>
                <a:srgbClr val="FFFF00"/>
              </a:solidFill>
            </a:endParaRP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A3B406-1233-46D0-9B58-622B64DB40E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29000"/>
            <a:ext cx="4114800" cy="3467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648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16002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en-US" sz="2400" dirty="0">
                <a:solidFill>
                  <a:srgbClr val="FFFF00"/>
                </a:solidFill>
              </a:rPr>
              <a:t>Ощущаемые потребности и неощущаемые </a:t>
            </a:r>
            <a:r>
              <a:rPr lang="ru-RU" altLang="en-US" sz="2400" dirty="0" smtClean="0">
                <a:solidFill>
                  <a:srgbClr val="FFFF00"/>
                </a:solidFill>
              </a:rPr>
              <a:t>потребности</a:t>
            </a:r>
            <a:r>
              <a:rPr lang="en-US" altLang="en-US" sz="2400" dirty="0" smtClean="0">
                <a:solidFill>
                  <a:srgbClr val="FFFF00"/>
                </a:solidFill>
              </a:rPr>
              <a:t> </a:t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ru-RU" altLang="en-US" sz="2400" dirty="0" smtClean="0">
                <a:solidFill>
                  <a:srgbClr val="FFFF00"/>
                </a:solidFill>
              </a:rPr>
              <a:t>Проблемы </a:t>
            </a:r>
            <a:r>
              <a:rPr lang="ru-RU" altLang="en-US" sz="2400" dirty="0">
                <a:solidFill>
                  <a:srgbClr val="FFFF00"/>
                </a:solidFill>
              </a:rPr>
              <a:t>«сердца» или </a:t>
            </a:r>
            <a:r>
              <a:rPr lang="en-US" altLang="en-US" sz="2400" dirty="0">
                <a:solidFill>
                  <a:srgbClr val="FFFF00"/>
                </a:solidFill>
              </a:rPr>
              <a:t>*</a:t>
            </a:r>
            <a:r>
              <a:rPr lang="ru-RU" altLang="en-US" sz="2400" dirty="0">
                <a:solidFill>
                  <a:srgbClr val="FFFF00"/>
                </a:solidFill>
              </a:rPr>
              <a:t>проблемы «головы» 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1800" b="1" dirty="0" smtClean="0">
                <a:solidFill>
                  <a:srgbClr val="994D00"/>
                </a:solidFill>
              </a:rPr>
              <a:t>Felt Needs vs. Unfelt needs</a:t>
            </a:r>
            <a:br>
              <a:rPr lang="en-US" altLang="en-US" sz="1800" b="1" dirty="0" smtClean="0">
                <a:solidFill>
                  <a:srgbClr val="994D00"/>
                </a:solidFill>
              </a:rPr>
            </a:br>
            <a:r>
              <a:rPr lang="en-US" altLang="en-US" sz="1800" b="1" dirty="0" smtClean="0">
                <a:solidFill>
                  <a:srgbClr val="994D00"/>
                </a:solidFill>
              </a:rPr>
              <a:t>Heart issues         </a:t>
            </a:r>
            <a:r>
              <a:rPr lang="en-US" altLang="en-US" sz="1800" b="1" dirty="0" smtClean="0">
                <a:solidFill>
                  <a:srgbClr val="FFFF00"/>
                </a:solidFill>
              </a:rPr>
              <a:t>*</a:t>
            </a:r>
            <a:r>
              <a:rPr lang="en-US" altLang="en-US" sz="1800" b="1" dirty="0" smtClean="0">
                <a:solidFill>
                  <a:srgbClr val="994D00"/>
                </a:solidFill>
              </a:rPr>
              <a:t>Head Issues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752600"/>
            <a:ext cx="4194175" cy="5334000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 smtClean="0"/>
              <a:t>Как узнать, христианин ли я?</a:t>
            </a:r>
            <a:endParaRPr lang="en-US" altLang="en-US" sz="1600" dirty="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Краткий обзор Библии</a:t>
            </a:r>
            <a:r>
              <a:rPr lang="en-US" alt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*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 smtClean="0"/>
              <a:t>Отношения</a:t>
            </a:r>
            <a:endParaRPr lang="en-US" altLang="en-US" sz="1600" dirty="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 smtClean="0"/>
              <a:t>Искушение</a:t>
            </a:r>
            <a:endParaRPr lang="en-US" altLang="en-US" sz="1600" dirty="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 smtClean="0"/>
              <a:t>Успешная христианская жизнь</a:t>
            </a:r>
            <a:endParaRPr lang="en-US" altLang="en-US" sz="1600" dirty="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 smtClean="0"/>
              <a:t>Возрастая через неудачи</a:t>
            </a:r>
            <a:endParaRPr lang="en-US" altLang="en-US" sz="1600" dirty="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Практика христианства</a:t>
            </a:r>
            <a:r>
              <a:rPr lang="en-US" alt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*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 smtClean="0"/>
              <a:t>Послушание Богу</a:t>
            </a:r>
            <a:endParaRPr lang="en-US" altLang="en-US" sz="1600" dirty="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 smtClean="0"/>
              <a:t>Послушание человеку</a:t>
            </a:r>
            <a:endParaRPr lang="en-US" altLang="en-US" sz="1600" dirty="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 smtClean="0"/>
              <a:t>Гнев и личные права</a:t>
            </a:r>
            <a:endParaRPr lang="en-US" altLang="en-US" sz="1600" dirty="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Как изучать Библию</a:t>
            </a:r>
            <a:r>
              <a:rPr lang="en-US" alt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*</a:t>
            </a:r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 smtClean="0"/>
              <a:t>Любовь и принятие самого себя</a:t>
            </a:r>
            <a:endParaRPr lang="en-US" altLang="en-US" sz="1600" dirty="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 smtClean="0"/>
              <a:t>Личные взаимоотношения с другими</a:t>
            </a:r>
            <a:endParaRPr lang="en-US" altLang="en-US" sz="1600" dirty="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600" dirty="0" smtClean="0"/>
              <a:t>Духовная власть</a:t>
            </a:r>
            <a:endParaRPr lang="en-US" altLang="en-US" sz="1600" dirty="0" smtClean="0"/>
          </a:p>
        </p:txBody>
      </p:sp>
      <p:pic>
        <p:nvPicPr>
          <p:cNvPr id="12292" name="Object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2463" y="1600200"/>
            <a:ext cx="2025650" cy="2173288"/>
          </a:xfrm>
        </p:spPr>
      </p:pic>
      <p:pic>
        <p:nvPicPr>
          <p:cNvPr id="12293" name="Object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81200"/>
            <a:ext cx="4129088" cy="374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122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BA0F6B7-D392-4940-843B-EC2868D0FD76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308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524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994D00"/>
                </a:solidFill>
              </a:rPr>
              <a:t>Felt Needs vs. Unfelt needs</a:t>
            </a:r>
            <a:br>
              <a:rPr lang="en-US" altLang="en-US" sz="4000" b="1" dirty="0">
                <a:solidFill>
                  <a:srgbClr val="994D00"/>
                </a:solidFill>
              </a:rPr>
            </a:br>
            <a:r>
              <a:rPr lang="en-US" altLang="en-US" sz="4000" b="1" dirty="0">
                <a:solidFill>
                  <a:srgbClr val="994D00"/>
                </a:solidFill>
              </a:rPr>
              <a:t>Heart issues         </a:t>
            </a:r>
            <a:r>
              <a:rPr lang="en-US" altLang="en-US" sz="4000" b="1" dirty="0">
                <a:solidFill>
                  <a:srgbClr val="FFFF00"/>
                </a:solidFill>
              </a:rPr>
              <a:t>*</a:t>
            </a:r>
            <a:r>
              <a:rPr lang="en-US" altLang="en-US" sz="4000" b="1" dirty="0">
                <a:solidFill>
                  <a:srgbClr val="994D00"/>
                </a:solidFill>
              </a:rPr>
              <a:t>Head </a:t>
            </a:r>
            <a:r>
              <a:rPr lang="en-US" altLang="en-US" sz="4000" b="1" dirty="0" smtClean="0">
                <a:solidFill>
                  <a:srgbClr val="994D00"/>
                </a:solidFill>
              </a:rPr>
              <a:t>Issues</a:t>
            </a:r>
            <a:endParaRPr lang="en-US" sz="3800" b="1" dirty="0" smtClean="0">
              <a:solidFill>
                <a:schemeClr val="accent1"/>
              </a:solidFill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143000"/>
            <a:ext cx="4194175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1600" b="1" dirty="0" smtClean="0"/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 smtClean="0"/>
              <a:t>1.	How Can I Know I'm a Christian?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 smtClean="0"/>
              <a:t>2.</a:t>
            </a:r>
            <a:r>
              <a:rPr lang="en-US" altLang="en-US" sz="1600" b="1" dirty="0" smtClean="0">
                <a:solidFill>
                  <a:srgbClr val="FFC000"/>
                </a:solidFill>
              </a:rPr>
              <a:t>	A Quick Look at the Bible*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 smtClean="0"/>
              <a:t>3.	Attitudes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 smtClean="0"/>
              <a:t>4.	Temptation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 smtClean="0"/>
              <a:t>5.	Successful Christian Living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 smtClean="0"/>
              <a:t>6.	Growing Through Failure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 smtClean="0">
                <a:solidFill>
                  <a:srgbClr val="FFC000"/>
                </a:solidFill>
              </a:rPr>
              <a:t>7.	Christian Practices*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 smtClean="0"/>
              <a:t>8.	Obedience to God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 smtClean="0"/>
              <a:t>9.	Obedience to Man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 smtClean="0"/>
              <a:t>10.	Anger and Personal Rights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 smtClean="0">
                <a:solidFill>
                  <a:srgbClr val="FFC000"/>
                </a:solidFill>
              </a:rPr>
              <a:t>11.	How to Study the Bible*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 smtClean="0"/>
              <a:t>12.	Love and Accepting Myself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 smtClean="0"/>
              <a:t>13.	Personal Relationships with Others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dirty="0" smtClean="0"/>
              <a:t>14.	Spiritual Power and the Supernatural</a:t>
            </a:r>
          </a:p>
        </p:txBody>
      </p:sp>
      <p:pic>
        <p:nvPicPr>
          <p:cNvPr id="9220" name="Object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2463" y="1600200"/>
            <a:ext cx="2025650" cy="2173288"/>
          </a:xfrm>
        </p:spPr>
      </p:pic>
      <p:pic>
        <p:nvPicPr>
          <p:cNvPr id="9221" name="Object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81200"/>
            <a:ext cx="4129088" cy="374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92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79FF836-B256-46C1-8128-AB709166DC5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20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  <p:extLst>
      <p:ext uri="{BB962C8B-B14F-4D97-AF65-F5344CB8AC3E}">
        <p14:creationId xmlns:p14="http://schemas.microsoft.com/office/powerpoint/2010/main" val="5649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4000" dirty="0" smtClean="0">
                <a:solidFill>
                  <a:srgbClr val="FFFF00"/>
                </a:solidFill>
              </a:rPr>
              <a:t>3. </a:t>
            </a:r>
            <a:r>
              <a:rPr lang="ru-RU" altLang="en-US" sz="4000" dirty="0">
                <a:solidFill>
                  <a:srgbClr val="FFFF00"/>
                </a:solidFill>
              </a:rPr>
              <a:t>Материалы к каждому курсу ГЗНХ </a:t>
            </a:r>
            <a:r>
              <a:rPr lang="en-US" altLang="en-US" sz="4000" dirty="0" smtClean="0">
                <a:solidFill>
                  <a:srgbClr val="FFFF00"/>
                </a:solidFill>
              </a:rPr>
              <a:t/>
            </a:r>
            <a:br>
              <a:rPr lang="en-US" altLang="en-US" sz="4000" dirty="0" smtClean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chemeClr val="accent1"/>
                </a:solidFill>
              </a:rPr>
              <a:t>Materials for Each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GSNC</a:t>
            </a:r>
            <a:r>
              <a:rPr lang="en-US" altLang="en-US" sz="2000" dirty="0" smtClean="0">
                <a:solidFill>
                  <a:schemeClr val="accent1"/>
                </a:solidFill>
              </a:rPr>
              <a:t> course 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pic>
        <p:nvPicPr>
          <p:cNvPr id="1331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05" y="1828800"/>
            <a:ext cx="1454915" cy="2057400"/>
          </a:xfrm>
        </p:spPr>
      </p:pic>
      <p:sp>
        <p:nvSpPr>
          <p:cNvPr id="23554" name="Rectangle 2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28600" y="1371600"/>
            <a:ext cx="5334000" cy="5029200"/>
          </a:xfrm>
        </p:spPr>
        <p:txBody>
          <a:bodyPr/>
          <a:lstStyle/>
          <a:p>
            <a:pPr marL="514350" indent="-514350" eaLnBrk="1" hangingPunct="1">
              <a:spcAft>
                <a:spcPts val="800"/>
              </a:spcAft>
              <a:buNone/>
              <a:defRPr/>
            </a:pPr>
            <a:r>
              <a:rPr lang="en-US" altLang="en-US" sz="2400" dirty="0" smtClean="0"/>
              <a:t>A.	</a:t>
            </a:r>
            <a:r>
              <a:rPr lang="ru-RU" altLang="en-US" sz="2400" dirty="0">
                <a:solidFill>
                  <a:srgbClr val="FFFF00"/>
                </a:solidFill>
              </a:rPr>
              <a:t>Пособие для </a:t>
            </a:r>
            <a:r>
              <a:rPr lang="ru-RU" altLang="en-US" sz="2400" dirty="0" smtClean="0">
                <a:solidFill>
                  <a:srgbClr val="FFFF00"/>
                </a:solidFill>
              </a:rPr>
              <a:t>преподавателя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Teacher’s Manual</a:t>
            </a:r>
            <a:br>
              <a:rPr lang="en-US" altLang="en-US" sz="1800" dirty="0" smtClean="0"/>
            </a:br>
            <a:endParaRPr lang="en-US" altLang="en-US" sz="105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ts val="800"/>
              </a:spcAft>
              <a:buNone/>
              <a:defRPr/>
            </a:pPr>
            <a:r>
              <a:rPr lang="ru-RU" altLang="en-US" sz="2400" dirty="0" smtClean="0"/>
              <a:t>Б</a:t>
            </a:r>
            <a:r>
              <a:rPr lang="en-US" altLang="en-US" sz="2400" dirty="0" smtClean="0"/>
              <a:t>. 	</a:t>
            </a:r>
            <a:r>
              <a:rPr lang="ru-RU" altLang="en-US" sz="2400" dirty="0" smtClean="0">
                <a:solidFill>
                  <a:srgbClr val="FFFF00"/>
                </a:solidFill>
              </a:rPr>
              <a:t>Руководство для студента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Student Manual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10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ts val="800"/>
              </a:spcAft>
              <a:buNone/>
              <a:defRPr/>
            </a:pPr>
            <a:r>
              <a:rPr lang="en-US" altLang="en-US" sz="2400" dirty="0" smtClean="0"/>
              <a:t>B.	</a:t>
            </a:r>
            <a:r>
              <a:rPr lang="ru-RU" altLang="en-US" sz="2400" dirty="0">
                <a:solidFill>
                  <a:srgbClr val="FFFF00"/>
                </a:solidFill>
              </a:rPr>
              <a:t>Рабочая </a:t>
            </a:r>
            <a:r>
              <a:rPr lang="ru-RU" altLang="en-US" sz="2400" dirty="0" smtClean="0">
                <a:solidFill>
                  <a:srgbClr val="FFFF00"/>
                </a:solidFill>
              </a:rPr>
              <a:t>тетрадь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Study Guide</a:t>
            </a:r>
            <a:br>
              <a:rPr lang="en-US" altLang="en-US" sz="1800" dirty="0" smtClean="0"/>
            </a:br>
            <a:endParaRPr lang="en-US" altLang="en-US" sz="10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ts val="800"/>
              </a:spcAft>
              <a:buNone/>
              <a:defRPr/>
            </a:pPr>
            <a:r>
              <a:rPr lang="ru-RU" altLang="en-US" sz="2400" dirty="0" smtClean="0"/>
              <a:t>Г</a:t>
            </a:r>
            <a:r>
              <a:rPr lang="en-US" altLang="en-US" sz="2400" dirty="0" smtClean="0"/>
              <a:t>.</a:t>
            </a:r>
            <a:r>
              <a:rPr lang="ru-RU" altLang="en-US" sz="2400" dirty="0" smtClean="0"/>
              <a:t> </a:t>
            </a:r>
            <a:r>
              <a:rPr lang="en-US" altLang="en-US" sz="2400" dirty="0" smtClean="0"/>
              <a:t>	</a:t>
            </a:r>
            <a:r>
              <a:rPr lang="ru-RU" altLang="en-US" sz="2400" dirty="0" smtClean="0">
                <a:solidFill>
                  <a:srgbClr val="FFFF00"/>
                </a:solidFill>
              </a:rPr>
              <a:t>Контрольная </a:t>
            </a:r>
            <a:r>
              <a:rPr lang="ru-RU" altLang="en-US" sz="2400" dirty="0">
                <a:solidFill>
                  <a:srgbClr val="FFFF00"/>
                </a:solidFill>
              </a:rPr>
              <a:t>работа (тест) 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Test</a:t>
            </a:r>
            <a:endParaRPr lang="en-US" altLang="en-US" sz="18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ts val="800"/>
              </a:spcAft>
              <a:buNone/>
              <a:defRPr/>
            </a:pPr>
            <a:r>
              <a:rPr lang="ru-RU" altLang="en-US" sz="2400" dirty="0" smtClean="0"/>
              <a:t>Д. </a:t>
            </a:r>
            <a:r>
              <a:rPr lang="en-US" altLang="en-US" sz="2400" dirty="0" smtClean="0"/>
              <a:t>	</a:t>
            </a:r>
            <a:r>
              <a:rPr lang="ru-RU" altLang="en-US" sz="2400" dirty="0" smtClean="0">
                <a:solidFill>
                  <a:srgbClr val="FFFF00"/>
                </a:solidFill>
              </a:rPr>
              <a:t>Сертификат </a:t>
            </a:r>
            <a:r>
              <a:rPr lang="ru-RU" altLang="en-US" sz="2400" dirty="0">
                <a:solidFill>
                  <a:srgbClr val="FFFF00"/>
                </a:solidFill>
              </a:rPr>
              <a:t>о прохождении курса 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Course Certificate</a:t>
            </a:r>
            <a:endParaRPr lang="en-US" altLang="en-US" sz="1800" dirty="0" smtClean="0">
              <a:solidFill>
                <a:srgbClr val="FFFF00"/>
              </a:solidFill>
            </a:endParaRPr>
          </a:p>
        </p:txBody>
      </p:sp>
      <p:pic>
        <p:nvPicPr>
          <p:cNvPr id="13317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29" y="2362200"/>
            <a:ext cx="1536866" cy="2173288"/>
          </a:xfrm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728" y="3657600"/>
            <a:ext cx="172434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870972" y="5257800"/>
            <a:ext cx="172324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1332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1C39409-8E7C-4B28-B329-A3061489C5E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025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540750" cy="12192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 smtClean="0">
                <a:solidFill>
                  <a:srgbClr val="FFFF00"/>
                </a:solidFill>
              </a:rPr>
              <a:t>4.	</a:t>
            </a:r>
            <a:r>
              <a:rPr lang="ru-RU" altLang="en-US" sz="3200" dirty="0" smtClean="0">
                <a:solidFill>
                  <a:srgbClr val="FFFF00"/>
                </a:solidFill>
              </a:rPr>
              <a:t>Преимущества </a:t>
            </a:r>
            <a:r>
              <a:rPr lang="ru-RU" altLang="en-US" sz="3200" dirty="0">
                <a:solidFill>
                  <a:srgbClr val="FFFF00"/>
                </a:solidFill>
              </a:rPr>
              <a:t>подхода ГЗНХ к обучению 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chemeClr val="accent1"/>
                </a:solidFill>
              </a:rPr>
              <a:t>Benefits of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GSNC</a:t>
            </a:r>
            <a:r>
              <a:rPr lang="en-US" altLang="en-US" sz="2000" dirty="0" smtClean="0">
                <a:solidFill>
                  <a:schemeClr val="accent1"/>
                </a:solidFill>
              </a:rPr>
              <a:t> approach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914400" y="1600200"/>
            <a:ext cx="8001000" cy="51054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ts val="3600"/>
              </a:spcAft>
              <a:buNone/>
              <a:defRPr/>
            </a:pPr>
            <a:r>
              <a:rPr lang="en-US" altLang="en-US" dirty="0" smtClean="0"/>
              <a:t>A.	</a:t>
            </a:r>
            <a:r>
              <a:rPr lang="ru-RU" altLang="en-US" u="sng" dirty="0" smtClean="0">
                <a:solidFill>
                  <a:srgbClr val="C00000"/>
                </a:solidFill>
              </a:rPr>
              <a:t>Положительное</a:t>
            </a:r>
            <a:r>
              <a:rPr lang="ru-RU" altLang="en-US" dirty="0" smtClean="0">
                <a:solidFill>
                  <a:srgbClr val="C00000"/>
                </a:solidFill>
              </a:rPr>
              <a:t> </a:t>
            </a:r>
            <a:r>
              <a:rPr lang="ru-RU" altLang="en-US" dirty="0">
                <a:solidFill>
                  <a:srgbClr val="FFFF00"/>
                </a:solidFill>
              </a:rPr>
              <a:t>влияние окружения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Positive</a:t>
            </a:r>
            <a:r>
              <a:rPr lang="en-US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/>
              <a:t>peer pressure</a:t>
            </a:r>
            <a:endParaRPr lang="en-US" altLang="en-US" sz="20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ts val="3600"/>
              </a:spcAft>
              <a:buNone/>
              <a:defRPr/>
            </a:pPr>
            <a:r>
              <a:rPr lang="ru-RU" altLang="en-US" dirty="0" smtClean="0"/>
              <a:t>Б</a:t>
            </a:r>
            <a:r>
              <a:rPr lang="en-US" altLang="en-US" dirty="0" smtClean="0"/>
              <a:t>.	</a:t>
            </a:r>
            <a:r>
              <a:rPr lang="ru-RU" altLang="en-US" dirty="0" smtClean="0">
                <a:solidFill>
                  <a:srgbClr val="FFFF00"/>
                </a:solidFill>
              </a:rPr>
              <a:t>Преподаватель может организовать их и провести согласно плану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/>
              <a:t>Teacher can organize it and carry it out as planned</a:t>
            </a:r>
            <a:endParaRPr lang="en-US" altLang="en-US" sz="20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dirty="0" smtClean="0"/>
              <a:t>B.	</a:t>
            </a:r>
            <a:r>
              <a:rPr lang="ru-RU" altLang="en-US" dirty="0" smtClean="0">
                <a:solidFill>
                  <a:srgbClr val="FFFF00"/>
                </a:solidFill>
              </a:rPr>
              <a:t>Позволяет получить </a:t>
            </a:r>
            <a:r>
              <a:rPr lang="ru-RU" altLang="en-US" u="sng" dirty="0" smtClean="0">
                <a:solidFill>
                  <a:srgbClr val="C00000"/>
                </a:solidFill>
              </a:rPr>
              <a:t>немедленное</a:t>
            </a:r>
            <a:r>
              <a:rPr lang="ru-RU" altLang="en-US" dirty="0" smtClean="0">
                <a:solidFill>
                  <a:srgbClr val="C00000"/>
                </a:solidFill>
              </a:rPr>
              <a:t> </a:t>
            </a:r>
            <a:r>
              <a:rPr lang="ru-RU" altLang="en-US" dirty="0" smtClean="0">
                <a:solidFill>
                  <a:srgbClr val="FFFF00"/>
                </a:solidFill>
              </a:rPr>
              <a:t>взаимодействие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/>
              <a:t>Provides </a:t>
            </a:r>
            <a:r>
              <a:rPr lang="en-US" altLang="en-US" sz="2000" u="sng" dirty="0">
                <a:solidFill>
                  <a:srgbClr val="C00000"/>
                </a:solidFill>
              </a:rPr>
              <a:t>immediate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feedback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9/2010  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3685DCD-FDB0-4776-88B9-50CB7228B71B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 smtClean="0">
                <a:solidFill>
                  <a:srgbClr val="FFFF00"/>
                </a:solidFill>
              </a:rPr>
              <a:t>4.	</a:t>
            </a:r>
            <a:r>
              <a:rPr lang="ru-RU" altLang="en-US" sz="3200" dirty="0" smtClean="0">
                <a:solidFill>
                  <a:srgbClr val="FFFF00"/>
                </a:solidFill>
              </a:rPr>
              <a:t>Преимущества </a:t>
            </a:r>
            <a:r>
              <a:rPr lang="ru-RU" altLang="en-US" sz="3200" dirty="0">
                <a:solidFill>
                  <a:srgbClr val="FFFF00"/>
                </a:solidFill>
              </a:rPr>
              <a:t>подхода ГЗНХ к обучению 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chemeClr val="accent1"/>
                </a:solidFill>
              </a:rPr>
              <a:t>Benefits of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GSNC</a:t>
            </a:r>
            <a:r>
              <a:rPr lang="en-US" altLang="en-US" sz="2000" dirty="0" smtClean="0">
                <a:solidFill>
                  <a:schemeClr val="accent1"/>
                </a:solidFill>
              </a:rPr>
              <a:t> approach</a:t>
            </a:r>
            <a:endParaRPr lang="en-US" altLang="en-US" sz="2000" b="1" dirty="0" smtClean="0">
              <a:solidFill>
                <a:schemeClr val="accent1"/>
              </a:solidFill>
            </a:endParaRPr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990600" y="1905000"/>
            <a:ext cx="8153400" cy="5105400"/>
          </a:xfrm>
        </p:spPr>
        <p:txBody>
          <a:bodyPr/>
          <a:lstStyle/>
          <a:p>
            <a:pPr marL="514350" indent="-514350" eaLnBrk="1" hangingPunct="1">
              <a:spcAft>
                <a:spcPct val="50000"/>
              </a:spcAft>
              <a:buNone/>
              <a:defRPr/>
            </a:pPr>
            <a:r>
              <a:rPr lang="ru-RU" altLang="en-US" dirty="0" smtClean="0"/>
              <a:t>Г</a:t>
            </a:r>
            <a:r>
              <a:rPr lang="en-US" altLang="en-US" dirty="0" smtClean="0"/>
              <a:t>.	</a:t>
            </a:r>
            <a:r>
              <a:rPr lang="ru-RU" altLang="en-US" dirty="0" smtClean="0">
                <a:solidFill>
                  <a:srgbClr val="FFFF00"/>
                </a:solidFill>
              </a:rPr>
              <a:t>Обратная </a:t>
            </a:r>
            <a:r>
              <a:rPr lang="ru-RU" altLang="en-US" dirty="0">
                <a:solidFill>
                  <a:srgbClr val="FFFF00"/>
                </a:solidFill>
              </a:rPr>
              <a:t>связь со студентами в виде их вопросов и обучающих упражнений </a:t>
            </a:r>
            <a:r>
              <a:rPr lang="en-US" altLang="en-US" sz="2000" dirty="0" smtClean="0"/>
              <a:t>Students interact with questions and learning activities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ct val="50000"/>
              </a:spcAft>
              <a:buNone/>
              <a:defRPr/>
            </a:pPr>
            <a:r>
              <a:rPr lang="ru-RU" altLang="en-US" dirty="0" smtClean="0"/>
              <a:t>Д</a:t>
            </a:r>
            <a:r>
              <a:rPr lang="en-US" altLang="en-US" dirty="0" smtClean="0"/>
              <a:t>.	</a:t>
            </a:r>
            <a:r>
              <a:rPr lang="ru-RU" altLang="en-US" dirty="0" smtClean="0">
                <a:solidFill>
                  <a:srgbClr val="FFFF00"/>
                </a:solidFill>
              </a:rPr>
              <a:t>Некоторые </a:t>
            </a:r>
            <a:r>
              <a:rPr lang="ru-RU" altLang="en-US" dirty="0">
                <a:solidFill>
                  <a:srgbClr val="FFFF00"/>
                </a:solidFill>
              </a:rPr>
              <a:t>темы лучше обсуждать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ru-RU" altLang="en-US" u="sng" dirty="0">
                <a:solidFill>
                  <a:srgbClr val="C00000"/>
                </a:solidFill>
              </a:rPr>
              <a:t>в группе</a:t>
            </a:r>
            <a:r>
              <a:rPr lang="ru-RU" altLang="en-US" dirty="0">
                <a:solidFill>
                  <a:srgbClr val="C00000"/>
                </a:solidFill>
              </a:rPr>
              <a:t> </a:t>
            </a:r>
            <a:r>
              <a:rPr lang="ru-RU" altLang="en-US" dirty="0">
                <a:solidFill>
                  <a:srgbClr val="FFFF00"/>
                </a:solidFill>
              </a:rPr>
              <a:t>– гнев, отношения, дружба и т.д.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Some subjects best covered in a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group</a:t>
            </a:r>
            <a:r>
              <a:rPr lang="en-US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/>
              <a:t>setting—anger, attitudes, friendships, etc.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624C502-703C-4619-8CF1-29525D6D5E45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689975" cy="16764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b="1" dirty="0" smtClean="0">
                <a:solidFill>
                  <a:srgbClr val="FFFF00"/>
                </a:solidFill>
              </a:rPr>
              <a:t>5. 	</a:t>
            </a:r>
            <a:r>
              <a:rPr lang="ru-RU" altLang="en-US" sz="3200" dirty="0" smtClean="0">
                <a:solidFill>
                  <a:srgbClr val="FFFF00"/>
                </a:solidFill>
              </a:rPr>
              <a:t>Возможные </a:t>
            </a:r>
            <a:r>
              <a:rPr lang="ru-RU" altLang="en-US" sz="3200" dirty="0">
                <a:solidFill>
                  <a:srgbClr val="FFFF00"/>
                </a:solidFill>
              </a:rPr>
              <a:t>ограничения в подходе ГЗНХ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ru-RU" altLang="en-US" sz="3200" dirty="0" smtClean="0">
                <a:solidFill>
                  <a:srgbClr val="FFFF00"/>
                </a:solidFill>
              </a:rPr>
              <a:t>к </a:t>
            </a:r>
            <a:r>
              <a:rPr lang="ru-RU" altLang="en-US" sz="3200" dirty="0">
                <a:solidFill>
                  <a:srgbClr val="FFFF00"/>
                </a:solidFill>
              </a:rPr>
              <a:t>обучению 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b="1" dirty="0" smtClean="0">
                <a:solidFill>
                  <a:srgbClr val="994D00"/>
                </a:solidFill>
              </a:rPr>
              <a:t>Possible Limitations of </a:t>
            </a:r>
            <a:r>
              <a:rPr lang="en-US" altLang="en-US" sz="2000" b="1" dirty="0" err="1" smtClean="0">
                <a:solidFill>
                  <a:srgbClr val="994D00"/>
                </a:solidFill>
              </a:rPr>
              <a:t>GSNC</a:t>
            </a:r>
            <a:r>
              <a:rPr lang="en-US" altLang="en-US" sz="2000" b="1" dirty="0" smtClean="0">
                <a:solidFill>
                  <a:srgbClr val="994D00"/>
                </a:solidFill>
              </a:rPr>
              <a:t> approach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38200" y="2133600"/>
            <a:ext cx="8153400" cy="4800600"/>
          </a:xfrm>
        </p:spPr>
        <p:txBody>
          <a:bodyPr/>
          <a:lstStyle/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en-US" altLang="en-US" sz="3600" dirty="0" smtClean="0"/>
              <a:t>A.	</a:t>
            </a:r>
            <a:r>
              <a:rPr lang="ru-RU" altLang="en-US" sz="3600" dirty="0" smtClean="0">
                <a:solidFill>
                  <a:srgbClr val="FFFF00"/>
                </a:solidFill>
              </a:rPr>
              <a:t>Зачастую </a:t>
            </a:r>
            <a:r>
              <a:rPr lang="ru-RU" altLang="en-US" sz="3600" dirty="0">
                <a:solidFill>
                  <a:srgbClr val="FFFF00"/>
                </a:solidFill>
              </a:rPr>
              <a:t>общение </a:t>
            </a:r>
            <a:r>
              <a:rPr lang="ru-RU" altLang="en-US" sz="3600" u="sng" dirty="0">
                <a:solidFill>
                  <a:srgbClr val="C00000"/>
                </a:solidFill>
              </a:rPr>
              <a:t>одностороннее</a:t>
            </a:r>
            <a:r>
              <a:rPr lang="ru-RU" altLang="en-US" sz="3600" u="sng" dirty="0">
                <a:solidFill>
                  <a:srgbClr val="FFFF00"/>
                </a:solidFill>
              </a:rPr>
              <a:t> </a:t>
            </a:r>
            <a:r>
              <a:rPr lang="en-US" altLang="en-US" sz="3600" u="sng" dirty="0" smtClean="0">
                <a:solidFill>
                  <a:srgbClr val="FFFF00"/>
                </a:solidFill>
              </a:rPr>
              <a:t/>
            </a:r>
            <a:br>
              <a:rPr lang="en-US" altLang="en-US" sz="3600" u="sng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Often is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one-way</a:t>
            </a:r>
            <a:r>
              <a:rPr lang="en-US" altLang="en-US" sz="2000" dirty="0" smtClean="0"/>
              <a:t> communication</a:t>
            </a:r>
            <a:endParaRPr lang="en-US" altLang="en-US" sz="3600" dirty="0" smtClean="0">
              <a:solidFill>
                <a:srgbClr val="FFFF00"/>
              </a:solidFill>
            </a:endParaRPr>
          </a:p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ru-RU" altLang="en-US" sz="3600" dirty="0" smtClean="0"/>
              <a:t>Б</a:t>
            </a:r>
            <a:r>
              <a:rPr lang="en-US" altLang="en-US" sz="3600" dirty="0" smtClean="0"/>
              <a:t>.	</a:t>
            </a:r>
            <a:r>
              <a:rPr lang="ru-RU" altLang="en-US" sz="3600" dirty="0" smtClean="0">
                <a:solidFill>
                  <a:srgbClr val="FFFF00"/>
                </a:solidFill>
              </a:rPr>
              <a:t>Может </a:t>
            </a:r>
            <a:r>
              <a:rPr lang="ru-RU" altLang="en-US" sz="3600" dirty="0">
                <a:solidFill>
                  <a:srgbClr val="FFFF00"/>
                </a:solidFill>
              </a:rPr>
              <a:t>препятствовать настоящему обучению </a:t>
            </a:r>
            <a:r>
              <a:rPr lang="en-US" altLang="en-US" sz="3600" dirty="0" smtClean="0">
                <a:solidFill>
                  <a:srgbClr val="FFFF00"/>
                </a:solidFill>
              </a:rPr>
              <a:t/>
            </a:r>
            <a:br>
              <a:rPr lang="en-US" altLang="en-US" sz="36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Can hinder real learning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828BA62-34A7-4A7E-BFE5-930462BE2174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38200" y="2057400"/>
            <a:ext cx="8153400" cy="4800600"/>
          </a:xfrm>
        </p:spPr>
        <p:txBody>
          <a:bodyPr/>
          <a:lstStyle/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en-US" altLang="en-US" sz="3600" dirty="0" smtClean="0"/>
              <a:t>B.	</a:t>
            </a:r>
            <a:r>
              <a:rPr lang="ru-RU" altLang="en-US" sz="3600" dirty="0" smtClean="0">
                <a:solidFill>
                  <a:srgbClr val="FFFF00"/>
                </a:solidFill>
              </a:rPr>
              <a:t>Может </a:t>
            </a:r>
            <a:r>
              <a:rPr lang="ru-RU" altLang="en-US" sz="3600" dirty="0">
                <a:solidFill>
                  <a:srgbClr val="FFFF00"/>
                </a:solidFill>
              </a:rPr>
              <a:t>быть </a:t>
            </a:r>
            <a:r>
              <a:rPr lang="ru-RU" altLang="en-US" sz="3600" u="sng" dirty="0">
                <a:solidFill>
                  <a:srgbClr val="C00000"/>
                </a:solidFill>
              </a:rPr>
              <a:t>скучным</a:t>
            </a:r>
            <a:r>
              <a:rPr lang="ru-RU" altLang="en-US" sz="3600" u="sng" dirty="0">
                <a:solidFill>
                  <a:srgbClr val="FFFF00"/>
                </a:solidFill>
              </a:rPr>
              <a:t> </a:t>
            </a:r>
            <a:r>
              <a:rPr lang="en-US" altLang="en-US" sz="3600" u="sng" dirty="0" smtClean="0">
                <a:solidFill>
                  <a:srgbClr val="FFFF00"/>
                </a:solidFill>
              </a:rPr>
              <a:t/>
            </a:r>
            <a:br>
              <a:rPr lang="en-US" altLang="en-US" sz="3600" u="sng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Can be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boring</a:t>
            </a:r>
            <a:endParaRPr lang="en-US" altLang="en-US" sz="3600" u="sng" dirty="0" smtClean="0">
              <a:solidFill>
                <a:srgbClr val="C00000"/>
              </a:solidFill>
            </a:endParaRPr>
          </a:p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ru-RU" altLang="en-US" sz="3600" dirty="0" smtClean="0"/>
              <a:t>Г</a:t>
            </a:r>
            <a:r>
              <a:rPr lang="en-US" altLang="en-US" sz="3600" dirty="0" smtClean="0"/>
              <a:t>.	</a:t>
            </a:r>
            <a:r>
              <a:rPr lang="ru-RU" altLang="en-US" sz="3600" dirty="0">
                <a:solidFill>
                  <a:srgbClr val="FFFF00"/>
                </a:solidFill>
              </a:rPr>
              <a:t>Некоторым студентам трудно открываться перед незнакомыми </a:t>
            </a:r>
            <a:r>
              <a:rPr lang="ru-RU" altLang="en-US" sz="3600" dirty="0" smtClean="0">
                <a:solidFill>
                  <a:srgbClr val="FFFF00"/>
                </a:solidFill>
              </a:rPr>
              <a:t>людьми</a:t>
            </a:r>
            <a:r>
              <a:rPr lang="en-US" altLang="en-US" sz="3600" dirty="0" smtClean="0">
                <a:solidFill>
                  <a:srgbClr val="FFFF00"/>
                </a:solidFill>
              </a:rPr>
              <a:t/>
            </a:r>
            <a:br>
              <a:rPr lang="en-US" altLang="en-US" sz="36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It’s hard for some students to be open with strangers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27CD0EC-3656-4232-A0C0-69DA0E2F7F2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  <a:endParaRPr lang="en-US" dirty="0"/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689975" cy="16764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b="1" dirty="0" smtClean="0">
                <a:solidFill>
                  <a:srgbClr val="FFFF00"/>
                </a:solidFill>
              </a:rPr>
              <a:t>5. 	</a:t>
            </a:r>
            <a:r>
              <a:rPr lang="ru-RU" altLang="en-US" sz="3200" dirty="0" smtClean="0">
                <a:solidFill>
                  <a:srgbClr val="FFFF00"/>
                </a:solidFill>
              </a:rPr>
              <a:t>Возможные </a:t>
            </a:r>
            <a:r>
              <a:rPr lang="ru-RU" altLang="en-US" sz="3200" dirty="0">
                <a:solidFill>
                  <a:srgbClr val="FFFF00"/>
                </a:solidFill>
              </a:rPr>
              <a:t>ограничения в подходе ГЗНХ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ru-RU" altLang="en-US" sz="3200" dirty="0" smtClean="0">
                <a:solidFill>
                  <a:srgbClr val="FFFF00"/>
                </a:solidFill>
              </a:rPr>
              <a:t>к </a:t>
            </a:r>
            <a:r>
              <a:rPr lang="ru-RU" altLang="en-US" sz="3200" dirty="0">
                <a:solidFill>
                  <a:srgbClr val="FFFF00"/>
                </a:solidFill>
              </a:rPr>
              <a:t>обучению 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b="1" dirty="0" smtClean="0">
                <a:solidFill>
                  <a:srgbClr val="994D00"/>
                </a:solidFill>
              </a:rPr>
              <a:t>Possible Limitations of </a:t>
            </a:r>
            <a:r>
              <a:rPr lang="en-US" altLang="en-US" sz="2000" b="1" dirty="0" err="1" smtClean="0">
                <a:solidFill>
                  <a:srgbClr val="994D00"/>
                </a:solidFill>
              </a:rPr>
              <a:t>GSNC</a:t>
            </a:r>
            <a:r>
              <a:rPr lang="en-US" altLang="en-US" sz="2000" b="1" dirty="0" smtClean="0">
                <a:solidFill>
                  <a:srgbClr val="994D00"/>
                </a:solidFill>
              </a:rPr>
              <a:t> approach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914400" y="1905000"/>
            <a:ext cx="8153400" cy="4800600"/>
          </a:xfrm>
        </p:spPr>
        <p:txBody>
          <a:bodyPr/>
          <a:lstStyle/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ru-RU" altLang="en-US" sz="3600" dirty="0" smtClean="0"/>
              <a:t>Д</a:t>
            </a:r>
            <a:r>
              <a:rPr lang="en-US" altLang="en-US" sz="3600" dirty="0" smtClean="0"/>
              <a:t>.	</a:t>
            </a:r>
            <a:r>
              <a:rPr lang="ru-RU" altLang="en-US" sz="3600" dirty="0">
                <a:solidFill>
                  <a:srgbClr val="FFFF00"/>
                </a:solidFill>
              </a:rPr>
              <a:t>Делает людей уязвимыми для </a:t>
            </a:r>
            <a:r>
              <a:rPr lang="ru-RU" altLang="en-US" sz="3600" b="1" u="sng" dirty="0" smtClean="0">
                <a:solidFill>
                  <a:srgbClr val="C00000"/>
                </a:solidFill>
              </a:rPr>
              <a:t>насмешек</a:t>
            </a:r>
            <a:r>
              <a:rPr lang="en-US" altLang="en-US" sz="3600" b="1" u="sng" dirty="0" smtClean="0">
                <a:solidFill>
                  <a:srgbClr val="FFFF00"/>
                </a:solidFill>
              </a:rPr>
              <a:t/>
            </a:r>
            <a:br>
              <a:rPr lang="en-US" altLang="en-US" sz="3600" b="1" u="sng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Opens people up to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ridicule</a:t>
            </a:r>
            <a:r>
              <a:rPr lang="en-US" altLang="en-US" sz="3600" u="sng" dirty="0" smtClean="0"/>
              <a:t/>
            </a:r>
            <a:br>
              <a:rPr lang="en-US" altLang="en-US" sz="3600" u="sng" dirty="0" smtClean="0"/>
            </a:br>
            <a:endParaRPr lang="en-US" altLang="en-US" sz="2000" b="1" u="sng" dirty="0" smtClean="0">
              <a:solidFill>
                <a:srgbClr val="FFFF00"/>
              </a:solidFill>
            </a:endParaRPr>
          </a:p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en-US" altLang="en-US" sz="3600" dirty="0" smtClean="0"/>
              <a:t>E.	</a:t>
            </a:r>
            <a:r>
              <a:rPr lang="ru-RU" altLang="en-US" sz="3600" dirty="0" smtClean="0">
                <a:solidFill>
                  <a:srgbClr val="FFFF00"/>
                </a:solidFill>
              </a:rPr>
              <a:t>Студенты </a:t>
            </a:r>
            <a:r>
              <a:rPr lang="ru-RU" altLang="en-US" sz="3600" dirty="0">
                <a:solidFill>
                  <a:srgbClr val="FFFF00"/>
                </a:solidFill>
              </a:rPr>
              <a:t>находятся на разных уровнях духовной </a:t>
            </a:r>
            <a:r>
              <a:rPr lang="ru-RU" altLang="en-US" sz="3600" b="1" u="sng" dirty="0">
                <a:solidFill>
                  <a:srgbClr val="C00000"/>
                </a:solidFill>
              </a:rPr>
              <a:t>зрелости</a:t>
            </a:r>
            <a:r>
              <a:rPr lang="ru-RU" altLang="en-US" sz="3600" b="1" u="sng" dirty="0">
                <a:solidFill>
                  <a:srgbClr val="FFFF00"/>
                </a:solidFill>
              </a:rPr>
              <a:t> </a:t>
            </a:r>
            <a:r>
              <a:rPr lang="en-US" altLang="en-US" sz="3600" b="1" u="sng" dirty="0" smtClean="0">
                <a:solidFill>
                  <a:srgbClr val="FFFF00"/>
                </a:solidFill>
              </a:rPr>
              <a:t/>
            </a:r>
            <a:br>
              <a:rPr lang="en-US" altLang="en-US" sz="3600" b="1" u="sng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Students are at different levels of spiritual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maturity</a:t>
            </a:r>
          </a:p>
          <a:p>
            <a:pPr marL="742950" indent="-742950" eaLnBrk="1" hangingPunct="1">
              <a:spcAft>
                <a:spcPct val="50000"/>
              </a:spcAft>
              <a:buFont typeface="Arial" charset="0"/>
              <a:buNone/>
              <a:defRPr/>
            </a:pPr>
            <a:endParaRPr lang="en-US" altLang="en-US" sz="3600" u="sng" dirty="0" smtClean="0">
              <a:solidFill>
                <a:srgbClr val="FFFF00"/>
              </a:solidFill>
            </a:endParaRP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E0430CE-4594-4864-B162-F4FFDBECF235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689975" cy="16764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b="1" dirty="0" smtClean="0">
                <a:solidFill>
                  <a:srgbClr val="FFFF00"/>
                </a:solidFill>
              </a:rPr>
              <a:t>5. 	</a:t>
            </a:r>
            <a:r>
              <a:rPr lang="ru-RU" altLang="en-US" sz="3200" dirty="0" smtClean="0">
                <a:solidFill>
                  <a:srgbClr val="FFFF00"/>
                </a:solidFill>
              </a:rPr>
              <a:t>Возможные </a:t>
            </a:r>
            <a:r>
              <a:rPr lang="ru-RU" altLang="en-US" sz="3200" dirty="0">
                <a:solidFill>
                  <a:srgbClr val="FFFF00"/>
                </a:solidFill>
              </a:rPr>
              <a:t>ограничения в подходе ГЗНХ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ru-RU" altLang="en-US" sz="3200" dirty="0" smtClean="0">
                <a:solidFill>
                  <a:srgbClr val="FFFF00"/>
                </a:solidFill>
              </a:rPr>
              <a:t>к </a:t>
            </a:r>
            <a:r>
              <a:rPr lang="ru-RU" altLang="en-US" sz="3200" dirty="0">
                <a:solidFill>
                  <a:srgbClr val="FFFF00"/>
                </a:solidFill>
              </a:rPr>
              <a:t>обучению 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b="1" dirty="0" smtClean="0">
                <a:solidFill>
                  <a:srgbClr val="994D00"/>
                </a:solidFill>
              </a:rPr>
              <a:t>Possible Limitations of </a:t>
            </a:r>
            <a:r>
              <a:rPr lang="en-US" altLang="en-US" sz="2000" b="1" dirty="0" err="1" smtClean="0">
                <a:solidFill>
                  <a:srgbClr val="994D00"/>
                </a:solidFill>
              </a:rPr>
              <a:t>GSNC</a:t>
            </a:r>
            <a:r>
              <a:rPr lang="en-US" altLang="en-US" sz="2000" b="1" dirty="0" smtClean="0">
                <a:solidFill>
                  <a:srgbClr val="994D00"/>
                </a:solidFill>
              </a:rPr>
              <a:t> approach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38200" y="1828800"/>
            <a:ext cx="8153400" cy="4953000"/>
          </a:xfrm>
        </p:spPr>
        <p:txBody>
          <a:bodyPr/>
          <a:lstStyle/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ru-RU" altLang="en-US" sz="2800" dirty="0" smtClean="0"/>
              <a:t>Ж</a:t>
            </a:r>
            <a:r>
              <a:rPr lang="en-US" altLang="en-US" sz="2800" dirty="0" smtClean="0"/>
              <a:t>.	</a:t>
            </a:r>
            <a:r>
              <a:rPr lang="ru-RU" altLang="en-US" sz="2800" dirty="0" smtClean="0">
                <a:solidFill>
                  <a:srgbClr val="FFFF00"/>
                </a:solidFill>
              </a:rPr>
              <a:t>Насущные </a:t>
            </a:r>
            <a:r>
              <a:rPr lang="ru-RU" altLang="en-US" sz="2800" dirty="0">
                <a:solidFill>
                  <a:srgbClr val="FFFF00"/>
                </a:solidFill>
              </a:rPr>
              <a:t>нужды студента могут отличаться от тех, которые обсуждаются в настоящий момент на занятиях </a:t>
            </a:r>
            <a:r>
              <a:rPr lang="en-US" altLang="en-US" sz="2800" dirty="0" smtClean="0">
                <a:solidFill>
                  <a:srgbClr val="FFFF00"/>
                </a:solidFill>
              </a:rPr>
              <a:t/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The immediate needs of a student may be different from the class currently being taught</a:t>
            </a:r>
            <a:br>
              <a:rPr lang="en-US" altLang="en-US" sz="2000" dirty="0" smtClean="0"/>
            </a:br>
            <a:endParaRPr lang="en-US" altLang="en-US" sz="2800" dirty="0" smtClean="0">
              <a:solidFill>
                <a:srgbClr val="FFFF00"/>
              </a:solidFill>
            </a:endParaRPr>
          </a:p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ru-RU" altLang="en-US" sz="2800" dirty="0" smtClean="0"/>
              <a:t>З</a:t>
            </a:r>
            <a:r>
              <a:rPr lang="en-US" altLang="en-US" sz="2800" dirty="0" smtClean="0"/>
              <a:t>.	</a:t>
            </a:r>
            <a:r>
              <a:rPr lang="ru-RU" altLang="en-US" sz="2800" b="1" u="sng" dirty="0" smtClean="0">
                <a:solidFill>
                  <a:srgbClr val="C00000"/>
                </a:solidFill>
              </a:rPr>
              <a:t>Постоянный</a:t>
            </a:r>
            <a:r>
              <a:rPr lang="ru-RU" altLang="en-US" sz="2800" dirty="0" smtClean="0">
                <a:solidFill>
                  <a:srgbClr val="C00000"/>
                </a:solidFill>
              </a:rPr>
              <a:t> </a:t>
            </a:r>
            <a:r>
              <a:rPr lang="ru-RU" altLang="en-US" sz="2800" dirty="0" smtClean="0">
                <a:solidFill>
                  <a:srgbClr val="FFFF00"/>
                </a:solidFill>
              </a:rPr>
              <a:t>приток новых студентов</a:t>
            </a:r>
            <a:r>
              <a:rPr lang="en-US" altLang="en-US" sz="2800" dirty="0" smtClean="0">
                <a:solidFill>
                  <a:srgbClr val="FFFF00"/>
                </a:solidFill>
              </a:rPr>
              <a:t/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000" dirty="0"/>
              <a:t>New students coming in </a:t>
            </a:r>
            <a:r>
              <a:rPr lang="en-US" altLang="en-US" sz="2000" u="sng" dirty="0">
                <a:solidFill>
                  <a:srgbClr val="C00000"/>
                </a:solidFill>
              </a:rPr>
              <a:t>all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the time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marL="742950" indent="-742950" eaLnBrk="1" hangingPunct="1">
              <a:spcAft>
                <a:spcPct val="50000"/>
              </a:spcAft>
              <a:defRPr/>
            </a:pPr>
            <a:endParaRPr lang="en-US" altLang="en-US" sz="3600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3CE73E9-6E1C-4BEE-9C17-3A333D37A57C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689975" cy="16764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b="1" dirty="0" smtClean="0">
                <a:solidFill>
                  <a:srgbClr val="FFFF00"/>
                </a:solidFill>
              </a:rPr>
              <a:t>5. 	</a:t>
            </a:r>
            <a:r>
              <a:rPr lang="ru-RU" altLang="en-US" sz="3200" dirty="0" smtClean="0">
                <a:solidFill>
                  <a:srgbClr val="FFFF00"/>
                </a:solidFill>
              </a:rPr>
              <a:t>Возможные </a:t>
            </a:r>
            <a:r>
              <a:rPr lang="ru-RU" altLang="en-US" sz="3200" dirty="0">
                <a:solidFill>
                  <a:srgbClr val="FFFF00"/>
                </a:solidFill>
              </a:rPr>
              <a:t>ограничения в подходе ГЗНХ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ru-RU" altLang="en-US" sz="3200" dirty="0" smtClean="0">
                <a:solidFill>
                  <a:srgbClr val="FFFF00"/>
                </a:solidFill>
              </a:rPr>
              <a:t>к </a:t>
            </a:r>
            <a:r>
              <a:rPr lang="ru-RU" altLang="en-US" sz="3200" dirty="0">
                <a:solidFill>
                  <a:srgbClr val="FFFF00"/>
                </a:solidFill>
              </a:rPr>
              <a:t>обучению 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b="1" dirty="0" smtClean="0">
                <a:solidFill>
                  <a:srgbClr val="994D00"/>
                </a:solidFill>
              </a:rPr>
              <a:t>Possible Limitations of </a:t>
            </a:r>
            <a:r>
              <a:rPr lang="en-US" altLang="en-US" sz="2000" b="1" dirty="0" err="1" smtClean="0">
                <a:solidFill>
                  <a:srgbClr val="994D00"/>
                </a:solidFill>
              </a:rPr>
              <a:t>GSNC</a:t>
            </a:r>
            <a:r>
              <a:rPr lang="en-US" altLang="en-US" sz="2000" b="1" dirty="0" smtClean="0">
                <a:solidFill>
                  <a:srgbClr val="994D00"/>
                </a:solidFill>
              </a:rPr>
              <a:t> approach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2286000"/>
            <a:ext cx="8077200" cy="39624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2600" dirty="0" smtClean="0">
                <a:solidFill>
                  <a:srgbClr val="FFE0C2"/>
                </a:solidFill>
              </a:rPr>
              <a:t>A.	</a:t>
            </a:r>
            <a:r>
              <a:rPr lang="ru-RU" altLang="en-US" sz="2600" dirty="0" smtClean="0">
                <a:solidFill>
                  <a:schemeClr val="accent1">
                    <a:lumMod val="50000"/>
                  </a:schemeClr>
                </a:solidFill>
              </a:rPr>
              <a:t>Групповые </a:t>
            </a:r>
            <a:r>
              <a:rPr lang="ru-RU" altLang="en-US" sz="2600" dirty="0">
                <a:solidFill>
                  <a:schemeClr val="accent1">
                    <a:lumMod val="50000"/>
                  </a:schemeClr>
                </a:solidFill>
              </a:rPr>
              <a:t>занятия для новообращенных </a:t>
            </a:r>
            <a:r>
              <a:rPr lang="en-US" altLang="en-US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altLang="en-US" sz="2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en-US" sz="2600" dirty="0" smtClean="0">
                <a:solidFill>
                  <a:schemeClr val="accent1">
                    <a:lumMod val="50000"/>
                  </a:schemeClr>
                </a:solidFill>
              </a:rPr>
              <a:t>христиан </a:t>
            </a:r>
            <a:r>
              <a:rPr lang="ru-RU" altLang="en-US" sz="2600" dirty="0">
                <a:solidFill>
                  <a:schemeClr val="accent1">
                    <a:lumMod val="50000"/>
                  </a:schemeClr>
                </a:solidFill>
              </a:rPr>
              <a:t>(ГЗНХ</a:t>
            </a:r>
            <a:r>
              <a:rPr lang="ru-RU" altLang="en-US" sz="2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altLang="en-US" sz="2600" dirty="0" smtClean="0">
                <a:solidFill>
                  <a:srgbClr val="FFFF00"/>
                </a:solidFill>
              </a:rPr>
              <a:t/>
            </a:r>
            <a:br>
              <a:rPr lang="en-US" altLang="en-US" sz="2600" dirty="0" smtClean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rgbClr val="FFE0C2"/>
                </a:solidFill>
              </a:rPr>
              <a:t>Group Studies for New Christians (</a:t>
            </a:r>
            <a:r>
              <a:rPr lang="en-US" altLang="en-US" sz="2000" dirty="0" err="1" smtClean="0">
                <a:solidFill>
                  <a:srgbClr val="FFE0C2"/>
                </a:solidFill>
              </a:rPr>
              <a:t>GSNC</a:t>
            </a:r>
            <a:r>
              <a:rPr lang="en-US" altLang="en-US" sz="2000" dirty="0" smtClean="0">
                <a:solidFill>
                  <a:srgbClr val="FFE0C2"/>
                </a:solidFill>
              </a:rPr>
              <a:t>)</a:t>
            </a:r>
            <a:r>
              <a:rPr lang="ru-RU" altLang="en-US" sz="2000" dirty="0" smtClean="0">
                <a:solidFill>
                  <a:srgbClr val="FFE0C2"/>
                </a:solidFill>
              </a:rPr>
              <a:t> </a:t>
            </a:r>
            <a:r>
              <a:rPr lang="en-US" altLang="en-US" sz="2600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sz="2600" dirty="0" smtClean="0"/>
              <a:t>Б</a:t>
            </a:r>
            <a:r>
              <a:rPr lang="en-US" altLang="en-US" sz="2600" dirty="0" smtClean="0"/>
              <a:t>.	</a:t>
            </a:r>
            <a:r>
              <a:rPr lang="ru-RU" altLang="en-US" sz="2600" dirty="0" smtClean="0">
                <a:solidFill>
                  <a:schemeClr val="accent1">
                    <a:lumMod val="50000"/>
                  </a:schemeClr>
                </a:solidFill>
              </a:rPr>
              <a:t>Индивидуальные занятия для </a:t>
            </a:r>
            <a:r>
              <a:rPr lang="en-US" altLang="en-US" sz="2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en-US" sz="2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en-US" sz="2600" dirty="0" smtClean="0">
                <a:solidFill>
                  <a:schemeClr val="accent1">
                    <a:lumMod val="50000"/>
                  </a:schemeClr>
                </a:solidFill>
              </a:rPr>
              <a:t>новообращенных христиан (ИЗНХ)</a:t>
            </a:r>
            <a:r>
              <a:rPr lang="en-US" altLang="en-US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2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en-US" sz="2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sz="2000" dirty="0" smtClean="0">
                <a:solidFill>
                  <a:srgbClr val="FFE0C2"/>
                </a:solidFill>
              </a:rPr>
              <a:t>Personal </a:t>
            </a:r>
            <a:r>
              <a:rPr lang="en-US" altLang="en-US" sz="2000" dirty="0">
                <a:solidFill>
                  <a:srgbClr val="FFE0C2"/>
                </a:solidFill>
              </a:rPr>
              <a:t>Studies for New Christians (</a:t>
            </a:r>
            <a:r>
              <a:rPr lang="en-US" altLang="en-US" sz="2000" dirty="0" err="1">
                <a:solidFill>
                  <a:srgbClr val="FFE0C2"/>
                </a:solidFill>
              </a:rPr>
              <a:t>PSNC</a:t>
            </a:r>
            <a:r>
              <a:rPr lang="en-US" altLang="en-US" sz="2000" dirty="0">
                <a:solidFill>
                  <a:srgbClr val="FFE0C2"/>
                </a:solidFill>
              </a:rPr>
              <a:t>)</a:t>
            </a:r>
            <a:endParaRPr lang="en-US" altLang="en-US" sz="2600" dirty="0" smtClean="0">
              <a:solidFill>
                <a:srgbClr val="FFFF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2600" dirty="0" smtClean="0">
                <a:solidFill>
                  <a:srgbClr val="FFE0C2"/>
                </a:solidFill>
              </a:rPr>
              <a:t>B.	</a:t>
            </a:r>
            <a:r>
              <a:rPr lang="ru-RU" altLang="en-US" sz="2600" dirty="0" smtClean="0">
                <a:solidFill>
                  <a:schemeClr val="accent1">
                    <a:lumMod val="50000"/>
                  </a:schemeClr>
                </a:solidFill>
              </a:rPr>
              <a:t>Другие </a:t>
            </a:r>
            <a:r>
              <a:rPr lang="ru-RU" altLang="en-US" sz="2600" dirty="0">
                <a:solidFill>
                  <a:schemeClr val="accent1">
                    <a:lumMod val="50000"/>
                  </a:schemeClr>
                </a:solidFill>
              </a:rPr>
              <a:t>спецкурсы – Благовестие, </a:t>
            </a:r>
            <a:r>
              <a:rPr lang="ru-RU" altLang="en-US" sz="2600" dirty="0" smtClean="0">
                <a:solidFill>
                  <a:schemeClr val="accent1">
                    <a:lumMod val="50000"/>
                  </a:schemeClr>
                </a:solidFill>
              </a:rPr>
              <a:t>СПИД,</a:t>
            </a:r>
            <a:r>
              <a:rPr lang="en-US" alt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en-US" sz="2600" dirty="0" smtClean="0">
                <a:solidFill>
                  <a:schemeClr val="accent1">
                    <a:lumMod val="50000"/>
                  </a:schemeClr>
                </a:solidFill>
              </a:rPr>
              <a:t>эмоциональная </a:t>
            </a:r>
            <a:r>
              <a:rPr lang="ru-RU" altLang="en-US" sz="2600" dirty="0">
                <a:solidFill>
                  <a:schemeClr val="accent1">
                    <a:lumMod val="50000"/>
                  </a:schemeClr>
                </a:solidFill>
              </a:rPr>
              <a:t>зависимость, и </a:t>
            </a:r>
            <a:r>
              <a:rPr lang="ru-RU" altLang="en-US" sz="2600" dirty="0" smtClean="0">
                <a:solidFill>
                  <a:schemeClr val="accent1">
                    <a:lumMod val="50000"/>
                  </a:schemeClr>
                </a:solidFill>
              </a:rPr>
              <a:t>тд</a:t>
            </a:r>
            <a:r>
              <a:rPr lang="en-US" altLang="en-US" sz="2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en-US" sz="2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sz="2000" dirty="0" smtClean="0">
                <a:solidFill>
                  <a:srgbClr val="FFE0C2"/>
                </a:solidFill>
              </a:rPr>
              <a:t>Other special classes—Evangelism, AIDS, </a:t>
            </a:r>
            <a:br>
              <a:rPr lang="en-US" altLang="en-US" sz="2000" dirty="0" smtClean="0">
                <a:solidFill>
                  <a:srgbClr val="FFE0C2"/>
                </a:solidFill>
              </a:rPr>
            </a:br>
            <a:r>
              <a:rPr lang="en-US" altLang="en-US" sz="2000" dirty="0" smtClean="0">
                <a:solidFill>
                  <a:srgbClr val="FFE0C2"/>
                </a:solidFill>
              </a:rPr>
              <a:t>Emotional Dependency, etc.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ru-RU" altLang="en-US" sz="2600" dirty="0" smtClean="0">
                <a:solidFill>
                  <a:srgbClr val="FFFF00"/>
                </a:solidFill>
              </a:rPr>
              <a:t> </a:t>
            </a:r>
            <a:r>
              <a:rPr lang="en-US" altLang="en-US" sz="2600" dirty="0" smtClean="0">
                <a:solidFill>
                  <a:srgbClr val="FFFF00"/>
                </a:solidFill>
              </a:rPr>
              <a:t> </a:t>
            </a:r>
            <a:r>
              <a:rPr lang="ru-RU" altLang="en-US" sz="2600" dirty="0" smtClean="0">
                <a:solidFill>
                  <a:srgbClr val="FFFF00"/>
                </a:solidFill>
              </a:rPr>
              <a:t> </a:t>
            </a:r>
            <a:r>
              <a:rPr lang="en-US" altLang="en-US" sz="2600" dirty="0" smtClean="0">
                <a:solidFill>
                  <a:srgbClr val="FFFF00"/>
                </a:solidFill>
              </a:rPr>
              <a:t/>
            </a:r>
            <a:br>
              <a:rPr lang="en-US" altLang="en-US" sz="2600" dirty="0" smtClean="0">
                <a:solidFill>
                  <a:srgbClr val="FFFF00"/>
                </a:solidFill>
              </a:rPr>
            </a:br>
            <a:endParaRPr lang="en-US" altLang="en-US" sz="2600" dirty="0" smtClean="0">
              <a:solidFill>
                <a:srgbClr val="FFFF00"/>
              </a:solidFill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458200" cy="2133600"/>
          </a:xfrm>
        </p:spPr>
        <p:txBody>
          <a:bodyPr/>
          <a:lstStyle/>
          <a:p>
            <a:pPr marL="457200" indent="-457200" algn="l" eaLnBrk="1" hangingPunct="1">
              <a:defRPr/>
            </a:pPr>
            <a:r>
              <a:rPr lang="en-US" altLang="en-US" sz="3200" dirty="0" smtClean="0">
                <a:solidFill>
                  <a:srgbClr val="663300"/>
                </a:solidFill>
              </a:rPr>
              <a:t>1. </a:t>
            </a:r>
            <a:r>
              <a:rPr lang="ru-RU" altLang="en-US" sz="3200" dirty="0">
                <a:solidFill>
                  <a:srgbClr val="994D00"/>
                </a:solidFill>
              </a:rPr>
              <a:t>Обзор курсов христианского</a:t>
            </a:r>
            <a:r>
              <a:rPr lang="en-US" altLang="en-US" sz="3200" dirty="0">
                <a:solidFill>
                  <a:srgbClr val="994D00"/>
                </a:solidFill>
              </a:rPr>
              <a:t> </a:t>
            </a:r>
            <a:r>
              <a:rPr lang="ru-RU" altLang="en-US" sz="3200" dirty="0">
                <a:solidFill>
                  <a:srgbClr val="994D00"/>
                </a:solidFill>
              </a:rPr>
              <a:t>ученичества, которые проходят наши </a:t>
            </a:r>
            <a:r>
              <a:rPr lang="ru-RU" altLang="en-US" sz="3200" dirty="0" smtClean="0">
                <a:solidFill>
                  <a:srgbClr val="994D00"/>
                </a:solidFill>
              </a:rPr>
              <a:t>студенты</a:t>
            </a:r>
            <a:r>
              <a:rPr lang="en-US" altLang="en-US" sz="3200" dirty="0" smtClean="0">
                <a:solidFill>
                  <a:srgbClr val="994D00"/>
                </a:solidFill>
              </a:rPr>
              <a:t/>
            </a:r>
            <a:br>
              <a:rPr lang="en-US" altLang="en-US" sz="3200" dirty="0" smtClean="0">
                <a:solidFill>
                  <a:srgbClr val="994D00"/>
                </a:solidFill>
              </a:rPr>
            </a:br>
            <a:r>
              <a:rPr lang="en-US" alt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Overview of the Discipleship Training given to our Students</a:t>
            </a:r>
            <a:endParaRPr lang="en-US" altLang="en-US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311058D-2BDC-4124-80C7-6FD0CF495B29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71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 smtClean="0">
                <a:solidFill>
                  <a:srgbClr val="FFFF00"/>
                </a:solidFill>
              </a:rPr>
              <a:t>6. 	</a:t>
            </a:r>
            <a:r>
              <a:rPr lang="ru-RU" altLang="en-US" sz="3200" dirty="0" smtClean="0">
                <a:solidFill>
                  <a:srgbClr val="FFFF00"/>
                </a:solidFill>
              </a:rPr>
              <a:t>Структура </a:t>
            </a:r>
            <a:r>
              <a:rPr lang="ru-RU" altLang="en-US" sz="3200" dirty="0">
                <a:solidFill>
                  <a:srgbClr val="FFFF00"/>
                </a:solidFill>
              </a:rPr>
              <a:t>каждого курса </a:t>
            </a:r>
            <a:r>
              <a:rPr lang="ru-RU" altLang="en-US" sz="3200" dirty="0" smtClean="0">
                <a:solidFill>
                  <a:srgbClr val="FFFF00"/>
                </a:solidFill>
              </a:rPr>
              <a:t>ГЗНХ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rgbClr val="994D00"/>
                </a:solidFill>
              </a:rPr>
              <a:t>Structure for each </a:t>
            </a:r>
            <a:r>
              <a:rPr lang="en-US" altLang="en-US" sz="2000" dirty="0" err="1" smtClean="0">
                <a:solidFill>
                  <a:srgbClr val="994D00"/>
                </a:solidFill>
              </a:rPr>
              <a:t>GSNC</a:t>
            </a:r>
            <a:r>
              <a:rPr lang="en-US" altLang="en-US" sz="2000" dirty="0" smtClean="0">
                <a:solidFill>
                  <a:srgbClr val="994D00"/>
                </a:solidFill>
              </a:rPr>
              <a:t> course</a:t>
            </a:r>
            <a:r>
              <a:rPr lang="en-US" altLang="en-US" sz="3200" dirty="0" smtClean="0">
                <a:solidFill>
                  <a:srgbClr val="994D00"/>
                </a:solidFill>
              </a:rPr>
              <a:t>    </a:t>
            </a:r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57200" y="1447800"/>
            <a:ext cx="5562600" cy="47244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2400" dirty="0" smtClean="0"/>
              <a:t>A.	</a:t>
            </a:r>
            <a:r>
              <a:rPr lang="ru-RU" altLang="en-US" sz="2400" dirty="0">
                <a:solidFill>
                  <a:srgbClr val="FFFF00"/>
                </a:solidFill>
              </a:rPr>
              <a:t>Большинство из них состоит из пяти </a:t>
            </a:r>
            <a:r>
              <a:rPr lang="ru-RU" altLang="en-US" sz="2400" dirty="0" smtClean="0">
                <a:solidFill>
                  <a:srgbClr val="FFFF00"/>
                </a:solidFill>
              </a:rPr>
              <a:t>занятий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Most designed for 5 class sessions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sz="2400" dirty="0" smtClean="0"/>
              <a:t>Б</a:t>
            </a:r>
            <a:r>
              <a:rPr lang="en-US" altLang="en-US" sz="2400" dirty="0" smtClean="0"/>
              <a:t>.	</a:t>
            </a:r>
            <a:r>
              <a:rPr lang="ru-RU" altLang="en-US" sz="2400" dirty="0">
                <a:solidFill>
                  <a:srgbClr val="FFFF00"/>
                </a:solidFill>
              </a:rPr>
              <a:t>Каждое занятие заканчивается заданием по практическому применению на личном </a:t>
            </a:r>
            <a:r>
              <a:rPr lang="ru-RU" altLang="en-US" sz="2400" dirty="0" smtClean="0">
                <a:solidFill>
                  <a:srgbClr val="FFFF00"/>
                </a:solidFill>
              </a:rPr>
              <a:t>опыте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Each lesson ends with a personal application</a:t>
            </a:r>
            <a:br>
              <a:rPr lang="en-US" altLang="en-US" sz="1800" dirty="0" smtClean="0"/>
            </a:br>
            <a:endParaRPr lang="en-US" altLang="en-US" sz="24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2400" dirty="0" smtClean="0"/>
              <a:t>B.	</a:t>
            </a:r>
            <a:r>
              <a:rPr lang="ru-RU" altLang="en-US" sz="2400" dirty="0" smtClean="0">
                <a:solidFill>
                  <a:srgbClr val="FFFF00"/>
                </a:solidFill>
              </a:rPr>
              <a:t>Заучивание мест Писания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/>
              <a:t>Scripture </a:t>
            </a:r>
            <a:r>
              <a:rPr lang="en-US" altLang="en-US" sz="1800" dirty="0" smtClean="0"/>
              <a:t>memorization</a:t>
            </a:r>
            <a:br>
              <a:rPr lang="en-US" altLang="en-US" sz="1800" dirty="0" smtClean="0"/>
            </a:br>
            <a:endParaRPr lang="en-US" altLang="en-US" sz="24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sz="2400" dirty="0" smtClean="0"/>
              <a:t>Г</a:t>
            </a:r>
            <a:r>
              <a:rPr lang="en-US" altLang="en-US" sz="2400" dirty="0" smtClean="0"/>
              <a:t>.	</a:t>
            </a:r>
            <a:r>
              <a:rPr lang="ru-RU" altLang="en-US" sz="2400" dirty="0">
                <a:solidFill>
                  <a:srgbClr val="FFFF00"/>
                </a:solidFill>
              </a:rPr>
              <a:t>Список заданий для </a:t>
            </a:r>
            <a:r>
              <a:rPr lang="ru-RU" altLang="en-US" sz="2400" dirty="0" smtClean="0">
                <a:solidFill>
                  <a:srgbClr val="FFFF00"/>
                </a:solidFill>
              </a:rPr>
              <a:t>класса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Class Assignment List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20484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00" y="2020888"/>
            <a:ext cx="1513212" cy="2133600"/>
          </a:xfrm>
        </p:spPr>
      </p:pic>
      <p:pic>
        <p:nvPicPr>
          <p:cNvPr id="20485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09" y="3392488"/>
            <a:ext cx="1539107" cy="2170112"/>
          </a:xfrm>
        </p:spPr>
      </p:pic>
      <p:sp>
        <p:nvSpPr>
          <p:cNvPr id="14342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DEF34D0-0BBE-4A44-BD67-3102411E309B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43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15240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 smtClean="0">
                <a:solidFill>
                  <a:schemeClr val="accent1"/>
                </a:solidFill>
              </a:rPr>
              <a:t>7. 	</a:t>
            </a:r>
            <a:r>
              <a:rPr lang="ru-RU" altLang="en-US" sz="3200" dirty="0" smtClean="0">
                <a:solidFill>
                  <a:srgbClr val="FFFF00"/>
                </a:solidFill>
              </a:rPr>
              <a:t>Конспекты </a:t>
            </a:r>
            <a:r>
              <a:rPr lang="ru-RU" altLang="en-US" sz="3200" dirty="0">
                <a:solidFill>
                  <a:srgbClr val="FFFF00"/>
                </a:solidFill>
              </a:rPr>
              <a:t>занятий в Пособии для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ru-RU" altLang="en-US" sz="3200" dirty="0" smtClean="0">
                <a:solidFill>
                  <a:srgbClr val="FFFF00"/>
                </a:solidFill>
              </a:rPr>
              <a:t>преподавателя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chemeClr val="accent1"/>
                </a:solidFill>
              </a:rPr>
              <a:t>Lesson plans in Teacher’s Manual   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11225" y="1825625"/>
            <a:ext cx="8385175" cy="4498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2400"/>
              </a:spcAft>
              <a:defRPr/>
            </a:pPr>
            <a:r>
              <a:rPr lang="ru-RU" altLang="en-US" sz="2200" dirty="0">
                <a:solidFill>
                  <a:srgbClr val="FFFF00"/>
                </a:solidFill>
              </a:rPr>
              <a:t>Ключевая библейская истина и Ключевое место </a:t>
            </a:r>
            <a:r>
              <a:rPr lang="ru-RU" altLang="en-US" sz="2200" dirty="0" smtClean="0">
                <a:solidFill>
                  <a:srgbClr val="FFFF00"/>
                </a:solidFill>
              </a:rPr>
              <a:t>Писания</a:t>
            </a:r>
            <a:r>
              <a:rPr lang="en-US" altLang="en-US" sz="2200" dirty="0" smtClean="0">
                <a:solidFill>
                  <a:srgbClr val="FFFF00"/>
                </a:solidFill>
              </a:rPr>
              <a:t/>
            </a:r>
            <a:br>
              <a:rPr lang="en-US" altLang="en-US" sz="2200" dirty="0" smtClean="0">
                <a:solidFill>
                  <a:srgbClr val="FFFF00"/>
                </a:solidFill>
              </a:rPr>
            </a:br>
            <a:r>
              <a:rPr lang="en-US" altLang="en-US" sz="1600" dirty="0" smtClean="0"/>
              <a:t>Key Biblical Truth and a Key Verse</a:t>
            </a:r>
            <a:endParaRPr lang="en-US" altLang="en-US" sz="22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2400"/>
              </a:spcAft>
              <a:defRPr/>
            </a:pPr>
            <a:r>
              <a:rPr lang="ru-RU" altLang="en-US" sz="2200" dirty="0" smtClean="0">
                <a:solidFill>
                  <a:srgbClr val="FFFF00"/>
                </a:solidFill>
              </a:rPr>
              <a:t>Упражнение для разминки</a:t>
            </a:r>
            <a:r>
              <a:rPr lang="en-US" altLang="en-US" sz="2200" dirty="0" smtClean="0">
                <a:solidFill>
                  <a:srgbClr val="FFFF00"/>
                </a:solidFill>
              </a:rPr>
              <a:t/>
            </a:r>
            <a:br>
              <a:rPr lang="en-US" altLang="en-US" sz="22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Lesson Warm-up activity</a:t>
            </a:r>
            <a:endParaRPr lang="en-US" altLang="en-US" sz="22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2400"/>
              </a:spcAft>
              <a:defRPr/>
            </a:pPr>
            <a:r>
              <a:rPr lang="ru-RU" altLang="en-US" sz="2200" dirty="0" smtClean="0">
                <a:solidFill>
                  <a:srgbClr val="FFFF00"/>
                </a:solidFill>
              </a:rPr>
              <a:t>Особые </a:t>
            </a:r>
            <a:r>
              <a:rPr lang="ru-RU" altLang="en-US" sz="2200" dirty="0">
                <a:solidFill>
                  <a:srgbClr val="FFFF00"/>
                </a:solidFill>
              </a:rPr>
              <a:t>задания и инструкции для каждой части </a:t>
            </a:r>
            <a:r>
              <a:rPr lang="ru-RU" altLang="en-US" sz="2200" dirty="0" smtClean="0">
                <a:solidFill>
                  <a:srgbClr val="FFFF00"/>
                </a:solidFill>
              </a:rPr>
              <a:t>занятия</a:t>
            </a:r>
            <a:r>
              <a:rPr lang="en-US" altLang="en-US" sz="2200" dirty="0" smtClean="0">
                <a:solidFill>
                  <a:srgbClr val="FFFF00"/>
                </a:solidFill>
              </a:rPr>
              <a:t/>
            </a:r>
            <a:br>
              <a:rPr lang="en-US" altLang="en-US" sz="22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Specific activities and instructions for covering each part of the lesson</a:t>
            </a:r>
            <a:endParaRPr lang="en-US" altLang="en-US" sz="22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2400"/>
              </a:spcAft>
              <a:defRPr/>
            </a:pPr>
            <a:r>
              <a:rPr lang="ru-RU" altLang="en-US" sz="2200" dirty="0">
                <a:solidFill>
                  <a:srgbClr val="FFFF00"/>
                </a:solidFill>
              </a:rPr>
              <a:t>Задание по практическому применению на личном </a:t>
            </a:r>
            <a:r>
              <a:rPr lang="ru-RU" altLang="en-US" sz="2200" dirty="0" smtClean="0">
                <a:solidFill>
                  <a:srgbClr val="FFFF00"/>
                </a:solidFill>
              </a:rPr>
              <a:t>опыте</a:t>
            </a:r>
            <a:r>
              <a:rPr lang="en-US" altLang="en-US" sz="2200" dirty="0" smtClean="0">
                <a:solidFill>
                  <a:srgbClr val="FFFF00"/>
                </a:solidFill>
              </a:rPr>
              <a:t/>
            </a:r>
            <a:br>
              <a:rPr lang="en-US" altLang="en-US" sz="22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Personal Application</a:t>
            </a:r>
            <a:endParaRPr lang="en-US" altLang="en-US" sz="22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ru-RU" altLang="en-US" sz="2400" dirty="0" smtClean="0">
                <a:solidFill>
                  <a:srgbClr val="FFFF00"/>
                </a:solidFill>
              </a:rPr>
              <a:t>Задания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Assignments</a:t>
            </a:r>
            <a:endParaRPr lang="en-US" altLang="en-US" sz="1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endParaRPr lang="en-US" altLang="en-US" sz="2200" dirty="0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277B681-D257-4A36-8C6D-F26D374C64C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536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76200"/>
            <a:ext cx="8689975" cy="13716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 smtClean="0">
                <a:solidFill>
                  <a:srgbClr val="FFFF00"/>
                </a:solidFill>
              </a:rPr>
              <a:t>8. 	</a:t>
            </a:r>
            <a:r>
              <a:rPr lang="ru-RU" altLang="en-US" sz="3200" dirty="0" smtClean="0">
                <a:solidFill>
                  <a:srgbClr val="FFFF00"/>
                </a:solidFill>
              </a:rPr>
              <a:t>Возможные </a:t>
            </a:r>
            <a:r>
              <a:rPr lang="ru-RU" altLang="en-US" sz="3200" dirty="0">
                <a:solidFill>
                  <a:srgbClr val="FFFF00"/>
                </a:solidFill>
              </a:rPr>
              <a:t>проблемы с преподаванием 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ru-RU" altLang="en-US" sz="3200" dirty="0" smtClean="0">
                <a:solidFill>
                  <a:srgbClr val="FFFF00"/>
                </a:solidFill>
              </a:rPr>
              <a:t>курсов </a:t>
            </a:r>
            <a:r>
              <a:rPr lang="ru-RU" altLang="en-US" sz="3200" dirty="0">
                <a:solidFill>
                  <a:srgbClr val="FFFF00"/>
                </a:solidFill>
              </a:rPr>
              <a:t>ГЗНХ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chemeClr val="accent1"/>
                </a:solidFill>
              </a:rPr>
              <a:t>Possible Problems with Teaching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GSNC</a:t>
            </a:r>
            <a:r>
              <a:rPr lang="en-US" altLang="en-US" sz="2000" dirty="0" smtClean="0">
                <a:solidFill>
                  <a:schemeClr val="accent1"/>
                </a:solidFill>
              </a:rPr>
              <a:t>    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762000" y="1676400"/>
            <a:ext cx="8153400" cy="5105400"/>
          </a:xfrm>
        </p:spPr>
        <p:txBody>
          <a:bodyPr/>
          <a:lstStyle/>
          <a:p>
            <a:pPr marL="514350" indent="-514350" eaLnBrk="1" hangingPunct="1">
              <a:spcAft>
                <a:spcPct val="50000"/>
              </a:spcAft>
              <a:buNone/>
              <a:defRPr/>
            </a:pPr>
            <a:r>
              <a:rPr lang="en-US" altLang="en-US" sz="2800" dirty="0" smtClean="0"/>
              <a:t>A.	</a:t>
            </a:r>
            <a:r>
              <a:rPr lang="ru-RU" altLang="en-US" sz="2800" dirty="0">
                <a:solidFill>
                  <a:srgbClr val="FFFF00"/>
                </a:solidFill>
              </a:rPr>
              <a:t>Не стремитесь сделать </a:t>
            </a:r>
            <a:r>
              <a:rPr lang="ru-RU" altLang="en-US" sz="2800" b="1" u="sng" dirty="0">
                <a:solidFill>
                  <a:srgbClr val="C00000"/>
                </a:solidFill>
              </a:rPr>
              <a:t>все</a:t>
            </a:r>
            <a:r>
              <a:rPr lang="ru-RU" altLang="en-US" sz="2800" dirty="0">
                <a:solidFill>
                  <a:srgbClr val="FFFF00"/>
                </a:solidFill>
              </a:rPr>
              <a:t>, что имеется в конспекте занятия или руководстве для </a:t>
            </a:r>
            <a:r>
              <a:rPr lang="ru-RU" altLang="en-US" sz="2800" dirty="0" smtClean="0">
                <a:solidFill>
                  <a:srgbClr val="FFFF00"/>
                </a:solidFill>
              </a:rPr>
              <a:t>студента</a:t>
            </a:r>
            <a:r>
              <a:rPr lang="en-US" altLang="en-US" sz="2800" dirty="0" smtClean="0">
                <a:solidFill>
                  <a:srgbClr val="FFFF00"/>
                </a:solidFill>
              </a:rPr>
              <a:t/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Do not feel compelled to cover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everything</a:t>
            </a:r>
            <a:r>
              <a:rPr lang="en-US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/>
              <a:t>in the lesson plan or student manual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ct val="50000"/>
              </a:spcAft>
              <a:buNone/>
              <a:defRPr/>
            </a:pPr>
            <a:r>
              <a:rPr lang="ru-RU" altLang="en-US" sz="2800" dirty="0" smtClean="0"/>
              <a:t>Б</a:t>
            </a:r>
            <a:r>
              <a:rPr lang="en-US" altLang="en-US" sz="2800" dirty="0" smtClean="0"/>
              <a:t>.	</a:t>
            </a:r>
            <a:r>
              <a:rPr lang="ru-RU" altLang="en-US" sz="2800" dirty="0">
                <a:solidFill>
                  <a:srgbClr val="FFFF00"/>
                </a:solidFill>
              </a:rPr>
              <a:t>Не просто </a:t>
            </a:r>
            <a:r>
              <a:rPr lang="ru-RU" altLang="en-US" sz="2800" b="1" u="sng" dirty="0">
                <a:solidFill>
                  <a:srgbClr val="C00000"/>
                </a:solidFill>
              </a:rPr>
              <a:t>читайте</a:t>
            </a:r>
            <a:r>
              <a:rPr lang="ru-RU" altLang="en-US" sz="2800" dirty="0">
                <a:solidFill>
                  <a:srgbClr val="C00000"/>
                </a:solidFill>
              </a:rPr>
              <a:t> </a:t>
            </a:r>
            <a:r>
              <a:rPr lang="ru-RU" altLang="en-US" sz="2800" dirty="0">
                <a:solidFill>
                  <a:srgbClr val="FFFF00"/>
                </a:solidFill>
              </a:rPr>
              <a:t>руководство для </a:t>
            </a:r>
            <a:r>
              <a:rPr lang="ru-RU" altLang="en-US" sz="2800" dirty="0" smtClean="0">
                <a:solidFill>
                  <a:srgbClr val="FFFF00"/>
                </a:solidFill>
              </a:rPr>
              <a:t>студентов</a:t>
            </a:r>
            <a:r>
              <a:rPr lang="en-US" altLang="en-US" sz="2800" dirty="0" smtClean="0">
                <a:solidFill>
                  <a:srgbClr val="FFFF00"/>
                </a:solidFill>
              </a:rPr>
              <a:t/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Do not simply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read</a:t>
            </a:r>
            <a:r>
              <a:rPr lang="en-US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/>
              <a:t>the student manual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ct val="50000"/>
              </a:spcAft>
              <a:buFont typeface="Arial" charset="0"/>
              <a:buNone/>
              <a:defRPr/>
            </a:pPr>
            <a:endParaRPr lang="en-US" altLang="en-US" dirty="0" smtClean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C95F565-CE75-4258-8BBA-03D3C5DBEDE9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C:\Users\Gregg\AppData\Local\Microsoft\Windows\Temporary Internet Files\Content.IE5\OSHBQ53D\MCj0286969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39624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762000" y="2057400"/>
            <a:ext cx="8153400" cy="5105400"/>
          </a:xfrm>
        </p:spPr>
        <p:txBody>
          <a:bodyPr/>
          <a:lstStyle/>
          <a:p>
            <a:pPr marL="514350" indent="-514350" eaLnBrk="1" hangingPunct="1">
              <a:spcAft>
                <a:spcPct val="50000"/>
              </a:spcAft>
              <a:buNone/>
              <a:defRPr/>
            </a:pPr>
            <a:r>
              <a:rPr lang="en-US" altLang="en-US" dirty="0" smtClean="0"/>
              <a:t>B.	</a:t>
            </a:r>
            <a:r>
              <a:rPr lang="ru-RU" altLang="en-US" dirty="0" smtClean="0">
                <a:solidFill>
                  <a:srgbClr val="FFFF00"/>
                </a:solidFill>
              </a:rPr>
              <a:t>Не </a:t>
            </a:r>
            <a:r>
              <a:rPr lang="ru-RU" altLang="en-US" dirty="0">
                <a:solidFill>
                  <a:srgbClr val="FFFF00"/>
                </a:solidFill>
              </a:rPr>
              <a:t>«въезжайте в класс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ru-RU" altLang="en-US" dirty="0">
                <a:solidFill>
                  <a:srgbClr val="FFFF00"/>
                </a:solidFill>
              </a:rPr>
              <a:t>на самосвале»!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Don’t drive a dump truck to class!</a:t>
            </a:r>
            <a:br>
              <a:rPr lang="en-US" altLang="en-US" sz="2000" dirty="0" smtClean="0"/>
            </a:br>
            <a:endParaRPr lang="en-US" altLang="en-US" sz="2000" b="1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ct val="50000"/>
              </a:spcAft>
              <a:buFont typeface="Arial" charset="0"/>
              <a:buNone/>
              <a:defRPr/>
            </a:pPr>
            <a:endParaRPr lang="en-US" altLang="en-US" sz="800" dirty="0" smtClean="0"/>
          </a:p>
          <a:p>
            <a:pPr marL="514350" indent="-514350" eaLnBrk="1" hangingPunct="1">
              <a:spcAft>
                <a:spcPct val="50000"/>
              </a:spcAft>
              <a:buNone/>
              <a:defRPr/>
            </a:pPr>
            <a:r>
              <a:rPr lang="ru-RU" altLang="en-US" dirty="0" smtClean="0"/>
              <a:t>Г</a:t>
            </a:r>
            <a:r>
              <a:rPr lang="en-US" altLang="en-US" dirty="0" smtClean="0"/>
              <a:t>.	</a:t>
            </a:r>
            <a:r>
              <a:rPr lang="ru-RU" altLang="en-US" dirty="0">
                <a:solidFill>
                  <a:srgbClr val="FFFF00"/>
                </a:solidFill>
              </a:rPr>
              <a:t>Применяйте то,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ru-RU" altLang="en-US" dirty="0" smtClean="0">
                <a:solidFill>
                  <a:srgbClr val="FFFF00"/>
                </a:solidFill>
              </a:rPr>
              <a:t>чему </a:t>
            </a:r>
            <a:r>
              <a:rPr lang="ru-RU" altLang="en-US" dirty="0">
                <a:solidFill>
                  <a:srgbClr val="FFFF00"/>
                </a:solidFill>
              </a:rPr>
              <a:t>учите в </a:t>
            </a:r>
            <a:r>
              <a:rPr lang="ru-RU" altLang="en-US" b="1" u="sng" dirty="0">
                <a:solidFill>
                  <a:srgbClr val="C00000"/>
                </a:solidFill>
              </a:rPr>
              <a:t>собственной</a:t>
            </a:r>
            <a:r>
              <a:rPr lang="ru-RU" altLang="en-US" dirty="0">
                <a:solidFill>
                  <a:srgbClr val="C00000"/>
                </a:solidFill>
              </a:rPr>
              <a:t> </a:t>
            </a:r>
            <a:r>
              <a:rPr lang="ru-RU" altLang="en-US" dirty="0" smtClean="0">
                <a:solidFill>
                  <a:srgbClr val="FFFF00"/>
                </a:solidFill>
              </a:rPr>
              <a:t>жизни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Apply in your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own</a:t>
            </a:r>
            <a:r>
              <a:rPr lang="en-US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/>
              <a:t>life what you are teaching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235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FF551AE-0CE9-45DC-A958-7B2951717B3A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76200"/>
            <a:ext cx="8689975" cy="13716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 smtClean="0">
                <a:solidFill>
                  <a:srgbClr val="FFFF00"/>
                </a:solidFill>
              </a:rPr>
              <a:t>8. 	</a:t>
            </a:r>
            <a:r>
              <a:rPr lang="ru-RU" altLang="en-US" sz="3200" dirty="0" smtClean="0">
                <a:solidFill>
                  <a:srgbClr val="FFFF00"/>
                </a:solidFill>
              </a:rPr>
              <a:t>Возможные </a:t>
            </a:r>
            <a:r>
              <a:rPr lang="ru-RU" altLang="en-US" sz="3200" dirty="0">
                <a:solidFill>
                  <a:srgbClr val="FFFF00"/>
                </a:solidFill>
              </a:rPr>
              <a:t>проблемы с преподаванием </a:t>
            </a:r>
            <a:r>
              <a:rPr lang="en-US" altLang="en-US" sz="3200" dirty="0">
                <a:solidFill>
                  <a:srgbClr val="FFFF00"/>
                </a:solidFill>
              </a:rPr>
              <a:t> </a:t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ru-RU" altLang="en-US" sz="3200" dirty="0" smtClean="0">
                <a:solidFill>
                  <a:srgbClr val="FFFF00"/>
                </a:solidFill>
              </a:rPr>
              <a:t>курсов </a:t>
            </a:r>
            <a:r>
              <a:rPr lang="ru-RU" altLang="en-US" sz="3200" dirty="0">
                <a:solidFill>
                  <a:srgbClr val="FFFF00"/>
                </a:solidFill>
              </a:rPr>
              <a:t>ГЗНХ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chemeClr val="accent1"/>
                </a:solidFill>
              </a:rPr>
              <a:t>Possible Problems with Teaching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GSNC</a:t>
            </a:r>
            <a:r>
              <a:rPr lang="en-US" altLang="en-US" sz="2000" dirty="0" smtClean="0">
                <a:solidFill>
                  <a:schemeClr val="accent1"/>
                </a:solidFill>
              </a:rPr>
              <a:t>    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2800" dirty="0" smtClean="0">
                <a:solidFill>
                  <a:srgbClr val="FFFF00"/>
                </a:solidFill>
              </a:rPr>
              <a:t>9. 	</a:t>
            </a:r>
            <a:r>
              <a:rPr lang="ru-RU" altLang="en-US" sz="2800" dirty="0">
                <a:solidFill>
                  <a:srgbClr val="FFFF00"/>
                </a:solidFill>
              </a:rPr>
              <a:t>Введение для преподавателей </a:t>
            </a:r>
            <a:r>
              <a:rPr lang="ru-RU" altLang="en-US" sz="2800" dirty="0" smtClean="0">
                <a:solidFill>
                  <a:srgbClr val="FFFF00"/>
                </a:solidFill>
              </a:rPr>
              <a:t>к </a:t>
            </a:r>
            <a:r>
              <a:rPr lang="ru-RU" altLang="en-US" sz="2800" dirty="0">
                <a:solidFill>
                  <a:srgbClr val="FFFF00"/>
                </a:solidFill>
              </a:rPr>
              <a:t>материалу </a:t>
            </a:r>
            <a:r>
              <a:rPr lang="ru-RU" altLang="en-US" sz="2800" dirty="0" smtClean="0">
                <a:solidFill>
                  <a:srgbClr val="FFFF00"/>
                </a:solidFill>
              </a:rPr>
              <a:t>курса</a:t>
            </a:r>
            <a:r>
              <a:rPr lang="en-US" altLang="en-US" sz="2800" dirty="0" smtClean="0">
                <a:solidFill>
                  <a:srgbClr val="FFFF00"/>
                </a:solidFill>
              </a:rPr>
              <a:t> </a:t>
            </a:r>
            <a:r>
              <a:rPr lang="ru-RU" altLang="en-US" sz="2800" dirty="0" smtClean="0">
                <a:solidFill>
                  <a:srgbClr val="FFFF00"/>
                </a:solidFill>
              </a:rPr>
              <a:t>Г</a:t>
            </a:r>
            <a:r>
              <a:rPr lang="ru-RU" altLang="en-US" sz="2800" cap="all" dirty="0" smtClean="0">
                <a:solidFill>
                  <a:srgbClr val="FFFF00"/>
                </a:solidFill>
              </a:rPr>
              <a:t>знх</a:t>
            </a:r>
            <a:r>
              <a:rPr lang="en-US" altLang="en-US" sz="2800" dirty="0" smtClean="0">
                <a:solidFill>
                  <a:srgbClr val="FFFF00"/>
                </a:solidFill>
              </a:rPr>
              <a:t> </a:t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chemeClr val="accent1"/>
                </a:solidFill>
              </a:rPr>
              <a:t>Introducing Teachers to the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GSNC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0225" y="1600200"/>
            <a:ext cx="8232775" cy="44989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dirty="0" smtClean="0"/>
              <a:t>A.	</a:t>
            </a:r>
            <a:r>
              <a:rPr lang="ru-RU" altLang="en-US" dirty="0">
                <a:solidFill>
                  <a:srgbClr val="FFFF00"/>
                </a:solidFill>
              </a:rPr>
              <a:t>Данное пособие содержит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ru-RU" altLang="en-US" dirty="0">
                <a:solidFill>
                  <a:srgbClr val="FFFF00"/>
                </a:solidFill>
              </a:rPr>
              <a:t>дополнительную информацию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ru-RU" altLang="en-US" dirty="0">
                <a:solidFill>
                  <a:srgbClr val="FFFF00"/>
                </a:solidFill>
              </a:rPr>
              <a:t>о преподавании курсов </a:t>
            </a:r>
            <a:r>
              <a:rPr lang="ru-RU" altLang="en-US" dirty="0" smtClean="0">
                <a:solidFill>
                  <a:srgbClr val="FFFF00"/>
                </a:solidFill>
              </a:rPr>
              <a:t>ГЗНХ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This book gives additional information </a:t>
            </a:r>
            <a:br>
              <a:rPr lang="en-US" altLang="en-US" sz="1800" dirty="0" smtClean="0"/>
            </a:br>
            <a:r>
              <a:rPr lang="en-US" altLang="en-US" sz="1800" dirty="0" smtClean="0"/>
              <a:t>on teaching the </a:t>
            </a:r>
            <a:r>
              <a:rPr lang="en-US" altLang="en-US" sz="1800" dirty="0" err="1" smtClean="0"/>
              <a:t>GSNC</a:t>
            </a:r>
            <a:r>
              <a:rPr lang="en-US" altLang="en-US" sz="1800" dirty="0" smtClean="0"/>
              <a:t> courses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dirty="0" smtClean="0"/>
              <a:t>Б</a:t>
            </a:r>
            <a:r>
              <a:rPr lang="en-US" altLang="en-US" dirty="0" smtClean="0"/>
              <a:t>.	</a:t>
            </a:r>
            <a:r>
              <a:rPr lang="ru-RU" altLang="en-US" dirty="0">
                <a:solidFill>
                  <a:srgbClr val="FFFF00"/>
                </a:solidFill>
              </a:rPr>
              <a:t>В нем имеется 2 версии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ru-RU" altLang="en-US" dirty="0">
                <a:solidFill>
                  <a:srgbClr val="FFFF00"/>
                </a:solidFill>
              </a:rPr>
              <a:t>Заключительного экзамена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ru-RU" altLang="en-US" dirty="0">
                <a:solidFill>
                  <a:srgbClr val="FFFF00"/>
                </a:solidFill>
              </a:rPr>
              <a:t>по всей серии </a:t>
            </a:r>
            <a:r>
              <a:rPr lang="ru-RU" altLang="en-US" dirty="0" smtClean="0">
                <a:solidFill>
                  <a:srgbClr val="FFFF00"/>
                </a:solidFill>
              </a:rPr>
              <a:t>ГЗНХ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Has the 2 versions of the Final Exam </a:t>
            </a:r>
            <a:br>
              <a:rPr lang="en-US" altLang="en-US" sz="1800" dirty="0" smtClean="0"/>
            </a:br>
            <a:r>
              <a:rPr lang="en-US" altLang="en-US" sz="1800" dirty="0" smtClean="0"/>
              <a:t>for the entire </a:t>
            </a:r>
            <a:r>
              <a:rPr lang="en-US" altLang="en-US" sz="1800" dirty="0" err="1" smtClean="0"/>
              <a:t>GSNC</a:t>
            </a:r>
            <a:r>
              <a:rPr lang="en-US" altLang="en-US" sz="1800" dirty="0" smtClean="0"/>
              <a:t> series</a:t>
            </a:r>
            <a:br>
              <a:rPr lang="en-US" altLang="en-US" sz="1800" dirty="0" smtClean="0"/>
            </a:b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A57EB4A-E604-4BFA-B6C8-B89D2E8EB92F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 dirty="0">
              <a:latin typeface="Arial" charset="0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67" y="2362200"/>
            <a:ext cx="2641133" cy="3733800"/>
          </a:xfrm>
          <a:prstGeom prst="rect">
            <a:avLst/>
          </a:prstGeom>
          <a:ln w="3175">
            <a:solidFill>
              <a:schemeClr val="accent4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62000" y="1905000"/>
            <a:ext cx="7772400" cy="41941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dirty="0" smtClean="0"/>
              <a:t>B.	</a:t>
            </a:r>
            <a:r>
              <a:rPr lang="ru-RU" altLang="en-US" dirty="0">
                <a:solidFill>
                  <a:srgbClr val="FFFF00"/>
                </a:solidFill>
              </a:rPr>
              <a:t>Ключ к ответам для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ru-RU" altLang="en-US" dirty="0">
                <a:solidFill>
                  <a:srgbClr val="FFFF00"/>
                </a:solidFill>
              </a:rPr>
              <a:t>заключительного </a:t>
            </a:r>
            <a:r>
              <a:rPr lang="ru-RU" altLang="en-US" dirty="0" smtClean="0">
                <a:solidFill>
                  <a:srgbClr val="FFFF00"/>
                </a:solidFill>
              </a:rPr>
              <a:t>экзамена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Final test answer keys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dirty="0" smtClean="0"/>
              <a:t>Г</a:t>
            </a:r>
            <a:r>
              <a:rPr lang="en-US" altLang="en-US" dirty="0" smtClean="0"/>
              <a:t>.	</a:t>
            </a:r>
            <a:r>
              <a:rPr lang="ru-RU" altLang="en-US" dirty="0">
                <a:solidFill>
                  <a:srgbClr val="FFFF00"/>
                </a:solidFill>
              </a:rPr>
              <a:t>Сертификат об </a:t>
            </a:r>
            <a:r>
              <a:rPr lang="ru-RU" altLang="en-US" dirty="0" smtClean="0">
                <a:solidFill>
                  <a:srgbClr val="FFFF00"/>
                </a:solidFill>
              </a:rPr>
              <a:t>окончании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Certificate of Achievement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dirty="0" smtClean="0"/>
              <a:t>Д</a:t>
            </a:r>
            <a:r>
              <a:rPr lang="en-US" altLang="en-US" dirty="0" smtClean="0"/>
              <a:t>.	</a:t>
            </a:r>
            <a:r>
              <a:rPr lang="ru-RU" altLang="en-US" dirty="0">
                <a:solidFill>
                  <a:srgbClr val="FFFF00"/>
                </a:solidFill>
              </a:rPr>
              <a:t>Запись о контрольных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ru-RU" altLang="en-US" dirty="0">
                <a:solidFill>
                  <a:srgbClr val="FFFF00"/>
                </a:solidFill>
              </a:rPr>
              <a:t>работах </a:t>
            </a:r>
            <a:r>
              <a:rPr lang="ru-RU" altLang="en-US" dirty="0" smtClean="0">
                <a:solidFill>
                  <a:srgbClr val="FFFF00"/>
                </a:solidFill>
              </a:rPr>
              <a:t>студента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Student Test Record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7C6138-64ED-462B-96D1-54B5E5116D56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67" y="1981200"/>
            <a:ext cx="2641133" cy="3733800"/>
          </a:xfrm>
          <a:prstGeom prst="rect">
            <a:avLst/>
          </a:prstGeom>
          <a:ln w="3175">
            <a:solidFill>
              <a:schemeClr val="accent4">
                <a:lumMod val="10000"/>
              </a:schemeClr>
            </a:solidFill>
          </a:ln>
        </p:spPr>
      </p:pic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6050" y="228600"/>
            <a:ext cx="8540750" cy="11430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2800" dirty="0" smtClean="0">
                <a:solidFill>
                  <a:srgbClr val="FFFF00"/>
                </a:solidFill>
              </a:rPr>
              <a:t>9. 	</a:t>
            </a:r>
            <a:r>
              <a:rPr lang="ru-RU" altLang="en-US" sz="2800" dirty="0">
                <a:solidFill>
                  <a:srgbClr val="FFFF00"/>
                </a:solidFill>
              </a:rPr>
              <a:t>Введение для преподавателей </a:t>
            </a:r>
            <a:r>
              <a:rPr lang="ru-RU" altLang="en-US" sz="2800" dirty="0" smtClean="0">
                <a:solidFill>
                  <a:srgbClr val="FFFF00"/>
                </a:solidFill>
              </a:rPr>
              <a:t>к </a:t>
            </a:r>
            <a:r>
              <a:rPr lang="ru-RU" altLang="en-US" sz="2800" dirty="0">
                <a:solidFill>
                  <a:srgbClr val="FFFF00"/>
                </a:solidFill>
              </a:rPr>
              <a:t>материалу </a:t>
            </a:r>
            <a:r>
              <a:rPr lang="ru-RU" altLang="en-US" sz="2800" dirty="0" smtClean="0">
                <a:solidFill>
                  <a:srgbClr val="FFFF00"/>
                </a:solidFill>
              </a:rPr>
              <a:t>курса</a:t>
            </a:r>
            <a:r>
              <a:rPr lang="en-US" altLang="en-US" sz="2800" dirty="0" smtClean="0">
                <a:solidFill>
                  <a:srgbClr val="FFFF00"/>
                </a:solidFill>
              </a:rPr>
              <a:t> </a:t>
            </a:r>
            <a:r>
              <a:rPr lang="ru-RU" altLang="en-US" sz="2800" dirty="0" smtClean="0">
                <a:solidFill>
                  <a:srgbClr val="FFFF00"/>
                </a:solidFill>
              </a:rPr>
              <a:t>Г</a:t>
            </a:r>
            <a:r>
              <a:rPr lang="ru-RU" altLang="en-US" sz="2800" cap="all" dirty="0" smtClean="0">
                <a:solidFill>
                  <a:srgbClr val="FFFF00"/>
                </a:solidFill>
              </a:rPr>
              <a:t>знх</a:t>
            </a:r>
            <a:r>
              <a:rPr lang="en-US" altLang="en-US" sz="2800" dirty="0" smtClean="0">
                <a:solidFill>
                  <a:srgbClr val="FFFF00"/>
                </a:solidFill>
              </a:rPr>
              <a:t> </a:t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chemeClr val="accent1"/>
                </a:solidFill>
              </a:rPr>
              <a:t>Introducing Teachers to the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GSNC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marL="914400" indent="-914400" algn="l" eaLnBrk="1" hangingPunct="1">
              <a:defRPr/>
            </a:pPr>
            <a:r>
              <a:rPr lang="en-US" altLang="en-US" sz="3600" b="1" dirty="0" smtClean="0">
                <a:solidFill>
                  <a:srgbClr val="FFFF00"/>
                </a:solidFill>
              </a:rPr>
              <a:t>10.</a:t>
            </a:r>
            <a:r>
              <a:rPr lang="en-US" altLang="en-US" sz="3600" b="1" dirty="0" smtClean="0">
                <a:solidFill>
                  <a:srgbClr val="994D00"/>
                </a:solidFill>
              </a:rPr>
              <a:t>	</a:t>
            </a:r>
            <a:r>
              <a:rPr lang="ru-RU" altLang="en-US" sz="3600" dirty="0" smtClean="0">
                <a:solidFill>
                  <a:srgbClr val="FFFF00"/>
                </a:solidFill>
              </a:rPr>
              <a:t>Оценка </a:t>
            </a:r>
            <a:r>
              <a:rPr lang="ru-RU" altLang="en-US" sz="3600" dirty="0">
                <a:solidFill>
                  <a:srgbClr val="FFFF00"/>
                </a:solidFill>
              </a:rPr>
              <a:t>заданий, выполненных </a:t>
            </a:r>
            <a:r>
              <a:rPr lang="ru-RU" altLang="en-US" sz="3600" dirty="0" smtClean="0">
                <a:solidFill>
                  <a:srgbClr val="FFFF00"/>
                </a:solidFill>
              </a:rPr>
              <a:t>студентом </a:t>
            </a:r>
            <a:r>
              <a:rPr lang="en-US" altLang="en-US" sz="3600" dirty="0" smtClean="0">
                <a:solidFill>
                  <a:srgbClr val="FFFF00"/>
                </a:solidFill>
              </a:rPr>
              <a:t/>
            </a:r>
            <a:br>
              <a:rPr lang="en-US" altLang="en-US" sz="3600" dirty="0" smtClean="0">
                <a:solidFill>
                  <a:srgbClr val="FFFF00"/>
                </a:solidFill>
              </a:rPr>
            </a:br>
            <a:r>
              <a:rPr lang="en-US" altLang="en-US" sz="2000" b="1" dirty="0" smtClean="0">
                <a:solidFill>
                  <a:srgbClr val="994D00"/>
                </a:solidFill>
              </a:rPr>
              <a:t>Grading Student Assignments</a:t>
            </a:r>
            <a:endParaRPr lang="en-US" alt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66800" y="2054225"/>
            <a:ext cx="8001000" cy="44989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3200" dirty="0" smtClean="0"/>
              <a:t>A.	</a:t>
            </a:r>
            <a:r>
              <a:rPr lang="ru-RU" altLang="en-US" sz="3200" dirty="0">
                <a:solidFill>
                  <a:srgbClr val="FFFF00"/>
                </a:solidFill>
              </a:rPr>
              <a:t>Пусть оценка работ студентов станет </a:t>
            </a:r>
            <a:r>
              <a:rPr lang="ru-RU" altLang="en-US" sz="3200" u="sng" dirty="0">
                <a:solidFill>
                  <a:srgbClr val="C00000"/>
                </a:solidFill>
              </a:rPr>
              <a:t>ежедневным</a:t>
            </a:r>
            <a:r>
              <a:rPr lang="ru-RU" altLang="en-US" sz="3200" dirty="0">
                <a:solidFill>
                  <a:srgbClr val="C00000"/>
                </a:solidFill>
              </a:rPr>
              <a:t> </a:t>
            </a:r>
            <a:r>
              <a:rPr lang="ru-RU" altLang="en-US" sz="3200" dirty="0">
                <a:solidFill>
                  <a:srgbClr val="FFFF00"/>
                </a:solidFill>
              </a:rPr>
              <a:t>приоритетом в вашем расписании</a:t>
            </a:r>
            <a:r>
              <a:rPr lang="ru-RU" altLang="en-US" sz="3200" dirty="0" smtClean="0">
                <a:solidFill>
                  <a:srgbClr val="FFFF00"/>
                </a:solidFill>
              </a:rPr>
              <a:t>.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Make grading a </a:t>
            </a:r>
            <a:r>
              <a:rPr lang="en-US" altLang="en-US" sz="1800" u="sng" dirty="0" smtClean="0">
                <a:solidFill>
                  <a:srgbClr val="C00000"/>
                </a:solidFill>
              </a:rPr>
              <a:t>daily</a:t>
            </a:r>
            <a:r>
              <a:rPr lang="en-US" altLang="en-US" sz="1800" dirty="0" smtClean="0">
                <a:solidFill>
                  <a:srgbClr val="C00000"/>
                </a:solidFill>
              </a:rPr>
              <a:t> </a:t>
            </a:r>
            <a:r>
              <a:rPr lang="en-US" altLang="en-US" sz="1800" dirty="0" smtClean="0"/>
              <a:t>priority in your schedule.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sz="3200" dirty="0" smtClean="0"/>
              <a:t>Б.</a:t>
            </a:r>
            <a:r>
              <a:rPr lang="en-US" altLang="en-US" sz="3200" dirty="0" smtClean="0"/>
              <a:t>	</a:t>
            </a:r>
            <a:r>
              <a:rPr lang="ru-RU" altLang="en-US" sz="3200" dirty="0">
                <a:solidFill>
                  <a:srgbClr val="FFFF00"/>
                </a:solidFill>
              </a:rPr>
              <a:t>Какова </a:t>
            </a:r>
            <a:r>
              <a:rPr lang="ru-RU" altLang="en-US" sz="3200" u="sng" dirty="0">
                <a:solidFill>
                  <a:srgbClr val="C00000"/>
                </a:solidFill>
              </a:rPr>
              <a:t>цель</a:t>
            </a:r>
            <a:r>
              <a:rPr lang="ru-RU" altLang="en-US" sz="3200" dirty="0">
                <a:solidFill>
                  <a:srgbClr val="C00000"/>
                </a:solidFill>
              </a:rPr>
              <a:t> </a:t>
            </a:r>
            <a:r>
              <a:rPr lang="ru-RU" altLang="en-US" sz="3200" dirty="0">
                <a:solidFill>
                  <a:srgbClr val="FFFF00"/>
                </a:solidFill>
              </a:rPr>
              <a:t>заданий на дом, опросов и контрольных работ</a:t>
            </a:r>
            <a:r>
              <a:rPr lang="ru-RU" altLang="en-US" sz="3200" dirty="0" smtClean="0">
                <a:solidFill>
                  <a:srgbClr val="FFFF00"/>
                </a:solidFill>
              </a:rPr>
              <a:t>?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What is the </a:t>
            </a:r>
            <a:r>
              <a:rPr lang="en-US" altLang="en-US" sz="1800" u="sng" dirty="0" smtClean="0">
                <a:solidFill>
                  <a:srgbClr val="C00000"/>
                </a:solidFill>
              </a:rPr>
              <a:t>purpose</a:t>
            </a:r>
            <a:r>
              <a:rPr lang="en-US" altLang="en-US" sz="1800" dirty="0" smtClean="0">
                <a:solidFill>
                  <a:srgbClr val="C00000"/>
                </a:solidFill>
              </a:rPr>
              <a:t> </a:t>
            </a:r>
            <a:r>
              <a:rPr lang="en-US" altLang="en-US" sz="1800" dirty="0" smtClean="0"/>
              <a:t>of the homework assignments, quizzes, and test?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FA7AD6D-6705-4E07-980C-356D15697D44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143000" y="2054225"/>
            <a:ext cx="7391400" cy="44989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3200" dirty="0" smtClean="0"/>
              <a:t>B.	</a:t>
            </a:r>
            <a:r>
              <a:rPr lang="ru-RU" altLang="en-US" sz="3200" dirty="0">
                <a:solidFill>
                  <a:srgbClr val="FFFF00"/>
                </a:solidFill>
              </a:rPr>
              <a:t>Важность </a:t>
            </a:r>
            <a:r>
              <a:rPr lang="ru-RU" altLang="en-US" sz="3200" b="1" u="sng" dirty="0">
                <a:solidFill>
                  <a:srgbClr val="C00000"/>
                </a:solidFill>
              </a:rPr>
              <a:t>личных</a:t>
            </a:r>
            <a:r>
              <a:rPr lang="ru-RU" altLang="en-US" sz="3200" dirty="0">
                <a:solidFill>
                  <a:srgbClr val="C00000"/>
                </a:solidFill>
              </a:rPr>
              <a:t> </a:t>
            </a:r>
            <a:r>
              <a:rPr lang="ru-RU" altLang="en-US" sz="3200" dirty="0" smtClean="0">
                <a:solidFill>
                  <a:srgbClr val="FFFF00"/>
                </a:solidFill>
              </a:rPr>
              <a:t>комментариев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Importance of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personal</a:t>
            </a:r>
            <a:r>
              <a:rPr lang="en-US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/>
              <a:t>comments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endParaRPr lang="en-US" altLang="en-US" sz="32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sz="3200" dirty="0" smtClean="0"/>
              <a:t>Г.</a:t>
            </a:r>
            <a:r>
              <a:rPr lang="en-US" altLang="en-US" sz="3200" dirty="0" smtClean="0"/>
              <a:t>	</a:t>
            </a:r>
            <a:r>
              <a:rPr lang="ru-RU" altLang="en-US" sz="3200" dirty="0">
                <a:solidFill>
                  <a:srgbClr val="FFFF00"/>
                </a:solidFill>
              </a:rPr>
              <a:t>Отмечайте их прогресс на бланке записей об успехах </a:t>
            </a:r>
            <a:r>
              <a:rPr lang="ru-RU" altLang="en-US" sz="3200" dirty="0" smtClean="0">
                <a:solidFill>
                  <a:srgbClr val="FFFF00"/>
                </a:solidFill>
              </a:rPr>
              <a:t>студента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Track their progress on the Student Record Sheet.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918E91C-B182-4056-9423-5ABF137B43A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9144000" cy="1676400"/>
          </a:xfrm>
        </p:spPr>
        <p:txBody>
          <a:bodyPr/>
          <a:lstStyle/>
          <a:p>
            <a:pPr marL="914400" indent="-914400" algn="l" eaLnBrk="1" hangingPunct="1">
              <a:defRPr/>
            </a:pPr>
            <a:r>
              <a:rPr lang="en-US" altLang="en-US" sz="3600" b="1" dirty="0" smtClean="0">
                <a:solidFill>
                  <a:srgbClr val="FFFF00"/>
                </a:solidFill>
              </a:rPr>
              <a:t>10.</a:t>
            </a:r>
            <a:r>
              <a:rPr lang="en-US" altLang="en-US" sz="3600" b="1" dirty="0" smtClean="0">
                <a:solidFill>
                  <a:srgbClr val="994D00"/>
                </a:solidFill>
              </a:rPr>
              <a:t>	</a:t>
            </a:r>
            <a:r>
              <a:rPr lang="ru-RU" altLang="en-US" sz="3600" dirty="0" smtClean="0">
                <a:solidFill>
                  <a:srgbClr val="FFFF00"/>
                </a:solidFill>
              </a:rPr>
              <a:t>Оценка </a:t>
            </a:r>
            <a:r>
              <a:rPr lang="ru-RU" altLang="en-US" sz="3600" dirty="0">
                <a:solidFill>
                  <a:srgbClr val="FFFF00"/>
                </a:solidFill>
              </a:rPr>
              <a:t>заданий, выполненных </a:t>
            </a:r>
            <a:r>
              <a:rPr lang="ru-RU" altLang="en-US" sz="3600" dirty="0" smtClean="0">
                <a:solidFill>
                  <a:srgbClr val="FFFF00"/>
                </a:solidFill>
              </a:rPr>
              <a:t>студентом </a:t>
            </a:r>
            <a:r>
              <a:rPr lang="en-US" altLang="en-US" sz="3600" dirty="0" smtClean="0">
                <a:solidFill>
                  <a:srgbClr val="FFFF00"/>
                </a:solidFill>
              </a:rPr>
              <a:t/>
            </a:r>
            <a:br>
              <a:rPr lang="en-US" altLang="en-US" sz="3600" dirty="0" smtClean="0">
                <a:solidFill>
                  <a:srgbClr val="FFFF00"/>
                </a:solidFill>
              </a:rPr>
            </a:br>
            <a:r>
              <a:rPr lang="en-US" altLang="en-US" sz="2000" b="1" dirty="0" smtClean="0">
                <a:solidFill>
                  <a:srgbClr val="994D00"/>
                </a:solidFill>
              </a:rPr>
              <a:t>Grading Student Assignments</a:t>
            </a:r>
            <a:endParaRPr lang="en-US" altLang="en-US" sz="3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1371600"/>
          </a:xfrm>
        </p:spPr>
        <p:txBody>
          <a:bodyPr/>
          <a:lstStyle/>
          <a:p>
            <a:pPr marL="914400" indent="-914400" algn="l" eaLnBrk="1" hangingPunct="1">
              <a:defRPr/>
            </a:pPr>
            <a:r>
              <a:rPr lang="en-US" altLang="en-US" sz="3200" b="1" dirty="0" smtClean="0">
                <a:solidFill>
                  <a:srgbClr val="FFFF00"/>
                </a:solidFill>
              </a:rPr>
              <a:t>11. 	</a:t>
            </a:r>
            <a:r>
              <a:rPr lang="ru-RU" altLang="en-US" sz="3200" dirty="0" smtClean="0">
                <a:solidFill>
                  <a:srgbClr val="FFFF00"/>
                </a:solidFill>
              </a:rPr>
              <a:t>Контрольные </a:t>
            </a:r>
            <a:r>
              <a:rPr lang="ru-RU" altLang="en-US" sz="3200" dirty="0">
                <a:solidFill>
                  <a:srgbClr val="FFFF00"/>
                </a:solidFill>
              </a:rPr>
              <a:t>работы (тесты) в ГЗНХ </a:t>
            </a:r>
            <a:r>
              <a:rPr lang="en-US" altLang="en-US" sz="3600" dirty="0" smtClean="0">
                <a:solidFill>
                  <a:srgbClr val="FFFF00"/>
                </a:solidFill>
              </a:rPr>
              <a:t/>
            </a:r>
            <a:br>
              <a:rPr lang="en-US" altLang="en-US" sz="3600" dirty="0" smtClean="0">
                <a:solidFill>
                  <a:srgbClr val="FFFF00"/>
                </a:solidFill>
              </a:rPr>
            </a:br>
            <a:r>
              <a:rPr lang="en-US" altLang="en-US" sz="2000" b="1" dirty="0" smtClean="0">
                <a:solidFill>
                  <a:srgbClr val="994D00"/>
                </a:solidFill>
              </a:rPr>
              <a:t>Tests in the </a:t>
            </a:r>
            <a:r>
              <a:rPr lang="en-US" altLang="en-US" sz="2000" b="1" dirty="0" err="1" smtClean="0">
                <a:solidFill>
                  <a:srgbClr val="994D00"/>
                </a:solidFill>
              </a:rPr>
              <a:t>GSNC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143000" y="1825625"/>
            <a:ext cx="7848600" cy="44989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3200" dirty="0" smtClean="0"/>
              <a:t>A.	</a:t>
            </a:r>
            <a:r>
              <a:rPr lang="ru-RU" altLang="en-US" sz="3200" dirty="0">
                <a:solidFill>
                  <a:srgbClr val="FFFF00"/>
                </a:solidFill>
              </a:rPr>
              <a:t>Не рассказывайте студентам обо </a:t>
            </a:r>
            <a:r>
              <a:rPr lang="ru-RU" altLang="en-US" sz="3200" u="sng" dirty="0">
                <a:solidFill>
                  <a:srgbClr val="C00000"/>
                </a:solidFill>
              </a:rPr>
              <a:t>всех</a:t>
            </a:r>
            <a:r>
              <a:rPr lang="ru-RU" altLang="en-US" sz="3200" dirty="0">
                <a:solidFill>
                  <a:srgbClr val="C00000"/>
                </a:solidFill>
              </a:rPr>
              <a:t> </a:t>
            </a:r>
            <a:r>
              <a:rPr lang="ru-RU" altLang="en-US" sz="3200" dirty="0">
                <a:solidFill>
                  <a:srgbClr val="FFFF00"/>
                </a:solidFill>
              </a:rPr>
              <a:t>заданиях, которые будут в тесте</a:t>
            </a:r>
            <a:r>
              <a:rPr lang="en-US" altLang="en-US" sz="3200" dirty="0" smtClean="0">
                <a:solidFill>
                  <a:srgbClr val="FFFF00"/>
                </a:solidFill>
              </a:rPr>
              <a:t>.</a:t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Don’t tell your students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everything</a:t>
            </a:r>
            <a:r>
              <a:rPr lang="en-US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/>
              <a:t>that will be on the test.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sz="3200" dirty="0" smtClean="0"/>
              <a:t>Б.</a:t>
            </a:r>
            <a:r>
              <a:rPr lang="en-US" altLang="en-US" sz="3200" dirty="0" smtClean="0"/>
              <a:t>	</a:t>
            </a:r>
            <a:r>
              <a:rPr lang="ru-RU" altLang="en-US" sz="3200" dirty="0">
                <a:solidFill>
                  <a:srgbClr val="FFFF00"/>
                </a:solidFill>
              </a:rPr>
              <a:t>В день проведения теста расскажите о следующем курсе, который вы будете преподавать</a:t>
            </a:r>
            <a:r>
              <a:rPr lang="en-US" altLang="en-US" sz="3200" dirty="0" smtClean="0">
                <a:solidFill>
                  <a:srgbClr val="FFFF00"/>
                </a:solidFill>
              </a:rPr>
              <a:t>.</a:t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Introduce the next course to be taught on the day of the test.</a:t>
            </a:r>
            <a:br>
              <a:rPr lang="en-US" altLang="en-US" sz="2000" dirty="0" smtClean="0"/>
            </a:br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29B924F-2006-4CA4-86FB-68EDFF3E8E3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1752600"/>
            <a:ext cx="7315200" cy="44989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3200" dirty="0" smtClean="0"/>
              <a:t>B.	</a:t>
            </a:r>
            <a:r>
              <a:rPr lang="ru-RU" altLang="en-US" sz="3200" dirty="0">
                <a:solidFill>
                  <a:srgbClr val="FFFF00"/>
                </a:solidFill>
              </a:rPr>
              <a:t>Сертификат об </a:t>
            </a:r>
            <a:r>
              <a:rPr lang="ru-RU" altLang="en-US" sz="3200" dirty="0" smtClean="0">
                <a:solidFill>
                  <a:srgbClr val="FFFF00"/>
                </a:solidFill>
              </a:rPr>
              <a:t>окончании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Use the course certificate.</a:t>
            </a:r>
            <a:br>
              <a:rPr lang="en-US" altLang="en-US" sz="20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 smtClean="0"/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ru-RU" altLang="en-US" sz="3200" dirty="0" smtClean="0"/>
              <a:t>Г.</a:t>
            </a:r>
            <a:r>
              <a:rPr lang="en-US" altLang="en-US" sz="3200" dirty="0" smtClean="0"/>
              <a:t>	</a:t>
            </a:r>
            <a:r>
              <a:rPr lang="ru-RU" altLang="en-US" sz="3200" dirty="0">
                <a:solidFill>
                  <a:srgbClr val="FFFF00"/>
                </a:solidFill>
              </a:rPr>
              <a:t>Заключительный тест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ru-RU" altLang="en-US" sz="3200" dirty="0">
                <a:solidFill>
                  <a:srgbClr val="FFFF00"/>
                </a:solidFill>
              </a:rPr>
              <a:t>по всей серии курсов 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ru-RU" altLang="en-US" sz="3200" dirty="0" smtClean="0">
                <a:solidFill>
                  <a:srgbClr val="FFFF00"/>
                </a:solidFill>
              </a:rPr>
              <a:t>ГЗНХ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Final exam for the entire GSNC series</a:t>
            </a:r>
            <a:br>
              <a:rPr lang="en-US" altLang="en-US" sz="2000" dirty="0" smtClean="0"/>
            </a:br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C1486FC-9BF2-450C-97DC-2D0CD01C4147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pic>
        <p:nvPicPr>
          <p:cNvPr id="29703" name="Picture 6" descr="Certificate Successful Christian Liv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730" r="7500"/>
          <a:stretch>
            <a:fillRect/>
          </a:stretch>
        </p:blipFill>
        <p:spPr bwMode="auto">
          <a:xfrm>
            <a:off x="6108032" y="2057400"/>
            <a:ext cx="2970213" cy="219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t="2806" r="3826" b="54032"/>
          <a:stretch/>
        </p:blipFill>
        <p:spPr>
          <a:xfrm>
            <a:off x="5694947" y="3592611"/>
            <a:ext cx="3072064" cy="2031692"/>
          </a:xfrm>
          <a:prstGeom prst="rect">
            <a:avLst/>
          </a:prstGeom>
          <a:ln w="6350">
            <a:solidFill>
              <a:schemeClr val="accent4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1371600"/>
          </a:xfrm>
        </p:spPr>
        <p:txBody>
          <a:bodyPr/>
          <a:lstStyle/>
          <a:p>
            <a:pPr marL="914400" indent="-914400" algn="l" eaLnBrk="1" hangingPunct="1">
              <a:defRPr/>
            </a:pPr>
            <a:r>
              <a:rPr lang="en-US" altLang="en-US" sz="3200" b="1" dirty="0" smtClean="0">
                <a:solidFill>
                  <a:srgbClr val="FFFF00"/>
                </a:solidFill>
              </a:rPr>
              <a:t>11. 	</a:t>
            </a:r>
            <a:r>
              <a:rPr lang="ru-RU" altLang="en-US" sz="3200" dirty="0" smtClean="0">
                <a:solidFill>
                  <a:srgbClr val="FFFF00"/>
                </a:solidFill>
              </a:rPr>
              <a:t>Контрольные </a:t>
            </a:r>
            <a:r>
              <a:rPr lang="ru-RU" altLang="en-US" sz="3200" dirty="0">
                <a:solidFill>
                  <a:srgbClr val="FFFF00"/>
                </a:solidFill>
              </a:rPr>
              <a:t>работы (тесты) в ГЗНХ </a:t>
            </a:r>
            <a:r>
              <a:rPr lang="en-US" altLang="en-US" sz="3600" dirty="0" smtClean="0">
                <a:solidFill>
                  <a:srgbClr val="FFFF00"/>
                </a:solidFill>
              </a:rPr>
              <a:t/>
            </a:r>
            <a:br>
              <a:rPr lang="en-US" altLang="en-US" sz="3600" dirty="0" smtClean="0">
                <a:solidFill>
                  <a:srgbClr val="FFFF00"/>
                </a:solidFill>
              </a:rPr>
            </a:br>
            <a:r>
              <a:rPr lang="en-US" altLang="en-US" sz="2000" b="1" dirty="0" smtClean="0">
                <a:solidFill>
                  <a:srgbClr val="994D00"/>
                </a:solidFill>
              </a:rPr>
              <a:t>Tests in the </a:t>
            </a:r>
            <a:r>
              <a:rPr lang="en-US" altLang="en-US" sz="2000" b="1" dirty="0" err="1" smtClean="0">
                <a:solidFill>
                  <a:srgbClr val="994D00"/>
                </a:solidFill>
              </a:rPr>
              <a:t>GSNC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altLang="en-US" sz="3600" dirty="0">
                <a:solidFill>
                  <a:srgbClr val="FFFF59"/>
                </a:solidFill>
              </a:rPr>
              <a:t>Обзор 12 </a:t>
            </a:r>
            <a:r>
              <a:rPr lang="ru-RU" altLang="en-US" sz="3600" dirty="0" smtClean="0">
                <a:solidFill>
                  <a:srgbClr val="FFFF59"/>
                </a:solidFill>
              </a:rPr>
              <a:t>месяцев</a:t>
            </a:r>
            <a:r>
              <a:rPr lang="en-US" altLang="en-US" sz="3600" dirty="0" smtClean="0">
                <a:solidFill>
                  <a:srgbClr val="FFFF59"/>
                </a:solidFill>
              </a:rPr>
              <a:t>  </a:t>
            </a:r>
            <a:r>
              <a:rPr lang="en-US" altLang="en-US" sz="2400" dirty="0" smtClean="0">
                <a:solidFill>
                  <a:srgbClr val="994D00"/>
                </a:solidFill>
              </a:rPr>
              <a:t>12 Month Overview</a:t>
            </a:r>
            <a:endParaRPr lang="en-US" altLang="en-US" sz="3600" dirty="0" smtClean="0">
              <a:solidFill>
                <a:srgbClr val="FFFF59"/>
              </a:solidFill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828800"/>
            <a:ext cx="8540750" cy="3581400"/>
          </a:xfrm>
        </p:spPr>
        <p:txBody>
          <a:bodyPr/>
          <a:lstStyle/>
          <a:p>
            <a:pPr marL="457200" indent="-457200" eaLnBrk="1" hangingPunct="1">
              <a:tabLst>
                <a:tab pos="457200" algn="l"/>
                <a:tab pos="1828800" algn="l"/>
              </a:tabLst>
              <a:defRPr/>
            </a:pPr>
            <a:r>
              <a:rPr lang="ru-RU" altLang="en-US" dirty="0">
                <a:solidFill>
                  <a:srgbClr val="FFFF00"/>
                </a:solidFill>
              </a:rPr>
              <a:t>ГЗНХ</a:t>
            </a:r>
            <a:r>
              <a:rPr lang="ru-RU" altLang="en-US" b="1" dirty="0">
                <a:solidFill>
                  <a:srgbClr val="FFFF00"/>
                </a:solidFill>
              </a:rPr>
              <a:t>	</a:t>
            </a:r>
            <a:r>
              <a:rPr lang="ru-RU" altLang="en-US" dirty="0">
                <a:solidFill>
                  <a:srgbClr val="FFFF00"/>
                </a:solidFill>
              </a:rPr>
              <a:t>1 час в день,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dirty="0" smtClean="0">
                <a:solidFill>
                  <a:srgbClr val="FFFF00"/>
                </a:solidFill>
              </a:rPr>
              <a:t>	</a:t>
            </a:r>
            <a:r>
              <a:rPr lang="ru-RU" altLang="en-US" dirty="0" smtClean="0">
                <a:solidFill>
                  <a:srgbClr val="FFFF00"/>
                </a:solidFill>
              </a:rPr>
              <a:t>5 </a:t>
            </a:r>
            <a:r>
              <a:rPr lang="ru-RU" altLang="en-US" dirty="0">
                <a:solidFill>
                  <a:srgbClr val="FFFF00"/>
                </a:solidFill>
              </a:rPr>
              <a:t>дней в </a:t>
            </a:r>
            <a:r>
              <a:rPr lang="ru-RU" altLang="en-US" dirty="0" smtClean="0">
                <a:solidFill>
                  <a:srgbClr val="FFFF00"/>
                </a:solidFill>
              </a:rPr>
              <a:t>неделю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400" dirty="0" err="1" smtClean="0"/>
              <a:t>GSNC</a:t>
            </a:r>
            <a:r>
              <a:rPr lang="en-US" altLang="en-US" sz="2400" dirty="0" smtClean="0"/>
              <a:t>	1 hour a day, 5 days a week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tabLst>
                <a:tab pos="1828800" algn="l"/>
              </a:tabLst>
              <a:defRPr/>
            </a:pPr>
            <a:r>
              <a:rPr lang="ru-RU" altLang="en-US" dirty="0">
                <a:solidFill>
                  <a:srgbClr val="FFFF00"/>
                </a:solidFill>
              </a:rPr>
              <a:t>ИЗНХ</a:t>
            </a:r>
            <a:r>
              <a:rPr lang="ru-RU" altLang="en-US" b="1" dirty="0">
                <a:solidFill>
                  <a:srgbClr val="FFFF00"/>
                </a:solidFill>
              </a:rPr>
              <a:t>	</a:t>
            </a:r>
            <a:r>
              <a:rPr lang="ru-RU" altLang="en-US" dirty="0">
                <a:solidFill>
                  <a:srgbClr val="FFFF00"/>
                </a:solidFill>
              </a:rPr>
              <a:t>2 часа в день,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dirty="0" smtClean="0">
                <a:solidFill>
                  <a:srgbClr val="FFFF00"/>
                </a:solidFill>
              </a:rPr>
              <a:t>	</a:t>
            </a:r>
            <a:r>
              <a:rPr lang="ru-RU" altLang="en-US" dirty="0" smtClean="0">
                <a:solidFill>
                  <a:srgbClr val="FFFF00"/>
                </a:solidFill>
              </a:rPr>
              <a:t>5 </a:t>
            </a:r>
            <a:r>
              <a:rPr lang="ru-RU" altLang="en-US" dirty="0">
                <a:solidFill>
                  <a:srgbClr val="FFFF00"/>
                </a:solidFill>
              </a:rPr>
              <a:t>дней в </a:t>
            </a:r>
            <a:r>
              <a:rPr lang="ru-RU" altLang="en-US" dirty="0" smtClean="0">
                <a:solidFill>
                  <a:srgbClr val="FFFF00"/>
                </a:solidFill>
              </a:rPr>
              <a:t>неделю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400" dirty="0" err="1" smtClean="0"/>
              <a:t>PSNC</a:t>
            </a:r>
            <a:r>
              <a:rPr lang="en-US" altLang="en-US" sz="2400" dirty="0" smtClean="0"/>
              <a:t> 	2 hours a day, 5 days a week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3B555EA-6E6A-4065-AA41-EB466E55FE9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 dirty="0">
              <a:latin typeface="Arial" charset="0"/>
            </a:endParaRPr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6845"/>
          <a:stretch/>
        </p:blipFill>
        <p:spPr>
          <a:xfrm>
            <a:off x="6329363" y="1676400"/>
            <a:ext cx="2433637" cy="1644761"/>
          </a:xfrm>
          <a:prstGeom prst="rect">
            <a:avLst/>
          </a:prstGeom>
          <a:ln w="3175">
            <a:solidFill>
              <a:schemeClr val="accent4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8" b="6845"/>
          <a:stretch/>
        </p:blipFill>
        <p:spPr>
          <a:xfrm>
            <a:off x="6329362" y="4191000"/>
            <a:ext cx="2433638" cy="1644761"/>
          </a:xfrm>
          <a:prstGeom prst="rect">
            <a:avLst/>
          </a:prstGeom>
          <a:ln w="3175">
            <a:solidFill>
              <a:schemeClr val="tx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12. For Further Study</a:t>
            </a:r>
          </a:p>
        </p:txBody>
      </p:sp>
      <p:pic>
        <p:nvPicPr>
          <p:cNvPr id="30723" name="Picture 5" descr="Teaching to Change Liv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58888"/>
            <a:ext cx="3505200" cy="4837112"/>
          </a:xfrm>
        </p:spPr>
      </p:pic>
      <p:pic>
        <p:nvPicPr>
          <p:cNvPr id="30724" name="Picture 3" descr="Creative Bible Teaching Richar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429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49F4013-BB20-4C9E-A6B4-5BDD90BE8274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843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dirty="0">
                <a:effectLst/>
              </a:rPr>
              <a:t>Вопросы для </a:t>
            </a:r>
            <a:r>
              <a:rPr lang="ru-RU" dirty="0" smtClean="0">
                <a:effectLst/>
              </a:rPr>
              <a:t>обсуждения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2000" dirty="0" smtClean="0"/>
              <a:t>Questions for discussion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iTeenChallenge.org   Ключ к успеху программы Тин Челлендж: Часть 1 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02-2016                               T505.11 &amp; 506.01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276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Global Teen Challenge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www.iTeenChallenge.org</a:t>
            </a:r>
          </a:p>
          <a:p>
            <a:pPr algn="ctr">
              <a:buNone/>
            </a:pPr>
            <a:r>
              <a:rPr lang="en-US" altLang="en-US" sz="3200" dirty="0" smtClean="0"/>
              <a:t>1-706-576-6555</a:t>
            </a:r>
            <a:endParaRPr lang="en-US" alt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02-2016                               T505.11 &amp; 506.01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en-US"/>
              <a:t>iTeenChallenge.org   Ключ к успеху программы Тин Челлендж: Часть 1 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95BC4D-65D8-4415-86BA-DF7DE0D8A42B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az-Cyrl-AZ" sz="4000" dirty="0"/>
              <a:t>Контактная </a:t>
            </a:r>
            <a:r>
              <a:rPr lang="az-Cyrl-AZ" sz="4000" dirty="0" smtClean="0"/>
              <a:t>информация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/>
              <a:t>Contact information</a:t>
            </a:r>
          </a:p>
        </p:txBody>
      </p:sp>
      <p:pic>
        <p:nvPicPr>
          <p:cNvPr id="3379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81500"/>
            <a:ext cx="3695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7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altLang="en-US" sz="3600" dirty="0">
                <a:solidFill>
                  <a:srgbClr val="FFFF59"/>
                </a:solidFill>
              </a:rPr>
              <a:t>Обзор 12 </a:t>
            </a:r>
            <a:r>
              <a:rPr lang="ru-RU" altLang="en-US" sz="3600" dirty="0" smtClean="0">
                <a:solidFill>
                  <a:srgbClr val="FFFF59"/>
                </a:solidFill>
              </a:rPr>
              <a:t>месяцев</a:t>
            </a:r>
            <a:r>
              <a:rPr lang="en-US" altLang="en-US" sz="3600" dirty="0" smtClean="0">
                <a:solidFill>
                  <a:srgbClr val="FFFF59"/>
                </a:solidFill>
              </a:rPr>
              <a:t>  </a:t>
            </a:r>
            <a:r>
              <a:rPr lang="en-US" altLang="en-US" sz="2400" dirty="0" smtClean="0">
                <a:solidFill>
                  <a:srgbClr val="994D00"/>
                </a:solidFill>
              </a:rPr>
              <a:t>12 Month Overview</a:t>
            </a:r>
            <a:endParaRPr lang="en-US" altLang="en-US" sz="2400" dirty="0" smtClean="0">
              <a:solidFill>
                <a:srgbClr val="FFFF59"/>
              </a:solidFill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447800"/>
            <a:ext cx="8540750" cy="4651375"/>
          </a:xfrm>
        </p:spPr>
        <p:txBody>
          <a:bodyPr/>
          <a:lstStyle/>
          <a:p>
            <a:pPr eaLnBrk="1" hangingPunct="1">
              <a:spcAft>
                <a:spcPts val="1500"/>
              </a:spcAft>
              <a:defRPr/>
            </a:pPr>
            <a:r>
              <a:rPr lang="ru-RU" altLang="en-US" dirty="0">
                <a:solidFill>
                  <a:srgbClr val="FFFF00"/>
                </a:solidFill>
              </a:rPr>
              <a:t>ГЗНХ</a:t>
            </a:r>
            <a:r>
              <a:rPr lang="ru-RU" altLang="en-US" b="1" dirty="0">
                <a:solidFill>
                  <a:srgbClr val="FFFF00"/>
                </a:solidFill>
              </a:rPr>
              <a:t>	</a:t>
            </a:r>
            <a:r>
              <a:rPr lang="ru-RU" altLang="en-US" dirty="0">
                <a:solidFill>
                  <a:srgbClr val="FFFF00"/>
                </a:solidFill>
              </a:rPr>
              <a:t>Первые 4 месяца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err="1" smtClean="0"/>
              <a:t>GSNC</a:t>
            </a:r>
            <a:r>
              <a:rPr lang="en-US" altLang="en-US" sz="2000" dirty="0" smtClean="0"/>
              <a:t> 	First 4 months</a:t>
            </a:r>
            <a:br>
              <a:rPr lang="en-US" altLang="en-US" sz="2000" dirty="0" smtClean="0"/>
            </a:br>
            <a:endParaRPr lang="en-US" altLang="en-US" sz="1000" dirty="0" smtClean="0">
              <a:solidFill>
                <a:srgbClr val="FFFF00"/>
              </a:solidFill>
            </a:endParaRPr>
          </a:p>
          <a:p>
            <a:pPr eaLnBrk="1" hangingPunct="1">
              <a:spcAft>
                <a:spcPts val="1500"/>
              </a:spcAft>
              <a:defRPr/>
            </a:pPr>
            <a:r>
              <a:rPr lang="ru-RU" altLang="en-US" dirty="0">
                <a:solidFill>
                  <a:srgbClr val="FFFF00"/>
                </a:solidFill>
              </a:rPr>
              <a:t>Продолжаются Групповыми занятиями на стадии </a:t>
            </a:r>
            <a:r>
              <a:rPr lang="ru-RU" altLang="en-US" dirty="0" smtClean="0">
                <a:solidFill>
                  <a:srgbClr val="FFFF00"/>
                </a:solidFill>
              </a:rPr>
              <a:t>обучения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Continue with training phase group classes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sz="18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ru-RU" altLang="en-US" dirty="0">
                <a:solidFill>
                  <a:srgbClr val="FFFF00"/>
                </a:solidFill>
              </a:rPr>
              <a:t>ИЗНХ</a:t>
            </a:r>
            <a:r>
              <a:rPr lang="ru-RU" altLang="en-US" b="1" dirty="0">
                <a:solidFill>
                  <a:srgbClr val="FFFF00"/>
                </a:solidFill>
              </a:rPr>
              <a:t>	</a:t>
            </a:r>
            <a:r>
              <a:rPr lang="ru-RU" altLang="en-US" dirty="0">
                <a:solidFill>
                  <a:srgbClr val="FFFF00"/>
                </a:solidFill>
              </a:rPr>
              <a:t>В течение всего курса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dirty="0">
                <a:solidFill>
                  <a:srgbClr val="FFFF00"/>
                </a:solidFill>
              </a:rPr>
              <a:t>		</a:t>
            </a:r>
            <a:r>
              <a:rPr lang="ru-RU" altLang="en-US" dirty="0">
                <a:solidFill>
                  <a:srgbClr val="FFFF00"/>
                </a:solidFill>
              </a:rPr>
              <a:t>реабилитации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err="1" smtClean="0"/>
              <a:t>PSNC</a:t>
            </a:r>
            <a:r>
              <a:rPr lang="en-US" altLang="en-US" sz="2000" dirty="0" smtClean="0"/>
              <a:t> 	Entire program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512F680-F61F-468B-A07C-4C236A26A93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200"/>
            <a:ext cx="85407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altLang="en-US" sz="3600" smtClean="0">
                <a:solidFill>
                  <a:srgbClr val="FFFF00"/>
                </a:solidFill>
              </a:rPr>
              <a:t>Групповые занятия для новообращенных</a:t>
            </a:r>
            <a:r>
              <a:rPr lang="en-US" altLang="en-US" sz="3600" smtClean="0">
                <a:solidFill>
                  <a:srgbClr val="FFFF00"/>
                </a:solidFill>
              </a:rPr>
              <a:t> </a:t>
            </a:r>
            <a:r>
              <a:rPr lang="ru-RU" altLang="en-US" sz="3600" smtClean="0">
                <a:solidFill>
                  <a:srgbClr val="FFFF00"/>
                </a:solidFill>
              </a:rPr>
              <a:t>христиан</a:t>
            </a:r>
            <a:endParaRPr lang="en-US" altLang="en-US" sz="3600" b="1" smtClean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1066800"/>
            <a:ext cx="5029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endParaRPr lang="en-US" altLang="en-US" sz="1400" b="1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Как узнать, христианин ли я?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Краткий обзор Библии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Отношения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Искушение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Успешная христианская жизнь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Возрастая через неудачи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Практика христианства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Послушание Богу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Послушание человеку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Гнев и личные права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Как изучать Библию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Любовь и принятие самого себя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Личные взаимоотношения с другими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Духовная власть</a:t>
            </a:r>
            <a:endParaRPr lang="en-US" altLang="en-US" sz="1800" smtClean="0"/>
          </a:p>
        </p:txBody>
      </p:sp>
      <p:pic>
        <p:nvPicPr>
          <p:cNvPr id="8196" name="Object 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2463" y="1600200"/>
            <a:ext cx="2025650" cy="2173288"/>
          </a:xfrm>
        </p:spPr>
      </p:pic>
      <p:pic>
        <p:nvPicPr>
          <p:cNvPr id="8197" name="Picture 28" descr="GSNCComposi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2325" y="1216025"/>
            <a:ext cx="2632075" cy="5260975"/>
          </a:xfrm>
        </p:spPr>
      </p:pic>
      <p:sp>
        <p:nvSpPr>
          <p:cNvPr id="1030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81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82B2B05-80AD-4EF2-9AB5-5BB90832D98E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0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b="1" smtClean="0">
                <a:solidFill>
                  <a:schemeClr val="accent1"/>
                </a:solidFill>
              </a:rPr>
              <a:t>Group Studies for New Christians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87425" y="1066800"/>
            <a:ext cx="4575175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1400" b="1" smtClean="0"/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700" b="1" smtClean="0"/>
              <a:t>1.	</a:t>
            </a:r>
            <a:r>
              <a:rPr lang="en-US" altLang="en-US" sz="1600" b="1" smtClean="0"/>
              <a:t>How Can I Know I'm a Christian?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2.	A Quick Look at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3.	Attitudes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4.	Temptation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5.	Successful Christian Living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6.	Growing Through Failure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7.	Christian Practices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8.	Obedience to God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9.	Obedience to Man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10.	Anger and Personal Rights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11.	How to Study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12.	Love and Accepting Myself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13.	Personal Relationships with Others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14.	Spiritual Power and the Supernatural</a:t>
            </a:r>
          </a:p>
        </p:txBody>
      </p:sp>
      <p:pic>
        <p:nvPicPr>
          <p:cNvPr id="7172" name="Object 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2463" y="1600200"/>
            <a:ext cx="2025650" cy="2173288"/>
          </a:xfrm>
        </p:spPr>
      </p:pic>
      <p:pic>
        <p:nvPicPr>
          <p:cNvPr id="7173" name="Picture 28" descr="GSNCComposi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2325" y="1216025"/>
            <a:ext cx="2632075" cy="5260975"/>
          </a:xfrm>
        </p:spPr>
      </p:pic>
      <p:sp>
        <p:nvSpPr>
          <p:cNvPr id="1030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71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88EF6D0-65C5-4389-8556-7BBCBDC50A4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0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52400"/>
            <a:ext cx="8540750" cy="1143000"/>
          </a:xfrm>
        </p:spPr>
        <p:txBody>
          <a:bodyPr/>
          <a:lstStyle/>
          <a:p>
            <a:pPr>
              <a:defRPr/>
            </a:pPr>
            <a:r>
              <a:rPr lang="ru-RU" altLang="en-US" sz="3600" smtClean="0">
                <a:solidFill>
                  <a:srgbClr val="FFFF00"/>
                </a:solidFill>
              </a:rPr>
              <a:t>Предлагаемая последовательность преподавания</a:t>
            </a:r>
            <a:endParaRPr lang="en-US" altLang="en-US" sz="3600" smtClean="0">
              <a:solidFill>
                <a:srgbClr val="FFFF00"/>
              </a:solidFill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990600"/>
            <a:ext cx="4194175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endParaRPr lang="en-US" altLang="en-US" sz="1800" b="1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Как узнать, христианин ли я?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Краткий обзор Библии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Отношения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Искушение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Успешная христианская жизнь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Возрастая через неудачи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Практика христианства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Послушание Богу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Послушание человеку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Гнев и личные права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Как изучать Библию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Любовь и принятие самого себя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Личные взаимоотношения с другими</a:t>
            </a:r>
            <a:endParaRPr lang="en-US" altLang="en-US" sz="1800" smtClean="0"/>
          </a:p>
          <a:p>
            <a:pPr>
              <a:buClr>
                <a:schemeClr val="tx1"/>
              </a:buClr>
              <a:buSzPct val="100000"/>
              <a:buFont typeface="Tahoma" pitchFamily="34" charset="0"/>
              <a:buAutoNum type="arabicPeriod"/>
              <a:defRPr/>
            </a:pPr>
            <a:r>
              <a:rPr lang="ru-RU" altLang="en-US" sz="1800" smtClean="0"/>
              <a:t>Духовная власть</a:t>
            </a:r>
            <a:endParaRPr lang="en-US" altLang="en-US" sz="1800" smtClean="0"/>
          </a:p>
        </p:txBody>
      </p:sp>
      <p:pic>
        <p:nvPicPr>
          <p:cNvPr id="10244" name="Object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2463" y="1600200"/>
            <a:ext cx="2025650" cy="2173288"/>
          </a:xfrm>
        </p:spPr>
      </p:pic>
      <p:pic>
        <p:nvPicPr>
          <p:cNvPr id="10245" name="Object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81200"/>
            <a:ext cx="4129088" cy="374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102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FDA8D9-6DED-4B0B-84FC-EEA0C7194931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20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b="1" dirty="0" smtClean="0">
                <a:solidFill>
                  <a:schemeClr val="accent1"/>
                </a:solidFill>
              </a:rPr>
              <a:t>Suggested Teaching Sequence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143000"/>
            <a:ext cx="4194175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1600" b="1" smtClean="0"/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1.	How Can I Know I'm a Christian?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2.	A Quick Look at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3.	Attitudes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4.	Temptation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5.	Successful Christian Living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6.	Growing Through Failure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7.	Christian Practices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8.	Obedience to God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9.	Obedience to Man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10.	Anger and Personal Rights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11.	How to Study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12.	Love and Accepting Myself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13.	Personal Relationships with Others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14.	Spiritual Power and the Supernatural</a:t>
            </a:r>
          </a:p>
        </p:txBody>
      </p:sp>
      <p:pic>
        <p:nvPicPr>
          <p:cNvPr id="9220" name="Object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2463" y="1600200"/>
            <a:ext cx="2025650" cy="2173288"/>
          </a:xfrm>
        </p:spPr>
      </p:pic>
      <p:pic>
        <p:nvPicPr>
          <p:cNvPr id="9221" name="Object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81200"/>
            <a:ext cx="4129088" cy="374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  <a:endParaRPr lang="en-US" dirty="0"/>
          </a:p>
        </p:txBody>
      </p:sp>
      <p:sp>
        <p:nvSpPr>
          <p:cNvPr id="92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79FF836-B256-46C1-8128-AB709166DC5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20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066800" y="1905000"/>
            <a:ext cx="8077200" cy="4495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spcAft>
                <a:spcPct val="50000"/>
              </a:spcAft>
              <a:buNone/>
              <a:defRPr/>
            </a:pPr>
            <a:r>
              <a:rPr lang="en-US" altLang="en-US" sz="2800" dirty="0" smtClean="0"/>
              <a:t>A.	</a:t>
            </a:r>
            <a:r>
              <a:rPr lang="ru-RU" altLang="en-US" sz="2800" dirty="0" smtClean="0">
                <a:solidFill>
                  <a:srgbClr val="FFFF00"/>
                </a:solidFill>
              </a:rPr>
              <a:t>Представить </a:t>
            </a:r>
            <a:r>
              <a:rPr lang="ru-RU" altLang="en-US" sz="2800" u="sng" dirty="0">
                <a:solidFill>
                  <a:srgbClr val="C00000"/>
                </a:solidFill>
              </a:rPr>
              <a:t>основные</a:t>
            </a:r>
            <a:r>
              <a:rPr lang="ru-RU" altLang="en-US" sz="2800" dirty="0">
                <a:solidFill>
                  <a:srgbClr val="C00000"/>
                </a:solidFill>
              </a:rPr>
              <a:t> </a:t>
            </a:r>
            <a:r>
              <a:rPr lang="ru-RU" altLang="en-US" sz="2800" dirty="0">
                <a:solidFill>
                  <a:srgbClr val="FFFF00"/>
                </a:solidFill>
              </a:rPr>
              <a:t>Библейские принципы для </a:t>
            </a:r>
            <a:r>
              <a:rPr lang="ru-RU" altLang="en-US" sz="2800" u="sng" dirty="0">
                <a:solidFill>
                  <a:srgbClr val="C00000"/>
                </a:solidFill>
              </a:rPr>
              <a:t>жизни</a:t>
            </a:r>
            <a:r>
              <a:rPr lang="ru-RU" altLang="en-US" sz="2800" dirty="0">
                <a:solidFill>
                  <a:srgbClr val="C00000"/>
                </a:solidFill>
              </a:rPr>
              <a:t> </a:t>
            </a:r>
            <a:r>
              <a:rPr lang="ru-RU" altLang="en-US" sz="2800" dirty="0">
                <a:solidFill>
                  <a:srgbClr val="FFFF00"/>
                </a:solidFill>
              </a:rPr>
              <a:t>новообращенных христиан (молоко, а не мясо) </a:t>
            </a:r>
            <a:r>
              <a:rPr lang="en-US" altLang="en-US" sz="2800" dirty="0" smtClean="0">
                <a:solidFill>
                  <a:srgbClr val="FFFF00"/>
                </a:solidFill>
              </a:rPr>
              <a:t/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Introduce </a:t>
            </a:r>
            <a:r>
              <a:rPr lang="en-US" alt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</a:t>
            </a:r>
            <a:r>
              <a:rPr lang="en-US" alt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 smtClean="0"/>
              <a:t>Biblical principles for </a:t>
            </a:r>
            <a:r>
              <a:rPr lang="en-US" alt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alt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 smtClean="0"/>
              <a:t>for new Christians (milk, not meat)</a:t>
            </a:r>
            <a:br>
              <a:rPr lang="en-US" altLang="en-US" sz="2000" dirty="0" smtClean="0"/>
            </a:br>
            <a:endParaRPr lang="en-US" altLang="en-US" sz="28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spcAft>
                <a:spcPct val="50000"/>
              </a:spcAft>
              <a:buNone/>
              <a:defRPr/>
            </a:pPr>
            <a:r>
              <a:rPr lang="ru-RU" altLang="en-US" sz="2800" dirty="0" smtClean="0"/>
              <a:t>Б</a:t>
            </a:r>
            <a:r>
              <a:rPr lang="en-US" altLang="en-US" sz="2800" dirty="0" smtClean="0"/>
              <a:t>.	</a:t>
            </a:r>
            <a:r>
              <a:rPr lang="ru-RU" altLang="en-US" sz="2800" dirty="0" smtClean="0">
                <a:solidFill>
                  <a:srgbClr val="FFFF00"/>
                </a:solidFill>
              </a:rPr>
              <a:t>Помочь </a:t>
            </a:r>
            <a:r>
              <a:rPr lang="ru-RU" altLang="en-US" sz="2800" dirty="0">
                <a:solidFill>
                  <a:srgbClr val="FFFF00"/>
                </a:solidFill>
              </a:rPr>
              <a:t>им начать </a:t>
            </a:r>
            <a:r>
              <a:rPr lang="ru-RU" altLang="en-US" sz="2800" u="sng" dirty="0">
                <a:solidFill>
                  <a:srgbClr val="C00000"/>
                </a:solidFill>
              </a:rPr>
              <a:t>применять</a:t>
            </a:r>
            <a:r>
              <a:rPr lang="ru-RU" altLang="en-US" sz="2800" dirty="0">
                <a:solidFill>
                  <a:srgbClr val="C00000"/>
                </a:solidFill>
              </a:rPr>
              <a:t> </a:t>
            </a:r>
            <a:r>
              <a:rPr lang="ru-RU" altLang="en-US" sz="2800" dirty="0">
                <a:solidFill>
                  <a:srgbClr val="FFFF00"/>
                </a:solidFill>
              </a:rPr>
              <a:t>полученные знания на личном опыте </a:t>
            </a:r>
            <a:r>
              <a:rPr lang="en-US" altLang="en-US" sz="2800" dirty="0" smtClean="0">
                <a:solidFill>
                  <a:srgbClr val="FFFF00"/>
                </a:solidFill>
              </a:rPr>
              <a:t/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Start them on the path to personal </a:t>
            </a:r>
            <a:r>
              <a:rPr lang="en-US" alt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lang="en-US" altLang="en-US" sz="2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839200" cy="17526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600" dirty="0" smtClean="0">
                <a:solidFill>
                  <a:schemeClr val="accent1"/>
                </a:solidFill>
              </a:rPr>
              <a:t>2.	</a:t>
            </a:r>
            <a:r>
              <a:rPr lang="ru-RU" altLang="en-US" sz="3600" dirty="0" smtClean="0">
                <a:solidFill>
                  <a:srgbClr val="FFFF00"/>
                </a:solidFill>
              </a:rPr>
              <a:t>Первостепенные </a:t>
            </a:r>
            <a:r>
              <a:rPr lang="ru-RU" altLang="en-US" sz="3600" dirty="0">
                <a:solidFill>
                  <a:srgbClr val="FFFF00"/>
                </a:solidFill>
              </a:rPr>
              <a:t>цели каждого из курсов ГЗНХ</a:t>
            </a:r>
            <a:r>
              <a:rPr lang="ru-RU" altLang="en-US" dirty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400" dirty="0" smtClean="0">
                <a:solidFill>
                  <a:schemeClr val="accent1"/>
                </a:solidFill>
              </a:rPr>
              <a:t>Primary Goals for Each course</a:t>
            </a:r>
            <a:br>
              <a:rPr lang="en-US" altLang="en-US" sz="2400" dirty="0" smtClean="0">
                <a:solidFill>
                  <a:schemeClr val="accent1"/>
                </a:solidFill>
              </a:rPr>
            </a:br>
            <a:endParaRPr lang="en-US" altLang="en-US" sz="1400" dirty="0" smtClean="0">
              <a:solidFill>
                <a:srgbClr val="FFFF00"/>
              </a:solidFill>
            </a:endParaRP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9/2010  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A3B406-1233-46D0-9B58-622B64DB40E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iTeenChallenge.org   </a:t>
            </a:r>
            <a:r>
              <a:rPr lang="ru-RU"/>
              <a:t>ГЗНХ христиан  </a:t>
            </a:r>
            <a:r>
              <a:rPr lang="en-US"/>
              <a:t>Course T506.03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/>
    </p:bldLst>
  </p:timing>
</p:sld>
</file>

<file path=ppt/theme/theme1.xml><?xml version="1.0" encoding="utf-8"?>
<a:theme xmlns:a="http://schemas.openxmlformats.org/drawingml/2006/main" name="Compass">
  <a:themeElements>
    <a:clrScheme name="Compass 5">
      <a:dk1>
        <a:srgbClr val="AC835E"/>
      </a:dk1>
      <a:lt1>
        <a:srgbClr val="FFFFFF"/>
      </a:lt1>
      <a:dk2>
        <a:srgbClr val="AE8764"/>
      </a:dk2>
      <a:lt2>
        <a:srgbClr val="FFFFCC"/>
      </a:lt2>
      <a:accent1>
        <a:srgbClr val="CC6600"/>
      </a:accent1>
      <a:accent2>
        <a:srgbClr val="FF5050"/>
      </a:accent2>
      <a:accent3>
        <a:srgbClr val="D3C3B8"/>
      </a:accent3>
      <a:accent4>
        <a:srgbClr val="DADADA"/>
      </a:accent4>
      <a:accent5>
        <a:srgbClr val="E2B8AA"/>
      </a:accent5>
      <a:accent6>
        <a:srgbClr val="E74848"/>
      </a:accent6>
      <a:hlink>
        <a:srgbClr val="FFCC99"/>
      </a:hlink>
      <a:folHlink>
        <a:srgbClr val="FF9966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2544</TotalTime>
  <Words>539</Words>
  <Application>Microsoft Office PowerPoint</Application>
  <PresentationFormat>On-screen Show (4:3)</PresentationFormat>
  <Paragraphs>283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Compass</vt:lpstr>
      <vt:lpstr>Введение в  Групповые занятия для новообращенных христиан Introducing the  Group Studies for New Christians </vt:lpstr>
      <vt:lpstr>1. Обзор курсов христианского ученичества, которые проходят наши студенты Overview of the Discipleship Training given to our Students</vt:lpstr>
      <vt:lpstr>Обзор 12 месяцев  12 Month Overview</vt:lpstr>
      <vt:lpstr>Обзор 12 месяцев  12 Month Overview</vt:lpstr>
      <vt:lpstr>Групповые занятия для новообращенных христиан</vt:lpstr>
      <vt:lpstr>Group Studies for New Christians</vt:lpstr>
      <vt:lpstr>Предлагаемая последовательность преподавания</vt:lpstr>
      <vt:lpstr>Suggested Teaching Sequence</vt:lpstr>
      <vt:lpstr>2. Первостепенные цели каждого из курсов ГЗНХ  Primary Goals for Each course </vt:lpstr>
      <vt:lpstr>2.  Первостепенные цели каждого из курсов ГЗНХ  Primary Goals for Each course </vt:lpstr>
      <vt:lpstr>Ощущаемые потребности и неощущаемые потребности  Проблемы «сердца» или *проблемы «головы»  Felt Needs vs. Unfelt needs Heart issues         *Head Issues</vt:lpstr>
      <vt:lpstr>Felt Needs vs. Unfelt needs Heart issues         *Head Issues</vt:lpstr>
      <vt:lpstr>3. Материалы к каждому курсу ГЗНХ  Materials for Each GSNC course </vt:lpstr>
      <vt:lpstr>4. Преимущества подхода ГЗНХ к обучению  Benefits of GSNC approach</vt:lpstr>
      <vt:lpstr>4. Преимущества подхода ГЗНХ к обучению  Benefits of GSNC approach</vt:lpstr>
      <vt:lpstr>5.  Возможные ограничения в подходе ГЗНХ  к обучению  Possible Limitations of GSNC approach</vt:lpstr>
      <vt:lpstr>5.  Возможные ограничения в подходе ГЗНХ  к обучению  Possible Limitations of GSNC approach</vt:lpstr>
      <vt:lpstr>5.  Возможные ограничения в подходе ГЗНХ  к обучению  Possible Limitations of GSNC approach</vt:lpstr>
      <vt:lpstr>5.  Возможные ограничения в подходе ГЗНХ  к обучению  Possible Limitations of GSNC approach</vt:lpstr>
      <vt:lpstr>6.  Структура каждого курса ГЗНХ Structure for each GSNC course    </vt:lpstr>
      <vt:lpstr>7.  Конспекты занятий в Пособии для  преподавателя Lesson plans in Teacher’s Manual   </vt:lpstr>
      <vt:lpstr>8.  Возможные проблемы с преподаванием   курсов ГЗНХ Possible Problems with Teaching GSNC    </vt:lpstr>
      <vt:lpstr>8.  Возможные проблемы с преподаванием   курсов ГЗНХ Possible Problems with Teaching GSNC    </vt:lpstr>
      <vt:lpstr>9.  Введение для преподавателей к материалу курса Гзнх  Introducing Teachers to the GSNC</vt:lpstr>
      <vt:lpstr>9.  Введение для преподавателей к материалу курса Гзнх  Introducing Teachers to the GSNC</vt:lpstr>
      <vt:lpstr>10. Оценка заданий, выполненных студентом  Grading Student Assignments</vt:lpstr>
      <vt:lpstr>10. Оценка заданий, выполненных студентом  Grading Student Assignments</vt:lpstr>
      <vt:lpstr>11.  Контрольные работы (тесты) в ГЗНХ  Tests in the GSNC</vt:lpstr>
      <vt:lpstr>11.  Контрольные работы (тесты) в ГЗНХ  Tests in the GSNC</vt:lpstr>
      <vt:lpstr>12. For Further Study</vt:lpstr>
      <vt:lpstr>Вопросы для обсуждения Questions for discussion</vt:lpstr>
      <vt:lpstr>Контактная информация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 Group Studies  for New Christians</dc:title>
  <dc:creator>staysharp</dc:creator>
  <cp:lastModifiedBy>Dave Batty</cp:lastModifiedBy>
  <cp:revision>62</cp:revision>
  <dcterms:created xsi:type="dcterms:W3CDTF">2007-03-26T09:44:34Z</dcterms:created>
  <dcterms:modified xsi:type="dcterms:W3CDTF">2016-11-28T06:36:52Z</dcterms:modified>
</cp:coreProperties>
</file>