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83" r:id="rId5"/>
    <p:sldId id="284" r:id="rId6"/>
    <p:sldId id="259" r:id="rId7"/>
    <p:sldId id="285" r:id="rId8"/>
    <p:sldId id="260" r:id="rId9"/>
    <p:sldId id="261" r:id="rId10"/>
    <p:sldId id="294" r:id="rId11"/>
    <p:sldId id="262" r:id="rId12"/>
    <p:sldId id="263" r:id="rId13"/>
    <p:sldId id="286" r:id="rId14"/>
    <p:sldId id="264" r:id="rId15"/>
    <p:sldId id="287" r:id="rId16"/>
    <p:sldId id="288" r:id="rId17"/>
    <p:sldId id="273" r:id="rId18"/>
    <p:sldId id="265" r:id="rId19"/>
    <p:sldId id="266" r:id="rId20"/>
    <p:sldId id="289" r:id="rId21"/>
    <p:sldId id="268" r:id="rId22"/>
    <p:sldId id="271" r:id="rId23"/>
    <p:sldId id="290" r:id="rId24"/>
    <p:sldId id="282" r:id="rId25"/>
    <p:sldId id="291" r:id="rId26"/>
    <p:sldId id="281" r:id="rId27"/>
    <p:sldId id="292" r:id="rId28"/>
    <p:sldId id="276" r:id="rId29"/>
    <p:sldId id="295" r:id="rId30"/>
    <p:sldId id="29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7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0E3A3C44-DEEB-4E68-AC6D-1AEE08138CE2}" type="datetimeFigureOut">
              <a:rPr lang="en-US" altLang="en-US"/>
              <a:pPr>
                <a:defRPr/>
              </a:pPr>
              <a:t>12/11/2016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4BCC7502-0CD6-4F58-A6BC-291EE45740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08589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100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5513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514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956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1pPr>
          </a:lstStyle>
          <a:p>
            <a:pPr>
              <a:defRPr/>
            </a:pPr>
            <a:fld id="{3451BCB8-50F3-4520-953E-6FE4796F32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5583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B67A-452A-439C-85EC-CCDC07E8C1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2635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64F76-2267-4BFC-8DD9-2DD73F502B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172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B5860-1826-4885-945F-274E8980AF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795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5888"/>
            <a:ext cx="4194175" cy="21732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2C35CD-6B6A-45D9-8E0E-686399312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6997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ABAC4-3879-4956-BC7F-28164DA4F7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96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0B217-3197-4555-9051-1C88DDBB88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822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E3CFE-470B-4A6B-BF9E-531107D9C4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88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2E37D-724B-4E3C-80E1-DDA74CCEBF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9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FA33-BE6F-48A9-9008-27C6CB5C6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248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3BB7-DA89-44EC-A9D0-1034E0A699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7798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F561D-F03F-4D03-AEAD-59FDFDCF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4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94075-CD23-4DDD-A57F-58ED91E3CB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728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E7B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46 h 154"/>
                  <a:gd name="T2" fmla="*/ 28 w 144"/>
                  <a:gd name="T3" fmla="*/ 69 h 154"/>
                  <a:gd name="T4" fmla="*/ 55 w 144"/>
                  <a:gd name="T5" fmla="*/ 54 h 154"/>
                  <a:gd name="T6" fmla="*/ 29 w 144"/>
                  <a:gd name="T7" fmla="*/ 25 h 154"/>
                  <a:gd name="T8" fmla="*/ 49 w 144"/>
                  <a:gd name="T9" fmla="*/ 15 h 154"/>
                  <a:gd name="T10" fmla="*/ 55 w 144"/>
                  <a:gd name="T11" fmla="*/ 24 h 154"/>
                  <a:gd name="T12" fmla="*/ 67 w 144"/>
                  <a:gd name="T13" fmla="*/ 21 h 154"/>
                  <a:gd name="T14" fmla="*/ 46 w 144"/>
                  <a:gd name="T15" fmla="*/ 1 h 154"/>
                  <a:gd name="T16" fmla="*/ 17 w 144"/>
                  <a:gd name="T17" fmla="*/ 15 h 154"/>
                  <a:gd name="T18" fmla="*/ 43 w 144"/>
                  <a:gd name="T19" fmla="*/ 48 h 154"/>
                  <a:gd name="T20" fmla="*/ 13 w 144"/>
                  <a:gd name="T21" fmla="*/ 45 h 154"/>
                  <a:gd name="T22" fmla="*/ 0 w 144"/>
                  <a:gd name="T23" fmla="*/ 46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7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4488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cs typeface="Arial" charset="0"/>
                  </a:defRPr>
                </a:lvl9pPr>
              </a:lstStyle>
              <a:p>
                <a:pPr>
                  <a:defRPr/>
                </a:pPr>
                <a:endParaRPr lang="en-US" altLang="en-US" smtClean="0"/>
              </a:p>
            </p:txBody>
          </p:sp>
        </p:grpSp>
      </p:grpSp>
      <p:sp>
        <p:nvSpPr>
          <p:cNvPr id="14489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490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14491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14492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Arial" charset="0"/>
              </a:defRPr>
            </a:lvl1pPr>
          </a:lstStyle>
          <a:p>
            <a:pPr>
              <a:defRPr/>
            </a:pPr>
            <a:fld id="{F8B5E16A-8184-4678-B639-DDEAF88F3A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493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3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  <p:sldLayoutId id="2147484041" r:id="rId12"/>
    <p:sldLayoutId id="214748404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381000"/>
            <a:ext cx="8686800" cy="2895600"/>
          </a:xfrm>
        </p:spPr>
        <p:txBody>
          <a:bodyPr/>
          <a:lstStyle/>
          <a:p>
            <a:pPr eaLnBrk="1" hangingPunct="1">
              <a:defRPr/>
            </a:pPr>
            <a:r>
              <a:rPr lang="lo-LA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ຄຳແນະນຳກຸ່ມສຶກສາສຳລັບຄຣິດຕຽນໃໝ່</a:t>
            </a:r>
            <a: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Introducing the </a:t>
            </a:r>
            <a:br>
              <a:rPr lang="en-US" altLang="en-US" sz="24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altLang="en-US" sz="2400" b="1" i="1" dirty="0" smtClean="0">
                <a:solidFill>
                  <a:schemeClr val="bg2">
                    <a:lumMod val="50000"/>
                  </a:schemeClr>
                </a:solidFill>
              </a:rPr>
              <a:t>Group Studies for New Christians</a:t>
            </a:r>
            <a:r>
              <a:rPr lang="ru-RU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en-US" altLang="en-US" sz="2400" b="1" i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0" y="3581400"/>
            <a:ext cx="4343400" cy="1447800"/>
          </a:xfrm>
        </p:spPr>
        <p:txBody>
          <a:bodyPr/>
          <a:lstStyle/>
          <a:p>
            <a:pPr eaLnBrk="1" hangingPunct="1">
              <a:defRPr/>
            </a:pPr>
            <a:r>
              <a:rPr lang="lo-L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ຄ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lo-L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ຣິດ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lo-L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ຕຽນ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​</a:t>
            </a:r>
            <a:r>
              <a:rPr lang="lo-L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ໃໝ</a:t>
            </a:r>
            <a:r>
              <a:rPr lang="lo-L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່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400" dirty="0" smtClean="0"/>
              <a:t>By Dave Batty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228600" y="6400800"/>
            <a:ext cx="2286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fld id="{66EA477E-3230-4531-84E8-2994ED69EE19}" type="slidenum">
              <a:rPr lang="en-US" altLang="en-US" smtClean="0"/>
              <a:pPr eaLnBrk="1" hangingPunct="1">
                <a:defRPr/>
              </a:pPr>
              <a:t>1</a:t>
            </a:fld>
            <a:endParaRPr lang="en-US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pic>
        <p:nvPicPr>
          <p:cNvPr id="3079" name="Picture 7" descr="Z GTC-clea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60887"/>
            <a:ext cx="36576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63" y="4629858"/>
            <a:ext cx="2433637" cy="1478020"/>
          </a:xfrm>
          <a:prstGeom prst="rect">
            <a:avLst/>
          </a:prstGeom>
          <a:ln w="3175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914400" y="1981200"/>
            <a:ext cx="8382000" cy="15240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C.	</a:t>
            </a:r>
            <a:r>
              <a:rPr lang="lo-LA" altLang="en-US" sz="2800" dirty="0">
                <a:solidFill>
                  <a:srgbClr val="FFFF00"/>
                </a:solidFill>
              </a:rPr>
              <a:t>ຈັດໃຫ້</a:t>
            </a:r>
            <a:r>
              <a:rPr lang="lo-LA" altLang="en-US" sz="2800" dirty="0" smtClean="0">
                <a:solidFill>
                  <a:srgbClr val="FFFF00"/>
                </a:solidFill>
              </a:rPr>
              <a:t>ມີ</a:t>
            </a:r>
            <a:r>
              <a:rPr lang="lo-LA" altLang="en-US" sz="2800" b="1" u="sng" dirty="0" smtClean="0">
                <a:solidFill>
                  <a:srgbClr val="C00000"/>
                </a:solidFill>
              </a:rPr>
              <a:t>ພື້ນຖານ</a:t>
            </a:r>
            <a:r>
              <a:rPr lang="lo-LA" altLang="en-US" sz="2800" dirty="0">
                <a:solidFill>
                  <a:srgbClr val="FFFF00"/>
                </a:solidFill>
              </a:rPr>
              <a:t>ທີ່ກ້ວາງຂວາງສຳລັບການດຳເນີນຊີວິດຄຣິດຕຽນ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Provide broad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foundation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for Christian living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429000"/>
            <a:ext cx="4114800" cy="3467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228600"/>
            <a:ext cx="8839200" cy="1752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600" dirty="0" smtClean="0">
                <a:solidFill>
                  <a:schemeClr val="accent1"/>
                </a:solidFill>
              </a:rPr>
              <a:t>2.	</a:t>
            </a:r>
            <a:r>
              <a:rPr lang="lo-LA" altLang="en-US" sz="3600" dirty="0">
                <a:solidFill>
                  <a:srgbClr val="FFFF00"/>
                </a:solidFill>
              </a:rPr>
              <a:t>ເປົ້າໝາຍສຳຄັນອັນດັບທຳອິດຂອງແຕ່ລະຫຼັກສູດສຳລັບ ກສຄໝ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smtClean="0">
                <a:solidFill>
                  <a:schemeClr val="accent1"/>
                </a:solidFill>
              </a:rPr>
              <a:t>Primary Goals for Each course</a:t>
            </a:r>
            <a:br>
              <a:rPr lang="en-US" altLang="en-US" sz="2400" dirty="0" smtClean="0">
                <a:solidFill>
                  <a:schemeClr val="accent1"/>
                </a:solidFill>
              </a:rPr>
            </a:br>
            <a:endParaRPr lang="en-US" altLang="en-US" sz="14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84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3. 	</a:t>
            </a:r>
            <a:r>
              <a:rPr lang="lo-LA" altLang="en-US" sz="3200" dirty="0" smtClean="0">
                <a:solidFill>
                  <a:srgbClr val="FFFF00"/>
                </a:solidFill>
              </a:rPr>
              <a:t>ອຸປະກອນ</a:t>
            </a:r>
            <a:r>
              <a:rPr lang="lo-LA" altLang="en-US" sz="3200" dirty="0">
                <a:solidFill>
                  <a:srgbClr val="FFFF00"/>
                </a:solidFill>
              </a:rPr>
              <a:t>ສຳລັບແຕ່ລະຫຼັກສູດຂອງ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4000" dirty="0" smtClean="0">
                <a:solidFill>
                  <a:srgbClr val="FFFF00"/>
                </a:solidFill>
              </a:rPr>
              <a:t/>
            </a:r>
            <a:br>
              <a:rPr lang="en-US" altLang="en-US" sz="40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Materials for Each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course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705" y="1831799"/>
            <a:ext cx="1454915" cy="2051402"/>
          </a:xfrm>
        </p:spPr>
      </p:pic>
      <p:sp>
        <p:nvSpPr>
          <p:cNvPr id="23554" name="Rectangle 2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228600" y="1371600"/>
            <a:ext cx="5334000" cy="5029200"/>
          </a:xfrm>
        </p:spPr>
        <p:txBody>
          <a:bodyPr/>
          <a:lstStyle/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 smtClean="0"/>
              <a:t>A.	</a:t>
            </a:r>
            <a:r>
              <a:rPr lang="lo-LA" altLang="en-US" sz="2400" dirty="0">
                <a:solidFill>
                  <a:srgbClr val="FFFF00"/>
                </a:solidFill>
              </a:rPr>
              <a:t>ຄູ່ມືຄູ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Teacher’s Manual</a:t>
            </a:r>
            <a:br>
              <a:rPr lang="en-US" altLang="en-US" sz="1800" dirty="0" smtClean="0"/>
            </a:br>
            <a:endParaRPr lang="en-US" altLang="en-US" sz="105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 smtClean="0"/>
              <a:t>B. 	</a:t>
            </a:r>
            <a:r>
              <a:rPr lang="lo-LA" altLang="en-US" sz="2400" dirty="0">
                <a:solidFill>
                  <a:srgbClr val="FFFF00"/>
                </a:solidFill>
              </a:rPr>
              <a:t>ຄູ່ມືນັກສຶກສາ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Student Manual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1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 smtClean="0"/>
              <a:t>C.	</a:t>
            </a:r>
            <a:r>
              <a:rPr lang="lo-LA" altLang="en-US" sz="2400" dirty="0">
                <a:solidFill>
                  <a:srgbClr val="FFFF00"/>
                </a:solidFill>
              </a:rPr>
              <a:t>ຄຄູ່ມືການສຶກສາ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Study Guide</a:t>
            </a:r>
            <a:br>
              <a:rPr lang="en-US" altLang="en-US" sz="1800" dirty="0" smtClean="0"/>
            </a:br>
            <a:endParaRPr lang="en-US" altLang="en-US" sz="1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 smtClean="0"/>
              <a:t>D.</a:t>
            </a:r>
            <a:r>
              <a:rPr lang="ru-RU" altLang="en-US" sz="2400" dirty="0" smtClean="0"/>
              <a:t> </a:t>
            </a:r>
            <a:r>
              <a:rPr lang="en-US" altLang="en-US" sz="2400" dirty="0" smtClean="0"/>
              <a:t>	</a:t>
            </a:r>
            <a:r>
              <a:rPr lang="lo-LA" altLang="en-US" sz="2400" dirty="0">
                <a:solidFill>
                  <a:srgbClr val="FFFF00"/>
                </a:solidFill>
              </a:rPr>
              <a:t>ການສອບເສັງ</a:t>
            </a:r>
            <a:r>
              <a:rPr lang="ru-RU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Test</a:t>
            </a:r>
            <a:endParaRPr lang="en-US" altLang="en-US" sz="1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ts val="800"/>
              </a:spcAft>
              <a:buNone/>
              <a:defRPr/>
            </a:pPr>
            <a:r>
              <a:rPr lang="en-US" altLang="en-US" sz="2400" dirty="0" smtClean="0"/>
              <a:t>E</a:t>
            </a:r>
            <a:r>
              <a:rPr lang="ru-RU" altLang="en-US" sz="2400" dirty="0" smtClean="0"/>
              <a:t>. </a:t>
            </a:r>
            <a:r>
              <a:rPr lang="en-US" altLang="en-US" sz="2400" dirty="0" smtClean="0"/>
              <a:t>	</a:t>
            </a:r>
            <a:r>
              <a:rPr lang="lo-LA" altLang="en-US" sz="2400" dirty="0">
                <a:solidFill>
                  <a:srgbClr val="FFFF00"/>
                </a:solidFill>
              </a:rPr>
              <a:t>ໃບຢັ້ງຢືນການຮຽນຈົບ</a:t>
            </a:r>
            <a:r>
              <a:rPr lang="ru-RU" altLang="en-US" sz="2400" dirty="0" smtClean="0">
                <a:solidFill>
                  <a:srgbClr val="FFFF00"/>
                </a:solidFill>
              </a:rPr>
              <a:t> 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Course Certificate</a:t>
            </a:r>
            <a:endParaRPr lang="en-US" altLang="en-US" sz="1800" dirty="0" smtClean="0">
              <a:solidFill>
                <a:srgbClr val="FFFF00"/>
              </a:solidFill>
            </a:endParaRPr>
          </a:p>
        </p:txBody>
      </p:sp>
      <p:pic>
        <p:nvPicPr>
          <p:cNvPr id="13317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129" y="2365368"/>
            <a:ext cx="1536866" cy="2166951"/>
          </a:xfrm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9728" y="3661155"/>
            <a:ext cx="1724343" cy="243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4763270" y="5089844"/>
            <a:ext cx="1637530" cy="115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3321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B1C39409-8E7C-4B28-B329-A3061489C5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25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540750" cy="12192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4.	</a:t>
            </a:r>
            <a:r>
              <a:rPr lang="lo-LA" altLang="en-US" sz="3200" dirty="0">
                <a:solidFill>
                  <a:srgbClr val="FFFF00"/>
                </a:solidFill>
              </a:rPr>
              <a:t>ຜົນປະໂຫບດຂອງວິທີການສອນຂອງ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Benefits of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914400" y="1600200"/>
            <a:ext cx="8001000" cy="5105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None/>
              <a:defRPr/>
            </a:pPr>
            <a:r>
              <a:rPr lang="en-US" altLang="en-US" dirty="0" smtClean="0"/>
              <a:t>A.	</a:t>
            </a:r>
            <a:r>
              <a:rPr lang="lo-LA" altLang="en-US" dirty="0" smtClean="0">
                <a:solidFill>
                  <a:srgbClr val="FFFF00"/>
                </a:solidFill>
              </a:rPr>
              <a:t>ຄວາມ</a:t>
            </a:r>
            <a:r>
              <a:rPr lang="lo-LA" altLang="en-US" dirty="0">
                <a:solidFill>
                  <a:srgbClr val="FFFF00"/>
                </a:solidFill>
              </a:rPr>
              <a:t>ກົດດັນຂອງຫມູ່ເພື່່່ອນ</a:t>
            </a:r>
            <a:r>
              <a:rPr lang="lo-LA" altLang="en-US" dirty="0" smtClean="0">
                <a:solidFill>
                  <a:srgbClr val="FFFF00"/>
                </a:solidFill>
              </a:rPr>
              <a:t>ໃນ</a:t>
            </a:r>
            <a:r>
              <a:rPr lang="lo-LA" altLang="en-US" u="sng" dirty="0">
                <a:solidFill>
                  <a:srgbClr val="C00000"/>
                </a:solidFill>
              </a:rPr>
              <a:t>ທາງບວກ</a:t>
            </a:r>
            <a:r>
              <a:rPr lang="ru-RU" altLang="en-US" dirty="0" smtClean="0">
                <a:solidFill>
                  <a:srgbClr val="C00000"/>
                </a:solidFill>
              </a:rPr>
              <a:t> 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Positive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peer pressure</a:t>
            </a:r>
            <a:endParaRPr lang="en-US" altLang="en-US" sz="2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ts val="36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lo-LA" altLang="en-US" dirty="0">
                <a:solidFill>
                  <a:srgbClr val="FFFF00"/>
                </a:solidFill>
              </a:rPr>
              <a:t>ຄູອາຈານສາມາດຈັດຕັ້ງແລະນຳມາໃຊ້ໃນການວາງແຜນ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Teacher can organize it and carry it out as planned</a:t>
            </a:r>
            <a:endParaRPr lang="en-US" altLang="en-US" sz="20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C.	</a:t>
            </a:r>
            <a:r>
              <a:rPr lang="lo-LA" altLang="en-US" dirty="0">
                <a:solidFill>
                  <a:srgbClr val="FFFF00"/>
                </a:solidFill>
              </a:rPr>
              <a:t>ໃຫ້ການຕອບສະໜອງ</a:t>
            </a:r>
            <a:r>
              <a:rPr lang="lo-LA" altLang="en-US" dirty="0" smtClean="0">
                <a:solidFill>
                  <a:srgbClr val="FFFF00"/>
                </a:solidFill>
              </a:rPr>
              <a:t>ໃນ</a:t>
            </a:r>
            <a:r>
              <a:rPr lang="lo-LA" altLang="en-US" u="sng" dirty="0">
                <a:solidFill>
                  <a:srgbClr val="C00000"/>
                </a:solidFill>
              </a:rPr>
              <a:t>ທັນທີ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Provides </a:t>
            </a:r>
            <a:r>
              <a:rPr lang="en-US" altLang="en-US" sz="2000" u="sng" dirty="0">
                <a:solidFill>
                  <a:srgbClr val="C00000"/>
                </a:solidFill>
              </a:rPr>
              <a:t>immediate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feedback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23685DCD-FDB0-4776-88B9-50CB7228B71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4.	</a:t>
            </a:r>
            <a:r>
              <a:rPr lang="lo-LA" altLang="en-US" sz="3200" dirty="0">
                <a:solidFill>
                  <a:srgbClr val="FFFF00"/>
                </a:solidFill>
              </a:rPr>
              <a:t>ຜົນປະໂຫບດຂອງວິທີການສອນຂອງ ກສຄໝ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Benefits of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approach</a:t>
            </a:r>
            <a:endParaRPr lang="en-US" altLang="en-US" sz="2000" b="1" dirty="0" smtClean="0">
              <a:solidFill>
                <a:schemeClr val="accent1"/>
              </a:solidFill>
            </a:endParaRPr>
          </a:p>
        </p:txBody>
      </p:sp>
      <p:sp>
        <p:nvSpPr>
          <p:cNvPr id="26628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990600" y="1905000"/>
            <a:ext cx="8153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dirty="0" smtClean="0"/>
              <a:t>D.	</a:t>
            </a:r>
            <a:r>
              <a:rPr lang="lo-LA" altLang="en-US" dirty="0">
                <a:solidFill>
                  <a:srgbClr val="FFFF00"/>
                </a:solidFill>
              </a:rPr>
              <a:t>ນັກຮຽນສາມາດພົວພັນກັບຄຳຖາມແລະການລົງຕົວ</a:t>
            </a:r>
            <a:r>
              <a:rPr lang="lo-LA" altLang="en-US" dirty="0" smtClean="0">
                <a:solidFill>
                  <a:srgbClr val="FFFF00"/>
                </a:solidFill>
              </a:rPr>
              <a:t>ຈິງ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Students interact with questions and learning activities</a:t>
            </a: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dirty="0" smtClean="0"/>
              <a:t>E.	</a:t>
            </a:r>
            <a:r>
              <a:rPr lang="lo-LA" altLang="en-US" dirty="0">
                <a:solidFill>
                  <a:srgbClr val="FFFF00"/>
                </a:solidFill>
              </a:rPr>
              <a:t>ບາງວິຊາສາມາດນຳມາໃຊ້ໄດ້ດີທີ່ສຸດຢູ່ໃນ</a:t>
            </a:r>
            <a:r>
              <a:rPr lang="lo-LA" altLang="en-US" dirty="0" smtClean="0">
                <a:solidFill>
                  <a:srgbClr val="FFFF00"/>
                </a:solidFill>
              </a:rPr>
              <a:t>ກຸ່ມ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lo-LA" altLang="en-US" dirty="0" smtClean="0">
                <a:solidFill>
                  <a:srgbClr val="FFFF00"/>
                </a:solidFill>
              </a:rPr>
              <a:t>--</a:t>
            </a:r>
            <a:r>
              <a:rPr lang="lo-LA" altLang="en-US" dirty="0">
                <a:solidFill>
                  <a:srgbClr val="FFFF00"/>
                </a:solidFill>
              </a:rPr>
              <a:t>ຄວາມໂກດຮ້າຍ, ກິລິຍາທ່າທີ,ຄວາມສຳພັນແລະອື່ນໆ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Some subjects best covered in a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group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setting—anger, attitudes, friendships, etc.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624C502-703C-4619-8CF1-29525D6D5E4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127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lo-LA" altLang="en-US" sz="3200" dirty="0">
                <a:solidFill>
                  <a:srgbClr val="FFFF00"/>
                </a:solidFill>
              </a:rPr>
              <a:t>ຂອບເຂດຈຳກັດທີ່ເປັນໄປໄດ້ຂອງການສອນສຳລັບ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21336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A.	</a:t>
            </a:r>
            <a:r>
              <a:rPr lang="lo-LA" altLang="en-US" sz="3600" dirty="0">
                <a:solidFill>
                  <a:srgbClr val="FFFF00"/>
                </a:solidFill>
              </a:rPr>
              <a:t>ມີການສື່ສານ</a:t>
            </a:r>
            <a:r>
              <a:rPr lang="lo-LA" altLang="en-US" sz="3600" dirty="0" smtClean="0">
                <a:solidFill>
                  <a:srgbClr val="FFFF00"/>
                </a:solidFill>
              </a:rPr>
              <a:t>ໃນ</a:t>
            </a:r>
            <a:r>
              <a:rPr lang="lo-LA" altLang="en-US" sz="3600" u="sng" dirty="0">
                <a:solidFill>
                  <a:srgbClr val="C00000"/>
                </a:solidFill>
              </a:rPr>
              <a:t>ທາງ</a:t>
            </a:r>
            <a:r>
              <a:rPr lang="lo-LA" altLang="en-US" sz="3600" u="sng" dirty="0" smtClean="0">
                <a:solidFill>
                  <a:srgbClr val="C00000"/>
                </a:solidFill>
              </a:rPr>
              <a:t>ດຽວ</a:t>
            </a:r>
            <a:r>
              <a:rPr lang="lo-LA" altLang="en-US" sz="3600" dirty="0">
                <a:solidFill>
                  <a:srgbClr val="FFFF00"/>
                </a:solidFill>
              </a:rPr>
              <a:t>ຢູ່ບາງເທື່ອ</a:t>
            </a:r>
            <a:r>
              <a:rPr lang="en-US" altLang="en-US" sz="3600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Often is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one-way</a:t>
            </a:r>
            <a:r>
              <a:rPr lang="en-US" altLang="en-US" sz="2000" dirty="0" smtClean="0"/>
              <a:t> communication</a:t>
            </a:r>
            <a:endParaRPr lang="en-US" altLang="en-US" sz="3600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B.	</a:t>
            </a:r>
            <a:r>
              <a:rPr lang="lo-LA" altLang="en-US" sz="3600" dirty="0">
                <a:solidFill>
                  <a:srgbClr val="FFFF00"/>
                </a:solidFill>
              </a:rPr>
              <a:t>ສາມາດຂັດຂວາງການຮຽນທີ່ແທ້ຈິງ</a:t>
            </a:r>
            <a:r>
              <a:rPr lang="ru-RU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Can hinder real learning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828BA62-34A7-4A7E-BFE5-930462BE21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20574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C.	</a:t>
            </a:r>
            <a:r>
              <a:rPr lang="lo-LA" altLang="en-US" sz="3600" dirty="0" smtClean="0">
                <a:solidFill>
                  <a:srgbClr val="FFFF00"/>
                </a:solidFill>
              </a:rPr>
              <a:t>ສາມາດ</a:t>
            </a:r>
            <a:r>
              <a:rPr lang="lo-LA" altLang="en-US" sz="3600" u="sng" dirty="0" smtClean="0">
                <a:solidFill>
                  <a:srgbClr val="C00000"/>
                </a:solidFill>
              </a:rPr>
              <a:t>ເບື່ອ</a:t>
            </a:r>
            <a:r>
              <a:rPr lang="lo-LA" altLang="en-US" sz="3600" dirty="0">
                <a:solidFill>
                  <a:srgbClr val="FFFF00"/>
                </a:solidFill>
              </a:rPr>
              <a:t>ໄດ້</a:t>
            </a:r>
            <a:r>
              <a:rPr lang="en-US" altLang="en-US" sz="3600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Can be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boring</a:t>
            </a:r>
            <a:endParaRPr lang="en-US" altLang="en-US" sz="3600" u="sng" dirty="0" smtClean="0">
              <a:solidFill>
                <a:srgbClr val="C000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D.	</a:t>
            </a:r>
            <a:r>
              <a:rPr lang="lo-LA" altLang="en-US" sz="3600" dirty="0">
                <a:solidFill>
                  <a:srgbClr val="FFFF00"/>
                </a:solidFill>
              </a:rPr>
              <a:t>ນຍາກສຳລັບນັກຮຽນບາງຄົນທີ່ຈະກ້າເປີດເຜີຍກັບຄົນແປກໜ້າ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It’s hard for some students to be open with strangers</a:t>
            </a: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27CD0EC-3656-4232-A0C0-69DA0E2F7F2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 dirty="0"/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lo-LA" altLang="en-US" sz="3200" dirty="0">
                <a:solidFill>
                  <a:srgbClr val="FFFF00"/>
                </a:solidFill>
              </a:rPr>
              <a:t>ຂອບເຂດຈຳກັດທີ່ເປັນໄປໄດ້ຂອງການສອນສຳລັບ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914400" y="1905000"/>
            <a:ext cx="8153400" cy="48006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E.	</a:t>
            </a:r>
            <a:r>
              <a:rPr lang="lo-LA" altLang="en-US" sz="3600" dirty="0">
                <a:solidFill>
                  <a:srgbClr val="FFFF00"/>
                </a:solidFill>
              </a:rPr>
              <a:t>ເປີດໂອກາດໃຫ້</a:t>
            </a:r>
            <a:r>
              <a:rPr lang="lo-LA" altLang="en-US" sz="3600" dirty="0" smtClean="0">
                <a:solidFill>
                  <a:srgbClr val="FFFF00"/>
                </a:solidFill>
              </a:rPr>
              <a:t>ຄົນ</a:t>
            </a:r>
            <a:r>
              <a:rPr lang="lo-LA" altLang="en-US" sz="3600" b="1" u="sng" dirty="0">
                <a:solidFill>
                  <a:srgbClr val="C00000"/>
                </a:solidFill>
              </a:rPr>
              <a:t>ເຢາະເຍີ້ຍ</a:t>
            </a:r>
            <a:r>
              <a:rPr lang="en-US" altLang="en-US" sz="3600" b="1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b="1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Opens people up to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ridicule</a:t>
            </a:r>
            <a:r>
              <a:rPr lang="en-US" altLang="en-US" sz="3600" u="sng" dirty="0" smtClean="0"/>
              <a:t/>
            </a:r>
            <a:br>
              <a:rPr lang="en-US" altLang="en-US" sz="3600" u="sng" dirty="0" smtClean="0"/>
            </a:br>
            <a:endParaRPr lang="en-US" altLang="en-US" sz="2000" b="1" u="sng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3600" dirty="0" smtClean="0"/>
              <a:t>F.	</a:t>
            </a:r>
            <a:r>
              <a:rPr lang="lo-LA" altLang="en-US" sz="3600" dirty="0">
                <a:solidFill>
                  <a:srgbClr val="FFFF00"/>
                </a:solidFill>
              </a:rPr>
              <a:t>ນັກຮຽນມີຄວາມແຕກຕ່າງທາງ</a:t>
            </a:r>
            <a:r>
              <a:rPr lang="lo-LA" altLang="en-US" sz="3600" dirty="0" smtClean="0">
                <a:solidFill>
                  <a:srgbClr val="FFFF00"/>
                </a:solidFill>
              </a:rPr>
              <a:t>ດ້ານ</a:t>
            </a:r>
            <a:r>
              <a:rPr lang="ru-RU" altLang="en-US" sz="3600" dirty="0" smtClean="0">
                <a:solidFill>
                  <a:srgbClr val="FFFF00"/>
                </a:solidFill>
              </a:rPr>
              <a:t> </a:t>
            </a:r>
            <a:r>
              <a:rPr lang="lo-LA" altLang="en-US" sz="3600" b="1" u="sng" dirty="0">
                <a:solidFill>
                  <a:srgbClr val="C00000"/>
                </a:solidFill>
              </a:rPr>
              <a:t>ການເຕີບ</a:t>
            </a:r>
            <a:r>
              <a:rPr lang="lo-LA" altLang="en-US" sz="3600" b="1" u="sng" dirty="0" smtClean="0">
                <a:solidFill>
                  <a:srgbClr val="C00000"/>
                </a:solidFill>
              </a:rPr>
              <a:t>ໃຫ່ຍ</a:t>
            </a:r>
            <a:r>
              <a:rPr lang="lo-LA" altLang="en-US" sz="3600" dirty="0">
                <a:solidFill>
                  <a:srgbClr val="FFFF00"/>
                </a:solidFill>
              </a:rPr>
              <a:t>ຝ່າຍວິນຍານ</a:t>
            </a:r>
            <a:r>
              <a:rPr lang="en-US" altLang="en-US" sz="3600" b="1" u="sng" dirty="0" smtClean="0">
                <a:solidFill>
                  <a:srgbClr val="FFFF00"/>
                </a:solidFill>
              </a:rPr>
              <a:t/>
            </a:r>
            <a:br>
              <a:rPr lang="en-US" altLang="en-US" sz="3600" b="1" u="sng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Students are at different levels of spiritual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maturity</a:t>
            </a:r>
          </a:p>
          <a:p>
            <a:pPr marL="742950" indent="-742950" eaLnBrk="1" hangingPunct="1">
              <a:spcAft>
                <a:spcPct val="50000"/>
              </a:spcAft>
              <a:buFont typeface="Arial" charset="0"/>
              <a:buNone/>
              <a:defRPr/>
            </a:pPr>
            <a:endParaRPr lang="en-US" altLang="en-US" sz="3600" u="sng" dirty="0" smtClean="0">
              <a:solidFill>
                <a:srgbClr val="FFFF00"/>
              </a:solidFill>
            </a:endParaRP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E0430CE-4594-4864-B162-F4FFDBECF235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lo-LA" altLang="en-US" sz="3200" dirty="0">
                <a:solidFill>
                  <a:srgbClr val="FFFF00"/>
                </a:solidFill>
              </a:rPr>
              <a:t>ຂອບເຂດຈຳກັດທີ່ເປັນໄປໄດ້ຂອງການສອນສຳລັບ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838200" y="1828800"/>
            <a:ext cx="8153400" cy="4953000"/>
          </a:xfrm>
        </p:spPr>
        <p:txBody>
          <a:bodyPr/>
          <a:lstStyle/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G.	</a:t>
            </a:r>
            <a:r>
              <a:rPr lang="lo-LA" altLang="en-US" sz="2800" dirty="0">
                <a:solidFill>
                  <a:srgbClr val="FFFF00"/>
                </a:solidFill>
              </a:rPr>
              <a:t>ຄວາມຕ້ອງການຢ່າງກະທັນຫັນຂອງນັກຮຽນບາງທີອາດແຕກຕ່າງຈາກຫ້ອງທົ່ວໄປ</a:t>
            </a:r>
            <a:r>
              <a:rPr lang="lo-LA" altLang="en-US" sz="2800" dirty="0" smtClean="0">
                <a:solidFill>
                  <a:srgbClr val="FFFF00"/>
                </a:solidFill>
              </a:rPr>
              <a:t>ທີ່ກຳລັງ</a:t>
            </a:r>
            <a:r>
              <a:rPr lang="lo-LA" altLang="en-US" sz="2800" dirty="0">
                <a:solidFill>
                  <a:srgbClr val="FFFF00"/>
                </a:solidFill>
              </a:rPr>
              <a:t>ສອນ</a:t>
            </a:r>
            <a:r>
              <a:rPr lang="ru-RU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The immediate needs of a student may be different from the class currently being taught</a:t>
            </a:r>
            <a:br>
              <a:rPr lang="en-US" altLang="en-US" sz="20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H.	</a:t>
            </a:r>
            <a:r>
              <a:rPr lang="lo-LA" altLang="en-US" sz="2800" dirty="0">
                <a:solidFill>
                  <a:srgbClr val="FFFF00"/>
                </a:solidFill>
              </a:rPr>
              <a:t>ນັກຮຽນໃໝ່ເຂົ້າມາ</a:t>
            </a:r>
            <a:r>
              <a:rPr lang="lo-LA" altLang="en-US" sz="2800" dirty="0" smtClean="0">
                <a:solidFill>
                  <a:srgbClr val="FFFF00"/>
                </a:solidFill>
              </a:rPr>
              <a:t>ໄດ້</a:t>
            </a:r>
            <a:r>
              <a:rPr lang="lo-LA" altLang="en-US" sz="2800" b="1" u="sng" dirty="0">
                <a:solidFill>
                  <a:srgbClr val="C00000"/>
                </a:solidFill>
              </a:rPr>
              <a:t>ຕະຫຼອດ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/>
              <a:t>New students coming in </a:t>
            </a:r>
            <a:r>
              <a:rPr lang="en-US" altLang="en-US" sz="2000" u="sng" dirty="0">
                <a:solidFill>
                  <a:srgbClr val="C00000"/>
                </a:solidFill>
              </a:rPr>
              <a:t>all</a:t>
            </a:r>
            <a:r>
              <a:rPr lang="en-US" altLang="en-US" sz="2000" dirty="0">
                <a:solidFill>
                  <a:srgbClr val="C00000"/>
                </a:solidFill>
              </a:rPr>
              <a:t> </a:t>
            </a:r>
            <a:r>
              <a:rPr lang="en-US" altLang="en-US" sz="2000" dirty="0"/>
              <a:t>the time</a:t>
            </a:r>
            <a:endParaRPr lang="en-US" altLang="en-US" sz="2800" dirty="0" smtClean="0">
              <a:solidFill>
                <a:srgbClr val="FFFF00"/>
              </a:solidFill>
            </a:endParaRPr>
          </a:p>
          <a:p>
            <a:pPr marL="742950" indent="-742950" eaLnBrk="1" hangingPunct="1">
              <a:spcAft>
                <a:spcPct val="50000"/>
              </a:spcAft>
              <a:defRPr/>
            </a:pPr>
            <a:endParaRPr lang="en-US" altLang="en-US" sz="3600" dirty="0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53CE73E9-6E1C-4BEE-9C17-3A333D37A57C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33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689975" cy="16764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5. 	</a:t>
            </a:r>
            <a:r>
              <a:rPr lang="lo-LA" altLang="en-US" sz="3200" dirty="0">
                <a:solidFill>
                  <a:srgbClr val="FFFF00"/>
                </a:solidFill>
              </a:rPr>
              <a:t>ຂອບເຂດຈຳກັດທີ່ເປັນໄປໄດ້ຂອງການສອນສຳລັບ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Possible Limitations of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b="1" dirty="0" smtClean="0">
                <a:solidFill>
                  <a:srgbClr val="994D00"/>
                </a:solidFill>
              </a:rPr>
              <a:t> approach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6. 	</a:t>
            </a:r>
            <a:r>
              <a:rPr lang="lo-LA" altLang="en-US" sz="3200" dirty="0">
                <a:solidFill>
                  <a:srgbClr val="FFFF00"/>
                </a:solidFill>
              </a:rPr>
              <a:t>ໂຄງຫ່າງຂອງແຕ່ລະຫຼັກສູດຂອງ ກສຄໝ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rgbClr val="994D00"/>
                </a:solidFill>
              </a:rPr>
              <a:t>Structure for each </a:t>
            </a:r>
            <a:r>
              <a:rPr lang="en-US" altLang="en-US" sz="2000" dirty="0" err="1" smtClean="0">
                <a:solidFill>
                  <a:srgbClr val="994D00"/>
                </a:solidFill>
              </a:rPr>
              <a:t>GSNC</a:t>
            </a:r>
            <a:r>
              <a:rPr lang="en-US" altLang="en-US" sz="2000" dirty="0" smtClean="0">
                <a:solidFill>
                  <a:srgbClr val="994D00"/>
                </a:solidFill>
              </a:rPr>
              <a:t> course</a:t>
            </a:r>
            <a:r>
              <a:rPr lang="en-US" altLang="en-US" sz="3200" dirty="0" smtClean="0">
                <a:solidFill>
                  <a:srgbClr val="994D00"/>
                </a:solidFill>
              </a:rPr>
              <a:t>    </a:t>
            </a: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28676" name="Rectangle 4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57200" y="1447800"/>
            <a:ext cx="5562600" cy="4724400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 smtClean="0"/>
              <a:t>A.	</a:t>
            </a:r>
            <a:r>
              <a:rPr lang="lo-LA" altLang="en-US" sz="2400" dirty="0">
                <a:solidFill>
                  <a:srgbClr val="FFFF00"/>
                </a:solidFill>
              </a:rPr>
              <a:t>ສ່ວນຫລັາຍການອອກແບບຂອງແຕ່ລະຫຼັກສູດແມ່ນ5ຫ້ອງ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Most designed for 5 class sessions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 smtClean="0"/>
              <a:t>B.	</a:t>
            </a:r>
            <a:r>
              <a:rPr lang="lo-LA" altLang="en-US" sz="2400" dirty="0">
                <a:solidFill>
                  <a:srgbClr val="FFFF00"/>
                </a:solidFill>
              </a:rPr>
              <a:t>ແຕ່ລະບົດຈົບໂດຍການນຳໃຊ້ສ່ວນຕົວ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Each lesson ends with a personal application</a:t>
            </a:r>
            <a:br>
              <a:rPr lang="en-US" altLang="en-US" sz="18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 smtClean="0"/>
              <a:t>C.	</a:t>
            </a:r>
            <a:r>
              <a:rPr lang="lo-LA" altLang="en-US" sz="2400" dirty="0">
                <a:solidFill>
                  <a:srgbClr val="FFFF00"/>
                </a:solidFill>
              </a:rPr>
              <a:t>ຂໍ້ທ່ອງຈຳ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/>
              <a:t>Scripture </a:t>
            </a:r>
            <a:r>
              <a:rPr lang="en-US" altLang="en-US" sz="1800" dirty="0" smtClean="0"/>
              <a:t>memorization</a:t>
            </a:r>
            <a:br>
              <a:rPr lang="en-US" altLang="en-US" sz="18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400" dirty="0" smtClean="0"/>
              <a:t>D.	</a:t>
            </a:r>
            <a:r>
              <a:rPr lang="lo-LA" altLang="en-US" sz="2400" dirty="0">
                <a:solidFill>
                  <a:srgbClr val="FFFF00"/>
                </a:solidFill>
              </a:rPr>
              <a:t>ລາຍວຽກທີ່ມອບໃຫ້ເຮັດໃນຫ້ອງຮຽນ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Class Assignment List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>
              <a:solidFill>
                <a:srgbClr val="FFFF00"/>
              </a:solidFill>
            </a:endParaRPr>
          </a:p>
        </p:txBody>
      </p:sp>
      <p:pic>
        <p:nvPicPr>
          <p:cNvPr id="20484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300" y="2020888"/>
            <a:ext cx="1513212" cy="2133599"/>
          </a:xfrm>
        </p:spPr>
      </p:pic>
      <p:pic>
        <p:nvPicPr>
          <p:cNvPr id="20485" name="Picture 1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609" y="3392488"/>
            <a:ext cx="1539107" cy="2170111"/>
          </a:xfrm>
        </p:spPr>
      </p:pic>
      <p:sp>
        <p:nvSpPr>
          <p:cNvPr id="14342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204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DEF34D0-0BBE-4A44-BD67-3102411E309B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434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524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chemeClr val="accent1"/>
                </a:solidFill>
              </a:rPr>
              <a:t>7. 	</a:t>
            </a:r>
            <a:r>
              <a:rPr lang="lo-LA" altLang="en-US" sz="3200" dirty="0">
                <a:solidFill>
                  <a:srgbClr val="FFFF00"/>
                </a:solidFill>
              </a:rPr>
              <a:t>ແຜນບົດຮຽນໃນຄູ່ມືຄູ 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Lesson plans in Teacher’s Manual  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11225" y="1825625"/>
            <a:ext cx="8385175" cy="4498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lo-LA" altLang="en-US" sz="2200" dirty="0" smtClean="0">
                <a:solidFill>
                  <a:srgbClr val="FFFF00"/>
                </a:solidFill>
              </a:rPr>
              <a:t>ຄວາມ</a:t>
            </a:r>
            <a:r>
              <a:rPr lang="lo-LA" altLang="en-US" sz="2200" dirty="0">
                <a:solidFill>
                  <a:srgbClr val="FFFF00"/>
                </a:solidFill>
              </a:rPr>
              <a:t>ຈິງທາງພຣະຄຳພີແລະຂໍ້ທີ່ສຳຄັນ 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600" dirty="0" smtClean="0"/>
              <a:t>Key Biblical Truth and a Key Verse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lo-LA" altLang="en-US" sz="2200" dirty="0" smtClean="0">
                <a:solidFill>
                  <a:srgbClr val="FFFF00"/>
                </a:solidFill>
              </a:rPr>
              <a:t>ກິດຈະກຳ</a:t>
            </a:r>
            <a:r>
              <a:rPr lang="lo-LA" altLang="en-US" sz="2200" dirty="0">
                <a:solidFill>
                  <a:srgbClr val="FFFF00"/>
                </a:solidFill>
              </a:rPr>
              <a:t>ການອຸນເຄື່ອງບົດຮຽນ 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Lesson Warm-up activity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lo-LA" altLang="en-US" sz="2200" dirty="0" smtClean="0">
                <a:solidFill>
                  <a:srgbClr val="FFFF00"/>
                </a:solidFill>
              </a:rPr>
              <a:t>ກິດຈະກຳ</a:t>
            </a:r>
            <a:r>
              <a:rPr lang="lo-LA" altLang="en-US" sz="2200" dirty="0">
                <a:solidFill>
                  <a:srgbClr val="FFFF00"/>
                </a:solidFill>
              </a:rPr>
              <a:t>ສະເພາະແລະແນະນຳ</a:t>
            </a:r>
            <a:r>
              <a:rPr lang="lo-LA" altLang="en-US" sz="2200" dirty="0" smtClean="0">
                <a:solidFill>
                  <a:srgbClr val="FFFF00"/>
                </a:solidFill>
              </a:rPr>
              <a:t>ສຳລັບການ</a:t>
            </a:r>
            <a:r>
              <a:rPr lang="lo-LA" altLang="en-US" sz="2200" dirty="0">
                <a:solidFill>
                  <a:srgbClr val="FFFF00"/>
                </a:solidFill>
              </a:rPr>
              <a:t>ຄວບຄຸມແຕ່ລະພາກສ່ວນຂອງບົດຮຽນ 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Specific activities and instructions for covering each part of the lesson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ts val="2400"/>
              </a:spcAft>
              <a:defRPr/>
            </a:pPr>
            <a:r>
              <a:rPr lang="lo-LA" altLang="en-US" sz="2200" dirty="0" smtClean="0">
                <a:solidFill>
                  <a:srgbClr val="FFFF00"/>
                </a:solidFill>
              </a:rPr>
              <a:t>ການ</a:t>
            </a:r>
            <a:r>
              <a:rPr lang="lo-LA" altLang="en-US" sz="2200" dirty="0">
                <a:solidFill>
                  <a:srgbClr val="FFFF00"/>
                </a:solidFill>
              </a:rPr>
              <a:t>ນຳໃຊ້ສ່ວນຕົວ</a:t>
            </a:r>
            <a:r>
              <a:rPr lang="en-US" altLang="en-US" sz="2200" dirty="0" smtClean="0">
                <a:solidFill>
                  <a:srgbClr val="FFFF00"/>
                </a:solidFill>
              </a:rPr>
              <a:t/>
            </a:r>
            <a:br>
              <a:rPr lang="en-US" altLang="en-US" sz="2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Personal Application</a:t>
            </a:r>
            <a:endParaRPr lang="en-US" altLang="en-US" sz="22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r>
              <a:rPr lang="lo-LA" altLang="en-US" sz="2400" dirty="0" smtClean="0">
                <a:solidFill>
                  <a:srgbClr val="FFFF00"/>
                </a:solidFill>
              </a:rPr>
              <a:t>ວຽກ</a:t>
            </a:r>
            <a:r>
              <a:rPr lang="lo-LA" altLang="en-US" sz="2400" dirty="0">
                <a:solidFill>
                  <a:srgbClr val="FFFF00"/>
                </a:solidFill>
              </a:rPr>
              <a:t>ທີ່ຖຶກມອບໝາຍໃຫ້ເຮັດ</a:t>
            </a:r>
            <a:r>
              <a:rPr lang="en-US" altLang="en-US" sz="2400" dirty="0" smtClean="0">
                <a:solidFill>
                  <a:srgbClr val="FFFF00"/>
                </a:solidFill>
              </a:rPr>
              <a:t/>
            </a:r>
            <a:br>
              <a:rPr lang="en-US" altLang="en-US" sz="24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Assignments</a:t>
            </a:r>
            <a:endParaRPr lang="en-US" altLang="en-US" sz="18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altLang="en-US" sz="2200" dirty="0" smtClean="0"/>
          </a:p>
        </p:txBody>
      </p:sp>
      <p:sp>
        <p:nvSpPr>
          <p:cNvPr id="15365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215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6277B681-D257-4A36-8C6D-F26D374C64C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536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2286000"/>
            <a:ext cx="8077200" cy="39624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600" dirty="0" smtClean="0">
                <a:solidFill>
                  <a:srgbClr val="FFE0C2"/>
                </a:solidFill>
              </a:rPr>
              <a:t>A.	</a:t>
            </a:r>
            <a:r>
              <a:rPr lang="lo-LA" altLang="en-US" sz="2600" dirty="0" smtClean="0">
                <a:solidFill>
                  <a:schemeClr val="accent1">
                    <a:lumMod val="50000"/>
                  </a:schemeClr>
                </a:solidFill>
              </a:rPr>
              <a:t>ກຸ່ມ</a:t>
            </a:r>
            <a:r>
              <a:rPr lang="lo-LA" altLang="en-US" sz="2600" dirty="0">
                <a:solidFill>
                  <a:schemeClr val="accent1">
                    <a:lumMod val="50000"/>
                  </a:schemeClr>
                </a:solidFill>
              </a:rPr>
              <a:t>ສຶກສາສຳລັບຄຣິດຕຽນໃໝ່ (ກສຄໝ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sz="2600" dirty="0" smtClean="0">
                <a:solidFill>
                  <a:srgbClr val="FFFF00"/>
                </a:solidFill>
              </a:rPr>
              <a:t/>
            </a:r>
            <a:br>
              <a:rPr lang="en-US" altLang="en-US" sz="26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Group Studies for New Christians (</a:t>
            </a:r>
            <a:r>
              <a:rPr lang="en-US" altLang="en-US" sz="2000" dirty="0" err="1" smtClean="0">
                <a:solidFill>
                  <a:srgbClr val="FFE0C2"/>
                </a:solidFill>
              </a:rPr>
              <a:t>GSNC</a:t>
            </a:r>
            <a:r>
              <a:rPr lang="en-US" altLang="en-US" sz="2000" dirty="0" smtClean="0">
                <a:solidFill>
                  <a:srgbClr val="FFE0C2"/>
                </a:solidFill>
              </a:rPr>
              <a:t>)</a:t>
            </a:r>
            <a:r>
              <a:rPr lang="ru-RU" altLang="en-US" sz="2000" dirty="0" smtClean="0">
                <a:solidFill>
                  <a:srgbClr val="FFE0C2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 </a:t>
            </a:r>
          </a:p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600" dirty="0"/>
              <a:t>B</a:t>
            </a:r>
            <a:r>
              <a:rPr lang="en-US" altLang="en-US" sz="2600" dirty="0" smtClean="0"/>
              <a:t>.	</a:t>
            </a:r>
            <a:r>
              <a:rPr lang="lo-LA" altLang="en-US" sz="2600" dirty="0">
                <a:solidFill>
                  <a:schemeClr val="accent1">
                    <a:lumMod val="50000"/>
                  </a:schemeClr>
                </a:solidFill>
              </a:rPr>
              <a:t>ການຮຽນສ່ວນຕົວສຳລັບຄິ້ດຕຽນໃໝ່ (ກຕຄໝ</a:t>
            </a:r>
            <a:r>
              <a:rPr lang="ru-RU" altLang="en-US" sz="2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b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Personal </a:t>
            </a:r>
            <a:r>
              <a:rPr lang="en-US" altLang="en-US" sz="2000" dirty="0">
                <a:solidFill>
                  <a:srgbClr val="FFE0C2"/>
                </a:solidFill>
              </a:rPr>
              <a:t>Studies for New Christians (</a:t>
            </a:r>
            <a:r>
              <a:rPr lang="en-US" altLang="en-US" sz="2000" dirty="0" err="1">
                <a:solidFill>
                  <a:srgbClr val="FFE0C2"/>
                </a:solidFill>
              </a:rPr>
              <a:t>PSNC</a:t>
            </a:r>
            <a:r>
              <a:rPr lang="en-US" altLang="en-US" sz="2000" dirty="0">
                <a:solidFill>
                  <a:srgbClr val="FFE0C2"/>
                </a:solidFill>
              </a:rPr>
              <a:t>)</a:t>
            </a:r>
            <a:endParaRPr lang="en-US" altLang="en-US" sz="2600" dirty="0" smtClean="0">
              <a:solidFill>
                <a:srgbClr val="FFFF00"/>
              </a:solidFill>
            </a:endParaRPr>
          </a:p>
          <a:p>
            <a:pPr marL="457200" indent="-45720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2600" dirty="0">
                <a:solidFill>
                  <a:srgbClr val="FFE0C2"/>
                </a:solidFill>
              </a:rPr>
              <a:t>C</a:t>
            </a:r>
            <a:r>
              <a:rPr lang="en-US" altLang="en-US" sz="2600" dirty="0" smtClean="0">
                <a:solidFill>
                  <a:srgbClr val="FFE0C2"/>
                </a:solidFill>
              </a:rPr>
              <a:t>.	</a:t>
            </a:r>
            <a:r>
              <a:rPr lang="lo-LA" altLang="en-US" sz="2600" dirty="0">
                <a:solidFill>
                  <a:schemeClr val="accent1">
                    <a:lumMod val="50000"/>
                  </a:schemeClr>
                </a:solidFill>
              </a:rPr>
              <a:t>ຫ້ອງຮຽນພິເສດຕ່າງໆ--ຂ່າວປະເສີດ,ການຊ່ວຍເຫຼືອຜູ້ທີ່ເປັນໂລກເອດສ,ຊວ່ຍຜູ້ທີ່ມັກເພິ່ງພາອາລົມຄວາມຮູ້ສຶກ</a:t>
            </a:r>
            <a: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altLang="en-US" sz="26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Other special classes—Evangelism, AIDS, </a:t>
            </a:r>
            <a:br>
              <a:rPr lang="en-US" altLang="en-US" sz="2000" dirty="0" smtClean="0">
                <a:solidFill>
                  <a:srgbClr val="FFE0C2"/>
                </a:solidFill>
              </a:rPr>
            </a:br>
            <a:r>
              <a:rPr lang="en-US" altLang="en-US" sz="2000" dirty="0" smtClean="0">
                <a:solidFill>
                  <a:srgbClr val="FFE0C2"/>
                </a:solidFill>
              </a:rPr>
              <a:t>Emotional Dependency, etc.</a:t>
            </a: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r>
              <a:rPr lang="ru-RU" altLang="en-US" sz="2600" dirty="0" smtClean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> </a:t>
            </a:r>
            <a:r>
              <a:rPr lang="ru-RU" altLang="en-US" sz="2600" dirty="0" smtClean="0">
                <a:solidFill>
                  <a:srgbClr val="FFFF00"/>
                </a:solidFill>
              </a:rPr>
              <a:t> </a:t>
            </a:r>
            <a:r>
              <a:rPr lang="en-US" altLang="en-US" sz="2600" dirty="0" smtClean="0">
                <a:solidFill>
                  <a:srgbClr val="FFFF00"/>
                </a:solidFill>
              </a:rPr>
              <a:t/>
            </a:r>
            <a:br>
              <a:rPr lang="en-US" altLang="en-US" sz="2600" dirty="0" smtClean="0">
                <a:solidFill>
                  <a:srgbClr val="FFFF00"/>
                </a:solidFill>
              </a:rPr>
            </a:br>
            <a:endParaRPr lang="en-US" altLang="en-US" sz="2600" dirty="0" smtClean="0">
              <a:solidFill>
                <a:srgbClr val="FFFF00"/>
              </a:solidFill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8458200" cy="2133600"/>
          </a:xfrm>
        </p:spPr>
        <p:txBody>
          <a:bodyPr/>
          <a:lstStyle/>
          <a:p>
            <a:pPr marL="457200" indent="-457200" algn="l" eaLnBrk="1" hangingPunct="1">
              <a:defRPr/>
            </a:pPr>
            <a:r>
              <a:rPr lang="en-US" altLang="en-US" sz="3200" dirty="0" smtClean="0">
                <a:solidFill>
                  <a:srgbClr val="663300"/>
                </a:solidFill>
              </a:rPr>
              <a:t>1. </a:t>
            </a:r>
            <a:r>
              <a:rPr lang="lo-LA" altLang="en-US" sz="3200" dirty="0" smtClean="0">
                <a:solidFill>
                  <a:srgbClr val="994D00"/>
                </a:solidFill>
              </a:rPr>
              <a:t>ພາບລວມ</a:t>
            </a:r>
            <a:r>
              <a:rPr lang="lo-LA" altLang="en-US" sz="3200" dirty="0">
                <a:solidFill>
                  <a:srgbClr val="994D00"/>
                </a:solidFill>
              </a:rPr>
              <a:t>ຂອງການຝຶກອົບຮົມການສ້າງສາວົກຄຣິດຕຽນໃຫ້ກັບນັກຮຽນຂອງພວກເຮົາ</a:t>
            </a:r>
            <a:r>
              <a:rPr lang="en-US" altLang="en-US" sz="3200" dirty="0" smtClean="0">
                <a:solidFill>
                  <a:srgbClr val="994D00"/>
                </a:solidFill>
              </a:rPr>
              <a:t/>
            </a:r>
            <a:br>
              <a:rPr lang="en-US" altLang="en-US" sz="3200" dirty="0" smtClean="0">
                <a:solidFill>
                  <a:srgbClr val="994D00"/>
                </a:solidFill>
              </a:rPr>
            </a:br>
            <a:r>
              <a:rPr lang="en-US" altLang="en-US" sz="20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Overview of the Discipleship Training given to our Students</a:t>
            </a:r>
            <a:endParaRPr lang="en-US" altLang="en-US" dirty="0" smtClean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sp>
        <p:nvSpPr>
          <p:cNvPr id="7172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311058D-2BDC-4124-80C7-6FD0CF495B2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717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689975" cy="1371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8. 	</a:t>
            </a:r>
            <a:r>
              <a:rPr lang="lo-LA" altLang="en-US" sz="3200" dirty="0">
                <a:solidFill>
                  <a:srgbClr val="FFFF00"/>
                </a:solidFill>
              </a:rPr>
              <a:t>ບັນຫາທີ່ອາດເປັນໄປໄດ້ຂອງການສອນຫຼັກສູດ ກສຄໝ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Possible Problems with Teaching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  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62000" y="1676400"/>
            <a:ext cx="81534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A.	</a:t>
            </a:r>
            <a:r>
              <a:rPr lang="lo-LA" altLang="en-US" sz="2800" dirty="0">
                <a:solidFill>
                  <a:srgbClr val="FFFF00"/>
                </a:solidFill>
              </a:rPr>
              <a:t>ບໍ່ຕ້ອງຮູ້ສຶກຖຶກກົດດັນເພື່ອ</a:t>
            </a:r>
            <a:r>
              <a:rPr lang="lo-LA" altLang="en-US" sz="2800" dirty="0" smtClean="0">
                <a:solidFill>
                  <a:srgbClr val="FFFF00"/>
                </a:solidFill>
              </a:rPr>
              <a:t>ເຮັດ</a:t>
            </a:r>
            <a:r>
              <a:rPr lang="lo-LA" altLang="en-US" sz="2800" b="1" u="sng" dirty="0">
                <a:solidFill>
                  <a:srgbClr val="C00000"/>
                </a:solidFill>
              </a:rPr>
              <a:t>ໝົດທຸກ</a:t>
            </a:r>
            <a:r>
              <a:rPr lang="lo-LA" altLang="en-US" sz="2800" b="1" u="sng" dirty="0" smtClean="0">
                <a:solidFill>
                  <a:srgbClr val="C00000"/>
                </a:solidFill>
              </a:rPr>
              <a:t>ສິ່ງ</a:t>
            </a:r>
            <a:r>
              <a:rPr lang="lo-LA" altLang="en-US" sz="2800" dirty="0">
                <a:solidFill>
                  <a:srgbClr val="FFFF00"/>
                </a:solidFill>
              </a:rPr>
              <a:t>ໃນແຜນບົດຮຽນຫຼືຄູ່ມືນັກສຶກສາ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 not feel compelled to cover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everything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in the lesson plan or student manual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B.	</a:t>
            </a:r>
            <a:r>
              <a:rPr lang="lo-LA" altLang="en-US" sz="2800" dirty="0">
                <a:solidFill>
                  <a:srgbClr val="FFFF00"/>
                </a:solidFill>
              </a:rPr>
              <a:t>ບໍ່ພຽງ</a:t>
            </a:r>
            <a:r>
              <a:rPr lang="lo-LA" altLang="en-US" sz="2800" dirty="0" smtClean="0">
                <a:solidFill>
                  <a:srgbClr val="FFFF00"/>
                </a:solidFill>
              </a:rPr>
              <a:t>ແຕ່</a:t>
            </a:r>
            <a:r>
              <a:rPr lang="lo-LA" altLang="en-US" sz="2800" b="1" u="sng" dirty="0" smtClean="0">
                <a:solidFill>
                  <a:srgbClr val="C00000"/>
                </a:solidFill>
              </a:rPr>
              <a:t>ອ່ານ</a:t>
            </a:r>
            <a:r>
              <a:rPr lang="lo-LA" altLang="en-US" sz="2800" dirty="0">
                <a:solidFill>
                  <a:srgbClr val="FFFF00"/>
                </a:solidFill>
              </a:rPr>
              <a:t>ຄູ່ມືນັກສຶກສາແຕ່ເທົ່ານັ້ນ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 not simply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read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the student manual</a:t>
            </a: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spcAft>
                <a:spcPct val="50000"/>
              </a:spcAft>
              <a:buFont typeface="Arial" charset="0"/>
              <a:buNone/>
              <a:defRPr/>
            </a:pPr>
            <a:endParaRPr lang="en-US" altLang="en-US" dirty="0" smtClean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C95F565-CE75-4258-8BBA-03D3C5DBEDE9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C:\Users\Gregg\AppData\Local\Microsoft\Windows\Temporary Internet Files\Content.IE5\OSHBQ53D\MCj0286969000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00"/>
            <a:ext cx="3962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762000" y="2057400"/>
            <a:ext cx="8001000" cy="5105400"/>
          </a:xfrm>
        </p:spPr>
        <p:txBody>
          <a:bodyPr/>
          <a:lstStyle/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dirty="0" smtClean="0"/>
              <a:t>C.	</a:t>
            </a:r>
            <a:r>
              <a:rPr lang="lo-LA" altLang="en-US" dirty="0">
                <a:solidFill>
                  <a:srgbClr val="FFFF00"/>
                </a:solidFill>
              </a:rPr>
              <a:t>ບໍ່ໃຫ້ຂັບລົດບັນທຸກ</a:t>
            </a:r>
            <a:r>
              <a:rPr lang="lo-LA" altLang="en-US" dirty="0" smtClean="0">
                <a:solidFill>
                  <a:srgbClr val="FFFF00"/>
                </a:solidFill>
              </a:rPr>
              <a:t>ມາ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lo-LA" altLang="en-US" dirty="0" smtClean="0">
                <a:solidFill>
                  <a:srgbClr val="FFFF00"/>
                </a:solidFill>
              </a:rPr>
              <a:t>ໃນຫັອງ</a:t>
            </a:r>
            <a:r>
              <a:rPr lang="lo-LA" altLang="en-US" dirty="0">
                <a:solidFill>
                  <a:srgbClr val="FFFF00"/>
                </a:solidFill>
              </a:rPr>
              <a:t>(ບໍ່ສອນ</a:t>
            </a:r>
            <a:r>
              <a:rPr lang="lo-LA" altLang="en-US" dirty="0" smtClean="0">
                <a:solidFill>
                  <a:srgbClr val="FFFF00"/>
                </a:solidFill>
              </a:rPr>
              <a:t>ແບບ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lo-LA" altLang="en-US" dirty="0" smtClean="0">
                <a:solidFill>
                  <a:srgbClr val="FFFF00"/>
                </a:solidFill>
              </a:rPr>
              <a:t>ເວົ້າ</a:t>
            </a:r>
            <a:r>
              <a:rPr lang="lo-LA" altLang="en-US" dirty="0">
                <a:solidFill>
                  <a:srgbClr val="FFFF00"/>
                </a:solidFill>
              </a:rPr>
              <a:t>ຫຼາຍໂພດ, ແບບ</a:t>
            </a:r>
            <a:r>
              <a:rPr lang="lo-LA" altLang="en-US" dirty="0" smtClean="0">
                <a:solidFill>
                  <a:srgbClr val="FFFF00"/>
                </a:solidFill>
              </a:rPr>
              <a:t>ນ້ຳ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lo-LA" altLang="en-US" dirty="0" smtClean="0">
                <a:solidFill>
                  <a:srgbClr val="FFFF00"/>
                </a:solidFill>
              </a:rPr>
              <a:t>ຖ້ວມ</a:t>
            </a:r>
            <a:r>
              <a:rPr lang="lo-LA" altLang="en-US" dirty="0">
                <a:solidFill>
                  <a:srgbClr val="FFFF00"/>
                </a:solidFill>
              </a:rPr>
              <a:t>ທົ່ງ)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Don’t drive a dump truck to class!</a:t>
            </a:r>
            <a:br>
              <a:rPr lang="en-US" altLang="en-US" sz="2000" dirty="0" smtClean="0"/>
            </a:br>
            <a:r>
              <a:rPr lang="en-US" altLang="en-US" sz="2000" dirty="0" smtClean="0"/>
              <a:t/>
            </a:r>
            <a:br>
              <a:rPr lang="en-US" altLang="en-US" sz="2000" dirty="0" smtClean="0"/>
            </a:br>
            <a:endParaRPr lang="en-US" altLang="en-US" sz="800" dirty="0" smtClean="0"/>
          </a:p>
          <a:p>
            <a:pPr marL="514350" indent="-514350" eaLnBrk="1" hangingPunct="1">
              <a:spcAft>
                <a:spcPct val="50000"/>
              </a:spcAft>
              <a:buNone/>
              <a:defRPr/>
            </a:pPr>
            <a:r>
              <a:rPr lang="en-US" altLang="en-US" dirty="0" smtClean="0"/>
              <a:t>D.	</a:t>
            </a:r>
            <a:r>
              <a:rPr lang="lo-LA" altLang="en-US" dirty="0">
                <a:solidFill>
                  <a:srgbClr val="FFFF00"/>
                </a:solidFill>
              </a:rPr>
              <a:t>ນຳໃຊ້ສິ່ງທີ່ເຈົ້າສອນໃນ</a:t>
            </a:r>
            <a:r>
              <a:rPr lang="lo-LA" altLang="en-US" dirty="0" smtClean="0">
                <a:solidFill>
                  <a:srgbClr val="FFFF00"/>
                </a:solidFill>
              </a:rPr>
              <a:t>ຊີວິດ</a:t>
            </a:r>
            <a:r>
              <a:rPr lang="lo-LA" altLang="en-US" b="1" u="sng" dirty="0">
                <a:solidFill>
                  <a:srgbClr val="C00000"/>
                </a:solidFill>
              </a:rPr>
              <a:t>ຂອງເຈົ້າ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Apply in your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own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life what you are teaching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FF551AE-0CE9-45DC-A958-7B2951717B3A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9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52400" y="76200"/>
            <a:ext cx="8689975" cy="1371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200" dirty="0" smtClean="0">
                <a:solidFill>
                  <a:srgbClr val="FFFF00"/>
                </a:solidFill>
              </a:rPr>
              <a:t>8. 	</a:t>
            </a:r>
            <a:r>
              <a:rPr lang="lo-LA" altLang="en-US" sz="3200" dirty="0">
                <a:solidFill>
                  <a:srgbClr val="FFFF00"/>
                </a:solidFill>
              </a:rPr>
              <a:t>ບັນຫາທີ່ອາດເປັນໄປໄດ້ຂອງການສອນຫຼັກສູດ ກສຄໝ</a:t>
            </a:r>
            <a:r>
              <a:rPr lang="en-US" altLang="en-US" sz="3200" dirty="0">
                <a:solidFill>
                  <a:srgbClr val="FFFF00"/>
                </a:solidFill>
              </a:rPr>
              <a:t/>
            </a:r>
            <a:br>
              <a:rPr lang="en-US" altLang="en-US" sz="3200" dirty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Possible Problems with Teaching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r>
              <a:rPr lang="en-US" altLang="en-US" sz="2000" dirty="0" smtClean="0">
                <a:solidFill>
                  <a:schemeClr val="accent1"/>
                </a:solidFill>
              </a:rPr>
              <a:t>    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228600"/>
            <a:ext cx="854075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9. 	</a:t>
            </a:r>
            <a:r>
              <a:rPr lang="lo-LA" altLang="en-US" sz="2800" dirty="0">
                <a:solidFill>
                  <a:srgbClr val="FFFF00"/>
                </a:solidFill>
              </a:rPr>
              <a:t>ໃສ່ຊື່ປື້ມ: ແນະນຳຄູອາຈານໃຫ້ກັບກຸ່ມສຶກສາສຳລັບຄຣິດຕຽນໃໝ່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Introducing Teachers to the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0225" y="1600200"/>
            <a:ext cx="8613775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A.	</a:t>
            </a:r>
            <a:r>
              <a:rPr lang="lo-LA" altLang="en-US" dirty="0">
                <a:solidFill>
                  <a:srgbClr val="FFFF00"/>
                </a:solidFill>
              </a:rPr>
              <a:t>ປື້ມນີ້ໄດ້ເພີ່ມເຕີມຂໍ້ມູນຢູ່ໃນການສອນຫຼັກສູດ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lo-LA" altLang="en-US" dirty="0" smtClean="0">
                <a:solidFill>
                  <a:srgbClr val="FFFF00"/>
                </a:solidFill>
              </a:rPr>
              <a:t>ກສຄ</a:t>
            </a:r>
            <a:r>
              <a:rPr lang="lo-LA" altLang="en-US" dirty="0">
                <a:solidFill>
                  <a:srgbClr val="FFFF00"/>
                </a:solidFill>
              </a:rPr>
              <a:t>ໝ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This book gives additional information </a:t>
            </a:r>
            <a:br>
              <a:rPr lang="en-US" altLang="en-US" sz="1800" dirty="0" smtClean="0"/>
            </a:br>
            <a:r>
              <a:rPr lang="en-US" altLang="en-US" sz="1800" dirty="0" smtClean="0"/>
              <a:t>on teaching the </a:t>
            </a:r>
            <a:r>
              <a:rPr lang="en-US" altLang="en-US" sz="1800" dirty="0" err="1" smtClean="0"/>
              <a:t>GSNC</a:t>
            </a:r>
            <a:r>
              <a:rPr lang="en-US" altLang="en-US" sz="1800" dirty="0" smtClean="0"/>
              <a:t> courses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B.	</a:t>
            </a:r>
            <a:r>
              <a:rPr lang="lo-LA" altLang="en-US" dirty="0">
                <a:solidFill>
                  <a:srgbClr val="FFFF00"/>
                </a:solidFill>
              </a:rPr>
              <a:t>ມີ 2ແບບຂອງການ</a:t>
            </a:r>
            <a:r>
              <a:rPr lang="lo-LA" altLang="en-US" dirty="0" smtClean="0">
                <a:solidFill>
                  <a:srgbClr val="FFFF00"/>
                </a:solidFill>
              </a:rPr>
              <a:t>ສອບເສັງ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lo-LA" altLang="en-US" dirty="0" smtClean="0">
                <a:solidFill>
                  <a:srgbClr val="FFFF00"/>
                </a:solidFill>
              </a:rPr>
              <a:t>ຈົບ</a:t>
            </a:r>
            <a:r>
              <a:rPr lang="lo-LA" altLang="en-US" dirty="0">
                <a:solidFill>
                  <a:srgbClr val="FFFF00"/>
                </a:solidFill>
              </a:rPr>
              <a:t>ສຳລັບ ກສຄໝທັງໝົດ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Has the 2 versions of the Final Exam </a:t>
            </a:r>
            <a:br>
              <a:rPr lang="en-US" altLang="en-US" sz="1800" dirty="0" smtClean="0"/>
            </a:br>
            <a:r>
              <a:rPr lang="en-US" altLang="en-US" sz="1800" dirty="0" smtClean="0"/>
              <a:t>for the entire </a:t>
            </a:r>
            <a:r>
              <a:rPr lang="en-US" altLang="en-US" sz="1800" dirty="0" err="1" smtClean="0"/>
              <a:t>GSNC</a:t>
            </a:r>
            <a:r>
              <a:rPr lang="en-US" altLang="en-US" sz="1800" dirty="0" smtClean="0"/>
              <a:t> series</a:t>
            </a:r>
            <a:br>
              <a:rPr lang="en-US" altLang="en-US" sz="1800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A57EB4A-E604-4BFA-B6C8-B89D2E8EB92F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000" dirty="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67" y="2362200"/>
            <a:ext cx="2641132" cy="373380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905000"/>
            <a:ext cx="7772400" cy="41941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C.	</a:t>
            </a:r>
            <a:r>
              <a:rPr lang="lo-LA" altLang="en-US" dirty="0">
                <a:solidFill>
                  <a:srgbClr val="FFFF00"/>
                </a:solidFill>
              </a:rPr>
              <a:t>ຄຳຕອບຂອງຂໍ້ສອບເສັງຈົບ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Final test answer keys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D.	</a:t>
            </a:r>
            <a:r>
              <a:rPr lang="lo-LA" altLang="en-US" dirty="0">
                <a:solidFill>
                  <a:srgbClr val="FFFF00"/>
                </a:solidFill>
              </a:rPr>
              <a:t>ໃບຢັ້ນຢືນຜົນສຳເລັດ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Certificate of Achievement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dirty="0" smtClean="0"/>
              <a:t>E.	</a:t>
            </a:r>
            <a:r>
              <a:rPr lang="lo-LA" altLang="en-US" dirty="0">
                <a:solidFill>
                  <a:srgbClr val="FFFF00"/>
                </a:solidFill>
              </a:rPr>
              <a:t>ບັນທຶກການສອບເສັງຂອງນັກຮຽນ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Student Test Record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9D7C6138-64ED-462B-96D1-54B5E5116D56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667" y="1981200"/>
            <a:ext cx="2641132" cy="373380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</p:spPr>
      </p:pic>
      <p:sp>
        <p:nvSpPr>
          <p:cNvPr id="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46050" y="228600"/>
            <a:ext cx="8540750" cy="11430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2800" dirty="0" smtClean="0">
                <a:solidFill>
                  <a:srgbClr val="FFFF00"/>
                </a:solidFill>
              </a:rPr>
              <a:t>9. 	</a:t>
            </a:r>
            <a:r>
              <a:rPr lang="lo-LA" altLang="en-US" sz="2800" dirty="0">
                <a:solidFill>
                  <a:srgbClr val="FFFF00"/>
                </a:solidFill>
              </a:rPr>
              <a:t>ໃສ່ຊື່ປື້ມ: ແນະນຳຄູອາຈານໃຫ້ກັບກຸ່ມສຶກສາສຳລັບຄຣິດຕຽນໃໝ່</a:t>
            </a:r>
            <a:r>
              <a:rPr lang="en-US" altLang="en-US" sz="2800" dirty="0" smtClean="0">
                <a:solidFill>
                  <a:srgbClr val="FFFF00"/>
                </a:solidFill>
              </a:rPr>
              <a:t> </a:t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>
                <a:solidFill>
                  <a:schemeClr val="accent1"/>
                </a:solidFill>
              </a:rPr>
              <a:t>Introducing Teachers to the </a:t>
            </a:r>
            <a:r>
              <a:rPr lang="en-US" altLang="en-US" sz="2000" dirty="0" err="1" smtClean="0">
                <a:solidFill>
                  <a:schemeClr val="accent1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600" b="1" dirty="0" smtClean="0">
                <a:solidFill>
                  <a:srgbClr val="FFFF00"/>
                </a:solidFill>
              </a:rPr>
              <a:t>10.</a:t>
            </a:r>
            <a:r>
              <a:rPr lang="en-US" altLang="en-US" sz="3600" b="1" dirty="0" smtClean="0">
                <a:solidFill>
                  <a:srgbClr val="994D00"/>
                </a:solidFill>
              </a:rPr>
              <a:t>	</a:t>
            </a:r>
            <a:r>
              <a:rPr lang="lo-LA" altLang="en-US" sz="3600" dirty="0">
                <a:solidFill>
                  <a:srgbClr val="FFFF00"/>
                </a:solidFill>
              </a:rPr>
              <a:t>ຈັດລະດັບວຽກມອບໝາຍນັກສຶກສາ</a:t>
            </a:r>
            <a:r>
              <a:rPr lang="ru-RU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Grading Student Assignments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66800" y="2054225"/>
            <a:ext cx="80010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A.	</a:t>
            </a:r>
            <a:r>
              <a:rPr lang="lo-LA" altLang="en-US" sz="3200" dirty="0">
                <a:solidFill>
                  <a:srgbClr val="FFFF00"/>
                </a:solidFill>
              </a:rPr>
              <a:t>ເຮັດໃຫ້ການຈັດລຳດັບ</a:t>
            </a:r>
            <a:r>
              <a:rPr lang="lo-LA" altLang="en-US" sz="3200" dirty="0" smtClean="0">
                <a:solidFill>
                  <a:srgbClr val="FFFF00"/>
                </a:solidFill>
              </a:rPr>
              <a:t>ສຳຄັນ</a:t>
            </a:r>
            <a:r>
              <a:rPr lang="lo-LA" altLang="en-US" sz="3200" u="sng" dirty="0">
                <a:solidFill>
                  <a:srgbClr val="C00000"/>
                </a:solidFill>
              </a:rPr>
              <a:t>ທຸກໆ</a:t>
            </a:r>
            <a:r>
              <a:rPr lang="lo-LA" altLang="en-US" sz="3200" u="sng" dirty="0" smtClean="0">
                <a:solidFill>
                  <a:srgbClr val="C00000"/>
                </a:solidFill>
              </a:rPr>
              <a:t>ມື້</a:t>
            </a:r>
            <a:r>
              <a:rPr lang="en-US" altLang="en-US" sz="3200" u="sng" dirty="0" smtClean="0">
                <a:solidFill>
                  <a:srgbClr val="C00000"/>
                </a:solidFill>
              </a:rPr>
              <a:t/>
            </a:r>
            <a:br>
              <a:rPr lang="en-US" altLang="en-US" sz="3200" u="sng" dirty="0" smtClean="0">
                <a:solidFill>
                  <a:srgbClr val="C00000"/>
                </a:solidFill>
              </a:rPr>
            </a:br>
            <a:r>
              <a:rPr lang="lo-LA" altLang="en-US" sz="3200" dirty="0" smtClean="0">
                <a:solidFill>
                  <a:srgbClr val="FFFF00"/>
                </a:solidFill>
              </a:rPr>
              <a:t>ໃນ</a:t>
            </a:r>
            <a:r>
              <a:rPr lang="lo-LA" altLang="en-US" sz="3200" dirty="0">
                <a:solidFill>
                  <a:srgbClr val="FFFF00"/>
                </a:solidFill>
              </a:rPr>
              <a:t>ຕາຕະລາງ</a:t>
            </a:r>
            <a:r>
              <a:rPr lang="ru-RU" altLang="en-US" sz="3200" dirty="0" smtClean="0">
                <a:solidFill>
                  <a:srgbClr val="FFFF00"/>
                </a:solidFill>
              </a:rPr>
              <a:t>.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Make grading a </a:t>
            </a:r>
            <a:r>
              <a:rPr lang="en-US" altLang="en-US" sz="1800" u="sng" dirty="0" smtClean="0">
                <a:solidFill>
                  <a:srgbClr val="C00000"/>
                </a:solidFill>
              </a:rPr>
              <a:t>daily</a:t>
            </a:r>
            <a:r>
              <a:rPr lang="en-US" altLang="en-US" sz="1800" dirty="0" smtClean="0">
                <a:solidFill>
                  <a:srgbClr val="C00000"/>
                </a:solidFill>
              </a:rPr>
              <a:t> </a:t>
            </a:r>
            <a:r>
              <a:rPr lang="en-US" altLang="en-US" sz="1800" dirty="0" smtClean="0"/>
              <a:t>priority in your schedule.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B</a:t>
            </a:r>
            <a:r>
              <a:rPr lang="ru-RU" altLang="en-US" sz="3200" dirty="0" smtClean="0"/>
              <a:t>.</a:t>
            </a:r>
            <a:r>
              <a:rPr lang="en-US" altLang="en-US" sz="3200" dirty="0" smtClean="0"/>
              <a:t>	</a:t>
            </a:r>
            <a:r>
              <a:rPr lang="lo-LA" altLang="en-US" sz="3200" dirty="0">
                <a:solidFill>
                  <a:srgbClr val="FFFF00"/>
                </a:solidFill>
              </a:rPr>
              <a:t>ແມ່ນຫຍັງ</a:t>
            </a:r>
            <a:r>
              <a:rPr lang="lo-LA" altLang="en-US" sz="3200" dirty="0" smtClean="0">
                <a:solidFill>
                  <a:srgbClr val="FFFF00"/>
                </a:solidFill>
              </a:rPr>
              <a:t>ຄື</a:t>
            </a:r>
            <a:r>
              <a:rPr lang="lo-LA" altLang="en-US" sz="3200" u="sng" dirty="0">
                <a:solidFill>
                  <a:srgbClr val="C00000"/>
                </a:solidFill>
              </a:rPr>
              <a:t>ເປົ້າໝ</a:t>
            </a:r>
            <a:r>
              <a:rPr lang="lo-LA" altLang="en-US" sz="3200" u="sng" dirty="0" smtClean="0">
                <a:solidFill>
                  <a:srgbClr val="C00000"/>
                </a:solidFill>
              </a:rPr>
              <a:t>າຍ</a:t>
            </a:r>
            <a:r>
              <a:rPr lang="lo-LA" altLang="en-US" sz="3200" dirty="0">
                <a:solidFill>
                  <a:srgbClr val="FFFF00"/>
                </a:solidFill>
              </a:rPr>
              <a:t>ຂອງວຽກບ້ານທີ່ມອບໃຫ້ເຮັດ, ຄຳຖາມ ແລະການສອບເສັງ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What is the </a:t>
            </a:r>
            <a:r>
              <a:rPr lang="en-US" altLang="en-US" sz="1800" u="sng" dirty="0" smtClean="0">
                <a:solidFill>
                  <a:srgbClr val="C00000"/>
                </a:solidFill>
              </a:rPr>
              <a:t>purpose</a:t>
            </a:r>
            <a:r>
              <a:rPr lang="en-US" altLang="en-US" sz="1800" dirty="0" smtClean="0">
                <a:solidFill>
                  <a:srgbClr val="C00000"/>
                </a:solidFill>
              </a:rPr>
              <a:t> </a:t>
            </a:r>
            <a:r>
              <a:rPr lang="en-US" altLang="en-US" sz="1800" dirty="0" smtClean="0"/>
              <a:t>of the homework assignments, quizzes, and test?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2662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AFA7AD6D-6705-4E07-980C-356D15697D4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143000" y="2054225"/>
            <a:ext cx="73914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C.	</a:t>
            </a:r>
            <a:r>
              <a:rPr lang="lo-LA" altLang="en-US" sz="3200" dirty="0">
                <a:solidFill>
                  <a:srgbClr val="FFFF00"/>
                </a:solidFill>
              </a:rPr>
              <a:t>ຄວາມສຳຄັນຂອງຄວາມຄິດຄວາມ</a:t>
            </a:r>
            <a:r>
              <a:rPr lang="lo-LA" altLang="en-US" sz="3200" dirty="0" smtClean="0">
                <a:solidFill>
                  <a:srgbClr val="FFFF00"/>
                </a:solidFill>
              </a:rPr>
              <a:t>ເຫັນ</a:t>
            </a:r>
            <a:r>
              <a:rPr lang="lo-LA" altLang="en-US" sz="3200" b="1" u="sng" dirty="0">
                <a:solidFill>
                  <a:srgbClr val="C00000"/>
                </a:solidFill>
              </a:rPr>
              <a:t>ສ່ວນ</a:t>
            </a:r>
            <a:r>
              <a:rPr lang="lo-LA" altLang="en-US" sz="3200" b="1" u="sng" dirty="0" smtClean="0">
                <a:solidFill>
                  <a:srgbClr val="C00000"/>
                </a:solidFill>
              </a:rPr>
              <a:t>ຕົວ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Importance of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personal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comments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endParaRPr lang="en-US" altLang="en-US" sz="32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D</a:t>
            </a:r>
            <a:r>
              <a:rPr lang="ru-RU" altLang="en-US" sz="3200" dirty="0" smtClean="0"/>
              <a:t>.</a:t>
            </a:r>
            <a:r>
              <a:rPr lang="en-US" altLang="en-US" sz="3200" dirty="0" smtClean="0"/>
              <a:t>	</a:t>
            </a:r>
            <a:r>
              <a:rPr lang="lo-LA" altLang="en-US" sz="3200" dirty="0">
                <a:solidFill>
                  <a:srgbClr val="FFFF00"/>
                </a:solidFill>
              </a:rPr>
              <a:t>ຕິດຕາມຄວາມຄືບໜ້າຂອງການບັນທຶກຂອງນັກຮຽນ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1800" dirty="0" smtClean="0"/>
              <a:t>Track their progress on the Student Record Sheet.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276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918E91C-B182-4056-9423-5ABF137B43A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28600" y="0"/>
            <a:ext cx="9144000" cy="16764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600" b="1" dirty="0" smtClean="0">
                <a:solidFill>
                  <a:srgbClr val="FFFF00"/>
                </a:solidFill>
              </a:rPr>
              <a:t>10.</a:t>
            </a:r>
            <a:r>
              <a:rPr lang="en-US" altLang="en-US" sz="3600" b="1" dirty="0" smtClean="0">
                <a:solidFill>
                  <a:srgbClr val="994D00"/>
                </a:solidFill>
              </a:rPr>
              <a:t>	</a:t>
            </a:r>
            <a:r>
              <a:rPr lang="lo-LA" altLang="en-US" sz="3600" dirty="0">
                <a:solidFill>
                  <a:srgbClr val="FFFF00"/>
                </a:solidFill>
              </a:rPr>
              <a:t>ຈັດລະດັບວຽກມອບໝາຍນັກສຶກສາ</a:t>
            </a:r>
            <a:r>
              <a:rPr lang="ru-RU" altLang="en-US" sz="36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Grading Student Assignments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3716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11. 	</a:t>
            </a:r>
            <a:r>
              <a:rPr lang="lo-LA" altLang="en-US" sz="3200" dirty="0">
                <a:solidFill>
                  <a:srgbClr val="FFFF00"/>
                </a:solidFill>
              </a:rPr>
              <a:t>ການສອບເສັງໃນ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Tests in the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143000" y="1825625"/>
            <a:ext cx="78486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A.	</a:t>
            </a:r>
            <a:r>
              <a:rPr lang="lo-LA" altLang="en-US" sz="3200" dirty="0">
                <a:solidFill>
                  <a:srgbClr val="FFFF00"/>
                </a:solidFill>
              </a:rPr>
              <a:t>ບໍ່ໃຫ້ບອກນັກຮຽນຂອງ</a:t>
            </a:r>
            <a:r>
              <a:rPr lang="lo-LA" altLang="en-US" sz="3200" dirty="0" smtClean="0">
                <a:solidFill>
                  <a:srgbClr val="FFFF00"/>
                </a:solidFill>
              </a:rPr>
              <a:t>ທ່ານ</a:t>
            </a:r>
            <a:r>
              <a:rPr lang="lo-LA" altLang="en-US" sz="3200" u="sng" dirty="0">
                <a:solidFill>
                  <a:srgbClr val="C00000"/>
                </a:solidFill>
              </a:rPr>
              <a:t>ທຸກ</a:t>
            </a:r>
            <a:r>
              <a:rPr lang="lo-LA" altLang="en-US" sz="3200" u="sng" dirty="0" smtClean="0">
                <a:solidFill>
                  <a:srgbClr val="C00000"/>
                </a:solidFill>
              </a:rPr>
              <a:t>ຢ່າງ</a:t>
            </a:r>
            <a:r>
              <a:rPr lang="lo-LA" altLang="en-US" sz="3200" dirty="0">
                <a:solidFill>
                  <a:srgbClr val="FFFF00"/>
                </a:solidFill>
              </a:rPr>
              <a:t>ທີ່ທ່ານຈະສອບເສັງ</a:t>
            </a:r>
            <a:r>
              <a:rPr lang="en-US" altLang="en-US" sz="3200" dirty="0" smtClean="0">
                <a:solidFill>
                  <a:srgbClr val="FFFF00"/>
                </a:solidFill>
              </a:rPr>
              <a:t>.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Don’t tell your students </a:t>
            </a:r>
            <a:r>
              <a:rPr lang="en-US" altLang="en-US" sz="2000" u="sng" dirty="0" smtClean="0">
                <a:solidFill>
                  <a:srgbClr val="C00000"/>
                </a:solidFill>
              </a:rPr>
              <a:t>everything</a:t>
            </a:r>
            <a:r>
              <a:rPr lang="en-US" altLang="en-US" sz="2000" dirty="0" smtClean="0">
                <a:solidFill>
                  <a:srgbClr val="C00000"/>
                </a:solidFill>
              </a:rPr>
              <a:t> </a:t>
            </a:r>
            <a:r>
              <a:rPr lang="en-US" altLang="en-US" sz="2000" dirty="0" smtClean="0"/>
              <a:t>that will be on the test.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B</a:t>
            </a:r>
            <a:r>
              <a:rPr lang="ru-RU" altLang="en-US" sz="3200" dirty="0" smtClean="0"/>
              <a:t>.</a:t>
            </a:r>
            <a:r>
              <a:rPr lang="en-US" altLang="en-US" sz="3200" dirty="0" smtClean="0"/>
              <a:t>	</a:t>
            </a:r>
            <a:r>
              <a:rPr lang="lo-LA" altLang="en-US" sz="3200" dirty="0">
                <a:solidFill>
                  <a:srgbClr val="FFFF00"/>
                </a:solidFill>
              </a:rPr>
              <a:t>ແນະນຳຫຼັກສູດຕໍ່ໄປໃນມື້ສອບເສັງ</a:t>
            </a:r>
            <a:r>
              <a:rPr lang="en-US" altLang="en-US" sz="3200" dirty="0" smtClean="0">
                <a:solidFill>
                  <a:srgbClr val="FFFF00"/>
                </a:solidFill>
              </a:rPr>
              <a:t>.</a:t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Introduce the next course to be taught on the day of the test.</a:t>
            </a:r>
            <a:br>
              <a:rPr lang="en-US" altLang="en-US" sz="20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29B924F-2006-4CA4-86FB-68EDFF3E8E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752600"/>
            <a:ext cx="5029200" cy="4498975"/>
          </a:xfrm>
        </p:spPr>
        <p:txBody>
          <a:bodyPr/>
          <a:lstStyle/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C.	</a:t>
            </a:r>
            <a:r>
              <a:rPr lang="lo-LA" altLang="en-US" sz="3200" dirty="0">
                <a:solidFill>
                  <a:srgbClr val="FFFF00"/>
                </a:solidFill>
              </a:rPr>
              <a:t>ໃບຢັ້ງຢືນຈົບຫຼັກສູດ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Use the course certificate.</a:t>
            </a:r>
            <a:br>
              <a:rPr lang="en-US" altLang="en-US" sz="2000" dirty="0" smtClean="0"/>
            </a:b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endParaRPr lang="en-US" altLang="en-US" sz="3200" dirty="0" smtClean="0"/>
          </a:p>
          <a:p>
            <a:pPr marL="514350" indent="-514350" eaLnBrk="1" hangingPunct="1">
              <a:lnSpc>
                <a:spcPct val="80000"/>
              </a:lnSpc>
              <a:spcAft>
                <a:spcPct val="50000"/>
              </a:spcAft>
              <a:buNone/>
              <a:defRPr/>
            </a:pPr>
            <a:r>
              <a:rPr lang="en-US" altLang="en-US" sz="3200" dirty="0" smtClean="0"/>
              <a:t>D</a:t>
            </a:r>
            <a:r>
              <a:rPr lang="ru-RU" altLang="en-US" sz="3200" dirty="0" smtClean="0"/>
              <a:t>.</a:t>
            </a:r>
            <a:r>
              <a:rPr lang="en-US" altLang="en-US" sz="3200" dirty="0" smtClean="0"/>
              <a:t>	</a:t>
            </a:r>
            <a:r>
              <a:rPr lang="lo-LA" altLang="en-US" sz="3200" dirty="0">
                <a:solidFill>
                  <a:srgbClr val="FFFF00"/>
                </a:solidFill>
              </a:rPr>
              <a:t>ສອບເສັງຈົບສຳນັກສຶກສາທຸກລຸ້ນ</a:t>
            </a:r>
            <a:r>
              <a:rPr lang="en-US" altLang="en-US" sz="3200" dirty="0" smtClean="0">
                <a:solidFill>
                  <a:srgbClr val="FFFF00"/>
                </a:solidFill>
              </a:rPr>
              <a:t/>
            </a:r>
            <a:br>
              <a:rPr lang="en-US" altLang="en-US" sz="32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Final exam for the entire GSNC series</a:t>
            </a:r>
            <a:br>
              <a:rPr lang="en-US" altLang="en-US" sz="2000" dirty="0" smtClean="0"/>
            </a:br>
            <a:endParaRPr lang="en-US" altLang="en-US" sz="3200" dirty="0" smtClean="0">
              <a:solidFill>
                <a:srgbClr val="FFFF00"/>
              </a:solidFill>
            </a:endParaRPr>
          </a:p>
        </p:txBody>
      </p:sp>
      <p:sp>
        <p:nvSpPr>
          <p:cNvPr id="17413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7C1486FC-9BF2-450C-97DC-2D0CD01C4147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741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pic>
        <p:nvPicPr>
          <p:cNvPr id="29703" name="Picture 6" descr="Certificate Successful Christian Livin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t="8730" r="7500"/>
          <a:stretch>
            <a:fillRect/>
          </a:stretch>
        </p:blipFill>
        <p:spPr bwMode="auto">
          <a:xfrm>
            <a:off x="6108032" y="2057400"/>
            <a:ext cx="2970213" cy="219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5715000" y="3581400"/>
            <a:ext cx="3034224" cy="2146719"/>
          </a:xfrm>
          <a:prstGeom prst="rect">
            <a:avLst/>
          </a:prstGeom>
          <a:ln w="6350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1371600"/>
          </a:xfrm>
        </p:spPr>
        <p:txBody>
          <a:bodyPr/>
          <a:lstStyle/>
          <a:p>
            <a:pPr marL="914400" indent="-914400" algn="l" eaLnBrk="1" hangingPunct="1">
              <a:defRPr/>
            </a:pPr>
            <a:r>
              <a:rPr lang="en-US" altLang="en-US" sz="3200" b="1" dirty="0" smtClean="0">
                <a:solidFill>
                  <a:srgbClr val="FFFF00"/>
                </a:solidFill>
              </a:rPr>
              <a:t>11. 	</a:t>
            </a:r>
            <a:r>
              <a:rPr lang="lo-LA" altLang="en-US" sz="3200" dirty="0">
                <a:solidFill>
                  <a:srgbClr val="FFFF00"/>
                </a:solidFill>
              </a:rPr>
              <a:t>ການສອບເສັງໃນ ກສຄໝ</a:t>
            </a:r>
            <a:r>
              <a:rPr lang="ru-RU" altLang="en-US" sz="3200" dirty="0" smtClean="0">
                <a:solidFill>
                  <a:srgbClr val="FFFF00"/>
                </a:solidFill>
              </a:rPr>
              <a:t> </a:t>
            </a:r>
            <a:r>
              <a:rPr lang="en-US" altLang="en-US" sz="3600" dirty="0" smtClean="0">
                <a:solidFill>
                  <a:srgbClr val="FFFF00"/>
                </a:solidFill>
              </a:rPr>
              <a:t/>
            </a:r>
            <a:br>
              <a:rPr lang="en-US" altLang="en-US" sz="3600" dirty="0" smtClean="0">
                <a:solidFill>
                  <a:srgbClr val="FFFF00"/>
                </a:solidFill>
              </a:rPr>
            </a:br>
            <a:r>
              <a:rPr lang="en-US" altLang="en-US" sz="2000" b="1" dirty="0" smtClean="0">
                <a:solidFill>
                  <a:srgbClr val="994D00"/>
                </a:solidFill>
              </a:rPr>
              <a:t>Tests in the </a:t>
            </a:r>
            <a:r>
              <a:rPr lang="en-US" altLang="en-US" sz="2000" b="1" dirty="0" err="1" smtClean="0">
                <a:solidFill>
                  <a:srgbClr val="994D00"/>
                </a:solidFill>
              </a:rPr>
              <a:t>GSNC</a:t>
            </a:r>
            <a:endParaRPr lang="en-US" altLang="en-US" sz="2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12. </a:t>
            </a:r>
            <a:r>
              <a:rPr lang="lo-LA" b="1" dirty="0">
                <a:solidFill>
                  <a:schemeClr val="accent1">
                    <a:lumMod val="75000"/>
                  </a:schemeClr>
                </a:solidFill>
              </a:rPr>
              <a:t>ສຳລັບການ</a:t>
            </a:r>
            <a:r>
              <a:rPr lang="lo-LA" b="1" dirty="0" smtClean="0">
                <a:solidFill>
                  <a:schemeClr val="accent1">
                    <a:lumMod val="75000"/>
                  </a:schemeClr>
                </a:solidFill>
              </a:rPr>
              <a:t>ຮຽນອື່ນໆ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For Further Study</a:t>
            </a:r>
          </a:p>
        </p:txBody>
      </p:sp>
      <p:pic>
        <p:nvPicPr>
          <p:cNvPr id="30723" name="Picture 5" descr="Teaching to Change Liv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258888"/>
            <a:ext cx="3505200" cy="4837112"/>
          </a:xfrm>
        </p:spPr>
      </p:pic>
      <p:pic>
        <p:nvPicPr>
          <p:cNvPr id="30724" name="Picture 3" descr="Creative Bible Teaching Richar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19200"/>
            <a:ext cx="3429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149F4013-BB20-4C9E-A6B4-5BDD90BE8274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8439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lo-LA" dirty="0">
                <a:effectLst/>
              </a:rPr>
              <a:t>ຄຳຖາມເພື່ອສົນທະນາກັນ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r>
              <a:rPr lang="en-US" sz="2000" dirty="0" smtClean="0"/>
              <a:t>Questions for discussion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847D-B594-46E7-ABAA-98DB647124F3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lo-LA" altLang="en-US" sz="3600" dirty="0">
                <a:solidFill>
                  <a:srgbClr val="FFFF59"/>
                </a:solidFill>
              </a:rPr>
              <a:t>ພາບລວມໃນ12ເດືອນ</a:t>
            </a:r>
            <a:r>
              <a:rPr lang="en-US" altLang="en-US" sz="3600" dirty="0" smtClean="0">
                <a:solidFill>
                  <a:srgbClr val="FFFF59"/>
                </a:solidFill>
              </a:rPr>
              <a:t>  </a:t>
            </a:r>
            <a:r>
              <a:rPr lang="en-US" altLang="en-US" sz="2400" dirty="0" smtClean="0">
                <a:solidFill>
                  <a:srgbClr val="994D00"/>
                </a:solidFill>
              </a:rPr>
              <a:t>12 Month Overview</a:t>
            </a:r>
            <a:endParaRPr lang="en-US" altLang="en-US" sz="3600" dirty="0" smtClean="0">
              <a:solidFill>
                <a:srgbClr val="FFFF59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1828800"/>
            <a:ext cx="8540750" cy="3581400"/>
          </a:xfrm>
        </p:spPr>
        <p:txBody>
          <a:bodyPr/>
          <a:lstStyle/>
          <a:p>
            <a:pPr marL="457200" indent="-457200" eaLnBrk="1" hangingPunct="1">
              <a:tabLst>
                <a:tab pos="457200" algn="l"/>
                <a:tab pos="2178050" algn="l"/>
              </a:tabLst>
              <a:defRPr/>
            </a:pPr>
            <a:r>
              <a:rPr lang="lo-LA" altLang="en-US" dirty="0" smtClean="0">
                <a:solidFill>
                  <a:srgbClr val="FFFF00"/>
                </a:solidFill>
              </a:rPr>
              <a:t>ກສຄ</a:t>
            </a:r>
            <a:r>
              <a:rPr lang="lo-LA" altLang="en-US" dirty="0">
                <a:solidFill>
                  <a:srgbClr val="FFFF00"/>
                </a:solidFill>
              </a:rPr>
              <a:t>ໝ  	1ຊົ່ວໂມງ ຕໍ່ ມື້, </a:t>
            </a:r>
            <a:r>
              <a:rPr lang="en-US" altLang="en-US" dirty="0">
                <a:solidFill>
                  <a:srgbClr val="FFFF00"/>
                </a:solidFill>
              </a:rPr>
              <a:t/>
            </a:r>
            <a:br>
              <a:rPr lang="en-US" altLang="en-US" dirty="0">
                <a:solidFill>
                  <a:srgbClr val="FFFF00"/>
                </a:solidFill>
              </a:rPr>
            </a:br>
            <a:r>
              <a:rPr lang="en-US" altLang="en-US" dirty="0"/>
              <a:t>	</a:t>
            </a:r>
            <a:r>
              <a:rPr lang="lo-LA" altLang="en-US" dirty="0" smtClean="0">
                <a:solidFill>
                  <a:srgbClr val="FFFF00"/>
                </a:solidFill>
              </a:rPr>
              <a:t>5</a:t>
            </a:r>
            <a:r>
              <a:rPr lang="lo-LA" altLang="en-US" dirty="0">
                <a:solidFill>
                  <a:srgbClr val="FFFF00"/>
                </a:solidFill>
              </a:rPr>
              <a:t>ມື້ ຕໍ່ ອາທິດ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err="1" smtClean="0"/>
              <a:t>GSNC</a:t>
            </a:r>
            <a:r>
              <a:rPr lang="en-US" altLang="en-US" sz="2400" dirty="0" smtClean="0"/>
              <a:t>	1 hour a day, 5 days a week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tabLst>
                <a:tab pos="2173288" algn="l"/>
              </a:tabLst>
              <a:defRPr/>
            </a:pPr>
            <a:r>
              <a:rPr lang="lo-LA" altLang="en-US" dirty="0" smtClean="0">
                <a:solidFill>
                  <a:srgbClr val="FFFF00"/>
                </a:solidFill>
              </a:rPr>
              <a:t>ກຕຄ</a:t>
            </a:r>
            <a:r>
              <a:rPr lang="lo-LA" altLang="en-US" dirty="0">
                <a:solidFill>
                  <a:srgbClr val="FFFF00"/>
                </a:solidFill>
              </a:rPr>
              <a:t>ໝ  	2ຊົ່ວໂມງ ຕໍ່ ມື້,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dirty="0" smtClean="0">
                <a:solidFill>
                  <a:srgbClr val="FFFF00"/>
                </a:solidFill>
              </a:rPr>
              <a:t>	</a:t>
            </a:r>
            <a:r>
              <a:rPr lang="lo-LA" altLang="en-US" dirty="0" smtClean="0">
                <a:solidFill>
                  <a:srgbClr val="FFFF00"/>
                </a:solidFill>
              </a:rPr>
              <a:t>5</a:t>
            </a:r>
            <a:r>
              <a:rPr lang="lo-LA" altLang="en-US" dirty="0">
                <a:solidFill>
                  <a:srgbClr val="FFFF00"/>
                </a:solidFill>
              </a:rPr>
              <a:t>ມື້ ຕໍ່ ອາທິດ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err="1" smtClean="0"/>
              <a:t>PSNC</a:t>
            </a:r>
            <a:r>
              <a:rPr lang="en-US" altLang="en-US" sz="2400" dirty="0" smtClean="0"/>
              <a:t> 	2 hours a day, 5 days a week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33B555EA-6E6A-4065-AA41-EB466E55FE9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US" altLang="en-US" sz="1000" dirty="0">
              <a:latin typeface="Arial" charset="0"/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963" y="1759770"/>
            <a:ext cx="2433637" cy="147802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762" y="4274370"/>
            <a:ext cx="2433638" cy="1478020"/>
          </a:xfrm>
          <a:prstGeom prst="rect">
            <a:avLst/>
          </a:prstGeom>
          <a:ln w="3175">
            <a:solidFill>
              <a:schemeClr val="tx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276600"/>
          </a:xfrm>
        </p:spPr>
        <p:txBody>
          <a:bodyPr>
            <a:normAutofit/>
          </a:bodyPr>
          <a:lstStyle/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Global Teen Challenge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www.GlobalTC.org</a:t>
            </a:r>
          </a:p>
          <a:p>
            <a:pPr algn="ctr">
              <a:buFont typeface="Wingdings" pitchFamily="2" charset="2"/>
              <a:buNone/>
            </a:pPr>
            <a:r>
              <a:rPr lang="en-US" altLang="en-US" sz="4400" dirty="0" smtClean="0"/>
              <a:t>www.iTeenChallenge.org</a:t>
            </a:r>
          </a:p>
          <a:p>
            <a:pPr algn="ctr">
              <a:buNone/>
            </a:pPr>
            <a:r>
              <a:rPr lang="en-US" altLang="en-US" sz="3200" dirty="0" smtClean="0"/>
              <a:t>gtrc@globaltc.org</a:t>
            </a:r>
            <a:endParaRPr lang="en-US" alt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mtClean="0"/>
              <a:t>iTeenChallenge.org             T506.03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95BC4D-65D8-4415-86BA-DF7DE0D8A42B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lo-LA" sz="4000" dirty="0"/>
              <a:t>ຕິດຕໍ່ຂໍ້ມູນເພີ່ມເຕີມ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000" dirty="0" smtClean="0"/>
              <a:t>Contact information</a:t>
            </a:r>
          </a:p>
        </p:txBody>
      </p:sp>
      <p:pic>
        <p:nvPicPr>
          <p:cNvPr id="33799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81500"/>
            <a:ext cx="36957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lo-LA" altLang="en-US" sz="3600" dirty="0">
                <a:solidFill>
                  <a:srgbClr val="FFFF59"/>
                </a:solidFill>
              </a:rPr>
              <a:t>ພາບລວມໃນ12ເດືອນ</a:t>
            </a:r>
            <a:r>
              <a:rPr lang="en-US" altLang="en-US" sz="3600" dirty="0">
                <a:solidFill>
                  <a:srgbClr val="FFFF59"/>
                </a:solidFill>
              </a:rPr>
              <a:t> </a:t>
            </a:r>
            <a:r>
              <a:rPr lang="en-US" altLang="en-US" sz="3600" dirty="0" smtClean="0">
                <a:solidFill>
                  <a:srgbClr val="FFFF59"/>
                </a:solidFill>
              </a:rPr>
              <a:t>  </a:t>
            </a:r>
            <a:r>
              <a:rPr lang="en-US" altLang="en-US" sz="2400" dirty="0" smtClean="0">
                <a:solidFill>
                  <a:srgbClr val="994D00"/>
                </a:solidFill>
              </a:rPr>
              <a:t>12 Month Overview</a:t>
            </a:r>
            <a:endParaRPr lang="en-US" altLang="en-US" sz="2400" dirty="0" smtClean="0">
              <a:solidFill>
                <a:srgbClr val="FFFF59"/>
              </a:solidFill>
            </a:endParaRPr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00200"/>
            <a:ext cx="8540750" cy="4498975"/>
          </a:xfrm>
        </p:spPr>
        <p:txBody>
          <a:bodyPr/>
          <a:lstStyle/>
          <a:p>
            <a:pPr eaLnBrk="1" hangingPunct="1">
              <a:spcAft>
                <a:spcPts val="1500"/>
              </a:spcAft>
              <a:tabLst>
                <a:tab pos="2178050" algn="l"/>
              </a:tabLst>
              <a:defRPr/>
            </a:pPr>
            <a:r>
              <a:rPr lang="lo-LA" altLang="en-US" dirty="0" smtClean="0">
                <a:solidFill>
                  <a:srgbClr val="FFFF00"/>
                </a:solidFill>
              </a:rPr>
              <a:t>ກສຄ</a:t>
            </a:r>
            <a:r>
              <a:rPr lang="lo-LA" altLang="en-US" dirty="0">
                <a:solidFill>
                  <a:srgbClr val="FFFF00"/>
                </a:solidFill>
              </a:rPr>
              <a:t>ໝ 	4ເດືອນ ທຳອິດ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 smtClean="0"/>
              <a:t>GSNC</a:t>
            </a:r>
            <a:r>
              <a:rPr lang="en-US" altLang="en-US" sz="2000" dirty="0" smtClean="0"/>
              <a:t> 	First 4 months</a:t>
            </a:r>
            <a:br>
              <a:rPr lang="en-US" altLang="en-US" sz="2000" dirty="0" smtClean="0"/>
            </a:br>
            <a:endParaRPr lang="en-US" altLang="en-US" sz="1000" dirty="0" smtClean="0">
              <a:solidFill>
                <a:srgbClr val="FFFF00"/>
              </a:solidFill>
            </a:endParaRPr>
          </a:p>
          <a:p>
            <a:pPr eaLnBrk="1" hangingPunct="1">
              <a:spcAft>
                <a:spcPts val="1500"/>
              </a:spcAft>
              <a:defRPr/>
            </a:pPr>
            <a:r>
              <a:rPr lang="lo-LA" altLang="en-US" dirty="0" smtClean="0">
                <a:solidFill>
                  <a:srgbClr val="FFFF00"/>
                </a:solidFill>
              </a:rPr>
              <a:t>ສືບຕໍ່</a:t>
            </a:r>
            <a:r>
              <a:rPr lang="lo-LA" altLang="en-US" dirty="0">
                <a:solidFill>
                  <a:srgbClr val="FFFF00"/>
                </a:solidFill>
              </a:rPr>
              <a:t>ຝຶກອົບຮົມກຸມສຶກສາ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Continue with training phase group classes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sz="1800" dirty="0" smtClean="0">
              <a:solidFill>
                <a:srgbClr val="FFFF00"/>
              </a:solidFill>
            </a:endParaRPr>
          </a:p>
          <a:p>
            <a:pPr eaLnBrk="1" hangingPunct="1">
              <a:tabLst>
                <a:tab pos="2178050" algn="l"/>
              </a:tabLst>
              <a:defRPr/>
            </a:pPr>
            <a:r>
              <a:rPr lang="lo-LA" altLang="en-US" dirty="0" smtClean="0">
                <a:solidFill>
                  <a:srgbClr val="FFFF00"/>
                </a:solidFill>
              </a:rPr>
              <a:t>ກຕຄ</a:t>
            </a:r>
            <a:r>
              <a:rPr lang="lo-LA" altLang="en-US" dirty="0">
                <a:solidFill>
                  <a:srgbClr val="FFFF00"/>
                </a:solidFill>
              </a:rPr>
              <a:t>ໝ  	ໂຄງການທັງມອດ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000" dirty="0" err="1" smtClean="0"/>
              <a:t>PSNC</a:t>
            </a:r>
            <a:r>
              <a:rPr lang="en-US" altLang="en-US" sz="2000" dirty="0" smtClean="0"/>
              <a:t> 	Entire program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>
              <a:solidFill>
                <a:srgbClr val="FFFF00"/>
              </a:solidFill>
            </a:endParaRPr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  <a:p>
            <a:pPr eaLnBrk="1" hangingPunct="1">
              <a:defRPr/>
            </a:pPr>
            <a:endParaRPr lang="en-US" altLang="en-US" dirty="0" smtClean="0"/>
          </a:p>
        </p:txBody>
      </p:sp>
      <p:sp>
        <p:nvSpPr>
          <p:cNvPr id="8196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512F680-F61F-468B-A07C-4C236A26A93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819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295400"/>
            <a:ext cx="2433637" cy="1478020"/>
          </a:xfrm>
          <a:prstGeom prst="rect">
            <a:avLst/>
          </a:prstGeom>
          <a:ln w="3175">
            <a:solidFill>
              <a:schemeClr val="accent4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114800"/>
            <a:ext cx="2433638" cy="1478020"/>
          </a:xfrm>
          <a:prstGeom prst="rect">
            <a:avLst/>
          </a:prstGeom>
          <a:ln w="3175">
            <a:solidFill>
              <a:schemeClr val="tx2">
                <a:lumMod val="1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76200"/>
            <a:ext cx="8540750" cy="1143000"/>
          </a:xfrm>
        </p:spPr>
        <p:txBody>
          <a:bodyPr/>
          <a:lstStyle/>
          <a:p>
            <a:pPr algn="l" eaLnBrk="1" hangingPunct="1">
              <a:defRPr/>
            </a:pPr>
            <a:r>
              <a:rPr lang="lo-LA" altLang="en-US" sz="3600" dirty="0" smtClean="0">
                <a:solidFill>
                  <a:srgbClr val="FFFF00"/>
                </a:solidFill>
              </a:rPr>
              <a:t>ກຸ່ມ</a:t>
            </a:r>
            <a:r>
              <a:rPr lang="lo-LA" altLang="en-US" sz="3600" dirty="0">
                <a:solidFill>
                  <a:srgbClr val="FFFF00"/>
                </a:solidFill>
              </a:rPr>
              <a:t>ສຶກສາສຳລັບຄຣິດຕຽນໃໝ່ </a:t>
            </a:r>
            <a:endParaRPr lang="en-US" altLang="en-US" sz="3600" b="1" dirty="0" smtClean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066800"/>
            <a:ext cx="5029200" cy="5257800"/>
          </a:xfrm>
        </p:spPr>
        <p:txBody>
          <a:bodyPr/>
          <a:lstStyle/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1. 	ເຮົາຈະຮູ້ໄດ້ແນວໃດວ່າເຮົາເປັນຄຣິດຕຽນ?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2.	ເບິ່ງພຣະຄຳພີແບບໄວ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3.	ກິລິຍາທ່າທາງ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4.	ການລໍ້ລວງ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5.	ຜົນສຳເລັດຂອງການດຳເນີນຊີວິດຄຣິດຕຽນ         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6.	ການເຕີບໃຫ່ຍຜ່ານຄວາມລົ້ມເຫຼວ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7.	ການຝຶກຫັດຂອງຄຣິດຕຽນ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8.	ການເຊື່ອຟັງພຣະເຈົ້າ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9.	ການເຊື່ອຟັງມະນຸດ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10.	ຄວາມໂກດຮ້າຍແລະສິດທິສວ່ນຕົວ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11.	ວິທີຮຽນພຣະຄຳພີ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12.	ຄວາມຮັກແລະການປະຕິເສດຕົນເອງ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13.	ຄວາມສຳພັນສ່ວນຕົວກັບຄົນອື່ນ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lo-LA" altLang="en-US" sz="1800" dirty="0"/>
              <a:t>14.	ລິດອຳນາດຂອງພຣະວິນຍານບໍລິສຸດແລະສິ່ງທີ່ເໜືອທຳມະຊາດ.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None/>
              <a:defRPr/>
            </a:pPr>
            <a:endParaRPr lang="en-US" altLang="en-US" sz="1800" dirty="0" smtClean="0"/>
          </a:p>
        </p:txBody>
      </p:sp>
      <p:pic>
        <p:nvPicPr>
          <p:cNvPr id="8196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8197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2325" y="1216025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82B2B05-80AD-4EF2-9AB5-5BB90832D98E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smtClean="0">
                <a:solidFill>
                  <a:schemeClr val="accent1"/>
                </a:solidFill>
              </a:rPr>
              <a:t>Group Studies for New Christians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987425" y="1066800"/>
            <a:ext cx="4575175" cy="525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400" b="1" smtClean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700" b="1" smtClean="0"/>
              <a:t>1.	</a:t>
            </a:r>
            <a:r>
              <a:rPr lang="en-US" altLang="en-US" sz="1600" b="1" smtClean="0"/>
              <a:t>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14.	Spiritual Power and the Supernatural</a:t>
            </a:r>
          </a:p>
        </p:txBody>
      </p:sp>
      <p:pic>
        <p:nvPicPr>
          <p:cNvPr id="7172" name="Object 2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7173" name="Picture 28" descr="GSNCComposit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2325" y="1216025"/>
            <a:ext cx="2632075" cy="5260975"/>
          </a:xfrm>
        </p:spPr>
      </p:pic>
      <p:sp>
        <p:nvSpPr>
          <p:cNvPr id="1030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71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F88EF6D0-65C5-4389-8556-7BBCBDC50A4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10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0"/>
            <a:ext cx="8540750" cy="1143000"/>
          </a:xfrm>
        </p:spPr>
        <p:txBody>
          <a:bodyPr/>
          <a:lstStyle/>
          <a:p>
            <a:pPr>
              <a:defRPr/>
            </a:pPr>
            <a:r>
              <a:rPr lang="lo-LA" altLang="en-US" sz="3600" dirty="0">
                <a:solidFill>
                  <a:srgbClr val="FFFF00"/>
                </a:solidFill>
              </a:rPr>
              <a:t>ແນະນຳການສອງທີ່ຕໍ່ເນືຶອງກັນ</a:t>
            </a:r>
            <a:endParaRPr lang="en-US" altLang="en-US" sz="3600" dirty="0" smtClean="0">
              <a:solidFill>
                <a:srgbClr val="FFFF00"/>
              </a:solidFill>
            </a:endParaRPr>
          </a:p>
        </p:txBody>
      </p:sp>
      <p:pic>
        <p:nvPicPr>
          <p:cNvPr id="10244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10245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6169" y="1752601"/>
            <a:ext cx="3775965" cy="3429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102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8FFDA8D9-6DED-4B0B-84FC-EEA0C7194931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  <p:sp>
        <p:nvSpPr>
          <p:cNvPr id="10" name="Rectangle 3"/>
          <p:cNvSpPr txBox="1">
            <a:spLocks noRot="1" noChangeArrowheads="1"/>
          </p:cNvSpPr>
          <p:nvPr/>
        </p:nvSpPr>
        <p:spPr bwMode="auto">
          <a:xfrm>
            <a:off x="533400" y="1143000"/>
            <a:ext cx="502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465138" indent="-465138" eaLnBrk="1" hangingPunct="1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1. 	ເຮົາຈະຮູ້ໄດ້ແນວໃດວ່າເຮົາເປັນຄຣິດຕຽນ?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2.	ເບິ່ງພຣະຄຳພີແບບໄວ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3.	ກິລິຍາທ່າທາງ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4.	ການລໍ້ລວງ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5.	ຜົນສຳເລັດຂອງການດຳເນີນຊີວິດຄຣິດຕຽນ         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6.	ການເຕີບໃຫ່ຍຜ່ານຄວາມລົ້ມເຫຼວ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7.	ການຝຶກຫັດຂອງຄຣິດຕຽນ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8.	ການເຊື່ອຟັງພຣະເຈົ້າ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9.	ການເຊື່ອຟັງມະນຸດ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10.	ຄວາມໂກດຮ້າຍແລະສິດທິສວ່ນຕົວ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11.	ວິທີຮຽນພຣະຄຳພີ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12.	ຄວາມຮັກແລະການປະຕິເສດຕົນເອງ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13.	ຄວາມສຳພັນສ່ວນຕົວກັບຄົນອື່ນ</a:t>
            </a:r>
          </a:p>
          <a:p>
            <a:pPr marL="465138" indent="-465138" eaLnBrk="1" hangingPunct="1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  <a:buSzPct val="100000"/>
              <a:buFont typeface="Arial" charset="0"/>
              <a:buNone/>
              <a:defRPr/>
            </a:pPr>
            <a:r>
              <a:rPr lang="lo-LA" altLang="en-US" sz="1800" kern="0" dirty="0" smtClean="0"/>
              <a:t>14.	ລິດອຳນາດຂອງພຣະວິນຍານບໍລິສຸດແລະສິ່ງທີ່ເໜືອທຳມະຊາດ.</a:t>
            </a:r>
          </a:p>
          <a:p>
            <a:pPr marL="0" indent="0" eaLnBrk="1" hangingPunct="1">
              <a:lnSpc>
                <a:spcPct val="80000"/>
              </a:lnSpc>
              <a:buClr>
                <a:schemeClr val="tx1"/>
              </a:buClr>
              <a:buSzPct val="100000"/>
              <a:buFont typeface="Arial" charset="0"/>
              <a:buNone/>
              <a:defRPr/>
            </a:pPr>
            <a:endParaRPr lang="en-US" altLang="en-US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800" b="1" dirty="0" smtClean="0">
                <a:solidFill>
                  <a:schemeClr val="accent1"/>
                </a:solidFill>
              </a:rPr>
              <a:t>Suggested Teaching Sequence</a:t>
            </a:r>
          </a:p>
        </p:txBody>
      </p:sp>
      <p:sp>
        <p:nvSpPr>
          <p:cNvPr id="215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1625" y="1143000"/>
            <a:ext cx="4194175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altLang="en-US" sz="1600" b="1" smtClean="0"/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1.	How Can I Know I'm a Christian?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2.	A Quick Look at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3.	Attitudes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4.	Temptation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5.	Successful Christian Living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6.	Growing Through Failure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7.	Christian Practices 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8.	Obedience to God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9.	Obedience to Man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10.	Anger and Personal Rights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11.	How to Study the Bible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12.	Love and Accepting Myself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13.	Personal Relationships with Others</a:t>
            </a:r>
          </a:p>
          <a:p>
            <a:pPr eaLnBrk="1" hangingPunct="1">
              <a:lnSpc>
                <a:spcPct val="80000"/>
              </a:lnSpc>
              <a:spcAft>
                <a:spcPct val="40000"/>
              </a:spcAft>
              <a:buFont typeface="Arial" charset="0"/>
              <a:buNone/>
              <a:defRPr/>
            </a:pPr>
            <a:r>
              <a:rPr lang="en-US" altLang="en-US" sz="1600" b="1" smtClean="0"/>
              <a:t>14.	Spiritual Power and the Supernatural</a:t>
            </a:r>
          </a:p>
        </p:txBody>
      </p:sp>
      <p:pic>
        <p:nvPicPr>
          <p:cNvPr id="9220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32463" y="1600200"/>
            <a:ext cx="2025650" cy="2173288"/>
          </a:xfrm>
        </p:spPr>
      </p:pic>
      <p:pic>
        <p:nvPicPr>
          <p:cNvPr id="9221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129088" cy="3749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Date Placeholder 5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 dirty="0"/>
          </a:p>
        </p:txBody>
      </p:sp>
      <p:sp>
        <p:nvSpPr>
          <p:cNvPr id="92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79FF836-B256-46C1-8128-AB709166DC53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205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body" idx="1"/>
          </p:nvPr>
        </p:nvSpPr>
        <p:spPr>
          <a:xfrm>
            <a:off x="990600" y="2286000"/>
            <a:ext cx="8077200" cy="4495800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 smtClean="0"/>
              <a:t>A.	</a:t>
            </a:r>
            <a:r>
              <a:rPr lang="lo-LA" altLang="en-US" sz="2800" dirty="0">
                <a:solidFill>
                  <a:srgbClr val="FFFF00"/>
                </a:solidFill>
              </a:rPr>
              <a:t>ແນະນຳຂໍ້ພຣະຄຳພີ</a:t>
            </a:r>
            <a:r>
              <a:rPr lang="lo-LA" altLang="en-US" sz="2800" dirty="0" smtClean="0">
                <a:solidFill>
                  <a:srgbClr val="FFFF00"/>
                </a:solidFill>
              </a:rPr>
              <a:t>ສຳຄັນ</a:t>
            </a:r>
            <a:r>
              <a:rPr lang="lo-LA" altLang="en-US" sz="2800" u="sng" dirty="0" smtClean="0">
                <a:solidFill>
                  <a:srgbClr val="C00000"/>
                </a:solidFill>
              </a:rPr>
              <a:t>ພື້ນຖານ</a:t>
            </a:r>
            <a:r>
              <a:rPr lang="lo-LA" altLang="en-US" sz="2800" dirty="0" smtClean="0">
                <a:solidFill>
                  <a:srgbClr val="FFFF00"/>
                </a:solidFill>
              </a:rPr>
              <a:t>ສຳລັບ</a:t>
            </a:r>
            <a:r>
              <a:rPr lang="en-US" altLang="en-US" sz="2800" dirty="0">
                <a:solidFill>
                  <a:srgbClr val="FFFF00"/>
                </a:solidFill>
              </a:rPr>
              <a:t/>
            </a:r>
            <a:br>
              <a:rPr lang="en-US" altLang="en-US" sz="2800" dirty="0">
                <a:solidFill>
                  <a:srgbClr val="FFFF00"/>
                </a:solidFill>
              </a:rPr>
            </a:br>
            <a:r>
              <a:rPr lang="ru-RU" altLang="en-US" sz="2800" dirty="0" smtClean="0">
                <a:solidFill>
                  <a:srgbClr val="FFFF00"/>
                </a:solidFill>
              </a:rPr>
              <a:t> </a:t>
            </a:r>
            <a:r>
              <a:rPr lang="lo-LA" altLang="en-US" sz="2800" u="sng" dirty="0">
                <a:solidFill>
                  <a:srgbClr val="C00000"/>
                </a:solidFill>
              </a:rPr>
              <a:t>ຊີວິດ </a:t>
            </a:r>
            <a:r>
              <a:rPr lang="lo-LA" altLang="en-US" sz="2800" dirty="0">
                <a:solidFill>
                  <a:srgbClr val="FFFF00"/>
                </a:solidFill>
              </a:rPr>
              <a:t>ຄຣິດຕຽນໃໝ່(ນ້ຳນົມ,ບໍ່ແມ່ນຊີ້ນ</a:t>
            </a:r>
            <a:r>
              <a:rPr lang="ru-RU" altLang="en-US" sz="2800" dirty="0" smtClean="0">
                <a:solidFill>
                  <a:srgbClr val="FFFF00"/>
                </a:solidFill>
              </a:rPr>
              <a:t>) 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Introduce </a:t>
            </a:r>
            <a:r>
              <a:rPr lang="en-US" alt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basic</a:t>
            </a: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Biblical principles for </a:t>
            </a:r>
            <a:r>
              <a:rPr lang="en-US" alt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life</a:t>
            </a:r>
            <a:r>
              <a:rPr lang="en-US" altLang="en-U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000" dirty="0" smtClean="0"/>
              <a:t>for new Christians </a:t>
            </a:r>
            <a:br>
              <a:rPr lang="en-US" altLang="en-US" sz="2000" dirty="0" smtClean="0"/>
            </a:br>
            <a:r>
              <a:rPr lang="en-US" altLang="en-US" sz="2000" dirty="0" smtClean="0"/>
              <a:t>(milk, not meat)</a:t>
            </a:r>
            <a:br>
              <a:rPr lang="en-US" altLang="en-US" sz="2000" dirty="0" smtClean="0"/>
            </a:br>
            <a:endParaRPr lang="en-US" altLang="en-US" sz="2800" dirty="0" smtClean="0">
              <a:solidFill>
                <a:srgbClr val="FFFF00"/>
              </a:solidFill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None/>
              <a:defRPr/>
            </a:pPr>
            <a:r>
              <a:rPr lang="en-US" altLang="en-US" sz="2800" dirty="0"/>
              <a:t>B</a:t>
            </a:r>
            <a:r>
              <a:rPr lang="en-US" altLang="en-US" sz="2800" dirty="0" smtClean="0"/>
              <a:t>.	</a:t>
            </a:r>
            <a:r>
              <a:rPr lang="lo-LA" altLang="en-US" sz="2800" dirty="0">
                <a:solidFill>
                  <a:srgbClr val="FFFF00"/>
                </a:solidFill>
              </a:rPr>
              <a:t>ເລີ່ມຕົ້ນພວກເຂົາ</a:t>
            </a:r>
            <a:r>
              <a:rPr lang="lo-LA" altLang="en-US" sz="2800" dirty="0" smtClean="0">
                <a:solidFill>
                  <a:srgbClr val="FFFF00"/>
                </a:solidFill>
              </a:rPr>
              <a:t>ໂດຍ</a:t>
            </a:r>
            <a:r>
              <a:rPr lang="lo-LA" altLang="en-US" sz="2800" u="sng" dirty="0">
                <a:solidFill>
                  <a:srgbClr val="C00000"/>
                </a:solidFill>
              </a:rPr>
              <a:t>ການນຳ</a:t>
            </a:r>
            <a:r>
              <a:rPr lang="lo-LA" altLang="en-US" sz="2800" u="sng" dirty="0" smtClean="0">
                <a:solidFill>
                  <a:srgbClr val="C00000"/>
                </a:solidFill>
              </a:rPr>
              <a:t>ໄຊ້</a:t>
            </a:r>
            <a:r>
              <a:rPr lang="lo-LA" altLang="en-US" sz="2800" dirty="0">
                <a:solidFill>
                  <a:srgbClr val="FFFF00"/>
                </a:solidFill>
              </a:rPr>
              <a:t>ສ່ວນຕົວ</a:t>
            </a:r>
            <a:r>
              <a:rPr lang="ru-RU" altLang="en-US" sz="2800" dirty="0" smtClean="0">
                <a:solidFill>
                  <a:srgbClr val="FFFF00"/>
                </a:solidFill>
              </a:rPr>
              <a:t> </a:t>
            </a:r>
            <a:r>
              <a:rPr lang="en-US" altLang="en-US" sz="2800" dirty="0" smtClean="0">
                <a:solidFill>
                  <a:srgbClr val="FFFF00"/>
                </a:solidFill>
              </a:rPr>
              <a:t/>
            </a:r>
            <a:br>
              <a:rPr lang="en-US" altLang="en-US" sz="2800" dirty="0" smtClean="0">
                <a:solidFill>
                  <a:srgbClr val="FFFF00"/>
                </a:solidFill>
              </a:rPr>
            </a:br>
            <a:r>
              <a:rPr lang="en-US" altLang="en-US" sz="2000" dirty="0" smtClean="0"/>
              <a:t>Start them on the path to personal </a:t>
            </a:r>
            <a:r>
              <a:rPr lang="en-US" altLang="en-US" sz="2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application</a:t>
            </a:r>
            <a:endParaRPr lang="en-US" altLang="en-US" sz="2800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 eaLnBrk="1" hangingPunct="1">
              <a:lnSpc>
                <a:spcPct val="90000"/>
              </a:lnSpc>
              <a:spcAft>
                <a:spcPct val="50000"/>
              </a:spcAft>
              <a:buFont typeface="Arial" charset="0"/>
              <a:buNone/>
              <a:defRPr/>
            </a:pPr>
            <a:r>
              <a:rPr lang="en-US" altLang="en-US" sz="2800" dirty="0" smtClean="0"/>
              <a:t/>
            </a:r>
            <a:br>
              <a:rPr lang="en-US" altLang="en-US" sz="2800" dirty="0" smtClean="0"/>
            </a:br>
            <a:endParaRPr lang="en-US" altLang="en-US" sz="2800" dirty="0" smtClean="0"/>
          </a:p>
        </p:txBody>
      </p:sp>
      <p:sp>
        <p:nvSpPr>
          <p:cNvPr id="2253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28600" y="381000"/>
            <a:ext cx="8839200" cy="1752600"/>
          </a:xfrm>
        </p:spPr>
        <p:txBody>
          <a:bodyPr/>
          <a:lstStyle/>
          <a:p>
            <a:pPr marL="685800" indent="-685800" algn="l" eaLnBrk="1" hangingPunct="1">
              <a:defRPr/>
            </a:pPr>
            <a:r>
              <a:rPr lang="en-US" altLang="en-US" sz="3600" dirty="0" smtClean="0">
                <a:solidFill>
                  <a:schemeClr val="accent1"/>
                </a:solidFill>
              </a:rPr>
              <a:t>2.	</a:t>
            </a:r>
            <a:r>
              <a:rPr lang="lo-LA" altLang="en-US" sz="3600" dirty="0">
                <a:solidFill>
                  <a:srgbClr val="FFFF00"/>
                </a:solidFill>
              </a:rPr>
              <a:t>ເປົ້າໝາຍສຳຄັນອັນດັບທຳອິດຂອງແຕ່ລະຫຼັກສູດສຳລັບ ກສຄໝ</a:t>
            </a:r>
            <a:r>
              <a:rPr lang="ru-RU" altLang="en-US" dirty="0" smtClean="0">
                <a:solidFill>
                  <a:srgbClr val="FFFF00"/>
                </a:solidFill>
              </a:rPr>
              <a:t> </a:t>
            </a:r>
            <a:r>
              <a:rPr lang="en-US" altLang="en-US" dirty="0" smtClean="0">
                <a:solidFill>
                  <a:srgbClr val="FFFF00"/>
                </a:solidFill>
              </a:rPr>
              <a:t/>
            </a:r>
            <a:br>
              <a:rPr lang="en-US" altLang="en-US" dirty="0" smtClean="0">
                <a:solidFill>
                  <a:srgbClr val="FFFF00"/>
                </a:solidFill>
              </a:rPr>
            </a:br>
            <a:r>
              <a:rPr lang="en-US" altLang="en-US" sz="2400" dirty="0" smtClean="0">
                <a:solidFill>
                  <a:schemeClr val="accent1"/>
                </a:solidFill>
              </a:rPr>
              <a:t>Primary Goals for Each course</a:t>
            </a:r>
            <a:br>
              <a:rPr lang="en-US" altLang="en-US" sz="2400" dirty="0" smtClean="0">
                <a:solidFill>
                  <a:schemeClr val="accent1"/>
                </a:solidFill>
              </a:rPr>
            </a:br>
            <a:endParaRPr lang="en-US" altLang="en-US" sz="1400" dirty="0" smtClean="0">
              <a:solidFill>
                <a:srgbClr val="FFFF00"/>
              </a:solidFill>
            </a:endParaRPr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12-2016 </a:t>
            </a:r>
            <a:endParaRPr lang="en-US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4EA3B406-1233-46D0-9B58-622B64DB40E0}" type="slidenum">
              <a:rPr lang="en-US" altLang="en-US" sz="1000">
                <a:latin typeface="Arial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>
              <a:latin typeface="Arial" charset="0"/>
            </a:endParaRPr>
          </a:p>
        </p:txBody>
      </p:sp>
      <p:sp>
        <p:nvSpPr>
          <p:cNvPr id="92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iTeenChallenge.org             T506.03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/>
    </p:bldLst>
  </p:timing>
</p:sld>
</file>

<file path=ppt/theme/theme1.xml><?xml version="1.0" encoding="utf-8"?>
<a:theme xmlns:a="http://schemas.openxmlformats.org/drawingml/2006/main" name="Compass">
  <a:themeElements>
    <a:clrScheme name="Compass 5">
      <a:dk1>
        <a:srgbClr val="AC835E"/>
      </a:dk1>
      <a:lt1>
        <a:srgbClr val="FFFFFF"/>
      </a:lt1>
      <a:dk2>
        <a:srgbClr val="AE8764"/>
      </a:dk2>
      <a:lt2>
        <a:srgbClr val="FFFFCC"/>
      </a:lt2>
      <a:accent1>
        <a:srgbClr val="CC6600"/>
      </a:accent1>
      <a:accent2>
        <a:srgbClr val="FF5050"/>
      </a:accent2>
      <a:accent3>
        <a:srgbClr val="D3C3B8"/>
      </a:accent3>
      <a:accent4>
        <a:srgbClr val="DADADA"/>
      </a:accent4>
      <a:accent5>
        <a:srgbClr val="E2B8AA"/>
      </a:accent5>
      <a:accent6>
        <a:srgbClr val="E74848"/>
      </a:accent6>
      <a:hlink>
        <a:srgbClr val="FFCC99"/>
      </a:hlink>
      <a:folHlink>
        <a:srgbClr val="FF9966"/>
      </a:folHlink>
    </a:clrScheme>
    <a:fontScheme name="Compa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Compass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ss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ss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3450</TotalTime>
  <Words>309</Words>
  <Application>Microsoft Office PowerPoint</Application>
  <PresentationFormat>On-screen Show (4:3)</PresentationFormat>
  <Paragraphs>242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Compass</vt:lpstr>
      <vt:lpstr>ຄຳແນະນຳກຸ່ມສຶກສາສຳລັບຄຣິດຕຽນໃໝ່ Introducing the  Group Studies for New Christians </vt:lpstr>
      <vt:lpstr>1. ພາບລວມຂອງການຝຶກອົບຮົມການສ້າງສາວົກຄຣິດຕຽນໃຫ້ກັບນັກຮຽນຂອງພວກເຮົາ Overview of the Discipleship Training given to our Students</vt:lpstr>
      <vt:lpstr>ພາບລວມໃນ12ເດືອນ  12 Month Overview</vt:lpstr>
      <vt:lpstr>ພາບລວມໃນ12ເດືອນ   12 Month Overview</vt:lpstr>
      <vt:lpstr>ກຸ່ມສຶກສາສຳລັບຄຣິດຕຽນໃໝ່ </vt:lpstr>
      <vt:lpstr>Group Studies for New Christians</vt:lpstr>
      <vt:lpstr>ແນະນຳການສອງທີ່ຕໍ່ເນືຶອງກັນ</vt:lpstr>
      <vt:lpstr>Suggested Teaching Sequence</vt:lpstr>
      <vt:lpstr>2. ເປົ້າໝາຍສຳຄັນອັນດັບທຳອິດຂອງແຕ່ລະຫຼັກສູດສຳລັບ ກສຄໝ  Primary Goals for Each course </vt:lpstr>
      <vt:lpstr>2. ເປົ້າໝາຍສຳຄັນອັນດັບທຳອິດຂອງແຕ່ລະຫຼັກສູດສຳລັບ ກສຄໝ  Primary Goals for Each course </vt:lpstr>
      <vt:lpstr>3.  ອຸປະກອນສຳລັບແຕ່ລະຫຼັກສູດຂອງ ກສຄໝ  Materials for Each GSNC course </vt:lpstr>
      <vt:lpstr>4. ຜົນປະໂຫບດຂອງວິທີການສອນຂອງ ກສຄໝ  Benefits of GSNC approach</vt:lpstr>
      <vt:lpstr>4. ຜົນປະໂຫບດຂອງວິທີການສອນຂອງ ກສຄໝ Benefits of GSNC approach</vt:lpstr>
      <vt:lpstr>5.  ຂອບເຂດຈຳກັດທີ່ເປັນໄປໄດ້ຂອງການສອນສຳລັບ ກສຄໝ  Possible Limitations of GSNC approach</vt:lpstr>
      <vt:lpstr>5.  ຂອບເຂດຈຳກັດທີ່ເປັນໄປໄດ້ຂອງການສອນສຳລັບ ກສຄໝ  Possible Limitations of GSNC approach</vt:lpstr>
      <vt:lpstr>5.  ຂອບເຂດຈຳກັດທີ່ເປັນໄປໄດ້ຂອງການສອນສຳລັບ ກສຄໝ  Possible Limitations of GSNC approach</vt:lpstr>
      <vt:lpstr>5.  ຂອບເຂດຈຳກັດທີ່ເປັນໄປໄດ້ຂອງການສອນສຳລັບ ກສຄໝ  Possible Limitations of GSNC approach</vt:lpstr>
      <vt:lpstr>6.  ໂຄງຫ່າງຂອງແຕ່ລະຫຼັກສູດຂອງ ກສຄໝ Structure for each GSNC course    </vt:lpstr>
      <vt:lpstr>7.  ແຜນບົດຮຽນໃນຄູ່ມືຄູ  Lesson plans in Teacher’s Manual   </vt:lpstr>
      <vt:lpstr>8.  ບັນຫາທີ່ອາດເປັນໄປໄດ້ຂອງການສອນຫຼັກສູດ ກສຄໝ Possible Problems with Teaching GSNC    </vt:lpstr>
      <vt:lpstr>8.  ບັນຫາທີ່ອາດເປັນໄປໄດ້ຂອງການສອນຫຼັກສູດ ກສຄໝ Possible Problems with Teaching GSNC    </vt:lpstr>
      <vt:lpstr>9.  ໃສ່ຊື່ປື້ມ: ແນະນຳຄູອາຈານໃຫ້ກັບກຸ່ມສຶກສາສຳລັບຄຣິດຕຽນໃໝ່  Introducing Teachers to the GSNC</vt:lpstr>
      <vt:lpstr>9.  ໃສ່ຊື່ປື້ມ: ແນະນຳຄູອາຈານໃຫ້ກັບກຸ່ມສຶກສາສຳລັບຄຣິດຕຽນໃໝ່  Introducing Teachers to the GSNC</vt:lpstr>
      <vt:lpstr>10. ຈັດລະດັບວຽກມອບໝາຍນັກສຶກສາ  Grading Student Assignments</vt:lpstr>
      <vt:lpstr>10. ຈັດລະດັບວຽກມອບໝາຍນັກສຶກສາ  Grading Student Assignments</vt:lpstr>
      <vt:lpstr>11.  ການສອບເສັງໃນ ກສຄໝ  Tests in the GSNC</vt:lpstr>
      <vt:lpstr>11.  ການສອບເສັງໃນ ກສຄໝ  Tests in the GSNC</vt:lpstr>
      <vt:lpstr>12. ສຳລັບການຮຽນອື່ນໆ For Further Study</vt:lpstr>
      <vt:lpstr>ຄຳຖາມເພື່ອສົນທະນາກັນ Questions for discussion</vt:lpstr>
      <vt:lpstr>ຕິດຕໍ່ຂໍ້ມູນເພີ່ມເຕີມ 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Introducing the  Group Studies  for New Christians</dc:title>
  <dc:creator>staysharp</dc:creator>
  <cp:lastModifiedBy>Dave Batty</cp:lastModifiedBy>
  <cp:revision>86</cp:revision>
  <dcterms:created xsi:type="dcterms:W3CDTF">2007-03-26T09:44:34Z</dcterms:created>
  <dcterms:modified xsi:type="dcterms:W3CDTF">2016-12-11T07:56:08Z</dcterms:modified>
</cp:coreProperties>
</file>