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2"/>
  </p:notesMasterIdLst>
  <p:sldIdLst>
    <p:sldId id="314" r:id="rId2"/>
    <p:sldId id="257" r:id="rId3"/>
    <p:sldId id="292" r:id="rId4"/>
    <p:sldId id="291" r:id="rId5"/>
    <p:sldId id="316" r:id="rId6"/>
    <p:sldId id="324" r:id="rId7"/>
    <p:sldId id="331" r:id="rId8"/>
    <p:sldId id="325" r:id="rId9"/>
    <p:sldId id="332" r:id="rId10"/>
    <p:sldId id="326" r:id="rId11"/>
    <p:sldId id="333" r:id="rId12"/>
    <p:sldId id="327" r:id="rId13"/>
    <p:sldId id="334" r:id="rId14"/>
    <p:sldId id="328" r:id="rId15"/>
    <p:sldId id="335" r:id="rId16"/>
    <p:sldId id="329" r:id="rId17"/>
    <p:sldId id="336" r:id="rId18"/>
    <p:sldId id="330" r:id="rId19"/>
    <p:sldId id="337" r:id="rId20"/>
    <p:sldId id="260" r:id="rId21"/>
    <p:sldId id="275" r:id="rId22"/>
    <p:sldId id="286" r:id="rId23"/>
    <p:sldId id="285" r:id="rId24"/>
    <p:sldId id="287" r:id="rId25"/>
    <p:sldId id="320" r:id="rId26"/>
    <p:sldId id="313" r:id="rId27"/>
    <p:sldId id="288" r:id="rId28"/>
    <p:sldId id="262" r:id="rId29"/>
    <p:sldId id="321" r:id="rId30"/>
    <p:sldId id="33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" y="66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659E3-8259-41B9-B5F7-3E19C0AC8C8D}" type="datetimeFigureOut">
              <a:rPr lang="en-US" altLang="en-US"/>
              <a:pPr/>
              <a:t>5/13/2019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85576-6B70-4632-AD82-B9D2DB2AF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13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01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E11369-15C0-4EC6-A093-39F5234EE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7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48BC1-7812-44FF-9C8C-587D6595B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537F2-59C1-4339-B979-DF92D12DA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C812-CB44-4784-AA0E-D66DFB6FA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7E0B-7EFC-4BFE-BB2F-DC8214394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769E-E28A-4754-AB73-E580817F6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85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FBB66-4939-4A5B-B23D-D0B21E0EC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2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E6E27-2825-4514-A8F6-0EC784AE5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CAC8B-1AEC-4C8A-9337-3AFC16444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5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70653-97BE-4AC7-84D7-90A73B962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73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2CE3-E6C6-40DE-A75F-27C41817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35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912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13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8913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8913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77B819-077D-42F4-A91E-E8C6C8C0F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286000"/>
          </a:xfrm>
        </p:spPr>
        <p:txBody>
          <a:bodyPr/>
          <a:lstStyle/>
          <a:p>
            <a:pPr eaLnBrk="1" hangingPunct="1"/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Huấn luyện người mới tin Chúa như thế nào?</a:t>
            </a:r>
            <a: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Train New Christians?</a:t>
            </a:r>
            <a:b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971800"/>
            <a:ext cx="4648200" cy="121920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Tác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giả</a:t>
            </a:r>
            <a:r>
              <a:rPr lang="en-US" altLang="en-US" sz="2400" dirty="0"/>
              <a:t>:</a:t>
            </a:r>
            <a:r>
              <a:rPr lang="ru-RU" altLang="en-US" sz="2400" dirty="0"/>
              <a:t> </a:t>
            </a:r>
            <a:r>
              <a:rPr lang="en-US" altLang="en-US" sz="2400" dirty="0" err="1"/>
              <a:t>Đa-vít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Bát-ti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By David Batty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05-2019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dirty="0">
                <a:solidFill>
                  <a:srgbClr val="FFFFFF"/>
                </a:solidFill>
              </a:rPr>
              <a:t>iTeenChallenge.org  Huấn luyện người mới tin Chúa như thế nào? Course T505.12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4F8F56D-F5A4-4335-852E-F4978695C368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2" y="4546488"/>
            <a:ext cx="2287598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569" y="4546488"/>
            <a:ext cx="2287598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EF9D41-D8C2-4AA8-9AC0-6BB0C23173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Đồ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uống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có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cồn</a:t>
            </a:r>
            <a:endParaRPr lang="en-US" altLang="en-US" sz="24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dirty="0">
                <a:solidFill>
                  <a:schemeClr val="bg2"/>
                </a:solidFill>
              </a:rPr>
              <a:t>38</a:t>
            </a:r>
            <a:r>
              <a:rPr lang="en-US" altLang="en-US" sz="1400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tuổi</a:t>
            </a:r>
            <a:r>
              <a:rPr lang="en-US" altLang="en-US" dirty="0">
                <a:solidFill>
                  <a:schemeClr val="bg2"/>
                </a:solidFill>
              </a:rPr>
              <a:t> – 17 </a:t>
            </a:r>
            <a:r>
              <a:rPr lang="en-US" altLang="en-US" dirty="0" err="1">
                <a:solidFill>
                  <a:schemeClr val="bg2"/>
                </a:solidFill>
              </a:rPr>
              <a:t>năm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dùng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rất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nhiều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vào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cuối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tuần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5486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Trên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D</a:t>
            </a:r>
            <a:r>
              <a:rPr lang="vi-VN" altLang="en-US" sz="2000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ới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Tr</a:t>
            </a:r>
            <a:r>
              <a:rPr lang="vi-VN" altLang="en-US" sz="2000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ớc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Phía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bên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phải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252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4BF475-36DD-4201-AD69-046E0E1D74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</a:t>
            </a:r>
          </a:p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38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yr/o – with 17 yrs of heavy weekend use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5486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Top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Bottom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Front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Right side</a:t>
            </a:r>
          </a:p>
        </p:txBody>
      </p:sp>
      <p:pic>
        <p:nvPicPr>
          <p:cNvPr id="9228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0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66D432D-C5D1-46ED-AB48-3168880D33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-15240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en-US" sz="2400" b="1" dirty="0" err="1">
                <a:solidFill>
                  <a:schemeClr val="bg2"/>
                </a:solidFill>
              </a:rPr>
              <a:t>Cô</a:t>
            </a:r>
            <a:r>
              <a:rPr lang="en-US" sz="2400" b="1" dirty="0">
                <a:solidFill>
                  <a:schemeClr val="bg2"/>
                </a:solidFill>
              </a:rPr>
              <a:t>-ca-in &amp; Ma </a:t>
            </a:r>
            <a:r>
              <a:rPr lang="en-US" sz="2400" b="1" dirty="0" err="1">
                <a:solidFill>
                  <a:schemeClr val="bg2"/>
                </a:solidFill>
              </a:rPr>
              <a:t>túy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dirty="0" err="1">
                <a:solidFill>
                  <a:schemeClr val="bg2"/>
                </a:solidFill>
              </a:rPr>
              <a:t>đá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0800"/>
            <a:ext cx="3886200" cy="10156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52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28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dùng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Hê</a:t>
            </a:r>
            <a:r>
              <a:rPr lang="en-US" altLang="en-US" sz="2000" dirty="0">
                <a:solidFill>
                  <a:schemeClr val="bg2"/>
                </a:solidFill>
              </a:rPr>
              <a:t>-</a:t>
            </a:r>
            <a:r>
              <a:rPr lang="en-US" altLang="en-US" sz="2000" dirty="0" err="1">
                <a:solidFill>
                  <a:schemeClr val="bg2"/>
                </a:solidFill>
              </a:rPr>
              <a:t>rô</a:t>
            </a:r>
            <a:r>
              <a:rPr lang="en-US" altLang="en-US" sz="2000" dirty="0">
                <a:solidFill>
                  <a:schemeClr val="bg2"/>
                </a:solidFill>
              </a:rPr>
              <a:t>-in </a:t>
            </a:r>
            <a:r>
              <a:rPr lang="en-US" altLang="en-US" sz="2000" dirty="0" err="1">
                <a:solidFill>
                  <a:schemeClr val="bg2"/>
                </a:solidFill>
              </a:rPr>
              <a:t>và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th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ờng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xuyên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ma </a:t>
            </a:r>
            <a:r>
              <a:rPr lang="en-US" altLang="en-US" sz="2000" dirty="0" err="1">
                <a:solidFill>
                  <a:schemeClr val="bg2"/>
                </a:solidFill>
              </a:rPr>
              <a:t>túy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đá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72" name="TextBox 17"/>
          <p:cNvSpPr txBox="1">
            <a:spLocks noChangeArrowheads="1"/>
          </p:cNvSpPr>
          <p:nvPr/>
        </p:nvSpPr>
        <p:spPr bwMode="auto">
          <a:xfrm>
            <a:off x="4953000" y="2590800"/>
            <a:ext cx="3429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24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2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th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ờng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xuyên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cô</a:t>
            </a:r>
            <a:r>
              <a:rPr lang="en-US" altLang="en-US" sz="2000" dirty="0">
                <a:solidFill>
                  <a:schemeClr val="bg2"/>
                </a:solidFill>
              </a:rPr>
              <a:t>-ca-in</a:t>
            </a:r>
          </a:p>
        </p:txBody>
      </p:sp>
      <p:sp>
        <p:nvSpPr>
          <p:cNvPr id="11273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28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8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ma </a:t>
            </a:r>
            <a:r>
              <a:rPr lang="en-US" altLang="en-US" sz="2000" dirty="0" err="1">
                <a:solidFill>
                  <a:schemeClr val="bg2"/>
                </a:solidFill>
              </a:rPr>
              <a:t>túy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đá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liều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cao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  <p:sp>
        <p:nvSpPr>
          <p:cNvPr id="11274" name="TextBox 19"/>
          <p:cNvSpPr txBox="1">
            <a:spLocks noChangeArrowheads="1"/>
          </p:cNvSpPr>
          <p:nvPr/>
        </p:nvSpPr>
        <p:spPr bwMode="auto">
          <a:xfrm>
            <a:off x="4800600" y="5638800"/>
            <a:ext cx="388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36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10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th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ờng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xuyên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>
                <a:solidFill>
                  <a:schemeClr val="bg2"/>
                </a:solidFill>
              </a:rPr>
              <a:t>ma </a:t>
            </a:r>
            <a:r>
              <a:rPr lang="en-US" altLang="en-US" sz="2000" dirty="0" err="1">
                <a:solidFill>
                  <a:schemeClr val="bg2"/>
                </a:solidFill>
              </a:rPr>
              <a:t>túy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đá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  <p:pic>
        <p:nvPicPr>
          <p:cNvPr id="11275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1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1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D6B5725-D06A-4F9C-BA0E-DE2E7102C1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Cocaine &amp; Methamphetamine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7432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yr/old – 28 yrs of Heroin &amp; frequent meth use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4953000" y="2743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yr/old – 2 yrs of frequent cocaine use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yr/old – 8 yrs heavy meth use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4800600" y="5638800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yr/old – 10 yrs frequent meth use</a:t>
            </a:r>
          </a:p>
        </p:txBody>
      </p:sp>
      <p:pic>
        <p:nvPicPr>
          <p:cNvPr id="10251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0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2EF7DF-5D35-4BC1-9FFB-A88B732B0D6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Dùng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Nicotin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liều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cao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&amp;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lạm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ca-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phê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-in</a:t>
            </a:r>
          </a:p>
          <a:p>
            <a:pPr algn="ctr"/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45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tuổi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– 27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năm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sử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với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liều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cao</a:t>
            </a:r>
            <a:endParaRPr lang="en-US" altLang="en-US" sz="2400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3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gói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thuốc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lá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và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3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bình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cà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phê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mỗi</a:t>
            </a:r>
            <a:r>
              <a:rPr lang="en-US" alt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chemeClr val="bg2"/>
                </a:solidFill>
                <a:latin typeface="Arial" charset="0"/>
              </a:rPr>
              <a:t>ngày</a:t>
            </a:r>
            <a:endParaRPr lang="en-US" altLang="en-US" sz="2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5" name="TextBox 18"/>
          <p:cNvSpPr txBox="1">
            <a:spLocks noChangeArrowheads="1"/>
          </p:cNvSpPr>
          <p:nvPr/>
        </p:nvSpPr>
        <p:spPr bwMode="auto">
          <a:xfrm>
            <a:off x="3048000" y="4419600"/>
            <a:ext cx="3200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</a:rPr>
              <a:t>Mặt</a:t>
            </a:r>
            <a:r>
              <a:rPr lang="en-US" altLang="en-US" sz="2000" dirty="0">
                <a:solidFill>
                  <a:schemeClr val="bg2"/>
                </a:solidFill>
              </a:rPr>
              <a:t> d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ới</a:t>
            </a:r>
            <a:endParaRPr lang="ru-RU" altLang="en-US" sz="2000" dirty="0">
              <a:solidFill>
                <a:schemeClr val="bg2"/>
              </a:solidFill>
            </a:endParaRPr>
          </a:p>
          <a:p>
            <a:pPr algn="ctr"/>
            <a:r>
              <a:rPr lang="en-US" altLang="en-US" sz="2000" dirty="0" err="1">
                <a:solidFill>
                  <a:schemeClr val="bg2"/>
                </a:solidFill>
              </a:rPr>
              <a:t>Thể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hiện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sự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suy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giảm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trong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hoạt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động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tổng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thể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của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não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bộ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  <p:pic>
        <p:nvPicPr>
          <p:cNvPr id="12296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C9124-0511-4E15-8175-85C52D6C575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Heavy Nicotine &amp; Caffeine Abuse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45 yr/old – 27 year history of heavy 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3 packs of cigarettes and 3 pots of coffee daily</a:t>
            </a:r>
          </a:p>
        </p:txBody>
      </p:sp>
      <p:sp>
        <p:nvSpPr>
          <p:cNvPr id="11271" name="TextBox 18"/>
          <p:cNvSpPr txBox="1">
            <a:spLocks noChangeArrowheads="1"/>
          </p:cNvSpPr>
          <p:nvPr/>
        </p:nvSpPr>
        <p:spPr bwMode="auto">
          <a:xfrm>
            <a:off x="3048000" y="4419600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Underside view</a:t>
            </a:r>
          </a:p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Marked decrease in overall brain activity</a:t>
            </a:r>
          </a:p>
        </p:txBody>
      </p:sp>
      <p:pic>
        <p:nvPicPr>
          <p:cNvPr id="11272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41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A7D0260-EA19-41C3-8621-B04E2E0FAB6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Hê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rô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-in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và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Methadone </a:t>
            </a:r>
          </a:p>
        </p:txBody>
      </p:sp>
      <p:sp>
        <p:nvSpPr>
          <p:cNvPr id="13319" name="TextBox 17"/>
          <p:cNvSpPr txBox="1">
            <a:spLocks noChangeArrowheads="1"/>
          </p:cNvSpPr>
          <p:nvPr/>
        </p:nvSpPr>
        <p:spPr bwMode="auto">
          <a:xfrm>
            <a:off x="2819400" y="2743200"/>
            <a:ext cx="3429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</a:rPr>
              <a:t>Bộ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não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bình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th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ờng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39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25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th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ờng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xuyên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hê</a:t>
            </a:r>
            <a:r>
              <a:rPr lang="en-US" altLang="en-US" sz="2000" dirty="0">
                <a:solidFill>
                  <a:schemeClr val="bg2"/>
                </a:solidFill>
              </a:rPr>
              <a:t>-</a:t>
            </a:r>
            <a:r>
              <a:rPr lang="en-US" altLang="en-US" sz="2000" dirty="0" err="1">
                <a:solidFill>
                  <a:schemeClr val="bg2"/>
                </a:solidFill>
              </a:rPr>
              <a:t>rô</a:t>
            </a:r>
            <a:r>
              <a:rPr lang="en-US" altLang="en-US" sz="2000" dirty="0">
                <a:solidFill>
                  <a:schemeClr val="bg2"/>
                </a:solidFill>
              </a:rPr>
              <a:t>-in</a:t>
            </a: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4572000" y="5638800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40 </a:t>
            </a:r>
            <a:r>
              <a:rPr lang="en-US" altLang="en-US" sz="2000" dirty="0" err="1">
                <a:solidFill>
                  <a:schemeClr val="bg2"/>
                </a:solidFill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</a:rPr>
              <a:t> – 7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methadone</a:t>
            </a:r>
            <a:r>
              <a:rPr lang="ru-RU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>
                <a:solidFill>
                  <a:schemeClr val="bg2"/>
                </a:solidFill>
              </a:rPr>
              <a:t>&amp; </a:t>
            </a:r>
            <a:r>
              <a:rPr lang="ru-RU" altLang="en-US" sz="2000" dirty="0">
                <a:solidFill>
                  <a:schemeClr val="bg2"/>
                </a:solidFill>
              </a:rPr>
              <a:t>10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tr</a:t>
            </a:r>
            <a:r>
              <a:rPr lang="vi-VN" altLang="en-US" sz="2000" dirty="0">
                <a:solidFill>
                  <a:schemeClr val="bg2"/>
                </a:solidFill>
              </a:rPr>
              <a:t>ư</a:t>
            </a:r>
            <a:r>
              <a:rPr lang="en-US" altLang="en-US" sz="2000" dirty="0" err="1">
                <a:solidFill>
                  <a:schemeClr val="bg2"/>
                </a:solidFill>
              </a:rPr>
              <a:t>ớc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đó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hê</a:t>
            </a:r>
            <a:r>
              <a:rPr lang="en-US" altLang="en-US" sz="2000" dirty="0">
                <a:solidFill>
                  <a:schemeClr val="bg2"/>
                </a:solidFill>
              </a:rPr>
              <a:t>-</a:t>
            </a:r>
            <a:r>
              <a:rPr lang="en-US" altLang="en-US" sz="2000" dirty="0" err="1">
                <a:solidFill>
                  <a:schemeClr val="bg2"/>
                </a:solidFill>
              </a:rPr>
              <a:t>rô</a:t>
            </a:r>
            <a:r>
              <a:rPr lang="en-US" altLang="en-US" sz="2000" dirty="0">
                <a:solidFill>
                  <a:schemeClr val="bg2"/>
                </a:solidFill>
              </a:rPr>
              <a:t>-in</a:t>
            </a:r>
          </a:p>
        </p:txBody>
      </p:sp>
      <p:pic>
        <p:nvPicPr>
          <p:cNvPr id="13322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1D6A13-B43F-4AA9-8195-BB1800E4931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Heroin &amp; Methadone</a:t>
            </a:r>
          </a:p>
        </p:txBody>
      </p: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2819400" y="27432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Normal brain</a:t>
            </a: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yr/old – 25 years of frequent heroin use</a:t>
            </a:r>
          </a:p>
        </p:txBody>
      </p:sp>
      <p:sp>
        <p:nvSpPr>
          <p:cNvPr id="12297" name="TextBox 19"/>
          <p:cNvSpPr txBox="1">
            <a:spLocks noChangeArrowheads="1"/>
          </p:cNvSpPr>
          <p:nvPr/>
        </p:nvSpPr>
        <p:spPr bwMode="auto">
          <a:xfrm>
            <a:off x="4572000" y="5638800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yr/old – 7 yrs of methadone &amp; heroin 10 years prior</a:t>
            </a:r>
          </a:p>
        </p:txBody>
      </p:sp>
      <p:pic>
        <p:nvPicPr>
          <p:cNvPr id="12298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48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9FECDA0-2B9E-474B-85E5-4D818715FF5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1434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809625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bg2"/>
                </a:solidFill>
                <a:latin typeface="Arial" charset="0"/>
              </a:rPr>
              <a:t>Hy </a:t>
            </a:r>
            <a:r>
              <a:rPr lang="en-US" altLang="en-US" sz="3200" b="1" dirty="0" err="1">
                <a:solidFill>
                  <a:schemeClr val="bg2"/>
                </a:solidFill>
                <a:latin typeface="Arial" charset="0"/>
              </a:rPr>
              <a:t>vọng</a:t>
            </a:r>
            <a:r>
              <a:rPr lang="en-US" altLang="en-US" sz="3200" b="1" dirty="0">
                <a:solidFill>
                  <a:schemeClr val="bg2"/>
                </a:solidFill>
                <a:latin typeface="Arial" charset="0"/>
              </a:rPr>
              <a:t> đ</a:t>
            </a:r>
            <a:r>
              <a:rPr lang="vi-VN" altLang="en-US" sz="3200" b="1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3200" b="1" dirty="0" err="1">
                <a:solidFill>
                  <a:schemeClr val="bg2"/>
                </a:solidFill>
                <a:latin typeface="Arial" charset="0"/>
              </a:rPr>
              <a:t>ợc</a:t>
            </a:r>
            <a:r>
              <a:rPr lang="en-US" altLang="en-US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Arial" charset="0"/>
              </a:rPr>
              <a:t>chữa</a:t>
            </a:r>
            <a:r>
              <a:rPr lang="en-US" altLang="en-US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Arial" charset="0"/>
              </a:rPr>
              <a:t>lành</a:t>
            </a:r>
            <a:endParaRPr lang="en-US" altLang="en-US" sz="32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Đồ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uống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có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cồn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Cô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-ca-in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và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methadone</a:t>
            </a:r>
          </a:p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Thỉnh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thoảng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dùng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ma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túy</a:t>
            </a:r>
            <a:endParaRPr lang="en-US" altLang="en-US" sz="2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838200" y="4546600"/>
            <a:ext cx="320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</a:rPr>
              <a:t>Trong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thời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gian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 err="1">
                <a:solidFill>
                  <a:schemeClr val="bg2"/>
                </a:solidFill>
              </a:rPr>
              <a:t>lạm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  <p:sp>
        <p:nvSpPr>
          <p:cNvPr id="14344" name="TextBox 19"/>
          <p:cNvSpPr txBox="1">
            <a:spLocks noChangeArrowheads="1"/>
          </p:cNvSpPr>
          <p:nvPr/>
        </p:nvSpPr>
        <p:spPr bwMode="auto">
          <a:xfrm>
            <a:off x="4572000" y="4549775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 err="1">
                <a:solidFill>
                  <a:schemeClr val="bg2"/>
                </a:solidFill>
              </a:rPr>
              <a:t>Một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không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br>
              <a:rPr lang="en-US" altLang="en-US" sz="2000" dirty="0">
                <a:solidFill>
                  <a:schemeClr val="bg2"/>
                </a:solidFill>
              </a:rPr>
            </a:br>
            <a:r>
              <a:rPr lang="en-US" altLang="en-US" sz="2000" dirty="0">
                <a:solidFill>
                  <a:schemeClr val="bg2"/>
                </a:solidFill>
              </a:rPr>
              <a:t>ma </a:t>
            </a:r>
            <a:r>
              <a:rPr lang="en-US" altLang="en-US" sz="2000" dirty="0" err="1">
                <a:solidFill>
                  <a:schemeClr val="bg2"/>
                </a:solidFill>
              </a:rPr>
              <a:t>túy</a:t>
            </a:r>
            <a:r>
              <a:rPr lang="en-US" altLang="en-US" sz="2000" dirty="0">
                <a:solidFill>
                  <a:schemeClr val="bg2"/>
                </a:solidFill>
              </a:rPr>
              <a:t> &amp; </a:t>
            </a:r>
            <a:r>
              <a:rPr lang="en-US" altLang="en-US" sz="2000" dirty="0" err="1">
                <a:solidFill>
                  <a:schemeClr val="bg2"/>
                </a:solidFill>
              </a:rPr>
              <a:t>đồ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uống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có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</a:rPr>
              <a:t>cồn</a:t>
            </a:r>
            <a:r>
              <a:rPr lang="en-US" altLang="en-US" sz="2000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14345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2BA68B-507C-43E9-9BF8-7CBACBB2177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809625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Hope for Healing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Alcohol, Cocaine &amp; Meth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On and Off Drugs</a:t>
            </a: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838200" y="4546600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During substance abuse</a:t>
            </a: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4572000" y="45497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One year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Drug &amp; alcohol free</a:t>
            </a:r>
          </a:p>
        </p:txBody>
      </p:sp>
      <p:pic>
        <p:nvPicPr>
          <p:cNvPr id="13321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69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4800" dirty="0"/>
              <a:t>	</a:t>
            </a: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Huấn luyện người mới tin Chúa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(hoặc sắp tin Chúa) khác gì với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huấn luyện những người đã tin Chúa được vài năm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What is the difference between training new Christians </a:t>
            </a:r>
            <a:br>
              <a:rPr lang="en-US" altLang="en-US" sz="2000" dirty="0"/>
            </a:br>
            <a:r>
              <a:rPr lang="en-US" altLang="en-US" sz="2000" dirty="0"/>
              <a:t>(or potential Christians), vs. those who have been a Christian for several years?</a:t>
            </a:r>
            <a:br>
              <a:rPr lang="en-US" altLang="en-US" sz="2000" dirty="0"/>
            </a:b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/>
              <a:t>	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D259C40-B016-4D01-B73B-1D21CD1B9B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70075"/>
            <a:ext cx="8229600" cy="4530725"/>
          </a:xfrm>
        </p:spPr>
        <p:txBody>
          <a:bodyPr/>
          <a:lstStyle/>
          <a:p>
            <a:pPr marL="514350" indent="-514350" eaLnBrk="1" hangingPunct="1">
              <a:spcAft>
                <a:spcPct val="55000"/>
              </a:spcAft>
              <a:buNone/>
            </a:pPr>
            <a:r>
              <a:rPr lang="en-US" altLang="en-US" sz="2800" dirty="0"/>
              <a:t>A.	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Đấng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ở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dẫn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dắt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vào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lẽ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thật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who comes along side to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into the truth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hangingPunct="1">
              <a:buNone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giống như vị tướng chỉ huy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quân đội - đưa ra mọi quyết định cho những người dưới quyền chỉ huy của mình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like a military general—makes all the decisions for those under his command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8750"/>
            <a:ext cx="8763000" cy="12128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vi-V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Giảng dạy giống như Đức Thánh Linh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like the Holy Spirit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3682E45-0BDE-47AE-AA5D-BF66E4DC1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185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Sứ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mệnh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chúng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tôi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vi-V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Sứ mệnh của Thách Thức Thanh Thiếu Niên là truyền giảng và môn đồ hóa cho người gặp phải những vấn đề kiểm soát đời sống, đồng thời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xướng quá trình môn đồ hóa cho tới khi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 viên có thể sống như một Cơ Đốc nhân trong xã hội, áp dụng những nguyên tắc thuộc linh và theo Kinh thánh vào các mối quan hệ với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 đình, hội thánh, với công việc họ đã chọn và cộng đồng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mission of Teen Challenge is to evangelize and disciple persons with life-controlling problems and initiate the discipleship process to the point where the student can function as a Christian in society, applying spiritually motivated biblical principles in relationships in the family, church, chosen vocation, and community.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872FCB-106D-47CD-B808-5794F1FB65F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9600" cy="90805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Sứ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mệnh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chúng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tôi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334000"/>
          </a:xfrm>
        </p:spPr>
        <p:txBody>
          <a:bodyPr/>
          <a:lstStyle/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en-US" altLang="en-US" dirty="0"/>
              <a:t>B.	</a:t>
            </a: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Thách Thức Thanh Thiếu Niên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cố gắng giúp con người trở nên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/>
              <a:t>Teen Challenge endeavors to help people become: </a:t>
            </a: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lành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mạnh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tâm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trí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mentally sound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cân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xúc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balanced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</a:t>
            </a:r>
            <a:r>
              <a:rPr lang="vi-V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 điều chỉnh về mặt xã hội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socially adjusted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khỏe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mạnh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thân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thể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physically well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	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tâm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alive</a:t>
            </a:r>
            <a:endParaRPr lang="en-US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8436BF-75E4-4E24-9A26-E1F4B5C7B80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46275"/>
            <a:ext cx="8153400" cy="4378325"/>
          </a:xfrm>
        </p:spPr>
        <p:txBody>
          <a:bodyPr/>
          <a:lstStyle/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en-US" altLang="en-US" dirty="0"/>
              <a:t>A.	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Lối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sống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giống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Chúa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Giê-su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Christ-like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Chiến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thắng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vấn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đề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(nan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đề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US" altLang="en-US" i="1" u="sng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None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	</a:t>
            </a:r>
            <a:r>
              <a:rPr lang="vi-VN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Sự phục vụ </a:t>
            </a: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Cơ Đốc—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mục vụ</a:t>
            </a:r>
            <a:r>
              <a:rPr lang="en-US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—ministry</a:t>
            </a:r>
            <a: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12192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	</a:t>
            </a: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Huấn luyện một cách cân bằng cho người mới tin Chúa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training for New Christians  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0EB205E-251F-45D6-AA9D-B6D3D4A8C3F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28956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181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None/>
            </a:pPr>
            <a:r>
              <a:rPr lang="en-US" altLang="en-US" sz="2400" dirty="0" err="1">
                <a:solidFill>
                  <a:srgbClr val="FFFF00"/>
                </a:solidFill>
                <a:effectLst/>
              </a:rPr>
              <a:t>Có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dựa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trên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Kinh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thánh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hay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không</a:t>
            </a:r>
            <a:r>
              <a:rPr lang="pt-BR" altLang="en-US" sz="2400" dirty="0">
                <a:solidFill>
                  <a:srgbClr val="FFFF00"/>
                </a:solidFill>
                <a:effectLst/>
              </a:rPr>
              <a:t>? </a:t>
            </a:r>
            <a:r>
              <a:rPr lang="vi-VN" altLang="en-US" sz="2400" dirty="0">
                <a:solidFill>
                  <a:srgbClr val="FFFF00"/>
                </a:solidFill>
                <a:effectLst/>
              </a:rPr>
              <a:t>Ma-thi-ơ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pt-BR" altLang="en-US" sz="2400" dirty="0">
                <a:solidFill>
                  <a:srgbClr val="FFFF00"/>
                </a:solidFill>
                <a:effectLst/>
              </a:rPr>
              <a:t>7:24-27</a:t>
            </a:r>
            <a:br>
              <a:rPr lang="pt-BR" altLang="en-US" sz="24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>
                <a:effectLst/>
              </a:rPr>
              <a:t>Is it based on the Bible? Matthew 7:24-27</a:t>
            </a:r>
            <a:endParaRPr lang="en-US" altLang="en-US" sz="2400" dirty="0">
              <a:effectLst/>
            </a:endParaRP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 err="1">
                <a:solidFill>
                  <a:srgbClr val="FFFF00"/>
                </a:solidFill>
                <a:effectLst/>
              </a:rPr>
              <a:t>Đoạn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Kinh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thánh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này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chỉ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ra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hai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cách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tiếp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cận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effectLst/>
              </a:rPr>
              <a:t>nào</a:t>
            </a:r>
            <a:r>
              <a:rPr lang="ru-RU" altLang="en-US" sz="2400" dirty="0">
                <a:solidFill>
                  <a:srgbClr val="FFFF00"/>
                </a:solidFill>
                <a:effectLst/>
              </a:rPr>
              <a:t>?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>
                <a:effectLst/>
              </a:rPr>
              <a:t>What are the two approaches identified here?</a:t>
            </a:r>
          </a:p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ffectLst/>
              </a:rPr>
              <a:t>1.	</a:t>
            </a:r>
            <a:r>
              <a:rPr lang="vi-VN" altLang="en-US" sz="2800" u="sng" dirty="0">
                <a:solidFill>
                  <a:srgbClr val="FFFF00"/>
                </a:solidFill>
                <a:effectLst/>
              </a:rPr>
              <a:t>Người nghe nhưng không áp dụng những 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vi-VN" altLang="en-US" sz="2800" u="sng" dirty="0">
                <a:solidFill>
                  <a:srgbClr val="FFFF00"/>
                </a:solidFill>
                <a:effectLst/>
              </a:rPr>
              <a:t>lẽ thật này—kẻ ngu dại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but does not apply them – foolish person</a:t>
            </a:r>
          </a:p>
          <a:p>
            <a:pPr marL="571500" indent="-571500"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2.</a:t>
            </a:r>
            <a:r>
              <a:rPr lang="en-US" altLang="en-US" sz="2800" dirty="0">
                <a:solidFill>
                  <a:srgbClr val="FFFF00"/>
                </a:solidFill>
                <a:effectLst/>
              </a:rPr>
              <a:t>	</a:t>
            </a:r>
            <a:r>
              <a:rPr lang="vi-VN" altLang="en-US" sz="2800" u="sng" dirty="0">
                <a:solidFill>
                  <a:srgbClr val="FFFF00"/>
                </a:solidFill>
                <a:effectLst/>
              </a:rPr>
              <a:t>Người nghe và áp dụng những lẽ thật này—người khôn ngoan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and applies them – </a:t>
            </a:r>
            <a:r>
              <a:rPr lang="en-US" altLang="en-US" sz="2000" u="sng" dirty="0" smtClean="0">
                <a:effectLst/>
              </a:rPr>
              <a:t/>
            </a:r>
            <a:br>
              <a:rPr lang="en-US" altLang="en-US" sz="2000" u="sng" dirty="0" smtClean="0">
                <a:effectLst/>
              </a:rPr>
            </a:br>
            <a:r>
              <a:rPr lang="en-US" altLang="en-US" sz="2000" u="sng" dirty="0" smtClean="0">
                <a:effectLst/>
              </a:rPr>
              <a:t>wise </a:t>
            </a:r>
            <a:r>
              <a:rPr lang="en-US" altLang="en-US" sz="2000" u="sng" dirty="0">
                <a:effectLst/>
              </a:rPr>
              <a:t>person</a:t>
            </a:r>
          </a:p>
          <a:p>
            <a:pPr marL="571500" indent="-571500">
              <a:buNone/>
            </a:pPr>
            <a:endParaRPr lang="en-US" altLang="en-US" sz="2800" u="sng" dirty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-304800"/>
            <a:ext cx="8839200" cy="13716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	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Bạn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tiếp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cận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việc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giảng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dạy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cách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approach to teaching?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85FE665-6C8F-42A7-9217-4936F0EA6EA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05-2019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>
                <a:solidFill>
                  <a:srgbClr val="FFFFFF"/>
                </a:solidFill>
              </a:rPr>
              <a:t>iTeenChallenge.org  Huấn luyện người mới tin Chúa như thế nào?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EB7499-51E5-415E-8CD5-F2D804E2CFC1}" type="slidenum">
              <a:rPr lang="en-US" altLang="en-US">
                <a:solidFill>
                  <a:srgbClr val="FFFFFF"/>
                </a:solidFill>
              </a:rPr>
              <a:pPr/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685800" y="228600"/>
            <a:ext cx="82296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Ma-</a:t>
            </a:r>
            <a:r>
              <a:rPr lang="en-US" altLang="en-US" sz="3200" dirty="0" err="1"/>
              <a:t>thi</a:t>
            </a:r>
            <a:r>
              <a:rPr lang="en-US" altLang="en-US" sz="3200" dirty="0"/>
              <a:t>-</a:t>
            </a:r>
            <a:r>
              <a:rPr lang="vi-VN" altLang="en-US" sz="3200" dirty="0"/>
              <a:t>ơ</a:t>
            </a:r>
            <a:r>
              <a:rPr lang="ru-RU" altLang="en-US" sz="3200" dirty="0"/>
              <a:t> </a:t>
            </a:r>
            <a:r>
              <a:rPr lang="pt-BR" altLang="en-US" sz="3200" dirty="0"/>
              <a:t>7:24-27</a:t>
            </a:r>
            <a:endParaRPr lang="pt-BR" altLang="en-US" sz="2600" dirty="0"/>
          </a:p>
          <a:p>
            <a:r>
              <a:rPr lang="vi-VN" sz="2600" baseline="30000" dirty="0"/>
              <a:t>24 </a:t>
            </a:r>
            <a:r>
              <a:rPr lang="vi-VN" sz="2600" dirty="0"/>
              <a:t>“Vậy, ai nghe lời Ta dạy và làm theo, sẽ giống như một người khôn ngoan xây nhà mình trên nền đá. </a:t>
            </a:r>
            <a:r>
              <a:rPr lang="vi-VN" sz="2600" baseline="30000" dirty="0"/>
              <a:t>25 </a:t>
            </a:r>
            <a:r>
              <a:rPr lang="vi-VN" sz="2600" dirty="0"/>
              <a:t>Khi mưa đổ xuống, nước lụt</a:t>
            </a:r>
            <a:r>
              <a:rPr lang="en-US" sz="2600" dirty="0"/>
              <a:t> </a:t>
            </a:r>
            <a:r>
              <a:rPr lang="vi-VN" sz="2600" dirty="0"/>
              <a:t>dâng lên, cuồng phong ập đến,nhà ấy không sụp đổ vì đã được xây trên nền đá. </a:t>
            </a:r>
            <a:r>
              <a:rPr lang="vi-VN" sz="2600" baseline="30000" dirty="0"/>
              <a:t>26 </a:t>
            </a:r>
            <a:r>
              <a:rPr lang="vi-VN" sz="2600" dirty="0"/>
              <a:t>Còn ai nghe lời Ta dạy, nhưng không làm theo thì giống như một người ngu dại xây nhà mình trên cát. </a:t>
            </a:r>
            <a:r>
              <a:rPr lang="vi-VN" sz="2600" baseline="30000" dirty="0"/>
              <a:t>27 </a:t>
            </a:r>
            <a:r>
              <a:rPr lang="vi-VN" sz="2600" dirty="0"/>
              <a:t>Khi mưa đổ xuống, nước lụt dâng lên, cuồng phong ập đến, thì nhà ấy sụp đổ, hư hại nặng nề.”</a:t>
            </a:r>
          </a:p>
          <a:p>
            <a:r>
              <a:rPr lang="pt-BR" altLang="en-US" sz="2600" dirty="0"/>
              <a:t>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05-2019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>
                <a:solidFill>
                  <a:srgbClr val="FFFFFF"/>
                </a:solidFill>
              </a:rPr>
              <a:t>iTeenChallenge.org  Huấn luyện người mới tin Chúa như thế nào?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6BF27D-F9F0-4900-8D8E-3DD4DC9C53E6}" type="slidenum">
              <a:rPr lang="en-US" altLang="en-US">
                <a:solidFill>
                  <a:srgbClr val="FFFFFF"/>
                </a:solidFill>
              </a:rPr>
              <a:pPr/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685800" y="457200"/>
            <a:ext cx="8153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FF9933"/>
                </a:solidFill>
              </a:rPr>
              <a:t>The Wise and Foolish Builders </a:t>
            </a:r>
          </a:p>
          <a:p>
            <a:r>
              <a:rPr lang="en-US" altLang="en-US" sz="2600" dirty="0">
                <a:solidFill>
                  <a:schemeClr val="accent2"/>
                </a:solidFill>
              </a:rPr>
              <a:t> </a:t>
            </a:r>
            <a:r>
              <a:rPr lang="en-US" altLang="en-US" sz="2600" dirty="0"/>
              <a:t>Matt. 7:24 "Therefore everyone who hears these words of mine and puts them into practice is like a wise man who built his house on the rock. 25The rain came down, the streams rose, and the winds blew and beat against that house; yet it did not fall, because it had its foundation on the rock. 26But everyone who hears these words of mine and does not put them into practice is like a foolish man who built his house on sand. 27The rain came down, the streams rose, and the winds blew and beat against that house, and it fell with a great crash."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1600200" indent="-1600200" eaLnBrk="1" hangingPunct="1">
              <a:spcAft>
                <a:spcPts val="0"/>
              </a:spcAft>
              <a:buNone/>
            </a:pP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Bước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thông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tin</a:t>
            </a:r>
          </a:p>
          <a:p>
            <a:pPr marL="1600200" indent="-1600200" eaLnBrk="1" hangingPunct="1">
              <a:spcAft>
                <a:spcPts val="25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	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facts</a:t>
            </a:r>
          </a:p>
          <a:p>
            <a:pPr marL="1600200" indent="-1600200" eaLnBrk="1" hangingPunct="1">
              <a:spcAft>
                <a:spcPts val="0"/>
              </a:spcAft>
              <a:buNone/>
            </a:pP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Bước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Liên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hệ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những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lẽ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thật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này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đời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sống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bạn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00200" indent="-1600200" eaLnBrk="1" hangingPunct="1">
              <a:spcAft>
                <a:spcPts val="25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  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truths to your life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60525" indent="-1660525" eaLnBrk="1" hangingPunct="1">
              <a:buNone/>
            </a:pP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Bước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Áp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dụng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bản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thân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Hãy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điều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đó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60525" indent="-1660525" eaLnBrk="1" hangingPunct="1"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   Personal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 it! 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 anchor="ctr"/>
          <a:lstStyle/>
          <a:p>
            <a:pPr eaLnBrk="1" hangingPunct="1"/>
            <a:r>
              <a:rPr lang="vi-V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Phương pháp giảng dạy theo Kinh thánh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Biblical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to teaching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0FD2D8-934F-4D5B-9EF1-E6D3E2D7EE4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4414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vi-VN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Tăng trưởng là cả một quá trình</a:t>
            </a:r>
            <a: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is a </a:t>
            </a:r>
            <a:r>
              <a:rPr lang="en-US" altLang="en-US" sz="24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u="sng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3810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b="1" dirty="0"/>
              <a:t>	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trung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vào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lẽ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thật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dành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thời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nối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từng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viên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ở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mức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nhân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400" dirty="0"/>
              <a:t>Focus on the truth and take time to be connected with each student on a personal level.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/>
              <a:t> 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90A6E-557E-48D9-BBD3-C3803E906BE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12850"/>
          </a:xfrm>
        </p:spPr>
        <p:txBody>
          <a:bodyPr/>
          <a:lstStyle/>
          <a:p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hỏi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thảo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luận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for discussion</a:t>
            </a:r>
            <a:endParaRPr lang="en-US" altLang="en-US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64DA85-CB79-48F6-95E8-A2ABE88F520D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8229600" cy="3733800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en-US" altLang="en-US" sz="3600" dirty="0"/>
              <a:t>A.	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nối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thế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giới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/>
              <a:t>Connect with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pt-BR" altLang="en-US" sz="36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en-US" altLang="en-US" sz="3600" dirty="0"/>
              <a:t>B.	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Nền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văn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hóa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	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Ngôn</a:t>
            </a:r>
            <a:r>
              <a:rPr lang="en-US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ngữ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US" altLang="en-US" sz="2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endParaRPr lang="en-US" altLang="en-US" sz="3600" i="1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/>
          <a:lstStyle/>
          <a:p>
            <a:pPr marL="685800" indent="-685800" algn="l" eaLnBrk="1" hangingPunct="1"/>
            <a:r>
              <a:rPr lang="vi-V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Noi gương Chúa Giê-su - trò chuyện với người ta tùy theo mức độ của họ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example of Jesus to speak to people at their level</a:t>
            </a:r>
            <a:r>
              <a:rPr lang="en-US" altLang="en-US" sz="3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A6695C-34CD-49C1-958D-BB3E56D30B4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dirty="0"/>
              <a:t>iTeenChallenge.org  Huấn luyện người mới tin Chúa như thế nào? Course T505.12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www.iTeenChallenge.org</a:t>
            </a:r>
          </a:p>
          <a:p>
            <a:pPr algn="ctr">
              <a:buNone/>
            </a:pPr>
            <a:r>
              <a:rPr lang="en-US" altLang="en-US" sz="3200" dirty="0"/>
              <a:t>1-706-576-6555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err="1"/>
              <a:t>Thông</a:t>
            </a:r>
            <a:r>
              <a:rPr lang="en-US" sz="4000" dirty="0"/>
              <a:t> tin </a:t>
            </a:r>
            <a:r>
              <a:rPr lang="en-US" sz="4000" dirty="0" err="1"/>
              <a:t>liên</a:t>
            </a:r>
            <a:r>
              <a:rPr lang="en-US" sz="4000" dirty="0"/>
              <a:t> </a:t>
            </a:r>
            <a:r>
              <a:rPr lang="en-US" sz="4000" dirty="0" err="1"/>
              <a:t>hệ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00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4582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dirty="0"/>
              <a:t>A.	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Nền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tảng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đình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 lành mạnh hoặc rối ren như thế nào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healthy or dysfunctional was it?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tôn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alt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viên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bạn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xuất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thân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đâu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background of your students?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43B7D3-FE2D-4C35-ADC6-7CF66541688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53400" cy="4953000"/>
          </a:xfrm>
        </p:spPr>
        <p:txBody>
          <a:bodyPr/>
          <a:lstStyle/>
          <a:p>
            <a:pPr marL="611188" indent="-61118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None/>
            </a:pPr>
            <a:r>
              <a:rPr lang="en-US" altLang="en-US" sz="2800" dirty="0">
                <a:solidFill>
                  <a:srgbClr val="FFFFFF"/>
                </a:solidFill>
              </a:rPr>
              <a:t>C.	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Trình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dục</a:t>
            </a:r>
            <a:r>
              <a:rPr lang="en-US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ở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mức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11188" indent="19050" eaLnBrk="1" hangingPunct="1">
              <a:lnSpc>
                <a:spcPct val="90000"/>
              </a:lnSpc>
              <a:spcAft>
                <a:spcPts val="2000"/>
              </a:spcAft>
              <a:buClr>
                <a:srgbClr val="FF9900"/>
              </a:buClr>
              <a:buNone/>
            </a:pP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Trình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quality of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  Reading level?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AutoNum type="alphaUcPeriod" startAt="4"/>
            </a:pP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Sử dụng ma túy có ảnh hưởng thế nào đến </a:t>
            </a:r>
            <a:r>
              <a:rPr lang="vi-VN" altLang="en-US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việc học tập hiện tại</a:t>
            </a:r>
            <a:r>
              <a:rPr lang="vi-V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của họ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30238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 use on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altLang="en-US" sz="28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viên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bạn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xuất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thân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đâu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background of your students? </a:t>
            </a:r>
            <a:r>
              <a:rPr lang="en-U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altLang="en-US" sz="32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795ECB-9132-4D2B-9D16-B388900FF5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2590800" cy="5205413"/>
          </a:xfrm>
        </p:spPr>
        <p:txBody>
          <a:bodyPr/>
          <a:lstStyle/>
          <a:p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Tác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túy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trên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bộ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drugs on the brain</a:t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“Hình ảnh quét não”  </a:t>
            </a:r>
            <a:br>
              <a:rPr lang="pt-BR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www.AmenClinics.com</a:t>
            </a:r>
            <a:endParaRPr lang="en-US" alt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53CC5D0-3A2C-4906-A579-F8188CE8B34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8198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2819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3124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3315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124200" y="3427413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124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Nghiên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cứu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SPECT 3D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trên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bộ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não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bình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th</a:t>
            </a:r>
            <a:r>
              <a:rPr lang="vi-VN" altLang="en-US" b="1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b="1" dirty="0" err="1">
                <a:solidFill>
                  <a:schemeClr val="bg2"/>
                </a:solidFill>
                <a:latin typeface="Arial" charset="0"/>
              </a:rPr>
              <a:t>ờng</a:t>
            </a:r>
            <a:r>
              <a:rPr lang="en-US" altLang="en-US" b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4200" y="6858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Sau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6858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Trên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05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24200" y="34290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Tr</a:t>
            </a:r>
            <a:r>
              <a:rPr lang="vi-VN" altLang="en-US" sz="1400" b="1" dirty="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ớc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34290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 err="1">
                <a:solidFill>
                  <a:schemeClr val="bg2"/>
                </a:solidFill>
                <a:latin typeface="Arial" charset="0"/>
              </a:rPr>
              <a:t>Trên</a:t>
            </a:r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 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Tr</a:t>
            </a:r>
            <a:r>
              <a:rPr lang="vi-VN" altLang="en-US" sz="1400" b="1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2"/>
                </a:solidFill>
                <a:latin typeface="Arial" charset="0"/>
              </a:rPr>
              <a:t>ớc</a:t>
            </a:r>
            <a:endParaRPr lang="en-US" altLang="en-US" sz="14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Nhìn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từ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trên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xuống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D</a:t>
            </a:r>
            <a:r>
              <a:rPr lang="vi-VN" altLang="en-US" sz="1400" b="1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2"/>
                </a:solidFill>
                <a:latin typeface="Arial" charset="0"/>
              </a:rPr>
              <a:t>ới</a:t>
            </a:r>
            <a:endParaRPr lang="en-US" altLang="en-US" sz="14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Nhìn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từ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tr</a:t>
            </a:r>
            <a:r>
              <a:rPr lang="vi-VN" altLang="en-US" sz="1400" b="1" dirty="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ớc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vào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Sau</a:t>
            </a:r>
          </a:p>
          <a:p>
            <a:pPr algn="ctr"/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Nhìn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từ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d</a:t>
            </a:r>
            <a:r>
              <a:rPr lang="vi-VN" altLang="en-US" sz="1400" b="1" dirty="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ới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lên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13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0198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D</a:t>
            </a:r>
            <a:r>
              <a:rPr lang="vi-VN" altLang="en-US" sz="1400" b="1" dirty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altLang="en-US" sz="1400" b="1" dirty="0" err="1">
                <a:solidFill>
                  <a:schemeClr val="bg2"/>
                </a:solidFill>
                <a:latin typeface="Arial" charset="0"/>
              </a:rPr>
              <a:t>ới</a:t>
            </a:r>
            <a:endParaRPr lang="en-US" altLang="en-US" sz="14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Nhìn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từ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bên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</a:rPr>
              <a:t>cạnh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6248400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 dirty="0" err="1">
                <a:solidFill>
                  <a:schemeClr val="bg2"/>
                </a:solidFill>
                <a:latin typeface="Arial" charset="0"/>
              </a:rPr>
              <a:t>Nguồn</a:t>
            </a:r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:  Dr. Amen Clinic</a:t>
            </a:r>
            <a:endParaRPr lang="en-US" alt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2590800" cy="551021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9933"/>
                </a:solidFill>
              </a:rPr>
              <a:t>Effects of drugs on the brain</a:t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pt-BR" alt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/>
              </a:rPr>
              <a:t>“Brain Scans”  </a:t>
            </a:r>
            <a:br>
              <a:rPr lang="pt-BR" altLang="en-US" sz="2000" dirty="0">
                <a:solidFill>
                  <a:srgbClr val="FF9933"/>
                </a:solidFill>
                <a:effectLst/>
              </a:rPr>
            </a:br>
            <a:r>
              <a:rPr lang="pt-BR" altLang="en-US" sz="1800" dirty="0">
                <a:solidFill>
                  <a:srgbClr val="FF9933"/>
                </a:solidFill>
                <a:effectLst/>
              </a:rPr>
              <a:t>www.AmenClinics.com</a:t>
            </a:r>
            <a:endParaRPr lang="en-US" sz="1800" dirty="0">
              <a:solidFill>
                <a:srgbClr val="FF9933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294055F-6635-4678-81CB-2EFD22B8F4D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7174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2819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3124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3315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124200" y="3427413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124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latin typeface="+mj-lt"/>
              </a:rPr>
              <a:t>Normal 3D Brain SPECT Studies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4200" y="6858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Back 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6858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pic>
        <p:nvPicPr>
          <p:cNvPr id="7181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24200" y="34290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34290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Front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Top-down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Front-on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Back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Underside surface view</a:t>
            </a:r>
            <a:endParaRPr lang="en-US" altLang="en-US" sz="1400" dirty="0">
              <a:latin typeface="Arial" charset="0"/>
            </a:endParaRPr>
          </a:p>
        </p:txBody>
      </p:sp>
      <p:pic>
        <p:nvPicPr>
          <p:cNvPr id="7189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0198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Side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6248400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AFBBD0B-2AA4-4680-B677-8EBF936DC9D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/>
              <a:t>iTeenChallenge.org  Huấn luyện người mới tin Chúa như thế nào? Course T505.12</a:t>
            </a:r>
            <a:endParaRPr lang="en-US" alt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Cần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400" b="1" dirty="0" err="1">
                <a:solidFill>
                  <a:schemeClr val="bg2"/>
                </a:solidFill>
                <a:latin typeface="Arial" charset="0"/>
              </a:rPr>
              <a:t>sa</a:t>
            </a:r>
            <a:endParaRPr lang="en-US" altLang="en-US" sz="2400" b="1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223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6475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219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5486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486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pic>
        <p:nvPicPr>
          <p:cNvPr id="9227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09600" y="2743200"/>
            <a:ext cx="35814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 dirty="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8</a:t>
            </a:r>
            <a:r>
              <a:rPr lang="en-US" altLang="en-US" sz="16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1600" dirty="0" err="1">
                <a:solidFill>
                  <a:schemeClr val="bg2"/>
                </a:solidFill>
                <a:latin typeface="Arial" charset="0"/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– 3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, </a:t>
            </a:r>
            <a:br>
              <a:rPr lang="en-US" altLang="en-US" sz="2000" dirty="0">
                <a:solidFill>
                  <a:schemeClr val="bg2"/>
                </a:solidFill>
                <a:latin typeface="Arial" charset="0"/>
              </a:rPr>
            </a:b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4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lần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tuần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743200"/>
            <a:ext cx="34290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16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– 2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lạm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hằng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ngày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38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ru-RU" altLang="en-US" sz="2000" dirty="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2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hằng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ngày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28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tuổi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– 10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năm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sử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dụng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vào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mỗi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cuối</a:t>
            </a:r>
            <a:r>
              <a:rPr lang="en-US" alt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Arial" charset="0"/>
              </a:rPr>
              <a:t>tuần</a:t>
            </a:r>
            <a:endParaRPr lang="en-US" altLang="en-US" sz="2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3717B2-E38B-4F07-9FD6-5BA90E30D8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/>
              <a:t>iTeenChallenge.org  Huấn luyện người mới tin Chúa như thế nào? Course T505.12</a:t>
            </a:r>
            <a:endParaRPr lang="en-US"/>
          </a:p>
        </p:txBody>
      </p:sp>
      <p:pic>
        <p:nvPicPr>
          <p:cNvPr id="819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Marijuana</a:t>
            </a:r>
          </a:p>
        </p:txBody>
      </p:sp>
      <p:pic>
        <p:nvPicPr>
          <p:cNvPr id="8199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6475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1219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5486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5486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03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09600" y="2743200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18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yr/o – 3 </a:t>
            </a:r>
            <a:r>
              <a:rPr lang="en-US" sz="2000" dirty="0" err="1">
                <a:solidFill>
                  <a:schemeClr val="bg2"/>
                </a:solidFill>
                <a:latin typeface="+mj-lt"/>
              </a:rPr>
              <a:t>yr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history of 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4x week 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2743200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16 yr/o – 2 yr history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abuse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38 yr/o – 12 yrs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use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28 yr/o – 10 yrs of mostly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weekend use</a:t>
            </a:r>
          </a:p>
        </p:txBody>
      </p:sp>
    </p:spTree>
    <p:extLst>
      <p:ext uri="{BB962C8B-B14F-4D97-AF65-F5344CB8AC3E}">
        <p14:creationId xmlns:p14="http://schemas.microsoft.com/office/powerpoint/2010/main" val="1084280825"/>
      </p:ext>
    </p:extLst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1127</Words>
  <Application>Microsoft Office PowerPoint</Application>
  <PresentationFormat>On-screen Show (4:3)</PresentationFormat>
  <Paragraphs>244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Verdana</vt:lpstr>
      <vt:lpstr>Wingdings</vt:lpstr>
      <vt:lpstr>Competition</vt:lpstr>
      <vt:lpstr>Huấn luyện người mới tin Chúa như thế nào?? How Can I Train New Christians? </vt:lpstr>
      <vt:lpstr>PowerPoint Presentation</vt:lpstr>
      <vt:lpstr>1. Noi gương Chúa Giê-su - trò chuyện với người ta tùy theo mức độ của họ Follow example of Jesus to speak to people at their level    </vt:lpstr>
      <vt:lpstr>2.  Học viên của bạn xuất thân từ đâu? What is the background of your students?</vt:lpstr>
      <vt:lpstr>2.  Học viên của bạn xuất thân từ đâu? What is the background of your students?    </vt:lpstr>
      <vt:lpstr>Tác động của ma túy trên não bộ Effects of drugs on the brain     “Hình ảnh quét não”   www.AmenClinics.com</vt:lpstr>
      <vt:lpstr>Effects of drugs on the brain      “Brain Scans”   www.AmenClinics.com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Giảng dạy giống như Đức Thánh Linh  Teach like the Holy Spirit  </vt:lpstr>
      <vt:lpstr>4. Sứ mệnh của chúng tôi  Our Mission</vt:lpstr>
      <vt:lpstr>4. Sứ mệnh của chúng tôi  Our Mission</vt:lpstr>
      <vt:lpstr>5.  Huấn luyện một cách cân bằng cho người mới tin Chúa Balanced training for New Christians    </vt:lpstr>
      <vt:lpstr>6.  Bạn tiếp cận việc giảng dạy bằng cách nào? What is your approach to teaching? </vt:lpstr>
      <vt:lpstr>PowerPoint Presentation</vt:lpstr>
      <vt:lpstr>PowerPoint Presentation</vt:lpstr>
      <vt:lpstr>Phương pháp giảng dạy theo Kinh thánh A Biblical approach to teaching</vt:lpstr>
      <vt:lpstr>7. Tăng trưởng là cả một quá trình Growth is a process </vt:lpstr>
      <vt:lpstr>Các câu hỏi thảo luận Questions for discussion</vt:lpstr>
      <vt:lpstr>Thông tin liên hệ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Success of Teen Challenge</dc:title>
  <dc:creator>staysharp</dc:creator>
  <cp:lastModifiedBy>Dave Batty</cp:lastModifiedBy>
  <cp:revision>112</cp:revision>
  <dcterms:created xsi:type="dcterms:W3CDTF">2007-02-03T15:41:39Z</dcterms:created>
  <dcterms:modified xsi:type="dcterms:W3CDTF">2019-05-13T19:54:11Z</dcterms:modified>
</cp:coreProperties>
</file>