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4"/>
  </p:notesMasterIdLst>
  <p:sldIdLst>
    <p:sldId id="314" r:id="rId2"/>
    <p:sldId id="257" r:id="rId3"/>
    <p:sldId id="292" r:id="rId4"/>
    <p:sldId id="291" r:id="rId5"/>
    <p:sldId id="316" r:id="rId6"/>
    <p:sldId id="324" r:id="rId7"/>
    <p:sldId id="331" r:id="rId8"/>
    <p:sldId id="325" r:id="rId9"/>
    <p:sldId id="332" r:id="rId10"/>
    <p:sldId id="326" r:id="rId11"/>
    <p:sldId id="333" r:id="rId12"/>
    <p:sldId id="327" r:id="rId13"/>
    <p:sldId id="334" r:id="rId14"/>
    <p:sldId id="328" r:id="rId15"/>
    <p:sldId id="335" r:id="rId16"/>
    <p:sldId id="329" r:id="rId17"/>
    <p:sldId id="336" r:id="rId18"/>
    <p:sldId id="330" r:id="rId19"/>
    <p:sldId id="337" r:id="rId20"/>
    <p:sldId id="322" r:id="rId21"/>
    <p:sldId id="323" r:id="rId22"/>
    <p:sldId id="260" r:id="rId23"/>
    <p:sldId id="275" r:id="rId24"/>
    <p:sldId id="286" r:id="rId25"/>
    <p:sldId id="285" r:id="rId26"/>
    <p:sldId id="287" r:id="rId27"/>
    <p:sldId id="320" r:id="rId28"/>
    <p:sldId id="313" r:id="rId29"/>
    <p:sldId id="288" r:id="rId30"/>
    <p:sldId id="262" r:id="rId31"/>
    <p:sldId id="321" r:id="rId32"/>
    <p:sldId id="33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6" y="-90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659E3-8259-41B9-B5F7-3E19C0AC8C8D}" type="datetimeFigureOut">
              <a:rPr lang="en-US" altLang="en-US"/>
              <a:pPr/>
              <a:t>2/29/2016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85576-6B70-4632-AD82-B9D2DB2AF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13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01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E11369-15C0-4EC6-A093-39F5234EE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7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48BC1-7812-44FF-9C8C-587D6595B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537F2-59C1-4339-B979-DF92D12DA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C812-CB44-4784-AA0E-D66DFB6FA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7E0B-7EFC-4BFE-BB2F-DC8214394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769E-E28A-4754-AB73-E580817F6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85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FBB66-4939-4A5B-B23D-D0B21E0EC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2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E6E27-2825-4514-A8F6-0EC784AE5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CAC8B-1AEC-4C8A-9337-3AFC16444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5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70653-97BE-4AC7-84D7-90A73B962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73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2CE3-E6C6-40DE-A75F-27C41817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35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912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13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8913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8913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77B819-077D-42F4-A91E-E8C6C8C0F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286000"/>
          </a:xfrm>
        </p:spPr>
        <p:txBody>
          <a:bodyPr/>
          <a:lstStyle/>
          <a:p>
            <a:pPr eaLnBrk="1" hangingPunct="1"/>
            <a:r>
              <a:rPr lang="ru-RU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обучать новообращенных христиан</a:t>
            </a:r>
            <a: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Train New Christians?</a:t>
            </a:r>
            <a:br>
              <a:rPr lang="en-US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657600"/>
            <a:ext cx="4648200" cy="144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By David Batty</a:t>
            </a:r>
          </a:p>
          <a:p>
            <a:pPr eaLnBrk="1" hangingPunct="1"/>
            <a:r>
              <a:rPr lang="ru-RU" altLang="en-US" dirty="0" smtClean="0"/>
              <a:t>Автор Дэвид Бэтти 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02-2016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4F8F56D-F5A4-4335-852E-F4978695C368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EF9D41-D8C2-4AA8-9AC0-6BB0C23173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Алкоголь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>
                <a:solidFill>
                  <a:schemeClr val="bg2"/>
                </a:solidFill>
              </a:rPr>
              <a:t>38</a:t>
            </a:r>
            <a:r>
              <a:rPr lang="en-US" altLang="en-US" sz="1400">
                <a:solidFill>
                  <a:schemeClr val="bg2"/>
                </a:solidFill>
              </a:rPr>
              <a:t> </a:t>
            </a:r>
            <a:r>
              <a:rPr lang="ru-RU" altLang="en-US">
                <a:solidFill>
                  <a:schemeClr val="bg2"/>
                </a:solidFill>
              </a:rPr>
              <a:t>лет</a:t>
            </a:r>
            <a:r>
              <a:rPr lang="en-US" altLang="en-US">
                <a:solidFill>
                  <a:schemeClr val="bg2"/>
                </a:solidFill>
              </a:rPr>
              <a:t> – </a:t>
            </a:r>
            <a:r>
              <a:rPr lang="ru-RU" altLang="en-US">
                <a:solidFill>
                  <a:schemeClr val="bg2"/>
                </a:solidFill>
              </a:rPr>
              <a:t>1</a:t>
            </a:r>
            <a:r>
              <a:rPr lang="en-US" altLang="en-US">
                <a:solidFill>
                  <a:schemeClr val="bg2"/>
                </a:solidFill>
              </a:rPr>
              <a:t>7 </a:t>
            </a:r>
            <a:r>
              <a:rPr lang="ru-RU" altLang="en-US">
                <a:solidFill>
                  <a:schemeClr val="bg2"/>
                </a:solidFill>
              </a:rPr>
              <a:t>лет</a:t>
            </a:r>
            <a:r>
              <a:rPr lang="en-US" altLang="en-US">
                <a:solidFill>
                  <a:schemeClr val="bg2"/>
                </a:solidFill>
              </a:rPr>
              <a:t> </a:t>
            </a:r>
            <a:r>
              <a:rPr lang="ru-RU" altLang="en-US">
                <a:solidFill>
                  <a:schemeClr val="bg2"/>
                </a:solidFill>
              </a:rPr>
              <a:t>еженедельного злоупотребления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5486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Верх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Низ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Передняя часть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Вид справа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252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4BF475-36DD-4201-AD69-046E0E1D74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</a:t>
            </a:r>
          </a:p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38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yr/o – with 17 yrs of heavy weekend use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5486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Top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Bottom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Front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Right side</a:t>
            </a:r>
          </a:p>
        </p:txBody>
      </p:sp>
      <p:pic>
        <p:nvPicPr>
          <p:cNvPr id="9228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0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66D432D-C5D1-46ED-AB48-3168880D33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Кокаин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Метамфетамин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7432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</a:t>
            </a:r>
            <a:r>
              <a:rPr lang="ru-RU" altLang="en-US" sz="2000">
                <a:solidFill>
                  <a:schemeClr val="bg2"/>
                </a:solidFill>
              </a:rPr>
              <a:t>года</a:t>
            </a:r>
            <a:r>
              <a:rPr lang="en-US" altLang="en-US" sz="2000">
                <a:solidFill>
                  <a:schemeClr val="bg2"/>
                </a:solidFill>
              </a:rPr>
              <a:t> – 28 </a:t>
            </a:r>
            <a:r>
              <a:rPr lang="ru-RU" altLang="en-US" sz="2000">
                <a:solidFill>
                  <a:schemeClr val="bg2"/>
                </a:solidFill>
              </a:rPr>
              <a:t>лет частого употр. героина и мет.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72" name="TextBox 17"/>
          <p:cNvSpPr txBox="1">
            <a:spLocks noChangeArrowheads="1"/>
          </p:cNvSpPr>
          <p:nvPr/>
        </p:nvSpPr>
        <p:spPr bwMode="auto">
          <a:xfrm>
            <a:off x="4953000" y="2743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</a:t>
            </a:r>
            <a:r>
              <a:rPr lang="ru-RU" altLang="en-US" sz="2000">
                <a:solidFill>
                  <a:schemeClr val="bg2"/>
                </a:solidFill>
              </a:rPr>
              <a:t>года</a:t>
            </a:r>
            <a:r>
              <a:rPr lang="en-US" altLang="en-US" sz="2000">
                <a:solidFill>
                  <a:schemeClr val="bg2"/>
                </a:solidFill>
              </a:rPr>
              <a:t> – 2 </a:t>
            </a:r>
            <a:r>
              <a:rPr lang="ru-RU" altLang="en-US" sz="2000">
                <a:solidFill>
                  <a:schemeClr val="bg2"/>
                </a:solidFill>
              </a:rPr>
              <a:t>года частого употр. героина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1273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8 </a:t>
            </a:r>
            <a:r>
              <a:rPr lang="ru-RU" altLang="en-US" sz="2000">
                <a:solidFill>
                  <a:schemeClr val="bg2"/>
                </a:solidFill>
              </a:rPr>
              <a:t>лет интенсивного употр. мет.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1274" name="TextBox 19"/>
          <p:cNvSpPr txBox="1">
            <a:spLocks noChangeArrowheads="1"/>
          </p:cNvSpPr>
          <p:nvPr/>
        </p:nvSpPr>
        <p:spPr bwMode="auto">
          <a:xfrm>
            <a:off x="4800600" y="5638800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10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</a:t>
            </a:r>
            <a:r>
              <a:rPr lang="ru-RU" altLang="en-US" sz="2000">
                <a:solidFill>
                  <a:schemeClr val="bg2"/>
                </a:solidFill>
              </a:rPr>
              <a:t>частого употр. мет.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1275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D6B5725-D06A-4F9C-BA0E-DE2E7102C1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Cocaine &amp; Methamphetamine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7432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yr/old – 28 yrs of Heroin &amp; frequent meth use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4953000" y="2743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yr/old – 2 yrs of frequent cocaine use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yr/old – 8 yrs heavy meth use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4800600" y="5638800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yr/old – 10 yrs frequent meth use</a:t>
            </a:r>
          </a:p>
        </p:txBody>
      </p:sp>
      <p:pic>
        <p:nvPicPr>
          <p:cNvPr id="10251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2EF7DF-5D35-4BC1-9FFB-A88B732B0D6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Интенсивное употр.никотина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кофеина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45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– 27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интенсивного употр.</a:t>
            </a:r>
            <a:endParaRPr lang="en-US" altLang="en-US" sz="240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3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пачек сигарет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3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кружек кофе в день</a:t>
            </a:r>
            <a:endParaRPr lang="en-US" altLang="en-US" sz="2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5" name="TextBox 18"/>
          <p:cNvSpPr txBox="1">
            <a:spLocks noChangeArrowheads="1"/>
          </p:cNvSpPr>
          <p:nvPr/>
        </p:nvSpPr>
        <p:spPr bwMode="auto">
          <a:xfrm>
            <a:off x="3048000" y="4419600"/>
            <a:ext cx="320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Вид нижней части</a:t>
            </a:r>
          </a:p>
          <a:p>
            <a:pPr algn="ctr"/>
            <a:r>
              <a:rPr lang="ru-RU" altLang="en-US" sz="2000">
                <a:solidFill>
                  <a:schemeClr val="bg2"/>
                </a:solidFill>
              </a:rPr>
              <a:t>Заметное ухудшение мозговой активности в целом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2296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C9124-0511-4E15-8175-85C52D6C575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Heavy Nicotine &amp; Caffeine Abuse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45 yr/old – 27 year history of heavy 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3 packs of cigarettes and 3 pots of coffee daily</a:t>
            </a:r>
          </a:p>
        </p:txBody>
      </p:sp>
      <p:sp>
        <p:nvSpPr>
          <p:cNvPr id="11271" name="TextBox 18"/>
          <p:cNvSpPr txBox="1">
            <a:spLocks noChangeArrowheads="1"/>
          </p:cNvSpPr>
          <p:nvPr/>
        </p:nvSpPr>
        <p:spPr bwMode="auto">
          <a:xfrm>
            <a:off x="3048000" y="4419600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Underside view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Marked decrease in overall brain activity</a:t>
            </a:r>
          </a:p>
        </p:txBody>
      </p:sp>
      <p:pic>
        <p:nvPicPr>
          <p:cNvPr id="11272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4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A7D0260-EA19-41C3-8621-B04E2E0FAB6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Героин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Метадон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9" name="TextBox 17"/>
          <p:cNvSpPr txBox="1">
            <a:spLocks noChangeArrowheads="1"/>
          </p:cNvSpPr>
          <p:nvPr/>
        </p:nvSpPr>
        <p:spPr bwMode="auto">
          <a:xfrm>
            <a:off x="2819400" y="2743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Нормальное состояние мозга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25 </a:t>
            </a:r>
            <a:r>
              <a:rPr lang="ru-RU" altLang="en-US" sz="2000">
                <a:solidFill>
                  <a:schemeClr val="bg2"/>
                </a:solidFill>
              </a:rPr>
              <a:t>лет частого употребления героина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4572000" y="5638800"/>
            <a:ext cx="4267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7 </a:t>
            </a:r>
            <a:r>
              <a:rPr lang="ru-RU" altLang="en-US" sz="2000">
                <a:solidFill>
                  <a:schemeClr val="bg2"/>
                </a:solidFill>
              </a:rPr>
              <a:t>лет употр. метадона </a:t>
            </a:r>
            <a:r>
              <a:rPr lang="en-US" altLang="en-US" sz="2000">
                <a:solidFill>
                  <a:schemeClr val="bg2"/>
                </a:solidFill>
              </a:rPr>
              <a:t>&amp; </a:t>
            </a:r>
            <a:r>
              <a:rPr lang="ru-RU" altLang="en-US" sz="2000">
                <a:solidFill>
                  <a:schemeClr val="bg2"/>
                </a:solidFill>
              </a:rPr>
              <a:t>10 лет употр. героина до этого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3322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1D6A13-B43F-4AA9-8195-BB1800E4931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Heroin &amp; Methadone</a:t>
            </a:r>
          </a:p>
        </p:txBody>
      </p: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2819400" y="27432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Normal brain</a:t>
            </a: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>
            <a:off x="914400" y="5635625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yr/old – 25 years of frequent heroin use</a:t>
            </a:r>
          </a:p>
        </p:txBody>
      </p:sp>
      <p:sp>
        <p:nvSpPr>
          <p:cNvPr id="12297" name="TextBox 19"/>
          <p:cNvSpPr txBox="1">
            <a:spLocks noChangeArrowheads="1"/>
          </p:cNvSpPr>
          <p:nvPr/>
        </p:nvSpPr>
        <p:spPr bwMode="auto">
          <a:xfrm>
            <a:off x="4572000" y="5638800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yr/old – 7 yrs of methadone &amp; heroin 10 years prior</a:t>
            </a:r>
          </a:p>
        </p:txBody>
      </p:sp>
      <p:pic>
        <p:nvPicPr>
          <p:cNvPr id="12298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4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9FECDA0-2B9E-474B-85E5-4D818715FF5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434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809625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3200" b="1">
                <a:solidFill>
                  <a:schemeClr val="bg2"/>
                </a:solidFill>
                <a:latin typeface="Arial" charset="0"/>
              </a:rPr>
              <a:t>Надежда на исцеление</a:t>
            </a:r>
            <a:endParaRPr lang="en-US" altLang="en-US" sz="32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Алкоголь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,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Кокаин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Метадон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Во время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 после зависимости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838200" y="45466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Во время зависимости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4344" name="TextBox 19"/>
          <p:cNvSpPr txBox="1">
            <a:spLocks noChangeArrowheads="1"/>
          </p:cNvSpPr>
          <p:nvPr/>
        </p:nvSpPr>
        <p:spPr bwMode="auto">
          <a:xfrm>
            <a:off x="4572000" y="45497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Один год свободы от</a:t>
            </a:r>
            <a:endParaRPr lang="en-US" altLang="en-US" sz="2000">
              <a:solidFill>
                <a:schemeClr val="bg2"/>
              </a:solidFill>
            </a:endParaRPr>
          </a:p>
          <a:p>
            <a:pPr algn="ctr"/>
            <a:r>
              <a:rPr lang="ru-RU" altLang="en-US" sz="2000">
                <a:solidFill>
                  <a:schemeClr val="bg2"/>
                </a:solidFill>
              </a:rPr>
              <a:t>наркотиков и алкоголя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4345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2BA68B-507C-43E9-9BF8-7CBACBB2177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809625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Hope for Healing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Alcohol, Cocaine &amp; Meth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On and Off Drugs</a:t>
            </a: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838200" y="4546600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During substance abuse</a:t>
            </a: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4572000" y="45497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One year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Drug &amp; alcohol free</a:t>
            </a:r>
          </a:p>
        </p:txBody>
      </p:sp>
      <p:pic>
        <p:nvPicPr>
          <p:cNvPr id="13321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6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4800" dirty="0" smtClean="0"/>
              <a:t>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разница между обучением новообращенных христиан (или потенциальных христиан), и тех, кто уже является христианином в течение нескольких лет?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sz="2000" dirty="0" smtClean="0"/>
              <a:t>What </a:t>
            </a:r>
            <a:r>
              <a:rPr lang="en-US" altLang="en-US" sz="2000" dirty="0" smtClean="0"/>
              <a:t>is the difference between training new Christians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(</a:t>
            </a:r>
            <a:r>
              <a:rPr lang="en-US" altLang="en-US" sz="2000" dirty="0" smtClean="0"/>
              <a:t>or potential Christians), vs. those who have been a Christian for several years?</a:t>
            </a:r>
            <a:br>
              <a:rPr lang="en-US" altLang="en-US" sz="2000" dirty="0" smtClean="0"/>
            </a:br>
            <a:endParaRPr lang="en-US" altLang="en-US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 smtClean="0"/>
              <a:t>	</a:t>
            </a:r>
            <a:endParaRPr lang="en-US" altLang="en-US" sz="4800" i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D259C40-B016-4D01-B73B-1D21CD1B9B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1500"/>
              </a:spcAft>
              <a:buFont typeface="Wingdings" pitchFamily="2" charset="2"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Their 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</a:t>
            </a:r>
            <a:b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healthy or dysfunctional was it?</a:t>
            </a:r>
            <a:b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в их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семье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ли она благополучной или неблагополучной?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Any 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Имеется ли у них какой-либо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религиозный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опыт?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0668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What is the background of your students? </a:t>
            </a:r>
            <a: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было прошлое ваших студентов?</a:t>
            </a:r>
            <a:endParaRPr lang="en-US" altLang="en-US" sz="32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1BBDC5-770E-4AE1-B38A-4C2005D743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marL="611188" indent="-611188" eaLnBrk="1" hangingPunct="1">
              <a:lnSpc>
                <a:spcPct val="90000"/>
              </a:lnSpc>
              <a:spcAft>
                <a:spcPts val="200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en-US" altLang="en-US" sz="2800" dirty="0" smtClean="0">
                <a:solidFill>
                  <a:srgbClr val="FFFFFF"/>
                </a:solidFill>
              </a:rPr>
              <a:t>B.	</a:t>
            </a:r>
            <a:r>
              <a:rPr lang="en-US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quality of their </a:t>
            </a:r>
            <a:r>
              <a:rPr lang="en-US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en-US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  Reading level? </a:t>
            </a:r>
            <a:br>
              <a:rPr lang="en-US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Каково качество их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хорошо они читают?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	Effects of drug use on their </a:t>
            </a:r>
            <a:r>
              <a:rPr lang="en-US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altLang="en-US" sz="28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lvl="1" indent="-611188" eaLnBrk="1" hangingPunct="1">
              <a:lnSpc>
                <a:spcPct val="90000"/>
              </a:lnSpc>
              <a:buClr>
                <a:srgbClr val="FF9900"/>
              </a:buClr>
              <a:buFontTx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употребление наркотиков повлияло на их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к обучению на настоящий момент</a:t>
            </a:r>
            <a:endParaRPr lang="en-US" altLang="en-US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endParaRPr lang="en-US" altLang="en-US" sz="2800" i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endParaRPr lang="pt-BR" altLang="en-US" i="1" dirty="0" smtClean="0">
              <a:solidFill>
                <a:srgbClr val="FFFFFF"/>
              </a:solidFill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endParaRPr lang="en-US" altLang="en-US" dirty="0" smtClean="0">
              <a:solidFill>
                <a:srgbClr val="FFFFFF"/>
              </a:solidFill>
            </a:endParaRPr>
          </a:p>
          <a:p>
            <a:pPr marL="611188" indent="-611188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What is the background of your students? </a:t>
            </a:r>
            <a: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было прошлое ваших студентов?</a:t>
            </a:r>
            <a:endParaRPr lang="en-US" altLang="en-US" sz="3200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94891D-9CCC-48C3-AE04-83733B8BB91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70075"/>
            <a:ext cx="8229600" cy="4530725"/>
          </a:xfrm>
        </p:spPr>
        <p:txBody>
          <a:bodyPr/>
          <a:lstStyle/>
          <a:p>
            <a:pPr marL="514350" indent="-514350" eaLnBrk="1" hangingPunct="1">
              <a:spcAft>
                <a:spcPct val="55000"/>
              </a:spcAft>
              <a:buNone/>
            </a:pPr>
            <a:r>
              <a:rPr lang="en-US" altLang="en-US" sz="2800" dirty="0" smtClean="0"/>
              <a:t>A.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приходит, чтобы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направить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 в истину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comes along side to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into the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hangingPunct="1">
              <a:buNone/>
            </a:pPr>
            <a:r>
              <a:rPr lang="ru-RU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генерал армии, который принимает все решения за своих подчиненных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military general—makes all the decisions for those under his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</a:t>
            </a:r>
            <a:endParaRPr lang="en-US" alt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8750"/>
            <a:ext cx="8763000" cy="12128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Обучайте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как это делает Святой Дух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 Holy Spirit  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3682E45-0BDE-47AE-AA5D-BF66E4DC1D5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185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Тин Челлендж – благовествовать и обучать людей, попавших в зависимость от контролирующих их жизнь проблем, а также инициировать процесс ученичества, в результате которого студент начнет функционировать в обществе как христианин, и применять духовно мотивированные библейские принципы в семье, выбранной профессиональной сфере и общественной 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</a:t>
            </a: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of Teen Challenge is to evangelize and disciple persons with life-controlling problems and initiate the discipleship process to the point where the student can function as a Christian in society, applying spiritually motivated biblical principles in relationships in the family, church, chosen vocation, and community</a:t>
            </a: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872FCB-106D-47CD-B808-5794F1FB65F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9600" cy="90805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839200" cy="5334000"/>
          </a:xfrm>
        </p:spPr>
        <p:txBody>
          <a:bodyPr/>
          <a:lstStyle/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ru-RU" altLang="en-US" dirty="0" smtClean="0"/>
              <a:t>Б</a:t>
            </a:r>
            <a:r>
              <a:rPr lang="en-US" altLang="en-US" dirty="0" smtClean="0"/>
              <a:t>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Тин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Челендж стремится помочь людям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/>
              <a:t>Teen </a:t>
            </a:r>
            <a:r>
              <a:rPr lang="en-US" altLang="en-US" sz="2000" dirty="0" smtClean="0"/>
              <a:t>Challenge endeavors to help </a:t>
            </a:r>
            <a:r>
              <a:rPr lang="en-US" altLang="en-US" sz="2000" dirty="0" smtClean="0"/>
              <a:t>people </a:t>
            </a:r>
            <a:r>
              <a:rPr lang="en-US" altLang="en-US" sz="2000" dirty="0" smtClean="0"/>
              <a:t>become: </a:t>
            </a: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умственно полноценными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mentally sound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уравновешенными 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balanced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адаптированными 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socially adjusted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здоровыми 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physically well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живыми </a:t>
            </a: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alive</a:t>
            </a:r>
            <a:endParaRPr lang="en-US" alt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8436BF-75E4-4E24-9A26-E1F4B5C7B80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46275"/>
            <a:ext cx="8153400" cy="4378325"/>
          </a:xfrm>
        </p:spPr>
        <p:txBody>
          <a:bodyPr/>
          <a:lstStyle/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en-US" altLang="en-US" dirty="0" smtClean="0"/>
              <a:t>A.	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жизни</a:t>
            </a:r>
            <a:r>
              <a:rPr lang="ru-RU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уподобленный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Христу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Christ-like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ru-RU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Преодоление</a:t>
            </a:r>
            <a:r>
              <a:rPr lang="ru-RU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US" altLang="en-US" i="1" u="sng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Христианское</a:t>
            </a:r>
            <a:r>
              <a:rPr lang="ru-RU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служение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alt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—ministry</a:t>
            </a:r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12192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Сбалансированное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новообращенных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христиан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for New Christians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0EB205E-251F-45D6-AA9D-B6D3D4A8C3F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28956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181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Основан ли он на Библии</a:t>
            </a:r>
            <a:r>
              <a:rPr lang="pt-BR" altLang="en-US" sz="2800" dirty="0">
                <a:solidFill>
                  <a:srgbClr val="FFFF00"/>
                </a:solidFill>
                <a:effectLst/>
              </a:rPr>
              <a:t>? </a:t>
            </a:r>
            <a:r>
              <a:rPr lang="ru-RU" altLang="en-US" sz="2400" dirty="0">
                <a:solidFill>
                  <a:srgbClr val="FFFF00"/>
                </a:solidFill>
                <a:effectLst/>
              </a:rPr>
              <a:t>Матфея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pt-BR" altLang="en-US" sz="2400" dirty="0" smtClean="0">
                <a:solidFill>
                  <a:srgbClr val="FFFF00"/>
                </a:solidFill>
                <a:effectLst/>
              </a:rPr>
              <a:t>7:24-27</a:t>
            </a:r>
            <a:br>
              <a:rPr lang="pt-BR" altLang="en-US" sz="2400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effectLst/>
              </a:rPr>
              <a:t>Is </a:t>
            </a:r>
            <a:r>
              <a:rPr lang="en-US" altLang="en-US" sz="2000" dirty="0" smtClean="0">
                <a:effectLst/>
              </a:rPr>
              <a:t>it based on the Bible? Matthew </a:t>
            </a:r>
            <a:r>
              <a:rPr lang="en-US" altLang="en-US" sz="2000" dirty="0" smtClean="0">
                <a:effectLst/>
              </a:rPr>
              <a:t>7:24-27</a:t>
            </a:r>
            <a:endParaRPr lang="en-US" altLang="en-US" sz="2400" dirty="0" smtClean="0">
              <a:effectLst/>
            </a:endParaRP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Какие два подхода мы выделяем</a:t>
            </a:r>
            <a:r>
              <a:rPr lang="ru-RU" altLang="en-US" sz="2800" dirty="0" smtClean="0">
                <a:solidFill>
                  <a:srgbClr val="FFFF00"/>
                </a:solidFill>
                <a:effectLst/>
              </a:rPr>
              <a:t>?</a:t>
            </a: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effectLst/>
              </a:rPr>
              <a:t>What </a:t>
            </a:r>
            <a:r>
              <a:rPr lang="en-US" altLang="en-US" sz="2000" dirty="0" smtClean="0">
                <a:effectLst/>
              </a:rPr>
              <a:t>are the two approaches identified here</a:t>
            </a:r>
            <a:r>
              <a:rPr lang="en-US" altLang="en-US" sz="2000" dirty="0" smtClean="0">
                <a:effectLst/>
              </a:rPr>
              <a:t>?</a:t>
            </a:r>
          </a:p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>1.	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Тот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, кто слышит эти истины, но не применяет их – 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глуп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but does not </a:t>
            </a:r>
            <a:r>
              <a:rPr lang="en-US" altLang="en-US" sz="2000" u="sng" dirty="0" smtClean="0">
                <a:effectLst/>
              </a:rPr>
              <a:t>apply them – foolish person</a:t>
            </a:r>
            <a:endParaRPr lang="en-US" altLang="en-US" sz="2000" u="sng" dirty="0" smtClean="0">
              <a:effectLst/>
            </a:endParaRPr>
          </a:p>
          <a:p>
            <a:pPr marL="571500" indent="-571500">
              <a:buNone/>
            </a:pPr>
            <a:r>
              <a:rPr lang="ru-RU" altLang="en-US" sz="2800" dirty="0" smtClean="0">
                <a:solidFill>
                  <a:srgbClr val="FFFF00"/>
                </a:solidFill>
                <a:effectLst/>
              </a:rPr>
              <a:t>2</a:t>
            </a:r>
            <a:r>
              <a:rPr lang="ru-RU" altLang="en-US" sz="2800" dirty="0" smtClean="0">
                <a:solidFill>
                  <a:srgbClr val="FFFF00"/>
                </a:solidFill>
                <a:effectLst/>
              </a:rPr>
              <a:t>.</a:t>
            </a: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>	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Тот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, кто слышит эти истины и применяет их – </a:t>
            </a:r>
            <a:r>
              <a:rPr lang="ru-RU" altLang="en-US" sz="2800" u="sng" dirty="0" smtClean="0">
                <a:solidFill>
                  <a:srgbClr val="FFFF00"/>
                </a:solidFill>
                <a:effectLst/>
              </a:rPr>
              <a:t>мудр</a:t>
            </a:r>
            <a:r>
              <a:rPr lang="en-US" altLang="en-US" sz="2800" u="sng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</a:t>
            </a:r>
            <a:r>
              <a:rPr lang="en-US" altLang="en-US" sz="2000" u="sng" dirty="0" smtClean="0">
                <a:effectLst/>
              </a:rPr>
              <a:t>and applies </a:t>
            </a:r>
            <a:r>
              <a:rPr lang="en-US" altLang="en-US" sz="2000" u="sng" dirty="0">
                <a:effectLst/>
              </a:rPr>
              <a:t>them – </a:t>
            </a:r>
            <a:r>
              <a:rPr lang="en-US" altLang="en-US" sz="2000" u="sng" dirty="0" smtClean="0">
                <a:effectLst/>
              </a:rPr>
              <a:t>wise person</a:t>
            </a:r>
            <a:endParaRPr lang="en-US" altLang="en-US" sz="2000" u="sng" dirty="0">
              <a:effectLst/>
            </a:endParaRPr>
          </a:p>
          <a:p>
            <a:pPr marL="571500" indent="-571500">
              <a:buNone/>
            </a:pPr>
            <a:endParaRPr lang="en-US" altLang="en-US" sz="2800" u="sng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-304800"/>
            <a:ext cx="8839200" cy="13716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alt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твой подход к преподаванию?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approach to teaching? 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85FE665-6C8F-42A7-9217-4936F0EA6EA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02-2016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EB7499-51E5-415E-8CD5-F2D804E2CFC1}" type="slidenum">
              <a:rPr lang="en-US" altLang="en-US">
                <a:solidFill>
                  <a:srgbClr val="FFFFFF"/>
                </a:solidFill>
              </a:rPr>
              <a:pPr/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685800" y="228600"/>
            <a:ext cx="82296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 sz="3200" dirty="0"/>
              <a:t>Матфея </a:t>
            </a:r>
            <a:r>
              <a:rPr lang="pt-BR" altLang="en-US" sz="3200" dirty="0" smtClean="0"/>
              <a:t>7:24-27</a:t>
            </a:r>
          </a:p>
          <a:p>
            <a:endParaRPr lang="pt-BR" altLang="en-US" sz="2400" dirty="0"/>
          </a:p>
          <a:p>
            <a:r>
              <a:rPr lang="ru-RU" sz="2600" b="1" baseline="30000" dirty="0"/>
              <a:t>24 </a:t>
            </a:r>
            <a:r>
              <a:rPr lang="ru-RU" sz="2600" dirty="0"/>
              <a:t>Того, кто слушает эти Мои слова и исполняет их, можно сравнить с мудрым человеком, построившим свой дом на камне. </a:t>
            </a:r>
            <a:r>
              <a:rPr lang="ru-RU" sz="2600" b="1" baseline="30000" dirty="0"/>
              <a:t>25 </a:t>
            </a:r>
            <a:r>
              <a:rPr lang="ru-RU" sz="2600" dirty="0"/>
              <a:t>Пошел дождь, разлились реки, подули ветры и обрушились на этот дом, но он устоял, потому что был построен на камне. </a:t>
            </a:r>
            <a:r>
              <a:rPr lang="ru-RU" sz="2600" b="1" baseline="30000" dirty="0"/>
              <a:t>26 </a:t>
            </a:r>
            <a:r>
              <a:rPr lang="ru-RU" sz="2600" dirty="0"/>
              <a:t>А всякого, кто слушает Мои слова, но не исполняет их, можно сравнить с глупцом, построившим свой дом на песке. </a:t>
            </a:r>
            <a:r>
              <a:rPr lang="ru-RU" sz="2600" b="1" baseline="30000" dirty="0"/>
              <a:t>27 </a:t>
            </a:r>
            <a:r>
              <a:rPr lang="ru-RU" sz="2600" dirty="0"/>
              <a:t>Пошел дождь, разлились реки, подули ветры и обрушились на этот дом, и он рухнул, и падение его было ужасным.</a:t>
            </a:r>
            <a:endParaRPr lang="pt-BR" altLang="en-US" sz="2600" dirty="0"/>
          </a:p>
          <a:p>
            <a:r>
              <a:rPr lang="pt-BR" altLang="en-US" sz="26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02-2016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6BF27D-F9F0-4900-8D8E-3DD4DC9C53E6}" type="slidenum">
              <a:rPr lang="en-US" altLang="en-US">
                <a:solidFill>
                  <a:srgbClr val="FFFFFF"/>
                </a:solidFill>
              </a:rPr>
              <a:pPr/>
              <a:t>28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685800" y="457200"/>
            <a:ext cx="8153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b="1">
                <a:solidFill>
                  <a:srgbClr val="FF9933"/>
                </a:solidFill>
              </a:rPr>
              <a:t>The Wise and Foolish Builders </a:t>
            </a:r>
          </a:p>
          <a:p>
            <a:r>
              <a:rPr lang="en-US" altLang="en-US" sz="2600">
                <a:solidFill>
                  <a:schemeClr val="accent2"/>
                </a:solidFill>
              </a:rPr>
              <a:t> </a:t>
            </a:r>
            <a:r>
              <a:rPr lang="en-US" altLang="en-US" sz="2600"/>
              <a:t>Matt. 7:24 "Therefore everyone who hears these words of mine and puts them into practice is like a wise man who built his house on the rock. 25The rain came down, the streams rose, and the winds blew and beat against that house; yet it did not fall, because it had its foundation on the rock. 26But everyone who hears these words of mine and does not put them into practice is like a foolish man who built his house on sand. 27The rain came down, the streams rose, and the winds blew and beat against that house, and it fell with a great crash."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0" indent="0" eaLnBrk="1" hangingPunct="1">
              <a:spcAft>
                <a:spcPts val="25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1: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Знайте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</a:t>
            </a:r>
          </a:p>
          <a:p>
            <a:pPr marL="0" indent="0" eaLnBrk="1" hangingPunct="1">
              <a:spcAft>
                <a:spcPts val="25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2: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Сопоставляйте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эти истины со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жизнью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truths to your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3: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личном опыте.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Исполняйте их!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 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Personal </a:t>
            </a:r>
            <a:r>
              <a:rPr lang="en-US" altLang="en-US" sz="24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 it!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 anchor="ctr"/>
          <a:lstStyle/>
          <a:p>
            <a:pPr eaLnBrk="1" hangingPunct="1"/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Библейский подход к преподаванию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to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0FD2D8-934F-4D5B-9EF1-E6D3E2D7EE4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8229600" cy="3733800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en-US" altLang="en-US" sz="3600" dirty="0" smtClean="0"/>
              <a:t>A.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связь с их </a:t>
            </a:r>
            <a:r>
              <a:rPr lang="ru-RU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миром</a:t>
            </a:r>
            <a: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/>
              <a:t>Connect </a:t>
            </a:r>
            <a:r>
              <a:rPr lang="en-US" altLang="en-US" sz="2000" dirty="0" smtClean="0"/>
              <a:t>with 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pt-BR" altLang="en-US" sz="3600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ru-RU" altLang="en-US" sz="3600" dirty="0" smtClean="0"/>
              <a:t>Б</a:t>
            </a:r>
            <a:r>
              <a:rPr lang="en-US" altLang="en-US" sz="3600" dirty="0" smtClean="0"/>
              <a:t>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ru-RU" alt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культурой</a:t>
            </a:r>
            <a: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ru-RU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языком </a:t>
            </a:r>
            <a: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US" altLang="en-US" sz="20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endParaRPr lang="en-US" altLang="en-US" sz="3600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Следуйте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примеру Иисуса – 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говорите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людьми на их 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</a:t>
            </a: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Jesus to </a:t>
            </a: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</a:t>
            </a: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at their </a:t>
            </a:r>
            <a:r>
              <a:rPr lang="en-US" alt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en-US" alt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A6695C-34CD-49C1-958D-BB3E56D30B4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4414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</a:t>
            </a:r>
            <a: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</a:t>
            </a:r>
            <a:r>
              <a:rPr lang="en-US" altLang="en-US" sz="24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u="sng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3810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b="1" dirty="0"/>
              <a:t>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Сосредоточьтесь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истине и уделите время тому, чтобы поддерживать связь с каждым студентом на личностном уровне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400" dirty="0" smtClean="0"/>
              <a:t>Focus </a:t>
            </a:r>
            <a:r>
              <a:rPr lang="en-US" altLang="en-US" sz="2400" dirty="0" smtClean="0"/>
              <a:t>on the truth and take time to be connected with each student on a personal level.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 smtClean="0"/>
              <a:t>  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90A6E-557E-48D9-BBD3-C3803E906BE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12850"/>
          </a:xfrm>
        </p:spPr>
        <p:txBody>
          <a:bodyPr/>
          <a:lstStyle/>
          <a:p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для обсуждения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r>
              <a:rPr lang="en-US" alt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alt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US" altLang="en-US" sz="28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64DA85-CB79-48F6-95E8-A2ABE88F520D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www.iTeenChallenge.org</a:t>
            </a:r>
          </a:p>
          <a:p>
            <a:pPr algn="ctr">
              <a:buNone/>
            </a:pPr>
            <a:r>
              <a:rPr lang="en-US" altLang="en-US" sz="3200" dirty="0" smtClean="0"/>
              <a:t>1-706-576-6555</a:t>
            </a:r>
            <a:endParaRPr lang="en-US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mtClean="0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/>
              <a:t>Контактная </a:t>
            </a:r>
            <a:r>
              <a:rPr lang="az-Cyrl-AZ" sz="4000" dirty="0" smtClean="0"/>
              <a:t>информация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0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4582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dirty="0" smtClean="0"/>
              <a:t>A.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их 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семье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ли она благополучной или неблагополучной?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healthy or dysfunctional was it?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Имеется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 у них какой-либо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религиозный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опыт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прошлое ваших студентов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background of your students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alt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43B7D3-FE2D-4C35-ADC6-7CF66541688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53400" cy="4953000"/>
          </a:xfrm>
        </p:spPr>
        <p:txBody>
          <a:bodyPr/>
          <a:lstStyle/>
          <a:p>
            <a:pPr marL="611188" indent="-611188" eaLnBrk="1" hangingPunct="1">
              <a:lnSpc>
                <a:spcPct val="90000"/>
              </a:lnSpc>
              <a:spcAft>
                <a:spcPts val="2000"/>
              </a:spcAft>
              <a:buClr>
                <a:srgbClr val="FF9900"/>
              </a:buClr>
              <a:buNone/>
            </a:pPr>
            <a:r>
              <a:rPr lang="en-US" altLang="en-US" sz="2800" dirty="0" smtClean="0">
                <a:solidFill>
                  <a:srgbClr val="FFFFFF"/>
                </a:solidFill>
              </a:rPr>
              <a:t>B.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Каково качество их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хорошо они читают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quality of 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en-US" alt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  Reading level? 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употребление наркотиков повлияло на их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к обучению на настоящий </a:t>
            </a:r>
            <a:r>
              <a:rPr lang="ru-RU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</a:t>
            </a:r>
            <a:r>
              <a:rPr lang="en-US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 use on their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altLang="en-US" sz="28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altLang="en-US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прошлое ваших студентов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background of your students? </a:t>
            </a:r>
            <a:r>
              <a:rPr lang="en-US" alt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altLang="en-US" sz="3200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795ECB-9132-4D2B-9D16-B388900FF5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2590800" cy="5205413"/>
          </a:xfrm>
        </p:spPr>
        <p:txBody>
          <a:bodyPr/>
          <a:lstStyle/>
          <a:p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наркотики влияют на мозг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drugs on the </a:t>
            </a:r>
            <a: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</a:t>
            </a:r>
            <a:br>
              <a:rPr lang="en-US" alt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“Brain Scans”  </a:t>
            </a:r>
            <a:br>
              <a:rPr lang="pt-BR" alt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www.AmenClinics.com</a:t>
            </a:r>
            <a:endParaRPr lang="en-US" alt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53CC5D0-3A2C-4906-A579-F8188CE8B34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8198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2819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3124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3315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124200" y="3427413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124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  <a:latin typeface="Arial" charset="0"/>
              </a:rPr>
              <a:t>Спектральное исследование мозга</a:t>
            </a:r>
            <a:endParaRPr lang="en-US" altLang="en-US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4200" y="6858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Затылочная часть</a:t>
            </a:r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6858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Верх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05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24200" y="34290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Затылочная часть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34290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Верх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Лобная часть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сверху вниз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Низ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передней поверхности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Лобная часть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нижней части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13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0198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Низ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сбоку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6248400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2590800" cy="551021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9933"/>
                </a:solidFill>
              </a:rPr>
              <a:t>Effects of drugs on the </a:t>
            </a:r>
            <a:r>
              <a:rPr lang="en-US" dirty="0" smtClean="0">
                <a:solidFill>
                  <a:srgbClr val="FF9933"/>
                </a:solidFill>
              </a:rPr>
              <a:t>brain</a:t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 smtClean="0">
                <a:solidFill>
                  <a:srgbClr val="FF9933"/>
                </a:solidFill>
              </a:rPr>
              <a:t/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 smtClean="0">
                <a:solidFill>
                  <a:srgbClr val="FF9933"/>
                </a:solidFill>
              </a:rPr>
              <a:t/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pt-BR" alt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/>
              </a:rPr>
              <a:t>“Brain Scans”  </a:t>
            </a:r>
            <a:br>
              <a:rPr lang="pt-BR" altLang="en-US" sz="2000" dirty="0">
                <a:solidFill>
                  <a:srgbClr val="FF9933"/>
                </a:solidFill>
                <a:effectLst/>
              </a:rPr>
            </a:br>
            <a:r>
              <a:rPr lang="pt-BR" altLang="en-US" sz="1800" dirty="0">
                <a:solidFill>
                  <a:srgbClr val="FF9933"/>
                </a:solidFill>
                <a:effectLst/>
              </a:rPr>
              <a:t>www.AmenClinics.com</a:t>
            </a:r>
            <a:endParaRPr lang="en-US" sz="1800" dirty="0">
              <a:solidFill>
                <a:srgbClr val="FF9933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294055F-6635-4678-81CB-2EFD22B8F4D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7174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2819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3124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3315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124200" y="3427413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124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latin typeface="+mj-lt"/>
              </a:rPr>
              <a:t>Normal 3D Brain SPECT Studies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4200" y="6858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Back 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6858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pic>
        <p:nvPicPr>
          <p:cNvPr id="7181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24200" y="3429000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3429000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Top-down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2819400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Front-on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Back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Underside surface view</a:t>
            </a:r>
            <a:endParaRPr lang="en-US" altLang="en-US" sz="1400">
              <a:latin typeface="Arial" charset="0"/>
            </a:endParaRPr>
          </a:p>
        </p:txBody>
      </p:sp>
      <p:pic>
        <p:nvPicPr>
          <p:cNvPr id="7189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019800" y="5510213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Side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6248400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AFBBD0B-2AA4-4680-B677-8EBF936DC9D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Марихуана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223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6475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219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5486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486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pic>
        <p:nvPicPr>
          <p:cNvPr id="9227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09600" y="2743200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8</a:t>
            </a:r>
            <a:r>
              <a:rPr lang="en-US" altLang="en-US" sz="16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16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употр.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3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года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4р./нед.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743200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16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2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года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ежедневного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38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ежедневное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28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10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 почти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еженедельного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3717B2-E38B-4F07-9FD6-5BA90E30D8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819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Marijuana</a:t>
            </a:r>
          </a:p>
        </p:txBody>
      </p:sp>
      <p:pic>
        <p:nvPicPr>
          <p:cNvPr id="8199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6475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1219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5486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5486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03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09600" y="2743200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18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yr/o – 3 yr history of 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4x week 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2743200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16 yr/o – 2 yr history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abuse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635625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38 yr/o – 12 yrs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use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56388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28 yr/o – 10 yrs of mostly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weekend use</a:t>
            </a:r>
          </a:p>
        </p:txBody>
      </p:sp>
    </p:spTree>
    <p:extLst>
      <p:ext uri="{BB962C8B-B14F-4D97-AF65-F5344CB8AC3E}">
        <p14:creationId xmlns:p14="http://schemas.microsoft.com/office/powerpoint/2010/main" val="10842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839</Words>
  <Application>Microsoft Office PowerPoint</Application>
  <PresentationFormat>On-screen Show (4:3)</PresentationFormat>
  <Paragraphs>258</Paragraphs>
  <Slides>32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Competition</vt:lpstr>
      <vt:lpstr>Как обучать новообращенных христиан? How Can I Train New Christians? </vt:lpstr>
      <vt:lpstr>PowerPoint Presentation</vt:lpstr>
      <vt:lpstr>1.  Следуйте примеру Иисуса – говорите с людьми на их уровне Follow example of Jesus to speak to people at their level    </vt:lpstr>
      <vt:lpstr>2.  Каким было прошлое ваших студентов? What is the background of your students?</vt:lpstr>
      <vt:lpstr>2.  Каким было прошлое ваших студентов? What is the background of your students?    </vt:lpstr>
      <vt:lpstr>Как наркотики влияют на мозг  Effects of drugs on the brain     “Brain Scans”   www.AmenClinics.com</vt:lpstr>
      <vt:lpstr>Effects of drugs on the brain      “Brain Scans”   www.AmenClinics.com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What is the background of your students?      Каким было прошлое ваших студентов?</vt:lpstr>
      <vt:lpstr>2. What is the background of your students?      Каким было прошлое ваших студентов?</vt:lpstr>
      <vt:lpstr>3. Обучайте так, как это делает Святой Дух  Teach like the Holy Spirit  </vt:lpstr>
      <vt:lpstr>4. Наша миссия  Our Mission</vt:lpstr>
      <vt:lpstr>4. Наша миссия  Our Mission</vt:lpstr>
      <vt:lpstr>5.  Сбалансированное обучение новообращенных  христиан Balanced training for New Christians    </vt:lpstr>
      <vt:lpstr>6.  Каков твой подход к преподаванию? What is your approach to teaching? </vt:lpstr>
      <vt:lpstr>PowerPoint Presentation</vt:lpstr>
      <vt:lpstr>PowerPoint Presentation</vt:lpstr>
      <vt:lpstr>Библейский подход к преподаванию A Biblical approach to teaching</vt:lpstr>
      <vt:lpstr>7. Рост – это процесс Growth is a process </vt:lpstr>
      <vt:lpstr>Вопросы для обсуждения Questions for discussion</vt:lpstr>
      <vt:lpstr>Контактная информация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Success of Teen Challenge</dc:title>
  <dc:creator>staysharp</dc:creator>
  <cp:lastModifiedBy>Dave Batty</cp:lastModifiedBy>
  <cp:revision>74</cp:revision>
  <dcterms:created xsi:type="dcterms:W3CDTF">2007-02-03T15:41:39Z</dcterms:created>
  <dcterms:modified xsi:type="dcterms:W3CDTF">2016-02-29T20:39:27Z</dcterms:modified>
</cp:coreProperties>
</file>