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21"/>
  </p:notesMasterIdLst>
  <p:handoutMasterIdLst>
    <p:handoutMasterId r:id="rId22"/>
  </p:handoutMasterIdLst>
  <p:sldIdLst>
    <p:sldId id="307" r:id="rId2"/>
    <p:sldId id="328" r:id="rId3"/>
    <p:sldId id="318" r:id="rId4"/>
    <p:sldId id="265" r:id="rId5"/>
    <p:sldId id="306" r:id="rId6"/>
    <p:sldId id="319" r:id="rId7"/>
    <p:sldId id="288" r:id="rId8"/>
    <p:sldId id="320" r:id="rId9"/>
    <p:sldId id="289" r:id="rId10"/>
    <p:sldId id="321" r:id="rId11"/>
    <p:sldId id="290" r:id="rId12"/>
    <p:sldId id="323" r:id="rId13"/>
    <p:sldId id="322" r:id="rId14"/>
    <p:sldId id="291" r:id="rId15"/>
    <p:sldId id="324" r:id="rId16"/>
    <p:sldId id="317" r:id="rId17"/>
    <p:sldId id="283" r:id="rId18"/>
    <p:sldId id="325" r:id="rId19"/>
    <p:sldId id="32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49" d="100"/>
          <a:sy n="49" d="100"/>
        </p:scale>
        <p:origin x="828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20341-C9B8-43A5-BDCA-7270184A70F3}" type="datetimeFigureOut">
              <a:rPr lang="en-US" altLang="en-US"/>
              <a:pPr/>
              <a:t>12/13/2019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39656A-07B7-48D9-BA8A-999632C11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1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B60356-4F3B-4497-8867-898FAF42615E}" type="datetimeFigureOut">
              <a:rPr lang="en-US" altLang="en-US"/>
              <a:pPr/>
              <a:t>12/13/2019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90263B-C192-42C7-83A7-8DD785311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543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604000" y="6400800"/>
            <a:ext cx="4925696" cy="37290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1" y="6407945"/>
            <a:ext cx="3134241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698D0C-14D2-4502-A5C0-66FAC45288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66D-C2EF-4BBE-AD4A-02F82A7CEC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D46-3505-4E6D-86FE-69F056A921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4000" y="6400800"/>
            <a:ext cx="4470400" cy="372904"/>
          </a:xfrm>
        </p:spPr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8160" y="6407945"/>
            <a:ext cx="3134241" cy="365125"/>
          </a:xfrm>
        </p:spPr>
        <p:txBody>
          <a:bodyPr/>
          <a:lstStyle/>
          <a:p>
            <a:r>
              <a:rPr lang="en-US" altLang="en-US"/>
              <a:t>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6400801"/>
            <a:ext cx="841376" cy="372269"/>
          </a:xfrm>
        </p:spPr>
        <p:txBody>
          <a:bodyPr/>
          <a:lstStyle/>
          <a:p>
            <a:fld id="{58B959E6-0C2D-416B-B3B9-A0E02FABDDB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062-7722-46CF-81B4-CD94174C0AE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6BAC-1AD0-4064-BD1C-A1B41854517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www.iTeenChallenge.org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EC15-62A3-4647-93A7-5F4D32CDFE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A7FE-3FE9-4269-B91E-A268B051FD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www.iTeenChallenge.org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2A2-0412-4D33-B856-A324F0BCBE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www.iTeenChallenge.org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586B-3F17-45DE-A3D7-152BCE90AA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1E93F4-9243-4E72-BDDE-7EEE1F163C6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010400" y="6405736"/>
            <a:ext cx="4519296" cy="367968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57601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3EFF6A-4E5B-4081-AC9A-443D7F4F95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62CF88-80F1-4F1E-A310-9066F68DDC6C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40" y="3734997"/>
            <a:ext cx="1752600" cy="1064406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3581400"/>
            <a:ext cx="5486400" cy="1600200"/>
          </a:xfrm>
        </p:spPr>
        <p:txBody>
          <a:bodyPr/>
          <a:lstStyle/>
          <a:p>
            <a:r>
              <a:rPr lang="th-TH" sz="4800" dirty="0"/>
              <a:t>โดย เดวิด เบทตี้</a:t>
            </a:r>
            <a:r>
              <a:rPr lang="en-US" sz="3600" dirty="0">
                <a:latin typeface="DaunPenh" panose="01010101010101010101" pitchFamily="2" charset="0"/>
                <a:cs typeface="DaunPenh" panose="01010101010101010101" pitchFamily="2" charset="0"/>
              </a:rPr>
              <a:t>:</a:t>
            </a:r>
            <a:r>
              <a:rPr lang="en-US" altLang="en-US" sz="3600" dirty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altLang="en-US" dirty="0"/>
              <a:t>by Dave Batty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11301096" cy="2590800"/>
          </a:xfrm>
        </p:spPr>
        <p:txBody>
          <a:bodyPr>
            <a:normAutofit fontScale="90000"/>
          </a:bodyPr>
          <a:lstStyle/>
          <a:p>
            <a:pPr>
              <a:spcAft>
                <a:spcPts val="3000"/>
              </a:spcAft>
              <a:tabLst>
                <a:tab pos="622300" algn="l"/>
              </a:tabLst>
            </a:pPr>
            <a:r>
              <a:rPr lang="th-TH" dirty="0">
                <a:solidFill>
                  <a:srgbClr val="C00000"/>
                </a:solidFill>
                <a:effectLst/>
              </a:rPr>
              <a:t>กุญแจในการประสบความสำเร็จของทีนชาล์เล้นจ์</a:t>
            </a:r>
            <a:r>
              <a:rPr lang="en-US" altLang="en-US" dirty="0">
                <a:solidFill>
                  <a:srgbClr val="C00000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: </a:t>
            </a:r>
            <a:r>
              <a:rPr lang="th-TH" dirty="0">
                <a:solidFill>
                  <a:srgbClr val="C00000"/>
                </a:solidFill>
                <a:effectLst/>
              </a:rPr>
              <a:t>ส่วนที่</a:t>
            </a:r>
            <a:r>
              <a:rPr lang="en-US" dirty="0">
                <a:solidFill>
                  <a:srgbClr val="C00000"/>
                </a:solidFill>
                <a:effectLst/>
              </a:rPr>
              <a:t> 2</a:t>
            </a:r>
            <a:r>
              <a:rPr lang="en-US" altLang="en-US" dirty="0">
                <a:solidFill>
                  <a:srgbClr val="C00000"/>
                </a:solidFill>
              </a:rPr>
              <a:t/>
            </a:r>
            <a:br>
              <a:rPr lang="en-US" altLang="en-US" dirty="0">
                <a:solidFill>
                  <a:srgbClr val="C00000"/>
                </a:solidFill>
              </a:rPr>
            </a:br>
            <a:r>
              <a:rPr lang="th-TH" dirty="0">
                <a:solidFill>
                  <a:srgbClr val="C00000"/>
                </a:solidFill>
                <a:effectLst/>
              </a:rPr>
              <a:t>การพิจารณาอย่างใกล้ชิดในรูปแบบของการสร้างสาวกแบบคริสเตียน</a:t>
            </a:r>
            <a:r>
              <a:rPr lang="en-US" altLang="en-US" sz="1100" dirty="0">
                <a:solidFill>
                  <a:srgbClr val="C00000"/>
                </a:solidFill>
              </a:rPr>
              <a:t/>
            </a:r>
            <a:br>
              <a:rPr lang="en-US" altLang="en-US" sz="1100" dirty="0">
                <a:solidFill>
                  <a:srgbClr val="C00000"/>
                </a:solidFill>
              </a:rPr>
            </a:br>
            <a:r>
              <a:rPr lang="en-US" altLang="en-US" sz="2700" dirty="0"/>
              <a:t>Keys to the Success of Teen Challenge—Part 2</a:t>
            </a:r>
            <a:br>
              <a:rPr lang="en-US" altLang="en-US" sz="2700" dirty="0"/>
            </a:br>
            <a:r>
              <a:rPr lang="en-US" sz="2400" dirty="0">
                <a:effectLst/>
              </a:rPr>
              <a:t>A closer look at the Christian Discipleship model</a:t>
            </a:r>
            <a:endParaRPr lang="en-US" altLang="en-US" sz="2400" b="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11277600" cy="61722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การสร้างสาวกแบบคริสเตียนคือให้การ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กระทำ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เป็นศูนย์กลางไม่ใช่ข้อมูลเป็นศูนย์กลาง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ยากอบ</a:t>
            </a:r>
            <a:r>
              <a:rPr lang="th-TH" sz="4400" b="1" i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1:22-25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735013" indent="-255588">
              <a:spcBef>
                <a:spcPts val="0"/>
              </a:spcBef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การประยุกต์ใช้ส่วนตัว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735013" indent="-255588">
              <a:spcBef>
                <a:spcPts val="0"/>
              </a:spcBef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การตั้งเป้าหมาย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95325" indent="-695325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400" dirty="0"/>
              <a:t>4.	Christian Discipleship is </a:t>
            </a:r>
            <a:br>
              <a:rPr lang="en-US" altLang="en-US" sz="2400" dirty="0"/>
            </a:br>
            <a:r>
              <a:rPr lang="en-US" altLang="en-US" sz="2400" u="sng" dirty="0">
                <a:solidFill>
                  <a:srgbClr val="C00000"/>
                </a:solidFill>
              </a:rPr>
              <a:t>Action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centered, </a:t>
            </a:r>
            <a:br>
              <a:rPr lang="en-US" altLang="en-US" sz="2400" dirty="0"/>
            </a:br>
            <a:r>
              <a:rPr lang="en-US" altLang="en-US" sz="2400" dirty="0"/>
              <a:t>not information centered     </a:t>
            </a:r>
            <a:br>
              <a:rPr lang="en-US" altLang="en-US" sz="2400" dirty="0"/>
            </a:br>
            <a:r>
              <a:rPr lang="en-US" altLang="en-US" sz="2400" dirty="0"/>
              <a:t>James 1:22-25</a:t>
            </a:r>
            <a:br>
              <a:rPr lang="en-US" altLang="en-US" sz="2400" dirty="0"/>
            </a:br>
            <a:r>
              <a:rPr lang="en-US" altLang="en-US" dirty="0"/>
              <a:t>--</a:t>
            </a:r>
            <a:r>
              <a:rPr lang="en-US" altLang="en-US" sz="2400" dirty="0"/>
              <a:t>personal application </a:t>
            </a:r>
            <a:r>
              <a:rPr lang="en-US" altLang="en-US" i="1" dirty="0">
                <a:solidFill>
                  <a:srgbClr val="FFFF59"/>
                </a:solidFill>
              </a:rPr>
              <a:t/>
            </a:r>
            <a:br>
              <a:rPr lang="en-US" altLang="en-US" i="1" dirty="0">
                <a:solidFill>
                  <a:srgbClr val="FFFF59"/>
                </a:solidFill>
              </a:rPr>
            </a:br>
            <a:r>
              <a:rPr lang="en-US" altLang="en-US" i="1" dirty="0"/>
              <a:t>--</a:t>
            </a:r>
            <a:r>
              <a:rPr lang="en-US" altLang="en-US" sz="2400" dirty="0"/>
              <a:t>goal setting </a:t>
            </a:r>
            <a:endParaRPr lang="en-US" altLang="en-US" i="1" dirty="0">
              <a:solidFill>
                <a:srgbClr val="FFFF59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  <a:endParaRPr lang="en-US" altLang="en-US" dirty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fld id="{838EB51B-DEC1-4D38-905F-8D046482F8FA}" type="slidenum">
              <a:rPr lang="en-US" altLang="en-US"/>
              <a:pPr lvl="1"/>
              <a:t>10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91586"/>
            <a:ext cx="28971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782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"/>
            <a:ext cx="10972800" cy="586740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การสร้างสาวกแบบคริสเตียนนั้นเป็นการทำด้วย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การเลือก</a:t>
            </a:r>
            <a:r>
              <a:rPr lang="th-TH" sz="4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ไม่ใช่ด้วยการบังคับ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มาระโก 8:34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5.	Christian discipleship is done by </a:t>
            </a:r>
            <a:r>
              <a:rPr lang="en-US" altLang="en-US" sz="2000" u="sng" dirty="0">
                <a:solidFill>
                  <a:srgbClr val="C00000"/>
                </a:solidFill>
              </a:rPr>
              <a:t>choice</a:t>
            </a:r>
            <a:r>
              <a:rPr lang="en-US" altLang="en-US" sz="2000" dirty="0"/>
              <a:t>, not by force </a:t>
            </a:r>
            <a:br>
              <a:rPr lang="en-US" altLang="en-US" sz="2000" dirty="0"/>
            </a:br>
            <a:r>
              <a:rPr lang="en-US" sz="2000" dirty="0"/>
              <a:t>Mark </a:t>
            </a:r>
            <a:r>
              <a:rPr lang="en-US" altLang="en-US" sz="2000" dirty="0"/>
              <a:t>8:34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C70C1EF8-64C0-4C41-A723-EA290B70D541}" type="slidenum">
              <a:rPr lang="en-US" altLang="en-US"/>
              <a:pPr marL="0" lvl="1"/>
              <a:t>11</a:t>
            </a:fld>
            <a:endParaRPr lang="en-US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381000"/>
            <a:ext cx="10668000" cy="5867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การสร้างสาวกแบบคริสเตียนนั้นเกี่ยวข้องกับ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การเชื่อฟัง</a:t>
            </a:r>
            <a:endParaRPr lang="en-US" sz="44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0"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มัทธิว 28:19-20   ยอห์น 14: 21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66725" indent="-466725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6.	Christian discipleship involves </a:t>
            </a:r>
            <a:r>
              <a:rPr lang="en-US" altLang="en-US" sz="2000" u="sng" dirty="0">
                <a:solidFill>
                  <a:srgbClr val="C00000"/>
                </a:solidFill>
              </a:rPr>
              <a:t>obedience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Matthew 28:19-20        John 14:21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endParaRPr lang="en-US" altLang="en-US" sz="2000" i="1" dirty="0"/>
          </a:p>
          <a:p>
            <a:pPr marL="742950" indent="-742950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5"/>
            </a:pPr>
            <a:endParaRPr lang="en-US" altLang="en-US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C70C1EF8-64C0-4C41-A723-EA290B70D541}" type="slidenum">
              <a:rPr lang="en-US" altLang="en-US"/>
              <a:pPr marL="0" lvl="1"/>
              <a:t>12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9324" r="14719" b="18955"/>
          <a:stretch/>
        </p:blipFill>
        <p:spPr>
          <a:xfrm>
            <a:off x="3733800" y="3200400"/>
            <a:ext cx="4844574" cy="305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33161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81000"/>
            <a:ext cx="11049000" cy="3733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การสร้างสาวกแบบคริสเตียนมีพื้นฐานอยู่บน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พลัง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ที่อยู่ภายนอกของฉันเอง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0"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ยอห์น15:3-8     ยอห์น 5:19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7.	Christian discipleship is based on a power source </a:t>
            </a:r>
            <a:r>
              <a:rPr lang="en-US" altLang="en-US" sz="2000" u="sng" dirty="0">
                <a:solidFill>
                  <a:srgbClr val="C00000"/>
                </a:solidFill>
              </a:rPr>
              <a:t>outside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of myself</a:t>
            </a:r>
            <a:r>
              <a:rPr lang="en-US" altLang="en-US" sz="2000" dirty="0">
                <a:solidFill>
                  <a:srgbClr val="FFFF59"/>
                </a:solidFill>
              </a:rPr>
              <a:t>.</a:t>
            </a:r>
            <a:br>
              <a:rPr lang="en-US" altLang="en-US" sz="2000" dirty="0">
                <a:solidFill>
                  <a:srgbClr val="FFFF59"/>
                </a:solidFill>
              </a:rPr>
            </a:br>
            <a:r>
              <a:rPr lang="en-US" altLang="en-US" sz="2000" dirty="0"/>
              <a:t>John 13:34-35      John 5:19</a:t>
            </a:r>
            <a:endParaRPr lang="en-US" altLang="en-US" sz="2000" i="1" dirty="0"/>
          </a:p>
          <a:p>
            <a:pPr marL="742950" indent="-742950">
              <a:lnSpc>
                <a:spcPct val="80000"/>
              </a:lnSpc>
              <a:spcAft>
                <a:spcPct val="40000"/>
              </a:spcAft>
              <a:buClr>
                <a:schemeClr val="tx1"/>
              </a:buClr>
              <a:buSzPct val="100000"/>
              <a:buFont typeface="Times New Roman" pitchFamily="18" charset="0"/>
              <a:buAutoNum type="arabicPeriod" startAt="5"/>
            </a:pPr>
            <a:endParaRPr lang="en-US" altLang="en-US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C70C1EF8-64C0-4C41-A723-EA290B70D541}" type="slidenum">
              <a:rPr lang="en-US" altLang="en-US"/>
              <a:pPr marL="0" lvl="1"/>
              <a:t>13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476626"/>
            <a:ext cx="404495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5152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11506200" cy="3352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8.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การสร้างสาวกแบบคริสเตียนจะต้องมี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ความรัก</a:t>
            </a:r>
            <a:r>
              <a:rPr lang="th-TH" sz="4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ตอ่ผู้คนนั้นเป็นศูนย์กลาง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0"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ยอห์น 13:34-35             ยอห์น 14:21            1 โครินธ์ 13:1-3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8.	Christian discipleship is </a:t>
            </a:r>
            <a:r>
              <a:rPr lang="en-US" altLang="en-US" sz="2000" u="sng" dirty="0">
                <a:solidFill>
                  <a:srgbClr val="C00000"/>
                </a:solidFill>
              </a:rPr>
              <a:t>Love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centered, not factory mass produced    </a:t>
            </a:r>
            <a:br>
              <a:rPr lang="en-US" altLang="en-US" sz="2000" dirty="0"/>
            </a:br>
            <a:r>
              <a:rPr lang="en-US" altLang="en-US" sz="2000" dirty="0"/>
              <a:t>John 13:34-35              John 14:21              1 Corinthians 13:1-3  </a:t>
            </a:r>
            <a:endParaRPr lang="en-US" altLang="en-US" sz="3600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1C16D63F-A829-401D-B8E7-FCF1E69F54FF}" type="slidenum">
              <a:rPr lang="en-US" altLang="en-US"/>
              <a:pPr marL="0" lvl="1"/>
              <a:t>14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364" y="3774122"/>
            <a:ext cx="2301875" cy="306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81001"/>
            <a:ext cx="10896600" cy="295592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Clr>
                <a:schemeClr val="tx1"/>
              </a:buClr>
              <a:buSzPct val="100000"/>
              <a:buNone/>
            </a:pPr>
            <a:r>
              <a:rPr lang="en-US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9.	</a:t>
            </a:r>
            <a:r>
              <a:rPr lang="th-TH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การสร้างสาวกแบบคริสเตียนคือการให้ </a:t>
            </a:r>
            <a:r>
              <a:rPr lang="th-TH" sz="57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บุคลิกลักษณะ</a:t>
            </a:r>
            <a:r>
              <a:rPr lang="th-TH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เป็นศูนย์กลางไม่ใช่การประสบความสำเร็จเป็นศูนย์กลาง</a:t>
            </a:r>
            <a:endParaRPr lang="en-US" sz="57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0">
              <a:buNone/>
            </a:pPr>
            <a:r>
              <a:rPr lang="en-US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ซามูเอล </a:t>
            </a:r>
            <a:r>
              <a:rPr lang="en-US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16:7</a:t>
            </a:r>
            <a:r>
              <a:rPr lang="th-TH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โรม </a:t>
            </a:r>
            <a:r>
              <a:rPr lang="en-US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5:3-5                 1</a:t>
            </a:r>
            <a:r>
              <a:rPr lang="th-TH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เปโตร</a:t>
            </a:r>
            <a:r>
              <a:rPr lang="en-US" sz="57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3:3-4</a:t>
            </a:r>
          </a:p>
          <a:p>
            <a:pPr marL="566738" indent="-566738">
              <a:lnSpc>
                <a:spcPct val="120000"/>
              </a:lnSpc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400" dirty="0"/>
              <a:t>9.	Christian discipleship is </a:t>
            </a:r>
            <a:r>
              <a:rPr lang="en-US" altLang="en-US" sz="2400" u="sng" dirty="0">
                <a:solidFill>
                  <a:srgbClr val="C00000"/>
                </a:solidFill>
              </a:rPr>
              <a:t>Character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centered, not success centered  </a:t>
            </a:r>
            <a:br>
              <a:rPr lang="en-US" altLang="en-US" sz="2400" dirty="0"/>
            </a:br>
            <a:r>
              <a:rPr lang="en-US" altLang="en-US" sz="2400" dirty="0"/>
              <a:t>1 Samuel 16:7         Romans 5:3-5           1 Peter 3:3-4</a:t>
            </a:r>
            <a:endParaRPr lang="en-US" altLang="en-US" sz="3600" dirty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1C16D63F-A829-401D-B8E7-FCF1E69F54FF}" type="slidenum">
              <a:rPr lang="en-US" altLang="en-US"/>
              <a:pPr marL="0" lvl="1"/>
              <a:t>15</a:t>
            </a:fld>
            <a:endParaRPr lang="en-US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567050"/>
            <a:ext cx="43434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7202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81001"/>
            <a:ext cx="9677400" cy="4525963"/>
          </a:xfrm>
        </p:spPr>
        <p:txBody>
          <a:bodyPr>
            <a:normAutofit/>
          </a:bodyPr>
          <a:lstStyle/>
          <a:p>
            <a:pPr marL="695325" indent="-695325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10.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การสร้างสาวกแบบคริสเตียนคือการจำกัดด้าน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เวลา</a:t>
            </a:r>
            <a:endParaRPr lang="en-US" sz="44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95325" indent="0"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ยอห์น</a:t>
            </a:r>
            <a:r>
              <a:rPr lang="th-TH" sz="4400" b="1" i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4:35</a:t>
            </a:r>
            <a:r>
              <a:rPr lang="th-TH" sz="4400" b="1" i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695325" indent="-695325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10.	Christian discipleship </a:t>
            </a:r>
            <a:br>
              <a:rPr lang="en-US" altLang="en-US" sz="2000" dirty="0"/>
            </a:br>
            <a:r>
              <a:rPr lang="en-US" altLang="en-US" sz="2000" dirty="0"/>
              <a:t>is </a:t>
            </a:r>
            <a:r>
              <a:rPr lang="en-US" altLang="en-US" sz="2000" u="sng" dirty="0">
                <a:solidFill>
                  <a:srgbClr val="C00000"/>
                </a:solidFill>
              </a:rPr>
              <a:t>Time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limited</a:t>
            </a:r>
            <a:br>
              <a:rPr lang="en-US" altLang="en-US" sz="2000" dirty="0"/>
            </a:br>
            <a:r>
              <a:rPr lang="en-US" altLang="en-US" sz="2000" dirty="0"/>
              <a:t>John 4:35</a:t>
            </a:r>
            <a:endParaRPr lang="en-US" altLang="en-US" sz="2000" i="1" dirty="0"/>
          </a:p>
          <a:p>
            <a:pPr marL="742950" indent="-742950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A9E26E-36EB-4FE0-AC9C-9D27180F0DF4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" r="-1" b="-236"/>
          <a:stretch/>
        </p:blipFill>
        <p:spPr>
          <a:xfrm>
            <a:off x="5867401" y="1979644"/>
            <a:ext cx="4648200" cy="45532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1"/>
            <a:ext cx="10896600" cy="5749926"/>
          </a:xfrm>
        </p:spPr>
        <p:txBody>
          <a:bodyPr/>
          <a:lstStyle/>
          <a:p>
            <a:pPr marL="109728" indent="0" algn="ctr"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ความจำเป็นของความเชี่ยวชาญในการสร้างสาวกคือ ความจำเป็นสำหรับการที่ัพันธกิจนี้จะประสบความสำเร็จในอนาคต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ctr">
              <a:buNone/>
            </a:pPr>
            <a:r>
              <a:rPr lang="en-US" altLang="en-US" sz="2400" dirty="0"/>
              <a:t>The need for experts on discipleship is essential </a:t>
            </a:r>
            <a:br>
              <a:rPr lang="en-US" altLang="en-US" sz="2400" dirty="0"/>
            </a:br>
            <a:r>
              <a:rPr lang="en-US" altLang="en-US" sz="2400" dirty="0"/>
              <a:t>for the future success of this ministry.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B9057D-FBCF-4031-A187-ED4EBEE153AA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00400"/>
            <a:ext cx="5562600" cy="30594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35162"/>
          </a:xfrm>
        </p:spPr>
        <p:txBody>
          <a:bodyPr>
            <a:normAutofit/>
          </a:bodyPr>
          <a:lstStyle/>
          <a:p>
            <a:pPr lvl="0" algn="ctr"/>
            <a:r>
              <a:rPr lang="th-TH" sz="4000" dirty="0">
                <a:solidFill>
                  <a:schemeClr val="accent3">
                    <a:lumMod val="50000"/>
                  </a:schemeClr>
                </a:solidFill>
              </a:rPr>
              <a:t>คำถามสำหรับการอภิปราย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/>
                <a:latin typeface="DaunPenh" panose="01010101010101010101" pitchFamily="2" charset="0"/>
                <a:cs typeface="+mn-cs"/>
              </a:rPr>
              <a:t/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effectLst/>
                <a:latin typeface="DaunPenh" panose="01010101010101010101" pitchFamily="2" charset="0"/>
                <a:cs typeface="+mn-cs"/>
              </a:rPr>
            </a:br>
            <a:r>
              <a:rPr lang="en-US" sz="2000" dirty="0"/>
              <a:t>Questions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www.iTeenChallenge.org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</p:spTree>
    <p:extLst>
      <p:ext uri="{BB962C8B-B14F-4D97-AF65-F5344CB8AC3E}">
        <p14:creationId xmlns:p14="http://schemas.microsoft.com/office/powerpoint/2010/main" val="47505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www.iTeenChallenge.org</a:t>
            </a:r>
          </a:p>
          <a:p>
            <a:pPr algn="ctr">
              <a:buNone/>
            </a:pPr>
            <a:r>
              <a:rPr lang="en-US" altLang="en-US" sz="3200" dirty="0"/>
              <a:t>gtc@globaltc.org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5BC4D-65D8-4415-86BA-DF7DE0D8A42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77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sz="4400" dirty="0">
                <a:solidFill>
                  <a:schemeClr val="accent3">
                    <a:lumMod val="50000"/>
                  </a:schemeClr>
                </a:solidFill>
              </a:rPr>
              <a:t>ข้อมูลสำหรับการติดต่อ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/>
              <a:t>Contact information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5300" y="4555369"/>
            <a:ext cx="3695700" cy="17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8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10058400" cy="4572001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Aft>
                <a:spcPts val="15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1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. 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+mj-cs"/>
              </a:rPr>
              <a:t>รูปแบบทางด้าน </a:t>
            </a:r>
            <a:r>
              <a:rPr lang="th-TH" altLang="en-US" sz="4800" b="1" u="sng" dirty="0">
                <a:solidFill>
                  <a:srgbClr val="FF0000"/>
                </a:solidFill>
                <a:latin typeface="Khmer UI" panose="020B0502040204020203" pitchFamily="34" charset="0"/>
                <a:cs typeface="+mj-cs"/>
              </a:rPr>
              <a:t>ยา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Medical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i="1" u="sng" dirty="0">
              <a:solidFill>
                <a:srgbClr val="FFFF00"/>
              </a:solidFill>
            </a:endParaRPr>
          </a:p>
          <a:p>
            <a:pPr marL="914400" indent="-914400">
              <a:spcAft>
                <a:spcPts val="15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2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. 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Khmer UI" panose="020B0502040204020203" pitchFamily="34" charset="0"/>
              </a:rPr>
              <a:t>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รูปแบบทางด้าน </a:t>
            </a:r>
            <a:r>
              <a:rPr lang="th-TH" altLang="en-US" sz="48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จิตวิทยา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u="sng" dirty="0">
                <a:solidFill>
                  <a:srgbClr val="FF0000"/>
                </a:solidFill>
              </a:rPr>
              <a:t/>
            </a:r>
            <a:br>
              <a:rPr lang="en-US" altLang="en-US" u="sng" dirty="0">
                <a:solidFill>
                  <a:srgbClr val="FF0000"/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Psychological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sz="2000" i="1" u="sng" dirty="0">
              <a:solidFill>
                <a:srgbClr val="FFFF00"/>
              </a:solidFill>
            </a:endParaRPr>
          </a:p>
          <a:p>
            <a:pPr marL="914400" indent="-914400">
              <a:spcAft>
                <a:spcPts val="15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3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. 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+mj-cs"/>
              </a:rPr>
              <a:t>ปแบบทางด้าน </a:t>
            </a:r>
            <a:r>
              <a:rPr lang="th-TH" altLang="en-US" sz="4800" b="1" u="sng" dirty="0">
                <a:solidFill>
                  <a:srgbClr val="FF0000"/>
                </a:solidFill>
                <a:latin typeface="Khmer UI" panose="020B0502040204020203" pitchFamily="34" charset="0"/>
                <a:cs typeface="+mj-cs"/>
              </a:rPr>
              <a:t>การศึกษา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Educational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sz="2000" i="1" u="sng" dirty="0">
              <a:solidFill>
                <a:srgbClr val="FFFF00"/>
              </a:solidFill>
            </a:endParaRPr>
          </a:p>
          <a:p>
            <a:pPr marL="914400" indent="-914400">
              <a:buClr>
                <a:schemeClr val="tx1"/>
              </a:buClr>
              <a:buSzPct val="100000"/>
              <a:buNone/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4</a:t>
            </a:r>
            <a:r>
              <a:rPr lang="km-K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. 	</a:t>
            </a:r>
            <a:r>
              <a:rPr lang="th-TH" altLang="en-US" sz="4800" b="1" dirty="0">
                <a:solidFill>
                  <a:schemeClr val="accent3">
                    <a:lumMod val="50000"/>
                  </a:schemeClr>
                </a:solidFill>
                <a:latin typeface="Khmer UI" panose="020B0502040204020203" pitchFamily="34" charset="0"/>
                <a:cs typeface="+mj-cs"/>
              </a:rPr>
              <a:t>รูปแบบทางด้านการ </a:t>
            </a:r>
            <a:r>
              <a:rPr lang="th-TH" altLang="en-US" sz="4800" b="1" u="sng" dirty="0">
                <a:solidFill>
                  <a:srgbClr val="FF0000"/>
                </a:solidFill>
                <a:latin typeface="Khmer UI" panose="020B0502040204020203" pitchFamily="34" charset="0"/>
                <a:cs typeface="+mj-cs"/>
              </a:rPr>
              <a:t>สร้างสาวกแบบคริสเตียน </a:t>
            </a:r>
            <a:r>
              <a:rPr lang="en-US" altLang="en-US" b="1" u="sng" dirty="0">
                <a:solidFill>
                  <a:srgbClr val="FF0000"/>
                </a:solidFill>
              </a:rPr>
              <a:t/>
            </a:r>
            <a:br>
              <a:rPr lang="en-US" altLang="en-US" b="1" u="sng" dirty="0">
                <a:solidFill>
                  <a:srgbClr val="FF0000"/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Christian</a:t>
            </a:r>
            <a:r>
              <a:rPr lang="en-US" altLang="en-US" sz="2000" u="sng" dirty="0">
                <a:solidFill>
                  <a:srgbClr val="FFC000"/>
                </a:solidFill>
              </a:rPr>
              <a:t> </a:t>
            </a:r>
            <a:r>
              <a:rPr lang="en-US" altLang="en-US" sz="2000" u="sng" dirty="0">
                <a:solidFill>
                  <a:schemeClr val="accent2">
                    <a:lumMod val="75000"/>
                  </a:schemeClr>
                </a:solidFill>
              </a:rPr>
              <a:t>Discipleship</a:t>
            </a:r>
            <a:r>
              <a:rPr lang="en-US" altLang="en-US" sz="2000" u="sng" dirty="0">
                <a:solidFill>
                  <a:srgbClr val="FFC000"/>
                </a:solidFill>
              </a:rPr>
              <a:t> </a:t>
            </a:r>
            <a:r>
              <a:rPr lang="en-US" altLang="en-US" sz="2000" dirty="0"/>
              <a:t>Model</a:t>
            </a:r>
            <a:endParaRPr lang="en-US" altLang="en-US" sz="2000" i="1" u="sng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5FE724-1960-4012-95C1-93E288263AF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691496" cy="1752600"/>
          </a:xfrm>
        </p:spPr>
        <p:txBody>
          <a:bodyPr>
            <a:normAutofit/>
          </a:bodyPr>
          <a:lstStyle/>
          <a:p>
            <a:pPr marL="914400" indent="-914400"/>
            <a:r>
              <a:rPr lang="th-TH" altLang="en-US" sz="49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  <a:t>ก.</a:t>
            </a:r>
            <a:r>
              <a:rPr lang="th-TH" altLang="en-US" sz="49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รูปแบบในการบำบัดรักษาผู้ติดยาเสพติด</a:t>
            </a:r>
            <a:r>
              <a:rPr lang="en-US" altLang="en-US" sz="49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altLang="en-US" sz="4900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Models of Treating Addiction</a:t>
            </a:r>
            <a:endParaRPr lang="en-US" alt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1"/>
            <a:ext cx="10261600" cy="4525963"/>
          </a:xfrm>
        </p:spPr>
        <p:txBody>
          <a:bodyPr>
            <a:normAutofit/>
          </a:bodyPr>
          <a:lstStyle/>
          <a:p>
            <a:pPr marL="681038" indent="-681038">
              <a:buNone/>
            </a:pP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ข</a:t>
            </a:r>
            <a:r>
              <a:rPr lang="km-KH" altLang="en-US" sz="4400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. </a:t>
            </a:r>
            <a:r>
              <a:rPr lang="en-US" altLang="en-US" sz="4400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ทีนชาล์เล้นจ์คือพันธกิจที่นำไปสู่พระมหาบัญชาโดยมุ่งความสนใจไปยังการประกาศและการสร้างสาวก</a:t>
            </a:r>
            <a:endParaRPr lang="en-US" altLang="en-US" sz="4400" b="1" dirty="0">
              <a:solidFill>
                <a:schemeClr val="accent3">
                  <a:lumMod val="50000"/>
                </a:schemeClr>
              </a:solidFill>
              <a:cs typeface="+mj-cs"/>
            </a:endParaRPr>
          </a:p>
          <a:p>
            <a:pPr marL="1588" indent="-1588" algn="ctr">
              <a:buNone/>
            </a:pPr>
            <a:r>
              <a:rPr lang="th-TH" alt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  <a:t>มัทธิว</a:t>
            </a:r>
            <a:r>
              <a:rPr lang="en-US" alt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</a:rPr>
              <a:t> 28:19-20</a:t>
            </a:r>
          </a:p>
          <a:p>
            <a:pPr marL="681038" indent="-681038">
              <a:buNone/>
            </a:pPr>
            <a:r>
              <a:rPr lang="en-US" sz="2400" dirty="0"/>
              <a:t>B.	Teen Challenge is a Great Commission ministry focused on evangelism and discipleship</a:t>
            </a:r>
            <a:br>
              <a:rPr lang="en-US" sz="2400" dirty="0"/>
            </a:br>
            <a:r>
              <a:rPr lang="en-US" sz="2400" dirty="0"/>
              <a:t>				  </a:t>
            </a:r>
            <a:r>
              <a:rPr lang="en-US" sz="1800" dirty="0"/>
              <a:t>Matthew 28:19-20</a:t>
            </a: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12/2019                                          T505.11 &amp; T506.01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CFFB1D-039F-4BE0-ACB6-D3081A3EB1BF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32" r="34568" b="24590"/>
          <a:stretch/>
        </p:blipFill>
        <p:spPr>
          <a:xfrm>
            <a:off x="4876801" y="4100512"/>
            <a:ext cx="2932113" cy="275748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29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362201"/>
            <a:ext cx="9982200" cy="4225925"/>
          </a:xfrm>
        </p:spPr>
        <p:txBody>
          <a:bodyPr/>
          <a:lstStyle/>
          <a:p>
            <a:pPr marL="466725" indent="-466725"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	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การสร้างสาวกไม่ใช่ </a:t>
            </a:r>
            <a:r>
              <a:rPr lang="th-TH" sz="3600" b="1" u="sng" dirty="0">
                <a:solidFill>
                  <a:srgbClr val="FF0000"/>
                </a:solidFill>
                <a:cs typeface="+mj-cs"/>
              </a:rPr>
              <a:t>การอัศจรรย์</a:t>
            </a:r>
            <a:r>
              <a:rPr lang="th-TH" sz="36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เหมือนกับความรอดหรือการรักษา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cs typeface="+mj-cs"/>
            </a:endParaRPr>
          </a:p>
          <a:p>
            <a:pPr marL="457200" indent="-45720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1.	Discipleship is not a </a:t>
            </a:r>
            <a:r>
              <a:rPr lang="en-US" altLang="en-US" sz="2000" u="sng" dirty="0">
                <a:solidFill>
                  <a:srgbClr val="C00000"/>
                </a:solidFill>
              </a:rPr>
              <a:t>miracle</a:t>
            </a:r>
            <a:r>
              <a:rPr lang="en-US" altLang="en-US" sz="2000" dirty="0"/>
              <a:t>, like salvation or healing. </a:t>
            </a:r>
            <a:br>
              <a:rPr lang="en-US" altLang="en-US" sz="2000" dirty="0"/>
            </a:br>
            <a:endParaRPr lang="en-US" altLang="en-US" dirty="0">
              <a:solidFill>
                <a:srgbClr val="FFFF59"/>
              </a:solidFill>
            </a:endParaRPr>
          </a:p>
          <a:p>
            <a:pPr marL="466725" indent="-466725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ไม่มีทางลัดในการสร้างสาวก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/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</a:b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พระเยซูทรงใช้เวลากับสาวกของ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พระองค์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ปี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514350" indent="-514350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2.	There are no short cuts to discipleship. </a:t>
            </a:r>
            <a:br>
              <a:rPr lang="en-US" altLang="en-US" sz="2000" dirty="0"/>
            </a:br>
            <a:r>
              <a:rPr lang="en-US" altLang="en-US" sz="2000" dirty="0"/>
              <a:t>Jesus spent 3 years with his disciples. </a:t>
            </a:r>
            <a:br>
              <a:rPr lang="en-US" altLang="en-US" sz="2000" dirty="0"/>
            </a:br>
            <a:endParaRPr lang="en-US" altLang="en-US" i="1" dirty="0">
              <a:solidFill>
                <a:srgbClr val="FFFF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68E8E7-ED29-4E80-A756-5FBEE1546F2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11430000" cy="1752599"/>
          </a:xfrm>
        </p:spPr>
        <p:txBody>
          <a:bodyPr/>
          <a:lstStyle/>
          <a:p>
            <a:r>
              <a:rPr lang="th-TH" dirty="0">
                <a:solidFill>
                  <a:schemeClr val="accent3">
                    <a:lumMod val="50000"/>
                  </a:schemeClr>
                </a:solidFill>
                <a:effectLst/>
              </a:rPr>
              <a:t>ค.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</a:rPr>
              <a:t>	</a:t>
            </a:r>
            <a:r>
              <a:rPr lang="th-TH" dirty="0">
                <a:solidFill>
                  <a:schemeClr val="accent3">
                    <a:lumMod val="50000"/>
                  </a:schemeClr>
                </a:solidFill>
                <a:effectLst/>
              </a:rPr>
              <a:t>การพิจารณาอย่างใกล้ชิดในรูปแบบการสร้างสาวกแบบคริสเตียน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C.	A closer look at the Christian Discipleship model</a:t>
            </a:r>
            <a:endParaRPr lang="en-US" alt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81000"/>
            <a:ext cx="10210800" cy="2590800"/>
          </a:xfrm>
        </p:spPr>
        <p:txBody>
          <a:bodyPr>
            <a:normAutofit/>
          </a:bodyPr>
          <a:lstStyle/>
          <a:p>
            <a:pPr marL="506413" indent="-506413"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	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ทีมงานของท่านทุกคนจำเป็นที่จะต้องกลายมาเป็น </a:t>
            </a:r>
            <a:r>
              <a:rPr lang="th-TH" sz="44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ผู้เชี่ยวชาญ</a:t>
            </a:r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เรื่องการสร้างสาวกแบบคริสเตียน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66725" indent="-466725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sz="2000" dirty="0">
                <a:latin typeface="Khmer UI" panose="020B0502040204020203" pitchFamily="34" charset="0"/>
                <a:cs typeface="Khmer UI" panose="020B0502040204020203" pitchFamily="34" charset="0"/>
              </a:rPr>
              <a:t>3.	Every staff in your ministry needs to become an </a:t>
            </a:r>
            <a:r>
              <a:rPr lang="en-US" altLang="en-US" sz="2000" u="sng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expert</a:t>
            </a:r>
            <a:r>
              <a:rPr lang="en-US" altLang="en-US" sz="20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n-US" altLang="en-US" sz="2000" dirty="0">
                <a:latin typeface="Khmer UI" panose="020B0502040204020203" pitchFamily="34" charset="0"/>
                <a:cs typeface="Khmer UI" panose="020B0502040204020203" pitchFamily="34" charset="0"/>
              </a:rPr>
              <a:t>at Christian discipleship.</a:t>
            </a:r>
            <a:endParaRPr lang="en-US" altLang="en-US" i="1" dirty="0">
              <a:solidFill>
                <a:srgbClr val="FFFF59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CD5C35-546A-43E5-9165-C4926512A631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14700"/>
            <a:ext cx="47244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"/>
            <a:ext cx="10160000" cy="2819400"/>
          </a:xfrm>
        </p:spPr>
        <p:txBody>
          <a:bodyPr>
            <a:normAutofit fontScale="92500" lnSpcReduction="20000"/>
          </a:bodyPr>
          <a:lstStyle/>
          <a:p>
            <a:pPr marL="466725" indent="-466725">
              <a:buNone/>
            </a:pP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	</a:t>
            </a: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ผลที่จะตามมาของการสร้างสาวกที่มีประสิทธิผลนั้นก็คือ ผู้คนที่จะสร้างสาวกผู้อื่น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ทิโมธี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2:2</a:t>
            </a:r>
          </a:p>
          <a:p>
            <a:pPr marL="514350" indent="-514350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0000"/>
              <a:buNone/>
            </a:pPr>
            <a:r>
              <a:rPr lang="en-US" altLang="en-US" sz="2600" dirty="0"/>
              <a:t>4.	Effective discipleship produces people who will disciple others.   </a:t>
            </a:r>
            <a:br>
              <a:rPr lang="en-US" altLang="en-US" sz="2600" dirty="0"/>
            </a:br>
            <a:r>
              <a:rPr lang="en-US" altLang="en-US" sz="2600" dirty="0"/>
              <a:t>2 Timothy 2:2</a:t>
            </a:r>
            <a:endParaRPr lang="en-US" altLang="en-US" sz="3400" i="1" dirty="0">
              <a:solidFill>
                <a:srgbClr val="FFFF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CD5C35-546A-43E5-9165-C4926512A631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5143"/>
            <a:ext cx="4826000" cy="3197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926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05001"/>
            <a:ext cx="7086600" cy="4495800"/>
          </a:xfrm>
        </p:spPr>
        <p:txBody>
          <a:bodyPr>
            <a:normAutofit/>
          </a:bodyPr>
          <a:lstStyle/>
          <a:p>
            <a:pPr marL="466725" indent="-466725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	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การสร้างสาวกแบบคริสเตียนนั้นให้ </a:t>
            </a:r>
            <a:r>
              <a:rPr lang="th-TH" sz="36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พระคริสต์</a:t>
            </a:r>
            <a:r>
              <a:rPr lang="th-TH" sz="36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เป็นศูนย์กลาง ไม่ใช่ </a:t>
            </a:r>
            <a:r>
              <a:rPr lang="th-TH" sz="36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มนุษย์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เป็นศูนย์กลาง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66725" indent="0">
              <a:buNone/>
            </a:pP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ฮีบบรู</a:t>
            </a:r>
            <a:r>
              <a:rPr lang="th-TH" sz="3600" b="1" i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12:1-2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66725" indent="-466725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1.	Christian discipleship </a:t>
            </a:r>
            <a:br>
              <a:rPr lang="en-US" altLang="en-US" sz="2000" dirty="0"/>
            </a:br>
            <a:r>
              <a:rPr lang="en-US" altLang="en-US" sz="2000" dirty="0"/>
              <a:t>is </a:t>
            </a:r>
            <a:r>
              <a:rPr lang="en-US" altLang="en-US" sz="2000" u="sng" dirty="0">
                <a:solidFill>
                  <a:srgbClr val="C00000"/>
                </a:solidFill>
              </a:rPr>
              <a:t>Christ</a:t>
            </a:r>
            <a:r>
              <a:rPr lang="en-US" altLang="en-US" sz="2000" dirty="0"/>
              <a:t>-centered, </a:t>
            </a:r>
            <a:br>
              <a:rPr lang="en-US" altLang="en-US" sz="2000" dirty="0"/>
            </a:br>
            <a:r>
              <a:rPr lang="en-US" altLang="en-US" sz="2000" dirty="0"/>
              <a:t>not </a:t>
            </a:r>
            <a:r>
              <a:rPr lang="en-US" altLang="en-US" sz="2000" u="sng" dirty="0">
                <a:solidFill>
                  <a:srgbClr val="FF0000"/>
                </a:solidFill>
              </a:rPr>
              <a:t>man</a:t>
            </a:r>
            <a:r>
              <a:rPr lang="en-US" altLang="en-US" sz="2000" dirty="0"/>
              <a:t>-centered</a:t>
            </a:r>
            <a:br>
              <a:rPr lang="en-US" altLang="en-US" sz="2000" dirty="0"/>
            </a:br>
            <a:r>
              <a:rPr lang="en-US" altLang="en-US" sz="2000" dirty="0"/>
              <a:t>Hebrews 12:1-2</a:t>
            </a:r>
            <a:endParaRPr lang="en-US" altLang="en-US" i="1" dirty="0">
              <a:solidFill>
                <a:srgbClr val="FFFF59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80A7F27B-274A-4B02-B0CD-9B70ED2776DA}" type="slidenum">
              <a:rPr lang="en-US" altLang="en-US"/>
              <a:pPr marL="0" lvl="1"/>
              <a:t>7</a:t>
            </a:fld>
            <a:endParaRPr lang="en-US" alt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744200" cy="1905000"/>
          </a:xfrm>
        </p:spPr>
        <p:txBody>
          <a:bodyPr>
            <a:normAutofit/>
          </a:bodyPr>
          <a:lstStyle/>
          <a:p>
            <a:pPr>
              <a:tabLst>
                <a:tab pos="466725" algn="l"/>
              </a:tabLst>
            </a:pPr>
            <a:r>
              <a:rPr lang="th-TH" sz="4800" dirty="0">
                <a:solidFill>
                  <a:schemeClr val="accent3">
                    <a:lumMod val="50000"/>
                  </a:schemeClr>
                </a:solidFill>
                <a:effectLst/>
              </a:rPr>
              <a:t>ง.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effectLst/>
              </a:rPr>
              <a:t>	</a:t>
            </a:r>
            <a:r>
              <a:rPr lang="th-TH" sz="4800" dirty="0">
                <a:solidFill>
                  <a:schemeClr val="accent3">
                    <a:lumMod val="50000"/>
                  </a:schemeClr>
                </a:solidFill>
                <a:effectLst/>
              </a:rPr>
              <a:t>ลักษณะ10 อย่างของการสร้างสาวกแบบคริสเตียน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D.	Ten characteristics of Christian Discipleship</a:t>
            </a:r>
            <a:endParaRPr lang="en-US" altLang="en-US" sz="36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39" t="12750" r="28732" b="3026"/>
          <a:stretch/>
        </p:blipFill>
        <p:spPr>
          <a:xfrm>
            <a:off x="8631237" y="1981200"/>
            <a:ext cx="2341563" cy="4089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  <p:bldP spid="30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06475"/>
            <a:ext cx="10464800" cy="379412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SzPct val="100000"/>
              <a:buNone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	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การสร้างสาวกแบบคริสเตียนคือการมุ่งไปยัง </a:t>
            </a:r>
            <a:r>
              <a:rPr lang="th-TH" sz="40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อนาคต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ข้างหนา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>
              <a:buNone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ฟิลิปปี 3:12-14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>
              <a:spcAft>
                <a:spcPct val="400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2.	Christian</a:t>
            </a:r>
            <a:r>
              <a:rPr lang="en-US" altLang="en-US" sz="2000" dirty="0">
                <a:solidFill>
                  <a:srgbClr val="FFFF59"/>
                </a:solidFill>
              </a:rPr>
              <a:t> </a:t>
            </a:r>
            <a:r>
              <a:rPr lang="en-US" altLang="en-US" sz="2000" dirty="0"/>
              <a:t>Discipleship is </a:t>
            </a:r>
            <a:r>
              <a:rPr lang="en-US" altLang="en-US" sz="2000" u="sng" dirty="0">
                <a:solidFill>
                  <a:srgbClr val="C00000"/>
                </a:solidFill>
              </a:rPr>
              <a:t>future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oriented  </a:t>
            </a:r>
            <a:br>
              <a:rPr lang="en-US" altLang="en-US" sz="2000" dirty="0"/>
            </a:br>
            <a:r>
              <a:rPr lang="en-US" altLang="en-US" sz="2000" dirty="0"/>
              <a:t>Philippians 3:12-14</a:t>
            </a:r>
            <a:br>
              <a:rPr lang="en-US" altLang="en-US" sz="2000" dirty="0"/>
            </a:br>
            <a:endParaRPr lang="en-US" altLang="en-US" i="1" dirty="0">
              <a:solidFill>
                <a:srgbClr val="FFFF59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0" y="6096001"/>
            <a:ext cx="631032" cy="6770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/>
            <a:fld id="{80A7F27B-274A-4B02-B0CD-9B70ED2776DA}" type="slidenum">
              <a:rPr lang="en-US" altLang="en-US"/>
              <a:pPr marL="0" lvl="1"/>
              <a:t>8</a:t>
            </a:fld>
            <a:endParaRPr lang="en-US" alt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/>
          <a:stretch>
            <a:fillRect/>
          </a:stretch>
        </p:blipFill>
        <p:spPr bwMode="auto">
          <a:xfrm>
            <a:off x="7089764" y="2714625"/>
            <a:ext cx="3984636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622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09600"/>
            <a:ext cx="11277600" cy="3124200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	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การสร้างสาวกแบบคริสเตียนรวมไปถึงองค์ประกอบที่ </a:t>
            </a:r>
            <a:r>
              <a:rPr lang="th-TH" sz="40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น่าอัศจรรย์</a:t>
            </a:r>
            <a:endParaRPr lang="en-US" sz="40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0">
              <a:buNone/>
            </a:pP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ลูกา 1:37 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4000" b="1" dirty="0">
                <a:solidFill>
                  <a:schemeClr val="accent3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มาระโก 16:15-18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en-US" sz="2400" dirty="0"/>
              <a:t>3.	Christian Discipleship includes the element of the </a:t>
            </a:r>
            <a:r>
              <a:rPr lang="en-US" altLang="en-US" sz="2400" u="sng" dirty="0">
                <a:solidFill>
                  <a:srgbClr val="C00000"/>
                </a:solidFill>
              </a:rPr>
              <a:t>miraculous</a:t>
            </a:r>
            <a:br>
              <a:rPr lang="en-US" altLang="en-US" sz="2400" u="sng" dirty="0">
                <a:solidFill>
                  <a:srgbClr val="C00000"/>
                </a:solidFill>
              </a:rPr>
            </a:br>
            <a:r>
              <a:rPr lang="en-US" sz="2400" dirty="0"/>
              <a:t>Luke 1:37      Mark 16:15-18</a:t>
            </a:r>
            <a:endParaRPr lang="en-US" altLang="en-US" sz="2400" i="1" dirty="0">
              <a:solidFill>
                <a:srgbClr val="C00000"/>
              </a:solidFill>
            </a:endParaRPr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12/2019                                          T505.11 &amp; T506.01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www.iTeenChallenge.org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fld id="{838EB51B-DEC1-4D38-905F-8D046482F8FA}" type="slidenum">
              <a:rPr lang="en-US" altLang="en-US"/>
              <a:pPr lvl="1"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733800"/>
            <a:ext cx="26336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803650"/>
            <a:ext cx="22510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4278</TotalTime>
  <Words>211</Words>
  <Application>Microsoft Office PowerPoint</Application>
  <PresentationFormat>Widescreen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Cordia New</vt:lpstr>
      <vt:lpstr>DaunPenh</vt:lpstr>
      <vt:lpstr>Khmer UI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กุญแจในการประสบความสำเร็จของทีนชาล์เล้นจ์: ส่วนที่ 2 การพิจารณาอย่างใกล้ชิดในรูปแบบของการสร้างสาวกแบบคริสเตียน Keys to the Success of Teen Challenge—Part 2 A closer look at the Christian Discipleship model</vt:lpstr>
      <vt:lpstr>ก. รูปแบบในการบำบัดรักษาผู้ติดยาเสพติด Models of Treating Addiction</vt:lpstr>
      <vt:lpstr>PowerPoint Presentation</vt:lpstr>
      <vt:lpstr>ค.  การพิจารณาอย่างใกล้ชิดในรูปแบบการสร้างสาวกแบบคริสเตียน C. A closer look at the Christian Discipleship model</vt:lpstr>
      <vt:lpstr>PowerPoint Presentation</vt:lpstr>
      <vt:lpstr>PowerPoint Presentation</vt:lpstr>
      <vt:lpstr>ง. ลักษณะ10 อย่างของการสร้างสาวกแบบคริสเตียน D. Ten characteristics of Christian Discipleship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คำถามสำหรับการอภิปราย Questions for discussion</vt:lpstr>
      <vt:lpstr>ข้อมูลสำหรับการติดต่อ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the Success of Teen Challenge</dc:title>
  <dc:creator>staysharp</dc:creator>
  <cp:lastModifiedBy>Dave Batty</cp:lastModifiedBy>
  <cp:revision>155</cp:revision>
  <dcterms:created xsi:type="dcterms:W3CDTF">2007-02-03T15:41:39Z</dcterms:created>
  <dcterms:modified xsi:type="dcterms:W3CDTF">2019-12-13T17:47:03Z</dcterms:modified>
</cp:coreProperties>
</file>