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4" r:id="rId3"/>
    <p:sldId id="257" r:id="rId4"/>
    <p:sldId id="295" r:id="rId5"/>
    <p:sldId id="293" r:id="rId6"/>
    <p:sldId id="294" r:id="rId7"/>
    <p:sldId id="296" r:id="rId8"/>
    <p:sldId id="298" r:id="rId9"/>
    <p:sldId id="330" r:id="rId10"/>
    <p:sldId id="304" r:id="rId11"/>
    <p:sldId id="300" r:id="rId12"/>
    <p:sldId id="306" r:id="rId13"/>
    <p:sldId id="326" r:id="rId14"/>
    <p:sldId id="303" r:id="rId15"/>
    <p:sldId id="258" r:id="rId16"/>
    <p:sldId id="260" r:id="rId17"/>
    <p:sldId id="322" r:id="rId18"/>
    <p:sldId id="321" r:id="rId19"/>
    <p:sldId id="286" r:id="rId20"/>
    <p:sldId id="263" r:id="rId21"/>
    <p:sldId id="264" r:id="rId22"/>
    <p:sldId id="308" r:id="rId23"/>
    <p:sldId id="316" r:id="rId24"/>
    <p:sldId id="309" r:id="rId25"/>
    <p:sldId id="310" r:id="rId26"/>
    <p:sldId id="323" r:id="rId27"/>
    <p:sldId id="314" r:id="rId28"/>
    <p:sldId id="327" r:id="rId29"/>
    <p:sldId id="328" r:id="rId30"/>
    <p:sldId id="275" r:id="rId31"/>
    <p:sldId id="312" r:id="rId32"/>
    <p:sldId id="313" r:id="rId33"/>
    <p:sldId id="311" r:id="rId34"/>
    <p:sldId id="329" r:id="rId35"/>
    <p:sldId id="292" r:id="rId3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>
      <p:cViewPr varScale="1">
        <p:scale>
          <a:sx n="34" d="100"/>
          <a:sy n="34" d="100"/>
        </p:scale>
        <p:origin x="78" y="3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F78A98-0ED1-4BAD-949C-284B596DAA6C}" type="datetimeFigureOut">
              <a:rPr lang="en-US" altLang="en-US"/>
              <a:pPr/>
              <a:t>12/13/2019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A67104-63D3-4839-9DC1-A0ABF41F0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10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E00D94-21C6-4ED4-96E4-50A9FB74529C}" type="datetimeFigureOut">
              <a:rPr lang="en-US" altLang="en-US"/>
              <a:pPr/>
              <a:t>12/13/2019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18C1DB-DF15-4926-BF20-5E12EE96A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579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Nicky Cruz</a:t>
            </a:r>
            <a:r>
              <a:rPr lang="en-US" baseline="0" dirty="0"/>
              <a:t> exchanges gang bat for Bible with Dave Wilkerson. Israel </a:t>
            </a:r>
            <a:r>
              <a:rPr lang="en-US" baseline="0" dirty="0" err="1"/>
              <a:t>Navarez</a:t>
            </a:r>
            <a:r>
              <a:rPr lang="en-US" baseline="0" dirty="0"/>
              <a:t> looks on. He was President of the Mau </a:t>
            </a:r>
            <a:r>
              <a:rPr lang="en-US" baseline="0" dirty="0" err="1"/>
              <a:t>Mau</a:t>
            </a:r>
            <a:r>
              <a:rPr lang="en-US" baseline="0" dirty="0"/>
              <a:t> gang in NYC. They both accepted Christ in July 1958.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C1DB-DF15-4926-BF20-5E12EE96A45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70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farm was the first long term Teen Challenge program started</a:t>
            </a:r>
            <a:r>
              <a:rPr lang="en-US" baseline="0" dirty="0"/>
              <a:t> in 1962 at </a:t>
            </a:r>
            <a:r>
              <a:rPr lang="en-US" baseline="0" dirty="0" err="1"/>
              <a:t>Rehrersburg</a:t>
            </a:r>
            <a:r>
              <a:rPr lang="en-US" baseline="0" dirty="0"/>
              <a:t>, PA, USA, about 3 hours drive from New York 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C1DB-DF15-4926-BF20-5E12EE96A45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041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Howard Foltz and Dieter Bahr, Pioneers of Teen Challenge in Europe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CE2EF0-0804-4D5C-99A7-7A1B3B10FB50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BB2816-BE00-4401-A2F3-65BA52A7820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828F-7C45-4079-89B3-37A7FE37D9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CC87-A44D-41E3-86C6-E2CDBF4831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918E-5EA2-4C04-BDEF-A05D8630E1F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7DB9-9EBD-4A4B-9FF9-19ADD32F7CF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5E54-ABB6-424E-80B7-AAC90A35E40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0066-CB7A-4051-A458-94297BEE5E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49CD-4668-4F29-9F31-81108437543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C10-6275-4E59-96FB-202C7E0009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12F7-D495-4127-A359-CB1019DE5C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418642-E994-4EBF-8777-AEAA4C23B10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010400" y="6405736"/>
            <a:ext cx="4519296" cy="367968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12-2019                               T505.11 &amp; 506.01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352801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AE3E92-E2D5-4E0B-A630-7D3D9BEBE8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10996296" cy="2590800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  <a:tabLst>
                <a:tab pos="622300" algn="l"/>
              </a:tabLst>
            </a:pPr>
            <a:r>
              <a:rPr lang="th-TH" dirty="0">
                <a:solidFill>
                  <a:srgbClr val="C00000"/>
                </a:solidFill>
                <a:effectLst/>
              </a:rPr>
              <a:t>กุญแจในการประสบความสำเร็จของทีนชาล์เล้นจ์</a:t>
            </a:r>
            <a:r>
              <a:rPr lang="en-US" altLang="en-US" dirty="0">
                <a:solidFill>
                  <a:srgbClr val="C00000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: </a:t>
            </a:r>
            <a:r>
              <a:rPr lang="th-TH" dirty="0">
                <a:solidFill>
                  <a:srgbClr val="C00000"/>
                </a:solidFill>
                <a:effectLst/>
              </a:rPr>
              <a:t>ส่วนที่</a:t>
            </a:r>
            <a:r>
              <a:rPr lang="en-US" dirty="0">
                <a:solidFill>
                  <a:srgbClr val="C00000"/>
                </a:solidFill>
                <a:effectLst/>
              </a:rPr>
              <a:t> 1</a:t>
            </a:r>
            <a:r>
              <a:rPr lang="en-US" altLang="en-US" dirty="0">
                <a:solidFill>
                  <a:srgbClr val="C00000"/>
                </a:solidFill>
              </a:rPr>
              <a:t/>
            </a:r>
            <a:br>
              <a:rPr lang="en-US" altLang="en-US" dirty="0">
                <a:solidFill>
                  <a:srgbClr val="C00000"/>
                </a:solidFill>
              </a:rPr>
            </a:br>
            <a:r>
              <a:rPr lang="th-TH" dirty="0">
                <a:solidFill>
                  <a:srgbClr val="C00000"/>
                </a:solidFill>
                <a:effectLst/>
              </a:rPr>
              <a:t>วิธีการของทีนชาล์เล้นจ์ในการช่วยเหลือคนที่ติดยาเสพติด</a:t>
            </a:r>
            <a:r>
              <a:rPr lang="en-US" dirty="0">
                <a:solidFill>
                  <a:srgbClr val="C00000"/>
                </a:solidFill>
                <a:effectLst/>
              </a:rPr>
              <a:t/>
            </a:r>
            <a:br>
              <a:rPr lang="en-US" dirty="0">
                <a:solidFill>
                  <a:srgbClr val="C00000"/>
                </a:solidFill>
                <a:effectLst/>
              </a:rPr>
            </a:br>
            <a:r>
              <a:rPr lang="en-US" altLang="en-US" sz="1100" dirty="0">
                <a:solidFill>
                  <a:srgbClr val="C00000"/>
                </a:solidFill>
              </a:rPr>
              <a:t/>
            </a:r>
            <a:br>
              <a:rPr lang="en-US" altLang="en-US" sz="1100" dirty="0">
                <a:solidFill>
                  <a:srgbClr val="C00000"/>
                </a:solidFill>
              </a:rPr>
            </a:br>
            <a:r>
              <a:rPr lang="en-US" altLang="en-US" sz="2700" dirty="0"/>
              <a:t>Keys to the Success of Teen Challenge—Part 1</a:t>
            </a:r>
            <a:br>
              <a:rPr lang="en-US" altLang="en-US" sz="2700" dirty="0"/>
            </a:br>
            <a:r>
              <a:rPr lang="en-US" sz="2400" dirty="0">
                <a:effectLst/>
              </a:rPr>
              <a:t>The Teen Challenge approach to helping people with drug addiction</a:t>
            </a:r>
            <a:r>
              <a:rPr lang="ru-RU" altLang="en-US" sz="2400" dirty="0"/>
              <a:t> </a:t>
            </a:r>
            <a:endParaRPr lang="en-US" altLang="en-US" sz="2400" b="0" i="1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3581400"/>
            <a:ext cx="5486400" cy="1600200"/>
          </a:xfrm>
        </p:spPr>
        <p:txBody>
          <a:bodyPr/>
          <a:lstStyle/>
          <a:p>
            <a:r>
              <a:rPr lang="th-TH" sz="4800" dirty="0"/>
              <a:t>เดวิด เบทตี้</a:t>
            </a:r>
            <a:r>
              <a:rPr lang="en-US" sz="3600" dirty="0">
                <a:latin typeface="DaunPenh" panose="01010101010101010101" pitchFamily="2" charset="0"/>
                <a:cs typeface="DaunPenh" panose="01010101010101010101" pitchFamily="2" charset="0"/>
              </a:rPr>
              <a:t>:</a:t>
            </a:r>
            <a:r>
              <a:rPr lang="en-US" altLang="en-US" sz="3600" dirty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altLang="en-US" dirty="0"/>
              <a:t>Dave Batty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0C3428-BD98-4D53-9745-D964C5E25873}" type="slidenum">
              <a:rPr lang="en-US" altLang="en-US"/>
              <a:pPr/>
              <a:t>1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40" y="3734997"/>
            <a:ext cx="1752600" cy="10644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A083724-27F2-4A92-BB92-AF541ED68D9E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11269" name="Picture 2" descr="Teen Challenge Cambodia bui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2895600"/>
            <a:ext cx="74993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Teen Challenge Cambo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746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0E9A52-F46B-45CA-BB09-04F5339F6E49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10245" name="Picture 6" descr="C&amp;S Transl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78FBE7-D576-4F00-B179-03A70D5F7A34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12293" name="Picture 4" descr="Teen Challenge Cambo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4" y="836614"/>
            <a:ext cx="5451475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Teen Challenge Cambodia bu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4279900"/>
            <a:ext cx="55245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838200" y="457201"/>
            <a:ext cx="10439400" cy="5292725"/>
          </a:xfrm>
        </p:spPr>
        <p:txBody>
          <a:bodyPr/>
          <a:lstStyle/>
          <a:p>
            <a:pPr marL="0" indent="0">
              <a:buNone/>
            </a:pPr>
            <a:r>
              <a:rPr lang="th-TH" altLang="en-US" sz="6600" b="1" dirty="0">
                <a:solidFill>
                  <a:schemeClr val="accent3">
                    <a:lumMod val="50000"/>
                  </a:schemeClr>
                </a:solidFill>
                <a:latin typeface="DaunPenh" panose="01010101010101010101" pitchFamily="2" charset="0"/>
              </a:rPr>
              <a:t>แรงจูงใจที่ดีที่สุดที่จะให้ผู้เสพได้รับการเปลี่ยนแปลงคืออะไร</a:t>
            </a:r>
            <a:r>
              <a:rPr lang="en-US" altLang="en-US" sz="4400" b="1" dirty="0">
                <a:solidFill>
                  <a:schemeClr val="accent3">
                    <a:lumMod val="50000"/>
                  </a:schemeClr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/>
            </a:r>
            <a:br>
              <a:rPr lang="en-US" altLang="en-US" sz="4400" b="1" dirty="0">
                <a:solidFill>
                  <a:schemeClr val="accent3">
                    <a:lumMod val="50000"/>
                  </a:schemeClr>
                </a:solidFill>
                <a:latin typeface="DaunPenh" panose="01010101010101010101" pitchFamily="2" charset="0"/>
                <a:cs typeface="DaunPenh" panose="01010101010101010101" pitchFamily="2" charset="0"/>
              </a:rPr>
            </a:br>
            <a:r>
              <a:rPr lang="en-US" altLang="en-US" sz="2400" dirty="0"/>
              <a:t>What best motivates an addict to change?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12-2019                               T505.11 &amp; 506.01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9DDBC2-B3FE-4ED5-94A7-1AF5F8D5FC8B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215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98901"/>
            <a:ext cx="15240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8" r="25246"/>
          <a:stretch>
            <a:fillRect/>
          </a:stretch>
        </p:blipFill>
        <p:spPr bwMode="auto">
          <a:xfrm>
            <a:off x="6781801" y="3581400"/>
            <a:ext cx="19224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94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F29EB2-BBE4-4731-ADA2-3E4DEC537C9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10843896" cy="3733800"/>
          </a:xfrm>
        </p:spPr>
        <p:txBody>
          <a:bodyPr>
            <a:normAutofit/>
          </a:bodyPr>
          <a:lstStyle/>
          <a:p>
            <a:r>
              <a:rPr lang="th-TH" altLang="en-US" sz="6600" dirty="0">
                <a:solidFill>
                  <a:schemeClr val="accent3">
                    <a:lumMod val="50000"/>
                  </a:schemeClr>
                </a:solidFill>
              </a:rPr>
              <a:t>อะไรคือกุญแจของการประสบความสำเร็จของทีนชาล์เล้นจ์ในอนาคต?</a:t>
            </a:r>
            <a:r>
              <a:rPr lang="en-US" altLang="en-US" sz="5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5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3200" dirty="0"/>
              <a:t>So what are the keys to the success of </a:t>
            </a:r>
            <a:br>
              <a:rPr lang="en-US" altLang="en-US" sz="3200" dirty="0"/>
            </a:br>
            <a:r>
              <a:rPr lang="en-US" altLang="en-US" sz="3200" dirty="0"/>
              <a:t>Teen Challenge for the future?</a:t>
            </a:r>
            <a:endParaRPr lang="en-US" altLang="en-US" sz="54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652" y="3962401"/>
            <a:ext cx="3556986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381001"/>
            <a:ext cx="10210800" cy="3505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th-TH" altLang="en-US" sz="6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ให้เราระมัดระวังที่จะไม่สั่งสอนให้ทีมงานของเราไปไกลจากกุญแจที่นำไปสู่ความสำเร็จ</a:t>
            </a:r>
            <a:endParaRPr lang="en-US" altLang="en-US" sz="66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/>
              <a:t>We must be careful not to educate our staff away from what has been the key to our success.</a:t>
            </a:r>
            <a:endParaRPr lang="en-US" alt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4A1AF0-90CE-4350-8111-8B476E41983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4590871"/>
            <a:ext cx="5867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/>
            <a:r>
              <a:rPr lang="th-TH" sz="2800" dirty="0"/>
              <a:t>ดัก วีเวอร์ ผู้อำนวนการโกลบอลทีมชาล์เล้นจ์แอฟริกา </a:t>
            </a:r>
            <a:r>
              <a:rPr lang="en-US" dirty="0"/>
              <a:t>(Doug Wever Global Teen Challenge Regional Director for Africa</a:t>
            </a:r>
            <a:r>
              <a:rPr lang="en-US" sz="2000" dirty="0"/>
              <a:t>)</a:t>
            </a:r>
          </a:p>
          <a:p>
            <a:pPr algn="r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—Doug Wever First USA National Teen Challenge Accreditation Director</a:t>
            </a: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3752850"/>
            <a:ext cx="1766888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752600"/>
            <a:ext cx="10058400" cy="4572001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spcAft>
                <a:spcPts val="15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1</a:t>
            </a:r>
            <a:r>
              <a:rPr lang="km-KH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. 	</a:t>
            </a:r>
            <a:r>
              <a:rPr lang="th-TH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+mj-cs"/>
              </a:rPr>
              <a:t>รูปแบบทางด้าน </a:t>
            </a:r>
            <a:r>
              <a:rPr lang="th-TH" altLang="en-US" sz="4800" b="1" u="sng" dirty="0">
                <a:solidFill>
                  <a:srgbClr val="FF0000"/>
                </a:solidFill>
                <a:latin typeface="Khmer UI" panose="020B0502040204020203" pitchFamily="34" charset="0"/>
                <a:cs typeface="+mj-cs"/>
              </a:rPr>
              <a:t>ยา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000" u="sng" dirty="0">
                <a:solidFill>
                  <a:schemeClr val="accent2">
                    <a:lumMod val="75000"/>
                  </a:schemeClr>
                </a:solidFill>
              </a:rPr>
              <a:t>Medical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000" dirty="0"/>
              <a:t>Model </a:t>
            </a:r>
            <a:endParaRPr lang="en-US" altLang="en-US" i="1" u="sng" dirty="0">
              <a:solidFill>
                <a:srgbClr val="FFFF00"/>
              </a:solidFill>
            </a:endParaRPr>
          </a:p>
          <a:p>
            <a:pPr marL="914400" indent="-914400">
              <a:spcAft>
                <a:spcPts val="15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2</a:t>
            </a:r>
            <a:r>
              <a:rPr lang="km-KH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. </a:t>
            </a:r>
            <a:r>
              <a:rPr lang="km-KH" altLang="en-US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Khmer UI" panose="020B0502040204020203" pitchFamily="34" charset="0"/>
              </a:rPr>
              <a:t>	</a:t>
            </a:r>
            <a:r>
              <a:rPr lang="th-TH" altLang="en-US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รูปแบบทางด้าน </a:t>
            </a:r>
            <a:r>
              <a:rPr lang="th-TH" altLang="en-US" sz="48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จิตวิทยา</a:t>
            </a:r>
            <a:r>
              <a:rPr lang="th-TH" altLang="en-US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altLang="en-US" u="sng" dirty="0">
                <a:solidFill>
                  <a:srgbClr val="FF0000"/>
                </a:solidFill>
              </a:rPr>
              <a:t/>
            </a:r>
            <a:br>
              <a:rPr lang="en-US" altLang="en-US" u="sng" dirty="0">
                <a:solidFill>
                  <a:srgbClr val="FF0000"/>
                </a:solidFill>
              </a:rPr>
            </a:br>
            <a:r>
              <a:rPr lang="en-US" altLang="en-US" sz="2000" u="sng" dirty="0">
                <a:solidFill>
                  <a:schemeClr val="accent2">
                    <a:lumMod val="75000"/>
                  </a:schemeClr>
                </a:solidFill>
              </a:rPr>
              <a:t>Psychological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000" dirty="0"/>
              <a:t>Model </a:t>
            </a:r>
            <a:endParaRPr lang="en-US" altLang="en-US" sz="2000" i="1" u="sng" dirty="0">
              <a:solidFill>
                <a:srgbClr val="FFFF00"/>
              </a:solidFill>
            </a:endParaRPr>
          </a:p>
          <a:p>
            <a:pPr marL="914400" indent="-914400">
              <a:spcAft>
                <a:spcPts val="15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3</a:t>
            </a:r>
            <a:r>
              <a:rPr lang="km-KH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. 	</a:t>
            </a:r>
            <a:r>
              <a:rPr lang="th-TH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+mj-cs"/>
              </a:rPr>
              <a:t>ปแบบทางด้าน </a:t>
            </a:r>
            <a:r>
              <a:rPr lang="th-TH" altLang="en-US" sz="4800" b="1" u="sng" dirty="0">
                <a:solidFill>
                  <a:srgbClr val="FF0000"/>
                </a:solidFill>
                <a:latin typeface="Khmer UI" panose="020B0502040204020203" pitchFamily="34" charset="0"/>
                <a:cs typeface="+mj-cs"/>
              </a:rPr>
              <a:t>การศึกษา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000" u="sng" dirty="0">
                <a:solidFill>
                  <a:schemeClr val="accent2">
                    <a:lumMod val="75000"/>
                  </a:schemeClr>
                </a:solidFill>
              </a:rPr>
              <a:t>Educational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000" dirty="0"/>
              <a:t>Model </a:t>
            </a:r>
            <a:endParaRPr lang="en-US" altLang="en-US" sz="2000" i="1" u="sng" dirty="0">
              <a:solidFill>
                <a:srgbClr val="FFFF00"/>
              </a:solidFill>
            </a:endParaRPr>
          </a:p>
          <a:p>
            <a:pPr marL="914400" indent="-914400">
              <a:buClr>
                <a:schemeClr val="tx1"/>
              </a:buClr>
              <a:buSzPct val="100000"/>
              <a:buNone/>
            </a:pP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4</a:t>
            </a:r>
            <a:r>
              <a:rPr lang="km-KH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. 	</a:t>
            </a:r>
            <a:r>
              <a:rPr lang="th-TH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+mj-cs"/>
              </a:rPr>
              <a:t>รูปแบบทางด้านการ </a:t>
            </a:r>
            <a:r>
              <a:rPr lang="th-TH" altLang="en-US" sz="4800" b="1" u="sng" dirty="0">
                <a:solidFill>
                  <a:srgbClr val="FF0000"/>
                </a:solidFill>
                <a:latin typeface="Khmer UI" panose="020B0502040204020203" pitchFamily="34" charset="0"/>
                <a:cs typeface="+mj-cs"/>
              </a:rPr>
              <a:t>สร้างสาวกแบบคริสเตียน </a:t>
            </a:r>
            <a:r>
              <a:rPr lang="en-US" altLang="en-US" b="1" u="sng" dirty="0">
                <a:solidFill>
                  <a:srgbClr val="FF0000"/>
                </a:solidFill>
              </a:rPr>
              <a:t/>
            </a:r>
            <a:br>
              <a:rPr lang="en-US" altLang="en-US" b="1" u="sng" dirty="0">
                <a:solidFill>
                  <a:srgbClr val="FF0000"/>
                </a:solidFill>
              </a:rPr>
            </a:br>
            <a:r>
              <a:rPr lang="en-US" altLang="en-US" sz="2000" u="sng" dirty="0">
                <a:solidFill>
                  <a:schemeClr val="accent2">
                    <a:lumMod val="75000"/>
                  </a:schemeClr>
                </a:solidFill>
              </a:rPr>
              <a:t>Christian</a:t>
            </a:r>
            <a:r>
              <a:rPr lang="en-US" altLang="en-US" sz="2000" u="sng" dirty="0">
                <a:solidFill>
                  <a:srgbClr val="FFC000"/>
                </a:solidFill>
              </a:rPr>
              <a:t> </a:t>
            </a:r>
            <a:r>
              <a:rPr lang="en-US" altLang="en-US" sz="2000" u="sng" dirty="0">
                <a:solidFill>
                  <a:schemeClr val="accent2">
                    <a:lumMod val="75000"/>
                  </a:schemeClr>
                </a:solidFill>
              </a:rPr>
              <a:t>Discipleship</a:t>
            </a:r>
            <a:r>
              <a:rPr lang="en-US" altLang="en-US" sz="2000" u="sng" dirty="0">
                <a:solidFill>
                  <a:srgbClr val="FFC000"/>
                </a:solidFill>
              </a:rPr>
              <a:t> </a:t>
            </a:r>
            <a:r>
              <a:rPr lang="en-US" altLang="en-US" sz="2000" dirty="0"/>
              <a:t>Model</a:t>
            </a:r>
            <a:endParaRPr lang="en-US" altLang="en-US" sz="2000" i="1" u="sng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5FE724-1960-4012-95C1-93E288263AF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691496" cy="1752600"/>
          </a:xfrm>
        </p:spPr>
        <p:txBody>
          <a:bodyPr>
            <a:normAutofit/>
          </a:bodyPr>
          <a:lstStyle/>
          <a:p>
            <a:pPr marL="914400" indent="-914400"/>
            <a:r>
              <a:rPr lang="th-TH" altLang="en-US" sz="4900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ค.	รูปแบบในการบำบัดรักษาผู้ติดยาเสพติด</a:t>
            </a:r>
            <a:r>
              <a:rPr lang="en-US" altLang="en-US" sz="4900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4900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Models of Treating Addiction</a:t>
            </a:r>
            <a:endParaRPr lang="en-US" altLang="en-US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1"/>
            <a:ext cx="11864976" cy="3276600"/>
          </a:xfrm>
        </p:spPr>
        <p:txBody>
          <a:bodyPr>
            <a:normAutofit fontScale="92500" lnSpcReduction="20000"/>
          </a:bodyPr>
          <a:lstStyle/>
          <a:p>
            <a:pPr marL="1588" indent="-1588" algn="ctr">
              <a:buNone/>
            </a:pPr>
            <a:r>
              <a:rPr lang="th-TH" altLang="en-US" sz="7200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ทีนชาล์เล้นจ์คือ </a:t>
            </a:r>
            <a:r>
              <a:rPr lang="en-US" altLang="en-US" sz="7200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/>
            </a:r>
            <a:br>
              <a:rPr lang="en-US" altLang="en-US" sz="7200" dirty="0">
                <a:solidFill>
                  <a:schemeClr val="accent3">
                    <a:lumMod val="50000"/>
                  </a:schemeClr>
                </a:solidFill>
                <a:cs typeface="+mj-cs"/>
              </a:rPr>
            </a:br>
            <a:r>
              <a:rPr lang="th-TH" altLang="en-US" sz="7200" u="sng" dirty="0">
                <a:solidFill>
                  <a:srgbClr val="FF0000"/>
                </a:solidFill>
                <a:cs typeface="+mj-cs"/>
              </a:rPr>
              <a:t>งานพันธกิจที่นำไปสู่พระมหาบัญชา</a:t>
            </a:r>
            <a:r>
              <a:rPr lang="fr-FR" altLang="en-US" sz="7200" u="sng" dirty="0">
                <a:solidFill>
                  <a:srgbClr val="FF0000"/>
                </a:solidFill>
                <a:cs typeface="+mj-cs"/>
              </a:rPr>
              <a:t> </a:t>
            </a:r>
            <a:endParaRPr lang="ru-RU" altLang="en-US" sz="7200" u="sng" dirty="0">
              <a:solidFill>
                <a:srgbClr val="FF0000"/>
              </a:solidFill>
              <a:cs typeface="+mj-cs"/>
            </a:endParaRPr>
          </a:p>
          <a:p>
            <a:pPr marL="1588" indent="-1588" algn="ctr">
              <a:spcBef>
                <a:spcPts val="0"/>
              </a:spcBef>
              <a:buNone/>
            </a:pPr>
            <a:r>
              <a:rPr lang="th-TH" altLang="en-US" sz="5800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+mj-cs"/>
              </a:rPr>
              <a:t>มัทธิว</a:t>
            </a:r>
            <a:r>
              <a:rPr lang="en-US" altLang="en-US" sz="5800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+mj-cs"/>
              </a:rPr>
              <a:t> 28:19-20</a:t>
            </a:r>
          </a:p>
          <a:p>
            <a:pPr marL="1588" indent="-1588" algn="ctr">
              <a:buNone/>
            </a:pPr>
            <a:r>
              <a:rPr lang="en-US" altLang="en-US" sz="2000" dirty="0"/>
              <a:t>Teen Challenge is a </a:t>
            </a:r>
            <a:r>
              <a:rPr lang="en-US" altLang="en-US" sz="2000" u="sng" dirty="0">
                <a:solidFill>
                  <a:srgbClr val="C00000"/>
                </a:solidFill>
              </a:rPr>
              <a:t>Great Commission </a:t>
            </a:r>
            <a:r>
              <a:rPr lang="en-US" altLang="en-US" sz="2000" dirty="0"/>
              <a:t>ministry</a:t>
            </a:r>
          </a:p>
          <a:p>
            <a:pPr marL="1588" indent="-1588" algn="ctr">
              <a:buNone/>
            </a:pPr>
            <a:r>
              <a:rPr lang="en-US" altLang="en-US" sz="2000" dirty="0"/>
              <a:t>Matthew 28:19-20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0C610F-3D8C-4F64-842F-B67E82F730BF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1"/>
            <a:ext cx="914400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4906963"/>
          </a:xfrm>
        </p:spPr>
        <p:txBody>
          <a:bodyPr>
            <a:normAutofit fontScale="70000" lnSpcReduction="20000"/>
          </a:bodyPr>
          <a:lstStyle/>
          <a:p>
            <a:pPr marL="563563" indent="-563563">
              <a:spcBef>
                <a:spcPts val="2400"/>
              </a:spcBef>
              <a:spcAft>
                <a:spcPts val="1200"/>
              </a:spcAft>
              <a:buNone/>
              <a:tabLst>
                <a:tab pos="563563" algn="l"/>
              </a:tabLst>
            </a:pP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	</a:t>
            </a:r>
            <a:r>
              <a:rPr lang="th-TH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</a:rPr>
              <a:t>รูปแบบทางด้าน</a:t>
            </a:r>
            <a:r>
              <a:rPr lang="th-TH" altLang="en-US" sz="4800" b="1" dirty="0">
                <a:solidFill>
                  <a:schemeClr val="accent6"/>
                </a:solidFill>
                <a:latin typeface="Khmer UI" panose="020B0502040204020203" pitchFamily="34" charset="0"/>
              </a:rPr>
              <a:t>ยา</a:t>
            </a:r>
            <a:r>
              <a:rPr lang="km-KH" altLang="en-US" sz="4800" dirty="0">
                <a:solidFill>
                  <a:srgbClr val="EB641B">
                    <a:lumMod val="50000"/>
                  </a:srgbClr>
                </a:solidFill>
              </a:rPr>
              <a:t> </a:t>
            </a:r>
            <a:r>
              <a:rPr lang="en-US" altLang="en-US" sz="2200" dirty="0"/>
              <a:t>Medical Model</a:t>
            </a:r>
            <a:br>
              <a:rPr lang="en-US" altLang="en-US" sz="2200" dirty="0"/>
            </a:br>
            <a:r>
              <a:rPr lang="en-US" altLang="en-US" sz="4600" dirty="0">
                <a:solidFill>
                  <a:schemeClr val="accent3">
                    <a:lumMod val="50000"/>
                  </a:schemeClr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--</a:t>
            </a:r>
            <a:r>
              <a:rPr lang="th-TH" sz="4600" b="1" dirty="0">
                <a:solidFill>
                  <a:schemeClr val="accent3">
                    <a:lumMod val="50000"/>
                  </a:schemeClr>
                </a:solidFill>
              </a:rPr>
              <a:t>การล้างสารพิษทางยาในคลินิกดีท็อกซ์</a:t>
            </a:r>
            <a:r>
              <a:rPr lang="en-US" altLang="en-US" sz="4600" dirty="0">
                <a:solidFill>
                  <a:schemeClr val="accent3">
                    <a:lumMod val="50000"/>
                  </a:schemeClr>
                </a:solidFill>
                <a:latin typeface="DaunPenh" panose="01010101010101010101" pitchFamily="2" charset="0"/>
              </a:rPr>
              <a:t/>
            </a:r>
            <a:br>
              <a:rPr lang="en-US" altLang="en-US" sz="4600" dirty="0">
                <a:solidFill>
                  <a:schemeClr val="accent3">
                    <a:lumMod val="50000"/>
                  </a:schemeClr>
                </a:solidFill>
                <a:latin typeface="DaunPenh" panose="01010101010101010101" pitchFamily="2" charset="0"/>
              </a:rPr>
            </a:br>
            <a:r>
              <a:rPr lang="en-US" altLang="en-US" sz="21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sz="2100" dirty="0"/>
              <a:t>detox at a medical detox facility</a:t>
            </a:r>
          </a:p>
          <a:p>
            <a:pPr marL="796925" indent="-233363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altLang="en-US" sz="4600" dirty="0">
                <a:solidFill>
                  <a:schemeClr val="accent3">
                    <a:lumMod val="50000"/>
                  </a:schemeClr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--</a:t>
            </a:r>
            <a:r>
              <a:rPr lang="th-TH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h-TH" sz="4600" b="1" dirty="0">
                <a:solidFill>
                  <a:schemeClr val="accent3">
                    <a:lumMod val="50000"/>
                  </a:schemeClr>
                </a:solidFill>
              </a:rPr>
              <a:t>ท่านจะให้ผู้เรียนใช้ยาที่มีผลกระทบต่ออารมณ์หรือไม่</a:t>
            </a:r>
            <a:r>
              <a:rPr lang="en-US" sz="46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en-US" sz="2200" dirty="0"/>
              <a:t>(</a:t>
            </a:r>
            <a:r>
              <a:rPr lang="en-US" altLang="en-US" sz="2200" dirty="0"/>
              <a:t>What about using mood altering drugs?</a:t>
            </a:r>
            <a:r>
              <a:rPr lang="ru-RU" altLang="en-US" sz="2200" dirty="0"/>
              <a:t>)</a:t>
            </a:r>
            <a:endParaRPr lang="en-US" altLang="en-US" sz="2200" dirty="0"/>
          </a:p>
          <a:p>
            <a:pPr marL="571500" indent="-571500">
              <a:spcAft>
                <a:spcPts val="2000"/>
              </a:spcAft>
              <a:buNone/>
              <a:tabLst>
                <a:tab pos="914400" algn="l"/>
              </a:tabLst>
            </a:pPr>
            <a:r>
              <a:rPr lang="en-US" altLang="en-US" sz="4800" dirty="0">
                <a:solidFill>
                  <a:srgbClr val="EB641B">
                    <a:lumMod val="50000"/>
                  </a:srgb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	</a:t>
            </a:r>
            <a:r>
              <a:rPr lang="th-TH" altLang="en-US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</a:rPr>
              <a:t>รูปแบบทางด้านจิตวิทยา</a:t>
            </a:r>
            <a:r>
              <a:rPr lang="en-US" altLang="en-US" sz="3000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altLang="en-US" sz="2200" dirty="0"/>
              <a:t>Psychological Model</a:t>
            </a:r>
            <a:br>
              <a:rPr lang="en-US" altLang="en-US" sz="2200" dirty="0"/>
            </a:br>
            <a:r>
              <a:rPr lang="en-US" altLang="en-US" sz="4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--</a:t>
            </a:r>
            <a:r>
              <a:rPr lang="th-TH" sz="4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ปัญหาทางด้านจิตใจในระดับลึก อาจต้องส่งไปที่นักจิตวิทยา</a:t>
            </a:r>
            <a:r>
              <a:rPr lang="en-US" altLang="en-US" sz="4600" dirty="0">
                <a:solidFill>
                  <a:schemeClr val="accent3">
                    <a:lumMod val="50000"/>
                  </a:schemeClr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/>
            </a:r>
            <a:br>
              <a:rPr lang="en-US" altLang="en-US" sz="4600" dirty="0">
                <a:solidFill>
                  <a:schemeClr val="accent3">
                    <a:lumMod val="50000"/>
                  </a:schemeClr>
                </a:solidFill>
                <a:latin typeface="DaunPenh" panose="01010101010101010101" pitchFamily="2" charset="0"/>
                <a:cs typeface="DaunPenh" panose="01010101010101010101" pitchFamily="2" charset="0"/>
              </a:rPr>
            </a:b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altLang="en-US" sz="2200" dirty="0"/>
              <a:t>(</a:t>
            </a:r>
            <a:r>
              <a:rPr lang="en-US" altLang="en-US" sz="2200" dirty="0"/>
              <a:t>deep psychological problems</a:t>
            </a:r>
            <a:r>
              <a:rPr lang="ru-RU" altLang="en-US" sz="2200" dirty="0"/>
              <a:t>)</a:t>
            </a:r>
            <a:endParaRPr lang="en-US" altLang="en-US" sz="2400" dirty="0"/>
          </a:p>
          <a:p>
            <a:pPr marL="573088" indent="-573088">
              <a:spcAft>
                <a:spcPts val="2000"/>
              </a:spcAft>
              <a:buNone/>
            </a:pPr>
            <a:r>
              <a:rPr lang="en-US" altLang="en-US" sz="4800" dirty="0">
                <a:solidFill>
                  <a:srgbClr val="EB641B">
                    <a:lumMod val="50000"/>
                  </a:srgb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km-KH" altLang="en-US" sz="4800" dirty="0">
                <a:solidFill>
                  <a:srgbClr val="EB641B">
                    <a:lumMod val="50000"/>
                  </a:srgbClr>
                </a:solidFill>
                <a:latin typeface="Cordia New" panose="020B0304020202020204" pitchFamily="34" charset="-34"/>
              </a:rPr>
              <a:t>. 	</a:t>
            </a:r>
            <a:r>
              <a:rPr lang="th-TH" altLang="en-US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รูปแบบ</a:t>
            </a:r>
            <a:r>
              <a:rPr lang="th-TH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</a:rPr>
              <a:t>ทางด้านการศึกษา</a:t>
            </a:r>
            <a:r>
              <a:rPr lang="en-US" altLang="en-US" sz="3000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altLang="en-US" sz="2200" dirty="0"/>
              <a:t>Educational Model</a:t>
            </a:r>
            <a:br>
              <a:rPr lang="en-US" altLang="en-US" sz="2200" dirty="0"/>
            </a:br>
            <a:r>
              <a:rPr lang="en-US" altLang="en-US" sz="4600" b="1" dirty="0">
                <a:solidFill>
                  <a:schemeClr val="accent3">
                    <a:lumMod val="50000"/>
                  </a:schemeClr>
                </a:solidFill>
                <a:latin typeface="DaunPenh" panose="01010101010101010101" pitchFamily="2" charset="0"/>
                <a:cs typeface="+mj-cs"/>
              </a:rPr>
              <a:t>--</a:t>
            </a:r>
            <a:r>
              <a:rPr lang="th-TH" sz="46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เป็นส่วนประกอบหลักของทีนชาล์เล้นจ์</a:t>
            </a:r>
            <a:r>
              <a:rPr lang="en-US" altLang="en-US" sz="4600" b="1" dirty="0">
                <a:solidFill>
                  <a:schemeClr val="accent3">
                    <a:lumMod val="50000"/>
                  </a:schemeClr>
                </a:solidFill>
                <a:latin typeface="DaunPenh" panose="01010101010101010101" pitchFamily="2" charset="0"/>
                <a:cs typeface="+mj-cs"/>
              </a:rPr>
              <a:t/>
            </a:r>
            <a:br>
              <a:rPr lang="en-US" altLang="en-US" sz="4600" b="1" dirty="0">
                <a:solidFill>
                  <a:schemeClr val="accent3">
                    <a:lumMod val="50000"/>
                  </a:schemeClr>
                </a:solidFill>
                <a:latin typeface="DaunPenh" panose="01010101010101010101" pitchFamily="2" charset="0"/>
                <a:cs typeface="+mj-cs"/>
              </a:rPr>
            </a:br>
            <a:r>
              <a:rPr lang="en-US" altLang="en-US" sz="2400" dirty="0"/>
              <a:t>	</a:t>
            </a:r>
            <a:r>
              <a:rPr lang="ru-RU" altLang="en-US" sz="2200" dirty="0"/>
              <a:t>(</a:t>
            </a:r>
            <a:r>
              <a:rPr lang="en-US" altLang="en-US" sz="2200" dirty="0"/>
              <a:t>This is a major component of TC</a:t>
            </a:r>
            <a:r>
              <a:rPr lang="ru-RU" altLang="en-US" sz="2200" dirty="0"/>
              <a:t>)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E6F073-459F-43FC-B0E0-88419000EE4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1353800" cy="1143000"/>
          </a:xfrm>
          <a:noFill/>
        </p:spPr>
        <p:txBody>
          <a:bodyPr>
            <a:normAutofit/>
          </a:bodyPr>
          <a:lstStyle/>
          <a:p>
            <a:r>
              <a:rPr lang="th-TH" sz="4400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</a:rPr>
              <a:t>ทีนชาล์เล้นจ์ใช้รูปแบบการบำบัดรักษา 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</a:rPr>
              <a:t>3 </a:t>
            </a:r>
            <a:r>
              <a:rPr lang="th-TH" sz="4400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</a:rPr>
              <a:t>วิธีการอย่างไร</a:t>
            </a:r>
            <a:r>
              <a:rPr lang="km-KH" altLang="en-US" sz="4400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</a:rPr>
              <a:t>?</a:t>
            </a:r>
            <a:r>
              <a:rPr lang="en-US" altLang="en-US" sz="4400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</a:rPr>
              <a:t/>
            </a:r>
            <a:br>
              <a:rPr lang="en-US" altLang="en-US" sz="4400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</a:rPr>
            </a:br>
            <a:r>
              <a:rPr lang="en-US" sz="2000" dirty="0">
                <a:solidFill>
                  <a:schemeClr val="tx1"/>
                </a:solidFill>
              </a:rPr>
              <a:t>How does TC use these 3 models?</a:t>
            </a:r>
            <a:r>
              <a:rPr lang="ru-RU" altLang="en-US" sz="2000" dirty="0">
                <a:solidFill>
                  <a:schemeClr val="tx1"/>
                </a:solidFill>
              </a:rPr>
              <a:t> 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6" descr="Treatment_Models_labe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81000"/>
            <a:ext cx="8229600" cy="60960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A674B6-9B25-465B-976E-6D95E65346B2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MCj0245821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066801"/>
            <a:ext cx="5181600" cy="4697413"/>
          </a:xfrm>
          <a:noFill/>
        </p:spPr>
      </p:pic>
      <p:sp>
        <p:nvSpPr>
          <p:cNvPr id="1024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12-2019                               T505.11 &amp; 506.01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775513-568A-4AC9-9B16-CAD49082B371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07975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381001"/>
            <a:ext cx="8229600" cy="5445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sz="4400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ฉันบอกผู้เรียนว่า คุณไม่ได้มาที่นี่เพื่อเป็นอิสระจากยาเสพติด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sz="2400" dirty="0"/>
              <a:t>	“I tell students, you are not here at Teen Challenge to become drug free.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600" i="1" dirty="0"/>
              <a:t>	</a:t>
            </a:r>
            <a:endParaRPr lang="en-US" altLang="en-US" sz="1200" i="1" dirty="0"/>
          </a:p>
          <a:p>
            <a:pPr marL="365125" indent="-14288">
              <a:lnSpc>
                <a:spcPct val="80000"/>
              </a:lnSpc>
              <a:buNone/>
            </a:pP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คุณมาที่นี่เพื่อกลายมาเป็นคนของพระเจ้า</a:t>
            </a:r>
            <a:b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ผู้บริสุทธิ์และชอบธรรม คุณถูกแยกออกมาเพื่อรับใช้พระผู้สร้าง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65125" indent="-14288">
              <a:lnSpc>
                <a:spcPct val="80000"/>
              </a:lnSpc>
              <a:buNone/>
            </a:pPr>
            <a:r>
              <a:rPr lang="en-US" altLang="en-US" sz="2400" dirty="0"/>
              <a:t>“You are here to become a man (woman) of God who is holy and righteous, set apart to serve your creator. </a:t>
            </a:r>
            <a:endParaRPr lang="en-US" altLang="en-US" sz="3600" dirty="0">
              <a:solidFill>
                <a:srgbClr val="FFFF9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3AC481-82AD-4EEF-9911-7AE54AAE5B94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9829800" cy="5749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/>
              <a:t>	</a:t>
            </a:r>
            <a:endParaRPr lang="en-US" altLang="en-US" sz="1000" dirty="0">
              <a:solidFill>
                <a:srgbClr val="FF9933"/>
              </a:solidFill>
            </a:endParaRPr>
          </a:p>
          <a:p>
            <a:pPr marL="0" indent="0">
              <a:buNone/>
            </a:pPr>
            <a:r>
              <a:rPr lang="th-TH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ผู่ที่ได้รับชีวิตใหม่ในพระคริสต์จะค้นพบการรักษา ความชื่นชมยินดี ความหวังและสันติสุข ผู้เรียนจะไม่สนใจใช้ยาเสพติด </a:t>
            </a:r>
            <a:r>
              <a:rPr lang="th-TH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</a:rPr>
              <a:t>หรือมี</a:t>
            </a:r>
            <a:r>
              <a:rPr lang="th-TH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เพศสัมพันธ์นอกสมรส หรือเมาเหล้า </a:t>
            </a:r>
            <a:r>
              <a:rPr lang="th-TH" sz="4800" b="1" u="sng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เพราะว่าคุณรักพระเจ้า</a:t>
            </a:r>
            <a:endParaRPr lang="en-US" sz="4800" b="1" u="sng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11113" indent="-11113">
              <a:buFont typeface="Wingdings" pitchFamily="2" charset="2"/>
              <a:buNone/>
            </a:pPr>
            <a:r>
              <a:rPr lang="en-US" altLang="en-US" sz="2000" dirty="0"/>
              <a:t>“The incredible by-product of a life in Christ is that you find healing, joy, hope, and peace.  You don’t use drugs, or have sex outside of marriage, or get drunk </a:t>
            </a:r>
            <a:r>
              <a:rPr lang="en-US" altLang="en-US" sz="2000" b="1" u="sng" dirty="0"/>
              <a:t>because you love God</a:t>
            </a:r>
            <a:r>
              <a:rPr lang="en-US" altLang="en-US" sz="2000" dirty="0"/>
              <a:t>.” </a:t>
            </a:r>
          </a:p>
          <a:p>
            <a:pPr algn="r">
              <a:spcBef>
                <a:spcPts val="1800"/>
              </a:spcBef>
              <a:buNone/>
            </a:pPr>
            <a:r>
              <a:rPr lang="en-US" altLang="en-US" sz="2000" dirty="0"/>
              <a:t>Sallie </a:t>
            </a:r>
            <a:r>
              <a:rPr lang="en-US" altLang="en-US" sz="2000" dirty="0" err="1"/>
              <a:t>Culbreth</a:t>
            </a:r>
            <a:r>
              <a:rPr lang="ru-RU" altLang="en-US" sz="2000" dirty="0"/>
              <a:t> </a:t>
            </a:r>
            <a:endParaRPr lang="en-US" altLang="en-US" sz="2000" dirty="0"/>
          </a:p>
          <a:p>
            <a:pPr algn="r">
              <a:buFont typeface="Wingdings" pitchFamily="2" charset="2"/>
              <a:buNone/>
            </a:pPr>
            <a:r>
              <a:rPr lang="en-US" altLang="en-US" sz="2000" dirty="0"/>
              <a:t>Teen Challenge, Hot Springs, Ark.</a:t>
            </a:r>
            <a:r>
              <a:rPr lang="ru-RU" altLang="en-US" sz="2000" dirty="0"/>
              <a:t> </a:t>
            </a:r>
            <a:endParaRPr lang="en-US" alt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199617-FB91-49F9-9341-12ECF55AE0B5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082" t="5164" r="19671" b="32868"/>
          <a:stretch/>
        </p:blipFill>
        <p:spPr>
          <a:xfrm>
            <a:off x="10369550" y="4023852"/>
            <a:ext cx="1822450" cy="234315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67001"/>
            <a:ext cx="9372600" cy="338512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Clr>
                <a:schemeClr val="tx1"/>
              </a:buClr>
              <a:buSzPct val="100000"/>
              <a:buNone/>
            </a:pPr>
            <a:endParaRPr lang="en-US" altLang="en-US" sz="10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681038" indent="-681038">
              <a:lnSpc>
                <a:spcPct val="120000"/>
              </a:lnSpc>
              <a:buClr>
                <a:schemeClr val="tx1"/>
              </a:buClr>
              <a:buSzPct val="100000"/>
              <a:buNone/>
            </a:pPr>
            <a:r>
              <a:rPr lang="en-US" dirty="0"/>
              <a:t>1.	</a:t>
            </a:r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พระเจ้าต้องการให้ทีมงานทีนชาล์เล้นจ์ </a:t>
            </a:r>
            <a:r>
              <a:rPr lang="th-TH" sz="40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เชี่ยวชาญ</a:t>
            </a:r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ในด้านการสร้างสาวกคริสเตียน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681038" indent="-681038">
              <a:lnSpc>
                <a:spcPct val="120000"/>
              </a:lnSpc>
              <a:buClr>
                <a:schemeClr val="tx1"/>
              </a:buClr>
              <a:buSzPct val="100000"/>
              <a:buNone/>
            </a:pPr>
            <a:r>
              <a:rPr lang="en-US" altLang="en-US" dirty="0">
                <a:solidFill>
                  <a:srgbClr val="FFFF00"/>
                </a:solidFill>
              </a:rPr>
              <a:t>	</a:t>
            </a:r>
            <a:r>
              <a:rPr lang="en-US" altLang="en-US" sz="2000" dirty="0"/>
              <a:t>God needs staff at Teen Challenge who are </a:t>
            </a:r>
            <a:r>
              <a:rPr lang="en-US" altLang="en-US" sz="2000" b="1" u="sng" dirty="0">
                <a:solidFill>
                  <a:srgbClr val="C00000"/>
                </a:solidFill>
              </a:rPr>
              <a:t>experts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at Christian discipleship.</a:t>
            </a:r>
          </a:p>
          <a:p>
            <a:pPr marL="514350" indent="-514350">
              <a:buClr>
                <a:schemeClr val="tx1"/>
              </a:buClr>
              <a:buSzPct val="100000"/>
              <a:buFont typeface="Times New Roman" pitchFamily="18" charset="0"/>
              <a:buAutoNum type="alphaUcPeriod"/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C6C4FC-0C06-4309-9847-649A48322D8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11148696" cy="2693988"/>
          </a:xfrm>
        </p:spPr>
        <p:txBody>
          <a:bodyPr>
            <a:normAutofit/>
          </a:bodyPr>
          <a:lstStyle/>
          <a:p>
            <a:pPr marL="914400" indent="-914400"/>
            <a:r>
              <a:rPr lang="th-TH" sz="5400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ง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. 	</a:t>
            </a:r>
            <a:r>
              <a:rPr lang="th-TH" sz="5400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รูปแบบทางด้านการสร้างสาวกแบบคริสเตียนที่ใช้ในทีนชาล์เล้นจ์</a:t>
            </a:r>
            <a:r>
              <a:rPr lang="en-US" sz="5400" dirty="0">
                <a:solidFill>
                  <a:schemeClr val="accent6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5400" dirty="0">
                <a:solidFill>
                  <a:schemeClr val="accent6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The Christian discipleship model used in Teen Challenge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0A3C40-31DF-48E8-8D82-FC4195A1AF4F}" type="slidenum">
              <a:rPr lang="en-US" altLang="en-US"/>
              <a:pPr/>
              <a:t>23</a:t>
            </a:fld>
            <a:endParaRPr lang="en-US" altLang="en-US"/>
          </a:p>
        </p:txBody>
      </p:sp>
      <p:pic>
        <p:nvPicPr>
          <p:cNvPr id="22533" name="Picture 6" descr="Frank Reynold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524000" y="2286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000000"/>
                </a:solidFill>
              </a:rPr>
              <a:t>Frank Reynolds, Founder of Teen Challenge Training Center, </a:t>
            </a:r>
            <a:r>
              <a:rPr lang="en-US" altLang="en-US" sz="2000" dirty="0" err="1">
                <a:solidFill>
                  <a:srgbClr val="000000"/>
                </a:solidFill>
              </a:rPr>
              <a:t>Rehrersburg</a:t>
            </a:r>
            <a:r>
              <a:rPr lang="en-US" altLang="en-US" sz="2000" dirty="0">
                <a:solidFill>
                  <a:srgbClr val="000000"/>
                </a:solidFill>
              </a:rPr>
              <a:t>, PA, USA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1676400" y="5903912"/>
            <a:ext cx="8763000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485900" y="592449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bg1"/>
                </a:solidFill>
              </a:rPr>
              <a:t>Frank Reynolds, Founder of Teen Challenge Training Center, </a:t>
            </a:r>
            <a:r>
              <a:rPr lang="en-US" altLang="en-US" sz="2000" dirty="0" err="1">
                <a:solidFill>
                  <a:schemeClr val="bg1"/>
                </a:solidFill>
              </a:rPr>
              <a:t>Rehrersburg</a:t>
            </a:r>
            <a:r>
              <a:rPr lang="en-US" altLang="en-US" sz="2000" dirty="0">
                <a:solidFill>
                  <a:schemeClr val="bg1"/>
                </a:solidFill>
              </a:rPr>
              <a:t>, PA, USA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11506200" cy="5368925"/>
          </a:xfrm>
        </p:spPr>
        <p:txBody>
          <a:bodyPr/>
          <a:lstStyle/>
          <a:p>
            <a:pPr marL="563563" lvl="0" indent="-563563">
              <a:buNone/>
            </a:pPr>
            <a:r>
              <a:rPr lang="en-US" sz="4400" b="1" dirty="0">
                <a:solidFill>
                  <a:schemeClr val="accent6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	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ในทีนชาล์เล้นจ์ การสร้างสาวกคริสเตียนเป็นเครื่องมือ </a:t>
            </a:r>
            <a:r>
              <a:rPr lang="th-TH" sz="44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หลัก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ในการช่วยเหลือคนที่ติดยาเสพติด</a:t>
            </a:r>
            <a:b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การให้คำปรึกษา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</a:rPr>
              <a:t>เป็นวิธีการรักษาลำดับ </a:t>
            </a:r>
            <a:r>
              <a:rPr lang="th-TH" sz="44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ที่สอง</a:t>
            </a:r>
            <a:r>
              <a:rPr lang="th-TH" sz="4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563563" indent="-563563">
              <a:buClr>
                <a:schemeClr val="tx1"/>
              </a:buClr>
              <a:buSzPct val="100000"/>
              <a:buNone/>
            </a:pPr>
            <a:r>
              <a:rPr lang="en-US" altLang="en-US" dirty="0"/>
              <a:t>	</a:t>
            </a:r>
            <a:r>
              <a:rPr lang="en-US" altLang="en-US" sz="2400" dirty="0"/>
              <a:t>At Teen Challenge, Christian discipleship training is the </a:t>
            </a:r>
            <a:r>
              <a:rPr lang="en-US" altLang="en-US" sz="2400" b="1" u="sng" dirty="0">
                <a:solidFill>
                  <a:srgbClr val="C00000"/>
                </a:solidFill>
              </a:rPr>
              <a:t>primary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tool for assisting those with addictions.   </a:t>
            </a:r>
            <a:br>
              <a:rPr lang="en-US" altLang="en-US" sz="2400" dirty="0"/>
            </a:br>
            <a:r>
              <a:rPr lang="en-US" altLang="en-US" sz="2400" dirty="0"/>
              <a:t>Counseling is used as a </a:t>
            </a:r>
            <a:r>
              <a:rPr lang="en-US" altLang="en-US" sz="2400" b="1" u="sng" dirty="0">
                <a:solidFill>
                  <a:srgbClr val="C00000"/>
                </a:solidFill>
              </a:rPr>
              <a:t>secondary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treatment method.</a:t>
            </a:r>
          </a:p>
          <a:p>
            <a:pPr marL="514350" indent="-514350">
              <a:buClr>
                <a:schemeClr val="tx1"/>
              </a:buClr>
              <a:buSzPct val="100000"/>
              <a:buNone/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3D62A3-032F-46F7-A4D8-5A65E7897711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48297"/>
            <a:ext cx="10820400" cy="5368925"/>
          </a:xfrm>
        </p:spPr>
        <p:txBody>
          <a:bodyPr>
            <a:normAutofit/>
          </a:bodyPr>
          <a:lstStyle/>
          <a:p>
            <a:pPr marL="466725" lvl="0" indent="-466725">
              <a:buNone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	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ผู้เรียนใช้เวลาอย่างน้อย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 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ชั่วโมงต่อวัน สัปดาห์ละ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วัน ในการฝึกอบรมให้เป้นสาวกของพระคริสต์ ที่เรียนรู้วิธีการประยุกต์ใช้คำสอนในพระคัมภีร์ในชีวิตประจำวัน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514350" indent="-514350">
              <a:buClr>
                <a:schemeClr val="tx1"/>
              </a:buClr>
              <a:buSzPct val="100000"/>
              <a:buNone/>
            </a:pPr>
            <a:r>
              <a:rPr lang="en-US" altLang="en-US" dirty="0"/>
              <a:t>	</a:t>
            </a:r>
            <a:r>
              <a:rPr lang="en-US" altLang="en-US" sz="2000" dirty="0"/>
              <a:t>Students spend at least 3 hours a day </a:t>
            </a:r>
            <a:br>
              <a:rPr lang="en-US" altLang="en-US" sz="2000" dirty="0"/>
            </a:br>
            <a:r>
              <a:rPr lang="en-US" altLang="en-US" sz="2000" dirty="0"/>
              <a:t>5 days a week in Christian discipleship </a:t>
            </a:r>
            <a:br>
              <a:rPr lang="en-US" altLang="en-US" sz="2000" dirty="0"/>
            </a:br>
            <a:r>
              <a:rPr lang="en-US" altLang="en-US" sz="2000" dirty="0"/>
              <a:t>classes, learning how to apply the </a:t>
            </a:r>
            <a:br>
              <a:rPr lang="en-US" altLang="en-US" sz="2000" dirty="0"/>
            </a:br>
            <a:r>
              <a:rPr lang="en-US" altLang="en-US" sz="2000" dirty="0"/>
              <a:t>teachings of the Bible to their daily living.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1DA0C3-AAAB-48B8-9EC4-55675CE25520}" type="slidenum">
              <a:rPr lang="en-US" altLang="en-US"/>
              <a:pPr/>
              <a:t>25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564041"/>
            <a:ext cx="2852479" cy="427871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1"/>
            <a:ext cx="9448800" cy="5245291"/>
          </a:xfrm>
        </p:spPr>
        <p:txBody>
          <a:bodyPr>
            <a:normAutofit/>
          </a:bodyPr>
          <a:lstStyle/>
          <a:p>
            <a:pPr marL="466725" indent="0">
              <a:buNone/>
            </a:pP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จุดประสงค์ </a:t>
            </a:r>
            <a:r>
              <a:rPr lang="th-TH" sz="44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แรก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ของชั้นเรียนพระคัมภีร์คือการทำให้พระมหาบัญชาสำเร้จโดยสร้างสาวก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61963" indent="-461963">
              <a:buNone/>
            </a:pPr>
            <a:endParaRPr lang="ru-RU" altLang="en-US" dirty="0"/>
          </a:p>
          <a:p>
            <a:pPr marL="461963" indent="-461963">
              <a:buNone/>
            </a:pPr>
            <a:r>
              <a:rPr lang="ru-RU" altLang="en-US" sz="2400" dirty="0"/>
              <a:t>	</a:t>
            </a:r>
            <a:r>
              <a:rPr lang="en-US" altLang="en-US" sz="2400" dirty="0"/>
              <a:t>The primary purpose of the Bible classes</a:t>
            </a:r>
            <a:br>
              <a:rPr lang="en-US" altLang="en-US" sz="2400" dirty="0"/>
            </a:br>
            <a:r>
              <a:rPr lang="en-US" altLang="en-US" sz="2400" dirty="0"/>
              <a:t> is to fulfill the Great Commission</a:t>
            </a:r>
            <a:br>
              <a:rPr lang="en-US" altLang="en-US" sz="2400" dirty="0"/>
            </a:br>
            <a:r>
              <a:rPr lang="en-US" altLang="en-US" sz="2400" dirty="0"/>
              <a:t>—to make disciples!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0B54AA-43AC-4379-8BBE-5C275E7B64EC}" type="slidenum">
              <a:rPr lang="en-US" altLang="en-US"/>
              <a:pPr/>
              <a:t>26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37" y="2937939"/>
            <a:ext cx="3468902" cy="346890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286000"/>
            <a:ext cx="6629400" cy="3844925"/>
          </a:xfrm>
        </p:spPr>
        <p:txBody>
          <a:bodyPr>
            <a:normAutofit/>
          </a:bodyPr>
          <a:lstStyle/>
          <a:p>
            <a:pPr marL="466725" indent="-466725"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	</a:t>
            </a:r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การศึกษาในกลุ่มสำหรับคริสเตียนใหม่ 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- 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14</a:t>
            </a:r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วิชา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914400" indent="-447675"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r>
              <a:rPr lang="en-US" altLang="en-US" sz="2000" dirty="0"/>
              <a:t>Group Studies for New Life --14 courses</a:t>
            </a:r>
          </a:p>
          <a:p>
            <a:pPr marL="914400" indent="-914400"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endParaRPr lang="en-US" altLang="en-US" sz="2400" dirty="0"/>
          </a:p>
          <a:p>
            <a:pPr marL="914400" indent="-914400"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endParaRPr lang="en-US" altLang="en-US" sz="18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66725" lvl="0" indent="-466725">
              <a:buNone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	</a:t>
            </a:r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การศึกษาสวนตัวสำหรับชีวิตใหม่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2000" dirty="0"/>
              <a:t>Personal Studies for New </a:t>
            </a:r>
            <a:r>
              <a:rPr lang="en-US" altLang="en-US" sz="2000" dirty="0" smtClean="0"/>
              <a:t>Life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th-TH" altLang="en-US" sz="2400" dirty="0"/>
              <a:t>  </a:t>
            </a:r>
            <a:endParaRPr lang="en-US" altLang="en-US" i="1" dirty="0">
              <a:solidFill>
                <a:srgbClr val="FFFF9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CBA969-D8DC-4993-BA40-40C4695ED0B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7814"/>
            <a:ext cx="9829800" cy="1779587"/>
          </a:xfrm>
        </p:spPr>
        <p:txBody>
          <a:bodyPr>
            <a:normAutofit/>
          </a:bodyPr>
          <a:lstStyle/>
          <a:p>
            <a:r>
              <a:rPr lang="th-TH" altLang="en-US" sz="5400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</a:rPr>
              <a:t>ข้อเสนอสำหรับการสร้างสาวก</a:t>
            </a:r>
            <a:r>
              <a:rPr lang="en-US" altLang="en-US" sz="4000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40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Proposal for discipleship</a:t>
            </a:r>
            <a:endParaRPr lang="en-US" altLang="en-US" sz="2400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057401"/>
            <a:ext cx="276028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208462"/>
            <a:ext cx="2760279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201614"/>
            <a:ext cx="1262062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201614"/>
            <a:ext cx="1249362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6" y="128589"/>
            <a:ext cx="1266825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28589"/>
            <a:ext cx="121285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9" y="128589"/>
            <a:ext cx="1208087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2335214"/>
            <a:ext cx="121285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9" y="2335213"/>
            <a:ext cx="1189037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2335213"/>
            <a:ext cx="11350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9" y="2335213"/>
            <a:ext cx="1189037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2362200"/>
            <a:ext cx="2122488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4316414"/>
            <a:ext cx="1249362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9" y="4316414"/>
            <a:ext cx="11826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2225" y="4437303"/>
            <a:ext cx="2262188" cy="1373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>
              <a:rot lat="600000" lon="20039998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83" name="Date Placeholder 1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12-2019                               T505.11 &amp; 506.01</a:t>
            </a:r>
          </a:p>
        </p:txBody>
      </p:sp>
      <p:sp>
        <p:nvSpPr>
          <p:cNvPr id="32784" name="Footer Placeholder 1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32785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3F08CF-81E1-4AD9-AC48-03284BC7AC2D}" type="slidenum">
              <a:rPr lang="en-US" altLang="en-US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387279"/>
      </p:ext>
    </p:extLst>
  </p:cSld>
  <p:clrMapOvr>
    <a:masterClrMapping/>
  </p:clrMapOvr>
  <p:transition advTm="7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C10-6275-4E59-96FB-202C7E00090A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19" y="1989280"/>
            <a:ext cx="4239277" cy="257464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36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838200"/>
            <a:ext cx="88392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altLang="en-US" sz="44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ทีนชาล์เล้นจ์ใช้วิธีการแบบไหนในการช่วยเหลือให้คนติดยาเสพติดและมีปัญหาควบคุมชีวิตได้เอาชนะ</a:t>
            </a:r>
            <a:r>
              <a:rPr lang="km-KH" altLang="en-US" sz="44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?</a:t>
            </a:r>
            <a:r>
              <a:rPr lang="en-US" altLang="en-US" sz="4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4400" dirty="0">
                <a:solidFill>
                  <a:schemeClr val="accent3">
                    <a:lumMod val="50000"/>
                  </a:schemeClr>
                </a:solidFill>
              </a:rPr>
            </a:br>
            <a:endParaRPr lang="en-US" altLang="en-US" sz="4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/>
              <a:t>What is the approach of Teen Challenge in helping people overcome drug addiction and other life controlling problems?</a:t>
            </a:r>
            <a:br>
              <a:rPr lang="en-US" altLang="en-US" dirty="0"/>
            </a:br>
            <a:endParaRPr lang="en-US" altLang="en-US" sz="4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400" dirty="0">
                <a:solidFill>
                  <a:srgbClr val="FF9933"/>
                </a:solidFill>
              </a:rPr>
              <a:t> 	</a:t>
            </a:r>
            <a:endParaRPr lang="en-US" altLang="en-US" sz="4400" i="1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CA4E55-3C70-4BD4-90F9-19F822A9414B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11301096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พันธกิจของทีนชาล์เล้นจ์คือ  นำคนที่มีปัญหาควบคุมชีวิตมารับเชื่อใน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พระคริสต์และ</a:t>
            </a:r>
            <a:r>
              <a:rPr lang="th-TH" sz="4000" b="1" u="sng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เริ่มต้นกระบวนการการอบรมเป็นสาวกของพระคริสต์  </a:t>
            </a:r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เพื่อที่จะมาถึงจุดที่ผู้เรียนนั้นสามารถเป็นคริสเตียนในสังคม โดยการ ประยุกต์ใช้หลักการฝ่ายพระวิญญาณจากพระคัมภีร์  ในความสัมพันธ์กับครอบครัว กับคริสตจักร ในการทำงาน และในชุมชน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7938" indent="-7938">
              <a:lnSpc>
                <a:spcPct val="90000"/>
              </a:lnSpc>
              <a:buNone/>
            </a:pPr>
            <a:r>
              <a:rPr lang="en-US" altLang="en-US" sz="2000" dirty="0"/>
              <a:t>	The mission of Teen Challenge is to evangelize and disciple persons with life-controlling problems and </a:t>
            </a:r>
            <a:r>
              <a:rPr lang="en-US" altLang="en-US" sz="2000" b="1" u="sng" dirty="0"/>
              <a:t>initiate the discipleship process</a:t>
            </a:r>
            <a:r>
              <a:rPr lang="en-US" altLang="en-US" sz="2000" dirty="0"/>
              <a:t> to the point where the student can function as a Christian in society, applying spiritually motivated biblical principles in relationships in the family, church, chosen vocation, and community.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081DBC-433F-401D-B6FC-CF79DBFE1B14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0767696" cy="1143000"/>
          </a:xfrm>
        </p:spPr>
        <p:txBody>
          <a:bodyPr>
            <a:normAutofit/>
          </a:bodyPr>
          <a:lstStyle/>
          <a:p>
            <a:r>
              <a:rPr lang="th-TH" sz="4800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จ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. 	</a:t>
            </a:r>
            <a:r>
              <a:rPr lang="th-TH" sz="4800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พันธกิจของทีนชาล์เล้นจ์</a:t>
            </a:r>
            <a:r>
              <a:rPr lang="en-US" altLang="en-US" sz="4800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altLang="en-US" sz="2000" dirty="0">
                <a:solidFill>
                  <a:schemeClr val="tx1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Our Mission </a:t>
            </a:r>
            <a:endParaRPr lang="en-US" altLang="en-US" i="1" dirty="0">
              <a:solidFill>
                <a:schemeClr val="tx1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1"/>
            <a:ext cx="10310496" cy="5334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5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	</a:t>
            </a:r>
            <a:r>
              <a:rPr lang="th-TH" sz="5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ความหมายของการเสพติด</a:t>
            </a:r>
            <a:endParaRPr lang="en-US" sz="5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914400" indent="0">
              <a:spcAft>
                <a:spcPts val="1800"/>
              </a:spcAft>
              <a:buClr>
                <a:schemeClr val="tx1"/>
              </a:buClr>
              <a:buSzPct val="100000"/>
              <a:buNone/>
            </a:pPr>
            <a:r>
              <a:rPr lang="th-TH" sz="36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การเสพติด </a:t>
            </a: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Chemical dependency</a:t>
            </a: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 เป็นสภาพที่เกิดขึ้นเมื่อใดบุคคลเริ่มพึ่งพา</a:t>
            </a:r>
            <a:r>
              <a:rPr lang="th-TH" sz="36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การใช้ยาและเหล้า</a:t>
            </a: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ที่จะตอบสนองกับความต้องการใน </a:t>
            </a:r>
            <a:r>
              <a:rPr lang="th-TH" sz="36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ชีวิต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3600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  <a:t>(Jeff </a:t>
            </a:r>
            <a:r>
              <a:rPr lang="en-US" altLang="en-US" sz="2000" dirty="0" err="1">
                <a:solidFill>
                  <a:schemeClr val="accent3">
                    <a:lumMod val="50000"/>
                  </a:schemeClr>
                </a:solidFill>
              </a:rPr>
              <a:t>VanVonderen</a:t>
            </a: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th-TH" sz="3200" dirty="0">
                <a:solidFill>
                  <a:schemeClr val="accent3">
                    <a:lumMod val="50000"/>
                  </a:schemeClr>
                </a:solidFill>
              </a:rPr>
              <a:t>เจฟฟ์ แวนวันเดอร์เร็น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alt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914400" indent="-914400">
              <a:buClr>
                <a:schemeClr val="tx1"/>
              </a:buClr>
              <a:buSzPct val="100000"/>
              <a:buNone/>
            </a:pPr>
            <a:r>
              <a:rPr lang="en-US" altLang="en-US" sz="2000" dirty="0"/>
              <a:t>	Definition of addiction.</a:t>
            </a:r>
            <a:br>
              <a:rPr lang="en-US" altLang="en-US" sz="2000" dirty="0"/>
            </a:br>
            <a:r>
              <a:rPr lang="en-US" altLang="en-US" sz="2000" b="1" u="sng" dirty="0">
                <a:solidFill>
                  <a:srgbClr val="C00000"/>
                </a:solidFill>
              </a:rPr>
              <a:t>Chemical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dependency (addiction) is the state that results from the process of turning to </a:t>
            </a:r>
            <a:r>
              <a:rPr lang="en-US" altLang="en-US" sz="2000" b="1" u="sng" dirty="0">
                <a:solidFill>
                  <a:srgbClr val="C00000"/>
                </a:solidFill>
              </a:rPr>
              <a:t>chemical use </a:t>
            </a:r>
            <a:r>
              <a:rPr lang="en-US" altLang="en-US" sz="2000" dirty="0"/>
              <a:t>to meet </a:t>
            </a:r>
            <a:r>
              <a:rPr lang="en-US" altLang="en-US" sz="2000" b="1" u="sng" dirty="0">
                <a:solidFill>
                  <a:srgbClr val="C00000"/>
                </a:solidFill>
              </a:rPr>
              <a:t>life’s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needs.         </a:t>
            </a:r>
          </a:p>
          <a:p>
            <a:pPr marL="514350" indent="-514350" algn="r">
              <a:buClr>
                <a:schemeClr val="tx1"/>
              </a:buClr>
              <a:buSzPct val="100000"/>
              <a:buNone/>
            </a:pPr>
            <a:r>
              <a:rPr lang="en-US" altLang="en-US" sz="2000" dirty="0"/>
              <a:t>(Jeff </a:t>
            </a:r>
            <a:r>
              <a:rPr lang="en-US" altLang="en-US" sz="2000" dirty="0" err="1"/>
              <a:t>VanVonderen</a:t>
            </a:r>
            <a:r>
              <a:rPr lang="en-US" altLang="en-US" sz="2000" dirty="0"/>
              <a:t>)</a:t>
            </a:r>
            <a:endParaRPr lang="en-US" altLang="en-US" sz="2000" dirty="0">
              <a:solidFill>
                <a:srgbClr val="FFFF9E"/>
              </a:solidFill>
            </a:endParaRPr>
          </a:p>
          <a:p>
            <a:pPr marL="514350" indent="-514350">
              <a:buClr>
                <a:schemeClr val="tx1"/>
              </a:buClr>
              <a:buSzPct val="100000"/>
              <a:buFont typeface="Times New Roman" pitchFamily="18" charset="0"/>
              <a:buAutoNum type="alphaUcPeriod"/>
            </a:pPr>
            <a:endParaRPr lang="en-US" altLang="en-US" dirty="0"/>
          </a:p>
          <a:p>
            <a:pPr marL="514350" indent="-514350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D9CE90-B043-44EB-9E51-FC05A960E1C3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691496" cy="1524000"/>
          </a:xfrm>
        </p:spPr>
        <p:txBody>
          <a:bodyPr>
            <a:normAutofit/>
          </a:bodyPr>
          <a:lstStyle/>
          <a:p>
            <a:pPr marL="681038" indent="-681038"/>
            <a:r>
              <a:rPr lang="th-TH" sz="6000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ฉ</a:t>
            </a:r>
            <a:r>
              <a:rPr lang="en-US" sz="6000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.	</a:t>
            </a:r>
            <a:r>
              <a:rPr lang="th-TH" sz="6000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มุมมองของเราต่อการเสพติด</a:t>
            </a:r>
            <a:r>
              <a:rPr lang="en-US" sz="6000" dirty="0">
                <a:effectLst/>
              </a:rPr>
              <a:t/>
            </a:r>
            <a:br>
              <a:rPr lang="en-US" sz="6000" dirty="0">
                <a:effectLst/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Our view on addiction     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1"/>
            <a:ext cx="10615296" cy="5673725"/>
          </a:xfrm>
        </p:spPr>
        <p:txBody>
          <a:bodyPr/>
          <a:lstStyle/>
          <a:p>
            <a:pPr marL="914400" indent="-914400">
              <a:spcBef>
                <a:spcPct val="0"/>
              </a:spcBef>
              <a:buClr>
                <a:schemeClr val="tx1"/>
              </a:buClr>
              <a:buSzPct val="100000"/>
              <a:buNone/>
              <a:tabLst>
                <a:tab pos="1771650" algn="l"/>
                <a:tab pos="2514600" algn="l"/>
                <a:tab pos="5029200" algn="l"/>
                <a:tab pos="5486400" algn="l"/>
                <a:tab pos="6350000" algn="l"/>
              </a:tabLst>
            </a:pPr>
            <a:r>
              <a:rPr lang="en-US" sz="5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	3 </a:t>
            </a:r>
            <a:r>
              <a:rPr lang="th-TH" sz="5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ขั้้นตอนของการเสพติด</a:t>
            </a:r>
            <a:endParaRPr lang="en-US" sz="5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914400" indent="0">
              <a:spcBef>
                <a:spcPct val="0"/>
              </a:spcBef>
              <a:buClr>
                <a:schemeClr val="tx1"/>
              </a:buClr>
              <a:buSzPct val="100000"/>
              <a:buNone/>
              <a:tabLst>
                <a:tab pos="1771650" algn="l"/>
                <a:tab pos="2514600" algn="l"/>
                <a:tab pos="5029200" algn="l"/>
                <a:tab pos="5486400" algn="l"/>
                <a:tab pos="6350000" algn="l"/>
              </a:tabLst>
            </a:pPr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ผู้ติดยาเสพติด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Wingdings 3" pitchFamily="18" charset="2"/>
              </a:rPr>
              <a:t>[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ผู้ที่เคยติดยาเสพติดแต่เลิกแล้ว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Wingdings 3" pitchFamily="18" charset="2"/>
              </a:rPr>
              <a:t>[</a:t>
            </a:r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ไม่ติดยาเสพติด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914400" indent="0">
              <a:spcBef>
                <a:spcPct val="0"/>
              </a:spcBef>
              <a:buClr>
                <a:schemeClr val="tx1"/>
              </a:buClr>
              <a:buSzPct val="100000"/>
              <a:buNone/>
              <a:tabLst>
                <a:tab pos="1771650" algn="l"/>
                <a:tab pos="2917825" algn="l"/>
                <a:tab pos="4221163" algn="l"/>
                <a:tab pos="5029200" algn="l"/>
                <a:tab pos="5486400" algn="l"/>
                <a:tab pos="6350000" algn="l"/>
              </a:tabLst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400" dirty="0"/>
              <a:t>Three stages of addiction</a:t>
            </a:r>
            <a:br>
              <a:rPr lang="en-US" altLang="en-US" sz="2400" dirty="0"/>
            </a:br>
            <a:r>
              <a:rPr lang="en-US" altLang="en-US" sz="2400" dirty="0"/>
              <a:t>Addict    </a:t>
            </a:r>
            <a:r>
              <a:rPr lang="en-US" altLang="en-US" sz="2400" b="1" dirty="0">
                <a:latin typeface="Wingdings 3" pitchFamily="18" charset="2"/>
              </a:rPr>
              <a:t>[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Wingdings 3" pitchFamily="18" charset="2"/>
              </a:rPr>
              <a:t>	 </a:t>
            </a:r>
            <a:r>
              <a:rPr lang="en-US" altLang="en-US" sz="2400" dirty="0"/>
              <a:t>Ex-addict	 </a:t>
            </a:r>
            <a:r>
              <a:rPr lang="en-US" altLang="en-US" sz="2400" b="1" dirty="0">
                <a:latin typeface="Wingdings 3" pitchFamily="18" charset="2"/>
              </a:rPr>
              <a:t>[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Wingdings 3" pitchFamily="18" charset="2"/>
              </a:rPr>
              <a:t>  </a:t>
            </a:r>
            <a:r>
              <a:rPr lang="en-US" altLang="en-US" sz="2400" dirty="0"/>
              <a:t>Non-addict</a:t>
            </a:r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SzPct val="100000"/>
              <a:buNone/>
              <a:tabLst>
                <a:tab pos="2624138" algn="l"/>
                <a:tab pos="3251200" algn="l"/>
                <a:tab pos="5029200" algn="l"/>
                <a:tab pos="5486400" algn="l"/>
                <a:tab pos="6350000" algn="l"/>
              </a:tabLst>
            </a:pPr>
            <a:endParaRPr lang="en-US" altLang="en-US" sz="2000" dirty="0"/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SzPct val="100000"/>
              <a:buNone/>
              <a:tabLst>
                <a:tab pos="2624138" algn="l"/>
                <a:tab pos="3251200" algn="l"/>
                <a:tab pos="5029200" algn="l"/>
                <a:tab pos="5486400" algn="l"/>
                <a:tab pos="6350000" algn="l"/>
              </a:tabLst>
            </a:pPr>
            <a:endParaRPr lang="en-US" altLang="en-US" sz="2000" dirty="0"/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SzPct val="100000"/>
              <a:buNone/>
              <a:tabLst>
                <a:tab pos="2624138" algn="l"/>
                <a:tab pos="3251200" algn="l"/>
                <a:tab pos="5029200" algn="l"/>
                <a:tab pos="5486400" algn="l"/>
                <a:tab pos="6350000" algn="l"/>
              </a:tabLst>
            </a:pPr>
            <a:endParaRPr lang="en-US" altLang="en-US" sz="1000" dirty="0"/>
          </a:p>
          <a:p>
            <a:pPr marL="457200" indent="-457200">
              <a:buClr>
                <a:schemeClr val="tx1"/>
              </a:buClr>
              <a:buSzPct val="100000"/>
              <a:buFont typeface="Times New Roman" pitchFamily="18" charset="0"/>
              <a:buAutoNum type="alphaUcPeriod" startAt="2"/>
              <a:tabLst>
                <a:tab pos="2624138" algn="l"/>
                <a:tab pos="3251200" algn="l"/>
                <a:tab pos="5029200" algn="l"/>
                <a:tab pos="5486400" algn="l"/>
                <a:tab pos="6350000" algn="l"/>
              </a:tabLst>
            </a:pPr>
            <a:endParaRPr lang="en-US" altLang="en-US" dirty="0"/>
          </a:p>
          <a:p>
            <a:pPr marL="457200" indent="-457200">
              <a:tabLst>
                <a:tab pos="2624138" algn="l"/>
                <a:tab pos="3251200" algn="l"/>
                <a:tab pos="5029200" algn="l"/>
                <a:tab pos="5486400" algn="l"/>
                <a:tab pos="6350000" algn="l"/>
              </a:tabLst>
            </a:pP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A0A881-2AE6-4811-81DA-AA5095518713}" type="slidenum">
              <a:rPr lang="en-US" altLang="en-US"/>
              <a:pPr/>
              <a:t>32</a:t>
            </a:fld>
            <a:endParaRPr lang="en-US" alt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4227514"/>
            <a:ext cx="225742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4227514"/>
            <a:ext cx="22352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DD218A-5098-46D1-8CB5-D83EF26498D5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287000" cy="3124200"/>
          </a:xfrm>
        </p:spPr>
        <p:txBody>
          <a:bodyPr>
            <a:normAutofit/>
          </a:bodyPr>
          <a:lstStyle/>
          <a:p>
            <a:pPr marL="868363" indent="-868363"/>
            <a:r>
              <a:rPr lang="th-TH" sz="4800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ช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4800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800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ความจำเป็นในการรับการเปลี่ยนแปลงจิตใจใหม่    โรม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12:1-2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	</a:t>
            </a:r>
            <a:r>
              <a:rPr lang="en-US" altLang="en-US" sz="2400" dirty="0">
                <a:solidFill>
                  <a:schemeClr val="tx1"/>
                </a:solidFill>
              </a:rPr>
              <a:t>The important element of renewing the mind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	Romans 12:1-2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494344"/>
            <a:ext cx="4279900" cy="283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630362"/>
          </a:xfrm>
        </p:spPr>
        <p:txBody>
          <a:bodyPr>
            <a:normAutofit fontScale="90000"/>
          </a:bodyPr>
          <a:lstStyle/>
          <a:p>
            <a:pPr algn="ctr"/>
            <a:r>
              <a:rPr lang="th-TH" sz="7300" dirty="0">
                <a:solidFill>
                  <a:srgbClr val="00B050"/>
                </a:solidFill>
              </a:rPr>
              <a:t/>
            </a:r>
            <a:br>
              <a:rPr lang="th-TH" sz="7300" dirty="0">
                <a:solidFill>
                  <a:srgbClr val="00B050"/>
                </a:solidFill>
              </a:rPr>
            </a:br>
            <a:r>
              <a:rPr lang="th-TH" sz="7300" dirty="0">
                <a:solidFill>
                  <a:schemeClr val="accent3">
                    <a:lumMod val="50000"/>
                  </a:schemeClr>
                </a:solidFill>
              </a:rPr>
              <a:t>คำถามสำหรับการอภิปราย</a:t>
            </a:r>
            <a:r>
              <a:rPr lang="en-US" sz="8800" dirty="0">
                <a:solidFill>
                  <a:schemeClr val="accent3">
                    <a:lumMod val="50000"/>
                  </a:schemeClr>
                </a:solidFill>
                <a:effectLst/>
                <a:latin typeface="Khmer UI" panose="020B0502040204020203" pitchFamily="34" charset="0"/>
                <a:cs typeface="Khmer UI" panose="020B0502040204020203" pitchFamily="34" charset="0"/>
              </a:rPr>
              <a:t/>
            </a:r>
            <a:br>
              <a:rPr lang="en-US" sz="8800" dirty="0">
                <a:solidFill>
                  <a:schemeClr val="accent3">
                    <a:lumMod val="50000"/>
                  </a:schemeClr>
                </a:solidFill>
                <a:effectLst/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sz="2000" dirty="0"/>
              <a:t>Questions for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iTeenChallenge.org   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</p:spTree>
    <p:extLst>
      <p:ext uri="{BB962C8B-B14F-4D97-AF65-F5344CB8AC3E}">
        <p14:creationId xmlns:p14="http://schemas.microsoft.com/office/powerpoint/2010/main" val="3058330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3276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Global Teen Challenge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www.iTeenChallenge.org</a:t>
            </a:r>
          </a:p>
          <a:p>
            <a:pPr algn="ctr">
              <a:buNone/>
            </a:pPr>
            <a:r>
              <a:rPr lang="en-US" altLang="en-US" sz="3200" dirty="0"/>
              <a:t>gtc@globaltc.org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95BC4D-65D8-4415-86BA-DF7DE0D8A42B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th-TH" sz="4800" dirty="0">
                <a:solidFill>
                  <a:schemeClr val="accent3">
                    <a:lumMod val="50000"/>
                  </a:schemeClr>
                </a:solidFill>
              </a:rPr>
              <a:t>ข้อมูลสำหรับการติดต่อ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sz="2000" dirty="0"/>
              <a:t>Contact information</a:t>
            </a:r>
          </a:p>
        </p:txBody>
      </p:sp>
      <p:pic>
        <p:nvPicPr>
          <p:cNvPr id="3379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555369"/>
            <a:ext cx="3695700" cy="17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9455B10-8798-4CB5-A37A-4BF2FDB588CE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5125" name="Picture 7" descr="Life Article on Trial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1625"/>
            <a:ext cx="9144000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6" descr="B8. Nicky Cruz and David Wilkerson Bat Exchang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217488"/>
            <a:ext cx="9144000" cy="71802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D75C29-85A2-4BB4-842C-63686393799C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A56853-605A-48A8-ABEC-3006C3CA47ED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7173" name="Picture 7" descr="C&amp;S 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C&amp;S Bo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-457200"/>
            <a:ext cx="5943600" cy="79248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587480"/>
            <a:ext cx="2667000" cy="341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F6F5F8-842D-463A-AFBC-859C22388C34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8197" name="Picture 6" descr="B21. Farm pi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1600"/>
            <a:ext cx="91440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7010400" y="914400"/>
            <a:ext cx="28956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h-TH" sz="4800" dirty="0">
                <a:latin typeface="Khmer UI" panose="020B0502040204020203" pitchFamily="34" charset="0"/>
                <a:cs typeface="Khmer UI" panose="020B0502040204020203" pitchFamily="34" charset="0"/>
              </a:rPr>
              <a:t>ฟาร์ม</a:t>
            </a:r>
            <a:endParaRPr lang="en-US" sz="48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r>
              <a:rPr lang="en-US" altLang="en-US" sz="2800" dirty="0">
                <a:solidFill>
                  <a:srgbClr val="002060"/>
                </a:solidFill>
              </a:rPr>
              <a:t>“The Farm”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iTeenChallenge.org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36018F-C667-46D3-95FC-E4824A4DEC52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9221" name="Picture 6" descr="H Foltz with Dieter Bah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96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1828800" y="639764"/>
            <a:ext cx="1295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>
              <a:solidFill>
                <a:srgbClr val="002060"/>
              </a:solidFill>
            </a:endParaRPr>
          </a:p>
          <a:p>
            <a:r>
              <a:rPr lang="en-US" altLang="en-US" dirty="0">
                <a:solidFill>
                  <a:srgbClr val="002060"/>
                </a:solidFill>
              </a:rPr>
              <a:t>Howard Foltz and Dieter Bahr, Pioneers of Teen Challenge in Europe</a:t>
            </a:r>
          </a:p>
          <a:p>
            <a:endParaRPr lang="en-US" altLang="en-US" dirty="0">
              <a:solidFill>
                <a:srgbClr val="002060"/>
              </a:solidFill>
            </a:endParaRPr>
          </a:p>
          <a:p>
            <a:endParaRPr lang="en-US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2" y="86519"/>
            <a:ext cx="4800598" cy="6400799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12-2019                               T505.11 &amp; 506.01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iTeenChallenge.org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918E-5EA2-4C04-BDEF-A05D8630E1F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654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4379</TotalTime>
  <Words>570</Words>
  <Application>Microsoft Office PowerPoint</Application>
  <PresentationFormat>Widescreen</PresentationFormat>
  <Paragraphs>190</Paragraphs>
  <Slides>35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Cordia New</vt:lpstr>
      <vt:lpstr>DaunPenh</vt:lpstr>
      <vt:lpstr>Khmer UI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กุญแจในการประสบความสำเร็จของทีนชาล์เล้นจ์: ส่วนที่ 1 วิธีการของทีนชาล์เล้นจ์ในการช่วยเหลือคนที่ติดยาเสพติด  Keys to the Success of Teen Challenge—Part 1 The Teen Challenge approach to helping people with drug addiction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อะไรคือกุญแจของการประสบความสำเร็จของทีนชาล์เล้นจ์ในอนาคต? So what are the keys to the success of  Teen Challenge for the future?</vt:lpstr>
      <vt:lpstr>PowerPoint Presentation</vt:lpstr>
      <vt:lpstr>ค. รูปแบบในการบำบัดรักษาผู้ติดยาเสพติด Models of Treating Addiction</vt:lpstr>
      <vt:lpstr>PowerPoint Presentation</vt:lpstr>
      <vt:lpstr>ทีนชาล์เล้นจ์ใช้รูปแบบการบำบัดรักษา 3 วิธีการอย่างไร? How does TC use these 3 models? </vt:lpstr>
      <vt:lpstr>PowerPoint Presentation</vt:lpstr>
      <vt:lpstr>PowerPoint Presentation</vt:lpstr>
      <vt:lpstr>PowerPoint Presentation</vt:lpstr>
      <vt:lpstr>ง.  รูปแบบทางด้านการสร้างสาวกแบบคริสเตียนที่ใช้ในทีนชาล์เล้นจ์ The Christian discipleship model used in Teen Challenge</vt:lpstr>
      <vt:lpstr>PowerPoint Presentation</vt:lpstr>
      <vt:lpstr>PowerPoint Presentation</vt:lpstr>
      <vt:lpstr>PowerPoint Presentation</vt:lpstr>
      <vt:lpstr>PowerPoint Presentation</vt:lpstr>
      <vt:lpstr>ข้อเสนอสำหรับการสร้างสาวก Proposal for discipleship</vt:lpstr>
      <vt:lpstr>PowerPoint Presentation</vt:lpstr>
      <vt:lpstr>PowerPoint Presentation</vt:lpstr>
      <vt:lpstr>จ.  พันธกิจของทีนชาล์เล้นจ์   Our Mission </vt:lpstr>
      <vt:lpstr>ฉ. มุมมองของเราต่อการเสพติด Our view on addiction     </vt:lpstr>
      <vt:lpstr>PowerPoint Presentation</vt:lpstr>
      <vt:lpstr>ช.  ความจำเป็นในการรับการเปลี่ยนแปลงจิตใจใหม่    โรม12:1-2  The important element of renewing the mind  Romans 12:1-2</vt:lpstr>
      <vt:lpstr> คำถามสำหรับการอภิปราย Questions for discussion</vt:lpstr>
      <vt:lpstr>ข้อมูลสำหรับการติดต่อ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Keys to the Success of Teen Challenge</dc:title>
  <dc:creator>staysharp</dc:creator>
  <cp:lastModifiedBy>Dave Batty</cp:lastModifiedBy>
  <cp:revision>188</cp:revision>
  <dcterms:created xsi:type="dcterms:W3CDTF">2007-02-03T15:41:39Z</dcterms:created>
  <dcterms:modified xsi:type="dcterms:W3CDTF">2019-12-13T17:29:33Z</dcterms:modified>
</cp:coreProperties>
</file>