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9" r:id="rId3"/>
    <p:sldId id="370" r:id="rId4"/>
    <p:sldId id="371" r:id="rId5"/>
    <p:sldId id="372" r:id="rId6"/>
    <p:sldId id="373" r:id="rId7"/>
    <p:sldId id="391" r:id="rId8"/>
    <p:sldId id="374" r:id="rId9"/>
    <p:sldId id="375" r:id="rId10"/>
    <p:sldId id="376" r:id="rId11"/>
    <p:sldId id="377" r:id="rId12"/>
    <p:sldId id="379" r:id="rId13"/>
    <p:sldId id="378" r:id="rId14"/>
    <p:sldId id="380" r:id="rId15"/>
    <p:sldId id="381" r:id="rId16"/>
    <p:sldId id="382" r:id="rId17"/>
    <p:sldId id="385" r:id="rId18"/>
    <p:sldId id="386" r:id="rId19"/>
    <p:sldId id="388" r:id="rId20"/>
    <p:sldId id="383" r:id="rId21"/>
    <p:sldId id="389" r:id="rId22"/>
    <p:sldId id="39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7A44143-D09A-46EC-9C24-15653CAE6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5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63A3A47-985F-4C1C-B947-515D8E18F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7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8221D0E-5318-45BB-8AC0-EAD93FCE0E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E45A-F5EE-41CF-9F46-2931126251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2CB4B-EFC2-471E-8F71-3206E11301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49A7D-9729-42F3-88EA-651880690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1C339-3A3C-47E2-BEDF-B3056E917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78CD5-CD9A-4870-B12D-1FCB49ED8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7EFB0-2B8D-40F0-A605-CC6BAE1A5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55477-CA73-4BF1-86A7-BC9BEAB14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>
              <a:defRPr/>
            </a:pPr>
            <a:fld id="{CD0C8FA9-6853-4BDF-8660-F6A63A3EF8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>
              <a:defRPr/>
            </a:pPr>
            <a:fld id="{8DA33F48-D7B6-4327-9759-B6FB561E1D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A564431-FAE5-47E4-9DE3-1E547DC223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6"/>
          <p:cNvSpPr>
            <a:spLocks noGrp="1" noChangeArrowheads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>
                <a:solidFill>
                  <a:srgbClr val="FFFFFF"/>
                </a:solidFill>
              </a:rPr>
              <a:t>05-2019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9219" name="Rectangle 2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E6CDCE-B117-4C77-857D-99CBB21C2033}" type="slidenum">
              <a:rPr lang="en-US" altLang="en-US" smtClean="0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2675621" y="4051171"/>
            <a:ext cx="6443439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800" dirty="0" err="1">
                <a:latin typeface="Arial" charset="0"/>
              </a:rPr>
              <a:t>Tác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giả</a:t>
            </a:r>
            <a:r>
              <a:rPr lang="en-US" altLang="en-US" sz="2800" dirty="0">
                <a:latin typeface="Arial" charset="0"/>
              </a:rPr>
              <a:t>: </a:t>
            </a:r>
            <a:r>
              <a:rPr lang="en-US" altLang="en-US" sz="2800" dirty="0" err="1">
                <a:latin typeface="Arial" charset="0"/>
              </a:rPr>
              <a:t>Đa-vít</a:t>
            </a:r>
            <a:r>
              <a:rPr lang="en-US" altLang="en-US" sz="2800" dirty="0">
                <a:latin typeface="Arial" charset="0"/>
              </a:rPr>
              <a:t> </a:t>
            </a:r>
            <a:r>
              <a:rPr lang="en-US" altLang="en-US" sz="2800" dirty="0" err="1">
                <a:latin typeface="Arial" charset="0"/>
              </a:rPr>
              <a:t>Bát-ti</a:t>
            </a:r>
            <a:endParaRPr lang="en-US" altLang="en-US" sz="2800" dirty="0">
              <a:latin typeface="Arial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000" dirty="0">
                <a:solidFill>
                  <a:schemeClr val="tx2"/>
                </a:solidFill>
                <a:latin typeface="Lucida Sans Unicode" pitchFamily="34" charset="0"/>
              </a:rPr>
              <a:t>By Dave Batty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31604" y="1520788"/>
            <a:ext cx="7164797" cy="234026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Dạy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những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US" sz="4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b="1" dirty="0" err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học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viên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đọc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kém</a:t>
            </a:r>
            <a:br>
              <a:rPr lang="en-US" sz="4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Teaching Students with Low Reading Levels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692" y="2011246"/>
            <a:ext cx="6408712" cy="177779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vi-VN" sz="3200" b="1" dirty="0"/>
              <a:t>Những vấn đề kiểm soát </a:t>
            </a:r>
            <a:br>
              <a:rPr lang="en-US" sz="3200" b="1" dirty="0"/>
            </a:br>
            <a:r>
              <a:rPr lang="vi-VN" sz="3200" b="1" dirty="0"/>
              <a:t>đời sống ảnh hưởng như thế nào đến thế giới quan của họ?</a:t>
            </a:r>
            <a:br>
              <a:rPr lang="en-US" sz="3200" b="1" dirty="0"/>
            </a:br>
            <a:r>
              <a:rPr lang="en-US" sz="2000" dirty="0">
                <a:solidFill>
                  <a:srgbClr val="0070C0"/>
                </a:solidFill>
              </a:rPr>
              <a:t>How their life-controlling problems affect their world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08" y="4005064"/>
            <a:ext cx="3487834" cy="23165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9024" y="620689"/>
            <a:ext cx="6965245" cy="1202485"/>
          </a:xfrm>
        </p:spPr>
        <p:txBody>
          <a:bodyPr>
            <a:normAutofit/>
          </a:bodyPr>
          <a:lstStyle/>
          <a:p>
            <a:pPr marL="681038" indent="-681038" algn="l"/>
            <a:r>
              <a:rPr lang="en-US" dirty="0"/>
              <a:t>B</a:t>
            </a:r>
            <a:r>
              <a:rPr lang="ru-RU" dirty="0"/>
              <a:t>.	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Evaluate the student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0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024" y="620688"/>
            <a:ext cx="6965245" cy="1512168"/>
          </a:xfrm>
        </p:spPr>
        <p:txBody>
          <a:bodyPr>
            <a:normAutofit fontScale="90000"/>
          </a:bodyPr>
          <a:lstStyle/>
          <a:p>
            <a:pPr marL="681038" indent="-681038" algn="l"/>
            <a:r>
              <a:rPr lang="en-US" dirty="0"/>
              <a:t>C.	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HNNM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THNM</a:t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</a:rPr>
              <a:t>Use of the </a:t>
            </a:r>
            <a:r>
              <a:rPr lang="en-US" sz="2200" dirty="0" err="1">
                <a:solidFill>
                  <a:srgbClr val="0070C0"/>
                </a:solidFill>
              </a:rPr>
              <a:t>GSNC</a:t>
            </a:r>
            <a:r>
              <a:rPr lang="en-US" sz="2200" dirty="0">
                <a:solidFill>
                  <a:srgbClr val="0070C0"/>
                </a:solidFill>
              </a:rPr>
              <a:t> &amp; </a:t>
            </a:r>
            <a:r>
              <a:rPr lang="en-US" sz="2200" dirty="0" err="1">
                <a:solidFill>
                  <a:srgbClr val="0070C0"/>
                </a:solidFill>
              </a:rPr>
              <a:t>PSNC</a:t>
            </a:r>
            <a:r>
              <a:rPr lang="en-US" sz="2200" dirty="0">
                <a:solidFill>
                  <a:srgbClr val="0070C0"/>
                </a:solidFill>
              </a:rPr>
              <a:t> class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89" y="2371286"/>
            <a:ext cx="6399813" cy="17777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vi-VN" sz="3200" b="1" dirty="0"/>
              <a:t>Giúp các học viên đọc kém hòa nhập vào chương trình</a:t>
            </a:r>
            <a:br>
              <a:rPr lang="en-US" sz="3200" b="1" dirty="0"/>
            </a:br>
            <a:r>
              <a:rPr lang="en-US" sz="2000" dirty="0">
                <a:solidFill>
                  <a:srgbClr val="0070C0"/>
                </a:solidFill>
              </a:rPr>
              <a:t>Mainstream your students with low reading levels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/>
          <a:stretch/>
        </p:blipFill>
        <p:spPr>
          <a:xfrm>
            <a:off x="4583832" y="4425792"/>
            <a:ext cx="3856960" cy="24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88" y="2335282"/>
            <a:ext cx="6516724" cy="2785907"/>
          </a:xfrm>
        </p:spPr>
        <p:txBody>
          <a:bodyPr>
            <a:normAutofit/>
          </a:bodyPr>
          <a:lstStyle/>
          <a:p>
            <a:pPr marL="681038" indent="-681038">
              <a:buFont typeface="+mj-lt"/>
              <a:buAutoNum type="arabicPeriod" startAt="2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br>
              <a:rPr lang="en-US" sz="3200" b="1" dirty="0"/>
            </a:br>
            <a:r>
              <a:rPr lang="en-US" sz="2000" dirty="0">
                <a:solidFill>
                  <a:srgbClr val="0070C0"/>
                </a:solidFill>
              </a:rPr>
              <a:t>Dividing your student population into classes 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based on reading level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19024" y="620688"/>
            <a:ext cx="6965245" cy="1512168"/>
          </a:xfrm>
        </p:spPr>
        <p:txBody>
          <a:bodyPr>
            <a:normAutofit fontScale="90000"/>
          </a:bodyPr>
          <a:lstStyle/>
          <a:p>
            <a:pPr marL="681038" indent="-681038" algn="l"/>
            <a:r>
              <a:rPr lang="en-US" dirty="0"/>
              <a:t>C.	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HNNM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THNM</a:t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</a:rPr>
              <a:t>Use of the </a:t>
            </a:r>
            <a:r>
              <a:rPr lang="en-US" sz="2200" dirty="0" err="1">
                <a:solidFill>
                  <a:srgbClr val="0070C0"/>
                </a:solidFill>
              </a:rPr>
              <a:t>GSNC</a:t>
            </a:r>
            <a:r>
              <a:rPr lang="en-US" sz="2200" dirty="0">
                <a:solidFill>
                  <a:srgbClr val="0070C0"/>
                </a:solidFill>
              </a:rPr>
              <a:t> &amp; </a:t>
            </a:r>
            <a:r>
              <a:rPr lang="en-US" sz="2200" dirty="0" err="1">
                <a:solidFill>
                  <a:srgbClr val="0070C0"/>
                </a:solidFill>
              </a:rPr>
              <a:t>PSNC</a:t>
            </a:r>
            <a:r>
              <a:rPr lang="en-US" sz="2200" dirty="0">
                <a:solidFill>
                  <a:srgbClr val="0070C0"/>
                </a:solidFill>
              </a:rPr>
              <a:t> class materials</a:t>
            </a:r>
          </a:p>
        </p:txBody>
      </p:sp>
    </p:spTree>
    <p:extLst>
      <p:ext uri="{BB962C8B-B14F-4D97-AF65-F5344CB8AC3E}">
        <p14:creationId xmlns:p14="http://schemas.microsoft.com/office/powerpoint/2010/main" val="18358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596" y="2227270"/>
            <a:ext cx="5643729" cy="1777795"/>
          </a:xfrm>
        </p:spPr>
        <p:txBody>
          <a:bodyPr>
            <a:normAutofit/>
          </a:bodyPr>
          <a:lstStyle/>
          <a:p>
            <a:pPr marL="681038" indent="-681038">
              <a:buFont typeface="+mj-lt"/>
              <a:buAutoNum type="arabicPeriod" startAt="3"/>
            </a:pP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Lòng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Kinh</a:t>
            </a:r>
            <a:r>
              <a:rPr lang="en-US" sz="3200" dirty="0"/>
              <a:t> </a:t>
            </a:r>
            <a:r>
              <a:rPr lang="en-US" sz="3200" dirty="0" err="1"/>
              <a:t>Thánh</a:t>
            </a:r>
            <a:br>
              <a:rPr lang="en-US" sz="3200" dirty="0"/>
            </a:br>
            <a:r>
              <a:rPr lang="en-US" sz="2000" b="1" dirty="0">
                <a:solidFill>
                  <a:schemeClr val="tx2"/>
                </a:solidFill>
              </a:rPr>
              <a:t>Scripture Memory Class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9" y="3721848"/>
            <a:ext cx="2139039" cy="302628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28" y="4143122"/>
            <a:ext cx="1407423" cy="101192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19024" y="548680"/>
            <a:ext cx="6965245" cy="1512168"/>
          </a:xfrm>
        </p:spPr>
        <p:txBody>
          <a:bodyPr>
            <a:normAutofit fontScale="90000"/>
          </a:bodyPr>
          <a:lstStyle/>
          <a:p>
            <a:pPr marL="681038" indent="-681038" algn="l"/>
            <a:r>
              <a:rPr lang="en-US" dirty="0"/>
              <a:t>C.	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HNNM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THNM</a:t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</a:rPr>
              <a:t>Use of the </a:t>
            </a:r>
            <a:r>
              <a:rPr lang="en-US" sz="2200" dirty="0" err="1">
                <a:solidFill>
                  <a:srgbClr val="0070C0"/>
                </a:solidFill>
              </a:rPr>
              <a:t>GSNC</a:t>
            </a:r>
            <a:r>
              <a:rPr lang="en-US" sz="2200" dirty="0">
                <a:solidFill>
                  <a:srgbClr val="0070C0"/>
                </a:solidFill>
              </a:rPr>
              <a:t> &amp; </a:t>
            </a:r>
            <a:r>
              <a:rPr lang="en-US" sz="2200" dirty="0" err="1">
                <a:solidFill>
                  <a:srgbClr val="0070C0"/>
                </a:solidFill>
              </a:rPr>
              <a:t>PSNC</a:t>
            </a:r>
            <a:r>
              <a:rPr lang="en-US" sz="2200" dirty="0">
                <a:solidFill>
                  <a:srgbClr val="0070C0"/>
                </a:solidFill>
              </a:rPr>
              <a:t> class materials</a:t>
            </a:r>
          </a:p>
        </p:txBody>
      </p:sp>
    </p:spTree>
    <p:extLst>
      <p:ext uri="{BB962C8B-B14F-4D97-AF65-F5344CB8AC3E}">
        <p14:creationId xmlns:p14="http://schemas.microsoft.com/office/powerpoint/2010/main" val="198862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596" y="2263274"/>
            <a:ext cx="5643729" cy="1777795"/>
          </a:xfrm>
        </p:spPr>
        <p:txBody>
          <a:bodyPr>
            <a:normAutofit/>
          </a:bodyPr>
          <a:lstStyle/>
          <a:p>
            <a:pPr marL="681038" indent="-681038">
              <a:buFont typeface="+mj-lt"/>
              <a:buAutoNum type="arabicPeriod" startAt="4"/>
            </a:pP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br>
              <a:rPr lang="en-US" sz="3200" dirty="0"/>
            </a:br>
            <a:r>
              <a:rPr lang="en-US" sz="2000" b="1" dirty="0">
                <a:solidFill>
                  <a:schemeClr val="tx2"/>
                </a:solidFill>
              </a:rPr>
              <a:t>Character Qualities Class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58" y="3793857"/>
            <a:ext cx="2185598" cy="30921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9024" y="548680"/>
            <a:ext cx="6965245" cy="1512168"/>
          </a:xfrm>
        </p:spPr>
        <p:txBody>
          <a:bodyPr>
            <a:normAutofit fontScale="90000"/>
          </a:bodyPr>
          <a:lstStyle/>
          <a:p>
            <a:pPr marL="681038" indent="-681038" algn="l"/>
            <a:r>
              <a:rPr lang="en-US" sz="4000" dirty="0"/>
              <a:t>C.	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tài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lớp</a:t>
            </a:r>
            <a:r>
              <a:rPr lang="en-US" sz="4000" dirty="0"/>
              <a:t> </a:t>
            </a:r>
            <a:r>
              <a:rPr lang="en-US" sz="4000" dirty="0" err="1"/>
              <a:t>HNNM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THNM</a:t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</a:rPr>
              <a:t>Use of the </a:t>
            </a:r>
            <a:r>
              <a:rPr lang="en-US" sz="2200" dirty="0" err="1">
                <a:solidFill>
                  <a:srgbClr val="0070C0"/>
                </a:solidFill>
              </a:rPr>
              <a:t>GSNC</a:t>
            </a:r>
            <a:r>
              <a:rPr lang="en-US" sz="2200" dirty="0">
                <a:solidFill>
                  <a:srgbClr val="0070C0"/>
                </a:solidFill>
              </a:rPr>
              <a:t> &amp; </a:t>
            </a:r>
            <a:r>
              <a:rPr lang="en-US" sz="2200" dirty="0" err="1">
                <a:solidFill>
                  <a:srgbClr val="0070C0"/>
                </a:solidFill>
              </a:rPr>
              <a:t>PSNC</a:t>
            </a:r>
            <a:r>
              <a:rPr lang="en-US" sz="2200" dirty="0">
                <a:solidFill>
                  <a:srgbClr val="0070C0"/>
                </a:solidFill>
              </a:rPr>
              <a:t> class materials</a:t>
            </a:r>
          </a:p>
        </p:txBody>
      </p:sp>
    </p:spTree>
    <p:extLst>
      <p:ext uri="{BB962C8B-B14F-4D97-AF65-F5344CB8AC3E}">
        <p14:creationId xmlns:p14="http://schemas.microsoft.com/office/powerpoint/2010/main" val="251878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596" y="2263274"/>
            <a:ext cx="6543829" cy="1777795"/>
          </a:xfrm>
        </p:spPr>
        <p:txBody>
          <a:bodyPr>
            <a:normAutofit/>
          </a:bodyPr>
          <a:lstStyle/>
          <a:p>
            <a:pPr marL="681038" indent="-681038">
              <a:buFont typeface="+mj-lt"/>
              <a:buAutoNum type="arabicPeriod" startAt="5"/>
            </a:pP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br>
              <a:rPr lang="en-US" sz="3200" dirty="0"/>
            </a:br>
            <a:r>
              <a:rPr lang="en-US" sz="2000" b="1" dirty="0">
                <a:solidFill>
                  <a:schemeClr val="tx2"/>
                </a:solidFill>
              </a:rPr>
              <a:t>Personal Reading Class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5" y="4149473"/>
            <a:ext cx="1828877" cy="25866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71" y="4293096"/>
            <a:ext cx="2423029" cy="19850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19024" y="548680"/>
            <a:ext cx="6965245" cy="1512168"/>
          </a:xfrm>
        </p:spPr>
        <p:txBody>
          <a:bodyPr>
            <a:normAutofit fontScale="90000"/>
          </a:bodyPr>
          <a:lstStyle/>
          <a:p>
            <a:pPr marL="681038" indent="-681038" algn="l"/>
            <a:r>
              <a:rPr lang="en-US" sz="4000" dirty="0"/>
              <a:t>C.	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tài</a:t>
            </a:r>
            <a:r>
              <a:rPr lang="en-US" sz="4000" dirty="0"/>
              <a:t> </a:t>
            </a:r>
            <a:r>
              <a:rPr lang="en-US" sz="4000" dirty="0" err="1"/>
              <a:t>liệu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lớp</a:t>
            </a:r>
            <a:r>
              <a:rPr lang="en-US" sz="4000" dirty="0"/>
              <a:t> </a:t>
            </a:r>
            <a:r>
              <a:rPr lang="en-US" sz="4000" dirty="0" err="1"/>
              <a:t>HNNM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THNM</a:t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</a:rPr>
              <a:t>Use of the </a:t>
            </a:r>
            <a:r>
              <a:rPr lang="en-US" sz="2200" dirty="0" err="1">
                <a:solidFill>
                  <a:srgbClr val="0070C0"/>
                </a:solidFill>
              </a:rPr>
              <a:t>GSNC</a:t>
            </a:r>
            <a:r>
              <a:rPr lang="en-US" sz="2200" dirty="0">
                <a:solidFill>
                  <a:srgbClr val="0070C0"/>
                </a:solidFill>
              </a:rPr>
              <a:t> &amp; </a:t>
            </a:r>
            <a:r>
              <a:rPr lang="en-US" sz="2200" dirty="0" err="1">
                <a:solidFill>
                  <a:srgbClr val="0070C0"/>
                </a:solidFill>
              </a:rPr>
              <a:t>PSNC</a:t>
            </a:r>
            <a:r>
              <a:rPr lang="en-US" sz="2200" dirty="0">
                <a:solidFill>
                  <a:srgbClr val="0070C0"/>
                </a:solidFill>
              </a:rPr>
              <a:t> class materials</a:t>
            </a:r>
          </a:p>
        </p:txBody>
      </p:sp>
    </p:spTree>
    <p:extLst>
      <p:ext uri="{BB962C8B-B14F-4D97-AF65-F5344CB8AC3E}">
        <p14:creationId xmlns:p14="http://schemas.microsoft.com/office/powerpoint/2010/main" val="183765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7" y="584684"/>
            <a:ext cx="7812868" cy="1512168"/>
          </a:xfrm>
        </p:spPr>
        <p:txBody>
          <a:bodyPr>
            <a:normAutofit fontScale="90000"/>
          </a:bodyPr>
          <a:lstStyle/>
          <a:p>
            <a:pPr marL="681038" indent="-681038" algn="l"/>
            <a:r>
              <a:rPr lang="en-US" dirty="0"/>
              <a:t>D.	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đọc</a:t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</a:rPr>
              <a:t>Remedial reading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596" y="2263274"/>
            <a:ext cx="5643729" cy="1777795"/>
          </a:xfrm>
        </p:spPr>
        <p:txBody>
          <a:bodyPr>
            <a:normAutofit/>
          </a:bodyPr>
          <a:lstStyle/>
          <a:p>
            <a:pPr marL="681038" indent="-681038">
              <a:buFont typeface="+mj-lt"/>
              <a:buAutoNum type="arabicPeriod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Loạt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70C0"/>
                </a:solidFill>
              </a:rPr>
              <a:t>Firm Foundations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56" y="3643012"/>
            <a:ext cx="2500613" cy="250061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36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58" y="-8819"/>
            <a:ext cx="4847572" cy="68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9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65" y="-9807"/>
            <a:ext cx="4899299" cy="69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2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6" y="-11251"/>
            <a:ext cx="4847572" cy="6855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31" y="-12255"/>
            <a:ext cx="484899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667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1038" indent="-681038" algn="l"/>
            <a:r>
              <a:rPr lang="en-US" dirty="0"/>
              <a:t>A.	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br>
              <a:rPr lang="en-US" dirty="0"/>
            </a:br>
            <a:r>
              <a:rPr lang="en-US" sz="2700" dirty="0">
                <a:solidFill>
                  <a:srgbClr val="0070C0"/>
                </a:solidFill>
              </a:rPr>
              <a:t>The attitude of the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717" y="2119257"/>
            <a:ext cx="5643729" cy="3603812"/>
          </a:xfrm>
        </p:spPr>
        <p:txBody>
          <a:bodyPr>
            <a:normAutofit/>
          </a:bodyPr>
          <a:lstStyle/>
          <a:p>
            <a:pPr marL="681038" indent="-681038">
              <a:buNone/>
            </a:pPr>
            <a:r>
              <a:rPr lang="en-US" sz="3200" b="1" dirty="0"/>
              <a:t>1.	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US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ru-R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con người hiện tại của họ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/>
            </a:br>
            <a:r>
              <a:rPr lang="en-US" sz="2000" u="sng" dirty="0">
                <a:solidFill>
                  <a:srgbClr val="FF0000"/>
                </a:solidFill>
              </a:rPr>
              <a:t>Accept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them as they are today</a:t>
            </a:r>
          </a:p>
          <a:p>
            <a:pPr marL="681038" indent="-681038">
              <a:buNone/>
            </a:pP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92" y="3609021"/>
            <a:ext cx="4498264" cy="29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1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596" y="2096852"/>
            <a:ext cx="6291801" cy="3492388"/>
          </a:xfrm>
        </p:spPr>
        <p:txBody>
          <a:bodyPr>
            <a:normAutofit/>
          </a:bodyPr>
          <a:lstStyle/>
          <a:p>
            <a:pPr marL="681038" indent="-681038">
              <a:buFont typeface="+mj-lt"/>
              <a:buAutoNum type="arabicPeriod" startAt="2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70C0"/>
                </a:solidFill>
              </a:rPr>
              <a:t>Which Bible translation should students use?</a:t>
            </a:r>
          </a:p>
          <a:p>
            <a:pPr marL="2462213" indent="0">
              <a:buNone/>
            </a:pPr>
            <a:endParaRPr lang="en-US" sz="3200" b="1" dirty="0"/>
          </a:p>
          <a:p>
            <a:pPr marL="1835150" indent="0">
              <a:buNone/>
            </a:pPr>
            <a:r>
              <a:rPr lang="en-US" sz="2200" b="1" dirty="0"/>
              <a:t>New International Reader’s Version</a:t>
            </a:r>
            <a:br>
              <a:rPr lang="en-US" sz="3200" b="1" dirty="0"/>
            </a:br>
            <a:r>
              <a:rPr lang="en-US" b="1" dirty="0">
                <a:solidFill>
                  <a:srgbClr val="00B050"/>
                </a:solidFill>
              </a:rPr>
              <a:t>3</a:t>
            </a:r>
            <a:r>
              <a:rPr lang="en-US" b="1" baseline="30000" dirty="0">
                <a:solidFill>
                  <a:srgbClr val="00B050"/>
                </a:solidFill>
              </a:rPr>
              <a:t>rd</a:t>
            </a:r>
            <a:r>
              <a:rPr lang="en-US" b="1" dirty="0">
                <a:solidFill>
                  <a:srgbClr val="00B050"/>
                </a:solidFill>
              </a:rPr>
              <a:t> grade reading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9" y="3844693"/>
            <a:ext cx="1507593" cy="230516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9024" y="584684"/>
            <a:ext cx="6965245" cy="1512168"/>
          </a:xfrm>
        </p:spPr>
        <p:txBody>
          <a:bodyPr>
            <a:normAutofit/>
          </a:bodyPr>
          <a:lstStyle/>
          <a:p>
            <a:pPr marL="681038" indent="-681038" algn="l"/>
            <a:r>
              <a:rPr lang="en-US" sz="3600" dirty="0"/>
              <a:t>D.	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cải</a:t>
            </a:r>
            <a:r>
              <a:rPr lang="en-US" sz="3600" dirty="0"/>
              <a:t> </a:t>
            </a:r>
            <a:r>
              <a:rPr lang="en-US" sz="3600" dirty="0" err="1"/>
              <a:t>thiện</a:t>
            </a:r>
            <a:r>
              <a:rPr lang="en-US" sz="3600" dirty="0"/>
              <a:t> </a:t>
            </a:r>
            <a:r>
              <a:rPr lang="en-US" sz="3600" dirty="0" err="1"/>
              <a:t>khả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br>
              <a:rPr lang="en-US" dirty="0"/>
            </a:br>
            <a:r>
              <a:rPr lang="en-US" sz="2200" dirty="0">
                <a:solidFill>
                  <a:srgbClr val="0070C0"/>
                </a:solidFill>
              </a:rPr>
              <a:t>Remedial reading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5008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8750"/>
            <a:ext cx="8229600" cy="2508250"/>
          </a:xfrm>
        </p:spPr>
        <p:txBody>
          <a:bodyPr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b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Questions for discussion</a:t>
            </a:r>
            <a:br>
              <a:rPr lang="en-US" altLang="en-US" dirty="0">
                <a:solidFill>
                  <a:schemeClr val="tx2"/>
                </a:solidFill>
              </a:rPr>
            </a:br>
            <a:endParaRPr lang="en-US" altLang="en-US" i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763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876" y="2668464"/>
            <a:ext cx="3286125" cy="152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6782"/>
            <a:ext cx="8229600" cy="1670050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Thông</a:t>
            </a:r>
            <a:r>
              <a:rPr lang="en-US" dirty="0">
                <a:latin typeface="+mn-lt"/>
              </a:rPr>
              <a:t> tin </a:t>
            </a:r>
            <a:r>
              <a:rPr lang="en-US" dirty="0" err="1">
                <a:latin typeface="+mn-lt"/>
              </a:rPr>
              <a:t>liên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hệ</a:t>
            </a:r>
            <a:br>
              <a:rPr lang="en-US" dirty="0">
                <a:latin typeface="+mn-lt"/>
              </a:rPr>
            </a:br>
            <a:r>
              <a:rPr lang="en-US" sz="2400" dirty="0">
                <a:solidFill>
                  <a:schemeClr val="tx2"/>
                </a:solidFill>
                <a:latin typeface="+mn-lt"/>
              </a:rPr>
              <a:t>Contact information</a:t>
            </a:r>
            <a:endParaRPr lang="en-US" altLang="en-US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03648"/>
            <a:ext cx="8229600" cy="36576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dirty="0"/>
          </a:p>
          <a:p>
            <a:pPr algn="ctr">
              <a:buFont typeface="Wingdings" pitchFamily="2" charset="2"/>
              <a:buNone/>
            </a:pPr>
            <a:endParaRPr lang="en-US" altLang="en-US" sz="4400" dirty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0275" y="578011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dirty="0" err="1"/>
              <a:t>T505.23</a:t>
            </a:r>
            <a:r>
              <a:rPr lang="en-US" altLang="en-US" dirty="0"/>
              <a:t>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196039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697" y="2453480"/>
            <a:ext cx="5643729" cy="3603812"/>
          </a:xfrm>
        </p:spPr>
        <p:txBody>
          <a:bodyPr>
            <a:normAutofit/>
          </a:bodyPr>
          <a:lstStyle/>
          <a:p>
            <a:pPr marL="681038" indent="-681038">
              <a:buNone/>
            </a:pPr>
            <a:r>
              <a:rPr lang="en-US" sz="3200" b="1" dirty="0"/>
              <a:t>2.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 hại</a:t>
            </a:r>
            <a:r>
              <a:rPr lang="ru-R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br>
              <a:rPr lang="en-US" sz="3200" b="1" dirty="0"/>
            </a:br>
            <a:r>
              <a:rPr lang="en-US" sz="2000" dirty="0">
                <a:solidFill>
                  <a:srgbClr val="0070C0"/>
                </a:solidFill>
              </a:rPr>
              <a:t>Don’t</a:t>
            </a:r>
            <a:r>
              <a:rPr lang="en-US" sz="2000" dirty="0"/>
              <a:t>  </a:t>
            </a:r>
            <a:r>
              <a:rPr lang="en-US" sz="2000" u="sng" dirty="0">
                <a:solidFill>
                  <a:srgbClr val="0070C0"/>
                </a:solidFill>
              </a:rPr>
              <a:t> </a:t>
            </a:r>
            <a:r>
              <a:rPr lang="en-US" sz="2000" u="sng" dirty="0">
                <a:solidFill>
                  <a:srgbClr val="FF0000"/>
                </a:solidFill>
              </a:rPr>
              <a:t>pity   </a:t>
            </a:r>
            <a:r>
              <a:rPr lang="en-US" sz="2000" dirty="0">
                <a:solidFill>
                  <a:srgbClr val="0070C0"/>
                </a:solidFill>
              </a:rPr>
              <a:t>them</a:t>
            </a:r>
          </a:p>
          <a:p>
            <a:pPr marL="681038" indent="-681038">
              <a:buNone/>
            </a:pPr>
            <a:endParaRPr lang="en-US" sz="3200" b="1" dirty="0"/>
          </a:p>
          <a:p>
            <a:pPr marL="681038" indent="-681038">
              <a:buNone/>
            </a:pPr>
            <a:r>
              <a:rPr lang="en-US" sz="3200" b="1" dirty="0"/>
              <a:t>3.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3200" b="1" dirty="0"/>
              <a:t>!</a:t>
            </a:r>
            <a:br>
              <a:rPr lang="en-US" sz="3200" b="1" dirty="0"/>
            </a:br>
            <a:r>
              <a:rPr lang="en-US" sz="2000" dirty="0">
                <a:solidFill>
                  <a:srgbClr val="0070C0"/>
                </a:solidFill>
              </a:rPr>
              <a:t>Demonstrate patience!</a:t>
            </a:r>
          </a:p>
          <a:p>
            <a:pPr marL="681038" indent="-681038">
              <a:buNone/>
            </a:pP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19024" y="817583"/>
            <a:ext cx="6965245" cy="1202485"/>
          </a:xfrm>
        </p:spPr>
        <p:txBody>
          <a:bodyPr>
            <a:normAutofit/>
          </a:bodyPr>
          <a:lstStyle/>
          <a:p>
            <a:pPr marL="681038" indent="-681038" algn="l"/>
            <a:r>
              <a:rPr lang="en-US" dirty="0"/>
              <a:t>A.	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br>
              <a:rPr lang="en-US" dirty="0"/>
            </a:br>
            <a:r>
              <a:rPr lang="en-US" sz="2700" dirty="0">
                <a:solidFill>
                  <a:srgbClr val="0070C0"/>
                </a:solidFill>
              </a:rPr>
              <a:t>The attitude of the teacher</a:t>
            </a:r>
          </a:p>
        </p:txBody>
      </p:sp>
    </p:spTree>
    <p:extLst>
      <p:ext uri="{BB962C8B-B14F-4D97-AF65-F5344CB8AC3E}">
        <p14:creationId xmlns:p14="http://schemas.microsoft.com/office/powerpoint/2010/main" val="1893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692" y="2119258"/>
            <a:ext cx="6300700" cy="134574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None/>
            </a:pPr>
            <a:r>
              <a:rPr lang="en-US" sz="3800" b="1" dirty="0"/>
              <a:t>4.	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70C0"/>
                </a:solidFill>
              </a:rPr>
              <a:t>Don’t</a:t>
            </a:r>
            <a:r>
              <a:rPr lang="en-US" dirty="0"/>
              <a:t>  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excuse   </a:t>
            </a:r>
            <a:r>
              <a:rPr lang="en-US" dirty="0">
                <a:solidFill>
                  <a:srgbClr val="0070C0"/>
                </a:solidFill>
              </a:rPr>
              <a:t>them from GSNC &amp; PSNC classes</a:t>
            </a:r>
          </a:p>
          <a:p>
            <a:pPr marL="681038" indent="-681038">
              <a:buNone/>
            </a:pP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/>
          <a:stretch/>
        </p:blipFill>
        <p:spPr>
          <a:xfrm>
            <a:off x="4024897" y="3537013"/>
            <a:ext cx="4838008" cy="234981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19024" y="728701"/>
            <a:ext cx="6965245" cy="1202485"/>
          </a:xfrm>
        </p:spPr>
        <p:txBody>
          <a:bodyPr>
            <a:normAutofit/>
          </a:bodyPr>
          <a:lstStyle/>
          <a:p>
            <a:pPr marL="681038" indent="-681038" algn="l"/>
            <a:r>
              <a:rPr lang="en-US" dirty="0"/>
              <a:t>A.	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br>
              <a:rPr lang="en-US" dirty="0"/>
            </a:br>
            <a:r>
              <a:rPr lang="en-US" sz="2700" dirty="0">
                <a:solidFill>
                  <a:srgbClr val="0070C0"/>
                </a:solidFill>
              </a:rPr>
              <a:t>The attitude of the teacher</a:t>
            </a:r>
          </a:p>
        </p:txBody>
      </p:sp>
    </p:spTree>
    <p:extLst>
      <p:ext uri="{BB962C8B-B14F-4D97-AF65-F5344CB8AC3E}">
        <p14:creationId xmlns:p14="http://schemas.microsoft.com/office/powerpoint/2010/main" val="364301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024" y="620689"/>
            <a:ext cx="6965245" cy="1202485"/>
          </a:xfrm>
        </p:spPr>
        <p:txBody>
          <a:bodyPr>
            <a:normAutofit/>
          </a:bodyPr>
          <a:lstStyle/>
          <a:p>
            <a:pPr marL="681038" indent="-681038" algn="l"/>
            <a:r>
              <a:rPr lang="en-US" dirty="0"/>
              <a:t>B</a:t>
            </a:r>
            <a:r>
              <a:rPr lang="ru-RU" dirty="0"/>
              <a:t>.	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Evaluate the student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88" y="1880829"/>
            <a:ext cx="6984776" cy="1345747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3200" b="1" dirty="0"/>
              <a:t>1.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br>
              <a:rPr lang="en-US" sz="3200" b="1" dirty="0"/>
            </a:br>
            <a:r>
              <a:rPr lang="en-US" sz="2000" dirty="0">
                <a:solidFill>
                  <a:srgbClr val="0070C0"/>
                </a:solidFill>
              </a:rPr>
              <a:t>Ask them about their educational background</a:t>
            </a:r>
            <a:endParaRPr lang="en-US" dirty="0">
              <a:solidFill>
                <a:srgbClr val="0070C0"/>
              </a:solidFill>
            </a:endParaRPr>
          </a:p>
          <a:p>
            <a:pPr marL="681038" indent="-681038">
              <a:buNone/>
            </a:pP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21219" b="8503"/>
          <a:stretch/>
        </p:blipFill>
        <p:spPr>
          <a:xfrm>
            <a:off x="3441468" y="3714400"/>
            <a:ext cx="5282825" cy="28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9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596" y="1988841"/>
            <a:ext cx="6507825" cy="3541991"/>
          </a:xfrm>
        </p:spPr>
        <p:txBody>
          <a:bodyPr>
            <a:normAutofit/>
          </a:bodyPr>
          <a:lstStyle/>
          <a:p>
            <a:pPr marL="681038" indent="-681038">
              <a:buNone/>
            </a:pPr>
            <a:r>
              <a:rPr lang="en-US" sz="3200" b="1" dirty="0"/>
              <a:t>2.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br>
              <a:rPr lang="en-US" sz="3200" b="1" dirty="0"/>
            </a:br>
            <a:r>
              <a:rPr lang="en-US" sz="2200" dirty="0">
                <a:solidFill>
                  <a:srgbClr val="0070C0"/>
                </a:solidFill>
              </a:rPr>
              <a:t>Test their reading level</a:t>
            </a:r>
          </a:p>
          <a:p>
            <a:pPr marL="681038" indent="-681038">
              <a:buNone/>
            </a:pPr>
            <a:endParaRPr lang="en-US" sz="2200" b="1" dirty="0"/>
          </a:p>
          <a:p>
            <a:pPr marL="681038" indent="-681038">
              <a:buNone/>
            </a:pPr>
            <a:r>
              <a:rPr lang="en-US" sz="3200" b="1" dirty="0"/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San Diego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70C0"/>
                </a:solidFill>
              </a:rPr>
              <a:t>San Diego Quick Assessment of Reading  Ability</a:t>
            </a:r>
          </a:p>
          <a:p>
            <a:pPr marL="681038" indent="-681038">
              <a:buNone/>
            </a:pP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19024" y="620689"/>
            <a:ext cx="6965245" cy="1202485"/>
          </a:xfrm>
        </p:spPr>
        <p:txBody>
          <a:bodyPr>
            <a:normAutofit/>
          </a:bodyPr>
          <a:lstStyle/>
          <a:p>
            <a:pPr marL="681038" indent="-681038" algn="l"/>
            <a:r>
              <a:rPr lang="en-US" dirty="0"/>
              <a:t>B</a:t>
            </a:r>
            <a:r>
              <a:rPr lang="ru-RU" dirty="0"/>
              <a:t>.	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Evaluate the student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3143672" y="-493885"/>
            <a:ext cx="5962404" cy="73518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7953" r="-4729" b="30814"/>
          <a:stretch/>
        </p:blipFill>
        <p:spPr>
          <a:xfrm>
            <a:off x="1979634" y="1"/>
            <a:ext cx="8688875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3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89" y="1916832"/>
            <a:ext cx="6327805" cy="363640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Aft>
                <a:spcPts val="1800"/>
              </a:spcAft>
              <a:buFont typeface="Brush Script MT" pitchFamily="66" charset="0"/>
              <a:buAutoNum type="arabicPeriod" startAt="3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- learning disability)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70C0"/>
                </a:solidFill>
              </a:rPr>
              <a:t>Testing for learning disabilities</a:t>
            </a:r>
            <a:endParaRPr lang="en-US" sz="3200" dirty="0">
              <a:solidFill>
                <a:srgbClr val="0070C0"/>
              </a:solidFill>
            </a:endParaRPr>
          </a:p>
          <a:p>
            <a:pPr marL="969963" indent="-2730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kỷ</a:t>
            </a:r>
            <a:r>
              <a:rPr lang="en-US" sz="3200" b="1" dirty="0"/>
              <a:t>   </a:t>
            </a:r>
            <a:r>
              <a:rPr lang="en-US" sz="2000" b="1" dirty="0">
                <a:solidFill>
                  <a:srgbClr val="0070C0"/>
                </a:solidFill>
              </a:rPr>
              <a:t>autism</a:t>
            </a:r>
            <a:endParaRPr lang="en-US" sz="3200" b="1" dirty="0">
              <a:solidFill>
                <a:srgbClr val="0070C0"/>
              </a:solidFill>
            </a:endParaRPr>
          </a:p>
          <a:p>
            <a:pPr marL="969963" indent="-273050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70C0"/>
                </a:solidFill>
              </a:rPr>
              <a:t>ADHD</a:t>
            </a:r>
            <a:r>
              <a:rPr lang="en-US" sz="3200" b="1" dirty="0"/>
              <a:t> </a:t>
            </a:r>
            <a:r>
              <a:rPr lang="en-US" dirty="0">
                <a:solidFill>
                  <a:srgbClr val="0070C0"/>
                </a:solidFill>
              </a:rPr>
              <a:t>(Attention Deficit Hyperactivity Disorder)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T505.23    www.iTeenChallenge.org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AC0A-8F3E-45C9-A309-593E1F324B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19024" y="620689"/>
            <a:ext cx="6965245" cy="1202485"/>
          </a:xfrm>
        </p:spPr>
        <p:txBody>
          <a:bodyPr>
            <a:normAutofit/>
          </a:bodyPr>
          <a:lstStyle/>
          <a:p>
            <a:pPr marL="681038" indent="-681038" algn="l"/>
            <a:r>
              <a:rPr lang="en-US" dirty="0"/>
              <a:t>B</a:t>
            </a:r>
            <a:r>
              <a:rPr lang="ru-RU" dirty="0"/>
              <a:t>.	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viên</a:t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Evaluate the student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4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4243</TotalTime>
  <Words>306</Words>
  <Application>Microsoft Office PowerPoint</Application>
  <PresentationFormat>Widescreen</PresentationFormat>
  <Paragraphs>112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Brush Script MT</vt:lpstr>
      <vt:lpstr>Constantia</vt:lpstr>
      <vt:lpstr>Franklin Gothic Book</vt:lpstr>
      <vt:lpstr>Lucida Sans Unicode</vt:lpstr>
      <vt:lpstr>Rage Italic</vt:lpstr>
      <vt:lpstr>Tahoma</vt:lpstr>
      <vt:lpstr>Times New Roman</vt:lpstr>
      <vt:lpstr>Verdana</vt:lpstr>
      <vt:lpstr>Wingdings</vt:lpstr>
      <vt:lpstr>Pushpin</vt:lpstr>
      <vt:lpstr>PowerPoint Presentation</vt:lpstr>
      <vt:lpstr>A. Thái độ của giáo viên The attitude of the teacher</vt:lpstr>
      <vt:lpstr>A. Thái độ của giáo viên The attitude of the teacher</vt:lpstr>
      <vt:lpstr>A. Thái độ của giáo viên The attitude of the teacher</vt:lpstr>
      <vt:lpstr>B. Đánh giá học viên Evaluate the student</vt:lpstr>
      <vt:lpstr>B. Đánh giá học viên Evaluate the student</vt:lpstr>
      <vt:lpstr>PowerPoint Presentation</vt:lpstr>
      <vt:lpstr>PowerPoint Presentation</vt:lpstr>
      <vt:lpstr>B. Đánh giá học viên Evaluate the student</vt:lpstr>
      <vt:lpstr>B. Đánh giá học viên Evaluate the student</vt:lpstr>
      <vt:lpstr>C. Sử dụng các tài liệu của lớp HNNM và THNM Use of the GSNC &amp; PSNC class materials</vt:lpstr>
      <vt:lpstr>C. Sử dụng các tài liệu của lớp HNNM và THNM Use of the GSNC &amp; PSNC class materials</vt:lpstr>
      <vt:lpstr>C. Sử dụng các tài liệu của lớp HNNM và THNM Use of the GSNC &amp; PSNC class materials</vt:lpstr>
      <vt:lpstr>C. Sử dụng các tài liệu của lớp HNNM và THNM Use of the GSNC &amp; PSNC class materials</vt:lpstr>
      <vt:lpstr>C. Sử dụng các tài liệu của lớp HNNM và THNM Use of the GSNC &amp; PSNC class materials</vt:lpstr>
      <vt:lpstr>D. Tài liệu cải thiện khả năng đọc Remedial reading materials</vt:lpstr>
      <vt:lpstr>PowerPoint Presentation</vt:lpstr>
      <vt:lpstr>PowerPoint Presentation</vt:lpstr>
      <vt:lpstr>PowerPoint Presentation</vt:lpstr>
      <vt:lpstr>D. Tài liệu cải thiện khả năng đọc Remedial reading materials</vt:lpstr>
      <vt:lpstr>Các câu hỏi thảo luận Questions for discussion </vt:lpstr>
      <vt:lpstr>Thông tin liên hệ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Batty</dc:creator>
  <cp:lastModifiedBy>Hang Nguyen</cp:lastModifiedBy>
  <cp:revision>83</cp:revision>
  <cp:lastPrinted>1601-01-01T00:00:00Z</cp:lastPrinted>
  <dcterms:created xsi:type="dcterms:W3CDTF">1601-01-01T00:00:00Z</dcterms:created>
  <dcterms:modified xsi:type="dcterms:W3CDTF">2019-05-22T05:36:50Z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