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1" r:id="rId3"/>
    <p:sldId id="321" r:id="rId4"/>
    <p:sldId id="322" r:id="rId5"/>
    <p:sldId id="332" r:id="rId6"/>
    <p:sldId id="323" r:id="rId7"/>
    <p:sldId id="311" r:id="rId8"/>
    <p:sldId id="338" r:id="rId9"/>
    <p:sldId id="337" r:id="rId10"/>
    <p:sldId id="319" r:id="rId11"/>
    <p:sldId id="327" r:id="rId12"/>
    <p:sldId id="312" r:id="rId13"/>
    <p:sldId id="325" r:id="rId14"/>
    <p:sldId id="292" r:id="rId15"/>
    <p:sldId id="335" r:id="rId16"/>
    <p:sldId id="331" r:id="rId17"/>
    <p:sldId id="330" r:id="rId18"/>
    <p:sldId id="315" r:id="rId19"/>
    <p:sldId id="293" r:id="rId20"/>
    <p:sldId id="326" r:id="rId21"/>
    <p:sldId id="316" r:id="rId22"/>
    <p:sldId id="314" r:id="rId23"/>
    <p:sldId id="333" r:id="rId24"/>
    <p:sldId id="334" r:id="rId25"/>
    <p:sldId id="336" r:id="rId26"/>
    <p:sldId id="328" r:id="rId27"/>
    <p:sldId id="329" r:id="rId28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6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9" autoAdjust="0"/>
  </p:normalViewPr>
  <p:slideViewPr>
    <p:cSldViewPr>
      <p:cViewPr varScale="1">
        <p:scale>
          <a:sx n="62" d="100"/>
          <a:sy n="62" d="100"/>
        </p:scale>
        <p:origin x="-5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53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53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8EC391A-8437-4A77-94DA-132C455DC8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7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1188"/>
            <a:ext cx="5149850" cy="41894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A025DE2-29F8-4C96-9B2B-F25321960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884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PSNC Classroom</a:t>
            </a:r>
          </a:p>
          <a:p>
            <a:r>
              <a:rPr lang="en-US" dirty="0" smtClean="0"/>
              <a:t>Other things that are important to helping to create a positive learning environment: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Good lighting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Classroom free from distractions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Comfortable chairs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Reference book library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Artwork, airflow,,, etc.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D86C-D9DF-41C5-9D2B-540CD00966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2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3169B35-8891-4118-A829-0DEBE1E694D5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085A173-3B9A-4E83-B8BA-27470222C8D5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7885113" y="1463675"/>
            <a:ext cx="16902113" cy="10795000"/>
            <a:chOff x="-4887" y="922"/>
            <a:chExt cx="10647" cy="6800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1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>
          <a:xfrm>
            <a:off x="5580063" y="638175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Times New Roman" pitchFamily="18" charset="0"/>
              </a:defRPr>
            </a:lvl2pPr>
          </a:lstStyle>
          <a:p>
            <a:pPr lvl="1"/>
            <a:fld id="{559604E0-6940-4D82-A8A8-42A48D659CD8}" type="slidenum">
              <a:rPr lang="en-US" altLang="en-US"/>
              <a:pPr lvl="1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13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D9B57EA8-998E-47B3-B5F3-C838BDFB53B7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9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B29DA99-42E2-4108-9656-0AE1797E0ACD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6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FC00D7E4-39E4-4315-8D0F-B279C578B921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4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A7F55239-1539-46C6-97CE-B0862ACDFB39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F962BAED-9025-4CAF-A31C-E6A6AC012196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9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C17BC1AC-0940-4EA3-8587-6FC4B06BD81D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0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FC489D4B-62C0-40C8-8AC8-188FD7AA3BF8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5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27C1918E-3B0B-4D04-90A4-3D3DDBD79A1F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09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B8E153A-1F0D-4823-BB24-4F02412EDBBC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07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A9B5F50-E765-46B4-8694-CF1267AFBDBE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2 w 43200"/>
                <a:gd name="T1" fmla="*/ 0 h 43200"/>
                <a:gd name="T2" fmla="*/ 1 w 43200"/>
                <a:gd name="T3" fmla="*/ 0 h 43200"/>
                <a:gd name="T4" fmla="*/ 1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7288" y="638175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7875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sz="1400">
                <a:latin typeface="Arial" charset="0"/>
              </a:defRPr>
            </a:lvl2pPr>
          </a:lstStyle>
          <a:p>
            <a:pPr lvl="1"/>
            <a:fld id="{A2B27D0D-D60A-478C-B078-A2BCA8A12D77}" type="slidenum">
              <a:rPr lang="en-US" altLang="en-US"/>
              <a:pPr lvl="1"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yallib.ru/" TargetMode="External"/><Relationship Id="rId2" Type="http://schemas.openxmlformats.org/officeDocument/2006/relationships/hyperlink" Target="http://www.iteenchallenge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F46FBD3-23F8-491F-A5F9-F52238546693}" type="slidenum">
              <a:rPr lang="en-US" altLang="en-US" sz="1400"/>
              <a:pPr lvl="1" eaLnBrk="1" hangingPunct="1"/>
              <a:t>1</a:t>
            </a:fld>
            <a:endParaRPr lang="en-US" altLang="en-US" sz="140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1800" y="908050"/>
            <a:ext cx="8634413" cy="1512888"/>
          </a:xfrm>
        </p:spPr>
        <p:txBody>
          <a:bodyPr/>
          <a:lstStyle/>
          <a:p>
            <a:pPr eaLnBrk="1" hangingPunct="1"/>
            <a:r>
              <a:rPr lang="ru-RU" altLang="en-US" sz="3600" dirty="0">
                <a:solidFill>
                  <a:schemeClr val="tx1"/>
                </a:solidFill>
              </a:rPr>
              <a:t>КАК ОСНОВАТЬ ОБРАЗОВАТЕЛЬНУЮ ПРОГРАММУ </a:t>
            </a:r>
            <a:r>
              <a:rPr lang="ru-RU" altLang="en-US" sz="3600" dirty="0" smtClean="0">
                <a:solidFill>
                  <a:schemeClr val="tx1"/>
                </a:solidFill>
              </a:rPr>
              <a:t>ИЗНХ</a:t>
            </a:r>
            <a:r>
              <a:rPr lang="en-US" altLang="en-US" sz="3600" dirty="0" smtClean="0">
                <a:solidFill>
                  <a:schemeClr val="tx1"/>
                </a:solidFill>
              </a:rPr>
              <a:t/>
            </a:r>
            <a:br>
              <a:rPr lang="en-US" altLang="en-US" sz="36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How to set up the </a:t>
            </a:r>
            <a:r>
              <a:rPr lang="en-US" altLang="en-US" sz="2000" b="1" dirty="0" err="1" smtClean="0"/>
              <a:t>PSNC</a:t>
            </a:r>
            <a:r>
              <a:rPr lang="en-US" altLang="en-US" sz="2000" b="1" dirty="0" smtClean="0"/>
              <a:t> educational program</a:t>
            </a:r>
            <a:endParaRPr lang="en-US" altLang="en-US" sz="3600" dirty="0" smtClean="0">
              <a:solidFill>
                <a:schemeClr val="tx1"/>
              </a:solidFill>
            </a:endParaRPr>
          </a:p>
        </p:txBody>
      </p:sp>
      <p:sp>
        <p:nvSpPr>
          <p:cNvPr id="378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</a:p>
        </p:txBody>
      </p:sp>
      <p:pic>
        <p:nvPicPr>
          <p:cNvPr id="3789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4113076"/>
            <a:ext cx="365760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39863" y="2966839"/>
            <a:ext cx="5638800" cy="1038225"/>
          </a:xfrm>
        </p:spPr>
        <p:txBody>
          <a:bodyPr/>
          <a:lstStyle/>
          <a:p>
            <a:pPr marL="457200" lvl="1" indent="0" algn="ctr" eaLnBrk="1" hangingPunct="1">
              <a:buFontTx/>
              <a:buNone/>
            </a:pPr>
            <a:r>
              <a:rPr lang="az-Cyrl-AZ" altLang="en-US" sz="3200" dirty="0">
                <a:latin typeface="Arial" charset="0"/>
              </a:rPr>
              <a:t>Автор – Дэвид Бэтти</a:t>
            </a:r>
            <a:endParaRPr lang="en-US" altLang="en-US" sz="3200" dirty="0" smtClean="0">
              <a:latin typeface="Arial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6" y="4434227"/>
            <a:ext cx="2158027" cy="139446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54E1B194-5E59-4882-8E94-58F7ED64A001}" type="slidenum">
              <a:rPr lang="en-US" altLang="en-US" sz="1400">
                <a:latin typeface="Arial" charset="0"/>
              </a:rPr>
              <a:pPr lvl="1" eaLnBrk="1" hangingPunct="1"/>
              <a:t>10</a:t>
            </a:fld>
            <a:endParaRPr lang="en-US" altLang="en-US" sz="1400"/>
          </a:p>
        </p:txBody>
      </p:sp>
      <p:pic>
        <p:nvPicPr>
          <p:cNvPr id="41991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486151"/>
            <a:ext cx="3621923" cy="271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2177043"/>
            <a:ext cx="3635834" cy="272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0"/>
            <a:ext cx="8785039" cy="1880828"/>
          </a:xfrm>
        </p:spPr>
        <p:txBody>
          <a:bodyPr/>
          <a:lstStyle/>
          <a:p>
            <a:pPr marL="690563" indent="-690563" eaLnBrk="1" hangingPunct="1"/>
            <a:r>
              <a:rPr lang="ru-RU" altLang="en-US" sz="3200" cap="all" dirty="0" smtClean="0"/>
              <a:t>Б</a:t>
            </a:r>
            <a:r>
              <a:rPr lang="en-US" altLang="en-US" sz="3200" dirty="0" smtClean="0"/>
              <a:t>. 	</a:t>
            </a:r>
            <a:r>
              <a:rPr lang="ru-RU" altLang="en-US" sz="3200" dirty="0" smtClean="0">
                <a:solidFill>
                  <a:schemeClr val="tx1"/>
                </a:solidFill>
              </a:rPr>
              <a:t>Другие факторы, создающие положительную атмосферу обучения 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sz="2000" dirty="0" smtClean="0"/>
              <a:t>Other things that are important to helping to create a positive learning environment</a:t>
            </a:r>
            <a:endParaRPr lang="en-US" altLang="en-US" sz="3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80828"/>
            <a:ext cx="8388424" cy="4525963"/>
          </a:xfrm>
        </p:spPr>
        <p:txBody>
          <a:bodyPr>
            <a:normAutofit/>
          </a:bodyPr>
          <a:lstStyle/>
          <a:p>
            <a:pPr marL="466725" indent="-466725">
              <a:buFont typeface="+mj-lt"/>
              <a:buAutoNum type="arabicPeriod"/>
            </a:pPr>
            <a:r>
              <a:rPr lang="az-Cyrl-AZ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Качественное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az-Cyrl-AZ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свещение в классе </a:t>
            </a:r>
            <a:r>
              <a:rPr lang="en-US" alt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Good lighting in the classroom</a:t>
            </a:r>
          </a:p>
          <a:p>
            <a:pPr marL="466725" indent="-466725">
              <a:buFont typeface="+mj-lt"/>
              <a:buAutoNum type="arabicPeriod"/>
            </a:pPr>
            <a:r>
              <a:rPr lang="az-Cyrl-AZ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Циркуляция воздуха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Air circulation</a:t>
            </a:r>
          </a:p>
          <a:p>
            <a:pPr marL="466725" indent="-466725">
              <a:buFont typeface="+mj-lt"/>
              <a:buAutoNum type="arabicPeriod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Отсутствие в кабинете отвлекающих моментов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Classroom free from distractions</a:t>
            </a:r>
            <a:endParaRPr lang="ru-RU" altLang="en-US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6725" indent="-466725">
              <a:buFont typeface="+mj-lt"/>
              <a:buAutoNum type="arabicPeriod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Удобные стулья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Comfortable chairs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altLang="en-US" sz="4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altLang="en-US" sz="4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0"/>
            <a:ext cx="8785039" cy="1880828"/>
          </a:xfrm>
        </p:spPr>
        <p:txBody>
          <a:bodyPr/>
          <a:lstStyle/>
          <a:p>
            <a:pPr marL="690563" indent="-690563" eaLnBrk="1" hangingPunct="1"/>
            <a:r>
              <a:rPr lang="ru-RU" altLang="en-US" sz="3200" cap="all" dirty="0" smtClean="0"/>
              <a:t>Б</a:t>
            </a:r>
            <a:r>
              <a:rPr lang="en-US" altLang="en-US" sz="3200" dirty="0" smtClean="0"/>
              <a:t>. 	</a:t>
            </a:r>
            <a:r>
              <a:rPr lang="ru-RU" altLang="en-US" sz="3200" dirty="0" smtClean="0">
                <a:solidFill>
                  <a:schemeClr val="tx1"/>
                </a:solidFill>
              </a:rPr>
              <a:t>Другие факторы, создающие положительную атмосферу обучения 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sz="2000" dirty="0" smtClean="0"/>
              <a:t>Other things that are important to helping to create a positive learning environment</a:t>
            </a:r>
            <a:endParaRPr lang="en-US" altLang="en-US" sz="3000" dirty="0" smtClean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C00D7E4-39E4-4315-8D0F-B279C578B921}" type="slidenum">
              <a:rPr lang="en-US" altLang="en-US" smtClean="0"/>
              <a:pPr lvl="1"/>
              <a:t>11</a:t>
            </a:fld>
            <a:endParaRPr lang="en-US" altLang="en-US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68" y="4234212"/>
            <a:ext cx="2329441" cy="174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0F2CD375-0AB4-45D5-9687-3F7D9F58FDD7}" type="slidenum">
              <a:rPr lang="en-US" altLang="en-US" sz="1400">
                <a:latin typeface="Arial" charset="0"/>
              </a:rPr>
              <a:pPr lvl="1" eaLnBrk="1" hangingPunct="1"/>
              <a:t>12</a:t>
            </a:fld>
            <a:endParaRPr lang="en-US" altLang="en-US" sz="140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0"/>
            <a:ext cx="8785039" cy="1880828"/>
          </a:xfrm>
        </p:spPr>
        <p:txBody>
          <a:bodyPr/>
          <a:lstStyle/>
          <a:p>
            <a:pPr marL="690563" indent="-690563" eaLnBrk="1" hangingPunct="1"/>
            <a:r>
              <a:rPr lang="en-US" altLang="en-US" sz="3200" cap="all" dirty="0" smtClean="0"/>
              <a:t>B</a:t>
            </a:r>
            <a:r>
              <a:rPr lang="en-US" altLang="en-US" sz="3200" dirty="0" smtClean="0"/>
              <a:t>. 	</a:t>
            </a:r>
            <a:r>
              <a:rPr lang="ru-RU" altLang="en-US" sz="3200" dirty="0" smtClean="0">
                <a:solidFill>
                  <a:schemeClr val="tx1"/>
                </a:solidFill>
              </a:rPr>
              <a:t>Дополнительное оборудование для классов ИЗНХ 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2000" dirty="0" smtClean="0"/>
              <a:t>Additional equipment for the </a:t>
            </a:r>
            <a:r>
              <a:rPr lang="en-US" altLang="en-US" sz="2000" dirty="0" err="1" smtClean="0"/>
              <a:t>PSNC</a:t>
            </a:r>
            <a:r>
              <a:rPr lang="en-US" altLang="en-US" sz="2000" dirty="0" smtClean="0"/>
              <a:t> classroom</a:t>
            </a:r>
            <a:endParaRPr lang="en-US" altLang="en-US" sz="3000" dirty="0" smtClean="0">
              <a:solidFill>
                <a:schemeClr val="tx1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1580" y="2133600"/>
            <a:ext cx="4536504" cy="4286250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/>
            </a:pPr>
            <a:r>
              <a:rPr lang="az-Cyrl-AZ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Шкафчик для папок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File cabinet</a:t>
            </a:r>
            <a:b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/>
            </a:pPr>
            <a:r>
              <a:rPr lang="az-Cyrl-AZ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Стол учителя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Teacher’s table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6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</a:p>
        </p:txBody>
      </p:sp>
      <p:pic>
        <p:nvPicPr>
          <p:cNvPr id="8" name="Picture 2" descr="C:\Documents and Settings\allent\Desktop\PB0600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8"/>
          <a:stretch/>
        </p:blipFill>
        <p:spPr bwMode="auto">
          <a:xfrm>
            <a:off x="5544106" y="2024844"/>
            <a:ext cx="4071605" cy="264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0F2CD375-0AB4-45D5-9687-3F7D9F58FDD7}" type="slidenum">
              <a:rPr lang="en-US" altLang="en-US" sz="1400">
                <a:latin typeface="Arial" charset="0"/>
              </a:rPr>
              <a:pPr lvl="1" eaLnBrk="1" hangingPunct="1"/>
              <a:t>13</a:t>
            </a:fld>
            <a:endParaRPr lang="en-US" altLang="en-US" sz="140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0"/>
            <a:ext cx="8785039" cy="1880828"/>
          </a:xfrm>
        </p:spPr>
        <p:txBody>
          <a:bodyPr/>
          <a:lstStyle/>
          <a:p>
            <a:pPr marL="690563" indent="-690563" eaLnBrk="1" hangingPunct="1"/>
            <a:r>
              <a:rPr lang="en-US" altLang="en-US" sz="3200" cap="all" dirty="0" smtClean="0"/>
              <a:t>B</a:t>
            </a:r>
            <a:r>
              <a:rPr lang="en-US" altLang="en-US" sz="3200" dirty="0" smtClean="0"/>
              <a:t>. 	</a:t>
            </a:r>
            <a:r>
              <a:rPr lang="ru-RU" altLang="en-US" sz="3200" dirty="0" smtClean="0">
                <a:solidFill>
                  <a:schemeClr val="tx1"/>
                </a:solidFill>
              </a:rPr>
              <a:t>Дополнительное оборудование для классов ИЗНХ 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2000" dirty="0" smtClean="0"/>
              <a:t>Additional equipment for the </a:t>
            </a:r>
            <a:r>
              <a:rPr lang="en-US" altLang="en-US" sz="2000" dirty="0" err="1" smtClean="0"/>
              <a:t>PSNC</a:t>
            </a:r>
            <a:r>
              <a:rPr lang="en-US" altLang="en-US" sz="2000" dirty="0" smtClean="0"/>
              <a:t> classroom</a:t>
            </a:r>
            <a:endParaRPr lang="en-US" altLang="en-US" sz="3000" dirty="0" smtClean="0">
              <a:solidFill>
                <a:schemeClr val="tx1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2133600"/>
            <a:ext cx="5112184" cy="4286250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+mj-lt"/>
              <a:buAutoNum type="arabicPeriod" startAt="3"/>
            </a:pPr>
            <a:r>
              <a:rPr lang="az-Cyrl-AZ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Пятиэтажный лоток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az-Cyrl-AZ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для бумаг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stack trays</a:t>
            </a:r>
            <a:b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 startAt="3"/>
            </a:pPr>
            <a:r>
              <a:rPr lang="az-Cyrl-AZ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Тетради для студентов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Notebooks for students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6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2" b="18133"/>
          <a:stretch/>
        </p:blipFill>
        <p:spPr>
          <a:xfrm rot="5400000">
            <a:off x="4438646" y="2518239"/>
            <a:ext cx="5839083" cy="44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FEBF4CAF-963C-4FEB-8273-CA75B591698C}" type="slidenum">
              <a:rPr lang="en-US" altLang="en-US" sz="1400">
                <a:latin typeface="Arial" charset="0"/>
              </a:rPr>
              <a:pPr lvl="1" eaLnBrk="1" hangingPunct="1"/>
              <a:t>14</a:t>
            </a:fld>
            <a:endParaRPr lang="en-US" altLang="en-US" sz="140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-134938"/>
            <a:ext cx="8640762" cy="2087563"/>
          </a:xfrm>
        </p:spPr>
        <p:txBody>
          <a:bodyPr/>
          <a:lstStyle/>
          <a:p>
            <a:pPr marL="690563" indent="-690563" eaLnBrk="1" hangingPunct="1"/>
            <a:r>
              <a:rPr lang="ru-RU" altLang="en-US" sz="3600" dirty="0" smtClean="0"/>
              <a:t>Г</a:t>
            </a:r>
            <a:r>
              <a:rPr lang="en-US" altLang="en-US" sz="3600" dirty="0" smtClean="0"/>
              <a:t>. 	</a:t>
            </a:r>
            <a:r>
              <a:rPr lang="az-Cyrl-AZ" altLang="en-US" sz="3600" dirty="0" smtClean="0">
                <a:solidFill>
                  <a:schemeClr val="tx1"/>
                </a:solidFill>
              </a:rPr>
              <a:t>Расписание занятий ИЗНХ </a:t>
            </a:r>
            <a:r>
              <a:rPr lang="en-US" altLang="en-US" sz="3600" dirty="0" smtClean="0">
                <a:solidFill>
                  <a:schemeClr val="tx1"/>
                </a:solidFill>
              </a:rPr>
              <a:t/>
            </a:r>
            <a:br>
              <a:rPr lang="en-US" altLang="en-US" sz="3600" dirty="0" smtClean="0">
                <a:solidFill>
                  <a:schemeClr val="tx1"/>
                </a:solidFill>
              </a:rPr>
            </a:br>
            <a:r>
              <a:rPr lang="en-US" altLang="en-US" sz="2000" dirty="0" smtClean="0"/>
              <a:t>Scheduling your </a:t>
            </a:r>
            <a:r>
              <a:rPr lang="en-US" altLang="en-US" sz="2000" dirty="0" err="1" smtClean="0"/>
              <a:t>PSNC</a:t>
            </a:r>
            <a:r>
              <a:rPr lang="en-US" altLang="en-US" sz="2000" dirty="0" smtClean="0"/>
              <a:t> classes 	</a:t>
            </a:r>
            <a:endParaRPr lang="en-US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205038"/>
            <a:ext cx="8137029" cy="4214812"/>
          </a:xfrm>
        </p:spPr>
        <p:txBody>
          <a:bodyPr/>
          <a:lstStyle/>
          <a:p>
            <a:pPr marL="514350" indent="-514350" eaLnBrk="1" hangingPunct="1">
              <a:spcAft>
                <a:spcPts val="3000"/>
              </a:spcAft>
              <a:buFont typeface="Arial" charset="0"/>
              <a:buAutoNum type="arabicPeriod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Когда вы начнете занятия ИЗНХ?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will you have the </a:t>
            </a:r>
            <a:r>
              <a:rPr lang="en-US" altLang="en-US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PSNC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classes? 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Сколько времени в день необходимо студентам на уроки ИЗНХ каждую неделю?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much time do the students need to spend in the </a:t>
            </a:r>
            <a:r>
              <a:rPr lang="en-US" altLang="en-US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PSNC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classes each week? </a:t>
            </a:r>
            <a:endParaRPr lang="en-US" altLang="en-US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64" y="296652"/>
            <a:ext cx="8080375" cy="1143000"/>
          </a:xfrm>
        </p:spPr>
        <p:txBody>
          <a:bodyPr/>
          <a:lstStyle/>
          <a:p>
            <a:pPr algn="ctr"/>
            <a:r>
              <a:rPr lang="ru-RU" dirty="0"/>
              <a:t>Расписание </a:t>
            </a:r>
            <a:r>
              <a:rPr lang="ru-RU" dirty="0" smtClean="0"/>
              <a:t>занятий</a:t>
            </a:r>
            <a:r>
              <a:rPr lang="en-US" dirty="0" smtClean="0"/>
              <a:t>—</a:t>
            </a:r>
            <a:r>
              <a:rPr lang="ru-RU" dirty="0"/>
              <a:t>Шины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Schedule for the classes—tires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0828"/>
            <a:ext cx="7470136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C00D7E4-39E4-4315-8D0F-B279C578B921}" type="slidenum">
              <a:rPr lang="en-US" altLang="en-US" smtClean="0"/>
              <a:pPr lvl="1"/>
              <a:t>15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31838"/>
          </a:xfrm>
        </p:spPr>
        <p:txBody>
          <a:bodyPr/>
          <a:lstStyle/>
          <a:p>
            <a:pPr algn="ctr" eaLnBrk="1" hangingPunct="1"/>
            <a:r>
              <a:rPr lang="ru-RU" altLang="en-US" sz="4000" dirty="0" smtClean="0">
                <a:solidFill>
                  <a:schemeClr val="tx1"/>
                </a:solidFill>
              </a:rPr>
              <a:t>Режим дня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366122" name="Group 554"/>
          <p:cNvGraphicFramePr>
            <a:graphicFrameLocks noGrp="1"/>
          </p:cNvGraphicFramePr>
          <p:nvPr>
            <p:ph sz="half" idx="2"/>
          </p:nvPr>
        </p:nvGraphicFramePr>
        <p:xfrm>
          <a:off x="304800" y="1143000"/>
          <a:ext cx="8534400" cy="5104773"/>
        </p:xfrm>
        <a:graphic>
          <a:graphicData uri="http://schemas.openxmlformats.org/drawingml/2006/table">
            <a:tbl>
              <a:tblPr/>
              <a:tblGrid>
                <a:gridCol w="1066800"/>
                <a:gridCol w="1143000"/>
                <a:gridCol w="1041400"/>
                <a:gridCol w="1060450"/>
                <a:gridCol w="1050925"/>
                <a:gridCol w="1060450"/>
                <a:gridCol w="1058863"/>
                <a:gridCol w="1052512"/>
              </a:tblGrid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Пн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Вт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Ср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Чт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Пт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Сб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Вс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6:00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Подъем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Подъем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Подъем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Подъем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Подъем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6:30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Личная 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Личная 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Личная 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Личная 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Личная 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7:00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Завтрак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Завтрак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Завтрак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Завтрак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Завтрак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Подъем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Подъем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7:30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Уборка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Уборка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Уборка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Уборка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Уборка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Личная 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Личная 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8:00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Завтрак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Завтрак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9:00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Занятия в классе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Занятия в классе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Занятия в классе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Занятия в классе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Занятия в классе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Работа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Церковь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  <a:sym typeface="Wingdings" pitchFamily="2" charset="2"/>
                        </a:rPr>
                        <a:t>:00 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Обед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Обед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Обед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Обед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Обед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Обед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Обед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13:00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15:00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Свободное время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17:30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Ужин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Ужин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Ужин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Ужин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Ужин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Ужин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Ужин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18:00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Уборка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Уборка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Уборка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Уборка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Уборка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Уборка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19:00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Сам. работа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Личная 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Церковь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Наставничество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Своб.время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21:00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Чтение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Чтение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Чтение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Чтение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Чтение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22:00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Отбой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Отбой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Отбой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Отбой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Отбой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Отбой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Отбой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0CA4F20-5A54-45FB-9E1F-22DF7E3FFC70}" type="slidenum">
              <a:rPr lang="en-US" altLang="en-US">
                <a:latin typeface="Arial" charset="0"/>
              </a:rPr>
              <a:pPr/>
              <a:t>16</a:t>
            </a:fld>
            <a:endParaRPr lang="en-US" alt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latin typeface="Arial" charset="0"/>
              </a:rPr>
              <a:t>PSNC #10      T505.20      www.iTeenChallenge.org</a:t>
            </a:r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13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31838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/>
              <a:t>Daily/Weekly</a:t>
            </a:r>
            <a:r>
              <a:rPr lang="en-US" altLang="en-US" dirty="0" smtClean="0"/>
              <a:t> </a:t>
            </a:r>
            <a:r>
              <a:rPr lang="en-US" altLang="en-US" sz="4000" dirty="0" smtClean="0"/>
              <a:t>Schedule</a:t>
            </a:r>
            <a:endParaRPr lang="en-US" altLang="en-US" dirty="0" smtClean="0"/>
          </a:p>
        </p:txBody>
      </p:sp>
      <p:graphicFrame>
        <p:nvGraphicFramePr>
          <p:cNvPr id="366122" name="Group 554"/>
          <p:cNvGraphicFramePr>
            <a:graphicFrameLocks noGrp="1"/>
          </p:cNvGraphicFramePr>
          <p:nvPr>
            <p:ph sz="half" idx="2"/>
          </p:nvPr>
        </p:nvGraphicFramePr>
        <p:xfrm>
          <a:off x="304800" y="1143000"/>
          <a:ext cx="8534400" cy="5043502"/>
        </p:xfrm>
        <a:graphic>
          <a:graphicData uri="http://schemas.openxmlformats.org/drawingml/2006/table">
            <a:tbl>
              <a:tblPr/>
              <a:tblGrid>
                <a:gridCol w="1066800"/>
                <a:gridCol w="1143000"/>
                <a:gridCol w="1041400"/>
                <a:gridCol w="1060450"/>
                <a:gridCol w="1050925"/>
                <a:gridCol w="1060450"/>
                <a:gridCol w="1058863"/>
                <a:gridCol w="1052512"/>
              </a:tblGrid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Tues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Wed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Thurs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Fri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Sat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Sun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6:00 AM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Wakeup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Wakeup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Wakeup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Wakeup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Wakeup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6:30 AM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Devotions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Devotions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Devotions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Devotions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Devotions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7:00 AM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Breakfast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Breakfast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Breakfast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Breakfast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Breakfast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Wakeup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Wakeup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7:30 AM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Devotions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Devotions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8:00 AM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Chapel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Chapel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Chapel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Chapel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Chapel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Breakfast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Breakfast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9:00 AM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Class Study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Class Study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Class Study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Class Study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Class Study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Church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  <a:sym typeface="Wingdings" pitchFamily="2" charset="2"/>
                        </a:rPr>
                        <a:t>:00 PM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Lunch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Lunch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Lunch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Lunch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Lunch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Lunch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 Lunch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1:00 PM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3:00 PM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Free Time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5:30 PM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Dinner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Dinner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Dinner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Dinner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Dinner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Dinner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Dinner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6:00 PM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7:00 PM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Study Hall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Devotions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Church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Counseling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Chapel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Free Time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9:00 PM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Reading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Reading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Reading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Reading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Reading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10:00 PM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Lights Out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Lights Out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Lights Out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Lights Out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Lights Out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Lights Out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Lights Out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961EE48-0981-46B8-8B1F-F05D440A4265}" type="slidenum">
              <a:rPr lang="en-US" altLang="en-US">
                <a:latin typeface="Arial" charset="0"/>
              </a:rPr>
              <a:pPr/>
              <a:t>17</a:t>
            </a:fld>
            <a:endParaRPr lang="en-US" alt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latin typeface="Arial" charset="0"/>
              </a:rPr>
              <a:t>PSNC #10      T505.20      www.iTeenChallenge.org</a:t>
            </a:r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84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126DD3B1-F147-4EF8-8EB7-F6B5D8766D55}" type="slidenum">
              <a:rPr lang="en-US" altLang="en-US" sz="1400">
                <a:latin typeface="Arial" charset="0"/>
              </a:rPr>
              <a:pPr lvl="1" eaLnBrk="1" hangingPunct="1"/>
              <a:t>18</a:t>
            </a:fld>
            <a:endParaRPr lang="en-US" altLang="en-US" sz="14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844824"/>
            <a:ext cx="8065021" cy="4322762"/>
          </a:xfrm>
        </p:spPr>
        <p:txBody>
          <a:bodyPr/>
          <a:lstStyle/>
          <a:p>
            <a:pPr marL="466725" indent="-466725" eaLnBrk="1" hangingPunct="1">
              <a:spcAft>
                <a:spcPts val="3000"/>
              </a:spcAft>
              <a:buNone/>
            </a:pPr>
            <a:r>
              <a:rPr lang="en-US" alt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	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Групповые занятия для новообращенных христиан и Индивидуальные занятия для новообращенных христиан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 Studies for New Christians classes  and the </a:t>
            </a:r>
            <a:r>
              <a:rPr lang="en-US" altLang="en-US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PSNC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classes</a:t>
            </a:r>
            <a:b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6725" indent="-466725" eaLnBrk="1" hangingPunct="1">
              <a:buNone/>
            </a:pPr>
            <a:r>
              <a:rPr lang="en-US" alt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	</a:t>
            </a:r>
            <a:r>
              <a:rPr lang="az-Cyrl-AZ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Расписание для учителя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Scheduling your teachers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-134938"/>
            <a:ext cx="8640762" cy="2087563"/>
          </a:xfrm>
        </p:spPr>
        <p:txBody>
          <a:bodyPr/>
          <a:lstStyle/>
          <a:p>
            <a:pPr marL="690563" indent="-690563" eaLnBrk="1" hangingPunct="1"/>
            <a:r>
              <a:rPr lang="ru-RU" altLang="en-US" sz="3600" dirty="0" smtClean="0"/>
              <a:t>Г</a:t>
            </a:r>
            <a:r>
              <a:rPr lang="en-US" altLang="en-US" sz="3600" dirty="0" smtClean="0"/>
              <a:t>. 	</a:t>
            </a:r>
            <a:r>
              <a:rPr lang="az-Cyrl-AZ" altLang="en-US" sz="3600" dirty="0" smtClean="0">
                <a:solidFill>
                  <a:schemeClr val="tx1"/>
                </a:solidFill>
              </a:rPr>
              <a:t>Расписание занятий ИЗНХ </a:t>
            </a:r>
            <a:r>
              <a:rPr lang="en-US" altLang="en-US" sz="3600" dirty="0" smtClean="0">
                <a:solidFill>
                  <a:schemeClr val="tx1"/>
                </a:solidFill>
              </a:rPr>
              <a:t/>
            </a:r>
            <a:br>
              <a:rPr lang="en-US" altLang="en-US" sz="3600" dirty="0" smtClean="0">
                <a:solidFill>
                  <a:schemeClr val="tx1"/>
                </a:solidFill>
              </a:rPr>
            </a:br>
            <a:r>
              <a:rPr lang="en-US" altLang="en-US" sz="2000" dirty="0" smtClean="0"/>
              <a:t>Scheduling your </a:t>
            </a:r>
            <a:r>
              <a:rPr lang="en-US" altLang="en-US" sz="2000" dirty="0" err="1" smtClean="0"/>
              <a:t>PSNC</a:t>
            </a:r>
            <a:r>
              <a:rPr lang="en-US" altLang="en-US" sz="2000" dirty="0" smtClean="0"/>
              <a:t> classes 	</a:t>
            </a:r>
            <a:endParaRPr lang="en-US" alt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19</a:t>
            </a:fld>
            <a:endParaRPr lang="en-US" altLang="en-US" sz="140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0"/>
            <a:ext cx="8475662" cy="2205038"/>
          </a:xfrm>
        </p:spPr>
        <p:txBody>
          <a:bodyPr/>
          <a:lstStyle/>
          <a:p>
            <a:pPr marL="690563" indent="-690563" eaLnBrk="1" hangingPunct="1">
              <a:lnSpc>
                <a:spcPct val="90000"/>
              </a:lnSpc>
            </a:pPr>
            <a:r>
              <a:rPr lang="ru-RU" altLang="en-US" dirty="0" smtClean="0"/>
              <a:t>Д</a:t>
            </a:r>
            <a:r>
              <a:rPr lang="en-US" altLang="en-US" dirty="0" smtClean="0"/>
              <a:t>. 	</a:t>
            </a:r>
            <a:r>
              <a:rPr lang="az-Cyrl-AZ" altLang="en-US" dirty="0" smtClean="0">
                <a:solidFill>
                  <a:schemeClr val="tx1"/>
                </a:solidFill>
              </a:rPr>
              <a:t>Создание центра учебных ресурсов 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2000" dirty="0" smtClean="0"/>
              <a:t>Creating a resource center</a:t>
            </a:r>
            <a:endParaRPr lang="en-US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40868"/>
            <a:ext cx="4752776" cy="4321175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Материалы занятий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ИЗНХ и проектов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PSNC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lessons and projects</a:t>
            </a:r>
            <a:b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Христианские книги,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CD-диски,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видео- и аудиозаписи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Christian books, CDs, DVD’s videos </a:t>
            </a:r>
            <a:b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 tapes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</a:p>
        </p:txBody>
      </p:sp>
      <p:pic>
        <p:nvPicPr>
          <p:cNvPr id="7" name="Picture 2" descr="C:\Documents and Settings\allent\Desktop\PB060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13076"/>
            <a:ext cx="2770721" cy="200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80" y="1752380"/>
            <a:ext cx="1372917" cy="1942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36812"/>
            <a:ext cx="1385360" cy="19579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49B542F0-1552-4659-8F04-9CE0972FE227}" type="slidenum">
              <a:rPr lang="en-US" altLang="en-US" sz="1400">
                <a:latin typeface="Arial" charset="0"/>
              </a:rPr>
              <a:pPr lvl="1" eaLnBrk="1" hangingPunct="1"/>
              <a:t>2</a:t>
            </a:fld>
            <a:endParaRPr lang="en-US" altLang="en-US" sz="14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152400"/>
            <a:ext cx="8080375" cy="1296380"/>
          </a:xfrm>
        </p:spPr>
        <p:txBody>
          <a:bodyPr/>
          <a:lstStyle/>
          <a:p>
            <a:pPr eaLnBrk="1" hangingPunct="1"/>
            <a:r>
              <a:rPr lang="az-Cyrl-AZ" altLang="en-US" dirty="0" smtClean="0">
                <a:solidFill>
                  <a:schemeClr val="tx1"/>
                </a:solidFill>
              </a:rPr>
              <a:t>Введение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2000" dirty="0" smtClean="0"/>
              <a:t>Introduction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592263"/>
            <a:ext cx="8204200" cy="4827587"/>
          </a:xfrm>
        </p:spPr>
        <p:txBody>
          <a:bodyPr/>
          <a:lstStyle/>
          <a:p>
            <a:pPr marL="514350" indent="-514350" eaLnBrk="1" hangingPunct="1">
              <a:spcAft>
                <a:spcPts val="2400"/>
              </a:spcAft>
              <a:buFont typeface="Arial" charset="0"/>
              <a:buAutoNum type="arabicPeriod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Сколько преподавателей вам необходимо, чтобы проводить уроки ИЗНХ?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many teachers do you need to have for the </a:t>
            </a:r>
            <a:r>
              <a:rPr lang="en-US" alt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PSNC</a:t>
            </a: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classes? </a:t>
            </a:r>
            <a:endParaRPr lang="en-US" alt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Нужна ли для этого специальная классная комната?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it necessary to have a special classroom for the </a:t>
            </a:r>
            <a:r>
              <a:rPr lang="en-US" alt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PSNC</a:t>
            </a: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classes? 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20</a:t>
            </a:fld>
            <a:endParaRPr lang="en-US" altLang="en-US" sz="140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0"/>
            <a:ext cx="8475662" cy="2205038"/>
          </a:xfrm>
        </p:spPr>
        <p:txBody>
          <a:bodyPr/>
          <a:lstStyle/>
          <a:p>
            <a:pPr marL="690563" indent="-690563" eaLnBrk="1" hangingPunct="1">
              <a:lnSpc>
                <a:spcPct val="90000"/>
              </a:lnSpc>
            </a:pPr>
            <a:r>
              <a:rPr lang="ru-RU" altLang="en-US" dirty="0" smtClean="0"/>
              <a:t>Д</a:t>
            </a:r>
            <a:r>
              <a:rPr lang="en-US" altLang="en-US" dirty="0" smtClean="0"/>
              <a:t>. 	</a:t>
            </a:r>
            <a:r>
              <a:rPr lang="az-Cyrl-AZ" altLang="en-US" dirty="0" smtClean="0">
                <a:solidFill>
                  <a:schemeClr val="tx1"/>
                </a:solidFill>
              </a:rPr>
              <a:t>Создание центра учебных ресурсов 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2000" dirty="0" smtClean="0"/>
              <a:t>Creating a resource center</a:t>
            </a:r>
            <a:endParaRPr lang="en-US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40868"/>
            <a:ext cx="8748712" cy="4321175"/>
          </a:xfrm>
        </p:spPr>
        <p:txBody>
          <a:bodyPr/>
          <a:lstStyle/>
          <a:p>
            <a:pPr marL="514350" indent="-514350" eaLnBrk="1" hangingPunct="1">
              <a:spcAft>
                <a:spcPts val="2400"/>
              </a:spcAft>
              <a:buFont typeface="+mj-lt"/>
              <a:buAutoNum type="arabicPeriod" startAt="3"/>
            </a:pPr>
            <a:r>
              <a:rPr lang="az-Cyrl-AZ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Статьи из журналов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Magazine articles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6725" indent="-466725" eaLnBrk="1" hangingPunct="1">
              <a:spcAft>
                <a:spcPts val="2400"/>
              </a:spcAft>
              <a:buNone/>
            </a:pPr>
            <a:r>
              <a:rPr lang="en-US" alt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сети Интернет как источника дополнительных ресурсов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Internet options for more resources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6725" indent="-466725" eaLnBrk="1" hangingPunct="1">
              <a:buNone/>
            </a:pPr>
            <a:r>
              <a:rPr lang="en-US" alt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pt-BR" altLang="en-US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Составление рабочих тетрадей и заданий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Writing study guides and assignments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ct val="25000"/>
              </a:spcAft>
              <a:buFont typeface="+mj-lt"/>
              <a:buAutoNum type="arabicPeriod" startAt="3"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61320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FC2BC884-2C07-4A90-ACE0-0F9331C99165}" type="slidenum">
              <a:rPr lang="en-US" altLang="en-US" sz="1400">
                <a:latin typeface="Arial" charset="0"/>
              </a:rPr>
              <a:pPr lvl="1" eaLnBrk="1" hangingPunct="1"/>
              <a:t>21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3600"/>
            <a:ext cx="8244408" cy="4286250"/>
          </a:xfrm>
        </p:spPr>
        <p:txBody>
          <a:bodyPr/>
          <a:lstStyle/>
          <a:p>
            <a:pPr marL="514350" indent="-514350" eaLnBrk="1" hangingPunct="1">
              <a:buAutoNum type="arabicPeriod" startAt="6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Ресурсы для обучения ваших студентов чтению (для студентов с низким уровнем навыков чтения)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Resources to teach your students to read better (for students with low reading levels) </a:t>
            </a:r>
            <a:b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buAutoNum type="arabicPeriod" startAt="6"/>
            </a:pPr>
            <a:r>
              <a:rPr lang="en-US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English language resources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0"/>
            <a:ext cx="8475662" cy="2205038"/>
          </a:xfrm>
        </p:spPr>
        <p:txBody>
          <a:bodyPr/>
          <a:lstStyle/>
          <a:p>
            <a:pPr marL="690563" indent="-690563" eaLnBrk="1" hangingPunct="1">
              <a:lnSpc>
                <a:spcPct val="90000"/>
              </a:lnSpc>
            </a:pPr>
            <a:r>
              <a:rPr lang="ru-RU" altLang="en-US" dirty="0" smtClean="0"/>
              <a:t>Д</a:t>
            </a:r>
            <a:r>
              <a:rPr lang="en-US" altLang="en-US" dirty="0" smtClean="0"/>
              <a:t>. 	</a:t>
            </a:r>
            <a:r>
              <a:rPr lang="az-Cyrl-AZ" altLang="en-US" dirty="0" smtClean="0">
                <a:solidFill>
                  <a:schemeClr val="tx1"/>
                </a:solidFill>
              </a:rPr>
              <a:t>Создание центра учебных ресурсов 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2000" dirty="0" smtClean="0"/>
              <a:t>Creating a resource center</a:t>
            </a:r>
            <a:endParaRPr lang="en-US" altLang="en-US" sz="4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3338"/>
            <a:ext cx="8080375" cy="1143000"/>
          </a:xfrm>
        </p:spPr>
        <p:txBody>
          <a:bodyPr/>
          <a:lstStyle/>
          <a:p>
            <a:pPr algn="ctr"/>
            <a:r>
              <a:rPr lang="az-Cyrl-AZ" altLang="en-US" sz="3600" dirty="0" smtClean="0">
                <a:solidFill>
                  <a:schemeClr val="tx1"/>
                </a:solidFill>
              </a:rPr>
              <a:t>Ресурсы из интернета:</a:t>
            </a:r>
            <a:r>
              <a:rPr lang="en-US" altLang="en-US" sz="3600" dirty="0" smtClean="0">
                <a:solidFill>
                  <a:schemeClr val="tx1"/>
                </a:solidFill>
              </a:rPr>
              <a:t/>
            </a:r>
            <a:br>
              <a:rPr lang="en-US" altLang="en-US" sz="3600" dirty="0" smtClean="0">
                <a:solidFill>
                  <a:schemeClr val="tx1"/>
                </a:solidFill>
              </a:rPr>
            </a:br>
            <a:r>
              <a:rPr lang="en-US" altLang="en-US" sz="2000" dirty="0" smtClean="0"/>
              <a:t>Internet resources</a:t>
            </a:r>
            <a:endParaRPr lang="en-US" altLang="en-US" sz="3600" dirty="0" smtClean="0">
              <a:solidFill>
                <a:schemeClr val="tx1"/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23850" y="1304925"/>
            <a:ext cx="8131175" cy="4935538"/>
          </a:xfrm>
        </p:spPr>
        <p:txBody>
          <a:bodyPr/>
          <a:lstStyle/>
          <a:p>
            <a:r>
              <a:rPr lang="en-US" altLang="en-US" sz="2800" dirty="0" smtClean="0">
                <a:solidFill>
                  <a:schemeClr val="tx2"/>
                </a:solidFill>
                <a:hlinkClick r:id="rId2"/>
              </a:rPr>
              <a:t>www.iTeenChallenge.org</a:t>
            </a:r>
            <a:endParaRPr lang="en-US" altLang="en-US" sz="2800" dirty="0" smtClean="0">
              <a:solidFill>
                <a:schemeClr val="tx2"/>
              </a:solidFill>
            </a:endParaRPr>
          </a:p>
          <a:p>
            <a:pPr marL="752475" indent="-285750">
              <a:buNone/>
            </a:pPr>
            <a:r>
              <a:rPr lang="en-US" altLang="en-US" sz="2800" dirty="0" smtClean="0"/>
              <a:t>-</a:t>
            </a:r>
            <a:r>
              <a:rPr lang="pt-BR" altLang="en-US" sz="2800" dirty="0" smtClean="0"/>
              <a:t>-</a:t>
            </a:r>
            <a:r>
              <a:rPr lang="ru-RU" altLang="en-US" sz="2800" dirty="0" smtClean="0"/>
              <a:t>бесплатные материалы для подготовки персонала </a:t>
            </a:r>
            <a:endParaRPr lang="en-US" altLang="en-US" sz="2800" dirty="0" smtClean="0"/>
          </a:p>
          <a:p>
            <a:pPr marL="752475" indent="-285750">
              <a:buNone/>
            </a:pPr>
            <a:r>
              <a:rPr lang="en-US" altLang="en-US" sz="2400" dirty="0" smtClean="0">
                <a:solidFill>
                  <a:schemeClr val="tx2"/>
                </a:solidFill>
              </a:rPr>
              <a:t>--free staff training </a:t>
            </a:r>
            <a:r>
              <a:rPr lang="en-US" altLang="en-US" sz="2400" dirty="0" smtClean="0">
                <a:solidFill>
                  <a:schemeClr val="tx2"/>
                </a:solidFill>
              </a:rPr>
              <a:t>materials</a:t>
            </a:r>
          </a:p>
          <a:p>
            <a:pPr marL="752475" indent="-285750">
              <a:buNone/>
            </a:pPr>
            <a:endParaRPr lang="en-US" altLang="en-US" sz="2400" dirty="0">
              <a:solidFill>
                <a:schemeClr val="tx2"/>
              </a:solidFill>
            </a:endParaRPr>
          </a:p>
          <a:p>
            <a:r>
              <a:rPr lang="ru-RU" sz="2800" dirty="0"/>
              <a:t>бесплатной электронной библиотеке </a:t>
            </a:r>
            <a:r>
              <a:rPr lang="en-US" sz="2800" u="sng" dirty="0">
                <a:hlinkClick r:id="rId3"/>
              </a:rPr>
              <a:t>www</a:t>
            </a:r>
            <a:r>
              <a:rPr lang="ru-RU" sz="2800" u="sng" dirty="0">
                <a:hlinkClick r:id="rId3"/>
              </a:rPr>
              <a:t>.</a:t>
            </a:r>
            <a:r>
              <a:rPr lang="en-US" sz="2800" u="sng" dirty="0" err="1">
                <a:hlinkClick r:id="rId3"/>
              </a:rPr>
              <a:t>Royallib</a:t>
            </a:r>
            <a:r>
              <a:rPr lang="ru-RU" sz="2800" u="sng" dirty="0">
                <a:hlinkClick r:id="rId3"/>
              </a:rPr>
              <a:t>.</a:t>
            </a:r>
            <a:r>
              <a:rPr lang="en-US" sz="2800" u="sng" dirty="0" err="1">
                <a:hlinkClick r:id="rId3"/>
              </a:rPr>
              <a:t>ru</a:t>
            </a:r>
            <a:r>
              <a:rPr lang="ru-RU" sz="2800" dirty="0"/>
              <a:t>  </a:t>
            </a:r>
            <a:endParaRPr lang="en-US" sz="2800" dirty="0"/>
          </a:p>
          <a:p>
            <a:pPr marL="752475" indent="-285750">
              <a:buNone/>
            </a:pPr>
            <a:r>
              <a:rPr lang="en-US" altLang="en-US" sz="2400" dirty="0" smtClean="0">
                <a:solidFill>
                  <a:schemeClr val="tx2"/>
                </a:solidFill>
              </a:rPr>
              <a:t>--Download free books </a:t>
            </a:r>
            <a:r>
              <a:rPr lang="en-US" altLang="en-US" sz="2400" dirty="0">
                <a:solidFill>
                  <a:schemeClr val="tx2"/>
                </a:solidFill>
              </a:rPr>
              <a:t>at </a:t>
            </a:r>
            <a:r>
              <a:rPr lang="en-US" altLang="en-US" sz="2400" dirty="0" smtClean="0">
                <a:solidFill>
                  <a:schemeClr val="tx2"/>
                </a:solidFill>
                <a:hlinkClick r:id="rId3"/>
              </a:rPr>
              <a:t>www.Royallib.ru</a:t>
            </a:r>
            <a:r>
              <a:rPr lang="en-US" altLang="en-US" sz="2400" dirty="0" smtClean="0">
                <a:solidFill>
                  <a:schemeClr val="tx2"/>
                </a:solidFill>
              </a:rPr>
              <a:t>  </a:t>
            </a:r>
            <a:endParaRPr lang="pt-BR" altLang="en-US" sz="2800" dirty="0" smtClean="0"/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4B6061BA-1359-42A3-ACEB-EFD06E764122}" type="slidenum">
              <a:rPr lang="en-US" altLang="en-US" sz="1400">
                <a:latin typeface="Arial" charset="0"/>
              </a:rPr>
              <a:pPr lvl="1" eaLnBrk="1" hangingPunct="1"/>
              <a:t>22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116632"/>
            <a:ext cx="8080375" cy="1635968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</a:pPr>
            <a:r>
              <a:rPr lang="ru-RU" altLang="en-US" sz="320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Нужна ли для </a:t>
            </a:r>
            <a:r>
              <a:rPr lang="ru-RU" altLang="en-US" sz="3200" dirty="0" smtClean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занятий ИЗНХ специальная </a:t>
            </a:r>
            <a:r>
              <a:rPr lang="ru-RU" altLang="en-US" sz="320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классная комната? </a:t>
            </a:r>
            <a:r>
              <a:rPr lang="en-US" altLang="en-US" sz="320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US" altLang="en-US" sz="320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CC66"/>
                </a:solidFill>
                <a:latin typeface="Times New Roman"/>
                <a:ea typeface="+mn-ea"/>
                <a:cs typeface="+mn-cs"/>
              </a:rPr>
              <a:t>Is it necessary to have a special classroom for the </a:t>
            </a:r>
            <a:r>
              <a:rPr lang="en-US" altLang="en-US" sz="2400" dirty="0" err="1">
                <a:solidFill>
                  <a:srgbClr val="FFCC66"/>
                </a:solidFill>
                <a:latin typeface="Times New Roman"/>
                <a:ea typeface="+mn-ea"/>
                <a:cs typeface="+mn-cs"/>
              </a:rPr>
              <a:t>PSNC</a:t>
            </a:r>
            <a:r>
              <a:rPr lang="en-US" altLang="en-US" sz="2400" dirty="0">
                <a:solidFill>
                  <a:srgbClr val="FFCC66"/>
                </a:solidFill>
                <a:latin typeface="Times New Roman"/>
                <a:ea typeface="+mn-ea"/>
                <a:cs typeface="+mn-cs"/>
              </a:rPr>
              <a:t> classes?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2024844"/>
            <a:ext cx="549687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C00D7E4-39E4-4315-8D0F-B279C578B921}" type="slidenum">
              <a:rPr lang="en-US" altLang="en-US" smtClean="0"/>
              <a:pPr lvl="1"/>
              <a:t>23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5" y="1618456"/>
            <a:ext cx="5486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C00D7E4-39E4-4315-8D0F-B279C578B921}" type="slidenum">
              <a:rPr lang="en-US" altLang="en-US" smtClean="0"/>
              <a:pPr lvl="1"/>
              <a:t>24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3508" y="296652"/>
            <a:ext cx="8620435" cy="1404156"/>
          </a:xfrm>
        </p:spPr>
        <p:txBody>
          <a:bodyPr/>
          <a:lstStyle/>
          <a:p>
            <a:pPr algn="ctr"/>
            <a:r>
              <a:rPr lang="ru-RU" dirty="0"/>
              <a:t>Оборудование </a:t>
            </a:r>
            <a:r>
              <a:rPr lang="en-US" dirty="0" smtClean="0"/>
              <a:t>– </a:t>
            </a:r>
            <a:r>
              <a:rPr lang="ru-RU" dirty="0" smtClean="0"/>
              <a:t>Сиденья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Classroom – seats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0828"/>
            <a:ext cx="7470136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C00D7E4-39E4-4315-8D0F-B279C578B921}" type="slidenum">
              <a:rPr lang="en-US" altLang="en-US" smtClean="0"/>
              <a:pPr lvl="1"/>
              <a:t>25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8069" y="296652"/>
            <a:ext cx="8080375" cy="1143000"/>
          </a:xfrm>
        </p:spPr>
        <p:txBody>
          <a:bodyPr/>
          <a:lstStyle/>
          <a:p>
            <a:pPr algn="ctr"/>
            <a:r>
              <a:rPr lang="ru-RU" dirty="0"/>
              <a:t>Расписание </a:t>
            </a:r>
            <a:r>
              <a:rPr lang="ru-RU" dirty="0" smtClean="0"/>
              <a:t>занятий</a:t>
            </a:r>
            <a:r>
              <a:rPr lang="en-US" dirty="0" smtClean="0"/>
              <a:t>—</a:t>
            </a:r>
            <a:r>
              <a:rPr lang="ru-RU" dirty="0"/>
              <a:t>Шины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Schedule for the classes—tires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2508250"/>
          </a:xfrm>
        </p:spPr>
        <p:txBody>
          <a:bodyPr/>
          <a:lstStyle/>
          <a:p>
            <a:pPr algn="ctr"/>
            <a:r>
              <a:rPr lang="ru-RU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для обсуждения</a:t>
            </a:r>
            <a: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for discussion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/>
              <a:t>PSNC #10      T505.20      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664DA85-CB79-48F6-95E8-A2ABE88F520D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4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670050"/>
          </a:xfrm>
        </p:spPr>
        <p:txBody>
          <a:bodyPr/>
          <a:lstStyle/>
          <a:p>
            <a:pPr algn="ctr"/>
            <a:r>
              <a:rPr lang="az-Cyrl-AZ" dirty="0">
                <a:solidFill>
                  <a:srgbClr val="FFFF66"/>
                </a:solidFill>
              </a:rPr>
              <a:t>Контактная информация</a:t>
            </a:r>
            <a:r>
              <a:rPr lang="en-US" dirty="0">
                <a:solidFill>
                  <a:srgbClr val="FFFF66"/>
                </a:solidFill>
              </a:rPr>
              <a:t/>
            </a:r>
            <a:br>
              <a:rPr lang="en-US" dirty="0">
                <a:solidFill>
                  <a:srgbClr val="FFFF66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Contact information</a:t>
            </a:r>
            <a:endParaRPr lang="en-US" altLang="en-US" i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657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800" b="1" dirty="0" smtClean="0"/>
              <a:t>Global Teen Challenge</a:t>
            </a:r>
          </a:p>
          <a:p>
            <a:pPr algn="ctr">
              <a:buFont typeface="Wingdings" pitchFamily="2" charset="2"/>
              <a:buNone/>
            </a:pPr>
            <a:endParaRPr lang="en-US" altLang="en-US" sz="2400" dirty="0" smtClean="0"/>
          </a:p>
          <a:p>
            <a:pPr algn="ctr">
              <a:buFont typeface="Wingdings" pitchFamily="2" charset="2"/>
              <a:buNone/>
            </a:pPr>
            <a:endParaRPr lang="en-US" altLang="en-US" sz="4400" dirty="0" smtClean="0"/>
          </a:p>
          <a:p>
            <a:pPr algn="ctr">
              <a:buFont typeface="Wingdings" pitchFamily="2" charset="2"/>
              <a:buNone/>
            </a:pPr>
            <a:r>
              <a:rPr lang="en-US" altLang="en-US" sz="4400" dirty="0" smtClean="0"/>
              <a:t>www.GlobalTC.org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 smtClean="0"/>
              <a:t>www.iTeenChallenge.org</a:t>
            </a:r>
          </a:p>
          <a:p>
            <a:pPr algn="ctr">
              <a:buFont typeface="Wingdings" pitchFamily="2" charset="2"/>
              <a:buNone/>
            </a:pPr>
            <a:endParaRPr lang="en-US" altLang="en-US" sz="4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B179CD5-BFB1-4571-BB53-D7B4D63B1DEC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6275" y="6057292"/>
            <a:ext cx="42672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/>
              <a:t>PSNC #10      T505.20      www.iTeenChallenge.org</a:t>
            </a:r>
            <a:endParaRPr lang="en-US" altLang="en-US" dirty="0"/>
          </a:p>
        </p:txBody>
      </p:sp>
      <p:pic>
        <p:nvPicPr>
          <p:cNvPr id="2765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514600"/>
            <a:ext cx="3286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428EA2CB-E087-4037-B194-9A3CCE665E8E}" type="slidenum">
              <a:rPr lang="en-US" altLang="en-US" sz="1400">
                <a:latin typeface="Arial" charset="0"/>
              </a:rPr>
              <a:pPr lvl="1" eaLnBrk="1" hangingPunct="1"/>
              <a:t>3</a:t>
            </a:fld>
            <a:endParaRPr lang="en-US" altLang="en-US" sz="1400"/>
          </a:p>
        </p:txBody>
      </p:sp>
      <p:sp>
        <p:nvSpPr>
          <p:cNvPr id="3994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22" y="0"/>
            <a:ext cx="6368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None/>
            </a:pPr>
            <a:fld id="{0373C632-5080-4823-80D5-ABFF83937965}" type="slidenum">
              <a:rPr lang="en-US" altLang="en-US" sz="1400">
                <a:latin typeface="Arial" charset="0"/>
              </a:rPr>
              <a:pPr lvl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22" y="0"/>
            <a:ext cx="6368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8" y="296652"/>
            <a:ext cx="8620435" cy="1404156"/>
          </a:xfrm>
        </p:spPr>
        <p:txBody>
          <a:bodyPr/>
          <a:lstStyle/>
          <a:p>
            <a:pPr algn="ctr"/>
            <a:r>
              <a:rPr lang="ru-RU" dirty="0"/>
              <a:t>Оборудование </a:t>
            </a:r>
            <a:r>
              <a:rPr lang="en-US" dirty="0" smtClean="0"/>
              <a:t>– </a:t>
            </a:r>
            <a:r>
              <a:rPr lang="ru-RU" dirty="0" smtClean="0"/>
              <a:t>Сиденья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Classroom – seats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24844"/>
            <a:ext cx="5486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C00D7E4-39E4-4315-8D0F-B279C578B921}" type="slidenum">
              <a:rPr lang="en-US" altLang="en-US" smtClean="0"/>
              <a:pPr lvl="1"/>
              <a:t>5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33375"/>
            <a:ext cx="3889375" cy="2917825"/>
          </a:xfrm>
        </p:spPr>
      </p:pic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/>
              <a:t>PSNC #10      T505.20      www.iTeenChallenge.org</a:t>
            </a: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fld id="{20450D54-62D0-41BA-9FE3-B062F651B2A6}" type="slidenum">
              <a:rPr lang="en-US" altLang="en-US" sz="1400">
                <a:latin typeface="Arial" charset="0"/>
              </a:rPr>
              <a:pPr lvl="1"/>
              <a:t>6</a:t>
            </a:fld>
            <a:endParaRPr lang="en-US" altLang="en-US" sz="1400"/>
          </a:p>
        </p:txBody>
      </p:sp>
      <p:pic>
        <p:nvPicPr>
          <p:cNvPr id="184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333375"/>
            <a:ext cx="40052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60763"/>
            <a:ext cx="3903663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3522663"/>
            <a:ext cx="4008437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0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2743B1C6-CB2B-4CD8-8A90-A56A2711C7F2}" type="slidenum">
              <a:rPr lang="en-US" altLang="en-US" sz="1400">
                <a:latin typeface="Arial" charset="0"/>
              </a:rPr>
              <a:pPr lvl="1" eaLnBrk="1" hangingPunct="1"/>
              <a:t>7</a:t>
            </a:fld>
            <a:endParaRPr lang="en-US" altLang="en-US" sz="140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1"/>
            <a:ext cx="8080375" cy="1628799"/>
          </a:xfrm>
        </p:spPr>
        <p:txBody>
          <a:bodyPr/>
          <a:lstStyle/>
          <a:p>
            <a:pPr marL="690563" indent="-690563" eaLnBrk="1" hangingPunct="1"/>
            <a:r>
              <a:rPr lang="en-US" altLang="en-US" dirty="0" smtClean="0"/>
              <a:t>A. </a:t>
            </a:r>
            <a:r>
              <a:rPr lang="az-Cyrl-AZ" altLang="en-US" dirty="0" smtClean="0">
                <a:solidFill>
                  <a:schemeClr val="tx1"/>
                </a:solidFill>
              </a:rPr>
              <a:t>Оборудование класса 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2000" dirty="0" smtClean="0"/>
              <a:t>Classroom equipment</a:t>
            </a:r>
            <a:endParaRPr lang="en-US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736725"/>
            <a:ext cx="4824400" cy="1210531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ts val="3000"/>
              </a:spcAft>
              <a:buFont typeface="Arial" charset="0"/>
              <a:buAutoNum type="arabicPeriod"/>
            </a:pPr>
            <a:r>
              <a:rPr lang="az-Cyrl-AZ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Рабочие места студентов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Student offices</a:t>
            </a:r>
            <a:endParaRPr lang="en-US" altLang="en-US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  <p:pic>
        <p:nvPicPr>
          <p:cNvPr id="7" name="Picture 4" descr="DSCF06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28900"/>
            <a:ext cx="518457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2743B1C6-CB2B-4CD8-8A90-A56A2711C7F2}" type="slidenum">
              <a:rPr lang="en-US" altLang="en-US" sz="1400">
                <a:latin typeface="Arial" charset="0"/>
              </a:rPr>
              <a:pPr lvl="1" eaLnBrk="1" hangingPunct="1"/>
              <a:t>8</a:t>
            </a:fld>
            <a:endParaRPr lang="en-US" altLang="en-US" sz="140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1"/>
            <a:ext cx="8080375" cy="1628799"/>
          </a:xfrm>
        </p:spPr>
        <p:txBody>
          <a:bodyPr/>
          <a:lstStyle/>
          <a:p>
            <a:pPr marL="690563" indent="-690563" eaLnBrk="1" hangingPunct="1"/>
            <a:r>
              <a:rPr lang="en-US" altLang="en-US" dirty="0" smtClean="0"/>
              <a:t>A. </a:t>
            </a:r>
            <a:r>
              <a:rPr lang="az-Cyrl-AZ" altLang="en-US" dirty="0" smtClean="0">
                <a:solidFill>
                  <a:schemeClr val="tx1"/>
                </a:solidFill>
              </a:rPr>
              <a:t>Оборудование класса 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2000" dirty="0" smtClean="0"/>
              <a:t>Classroom equipment</a:t>
            </a:r>
            <a:endParaRPr lang="en-US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736725"/>
            <a:ext cx="4824400" cy="1210531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ts val="3000"/>
              </a:spcAft>
              <a:buFont typeface="Arial" charset="0"/>
              <a:buAutoNum type="arabicPeriod"/>
            </a:pPr>
            <a:r>
              <a:rPr lang="az-Cyrl-AZ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Рабочие места студентов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Student offices</a:t>
            </a:r>
            <a:endParaRPr lang="en-US" altLang="en-US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340767"/>
            <a:ext cx="7380820" cy="553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7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2743B1C6-CB2B-4CD8-8A90-A56A2711C7F2}" type="slidenum">
              <a:rPr lang="en-US" altLang="en-US" sz="1400">
                <a:latin typeface="Arial" charset="0"/>
              </a:rPr>
              <a:pPr lvl="1" eaLnBrk="1" hangingPunct="1"/>
              <a:t>9</a:t>
            </a:fld>
            <a:endParaRPr lang="en-US" altLang="en-US" sz="140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1"/>
            <a:ext cx="8080375" cy="1628799"/>
          </a:xfrm>
        </p:spPr>
        <p:txBody>
          <a:bodyPr/>
          <a:lstStyle/>
          <a:p>
            <a:pPr marL="690563" indent="-690563" eaLnBrk="1" hangingPunct="1"/>
            <a:r>
              <a:rPr lang="en-US" altLang="en-US" dirty="0" smtClean="0"/>
              <a:t>A. </a:t>
            </a:r>
            <a:r>
              <a:rPr lang="az-Cyrl-AZ" altLang="en-US" dirty="0" smtClean="0">
                <a:solidFill>
                  <a:schemeClr val="tx1"/>
                </a:solidFill>
              </a:rPr>
              <a:t>Оборудование класса 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2000" dirty="0" smtClean="0"/>
              <a:t>Classroom equipment</a:t>
            </a:r>
            <a:endParaRPr lang="en-US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736725"/>
            <a:ext cx="4824400" cy="3348459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ts val="3000"/>
              </a:spcAft>
              <a:buFont typeface="+mj-lt"/>
              <a:buAutoNum type="arabicPeriod" startAt="2"/>
            </a:pPr>
            <a:r>
              <a:rPr lang="az-Cyrl-AZ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Напольное покрытие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Floor surface of the classroom</a:t>
            </a:r>
            <a:endParaRPr lang="en-US" alt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lvl="0" indent="-514350" eaLnBrk="1" hangingPunct="1">
              <a:lnSpc>
                <a:spcPct val="80000"/>
              </a:lnSpc>
              <a:spcAft>
                <a:spcPct val="25000"/>
              </a:spcAft>
              <a:buClr>
                <a:srgbClr val="FFCC66"/>
              </a:buClr>
              <a:buFont typeface="Arial" charset="0"/>
              <a:buAutoNum type="arabicPeriod" startAt="2"/>
            </a:pPr>
            <a:r>
              <a:rPr lang="az-Cyrl-AZ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Библиотека ИЗНХ</a:t>
            </a:r>
            <a:r>
              <a:rPr lang="en-US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PSNC</a:t>
            </a:r>
            <a:r>
              <a:rPr lang="en-US" alt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Library</a:t>
            </a:r>
            <a:endParaRPr lang="en-US" alt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  <p:pic>
        <p:nvPicPr>
          <p:cNvPr id="8" name="Picture 2" descr="C:\Documents and Settings\allent\Desktop\PB060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3501008"/>
            <a:ext cx="3672408" cy="265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867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  <p:bldP spid="71683" grpId="1" build="p"/>
    </p:bldLst>
  </p:timing>
</p:sld>
</file>

<file path=ppt/theme/theme1.xml><?xml version="1.0" encoding="utf-8"?>
<a:theme xmlns:a="http://schemas.openxmlformats.org/drawingml/2006/main" name="Training">
  <a:themeElements>
    <a:clrScheme name="Training 6">
      <a:dk1>
        <a:srgbClr val="000000"/>
      </a:dk1>
      <a:lt1>
        <a:srgbClr val="FFFFFF"/>
      </a:lt1>
      <a:dk2>
        <a:srgbClr val="993300"/>
      </a:dk2>
      <a:lt2>
        <a:srgbClr val="FFCC66"/>
      </a:lt2>
      <a:accent1>
        <a:srgbClr val="FF6633"/>
      </a:accent1>
      <a:accent2>
        <a:srgbClr val="FFFF00"/>
      </a:accent2>
      <a:accent3>
        <a:srgbClr val="CAADAA"/>
      </a:accent3>
      <a:accent4>
        <a:srgbClr val="DADADA"/>
      </a:accent4>
      <a:accent5>
        <a:srgbClr val="FFB8AD"/>
      </a:accent5>
      <a:accent6>
        <a:srgbClr val="E7E700"/>
      </a:accent6>
      <a:hlink>
        <a:srgbClr val="FFFFFF"/>
      </a:hlink>
      <a:folHlink>
        <a:srgbClr val="CC6600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6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FFFFFF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7641</TotalTime>
  <Words>691</Words>
  <Application>Microsoft Office PowerPoint</Application>
  <PresentationFormat>On-screen Show (4:3)</PresentationFormat>
  <Paragraphs>390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Training</vt:lpstr>
      <vt:lpstr>КАК ОСНОВАТЬ ОБРАЗОВАТЕЛЬНУЮ ПРОГРАММУ ИЗНХ How to set up the PSNC educational program</vt:lpstr>
      <vt:lpstr>Введение Introduction</vt:lpstr>
      <vt:lpstr>PowerPoint Presentation</vt:lpstr>
      <vt:lpstr>PowerPoint Presentation</vt:lpstr>
      <vt:lpstr>Оборудование – Сиденья Classroom – seats  </vt:lpstr>
      <vt:lpstr>PowerPoint Presentation</vt:lpstr>
      <vt:lpstr>A. Оборудование класса  Classroom equipment</vt:lpstr>
      <vt:lpstr>A. Оборудование класса  Classroom equipment</vt:lpstr>
      <vt:lpstr>A. Оборудование класса  Classroom equipment</vt:lpstr>
      <vt:lpstr>Б.  Другие факторы, создающие положительную атмосферу обучения  Other things that are important to helping to create a positive learning environment</vt:lpstr>
      <vt:lpstr>Б.  Другие факторы, создающие положительную атмосферу обучения  Other things that are important to helping to create a positive learning environment</vt:lpstr>
      <vt:lpstr>B.  Дополнительное оборудование для классов ИЗНХ  Additional equipment for the PSNC classroom</vt:lpstr>
      <vt:lpstr>B.  Дополнительное оборудование для классов ИЗНХ  Additional equipment for the PSNC classroom</vt:lpstr>
      <vt:lpstr>Г.  Расписание занятий ИЗНХ  Scheduling your PSNC classes  </vt:lpstr>
      <vt:lpstr>Расписание занятий—Шины  Schedule for the classes—tires </vt:lpstr>
      <vt:lpstr>Режим дня</vt:lpstr>
      <vt:lpstr>Daily/Weekly Schedule</vt:lpstr>
      <vt:lpstr>Г.  Расписание занятий ИЗНХ  Scheduling your PSNC classes  </vt:lpstr>
      <vt:lpstr>Д.  Создание центра учебных ресурсов  Creating a resource center</vt:lpstr>
      <vt:lpstr>Д.  Создание центра учебных ресурсов  Creating a resource center</vt:lpstr>
      <vt:lpstr>Д.  Создание центра учебных ресурсов  Creating a resource center</vt:lpstr>
      <vt:lpstr>Ресурсы из интернета: Internet resources</vt:lpstr>
      <vt:lpstr>Нужна ли для занятий ИЗНХ специальная классная комната?  Is it necessary to have a special classroom for the PSNC classes? </vt:lpstr>
      <vt:lpstr>Оборудование – Сиденья Classroom – seats  </vt:lpstr>
      <vt:lpstr>Расписание занятий—Шины  Schedule for the classes—tires </vt:lpstr>
      <vt:lpstr>Вопросы для обсуждения Questions for discussion </vt:lpstr>
      <vt:lpstr>Контактная информация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Gregg</dc:creator>
  <cp:lastModifiedBy>Dave Batty</cp:lastModifiedBy>
  <cp:revision>88</cp:revision>
  <cp:lastPrinted>1601-01-01T00:00:00Z</cp:lastPrinted>
  <dcterms:created xsi:type="dcterms:W3CDTF">1601-01-01T00:00:00Z</dcterms:created>
  <dcterms:modified xsi:type="dcterms:W3CDTF">2017-09-14T23:07:54Z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