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6"/>
  </p:notesMasterIdLst>
  <p:handoutMasterIdLst>
    <p:handoutMasterId r:id="rId47"/>
  </p:handoutMasterIdLst>
  <p:sldIdLst>
    <p:sldId id="301" r:id="rId2"/>
    <p:sldId id="304" r:id="rId3"/>
    <p:sldId id="306" r:id="rId4"/>
    <p:sldId id="309" r:id="rId5"/>
    <p:sldId id="311" r:id="rId6"/>
    <p:sldId id="324" r:id="rId7"/>
    <p:sldId id="310" r:id="rId8"/>
    <p:sldId id="305" r:id="rId9"/>
    <p:sldId id="308" r:id="rId10"/>
    <p:sldId id="291" r:id="rId11"/>
    <p:sldId id="312" r:id="rId12"/>
    <p:sldId id="299" r:id="rId13"/>
    <p:sldId id="292" r:id="rId14"/>
    <p:sldId id="262" r:id="rId15"/>
    <p:sldId id="298" r:id="rId16"/>
    <p:sldId id="313" r:id="rId17"/>
    <p:sldId id="280" r:id="rId18"/>
    <p:sldId id="278" r:id="rId19"/>
    <p:sldId id="279" r:id="rId20"/>
    <p:sldId id="281" r:id="rId21"/>
    <p:sldId id="282" r:id="rId22"/>
    <p:sldId id="315" r:id="rId23"/>
    <p:sldId id="316" r:id="rId24"/>
    <p:sldId id="325" r:id="rId25"/>
    <p:sldId id="317" r:id="rId26"/>
    <p:sldId id="318" r:id="rId27"/>
    <p:sldId id="319" r:id="rId28"/>
    <p:sldId id="321" r:id="rId29"/>
    <p:sldId id="322" r:id="rId30"/>
    <p:sldId id="330" r:id="rId31"/>
    <p:sldId id="295" r:id="rId32"/>
    <p:sldId id="326" r:id="rId33"/>
    <p:sldId id="283" r:id="rId34"/>
    <p:sldId id="296" r:id="rId35"/>
    <p:sldId id="260" r:id="rId36"/>
    <p:sldId id="259" r:id="rId37"/>
    <p:sldId id="297" r:id="rId38"/>
    <p:sldId id="327" r:id="rId39"/>
    <p:sldId id="287" r:id="rId40"/>
    <p:sldId id="300" r:id="rId41"/>
    <p:sldId id="289" r:id="rId42"/>
    <p:sldId id="328" r:id="rId43"/>
    <p:sldId id="329" r:id="rId44"/>
    <p:sldId id="288" r:id="rId45"/>
  </p:sldIdLst>
  <p:sldSz cx="9144000" cy="6858000" type="screen4x3"/>
  <p:notesSz cx="6954838" cy="9309100"/>
  <p:embeddedFontLst>
    <p:embeddedFont>
      <p:font typeface="Verdana" panose="020B0604030504040204" pitchFamily="34"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DokChampa" panose="020B0604020202020204" pitchFamily="34" charset="-34"/>
      <p:regular r:id="rId56"/>
    </p:embeddedFont>
  </p:embeddedFontLst>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49" autoAdjust="0"/>
    <p:restoredTop sz="83235" autoAdjust="0"/>
  </p:normalViewPr>
  <p:slideViewPr>
    <p:cSldViewPr>
      <p:cViewPr varScale="1">
        <p:scale>
          <a:sx n="50" d="100"/>
          <a:sy n="50" d="100"/>
        </p:scale>
        <p:origin x="-156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5455"/>
          </a:xfrm>
          <a:prstGeom prst="rect">
            <a:avLst/>
          </a:prstGeom>
        </p:spPr>
        <p:txBody>
          <a:bodyPr vert="horz" lIns="92930" tIns="46465" rIns="92930" bIns="46465" rtlCol="0"/>
          <a:lstStyle>
            <a:lvl1pPr algn="r">
              <a:defRPr sz="1200"/>
            </a:lvl1pPr>
          </a:lstStyle>
          <a:p>
            <a:fld id="{C3334769-3BEA-450B-8575-02E46C3D97B1}" type="datetimeFigureOut">
              <a:rPr lang="en-US" smtClean="0"/>
              <a:t>12/13/2016</a:t>
            </a:fld>
            <a:endParaRPr lang="en-US"/>
          </a:p>
        </p:txBody>
      </p:sp>
      <p:sp>
        <p:nvSpPr>
          <p:cNvPr id="4" name="Footer Placeholder 3"/>
          <p:cNvSpPr>
            <a:spLocks noGrp="1"/>
          </p:cNvSpPr>
          <p:nvPr>
            <p:ph type="ftr" sz="quarter" idx="2"/>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842029"/>
            <a:ext cx="3013763" cy="465455"/>
          </a:xfrm>
          <a:prstGeom prst="rect">
            <a:avLst/>
          </a:prstGeom>
        </p:spPr>
        <p:txBody>
          <a:bodyPr vert="horz" lIns="92930" tIns="46465" rIns="92930" bIns="46465" rtlCol="0" anchor="b"/>
          <a:lstStyle>
            <a:lvl1pPr algn="r">
              <a:defRPr sz="1200"/>
            </a:lvl1pPr>
          </a:lstStyle>
          <a:p>
            <a:fld id="{9D703409-818A-4F65-979B-642410DD3E3A}" type="slidenum">
              <a:rPr lang="en-US" smtClean="0"/>
              <a:t>‹#›</a:t>
            </a:fld>
            <a:endParaRPr lang="en-US"/>
          </a:p>
        </p:txBody>
      </p:sp>
    </p:spTree>
    <p:extLst>
      <p:ext uri="{BB962C8B-B14F-4D97-AF65-F5344CB8AC3E}">
        <p14:creationId xmlns:p14="http://schemas.microsoft.com/office/powerpoint/2010/main" val="2125972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vl1pPr>
          </a:lstStyle>
          <a:p>
            <a:fld id="{B5B491D9-4E70-4DBD-A269-8497BB9E3A5D}" type="datetimeFigureOut">
              <a:rPr lang="en-US" smtClean="0"/>
              <a:t>12/13/2016</a:t>
            </a:fld>
            <a:endParaRPr lang="en-US"/>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vl1pPr>
          </a:lstStyle>
          <a:p>
            <a:fld id="{B1FFD86C-D9DF-41C5-9D2B-540CD0096609}" type="slidenum">
              <a:rPr lang="en-US" smtClean="0"/>
              <a:t>‹#›</a:t>
            </a:fld>
            <a:endParaRPr lang="en-US"/>
          </a:p>
        </p:txBody>
      </p:sp>
    </p:spTree>
    <p:extLst>
      <p:ext uri="{BB962C8B-B14F-4D97-AF65-F5344CB8AC3E}">
        <p14:creationId xmlns:p14="http://schemas.microsoft.com/office/powerpoint/2010/main" val="118184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P3:  Introducing the Personal Studies for New Christians curriculum</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a:t>
            </a:fld>
            <a:endParaRPr lang="en-US"/>
          </a:p>
        </p:txBody>
      </p:sp>
    </p:spTree>
    <p:extLst>
      <p:ext uri="{BB962C8B-B14F-4D97-AF65-F5344CB8AC3E}">
        <p14:creationId xmlns:p14="http://schemas.microsoft.com/office/powerpoint/2010/main" val="1683184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PSNC is more than a particular set of curriculum - PSNC is a model and structure of conducting class where the teachers provide specific resources that address the particular needs and interests of each individual student.</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11</a:t>
            </a:fld>
            <a:endParaRPr lang="en-US"/>
          </a:p>
        </p:txBody>
      </p:sp>
    </p:spTree>
    <p:extLst>
      <p:ext uri="{BB962C8B-B14F-4D97-AF65-F5344CB8AC3E}">
        <p14:creationId xmlns:p14="http://schemas.microsoft.com/office/powerpoint/2010/main" val="2050718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Personal Studies for New Christians (PSNC) was developed</a:t>
            </a:r>
          </a:p>
          <a:p>
            <a:endParaRPr lang="en-US" dirty="0" smtClean="0"/>
          </a:p>
          <a:p>
            <a:pPr marL="82283" defTabSz="929305">
              <a:lnSpc>
                <a:spcPct val="90000"/>
              </a:lnSpc>
              <a:spcBef>
                <a:spcPct val="20000"/>
              </a:spcBef>
              <a:spcAft>
                <a:spcPct val="25000"/>
              </a:spcAft>
              <a:defRPr/>
            </a:pPr>
            <a:r>
              <a:rPr lang="en-US" sz="3300" b="1" dirty="0">
                <a:solidFill>
                  <a:prstClr val="white"/>
                </a:solidFill>
              </a:rPr>
              <a:t>New students coming in the program every week </a:t>
            </a:r>
          </a:p>
          <a:p>
            <a:pPr marL="82283" defTabSz="929305">
              <a:lnSpc>
                <a:spcPct val="90000"/>
              </a:lnSpc>
              <a:spcBef>
                <a:spcPct val="20000"/>
              </a:spcBef>
              <a:spcAft>
                <a:spcPct val="25000"/>
              </a:spcAft>
              <a:defRPr/>
            </a:pPr>
            <a:r>
              <a:rPr lang="en-US" sz="3300" b="1" dirty="0">
                <a:solidFill>
                  <a:prstClr val="white"/>
                </a:solidFill>
              </a:rPr>
              <a:t>Different spiritual levels</a:t>
            </a:r>
          </a:p>
          <a:p>
            <a:pPr marL="82283" defTabSz="929305">
              <a:lnSpc>
                <a:spcPct val="90000"/>
              </a:lnSpc>
              <a:spcBef>
                <a:spcPct val="20000"/>
              </a:spcBef>
              <a:spcAft>
                <a:spcPct val="25000"/>
              </a:spcAft>
              <a:defRPr/>
            </a:pPr>
            <a:r>
              <a:rPr lang="en-US" sz="3300" b="1" dirty="0">
                <a:solidFill>
                  <a:prstClr val="white"/>
                </a:solidFill>
              </a:rPr>
              <a:t>Different educational levels</a:t>
            </a:r>
          </a:p>
          <a:p>
            <a:pPr marL="82283" defTabSz="929305">
              <a:lnSpc>
                <a:spcPct val="90000"/>
              </a:lnSpc>
              <a:spcBef>
                <a:spcPct val="20000"/>
              </a:spcBef>
              <a:spcAft>
                <a:spcPct val="25000"/>
              </a:spcAft>
              <a:defRPr/>
            </a:pPr>
            <a:r>
              <a:rPr lang="en-US" sz="3300" b="1" dirty="0">
                <a:solidFill>
                  <a:prstClr val="white"/>
                </a:solidFill>
              </a:rPr>
              <a:t>Different personal needs and problems</a:t>
            </a:r>
            <a:endParaRPr lang="en-US" sz="3300" dirty="0">
              <a:solidFill>
                <a:prstClr val="white"/>
              </a:solidFill>
            </a:endParaRP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12</a:t>
            </a:fld>
            <a:endParaRPr lang="en-US"/>
          </a:p>
        </p:txBody>
      </p:sp>
    </p:spTree>
    <p:extLst>
      <p:ext uri="{BB962C8B-B14F-4D97-AF65-F5344CB8AC3E}">
        <p14:creationId xmlns:p14="http://schemas.microsoft.com/office/powerpoint/2010/main" val="3125329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Major Distinctive</a:t>
            </a:r>
          </a:p>
          <a:p>
            <a:endParaRPr lang="en-US" dirty="0" smtClean="0"/>
          </a:p>
          <a:p>
            <a:pPr marL="348489" indent="-348489" defTabSz="929305">
              <a:spcBef>
                <a:spcPct val="20000"/>
              </a:spcBef>
              <a:buFont typeface="Arial" pitchFamily="34" charset="0"/>
              <a:buChar char="•"/>
              <a:defRPr/>
            </a:pPr>
            <a:r>
              <a:rPr lang="en-US" sz="3300" dirty="0">
                <a:solidFill>
                  <a:prstClr val="white"/>
                </a:solidFill>
              </a:rPr>
              <a:t>The major distinctive of individualized education is that the teacher is not up in front of the class lecturing the entire group. </a:t>
            </a:r>
            <a:br>
              <a:rPr lang="en-US" sz="3300" dirty="0">
                <a:solidFill>
                  <a:prstClr val="white"/>
                </a:solidFill>
              </a:rPr>
            </a:br>
            <a:endParaRPr lang="en-US" sz="3300" dirty="0">
              <a:solidFill>
                <a:prstClr val="white"/>
              </a:solidFill>
            </a:endParaRPr>
          </a:p>
          <a:p>
            <a:pPr marL="348489" indent="-348489" defTabSz="929305">
              <a:spcBef>
                <a:spcPct val="20000"/>
              </a:spcBef>
              <a:buFont typeface="Arial" pitchFamily="34" charset="0"/>
              <a:buChar char="•"/>
              <a:defRPr/>
            </a:pPr>
            <a:r>
              <a:rPr lang="en-US" sz="3300" dirty="0">
                <a:solidFill>
                  <a:prstClr val="white"/>
                </a:solidFill>
              </a:rPr>
              <a:t>Instead the teacher works on a </a:t>
            </a:r>
            <a:r>
              <a:rPr lang="en-US" sz="3300" u="sng" dirty="0">
                <a:solidFill>
                  <a:srgbClr val="FFFF00"/>
                </a:solidFill>
              </a:rPr>
              <a:t>one-to-one</a:t>
            </a:r>
            <a:r>
              <a:rPr lang="en-US" sz="3300" dirty="0">
                <a:solidFill>
                  <a:srgbClr val="FFFF00"/>
                </a:solidFill>
              </a:rPr>
              <a:t> </a:t>
            </a:r>
            <a:r>
              <a:rPr lang="en-US" sz="3300" dirty="0">
                <a:solidFill>
                  <a:prstClr val="white"/>
                </a:solidFill>
              </a:rPr>
              <a:t>basis with the students. </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13</a:t>
            </a:fld>
            <a:endParaRPr lang="en-US"/>
          </a:p>
        </p:txBody>
      </p:sp>
    </p:spTree>
    <p:extLst>
      <p:ext uri="{BB962C8B-B14F-4D97-AF65-F5344CB8AC3E}">
        <p14:creationId xmlns:p14="http://schemas.microsoft.com/office/powerpoint/2010/main" val="1552660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student has their own desk</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14</a:t>
            </a:fld>
            <a:endParaRPr lang="en-US"/>
          </a:p>
        </p:txBody>
      </p:sp>
    </p:spTree>
    <p:extLst>
      <p:ext uri="{BB962C8B-B14F-4D97-AF65-F5344CB8AC3E}">
        <p14:creationId xmlns:p14="http://schemas.microsoft.com/office/powerpoint/2010/main" val="1029669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 Ideal classroom</a:t>
            </a:r>
          </a:p>
          <a:p>
            <a:r>
              <a:rPr lang="en-US" dirty="0" smtClean="0"/>
              <a:t>Bottom  --  Not ideal</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15</a:t>
            </a:fld>
            <a:endParaRPr lang="en-US"/>
          </a:p>
        </p:txBody>
      </p:sp>
    </p:spTree>
    <p:extLst>
      <p:ext uri="{BB962C8B-B14F-4D97-AF65-F5344CB8AC3E}">
        <p14:creationId xmlns:p14="http://schemas.microsoft.com/office/powerpoint/2010/main" val="2915329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Contract Components</a:t>
            </a:r>
          </a:p>
          <a:p>
            <a:endParaRPr lang="en-US" dirty="0" smtClean="0"/>
          </a:p>
          <a:p>
            <a:r>
              <a:rPr lang="en-US" dirty="0" smtClean="0"/>
              <a:t>Lessons</a:t>
            </a:r>
            <a:r>
              <a:rPr lang="en-US" baseline="0" dirty="0" smtClean="0"/>
              <a:t> and Bible Studies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16</a:t>
            </a:fld>
            <a:endParaRPr lang="en-US"/>
          </a:p>
        </p:txBody>
      </p:sp>
    </p:spTree>
    <p:extLst>
      <p:ext uri="{BB962C8B-B14F-4D97-AF65-F5344CB8AC3E}">
        <p14:creationId xmlns:p14="http://schemas.microsoft.com/office/powerpoint/2010/main" val="1589343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Scripture Memorization Class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17</a:t>
            </a:fld>
            <a:endParaRPr lang="en-US"/>
          </a:p>
        </p:txBody>
      </p:sp>
    </p:spTree>
    <p:extLst>
      <p:ext uri="{BB962C8B-B14F-4D97-AF65-F5344CB8AC3E}">
        <p14:creationId xmlns:p14="http://schemas.microsoft.com/office/powerpoint/2010/main" val="2427324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Character Qualities Class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18</a:t>
            </a:fld>
            <a:endParaRPr lang="en-US"/>
          </a:p>
        </p:txBody>
      </p:sp>
    </p:spTree>
    <p:extLst>
      <p:ext uri="{BB962C8B-B14F-4D97-AF65-F5344CB8AC3E}">
        <p14:creationId xmlns:p14="http://schemas.microsoft.com/office/powerpoint/2010/main" val="2733848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 Reading Class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19</a:t>
            </a:fld>
            <a:endParaRPr lang="en-US"/>
          </a:p>
        </p:txBody>
      </p:sp>
    </p:spTree>
    <p:extLst>
      <p:ext uri="{BB962C8B-B14F-4D97-AF65-F5344CB8AC3E}">
        <p14:creationId xmlns:p14="http://schemas.microsoft.com/office/powerpoint/2010/main" val="1712594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Bible Reading Class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20</a:t>
            </a:fld>
            <a:endParaRPr lang="en-US"/>
          </a:p>
        </p:txBody>
      </p:sp>
    </p:spTree>
    <p:extLst>
      <p:ext uri="{BB962C8B-B14F-4D97-AF65-F5344CB8AC3E}">
        <p14:creationId xmlns:p14="http://schemas.microsoft.com/office/powerpoint/2010/main" val="355828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picture shows a chicken</a:t>
            </a:r>
            <a:r>
              <a:rPr lang="en-US" baseline="0" dirty="0" smtClean="0"/>
              <a:t> coop that was converted into the PSNC classroom at on TC center in Brazil.</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a:t>
            </a:fld>
            <a:endParaRPr lang="en-US"/>
          </a:p>
        </p:txBody>
      </p:sp>
    </p:spTree>
    <p:extLst>
      <p:ext uri="{BB962C8B-B14F-4D97-AF65-F5344CB8AC3E}">
        <p14:creationId xmlns:p14="http://schemas.microsoft.com/office/powerpoint/2010/main" val="1495556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Sunday Sermon Personalization</a:t>
            </a:r>
            <a:r>
              <a:rPr lang="en-US" baseline="0" dirty="0" smtClean="0"/>
              <a:t> Class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21</a:t>
            </a:fld>
            <a:endParaRPr lang="en-US"/>
          </a:p>
        </p:txBody>
      </p:sp>
    </p:spTree>
    <p:extLst>
      <p:ext uri="{BB962C8B-B14F-4D97-AF65-F5344CB8AC3E}">
        <p14:creationId xmlns:p14="http://schemas.microsoft.com/office/powerpoint/2010/main" val="484099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 series of PSNC Projects</a:t>
            </a:r>
          </a:p>
          <a:p>
            <a:endParaRPr lang="en-US" dirty="0" smtClean="0"/>
          </a:p>
          <a:p>
            <a:pPr lvl="0"/>
            <a:r>
              <a:rPr lang="en-US" dirty="0" smtClean="0"/>
              <a:t>Purpose </a:t>
            </a:r>
            <a:r>
              <a:rPr lang="en-US" dirty="0"/>
              <a:t>of the 200 series projects:</a:t>
            </a:r>
          </a:p>
          <a:p>
            <a:r>
              <a:rPr lang="en-US" dirty="0"/>
              <a:t>To take a specific biblical principle and scripture and apply it in your life this week.</a:t>
            </a:r>
          </a:p>
          <a:p>
            <a:endParaRPr lang="en-US" dirty="0"/>
          </a:p>
          <a:p>
            <a:r>
              <a:rPr lang="en-US" dirty="0"/>
              <a:t>Samples are shown of page one of Projects 201, 202, 203</a:t>
            </a:r>
          </a:p>
          <a:p>
            <a:endParaRPr lang="en-US" dirty="0"/>
          </a:p>
          <a:p>
            <a:r>
              <a:rPr lang="en-US" dirty="0"/>
              <a:t>These are the first 3 in this series. These can be used at any time in the program.</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22</a:t>
            </a:fld>
            <a:endParaRPr lang="en-US"/>
          </a:p>
        </p:txBody>
      </p:sp>
    </p:spTree>
    <p:extLst>
      <p:ext uri="{BB962C8B-B14F-4D97-AF65-F5344CB8AC3E}">
        <p14:creationId xmlns:p14="http://schemas.microsoft.com/office/powerpoint/2010/main" val="4018955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300 series of projects</a:t>
            </a:r>
          </a:p>
          <a:p>
            <a:pPr lvl="0"/>
            <a:r>
              <a:rPr lang="en-US" dirty="0"/>
              <a:t>1.  These are special projects dealing with specific issues or problems in their lives.</a:t>
            </a:r>
          </a:p>
          <a:p>
            <a:pPr lvl="0"/>
            <a:r>
              <a:rPr lang="en-US" dirty="0"/>
              <a:t>2.  Not all of these will be used by every student.</a:t>
            </a:r>
          </a:p>
          <a:p>
            <a:pPr lvl="0"/>
            <a:r>
              <a:rPr lang="en-US" dirty="0"/>
              <a:t>3.  Some of these projects can be used at any point in the program.</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23</a:t>
            </a:fld>
            <a:endParaRPr lang="en-US"/>
          </a:p>
        </p:txBody>
      </p:sp>
    </p:spTree>
    <p:extLst>
      <p:ext uri="{BB962C8B-B14F-4D97-AF65-F5344CB8AC3E}">
        <p14:creationId xmlns:p14="http://schemas.microsoft.com/office/powerpoint/2010/main" val="255643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300 series of projects</a:t>
            </a:r>
          </a:p>
          <a:p>
            <a:pPr lvl="0"/>
            <a:r>
              <a:rPr lang="en-US" dirty="0"/>
              <a:t>1.  These are special projects dealing with specific issues or problems in their lives.</a:t>
            </a:r>
          </a:p>
          <a:p>
            <a:pPr lvl="0"/>
            <a:r>
              <a:rPr lang="en-US" dirty="0"/>
              <a:t>2.  Not all of these will be used by every student.</a:t>
            </a:r>
          </a:p>
          <a:p>
            <a:pPr lvl="0"/>
            <a:r>
              <a:rPr lang="en-US" dirty="0"/>
              <a:t>3.  Some of these projects can be used at any point in the program.</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24</a:t>
            </a:fld>
            <a:endParaRPr lang="en-US"/>
          </a:p>
        </p:txBody>
      </p:sp>
    </p:spTree>
    <p:extLst>
      <p:ext uri="{BB962C8B-B14F-4D97-AF65-F5344CB8AC3E}">
        <p14:creationId xmlns:p14="http://schemas.microsoft.com/office/powerpoint/2010/main" val="255643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a:t>
            </a:r>
            <a:r>
              <a:rPr lang="en-US" baseline="0" dirty="0" smtClean="0"/>
              <a:t> 301  I’m here!</a:t>
            </a:r>
          </a:p>
          <a:p>
            <a:endParaRPr lang="en-US" baseline="0" dirty="0" smtClean="0"/>
          </a:p>
          <a:p>
            <a:r>
              <a:rPr lang="en-US" baseline="0" dirty="0" smtClean="0"/>
              <a:t>This is used as the first project to have students tell what brought them to Teen Challenge. This is the only one in the 300 series that all students are required to complete.  All the rest are only used as needed.</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25</a:t>
            </a:fld>
            <a:endParaRPr lang="en-US"/>
          </a:p>
        </p:txBody>
      </p:sp>
    </p:spTree>
    <p:extLst>
      <p:ext uri="{BB962C8B-B14F-4D97-AF65-F5344CB8AC3E}">
        <p14:creationId xmlns:p14="http://schemas.microsoft.com/office/powerpoint/2010/main" val="3716874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a:t>
            </a:r>
            <a:r>
              <a:rPr lang="en-US" baseline="0" dirty="0" smtClean="0"/>
              <a:t> 302  New Hope for Life</a:t>
            </a:r>
          </a:p>
          <a:p>
            <a:endParaRPr lang="en-US" baseline="0" dirty="0" smtClean="0"/>
          </a:p>
          <a:p>
            <a:r>
              <a:rPr lang="en-US" baseline="0" dirty="0" smtClean="0"/>
              <a:t>This is a project for students who have left the program and returned to the program. They take a look at what happened the first time they were in TC, why they left, and now that they are back at TC, what do they want to see happen in their life.</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26</a:t>
            </a:fld>
            <a:endParaRPr lang="en-US"/>
          </a:p>
        </p:txBody>
      </p:sp>
    </p:spTree>
    <p:extLst>
      <p:ext uri="{BB962C8B-B14F-4D97-AF65-F5344CB8AC3E}">
        <p14:creationId xmlns:p14="http://schemas.microsoft.com/office/powerpoint/2010/main" val="3289359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303 Go See the Judge</a:t>
            </a:r>
          </a:p>
          <a:p>
            <a:endParaRPr lang="en-US" dirty="0" smtClean="0"/>
          </a:p>
          <a:p>
            <a:r>
              <a:rPr lang="en-US" dirty="0" smtClean="0"/>
              <a:t>This is for</a:t>
            </a:r>
            <a:r>
              <a:rPr lang="en-US" baseline="0" dirty="0" smtClean="0"/>
              <a:t> students who have a court case coming up.</a:t>
            </a:r>
          </a:p>
          <a:p>
            <a:endParaRPr lang="en-US" baseline="0" dirty="0" smtClean="0"/>
          </a:p>
          <a:p>
            <a:r>
              <a:rPr lang="en-US" baseline="0" dirty="0" smtClean="0"/>
              <a:t>There are more projects in the 300 series, but they are not shown here in this PPT.</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27</a:t>
            </a:fld>
            <a:endParaRPr lang="en-US"/>
          </a:p>
        </p:txBody>
      </p:sp>
    </p:spTree>
    <p:extLst>
      <p:ext uri="{BB962C8B-B14F-4D97-AF65-F5344CB8AC3E}">
        <p14:creationId xmlns:p14="http://schemas.microsoft.com/office/powerpoint/2010/main" val="3758045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shows the overall progression of how students will come into the PSNC</a:t>
            </a:r>
            <a:r>
              <a:rPr lang="en-US" baseline="0" dirty="0" smtClean="0"/>
              <a:t> classes and gradually be introduced to all the different types of studies they will do. (An English copy of this chart is on the next slide.)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28</a:t>
            </a:fld>
            <a:endParaRPr lang="en-US"/>
          </a:p>
        </p:txBody>
      </p:sp>
    </p:spTree>
    <p:extLst>
      <p:ext uri="{BB962C8B-B14F-4D97-AF65-F5344CB8AC3E}">
        <p14:creationId xmlns:p14="http://schemas.microsoft.com/office/powerpoint/2010/main" val="1946676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shows the overall progression of how students will come into the PSNC</a:t>
            </a:r>
            <a:r>
              <a:rPr lang="en-US" baseline="0" dirty="0" smtClean="0"/>
              <a:t> classes and gradually be introduced to all the different types of studies they will do. (The Russian copy of this chart is on the previous slide.)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29</a:t>
            </a:fld>
            <a:endParaRPr lang="en-US"/>
          </a:p>
        </p:txBody>
      </p:sp>
    </p:spTree>
    <p:extLst>
      <p:ext uri="{BB962C8B-B14F-4D97-AF65-F5344CB8AC3E}">
        <p14:creationId xmlns:p14="http://schemas.microsoft.com/office/powerpoint/2010/main" val="3180644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500" b="1" dirty="0">
                <a:solidFill>
                  <a:srgbClr val="FF0000"/>
                </a:solidFill>
                <a:effectLst>
                  <a:outerShdw blurRad="38100" dist="38100" dir="2700000" algn="tl">
                    <a:srgbClr val="000000">
                      <a:alpha val="43137"/>
                    </a:srgbClr>
                  </a:outerShdw>
                </a:effectLst>
                <a:ea typeface="+mj-ea"/>
                <a:cs typeface="+mj-cs"/>
              </a:rPr>
              <a:t>Contracts</a:t>
            </a:r>
          </a:p>
          <a:p>
            <a:endParaRPr lang="en-US" sz="5500" b="1" dirty="0">
              <a:solidFill>
                <a:srgbClr val="FF0000"/>
              </a:solidFill>
              <a:effectLst>
                <a:outerShdw blurRad="38100" dist="38100" dir="2700000" algn="tl">
                  <a:srgbClr val="000000">
                    <a:alpha val="43137"/>
                  </a:srgbClr>
                </a:outerShdw>
              </a:effectLst>
              <a:ea typeface="+mj-ea"/>
              <a:cs typeface="+mj-cs"/>
            </a:endParaRPr>
          </a:p>
          <a:p>
            <a:r>
              <a:rPr lang="en-US" b="1" dirty="0" smtClean="0"/>
              <a:t>Students are given contracts that are custom designed to address their needs and interests as well as it allows you to work with them within their learning abilities.</a:t>
            </a:r>
          </a:p>
          <a:p>
            <a:endParaRPr lang="en-US" b="1" dirty="0"/>
          </a:p>
        </p:txBody>
      </p:sp>
      <p:sp>
        <p:nvSpPr>
          <p:cNvPr id="4" name="Slide Number Placeholder 3"/>
          <p:cNvSpPr>
            <a:spLocks noGrp="1"/>
          </p:cNvSpPr>
          <p:nvPr>
            <p:ph type="sldNum" sz="quarter" idx="10"/>
          </p:nvPr>
        </p:nvSpPr>
        <p:spPr/>
        <p:txBody>
          <a:bodyPr/>
          <a:lstStyle/>
          <a:p>
            <a:fld id="{B1FFD86C-D9DF-41C5-9D2B-540CD0096609}" type="slidenum">
              <a:rPr lang="en-US" smtClean="0"/>
              <a:t>30</a:t>
            </a:fld>
            <a:endParaRPr lang="en-US"/>
          </a:p>
        </p:txBody>
      </p:sp>
    </p:spTree>
    <p:extLst>
      <p:ext uri="{BB962C8B-B14F-4D97-AF65-F5344CB8AC3E}">
        <p14:creationId xmlns:p14="http://schemas.microsoft.com/office/powerpoint/2010/main" val="107483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teacher discussing class work with one of the students.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3</a:t>
            </a:fld>
            <a:endParaRPr lang="en-US"/>
          </a:p>
        </p:txBody>
      </p:sp>
    </p:spTree>
    <p:extLst>
      <p:ext uri="{BB962C8B-B14F-4D97-AF65-F5344CB8AC3E}">
        <p14:creationId xmlns:p14="http://schemas.microsoft.com/office/powerpoint/2010/main" val="2202765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Student Learning Contracts are developed around a </a:t>
            </a:r>
            <a:r>
              <a:rPr lang="en-US" sz="1800" b="1" u="sng" dirty="0">
                <a:solidFill>
                  <a:srgbClr val="FF0000"/>
                </a:solidFill>
              </a:rPr>
              <a:t>focus</a:t>
            </a:r>
            <a:r>
              <a:rPr lang="en-US" sz="1800" b="1" dirty="0">
                <a:solidFill>
                  <a:srgbClr val="FF0000"/>
                </a:solidFill>
              </a:rPr>
              <a:t> </a:t>
            </a:r>
            <a:r>
              <a:rPr lang="en-US" sz="1800" b="1" u="sng" dirty="0">
                <a:solidFill>
                  <a:srgbClr val="FF0000"/>
                </a:solidFill>
              </a:rPr>
              <a:t>need</a:t>
            </a:r>
            <a:r>
              <a:rPr lang="en-US" sz="1800" b="1" dirty="0">
                <a:solidFill>
                  <a:srgbClr val="FF0000"/>
                </a:solidFill>
              </a:rPr>
              <a:t> </a:t>
            </a:r>
            <a:r>
              <a:rPr lang="en-US" sz="1800" b="1" dirty="0"/>
              <a:t>or </a:t>
            </a:r>
            <a:r>
              <a:rPr lang="en-US" sz="1800" b="1" u="sng" dirty="0">
                <a:solidFill>
                  <a:srgbClr val="FF0000"/>
                </a:solidFill>
              </a:rPr>
              <a:t>interest</a:t>
            </a:r>
          </a:p>
          <a:p>
            <a:endParaRPr lang="en-US" sz="1800" b="1" u="sng" dirty="0">
              <a:solidFill>
                <a:srgbClr val="FF0000"/>
              </a:solidFill>
            </a:endParaRPr>
          </a:p>
          <a:p>
            <a:r>
              <a:rPr lang="en-US" sz="1800" b="1" dirty="0"/>
              <a:t>Learning Process: </a:t>
            </a:r>
            <a:r>
              <a:rPr lang="en-US" sz="1800" b="1" u="sng" dirty="0">
                <a:solidFill>
                  <a:srgbClr val="FF0000"/>
                </a:solidFill>
              </a:rPr>
              <a:t>Know – Understand – Do</a:t>
            </a:r>
          </a:p>
          <a:p>
            <a:endParaRPr lang="en-US" sz="1800" b="1" u="sng" dirty="0">
              <a:solidFill>
                <a:srgbClr val="FF0000"/>
              </a:solidFill>
            </a:endParaRPr>
          </a:p>
          <a:p>
            <a:r>
              <a:rPr lang="en-US" sz="1800" b="1" dirty="0"/>
              <a:t>Ideally a contract should be about </a:t>
            </a:r>
            <a:r>
              <a:rPr lang="en-US" sz="1800" b="1" u="sng" dirty="0">
                <a:solidFill>
                  <a:srgbClr val="FF0000"/>
                </a:solidFill>
              </a:rPr>
              <a:t>one  month </a:t>
            </a:r>
            <a:r>
              <a:rPr lang="en-US" sz="1800" b="1" dirty="0"/>
              <a:t>long. </a:t>
            </a:r>
          </a:p>
          <a:p>
            <a:endParaRPr lang="en-US" sz="1800" b="1" dirty="0"/>
          </a:p>
          <a:p>
            <a:r>
              <a:rPr lang="en-US" sz="1800" b="1" dirty="0"/>
              <a:t>Students set </a:t>
            </a:r>
            <a:r>
              <a:rPr lang="en-US" sz="1800" b="1" u="sng" dirty="0">
                <a:solidFill>
                  <a:srgbClr val="FF0000"/>
                </a:solidFill>
              </a:rPr>
              <a:t>daily  goals</a:t>
            </a:r>
            <a:r>
              <a:rPr lang="en-US" sz="1800" b="1" dirty="0"/>
              <a:t> as a means of helping them to develop their ability to manage their time.</a:t>
            </a:r>
            <a:br>
              <a:rPr lang="en-US" sz="1800" b="1" dirty="0"/>
            </a:br>
            <a:endParaRPr lang="en-US" sz="1800" b="1" dirty="0"/>
          </a:p>
        </p:txBody>
      </p:sp>
      <p:sp>
        <p:nvSpPr>
          <p:cNvPr id="4" name="Slide Number Placeholder 3"/>
          <p:cNvSpPr>
            <a:spLocks noGrp="1"/>
          </p:cNvSpPr>
          <p:nvPr>
            <p:ph type="sldNum" sz="quarter" idx="10"/>
          </p:nvPr>
        </p:nvSpPr>
        <p:spPr/>
        <p:txBody>
          <a:bodyPr/>
          <a:lstStyle/>
          <a:p>
            <a:fld id="{B1FFD86C-D9DF-41C5-9D2B-540CD0096609}" type="slidenum">
              <a:rPr lang="en-US" smtClean="0"/>
              <a:t>31</a:t>
            </a:fld>
            <a:endParaRPr lang="en-US"/>
          </a:p>
        </p:txBody>
      </p:sp>
    </p:spTree>
    <p:extLst>
      <p:ext uri="{BB962C8B-B14F-4D97-AF65-F5344CB8AC3E}">
        <p14:creationId xmlns:p14="http://schemas.microsoft.com/office/powerpoint/2010/main" val="3870770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Student Learning Contracts are developed around a </a:t>
            </a:r>
            <a:r>
              <a:rPr lang="en-US" sz="1800" b="1" u="sng" dirty="0">
                <a:solidFill>
                  <a:srgbClr val="FF0000"/>
                </a:solidFill>
              </a:rPr>
              <a:t>focus</a:t>
            </a:r>
            <a:r>
              <a:rPr lang="en-US" sz="1800" b="1" dirty="0">
                <a:solidFill>
                  <a:srgbClr val="FF0000"/>
                </a:solidFill>
              </a:rPr>
              <a:t> </a:t>
            </a:r>
            <a:r>
              <a:rPr lang="en-US" sz="1800" b="1" u="sng" dirty="0">
                <a:solidFill>
                  <a:srgbClr val="FF0000"/>
                </a:solidFill>
              </a:rPr>
              <a:t>need</a:t>
            </a:r>
            <a:r>
              <a:rPr lang="en-US" sz="1800" b="1" dirty="0">
                <a:solidFill>
                  <a:srgbClr val="FF0000"/>
                </a:solidFill>
              </a:rPr>
              <a:t> </a:t>
            </a:r>
            <a:r>
              <a:rPr lang="en-US" sz="1800" b="1" dirty="0"/>
              <a:t>or </a:t>
            </a:r>
            <a:r>
              <a:rPr lang="en-US" sz="1800" b="1" u="sng" dirty="0">
                <a:solidFill>
                  <a:srgbClr val="FF0000"/>
                </a:solidFill>
              </a:rPr>
              <a:t>interest</a:t>
            </a:r>
          </a:p>
          <a:p>
            <a:endParaRPr lang="en-US" sz="1800" b="1" u="sng" dirty="0">
              <a:solidFill>
                <a:srgbClr val="FF0000"/>
              </a:solidFill>
            </a:endParaRPr>
          </a:p>
          <a:p>
            <a:r>
              <a:rPr lang="en-US" sz="1800" b="1" dirty="0"/>
              <a:t>Learning Process: </a:t>
            </a:r>
            <a:r>
              <a:rPr lang="en-US" sz="1800" b="1" u="sng" dirty="0">
                <a:solidFill>
                  <a:srgbClr val="FF0000"/>
                </a:solidFill>
              </a:rPr>
              <a:t>Know – Understand – Do</a:t>
            </a:r>
          </a:p>
          <a:p>
            <a:endParaRPr lang="en-US" sz="1800" b="1" u="sng" dirty="0">
              <a:solidFill>
                <a:srgbClr val="FF0000"/>
              </a:solidFill>
            </a:endParaRPr>
          </a:p>
          <a:p>
            <a:r>
              <a:rPr lang="en-US" sz="1800" b="1" dirty="0"/>
              <a:t>Ideally a contract should be about </a:t>
            </a:r>
            <a:r>
              <a:rPr lang="en-US" sz="1800" b="1" u="sng" dirty="0">
                <a:solidFill>
                  <a:srgbClr val="FF0000"/>
                </a:solidFill>
              </a:rPr>
              <a:t>one  month </a:t>
            </a:r>
            <a:r>
              <a:rPr lang="en-US" sz="1800" b="1" dirty="0"/>
              <a:t>long. </a:t>
            </a:r>
          </a:p>
          <a:p>
            <a:endParaRPr lang="en-US" sz="1800" b="1" dirty="0"/>
          </a:p>
          <a:p>
            <a:r>
              <a:rPr lang="en-US" sz="1800" b="1" dirty="0"/>
              <a:t>Students set </a:t>
            </a:r>
            <a:r>
              <a:rPr lang="en-US" sz="1800" b="1" u="sng" dirty="0">
                <a:solidFill>
                  <a:srgbClr val="FF0000"/>
                </a:solidFill>
              </a:rPr>
              <a:t>daily  goals</a:t>
            </a:r>
            <a:r>
              <a:rPr lang="en-US" sz="1800" b="1" dirty="0"/>
              <a:t> as a means of helping them to develop their ability to manage their time.</a:t>
            </a:r>
            <a:br>
              <a:rPr lang="en-US" sz="1800" b="1" dirty="0"/>
            </a:br>
            <a:endParaRPr lang="en-US" sz="1800" b="1" dirty="0"/>
          </a:p>
        </p:txBody>
      </p:sp>
      <p:sp>
        <p:nvSpPr>
          <p:cNvPr id="4" name="Slide Number Placeholder 3"/>
          <p:cNvSpPr>
            <a:spLocks noGrp="1"/>
          </p:cNvSpPr>
          <p:nvPr>
            <p:ph type="sldNum" sz="quarter" idx="10"/>
          </p:nvPr>
        </p:nvSpPr>
        <p:spPr/>
        <p:txBody>
          <a:bodyPr/>
          <a:lstStyle/>
          <a:p>
            <a:fld id="{B1FFD86C-D9DF-41C5-9D2B-540CD0096609}" type="slidenum">
              <a:rPr lang="en-US" smtClean="0"/>
              <a:t>32</a:t>
            </a:fld>
            <a:endParaRPr lang="en-US"/>
          </a:p>
        </p:txBody>
      </p:sp>
    </p:spTree>
    <p:extLst>
      <p:ext uri="{BB962C8B-B14F-4D97-AF65-F5344CB8AC3E}">
        <p14:creationId xmlns:p14="http://schemas.microsoft.com/office/powerpoint/2010/main" val="3870770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Celebrate the completion of a Contract with a certificate</a:t>
            </a:r>
            <a:br>
              <a:rPr lang="en-US" dirty="0" smtClean="0"/>
            </a:br>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34</a:t>
            </a:fld>
            <a:endParaRPr lang="en-US"/>
          </a:p>
        </p:txBody>
      </p:sp>
    </p:spTree>
    <p:extLst>
      <p:ext uri="{BB962C8B-B14F-4D97-AF65-F5344CB8AC3E}">
        <p14:creationId xmlns:p14="http://schemas.microsoft.com/office/powerpoint/2010/main" val="3163380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much time should we have PSNC classes per week?</a:t>
            </a:r>
          </a:p>
          <a:p>
            <a:endParaRPr lang="en-US" dirty="0" smtClean="0"/>
          </a:p>
          <a:p>
            <a:r>
              <a:rPr lang="en-US" dirty="0" smtClean="0"/>
              <a:t>2 hours each day</a:t>
            </a:r>
          </a:p>
          <a:p>
            <a:endParaRPr lang="en-US" dirty="0" smtClean="0"/>
          </a:p>
          <a:p>
            <a:r>
              <a:rPr lang="en-US" dirty="0" smtClean="0"/>
              <a:t>5 days a week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35</a:t>
            </a:fld>
            <a:endParaRPr lang="en-US"/>
          </a:p>
        </p:txBody>
      </p:sp>
    </p:spTree>
    <p:extLst>
      <p:ext uri="{BB962C8B-B14F-4D97-AF65-F5344CB8AC3E}">
        <p14:creationId xmlns:p14="http://schemas.microsoft.com/office/powerpoint/2010/main" val="683746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to Student Ratio?</a:t>
            </a:r>
          </a:p>
          <a:p>
            <a:r>
              <a:rPr lang="en-US" dirty="0" smtClean="0"/>
              <a:t>1 to 5</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36</a:t>
            </a:fld>
            <a:endParaRPr lang="en-US"/>
          </a:p>
        </p:txBody>
      </p:sp>
    </p:spTree>
    <p:extLst>
      <p:ext uri="{BB962C8B-B14F-4D97-AF65-F5344CB8AC3E}">
        <p14:creationId xmlns:p14="http://schemas.microsoft.com/office/powerpoint/2010/main" val="2779932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effectLst>
                  <a:outerShdw blurRad="38100" dist="38100" dir="2700000" algn="tl">
                    <a:srgbClr val="000000">
                      <a:alpha val="43137"/>
                    </a:srgbClr>
                  </a:outerShdw>
                </a:effectLst>
              </a:rPr>
              <a:t>Introducing the PSNC</a:t>
            </a:r>
          </a:p>
          <a:p>
            <a:endParaRPr lang="en-US" b="1" dirty="0">
              <a:solidFill>
                <a:srgbClr val="FF0000"/>
              </a:solidFill>
              <a:effectLst>
                <a:outerShdw blurRad="38100" dist="38100" dir="2700000" algn="tl">
                  <a:srgbClr val="000000">
                    <a:alpha val="43137"/>
                  </a:srgbClr>
                </a:outerShdw>
              </a:effectLst>
            </a:endParaRPr>
          </a:p>
          <a:p>
            <a:r>
              <a:rPr lang="en-US" dirty="0" smtClean="0"/>
              <a:t>Operating correctly you are able to interact with each student on a personal level dealing with their specific needs. You are able to read a student’s work, - when you read a student’s work you are </a:t>
            </a:r>
            <a:r>
              <a:rPr lang="en-US" u="sng" dirty="0" smtClean="0">
                <a:solidFill>
                  <a:srgbClr val="FFFF00"/>
                </a:solidFill>
              </a:rPr>
              <a:t>listening</a:t>
            </a:r>
            <a:r>
              <a:rPr lang="en-US" dirty="0" smtClean="0">
                <a:solidFill>
                  <a:srgbClr val="FFFF00"/>
                </a:solidFill>
              </a:rPr>
              <a:t> </a:t>
            </a:r>
            <a:r>
              <a:rPr lang="en-US" dirty="0" smtClean="0"/>
              <a:t>to them. </a:t>
            </a:r>
          </a:p>
          <a:p>
            <a:endParaRPr lang="en-US" dirty="0" smtClean="0"/>
          </a:p>
          <a:p>
            <a:r>
              <a:rPr lang="en-US" dirty="0" smtClean="0"/>
              <a:t>How do they know you are listening - </a:t>
            </a:r>
            <a:r>
              <a:rPr lang="en-US" u="sng" dirty="0" smtClean="0">
                <a:solidFill>
                  <a:srgbClr val="FFFF00"/>
                </a:solidFill>
              </a:rPr>
              <a:t>Comment</a:t>
            </a:r>
            <a:r>
              <a:rPr lang="en-US" dirty="0" smtClean="0">
                <a:solidFill>
                  <a:srgbClr val="FFFF00"/>
                </a:solidFill>
              </a:rPr>
              <a:t> </a:t>
            </a:r>
            <a:r>
              <a:rPr lang="en-US" dirty="0" smtClean="0"/>
              <a:t>in </a:t>
            </a:r>
            <a:r>
              <a:rPr lang="en-US" u="sng" dirty="0" smtClean="0">
                <a:solidFill>
                  <a:srgbClr val="FFFF00"/>
                </a:solidFill>
              </a:rPr>
              <a:t>writing</a:t>
            </a:r>
            <a:r>
              <a:rPr lang="en-US" dirty="0" smtClean="0">
                <a:solidFill>
                  <a:srgbClr val="FFFF00"/>
                </a:solidFill>
              </a:rPr>
              <a:t> </a:t>
            </a:r>
            <a:r>
              <a:rPr lang="en-US" dirty="0" smtClean="0"/>
              <a:t>and in </a:t>
            </a:r>
            <a:r>
              <a:rPr lang="en-US" u="sng" dirty="0" smtClean="0">
                <a:solidFill>
                  <a:srgbClr val="FFFF00"/>
                </a:solidFill>
              </a:rPr>
              <a:t>conversation</a:t>
            </a:r>
            <a:r>
              <a:rPr lang="en-US" dirty="0" smtClean="0">
                <a:solidFill>
                  <a:srgbClr val="FFFF00"/>
                </a:solidFill>
              </a:rPr>
              <a:t> </a:t>
            </a:r>
            <a:r>
              <a:rPr lang="en-US" dirty="0" smtClean="0"/>
              <a:t>–pull them to the side for a moment during class or after class. </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37</a:t>
            </a:fld>
            <a:endParaRPr lang="en-US"/>
          </a:p>
        </p:txBody>
      </p:sp>
    </p:spTree>
    <p:extLst>
      <p:ext uri="{BB962C8B-B14F-4D97-AF65-F5344CB8AC3E}">
        <p14:creationId xmlns:p14="http://schemas.microsoft.com/office/powerpoint/2010/main" val="1842701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effectLst>
                  <a:outerShdw blurRad="38100" dist="38100" dir="2700000" algn="tl">
                    <a:srgbClr val="000000">
                      <a:alpha val="43137"/>
                    </a:srgbClr>
                  </a:outerShdw>
                </a:effectLst>
              </a:rPr>
              <a:t>Introducing the PSNC</a:t>
            </a:r>
          </a:p>
          <a:p>
            <a:endParaRPr lang="en-US" b="1" dirty="0">
              <a:solidFill>
                <a:srgbClr val="FF0000"/>
              </a:solidFill>
              <a:effectLst>
                <a:outerShdw blurRad="38100" dist="38100" dir="2700000" algn="tl">
                  <a:srgbClr val="000000">
                    <a:alpha val="43137"/>
                  </a:srgbClr>
                </a:outerShdw>
              </a:effectLst>
            </a:endParaRPr>
          </a:p>
          <a:p>
            <a:r>
              <a:rPr lang="en-US" dirty="0" smtClean="0"/>
              <a:t>Operating correctly you are able to interact with each student on a personal level dealing with their specific needs. You are able to read a student’s work, - when you read a student’s work you are </a:t>
            </a:r>
            <a:r>
              <a:rPr lang="en-US" u="sng" dirty="0" smtClean="0">
                <a:solidFill>
                  <a:srgbClr val="FFFF00"/>
                </a:solidFill>
              </a:rPr>
              <a:t>listening</a:t>
            </a:r>
            <a:r>
              <a:rPr lang="en-US" dirty="0" smtClean="0">
                <a:solidFill>
                  <a:srgbClr val="FFFF00"/>
                </a:solidFill>
              </a:rPr>
              <a:t> </a:t>
            </a:r>
            <a:r>
              <a:rPr lang="en-US" dirty="0" smtClean="0"/>
              <a:t>to them. </a:t>
            </a:r>
          </a:p>
          <a:p>
            <a:endParaRPr lang="en-US" dirty="0" smtClean="0"/>
          </a:p>
          <a:p>
            <a:r>
              <a:rPr lang="en-US" dirty="0" smtClean="0"/>
              <a:t>How do they know you are listening - </a:t>
            </a:r>
            <a:r>
              <a:rPr lang="en-US" u="sng" dirty="0" smtClean="0">
                <a:solidFill>
                  <a:srgbClr val="FFFF00"/>
                </a:solidFill>
              </a:rPr>
              <a:t>Comment</a:t>
            </a:r>
            <a:r>
              <a:rPr lang="en-US" dirty="0" smtClean="0">
                <a:solidFill>
                  <a:srgbClr val="FFFF00"/>
                </a:solidFill>
              </a:rPr>
              <a:t> </a:t>
            </a:r>
            <a:r>
              <a:rPr lang="en-US" dirty="0" smtClean="0"/>
              <a:t>in </a:t>
            </a:r>
            <a:r>
              <a:rPr lang="en-US" u="sng" dirty="0" smtClean="0">
                <a:solidFill>
                  <a:srgbClr val="FFFF00"/>
                </a:solidFill>
              </a:rPr>
              <a:t>writing</a:t>
            </a:r>
            <a:r>
              <a:rPr lang="en-US" dirty="0" smtClean="0">
                <a:solidFill>
                  <a:srgbClr val="FFFF00"/>
                </a:solidFill>
              </a:rPr>
              <a:t> </a:t>
            </a:r>
            <a:r>
              <a:rPr lang="en-US" dirty="0" smtClean="0"/>
              <a:t>and in </a:t>
            </a:r>
            <a:r>
              <a:rPr lang="en-US" u="sng" dirty="0" smtClean="0">
                <a:solidFill>
                  <a:srgbClr val="FFFF00"/>
                </a:solidFill>
              </a:rPr>
              <a:t>conversation</a:t>
            </a:r>
            <a:r>
              <a:rPr lang="en-US" dirty="0" smtClean="0">
                <a:solidFill>
                  <a:srgbClr val="FFFF00"/>
                </a:solidFill>
              </a:rPr>
              <a:t> </a:t>
            </a:r>
            <a:r>
              <a:rPr lang="en-US" dirty="0" smtClean="0"/>
              <a:t>–pull them to the side for a moment during class or after class. </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38</a:t>
            </a:fld>
            <a:endParaRPr lang="en-US"/>
          </a:p>
        </p:txBody>
      </p:sp>
    </p:spTree>
    <p:extLst>
      <p:ext uri="{BB962C8B-B14F-4D97-AF65-F5344CB8AC3E}">
        <p14:creationId xmlns:p14="http://schemas.microsoft.com/office/powerpoint/2010/main" val="1842701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b="1" dirty="0"/>
              <a:t>PSNC Teacher Certification Course</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39</a:t>
            </a:fld>
            <a:endParaRPr lang="en-US"/>
          </a:p>
        </p:txBody>
      </p:sp>
    </p:spTree>
    <p:extLst>
      <p:ext uri="{BB962C8B-B14F-4D97-AF65-F5344CB8AC3E}">
        <p14:creationId xmlns:p14="http://schemas.microsoft.com/office/powerpoint/2010/main" val="1394929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PSNC </a:t>
            </a:r>
            <a:r>
              <a:rPr lang="en-US" baseline="0" dirty="0" smtClean="0"/>
              <a:t>classrooms at different TC centers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40</a:t>
            </a:fld>
            <a:endParaRPr lang="en-US"/>
          </a:p>
        </p:txBody>
      </p:sp>
    </p:spTree>
    <p:extLst>
      <p:ext uri="{BB962C8B-B14F-4D97-AF65-F5344CB8AC3E}">
        <p14:creationId xmlns:p14="http://schemas.microsoft.com/office/powerpoint/2010/main" val="3027919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director of that center said, “In one year, I have seen an 80% increase in the effectiveness of our program after we started using the PSNC</a:t>
            </a:r>
            <a:r>
              <a:rPr lang="en-US" baseline="0" dirty="0" smtClean="0"/>
              <a:t> classes</a:t>
            </a:r>
            <a:r>
              <a:rPr lang="en-US" dirty="0" smtClean="0"/>
              <a:t>!”</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4</a:t>
            </a:fld>
            <a:endParaRPr lang="en-US"/>
          </a:p>
        </p:txBody>
      </p:sp>
    </p:spTree>
    <p:extLst>
      <p:ext uri="{BB962C8B-B14F-4D97-AF65-F5344CB8AC3E}">
        <p14:creationId xmlns:p14="http://schemas.microsoft.com/office/powerpoint/2010/main" val="104451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Luiz Fernando, director of another TC center:</a:t>
            </a:r>
          </a:p>
          <a:p>
            <a:endParaRPr lang="en-US" dirty="0" smtClean="0"/>
          </a:p>
          <a:p>
            <a:r>
              <a:rPr lang="en-US" dirty="0" smtClean="0"/>
              <a:t>The PSNC has greatly raised the overall maturity level of </a:t>
            </a:r>
            <a:r>
              <a:rPr lang="en-US" smtClean="0"/>
              <a:t>our students and greatly </a:t>
            </a:r>
            <a:r>
              <a:rPr lang="en-US" dirty="0" smtClean="0"/>
              <a:t>reduced the need for disciplinary counseling situations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5</a:t>
            </a:fld>
            <a:endParaRPr lang="en-US"/>
          </a:p>
        </p:txBody>
      </p:sp>
    </p:spTree>
    <p:extLst>
      <p:ext uri="{BB962C8B-B14F-4D97-AF65-F5344CB8AC3E}">
        <p14:creationId xmlns:p14="http://schemas.microsoft.com/office/powerpoint/2010/main" val="3695106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6</a:t>
            </a:fld>
            <a:endParaRPr lang="en-US"/>
          </a:p>
        </p:txBody>
      </p:sp>
    </p:spTree>
    <p:extLst>
      <p:ext uri="{BB962C8B-B14F-4D97-AF65-F5344CB8AC3E}">
        <p14:creationId xmlns:p14="http://schemas.microsoft.com/office/powerpoint/2010/main" val="170310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testimony--God used PSNC to liberate me from drugs and homosexuality</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7</a:t>
            </a:fld>
            <a:endParaRPr lang="en-US"/>
          </a:p>
        </p:txBody>
      </p:sp>
    </p:spTree>
    <p:extLst>
      <p:ext uri="{BB962C8B-B14F-4D97-AF65-F5344CB8AC3E}">
        <p14:creationId xmlns:p14="http://schemas.microsoft.com/office/powerpoint/2010/main" val="300365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PSNC classroom in</a:t>
            </a:r>
            <a:r>
              <a:rPr lang="en-US" baseline="0" dirty="0" smtClean="0"/>
              <a:t> one TC center</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8</a:t>
            </a:fld>
            <a:endParaRPr lang="en-US"/>
          </a:p>
        </p:txBody>
      </p:sp>
    </p:spTree>
    <p:extLst>
      <p:ext uri="{BB962C8B-B14F-4D97-AF65-F5344CB8AC3E}">
        <p14:creationId xmlns:p14="http://schemas.microsoft.com/office/powerpoint/2010/main" val="157793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potential for the impact in a student’s life is huge IF PSNC is implemented well. – as intended and as designed </a:t>
            </a:r>
          </a:p>
          <a:p>
            <a:endParaRPr lang="en-US" dirty="0" smtClean="0"/>
          </a:p>
        </p:txBody>
      </p:sp>
      <p:sp>
        <p:nvSpPr>
          <p:cNvPr id="4" name="Slide Number Placeholder 3"/>
          <p:cNvSpPr>
            <a:spLocks noGrp="1"/>
          </p:cNvSpPr>
          <p:nvPr>
            <p:ph type="sldNum" sz="quarter" idx="10"/>
          </p:nvPr>
        </p:nvSpPr>
        <p:spPr/>
        <p:txBody>
          <a:bodyPr/>
          <a:lstStyle/>
          <a:p>
            <a:fld id="{B1FFD86C-D9DF-41C5-9D2B-540CD0096609}" type="slidenum">
              <a:rPr lang="en-US" smtClean="0"/>
              <a:t>10</a:t>
            </a:fld>
            <a:endParaRPr lang="en-US"/>
          </a:p>
        </p:txBody>
      </p:sp>
    </p:spTree>
    <p:extLst>
      <p:ext uri="{BB962C8B-B14F-4D97-AF65-F5344CB8AC3E}">
        <p14:creationId xmlns:p14="http://schemas.microsoft.com/office/powerpoint/2010/main" val="2050718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12/2016</a:t>
            </a:r>
            <a:endParaRPr lang="en-US"/>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12/2016</a:t>
            </a:r>
            <a:endParaRPr lang="en-US"/>
          </a:p>
        </p:txBody>
      </p:sp>
      <p:sp>
        <p:nvSpPr>
          <p:cNvPr id="8" name="Footer Placeholder 7"/>
          <p:cNvSpPr>
            <a:spLocks noGrp="1"/>
          </p:cNvSpPr>
          <p:nvPr>
            <p:ph type="ftr" sz="quarter" idx="11"/>
          </p:nvPr>
        </p:nvSpPr>
        <p:spPr/>
        <p:txBody>
          <a:bodyPr/>
          <a:lstStyle/>
          <a:p>
            <a:r>
              <a:rPr lang="en-US" smtClean="0"/>
              <a:t>T505.13        www.iTeenChallenge.org</a:t>
            </a:r>
            <a:endParaRPr lang="en-US"/>
          </a:p>
        </p:txBody>
      </p:sp>
      <p:sp>
        <p:nvSpPr>
          <p:cNvPr id="9" name="Slide Number Placeholder 8"/>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12/2016</a:t>
            </a:r>
            <a:endParaRPr lang="en-US"/>
          </a:p>
        </p:txBody>
      </p:sp>
      <p:sp>
        <p:nvSpPr>
          <p:cNvPr id="4" name="Footer Placeholder 3"/>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12/2016</a:t>
            </a:r>
            <a:endParaRPr lang="en-US"/>
          </a:p>
        </p:txBody>
      </p:sp>
      <p:sp>
        <p:nvSpPr>
          <p:cNvPr id="3" name="Footer Placeholder 2"/>
          <p:cNvSpPr>
            <a:spLocks noGrp="1"/>
          </p:cNvSpPr>
          <p:nvPr>
            <p:ph type="ftr" sz="quarter" idx="11"/>
          </p:nvPr>
        </p:nvSpPr>
        <p:spPr/>
        <p:txBody>
          <a:bodyPr/>
          <a:lstStyle/>
          <a:p>
            <a:r>
              <a:rPr lang="en-US" smtClean="0"/>
              <a:t>T505.13        www.iTeenChallenge.org</a:t>
            </a:r>
            <a:endParaRPr lang="en-US"/>
          </a:p>
        </p:txBody>
      </p:sp>
      <p:sp>
        <p:nvSpPr>
          <p:cNvPr id="4" name="Slide Number Placeholder 3"/>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12/2016</a:t>
            </a:r>
            <a:endParaRPr lang="en-US"/>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12/2016</a:t>
            </a:r>
            <a:endParaRPr lang="en-US"/>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12/2016</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T505.13        www.iTeenChallenge.org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3D4998-4E1D-4323-9CAB-67CA621370A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82962"/>
          </a:xfrm>
        </p:spPr>
        <p:txBody>
          <a:bodyPr>
            <a:noAutofit/>
          </a:bodyPr>
          <a:lstStyle/>
          <a:p>
            <a:r>
              <a:rPr lang="vi-VN" sz="3600" dirty="0">
                <a:solidFill>
                  <a:srgbClr val="FFC000"/>
                </a:solidFill>
                <a:latin typeface="+mn-lt"/>
              </a:rPr>
              <a:t>Giới thiệu chương trình </a:t>
            </a:r>
            <a:r>
              <a:rPr lang="en-US" sz="3600" smtClean="0">
                <a:solidFill>
                  <a:srgbClr val="FFC000"/>
                </a:solidFill>
                <a:latin typeface="+mn-lt"/>
              </a:rPr>
              <a:t/>
            </a:r>
            <a:br>
              <a:rPr lang="en-US" sz="3600" smtClean="0">
                <a:solidFill>
                  <a:srgbClr val="FFC000"/>
                </a:solidFill>
                <a:latin typeface="+mn-lt"/>
              </a:rPr>
            </a:br>
            <a:r>
              <a:rPr lang="vi-VN" sz="3600" smtClean="0">
                <a:solidFill>
                  <a:srgbClr val="FFC000"/>
                </a:solidFill>
                <a:latin typeface="+mn-lt"/>
              </a:rPr>
              <a:t>Tự </a:t>
            </a:r>
            <a:r>
              <a:rPr lang="vi-VN" sz="3600" dirty="0">
                <a:solidFill>
                  <a:srgbClr val="FFC000"/>
                </a:solidFill>
                <a:latin typeface="+mn-lt"/>
              </a:rPr>
              <a:t>Học Cho Người Mới Tin Chúa</a:t>
            </a:r>
            <a:r>
              <a:rPr lang="en-US" sz="3600" dirty="0" smtClean="0">
                <a:solidFill>
                  <a:srgbClr val="FFC000"/>
                </a:solidFill>
                <a:latin typeface="+mn-lt"/>
              </a:rPr>
              <a:t/>
            </a:r>
            <a:br>
              <a:rPr lang="en-US" sz="3600" dirty="0" smtClean="0">
                <a:solidFill>
                  <a:srgbClr val="FFC000"/>
                </a:solidFill>
                <a:latin typeface="+mn-lt"/>
              </a:rPr>
            </a:br>
            <a:r>
              <a:rPr lang="en-US" sz="2800" dirty="0"/>
              <a:t>Introducing the Personal Studies </a:t>
            </a:r>
            <a:br>
              <a:rPr lang="en-US" sz="2800" dirty="0"/>
            </a:br>
            <a:r>
              <a:rPr lang="en-US" sz="2800" dirty="0"/>
              <a:t>for New Christians curriculum </a:t>
            </a:r>
            <a:br>
              <a:rPr lang="en-US" sz="2800" dirty="0"/>
            </a:br>
            <a:r>
              <a:rPr lang="en-US" sz="2800" dirty="0">
                <a:solidFill>
                  <a:srgbClr val="FFC000"/>
                </a:solidFill>
              </a:rPr>
              <a:t/>
            </a:r>
            <a:br>
              <a:rPr lang="en-US" sz="2800" dirty="0">
                <a:solidFill>
                  <a:srgbClr val="FFC000"/>
                </a:solidFill>
              </a:rPr>
            </a:br>
            <a:r>
              <a:rPr lang="en-US" altLang="en-US" sz="2400" dirty="0" err="1" smtClean="0"/>
              <a:t>Bởi</a:t>
            </a:r>
            <a:r>
              <a:rPr lang="en-US" altLang="en-US" sz="2400" dirty="0" smtClean="0"/>
              <a:t> </a:t>
            </a:r>
            <a:r>
              <a:rPr lang="en-US" sz="2400" dirty="0" smtClean="0"/>
              <a:t>Dave Batty</a:t>
            </a:r>
            <a:endParaRPr lang="en-US" sz="2400" dirty="0">
              <a:solidFill>
                <a:srgbClr val="FFC000"/>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47910" y="4342248"/>
            <a:ext cx="2368533" cy="1702952"/>
          </a:xfrm>
        </p:spPr>
      </p:pic>
      <p:pic>
        <p:nvPicPr>
          <p:cNvPr id="5" name="Picture 7" descr="PSNC-white-BG.gif"/>
          <p:cNvPicPr>
            <a:picLocks noChangeAspect="1"/>
          </p:cNvPicPr>
          <p:nvPr/>
        </p:nvPicPr>
        <p:blipFill>
          <a:blip r:embed="rId4"/>
          <a:srcRect/>
          <a:stretch>
            <a:fillRect/>
          </a:stretch>
        </p:blipFill>
        <p:spPr bwMode="auto">
          <a:xfrm>
            <a:off x="838200" y="4343400"/>
            <a:ext cx="2816225" cy="17018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r>
              <a:rPr lang="en-US" smtClean="0"/>
              <a:t>12/2016</a:t>
            </a:r>
            <a:endParaRPr lang="en-US"/>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1</a:t>
            </a:fld>
            <a:endParaRPr lang="en-US"/>
          </a:p>
        </p:txBody>
      </p:sp>
    </p:spTree>
    <p:extLst>
      <p:ext uri="{BB962C8B-B14F-4D97-AF65-F5344CB8AC3E}">
        <p14:creationId xmlns:p14="http://schemas.microsoft.com/office/powerpoint/2010/main" val="12337855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698500" lvl="0" indent="-698500">
              <a:buNone/>
            </a:pPr>
            <a:r>
              <a:rPr lang="en-US" sz="4400" dirty="0" smtClean="0">
                <a:solidFill>
                  <a:srgbClr val="FFC000"/>
                </a:solidFill>
              </a:rPr>
              <a:t>B</a:t>
            </a:r>
            <a:r>
              <a:rPr lang="ru-RU" sz="4400" dirty="0" smtClean="0">
                <a:solidFill>
                  <a:srgbClr val="FFC000"/>
                </a:solidFill>
              </a:rPr>
              <a:t>.</a:t>
            </a:r>
            <a:r>
              <a:rPr lang="ru-RU" sz="4400" dirty="0">
                <a:solidFill>
                  <a:srgbClr val="FFC000"/>
                </a:solidFill>
              </a:rPr>
              <a:t>	</a:t>
            </a:r>
            <a:r>
              <a:rPr lang="vi-VN" sz="4300" dirty="0">
                <a:solidFill>
                  <a:srgbClr val="FFC000"/>
                </a:solidFill>
              </a:rPr>
              <a:t>NẾU được áp dụng </a:t>
            </a:r>
            <a:r>
              <a:rPr lang="en-US" sz="4300" b="1" u="sng" dirty="0" err="1">
                <a:solidFill>
                  <a:srgbClr val="FFFF00"/>
                </a:solidFill>
              </a:rPr>
              <a:t>hiệu</a:t>
            </a:r>
            <a:r>
              <a:rPr lang="en-US" sz="4300" b="1" u="sng" dirty="0">
                <a:solidFill>
                  <a:srgbClr val="FFFF00"/>
                </a:solidFill>
              </a:rPr>
              <a:t> </a:t>
            </a:r>
            <a:r>
              <a:rPr lang="en-US" sz="4300" b="1" u="sng" dirty="0" err="1">
                <a:solidFill>
                  <a:srgbClr val="FFFF00"/>
                </a:solidFill>
              </a:rPr>
              <a:t>quả</a:t>
            </a:r>
            <a:r>
              <a:rPr lang="en-US" sz="4300" b="1" u="sng" dirty="0">
                <a:solidFill>
                  <a:srgbClr val="FFFF00"/>
                </a:solidFill>
              </a:rPr>
              <a:t> </a:t>
            </a:r>
            <a:r>
              <a:rPr lang="vi-VN" sz="4300" dirty="0">
                <a:solidFill>
                  <a:srgbClr val="FFC000"/>
                </a:solidFill>
              </a:rPr>
              <a:t> - theo đúng mục đích và ý định, THNM có thể có tác động </a:t>
            </a:r>
            <a:r>
              <a:rPr lang="en-US" sz="4300" dirty="0" smtClean="0">
                <a:solidFill>
                  <a:srgbClr val="FFC000"/>
                </a:solidFill>
              </a:rPr>
              <a:t/>
            </a:r>
            <a:br>
              <a:rPr lang="en-US" sz="4300" dirty="0" smtClean="0">
                <a:solidFill>
                  <a:srgbClr val="FFC000"/>
                </a:solidFill>
              </a:rPr>
            </a:br>
            <a:r>
              <a:rPr lang="en-US" sz="4300" b="1" u="sng" dirty="0" err="1" smtClean="0">
                <a:solidFill>
                  <a:srgbClr val="FFFF00"/>
                </a:solidFill>
              </a:rPr>
              <a:t>rất</a:t>
            </a:r>
            <a:r>
              <a:rPr lang="en-US" sz="4300" b="1" u="sng" dirty="0" smtClean="0">
                <a:solidFill>
                  <a:srgbClr val="FFFF00"/>
                </a:solidFill>
              </a:rPr>
              <a:t> </a:t>
            </a:r>
            <a:r>
              <a:rPr lang="en-US" sz="4300" b="1" u="sng" dirty="0" err="1">
                <a:solidFill>
                  <a:srgbClr val="FFFF00"/>
                </a:solidFill>
              </a:rPr>
              <a:t>lớn</a:t>
            </a:r>
            <a:r>
              <a:rPr lang="en-US" sz="4300" b="1" u="sng" dirty="0">
                <a:solidFill>
                  <a:srgbClr val="FFFF00"/>
                </a:solidFill>
              </a:rPr>
              <a:t> </a:t>
            </a:r>
            <a:r>
              <a:rPr lang="vi-VN" sz="4300" dirty="0">
                <a:solidFill>
                  <a:srgbClr val="FFC000"/>
                </a:solidFill>
              </a:rPr>
              <a:t>trên đời sống của học viên</a:t>
            </a:r>
            <a:r>
              <a:rPr lang="ru-RU" sz="4300" dirty="0" smtClean="0">
                <a:solidFill>
                  <a:srgbClr val="FFC000"/>
                </a:solidFill>
              </a:rPr>
              <a:t>.</a:t>
            </a:r>
            <a:endParaRPr lang="en-US" sz="4300" dirty="0">
              <a:solidFill>
                <a:srgbClr val="FFC000"/>
              </a:solidFill>
            </a:endParaRPr>
          </a:p>
          <a:p>
            <a:pPr marL="698500" indent="0">
              <a:buNone/>
            </a:pPr>
            <a:r>
              <a:rPr lang="en-US" sz="2800" dirty="0" smtClean="0"/>
              <a:t>The </a:t>
            </a:r>
            <a:r>
              <a:rPr lang="en-US" sz="2800" dirty="0"/>
              <a:t>potential for the impact in a student’s life is </a:t>
            </a:r>
            <a:r>
              <a:rPr lang="en-US" sz="2800" b="1" u="sng" dirty="0"/>
              <a:t>huge</a:t>
            </a:r>
            <a:r>
              <a:rPr lang="en-US" sz="2800" dirty="0"/>
              <a:t> </a:t>
            </a:r>
            <a:r>
              <a:rPr lang="en-US" sz="2800" dirty="0" smtClean="0">
                <a:solidFill>
                  <a:srgbClr val="FFC000"/>
                </a:solidFill>
              </a:rPr>
              <a:t>IF</a:t>
            </a:r>
            <a:r>
              <a:rPr lang="en-US" sz="2800" dirty="0" smtClean="0"/>
              <a:t> </a:t>
            </a:r>
            <a:r>
              <a:rPr lang="en-US" sz="2800" dirty="0"/>
              <a:t>PSNC is implemented </a:t>
            </a:r>
            <a:r>
              <a:rPr lang="en-US" sz="2800" b="1" u="sng" dirty="0" smtClean="0"/>
              <a:t>well</a:t>
            </a:r>
            <a:r>
              <a:rPr lang="en-US" sz="2800" dirty="0" smtClean="0"/>
              <a:t> </a:t>
            </a:r>
            <a:r>
              <a:rPr lang="en-US" sz="2800" dirty="0"/>
              <a:t>– as intended and as </a:t>
            </a:r>
            <a:r>
              <a:rPr lang="en-US" sz="2800" dirty="0" smtClean="0"/>
              <a:t>designed.</a:t>
            </a:r>
            <a:endParaRPr lang="en-US" sz="2800" dirty="0"/>
          </a:p>
          <a:p>
            <a:endParaRPr lang="en-US" sz="4000" dirty="0"/>
          </a:p>
        </p:txBody>
      </p:sp>
      <p:sp>
        <p:nvSpPr>
          <p:cNvPr id="2" name="Date Placeholder 1"/>
          <p:cNvSpPr>
            <a:spLocks noGrp="1"/>
          </p:cNvSpPr>
          <p:nvPr>
            <p:ph type="dt" sz="half" idx="10"/>
          </p:nvPr>
        </p:nvSpPr>
        <p:spPr/>
        <p:txBody>
          <a:bodyPr/>
          <a:lstStyle/>
          <a:p>
            <a:r>
              <a:rPr lang="en-US" smtClean="0"/>
              <a:t>12/2016</a:t>
            </a:r>
            <a:endParaRPr lang="en-US"/>
          </a:p>
        </p:txBody>
      </p:sp>
      <p:sp>
        <p:nvSpPr>
          <p:cNvPr id="4" name="Footer Placeholder 3"/>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10</a:t>
            </a:fld>
            <a:endParaRPr lang="en-US"/>
          </a:p>
        </p:txBody>
      </p:sp>
    </p:spTree>
    <p:extLst>
      <p:ext uri="{BB962C8B-B14F-4D97-AF65-F5344CB8AC3E}">
        <p14:creationId xmlns:p14="http://schemas.microsoft.com/office/powerpoint/2010/main" val="4133781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marL="698500" lvl="0" indent="-698500">
              <a:buNone/>
            </a:pPr>
            <a:r>
              <a:rPr lang="en-US" dirty="0" smtClean="0">
                <a:solidFill>
                  <a:srgbClr val="FFC000"/>
                </a:solidFill>
              </a:rPr>
              <a:t>C</a:t>
            </a:r>
            <a:r>
              <a:rPr lang="en-US" dirty="0">
                <a:solidFill>
                  <a:srgbClr val="FFC000"/>
                </a:solidFill>
              </a:rPr>
              <a:t>.	</a:t>
            </a:r>
            <a:r>
              <a:rPr lang="vi-VN" dirty="0">
                <a:solidFill>
                  <a:srgbClr val="FFC000"/>
                </a:solidFill>
              </a:rPr>
              <a:t>THNM không chỉ là một chuỗi chương trình học cụ thể. THNM là một mô hình và cấu trúc hướng dẫn lớp học mà tại đó, giáo viên cung cấp các nguồn lực cụ thể. Các nguồn lực này đề cập đến các nhu cầu và sở thích cụ thể của </a:t>
            </a:r>
            <a:r>
              <a:rPr lang="en-US" b="1" u="sng" dirty="0" err="1">
                <a:solidFill>
                  <a:srgbClr val="FFFF00"/>
                </a:solidFill>
              </a:rPr>
              <a:t>cá</a:t>
            </a:r>
            <a:r>
              <a:rPr lang="en-US" b="1" u="sng" dirty="0">
                <a:solidFill>
                  <a:srgbClr val="FFFF00"/>
                </a:solidFill>
              </a:rPr>
              <a:t> </a:t>
            </a:r>
            <a:r>
              <a:rPr lang="en-US" b="1" u="sng" dirty="0" err="1">
                <a:solidFill>
                  <a:srgbClr val="FFFF00"/>
                </a:solidFill>
              </a:rPr>
              <a:t>nhân</a:t>
            </a:r>
            <a:r>
              <a:rPr lang="en-US" b="1" u="sng" dirty="0">
                <a:solidFill>
                  <a:srgbClr val="FFFF00"/>
                </a:solidFill>
              </a:rPr>
              <a:t> </a:t>
            </a:r>
            <a:r>
              <a:rPr lang="en-US" dirty="0" err="1">
                <a:solidFill>
                  <a:srgbClr val="FFC000"/>
                </a:solidFill>
              </a:rPr>
              <a:t>từng</a:t>
            </a:r>
            <a:r>
              <a:rPr lang="en-US" dirty="0">
                <a:solidFill>
                  <a:srgbClr val="FFC000"/>
                </a:solidFill>
              </a:rPr>
              <a:t> </a:t>
            </a:r>
            <a:r>
              <a:rPr lang="en-US" dirty="0" err="1">
                <a:solidFill>
                  <a:srgbClr val="FFC000"/>
                </a:solidFill>
              </a:rPr>
              <a:t>học</a:t>
            </a:r>
            <a:r>
              <a:rPr lang="en-US" dirty="0">
                <a:solidFill>
                  <a:srgbClr val="FFC000"/>
                </a:solidFill>
              </a:rPr>
              <a:t> </a:t>
            </a:r>
            <a:r>
              <a:rPr lang="en-US" dirty="0" err="1" smtClean="0">
                <a:solidFill>
                  <a:srgbClr val="FFC000"/>
                </a:solidFill>
              </a:rPr>
              <a:t>viên</a:t>
            </a:r>
            <a:r>
              <a:rPr lang="en-US" dirty="0" smtClean="0">
                <a:solidFill>
                  <a:srgbClr val="FFC000"/>
                </a:solidFill>
              </a:rPr>
              <a:t>.</a:t>
            </a:r>
            <a:br>
              <a:rPr lang="en-US" dirty="0" smtClean="0">
                <a:solidFill>
                  <a:srgbClr val="FFC000"/>
                </a:solidFill>
              </a:rPr>
            </a:br>
            <a:endParaRPr lang="en-US" b="1" u="sng" dirty="0" smtClean="0">
              <a:solidFill>
                <a:srgbClr val="FFFF00"/>
              </a:solidFill>
            </a:endParaRPr>
          </a:p>
          <a:p>
            <a:pPr marL="698500" indent="0">
              <a:buNone/>
            </a:pPr>
            <a:r>
              <a:rPr lang="en-US" sz="2400" dirty="0"/>
              <a:t>The </a:t>
            </a:r>
            <a:r>
              <a:rPr lang="en-US" sz="2400" dirty="0" err="1"/>
              <a:t>PSNC</a:t>
            </a:r>
            <a:r>
              <a:rPr lang="en-US" sz="2400" dirty="0"/>
              <a:t> is more than a particular set of curriculum. The </a:t>
            </a:r>
            <a:r>
              <a:rPr lang="en-US" sz="2400" dirty="0" err="1"/>
              <a:t>PSNC</a:t>
            </a:r>
            <a:r>
              <a:rPr lang="en-US" sz="2400" dirty="0"/>
              <a:t> is a model and structure of conducting class where the teachers provide specific resources that address the particular needs and interests of each </a:t>
            </a:r>
            <a:r>
              <a:rPr lang="en-US" sz="2400" u="sng" dirty="0"/>
              <a:t>individual</a:t>
            </a:r>
            <a:r>
              <a:rPr lang="en-US" sz="2400" dirty="0"/>
              <a:t> student.</a:t>
            </a:r>
          </a:p>
          <a:p>
            <a:pPr marL="0" lvl="0" indent="0">
              <a:buNone/>
            </a:pPr>
            <a:endParaRPr lang="en-US" u="sng" dirty="0">
              <a:solidFill>
                <a:srgbClr val="FFC000"/>
              </a:solidFill>
            </a:endParaRPr>
          </a:p>
          <a:p>
            <a:endParaRPr lang="en-US" dirty="0"/>
          </a:p>
        </p:txBody>
      </p:sp>
      <p:sp>
        <p:nvSpPr>
          <p:cNvPr id="2" name="Date Placeholder 1"/>
          <p:cNvSpPr>
            <a:spLocks noGrp="1"/>
          </p:cNvSpPr>
          <p:nvPr>
            <p:ph type="dt" sz="half" idx="10"/>
          </p:nvPr>
        </p:nvSpPr>
        <p:spPr/>
        <p:txBody>
          <a:bodyPr/>
          <a:lstStyle/>
          <a:p>
            <a:r>
              <a:rPr lang="en-US" smtClean="0"/>
              <a:t>12/2016</a:t>
            </a:r>
            <a:endParaRPr lang="en-US"/>
          </a:p>
        </p:txBody>
      </p:sp>
      <p:sp>
        <p:nvSpPr>
          <p:cNvPr id="4" name="Footer Placeholder 3"/>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11</a:t>
            </a:fld>
            <a:endParaRPr lang="en-US"/>
          </a:p>
        </p:txBody>
      </p:sp>
    </p:spTree>
    <p:extLst>
      <p:ext uri="{BB962C8B-B14F-4D97-AF65-F5344CB8AC3E}">
        <p14:creationId xmlns:p14="http://schemas.microsoft.com/office/powerpoint/2010/main" val="1156886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0"/>
            <a:ext cx="8324850" cy="1447800"/>
          </a:xfrm>
        </p:spPr>
        <p:txBody>
          <a:bodyPr>
            <a:normAutofit fontScale="90000"/>
          </a:bodyPr>
          <a:lstStyle/>
          <a:p>
            <a:pPr>
              <a:defRPr/>
            </a:pPr>
            <a:r>
              <a:rPr lang="en-US" sz="4000" b="1" dirty="0" smtClean="0">
                <a:solidFill>
                  <a:srgbClr val="FFC000"/>
                </a:solidFill>
                <a:latin typeface="Arial" panose="020B0604020202020204" pitchFamily="34" charset="0"/>
                <a:cs typeface="Arial" panose="020B0604020202020204" pitchFamily="34" charset="0"/>
              </a:rPr>
              <a:t>2.	</a:t>
            </a:r>
            <a:r>
              <a:rPr lang="vi-VN" sz="4000" b="1" dirty="0">
                <a:solidFill>
                  <a:srgbClr val="FFC000"/>
                </a:solidFill>
                <a:latin typeface="Arial" panose="020B0604020202020204" pitchFamily="34" charset="0"/>
                <a:cs typeface="Arial" panose="020B0604020202020204" pitchFamily="34" charset="0"/>
              </a:rPr>
              <a:t>Tại sao THNM được phát triển</a:t>
            </a:r>
            <a:r>
              <a:rPr lang="ru-RU" sz="4000" b="1" dirty="0" smtClean="0">
                <a:solidFill>
                  <a:srgbClr val="FFC000"/>
                </a:solidFill>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br>
              <a:rPr lang="en-US" sz="4000" dirty="0" smtClean="0">
                <a:latin typeface="Arial" panose="020B0604020202020204" pitchFamily="34" charset="0"/>
                <a:cs typeface="Arial" panose="020B0604020202020204" pitchFamily="34" charset="0"/>
              </a:rPr>
            </a:br>
            <a:r>
              <a:rPr lang="en-US" sz="2400" dirty="0" smtClean="0"/>
              <a:t>Why </a:t>
            </a:r>
            <a:r>
              <a:rPr lang="en-US" sz="2400" dirty="0"/>
              <a:t>was </a:t>
            </a:r>
            <a:r>
              <a:rPr lang="en-US" sz="2400" dirty="0" smtClean="0"/>
              <a:t>the </a:t>
            </a:r>
            <a:r>
              <a:rPr lang="en-US" sz="2400" dirty="0" err="1" smtClean="0"/>
              <a:t>PSNC</a:t>
            </a:r>
            <a:r>
              <a:rPr lang="en-US" sz="2400" dirty="0" smtClean="0"/>
              <a:t> developed?</a:t>
            </a:r>
            <a:endParaRPr lang="en-US" sz="2400" b="1" dirty="0" smtClean="0">
              <a:solidFill>
                <a:srgbClr val="FFC000"/>
              </a:solidFill>
            </a:endParaRPr>
          </a:p>
        </p:txBody>
      </p:sp>
      <p:sp>
        <p:nvSpPr>
          <p:cNvPr id="20483" name="Rectangle 3"/>
          <p:cNvSpPr>
            <a:spLocks noGrp="1" noChangeArrowheads="1"/>
          </p:cNvSpPr>
          <p:nvPr>
            <p:ph idx="1"/>
          </p:nvPr>
        </p:nvSpPr>
        <p:spPr>
          <a:xfrm>
            <a:off x="152400" y="1752600"/>
            <a:ext cx="8686800" cy="4724400"/>
          </a:xfrm>
        </p:spPr>
        <p:txBody>
          <a:bodyPr>
            <a:normAutofit/>
          </a:bodyPr>
          <a:lstStyle/>
          <a:p>
            <a:pPr marL="577850" indent="-568325">
              <a:lnSpc>
                <a:spcPct val="90000"/>
              </a:lnSpc>
              <a:spcAft>
                <a:spcPct val="25000"/>
              </a:spcAft>
              <a:buNone/>
            </a:pPr>
            <a:r>
              <a:rPr lang="en-US" b="1" dirty="0" smtClean="0">
                <a:solidFill>
                  <a:srgbClr val="FFC000"/>
                </a:solidFill>
              </a:rPr>
              <a:t>A.	</a:t>
            </a:r>
            <a:r>
              <a:rPr lang="vi-VN" b="1" dirty="0" smtClean="0">
                <a:solidFill>
                  <a:srgbClr val="FFC000"/>
                </a:solidFill>
              </a:rPr>
              <a:t>Mỗi </a:t>
            </a:r>
            <a:r>
              <a:rPr lang="vi-VN" b="1" dirty="0">
                <a:solidFill>
                  <a:srgbClr val="FFC000"/>
                </a:solidFill>
              </a:rPr>
              <a:t>tuần đều có những học viên mới đến với chương trình</a:t>
            </a:r>
            <a:r>
              <a:rPr lang="en-US" b="1" dirty="0" smtClean="0">
                <a:solidFill>
                  <a:srgbClr val="FFC000"/>
                </a:solidFill>
              </a:rPr>
              <a:t/>
            </a:r>
            <a:br>
              <a:rPr lang="en-US" b="1" dirty="0" smtClean="0">
                <a:solidFill>
                  <a:srgbClr val="FFC000"/>
                </a:solidFill>
              </a:rPr>
            </a:br>
            <a:r>
              <a:rPr lang="en-US" sz="2400" b="1" dirty="0" smtClean="0">
                <a:solidFill>
                  <a:prstClr val="white"/>
                </a:solidFill>
              </a:rPr>
              <a:t>New </a:t>
            </a:r>
            <a:r>
              <a:rPr lang="en-US" sz="2400" b="1" dirty="0">
                <a:solidFill>
                  <a:prstClr val="white"/>
                </a:solidFill>
              </a:rPr>
              <a:t>students coming in the program every </a:t>
            </a:r>
            <a:r>
              <a:rPr lang="en-US" sz="2400" b="1" dirty="0" smtClean="0">
                <a:solidFill>
                  <a:prstClr val="white"/>
                </a:solidFill>
              </a:rPr>
              <a:t>week</a:t>
            </a:r>
            <a:endParaRPr lang="en-US" b="1" dirty="0" smtClean="0">
              <a:solidFill>
                <a:srgbClr val="FFC000"/>
              </a:solidFill>
            </a:endParaRPr>
          </a:p>
          <a:p>
            <a:pPr marL="1035050" indent="-471488">
              <a:lnSpc>
                <a:spcPct val="90000"/>
              </a:lnSpc>
              <a:spcAft>
                <a:spcPct val="25000"/>
              </a:spcAft>
              <a:buFont typeface="+mj-lt"/>
              <a:buAutoNum type="arabicPeriod"/>
            </a:pPr>
            <a:r>
              <a:rPr lang="vi-VN" b="1" dirty="0" smtClean="0">
                <a:solidFill>
                  <a:srgbClr val="FFC000"/>
                </a:solidFill>
              </a:rPr>
              <a:t>Cấp </a:t>
            </a:r>
            <a:r>
              <a:rPr lang="vi-VN" b="1" dirty="0">
                <a:solidFill>
                  <a:srgbClr val="FFC000"/>
                </a:solidFill>
              </a:rPr>
              <a:t>độ thuộc linh khác nhau</a:t>
            </a:r>
            <a:r>
              <a:rPr lang="en-US" b="1" dirty="0" smtClean="0">
                <a:solidFill>
                  <a:srgbClr val="FFC000"/>
                </a:solidFill>
              </a:rPr>
              <a:t/>
            </a:r>
            <a:br>
              <a:rPr lang="en-US" b="1" dirty="0" smtClean="0">
                <a:solidFill>
                  <a:srgbClr val="FFC000"/>
                </a:solidFill>
              </a:rPr>
            </a:br>
            <a:r>
              <a:rPr lang="en-US" sz="2400" b="1" dirty="0" smtClean="0">
                <a:solidFill>
                  <a:prstClr val="white"/>
                </a:solidFill>
              </a:rPr>
              <a:t>Different </a:t>
            </a:r>
            <a:r>
              <a:rPr lang="en-US" sz="2400" b="1" dirty="0">
                <a:solidFill>
                  <a:prstClr val="white"/>
                </a:solidFill>
              </a:rPr>
              <a:t>spiritual </a:t>
            </a:r>
            <a:r>
              <a:rPr lang="en-US" sz="2400" b="1" dirty="0" smtClean="0">
                <a:solidFill>
                  <a:prstClr val="white"/>
                </a:solidFill>
              </a:rPr>
              <a:t>levels</a:t>
            </a:r>
            <a:endParaRPr lang="en-US" b="1" dirty="0" smtClean="0">
              <a:solidFill>
                <a:srgbClr val="FFC000"/>
              </a:solidFill>
            </a:endParaRPr>
          </a:p>
          <a:p>
            <a:pPr marL="1035050" indent="-471488">
              <a:lnSpc>
                <a:spcPct val="90000"/>
              </a:lnSpc>
              <a:spcAft>
                <a:spcPct val="25000"/>
              </a:spcAft>
              <a:buFont typeface="+mj-lt"/>
              <a:buAutoNum type="arabicPeriod"/>
            </a:pPr>
            <a:r>
              <a:rPr lang="vi-VN" b="1" dirty="0" smtClean="0">
                <a:solidFill>
                  <a:srgbClr val="FFC000"/>
                </a:solidFill>
              </a:rPr>
              <a:t>Trình </a:t>
            </a:r>
            <a:r>
              <a:rPr lang="vi-VN" b="1" dirty="0">
                <a:solidFill>
                  <a:srgbClr val="FFC000"/>
                </a:solidFill>
              </a:rPr>
              <a:t>độ </a:t>
            </a:r>
            <a:r>
              <a:rPr lang="en-US" b="1" u="sng" dirty="0" err="1">
                <a:solidFill>
                  <a:srgbClr val="FFFF00"/>
                </a:solidFill>
              </a:rPr>
              <a:t>học</a:t>
            </a:r>
            <a:r>
              <a:rPr lang="en-US" b="1" u="sng" dirty="0">
                <a:solidFill>
                  <a:srgbClr val="FFFF00"/>
                </a:solidFill>
              </a:rPr>
              <a:t> </a:t>
            </a:r>
            <a:r>
              <a:rPr lang="en-US" b="1" u="sng" dirty="0" err="1">
                <a:solidFill>
                  <a:srgbClr val="FFFF00"/>
                </a:solidFill>
              </a:rPr>
              <a:t>vấn</a:t>
            </a:r>
            <a:r>
              <a:rPr lang="en-US" b="1" u="sng" dirty="0">
                <a:solidFill>
                  <a:srgbClr val="FFFF00"/>
                </a:solidFill>
              </a:rPr>
              <a:t> </a:t>
            </a:r>
            <a:r>
              <a:rPr lang="en-US" b="1" dirty="0" err="1">
                <a:solidFill>
                  <a:srgbClr val="FFC000"/>
                </a:solidFill>
              </a:rPr>
              <a:t>khác</a:t>
            </a:r>
            <a:r>
              <a:rPr lang="en-US" b="1" dirty="0">
                <a:solidFill>
                  <a:srgbClr val="FFC000"/>
                </a:solidFill>
              </a:rPr>
              <a:t> </a:t>
            </a:r>
            <a:r>
              <a:rPr lang="en-US" b="1" dirty="0" err="1">
                <a:solidFill>
                  <a:srgbClr val="FFC000"/>
                </a:solidFill>
              </a:rPr>
              <a:t>nhau</a:t>
            </a:r>
            <a:r>
              <a:rPr lang="en-US" b="1" u="sng" dirty="0" smtClean="0">
                <a:solidFill>
                  <a:srgbClr val="FFC000"/>
                </a:solidFill>
              </a:rPr>
              <a:t/>
            </a:r>
            <a:br>
              <a:rPr lang="en-US" b="1" u="sng" dirty="0" smtClean="0">
                <a:solidFill>
                  <a:srgbClr val="FFC000"/>
                </a:solidFill>
              </a:rPr>
            </a:br>
            <a:r>
              <a:rPr lang="en-US" sz="2400" b="1" dirty="0" smtClean="0">
                <a:solidFill>
                  <a:prstClr val="white"/>
                </a:solidFill>
              </a:rPr>
              <a:t>Different </a:t>
            </a:r>
            <a:r>
              <a:rPr lang="en-US" sz="2400" b="1" u="sng" dirty="0" smtClean="0">
                <a:solidFill>
                  <a:srgbClr val="FFC000"/>
                </a:solidFill>
              </a:rPr>
              <a:t>educational</a:t>
            </a:r>
            <a:r>
              <a:rPr lang="en-US" sz="2400" b="1" dirty="0" smtClean="0">
                <a:solidFill>
                  <a:srgbClr val="FFC000"/>
                </a:solidFill>
              </a:rPr>
              <a:t> </a:t>
            </a:r>
            <a:r>
              <a:rPr lang="en-US" sz="2400" b="1" dirty="0" smtClean="0">
                <a:solidFill>
                  <a:prstClr val="white"/>
                </a:solidFill>
              </a:rPr>
              <a:t>levels</a:t>
            </a:r>
            <a:endParaRPr lang="en-US" b="1" dirty="0" smtClean="0">
              <a:solidFill>
                <a:srgbClr val="FFC000"/>
              </a:solidFill>
            </a:endParaRPr>
          </a:p>
          <a:p>
            <a:pPr marL="1035050" indent="-471488">
              <a:lnSpc>
                <a:spcPct val="90000"/>
              </a:lnSpc>
              <a:spcAft>
                <a:spcPct val="25000"/>
              </a:spcAft>
              <a:buFont typeface="+mj-lt"/>
              <a:buAutoNum type="arabicPeriod"/>
            </a:pPr>
            <a:r>
              <a:rPr lang="vi-VN" b="1" dirty="0" smtClean="0">
                <a:solidFill>
                  <a:srgbClr val="FFC000"/>
                </a:solidFill>
              </a:rPr>
              <a:t>Nhu </a:t>
            </a:r>
            <a:r>
              <a:rPr lang="vi-VN" b="1" dirty="0">
                <a:solidFill>
                  <a:srgbClr val="FFC000"/>
                </a:solidFill>
              </a:rPr>
              <a:t>cầu và vấn đề cá nhân khác nhau</a:t>
            </a:r>
            <a:r>
              <a:rPr lang="en-US" b="1" dirty="0" smtClean="0">
                <a:solidFill>
                  <a:srgbClr val="FFC000"/>
                </a:solidFill>
              </a:rPr>
              <a:t/>
            </a:r>
            <a:br>
              <a:rPr lang="en-US" b="1" dirty="0" smtClean="0">
                <a:solidFill>
                  <a:srgbClr val="FFC000"/>
                </a:solidFill>
              </a:rPr>
            </a:br>
            <a:r>
              <a:rPr lang="en-US" sz="2400" b="1" dirty="0" smtClean="0">
                <a:solidFill>
                  <a:prstClr val="white"/>
                </a:solidFill>
              </a:rPr>
              <a:t>Different </a:t>
            </a:r>
            <a:r>
              <a:rPr lang="en-US" sz="2400" b="1" dirty="0">
                <a:solidFill>
                  <a:prstClr val="white"/>
                </a:solidFill>
              </a:rPr>
              <a:t>personal needs and </a:t>
            </a:r>
            <a:r>
              <a:rPr lang="en-US" sz="2400" b="1" dirty="0" smtClean="0">
                <a:solidFill>
                  <a:prstClr val="white"/>
                </a:solidFill>
              </a:rPr>
              <a:t>problems</a:t>
            </a:r>
            <a:endParaRPr lang="en-US" dirty="0" smtClean="0">
              <a:solidFill>
                <a:srgbClr val="FFC000"/>
              </a:solidFill>
            </a:endParaRPr>
          </a:p>
        </p:txBody>
      </p:sp>
      <p:sp>
        <p:nvSpPr>
          <p:cNvPr id="4" name="Date Placeholder 3"/>
          <p:cNvSpPr>
            <a:spLocks noGrp="1"/>
          </p:cNvSpPr>
          <p:nvPr>
            <p:ph type="dt" sz="quarter" idx="10"/>
          </p:nvPr>
        </p:nvSpPr>
        <p:spPr>
          <a:xfrm>
            <a:off x="1905000" y="6305550"/>
            <a:ext cx="1828800" cy="476250"/>
          </a:xfrm>
        </p:spPr>
        <p:txBody>
          <a:bodyPr/>
          <a:lstStyle/>
          <a:p>
            <a:pPr>
              <a:defRPr/>
            </a:pPr>
            <a:r>
              <a:rPr lang="en-US" smtClean="0"/>
              <a:t>12/2016</a:t>
            </a:r>
            <a:endParaRPr lang="en-US" dirty="0"/>
          </a:p>
        </p:txBody>
      </p:sp>
      <p:sp>
        <p:nvSpPr>
          <p:cNvPr id="6" name="Footer Placeholder 5"/>
          <p:cNvSpPr>
            <a:spLocks noGrp="1"/>
          </p:cNvSpPr>
          <p:nvPr>
            <p:ph type="ftr" sz="quarter" idx="11"/>
          </p:nvPr>
        </p:nvSpPr>
        <p:spPr/>
        <p:txBody>
          <a:bodyPr/>
          <a:lstStyle/>
          <a:p>
            <a:pPr>
              <a:defRPr/>
            </a:pPr>
            <a:r>
              <a:rPr lang="en-US" smtClean="0"/>
              <a:t>T505.13        www.iTeenChallenge.org</a:t>
            </a:r>
            <a:endParaRPr lang="en-US" dirty="0"/>
          </a:p>
        </p:txBody>
      </p:sp>
      <p:sp>
        <p:nvSpPr>
          <p:cNvPr id="5" name="Slide Number Placeholder 4"/>
          <p:cNvSpPr>
            <a:spLocks noGrp="1"/>
          </p:cNvSpPr>
          <p:nvPr>
            <p:ph type="sldNum" sz="quarter" idx="12"/>
          </p:nvPr>
        </p:nvSpPr>
        <p:spPr/>
        <p:txBody>
          <a:bodyPr/>
          <a:lstStyle/>
          <a:p>
            <a:pPr>
              <a:defRPr/>
            </a:pPr>
            <a:fld id="{961C6136-BC21-4748-8974-B3E041FDE77D}" type="slidenum">
              <a:rPr lang="en-US"/>
              <a:pPr>
                <a:defRPr/>
              </a:pPr>
              <a:t>12</a:t>
            </a:fld>
            <a:endParaRPr lang="en-US"/>
          </a:p>
        </p:txBody>
      </p:sp>
    </p:spTree>
    <p:extLst>
      <p:ext uri="{BB962C8B-B14F-4D97-AF65-F5344CB8AC3E}">
        <p14:creationId xmlns:p14="http://schemas.microsoft.com/office/powerpoint/2010/main" val="4193359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 calcmode="lin" valueType="num">
                                      <p:cBhvr additive="base">
                                        <p:cTn id="25" dur="500" fill="hold"/>
                                        <p:tgtEl>
                                          <p:spTgt spid="2048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048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4000" b="1" dirty="0" smtClean="0">
                <a:solidFill>
                  <a:srgbClr val="FFC000"/>
                </a:solidFill>
              </a:rPr>
              <a:t/>
            </a:r>
            <a:br>
              <a:rPr lang="en-US" sz="4000" b="1" dirty="0" smtClean="0">
                <a:solidFill>
                  <a:srgbClr val="FFC000"/>
                </a:solidFill>
              </a:rPr>
            </a:br>
            <a:r>
              <a:rPr lang="en-US" sz="2400" dirty="0" smtClean="0"/>
              <a:t>Major Distinctive</a:t>
            </a:r>
            <a:endParaRPr lang="en-US" sz="4000" b="1" dirty="0">
              <a:solidFill>
                <a:srgbClr val="FFC000"/>
              </a:solidFill>
            </a:endParaRPr>
          </a:p>
        </p:txBody>
      </p:sp>
      <p:sp>
        <p:nvSpPr>
          <p:cNvPr id="3" name="Content Placeholder 2"/>
          <p:cNvSpPr>
            <a:spLocks noGrp="1"/>
          </p:cNvSpPr>
          <p:nvPr>
            <p:ph idx="1"/>
          </p:nvPr>
        </p:nvSpPr>
        <p:spPr/>
        <p:txBody>
          <a:bodyPr>
            <a:normAutofit/>
          </a:bodyPr>
          <a:lstStyle/>
          <a:p>
            <a:r>
              <a:rPr lang="en-US" dirty="0" smtClean="0"/>
              <a:t/>
            </a:r>
            <a:br>
              <a:rPr lang="en-US" dirty="0" smtClean="0"/>
            </a:br>
            <a:r>
              <a:rPr lang="en-US" sz="2600" dirty="0" smtClean="0">
                <a:solidFill>
                  <a:prstClr val="white"/>
                </a:solidFill>
              </a:rPr>
              <a:t>The </a:t>
            </a:r>
            <a:r>
              <a:rPr lang="en-US" sz="2600" dirty="0">
                <a:solidFill>
                  <a:prstClr val="white"/>
                </a:solidFill>
              </a:rPr>
              <a:t>major distinctive of individualized education is that the teacher is not up in front of the class lecturing the entire </a:t>
            </a:r>
            <a:r>
              <a:rPr lang="en-US" sz="2600" dirty="0" smtClean="0">
                <a:solidFill>
                  <a:prstClr val="white"/>
                </a:solidFill>
              </a:rPr>
              <a:t>group.</a:t>
            </a:r>
            <a:r>
              <a:rPr lang="en-US" sz="2600" dirty="0" smtClean="0"/>
              <a:t> </a:t>
            </a:r>
            <a:r>
              <a:rPr lang="en-US" dirty="0"/>
              <a:t/>
            </a:r>
            <a:br>
              <a:rPr lang="en-US" dirty="0"/>
            </a:br>
            <a:endParaRPr lang="en-US" dirty="0" smtClean="0"/>
          </a:p>
          <a:p>
            <a:r>
              <a:rPr lang="en-US" u="sng" dirty="0" smtClean="0">
                <a:solidFill>
                  <a:srgbClr val="FFC000"/>
                </a:solidFill>
              </a:rPr>
              <a:t/>
            </a:r>
            <a:br>
              <a:rPr lang="en-US" u="sng" dirty="0" smtClean="0">
                <a:solidFill>
                  <a:srgbClr val="FFC000"/>
                </a:solidFill>
              </a:rPr>
            </a:br>
            <a:r>
              <a:rPr lang="en-US" sz="2600" dirty="0" smtClean="0">
                <a:solidFill>
                  <a:prstClr val="white"/>
                </a:solidFill>
              </a:rPr>
              <a:t>Instead </a:t>
            </a:r>
            <a:r>
              <a:rPr lang="en-US" sz="2600" dirty="0">
                <a:solidFill>
                  <a:prstClr val="white"/>
                </a:solidFill>
              </a:rPr>
              <a:t>the teacher works on a </a:t>
            </a:r>
            <a:r>
              <a:rPr lang="en-US" sz="2600" u="sng" dirty="0">
                <a:solidFill>
                  <a:srgbClr val="FFFF00"/>
                </a:solidFill>
              </a:rPr>
              <a:t>one-to-one</a:t>
            </a:r>
            <a:r>
              <a:rPr lang="en-US" sz="2600" dirty="0">
                <a:solidFill>
                  <a:srgbClr val="FFFF00"/>
                </a:solidFill>
              </a:rPr>
              <a:t> </a:t>
            </a:r>
            <a:r>
              <a:rPr lang="en-US" sz="2600" dirty="0">
                <a:solidFill>
                  <a:prstClr val="white"/>
                </a:solidFill>
              </a:rPr>
              <a:t>basis with the students. </a:t>
            </a:r>
            <a:r>
              <a:rPr lang="en-US" sz="2600" dirty="0" smtClean="0">
                <a:solidFill>
                  <a:srgbClr val="FFC000"/>
                </a:solidFill>
              </a:rPr>
              <a:t> </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617273" y="5511207"/>
            <a:ext cx="911674" cy="553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13</a:t>
            </a:fld>
            <a:endParaRPr lang="en-US"/>
          </a:p>
        </p:txBody>
      </p:sp>
    </p:spTree>
    <p:extLst>
      <p:ext uri="{BB962C8B-B14F-4D97-AF65-F5344CB8AC3E}">
        <p14:creationId xmlns:p14="http://schemas.microsoft.com/office/powerpoint/2010/main" val="34880339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625"/>
            <a:ext cx="9144000" cy="6858000"/>
          </a:xfrm>
          <a:prstGeom prst="rect">
            <a:avLst/>
          </a:prstGeom>
          <a:noFill/>
        </p:spPr>
      </p:pic>
      <p:sp>
        <p:nvSpPr>
          <p:cNvPr id="4" name="TextBox 3"/>
          <p:cNvSpPr txBox="1"/>
          <p:nvPr/>
        </p:nvSpPr>
        <p:spPr>
          <a:xfrm>
            <a:off x="304800" y="152400"/>
            <a:ext cx="8229600" cy="1261884"/>
          </a:xfrm>
          <a:prstGeom prst="rect">
            <a:avLst/>
          </a:prstGeom>
          <a:noFill/>
        </p:spPr>
        <p:txBody>
          <a:bodyPr wrap="square" rtlCol="0">
            <a:spAutoFit/>
          </a:bodyPr>
          <a:lstStyle/>
          <a:p>
            <a:pPr marL="457200" indent="-457200"/>
            <a:r>
              <a:rPr lang="en-US" sz="2800" b="1" dirty="0" smtClean="0">
                <a:solidFill>
                  <a:srgbClr val="C00000"/>
                </a:solidFill>
              </a:rPr>
              <a:t>B</a:t>
            </a:r>
            <a:r>
              <a:rPr lang="ru-RU" sz="2800" b="1" dirty="0" smtClean="0">
                <a:solidFill>
                  <a:srgbClr val="C00000"/>
                </a:solidFill>
              </a:rPr>
              <a:t>.</a:t>
            </a:r>
            <a:r>
              <a:rPr lang="ru-RU" sz="2800" b="1" dirty="0">
                <a:solidFill>
                  <a:srgbClr val="C00000"/>
                </a:solidFill>
              </a:rPr>
              <a:t>	</a:t>
            </a:r>
            <a:r>
              <a:rPr lang="en-US" sz="2800" b="1" dirty="0" err="1">
                <a:solidFill>
                  <a:srgbClr val="C00000"/>
                </a:solidFill>
              </a:rPr>
              <a:t>Mỗi</a:t>
            </a:r>
            <a:r>
              <a:rPr lang="en-US" sz="2800" b="1" dirty="0">
                <a:solidFill>
                  <a:srgbClr val="C00000"/>
                </a:solidFill>
              </a:rPr>
              <a:t> </a:t>
            </a:r>
            <a:r>
              <a:rPr lang="en-US" sz="2800" b="1" dirty="0" err="1">
                <a:solidFill>
                  <a:srgbClr val="C00000"/>
                </a:solidFill>
              </a:rPr>
              <a:t>học</a:t>
            </a:r>
            <a:r>
              <a:rPr lang="en-US" sz="2800" b="1" dirty="0">
                <a:solidFill>
                  <a:srgbClr val="C00000"/>
                </a:solidFill>
              </a:rPr>
              <a:t> </a:t>
            </a:r>
            <a:r>
              <a:rPr lang="en-US" sz="2800" b="1" dirty="0" err="1">
                <a:solidFill>
                  <a:srgbClr val="C00000"/>
                </a:solidFill>
              </a:rPr>
              <a:t>viên</a:t>
            </a:r>
            <a:r>
              <a:rPr lang="en-US" sz="2800" b="1" dirty="0">
                <a:solidFill>
                  <a:srgbClr val="C00000"/>
                </a:solidFill>
              </a:rPr>
              <a:t> </a:t>
            </a:r>
            <a:r>
              <a:rPr lang="en-US" sz="2800" b="1" dirty="0" err="1">
                <a:solidFill>
                  <a:srgbClr val="C00000"/>
                </a:solidFill>
              </a:rPr>
              <a:t>có</a:t>
            </a:r>
            <a:r>
              <a:rPr lang="en-US" sz="2800" b="1" dirty="0">
                <a:solidFill>
                  <a:srgbClr val="C00000"/>
                </a:solidFill>
              </a:rPr>
              <a:t> </a:t>
            </a:r>
            <a:r>
              <a:rPr lang="en-US" sz="2800" b="1" u="sng" dirty="0" err="1">
                <a:solidFill>
                  <a:schemeClr val="bg1"/>
                </a:solidFill>
              </a:rPr>
              <a:t>chiếc</a:t>
            </a:r>
            <a:r>
              <a:rPr lang="en-US" sz="2800" b="1" u="sng" dirty="0">
                <a:solidFill>
                  <a:schemeClr val="bg1"/>
                </a:solidFill>
              </a:rPr>
              <a:t> </a:t>
            </a:r>
            <a:r>
              <a:rPr lang="en-US" sz="2800" b="1" u="sng" dirty="0" err="1">
                <a:solidFill>
                  <a:schemeClr val="bg1"/>
                </a:solidFill>
              </a:rPr>
              <a:t>bàn</a:t>
            </a:r>
            <a:r>
              <a:rPr lang="en-US" sz="2800" b="1" u="sng" dirty="0">
                <a:solidFill>
                  <a:schemeClr val="bg1"/>
                </a:solidFill>
              </a:rPr>
              <a:t> </a:t>
            </a:r>
            <a:r>
              <a:rPr lang="en-US" sz="2800" b="1" dirty="0" err="1">
                <a:solidFill>
                  <a:srgbClr val="C00000"/>
                </a:solidFill>
              </a:rPr>
              <a:t>riêng</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mình</a:t>
            </a:r>
            <a:r>
              <a:rPr lang="en-US" sz="2800" b="1" dirty="0" smtClean="0">
                <a:solidFill>
                  <a:srgbClr val="C00000"/>
                </a:solidFill>
              </a:rPr>
              <a:t/>
            </a:r>
            <a:br>
              <a:rPr lang="en-US" sz="2800" b="1" dirty="0" smtClean="0">
                <a:solidFill>
                  <a:srgbClr val="C00000"/>
                </a:solidFill>
              </a:rPr>
            </a:br>
            <a:r>
              <a:rPr lang="en-US" sz="2400" dirty="0" smtClean="0">
                <a:solidFill>
                  <a:schemeClr val="bg1"/>
                </a:solidFill>
              </a:rPr>
              <a:t>Each </a:t>
            </a:r>
            <a:r>
              <a:rPr lang="en-US" sz="2400" dirty="0">
                <a:solidFill>
                  <a:schemeClr val="bg1"/>
                </a:solidFill>
              </a:rPr>
              <a:t>student has their own </a:t>
            </a:r>
            <a:r>
              <a:rPr lang="en-US" sz="2400" b="1" u="sng" dirty="0">
                <a:solidFill>
                  <a:srgbClr val="C00000"/>
                </a:solidFill>
              </a:rPr>
              <a:t>desk</a:t>
            </a:r>
          </a:p>
          <a:p>
            <a:endParaRPr lang="en-US" sz="2400" b="1" dirty="0">
              <a:solidFill>
                <a:srgbClr val="C00000"/>
              </a:solidFill>
            </a:endParaRPr>
          </a:p>
        </p:txBody>
      </p:sp>
      <p:sp>
        <p:nvSpPr>
          <p:cNvPr id="5" name="Date Placeholder 4"/>
          <p:cNvSpPr>
            <a:spLocks noGrp="1"/>
          </p:cNvSpPr>
          <p:nvPr>
            <p:ph type="dt" sz="half" idx="10"/>
          </p:nvPr>
        </p:nvSpPr>
        <p:spPr/>
        <p:txBody>
          <a:bodyPr/>
          <a:lstStyle/>
          <a:p>
            <a:r>
              <a:rPr lang="en-US" smtClean="0"/>
              <a:t>12/2016</a:t>
            </a:r>
            <a:endParaRPr lang="en-US"/>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6" descr="PSNC Classroom Student and Teacher-640.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3175"/>
            <a:ext cx="5486400" cy="3679825"/>
          </a:xfrm>
        </p:spPr>
      </p:pic>
      <p:sp>
        <p:nvSpPr>
          <p:cNvPr id="1741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12/2016</a:t>
            </a:r>
            <a:endParaRPr lang="en-US" sz="1400" dirty="0" smtClean="0"/>
          </a:p>
        </p:txBody>
      </p:sp>
      <p:sp>
        <p:nvSpPr>
          <p:cNvPr id="174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T505.13        www.iTeenChallenge.org</a:t>
            </a:r>
            <a:endParaRPr lang="en-US" sz="1400" dirty="0" smtClean="0"/>
          </a:p>
        </p:txBody>
      </p:sp>
      <p:sp>
        <p:nvSpPr>
          <p:cNvPr id="6" name="Slide Number Placeholder 5"/>
          <p:cNvSpPr>
            <a:spLocks noGrp="1"/>
          </p:cNvSpPr>
          <p:nvPr>
            <p:ph type="sldNum" sz="quarter" idx="12"/>
          </p:nvPr>
        </p:nvSpPr>
        <p:spPr/>
        <p:txBody>
          <a:bodyPr/>
          <a:lstStyle/>
          <a:p>
            <a:pPr lvl="1">
              <a:defRPr/>
            </a:pPr>
            <a:fld id="{5F89D122-1B32-4850-A041-67B036DB21C0}" type="slidenum">
              <a:rPr lang="en-US" smtClean="0"/>
              <a:pPr lvl="1">
                <a:defRPr/>
              </a:pPr>
              <a:t>15</a:t>
            </a:fld>
            <a:endParaRPr lang="en-US">
              <a:latin typeface="+mn-lt"/>
            </a:endParaRPr>
          </a:p>
        </p:txBody>
      </p:sp>
      <p:pic>
        <p:nvPicPr>
          <p:cNvPr id="17414" name="Picture 7" descr="1st day of TC classes - Uruguay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57550" y="2465388"/>
            <a:ext cx="5886450"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 y="4473575"/>
            <a:ext cx="3671888" cy="954107"/>
          </a:xfrm>
          <a:prstGeom prst="rect">
            <a:avLst/>
          </a:prstGeom>
          <a:noFill/>
        </p:spPr>
        <p:txBody>
          <a:bodyPr wrap="square">
            <a:spAutoFit/>
          </a:bodyPr>
          <a:lstStyle/>
          <a:p>
            <a:pPr>
              <a:defRPr/>
            </a:pPr>
            <a:r>
              <a:rPr lang="en-US" sz="3200" b="1" dirty="0" smtClean="0">
                <a:solidFill>
                  <a:srgbClr val="FFC000"/>
                </a:solidFill>
                <a:effectLst>
                  <a:outerShdw blurRad="38100" dist="38100" dir="2700000" algn="tl">
                    <a:srgbClr val="000000">
                      <a:alpha val="43137"/>
                    </a:srgbClr>
                  </a:outerShdw>
                </a:effectLst>
              </a:rPr>
              <a:t/>
            </a:r>
            <a:br>
              <a:rPr lang="en-US" sz="3200" b="1" dirty="0" smtClean="0">
                <a:solidFill>
                  <a:srgbClr val="FFC000"/>
                </a:solidFill>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latin typeface="+mj-lt"/>
              </a:rPr>
              <a:t>Not Ideal</a:t>
            </a:r>
            <a:r>
              <a:rPr lang="pt-BR" sz="2400" b="1" i="1" dirty="0" smtClean="0">
                <a:effectLst>
                  <a:outerShdw blurRad="38100" dist="38100" dir="2700000" algn="tl">
                    <a:srgbClr val="000000">
                      <a:alpha val="43137"/>
                    </a:srgbClr>
                  </a:outerShdw>
                </a:effectLst>
                <a:latin typeface="+mj-lt"/>
              </a:rPr>
              <a:t>&gt;&gt; </a:t>
            </a:r>
            <a:endParaRPr lang="en-US" sz="2400" b="1" i="1" dirty="0">
              <a:effectLst>
                <a:outerShdw blurRad="38100" dist="38100" dir="2700000" algn="tl">
                  <a:srgbClr val="000000">
                    <a:alpha val="43137"/>
                  </a:srgbClr>
                </a:outerShdw>
              </a:effectLst>
              <a:latin typeface="+mj-lt"/>
            </a:endParaRPr>
          </a:p>
        </p:txBody>
      </p:sp>
      <p:sp>
        <p:nvSpPr>
          <p:cNvPr id="10" name="TextBox 9"/>
          <p:cNvSpPr txBox="1"/>
          <p:nvPr/>
        </p:nvSpPr>
        <p:spPr>
          <a:xfrm>
            <a:off x="5543550" y="581025"/>
            <a:ext cx="3457575" cy="738664"/>
          </a:xfrm>
          <a:prstGeom prst="rect">
            <a:avLst/>
          </a:prstGeom>
          <a:noFill/>
        </p:spPr>
        <p:txBody>
          <a:bodyPr>
            <a:spAutoFit/>
          </a:bodyPr>
          <a:lstStyle/>
          <a:p>
            <a:pPr marL="352425" indent="-352425">
              <a:defRPr/>
            </a:pPr>
            <a:r>
              <a:rPr lang="en-US" b="1" dirty="0" smtClean="0">
                <a:effectLst>
                  <a:outerShdw blurRad="38100" dist="38100" dir="2700000" algn="tl">
                    <a:srgbClr val="000000">
                      <a:alpha val="43137"/>
                    </a:srgbClr>
                  </a:outerShdw>
                </a:effectLst>
                <a:latin typeface="+mj-lt"/>
              </a:rPr>
              <a:t>&lt;&lt;</a:t>
            </a:r>
            <a:r>
              <a:rPr lang="en-US" sz="2800" b="1" dirty="0" smtClean="0">
                <a:solidFill>
                  <a:srgbClr val="FFC000"/>
                </a:solidFill>
                <a:effectLst>
                  <a:outerShdw blurRad="38100" dist="38100" dir="2700000" algn="tl">
                    <a:srgbClr val="000000">
                      <a:alpha val="43137"/>
                    </a:srgbClr>
                  </a:outerShdw>
                </a:effectLst>
              </a:rPr>
              <a:t/>
            </a:r>
            <a:br>
              <a:rPr lang="en-US" sz="2800" b="1" dirty="0" smtClean="0">
                <a:solidFill>
                  <a:srgbClr val="FFC000"/>
                </a:solidFill>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latin typeface="+mj-lt"/>
              </a:rPr>
              <a:t>Ideal</a:t>
            </a:r>
            <a:endParaRPr lang="en-US" sz="1200" b="1" i="1" dirty="0">
              <a:solidFill>
                <a:srgbClr val="FFC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733919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ppt_x"/>
                                          </p:val>
                                        </p:tav>
                                        <p:tav tm="100000">
                                          <p:val>
                                            <p:strVal val="#ppt_x"/>
                                          </p:val>
                                        </p:tav>
                                      </p:tavLst>
                                    </p:anim>
                                    <p:anim calcmode="lin" valueType="num">
                                      <p:cBhvr additive="base">
                                        <p:cTn id="14" dur="500" fill="hold"/>
                                        <p:tgtEl>
                                          <p:spTgt spid="174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959830">
            <a:off x="2942681" y="533523"/>
            <a:ext cx="4011426" cy="5675313"/>
          </a:xfrm>
          <a:prstGeom prst="rect">
            <a:avLst/>
          </a:prstGeom>
          <a:noFill/>
          <a:ln w="9525">
            <a:noFill/>
            <a:miter lim="800000"/>
            <a:headEnd/>
            <a:tailEnd/>
          </a:ln>
        </p:spPr>
      </p:pic>
      <p:pic>
        <p:nvPicPr>
          <p:cNvPr id="174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694520">
            <a:off x="2060556" y="490660"/>
            <a:ext cx="4072017" cy="5761037"/>
          </a:xfrm>
          <a:prstGeom prst="rect">
            <a:avLst/>
          </a:prstGeom>
          <a:noFill/>
          <a:ln w="9525">
            <a:noFill/>
            <a:miter lim="800000"/>
            <a:headEnd/>
            <a:tailEnd/>
          </a:ln>
        </p:spPr>
      </p:pic>
      <p:pic>
        <p:nvPicPr>
          <p:cNvPr id="17414"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369491">
            <a:off x="2655878" y="436433"/>
            <a:ext cx="4201056" cy="5943600"/>
          </a:xfrm>
          <a:prstGeom prst="rect">
            <a:avLst/>
          </a:prstGeom>
          <a:noFill/>
          <a:ln w="9525">
            <a:noFill/>
            <a:miter lim="800000"/>
            <a:headEnd/>
            <a:tailEnd/>
          </a:ln>
        </p:spPr>
      </p:pic>
      <p:pic>
        <p:nvPicPr>
          <p:cNvPr id="17415" name="Picture 7"/>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13797" y="150772"/>
            <a:ext cx="4164028" cy="5891213"/>
          </a:xfrm>
          <a:prstGeom prst="rect">
            <a:avLst/>
          </a:prstGeom>
          <a:noFill/>
          <a:ln w="9525">
            <a:noFill/>
            <a:miter lim="800000"/>
            <a:headEnd/>
            <a:tailEnd/>
          </a:ln>
        </p:spPr>
      </p:pic>
      <p:pic>
        <p:nvPicPr>
          <p:cNvPr id="17416" name="Picture 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536593">
            <a:off x="2794792" y="632967"/>
            <a:ext cx="3923228" cy="5550531"/>
          </a:xfrm>
          <a:prstGeom prst="rect">
            <a:avLst/>
          </a:prstGeom>
          <a:noFill/>
          <a:ln w="9525">
            <a:noFill/>
            <a:miter lim="800000"/>
            <a:headEnd/>
            <a:tailEnd/>
          </a:ln>
        </p:spPr>
      </p:pic>
      <p:pic>
        <p:nvPicPr>
          <p:cNvPr id="17418" name="Picture 1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rot="772792">
            <a:off x="2237453" y="774289"/>
            <a:ext cx="4093337" cy="5791200"/>
          </a:xfrm>
          <a:prstGeom prst="rect">
            <a:avLst/>
          </a:prstGeom>
          <a:noFill/>
          <a:ln w="9525">
            <a:noFill/>
            <a:miter lim="800000"/>
            <a:headEnd/>
            <a:tailEnd/>
          </a:ln>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38316">
            <a:off x="2035178" y="658349"/>
            <a:ext cx="4186622" cy="5923179"/>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1748" y="355802"/>
            <a:ext cx="4341091" cy="6141718"/>
          </a:xfrm>
          <a:prstGeom prst="rect">
            <a:avLst/>
          </a:prstGeom>
        </p:spPr>
      </p:pic>
      <p:sp>
        <p:nvSpPr>
          <p:cNvPr id="4" name="TextBox 3"/>
          <p:cNvSpPr txBox="1"/>
          <p:nvPr/>
        </p:nvSpPr>
        <p:spPr>
          <a:xfrm>
            <a:off x="7164996" y="685800"/>
            <a:ext cx="1979004" cy="3539430"/>
          </a:xfrm>
          <a:prstGeom prst="rect">
            <a:avLst/>
          </a:prstGeom>
          <a:noFill/>
        </p:spPr>
        <p:txBody>
          <a:bodyPr wrap="square" rtlCol="0">
            <a:spAutoFit/>
          </a:bodyPr>
          <a:lstStyle/>
          <a:p>
            <a:r>
              <a:rPr lang="en-US" sz="2800" b="1" dirty="0" err="1">
                <a:solidFill>
                  <a:srgbClr val="FFC000"/>
                </a:solidFill>
              </a:rPr>
              <a:t>Các</a:t>
            </a:r>
            <a:r>
              <a:rPr lang="en-US" sz="2800" b="1" dirty="0">
                <a:solidFill>
                  <a:srgbClr val="FFC000"/>
                </a:solidFill>
              </a:rPr>
              <a:t> </a:t>
            </a:r>
            <a:r>
              <a:rPr lang="en-US" sz="2800" b="1" dirty="0" err="1">
                <a:solidFill>
                  <a:srgbClr val="FFC000"/>
                </a:solidFill>
              </a:rPr>
              <a:t>bài</a:t>
            </a:r>
            <a:r>
              <a:rPr lang="en-US" sz="2800" b="1" dirty="0">
                <a:solidFill>
                  <a:srgbClr val="FFC000"/>
                </a:solidFill>
              </a:rPr>
              <a:t> </a:t>
            </a:r>
            <a:r>
              <a:rPr lang="en-US" sz="2800" b="1" dirty="0" err="1">
                <a:solidFill>
                  <a:srgbClr val="FFC000"/>
                </a:solidFill>
              </a:rPr>
              <a:t>học</a:t>
            </a:r>
            <a:r>
              <a:rPr lang="en-US" sz="2800" b="1" dirty="0">
                <a:solidFill>
                  <a:srgbClr val="FFC000"/>
                </a:solidFill>
              </a:rPr>
              <a:t> </a:t>
            </a:r>
            <a:r>
              <a:rPr lang="en-US" sz="2800" b="1" dirty="0" err="1">
                <a:solidFill>
                  <a:srgbClr val="FFC000"/>
                </a:solidFill>
              </a:rPr>
              <a:t>Kinh</a:t>
            </a:r>
            <a:r>
              <a:rPr lang="en-US" sz="2800" b="1" dirty="0">
                <a:solidFill>
                  <a:srgbClr val="FFC000"/>
                </a:solidFill>
              </a:rPr>
              <a:t> </a:t>
            </a:r>
            <a:r>
              <a:rPr lang="en-US" sz="2800" b="1" dirty="0" err="1">
                <a:solidFill>
                  <a:srgbClr val="FFC000"/>
                </a:solidFill>
              </a:rPr>
              <a:t>thánh</a:t>
            </a:r>
            <a:r>
              <a:rPr lang="en-US" sz="2800" b="1" dirty="0">
                <a:solidFill>
                  <a:srgbClr val="FFC000"/>
                </a:solidFill>
              </a:rPr>
              <a:t> </a:t>
            </a:r>
            <a:r>
              <a:rPr lang="lo-LA" sz="2800" b="1" dirty="0" smtClean="0">
                <a:solidFill>
                  <a:srgbClr val="FFC000"/>
                </a:solidFill>
              </a:rPr>
              <a:t>--</a:t>
            </a:r>
            <a:r>
              <a:rPr lang="lo-LA" sz="2800" b="1" dirty="0">
                <a:solidFill>
                  <a:srgbClr val="FFC000"/>
                </a:solidFill>
              </a:rPr>
              <a:t>100 </a:t>
            </a:r>
            <a:r>
              <a:rPr lang="en-US" sz="2800" b="1" dirty="0" err="1">
                <a:solidFill>
                  <a:srgbClr val="FFC000"/>
                </a:solidFill>
              </a:rPr>
              <a:t>bài</a:t>
            </a:r>
            <a:r>
              <a:rPr lang="en-US" sz="2800" b="1" dirty="0" smtClean="0">
                <a:solidFill>
                  <a:srgbClr val="FFC000"/>
                </a:solidFill>
              </a:rPr>
              <a:t/>
            </a:r>
            <a:br>
              <a:rPr lang="en-US" sz="2800" b="1" dirty="0" smtClean="0">
                <a:solidFill>
                  <a:srgbClr val="FFC000"/>
                </a:solidFill>
              </a:rPr>
            </a:br>
            <a:r>
              <a:rPr lang="en-US" sz="2800" dirty="0"/>
              <a:t>Lessons and Bible </a:t>
            </a:r>
            <a:r>
              <a:rPr lang="en-US" sz="2800" dirty="0" smtClean="0"/>
              <a:t>Studies—100 series</a:t>
            </a:r>
            <a:endParaRPr lang="en-US" sz="2800" dirty="0"/>
          </a:p>
          <a:p>
            <a:endParaRPr lang="en-US" sz="2800" b="1" dirty="0">
              <a:solidFill>
                <a:srgbClr val="FFC000"/>
              </a:solidFill>
            </a:endParaRPr>
          </a:p>
        </p:txBody>
      </p:sp>
      <p:sp>
        <p:nvSpPr>
          <p:cNvPr id="5" name="Date Placeholder 4"/>
          <p:cNvSpPr>
            <a:spLocks noGrp="1"/>
          </p:cNvSpPr>
          <p:nvPr>
            <p:ph type="dt" sz="half" idx="10"/>
          </p:nvPr>
        </p:nvSpPr>
        <p:spPr/>
        <p:txBody>
          <a:bodyPr/>
          <a:lstStyle/>
          <a:p>
            <a:r>
              <a:rPr lang="en-US" smtClean="0"/>
              <a:t>12/2016</a:t>
            </a:r>
            <a:endParaRPr lang="en-US"/>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16</a:t>
            </a:fld>
            <a:endParaRPr lang="en-US"/>
          </a:p>
        </p:txBody>
      </p:sp>
    </p:spTree>
    <p:extLst>
      <p:ext uri="{BB962C8B-B14F-4D97-AF65-F5344CB8AC3E}">
        <p14:creationId xmlns:p14="http://schemas.microsoft.com/office/powerpoint/2010/main" val="70497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additive="base">
                                        <p:cTn id="7" dur="2000" fill="hold"/>
                                        <p:tgtEl>
                                          <p:spTgt spid="17412"/>
                                        </p:tgtEl>
                                        <p:attrNameLst>
                                          <p:attrName>ppt_x</p:attrName>
                                        </p:attrNameLst>
                                      </p:cBhvr>
                                      <p:tavLst>
                                        <p:tav tm="0">
                                          <p:val>
                                            <p:strVal val="#ppt_x"/>
                                          </p:val>
                                        </p:tav>
                                        <p:tav tm="100000">
                                          <p:val>
                                            <p:strVal val="#ppt_x"/>
                                          </p:val>
                                        </p:tav>
                                      </p:tavLst>
                                    </p:anim>
                                    <p:anim calcmode="lin" valueType="num">
                                      <p:cBhvr additive="base">
                                        <p:cTn id="8" dur="2000" fill="hold"/>
                                        <p:tgtEl>
                                          <p:spTgt spid="1741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17413"/>
                                        </p:tgtEl>
                                        <p:attrNameLst>
                                          <p:attrName>style.visibility</p:attrName>
                                        </p:attrNameLst>
                                      </p:cBhvr>
                                      <p:to>
                                        <p:strVal val="visible"/>
                                      </p:to>
                                    </p:set>
                                    <p:anim calcmode="lin" valueType="num">
                                      <p:cBhvr additive="base">
                                        <p:cTn id="12" dur="2000" fill="hold"/>
                                        <p:tgtEl>
                                          <p:spTgt spid="17413"/>
                                        </p:tgtEl>
                                        <p:attrNameLst>
                                          <p:attrName>ppt_x</p:attrName>
                                        </p:attrNameLst>
                                      </p:cBhvr>
                                      <p:tavLst>
                                        <p:tav tm="0">
                                          <p:val>
                                            <p:strVal val="0-#ppt_w/2"/>
                                          </p:val>
                                        </p:tav>
                                        <p:tav tm="100000">
                                          <p:val>
                                            <p:strVal val="#ppt_x"/>
                                          </p:val>
                                        </p:tav>
                                      </p:tavLst>
                                    </p:anim>
                                    <p:anim calcmode="lin" valueType="num">
                                      <p:cBhvr additive="base">
                                        <p:cTn id="13" dur="2000" fill="hold"/>
                                        <p:tgtEl>
                                          <p:spTgt spid="17413"/>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1" fill="hold" nodeType="afterEffect">
                                  <p:stCondLst>
                                    <p:cond delay="0"/>
                                  </p:stCondLst>
                                  <p:childTnLst>
                                    <p:set>
                                      <p:cBhvr>
                                        <p:cTn id="16" dur="1" fill="hold">
                                          <p:stCondLst>
                                            <p:cond delay="0"/>
                                          </p:stCondLst>
                                        </p:cTn>
                                        <p:tgtEl>
                                          <p:spTgt spid="17414"/>
                                        </p:tgtEl>
                                        <p:attrNameLst>
                                          <p:attrName>style.visibility</p:attrName>
                                        </p:attrNameLst>
                                      </p:cBhvr>
                                      <p:to>
                                        <p:strVal val="visible"/>
                                      </p:to>
                                    </p:set>
                                    <p:anim calcmode="lin" valueType="num">
                                      <p:cBhvr additive="base">
                                        <p:cTn id="17" dur="2000" fill="hold"/>
                                        <p:tgtEl>
                                          <p:spTgt spid="17414"/>
                                        </p:tgtEl>
                                        <p:attrNameLst>
                                          <p:attrName>ppt_x</p:attrName>
                                        </p:attrNameLst>
                                      </p:cBhvr>
                                      <p:tavLst>
                                        <p:tav tm="0">
                                          <p:val>
                                            <p:strVal val="#ppt_x"/>
                                          </p:val>
                                        </p:tav>
                                        <p:tav tm="100000">
                                          <p:val>
                                            <p:strVal val="#ppt_x"/>
                                          </p:val>
                                        </p:tav>
                                      </p:tavLst>
                                    </p:anim>
                                    <p:anim calcmode="lin" valueType="num">
                                      <p:cBhvr additive="base">
                                        <p:cTn id="18" dur="2000" fill="hold"/>
                                        <p:tgtEl>
                                          <p:spTgt spid="17414"/>
                                        </p:tgtEl>
                                        <p:attrNameLst>
                                          <p:attrName>ppt_y</p:attrName>
                                        </p:attrNameLst>
                                      </p:cBhvr>
                                      <p:tavLst>
                                        <p:tav tm="0">
                                          <p:val>
                                            <p:strVal val="0-#ppt_h/2"/>
                                          </p:val>
                                        </p:tav>
                                        <p:tav tm="100000">
                                          <p:val>
                                            <p:strVal val="#ppt_y"/>
                                          </p:val>
                                        </p:tav>
                                      </p:tavLst>
                                    </p:anim>
                                  </p:childTnLst>
                                </p:cTn>
                              </p:par>
                            </p:childTnLst>
                          </p:cTn>
                        </p:par>
                        <p:par>
                          <p:cTn id="19" fill="hold">
                            <p:stCondLst>
                              <p:cond delay="6000"/>
                            </p:stCondLst>
                            <p:childTnLst>
                              <p:par>
                                <p:cTn id="20" presetID="2" presetClass="entr" presetSubtype="2" fill="hold" nodeType="afterEffect">
                                  <p:stCondLst>
                                    <p:cond delay="0"/>
                                  </p:stCondLst>
                                  <p:childTnLst>
                                    <p:set>
                                      <p:cBhvr>
                                        <p:cTn id="21" dur="1" fill="hold">
                                          <p:stCondLst>
                                            <p:cond delay="0"/>
                                          </p:stCondLst>
                                        </p:cTn>
                                        <p:tgtEl>
                                          <p:spTgt spid="17415"/>
                                        </p:tgtEl>
                                        <p:attrNameLst>
                                          <p:attrName>style.visibility</p:attrName>
                                        </p:attrNameLst>
                                      </p:cBhvr>
                                      <p:to>
                                        <p:strVal val="visible"/>
                                      </p:to>
                                    </p:set>
                                    <p:anim calcmode="lin" valueType="num">
                                      <p:cBhvr additive="base">
                                        <p:cTn id="22" dur="2000" fill="hold"/>
                                        <p:tgtEl>
                                          <p:spTgt spid="17415"/>
                                        </p:tgtEl>
                                        <p:attrNameLst>
                                          <p:attrName>ppt_x</p:attrName>
                                        </p:attrNameLst>
                                      </p:cBhvr>
                                      <p:tavLst>
                                        <p:tav tm="0">
                                          <p:val>
                                            <p:strVal val="1+#ppt_w/2"/>
                                          </p:val>
                                        </p:tav>
                                        <p:tav tm="100000">
                                          <p:val>
                                            <p:strVal val="#ppt_x"/>
                                          </p:val>
                                        </p:tav>
                                      </p:tavLst>
                                    </p:anim>
                                    <p:anim calcmode="lin" valueType="num">
                                      <p:cBhvr additive="base">
                                        <p:cTn id="23" dur="2000" fill="hold"/>
                                        <p:tgtEl>
                                          <p:spTgt spid="17415"/>
                                        </p:tgtEl>
                                        <p:attrNameLst>
                                          <p:attrName>ppt_y</p:attrName>
                                        </p:attrNameLst>
                                      </p:cBhvr>
                                      <p:tavLst>
                                        <p:tav tm="0">
                                          <p:val>
                                            <p:strVal val="#ppt_y"/>
                                          </p:val>
                                        </p:tav>
                                        <p:tav tm="100000">
                                          <p:val>
                                            <p:strVal val="#ppt_y"/>
                                          </p:val>
                                        </p:tav>
                                      </p:tavLst>
                                    </p:anim>
                                  </p:childTnLst>
                                </p:cTn>
                              </p:par>
                            </p:childTnLst>
                          </p:cTn>
                        </p:par>
                        <p:par>
                          <p:cTn id="24" fill="hold">
                            <p:stCondLst>
                              <p:cond delay="8000"/>
                            </p:stCondLst>
                            <p:childTnLst>
                              <p:par>
                                <p:cTn id="25" presetID="2" presetClass="entr" presetSubtype="1" fill="hold" nodeType="afterEffect">
                                  <p:stCondLst>
                                    <p:cond delay="0"/>
                                  </p:stCondLst>
                                  <p:childTnLst>
                                    <p:set>
                                      <p:cBhvr>
                                        <p:cTn id="26" dur="1" fill="hold">
                                          <p:stCondLst>
                                            <p:cond delay="0"/>
                                          </p:stCondLst>
                                        </p:cTn>
                                        <p:tgtEl>
                                          <p:spTgt spid="17416"/>
                                        </p:tgtEl>
                                        <p:attrNameLst>
                                          <p:attrName>style.visibility</p:attrName>
                                        </p:attrNameLst>
                                      </p:cBhvr>
                                      <p:to>
                                        <p:strVal val="visible"/>
                                      </p:to>
                                    </p:set>
                                    <p:anim calcmode="lin" valueType="num">
                                      <p:cBhvr additive="base">
                                        <p:cTn id="27" dur="2000" fill="hold"/>
                                        <p:tgtEl>
                                          <p:spTgt spid="17416"/>
                                        </p:tgtEl>
                                        <p:attrNameLst>
                                          <p:attrName>ppt_x</p:attrName>
                                        </p:attrNameLst>
                                      </p:cBhvr>
                                      <p:tavLst>
                                        <p:tav tm="0">
                                          <p:val>
                                            <p:strVal val="#ppt_x"/>
                                          </p:val>
                                        </p:tav>
                                        <p:tav tm="100000">
                                          <p:val>
                                            <p:strVal val="#ppt_x"/>
                                          </p:val>
                                        </p:tav>
                                      </p:tavLst>
                                    </p:anim>
                                    <p:anim calcmode="lin" valueType="num">
                                      <p:cBhvr additive="base">
                                        <p:cTn id="28" dur="2000" fill="hold"/>
                                        <p:tgtEl>
                                          <p:spTgt spid="17416"/>
                                        </p:tgtEl>
                                        <p:attrNameLst>
                                          <p:attrName>ppt_y</p:attrName>
                                        </p:attrNameLst>
                                      </p:cBhvr>
                                      <p:tavLst>
                                        <p:tav tm="0">
                                          <p:val>
                                            <p:strVal val="0-#ppt_h/2"/>
                                          </p:val>
                                        </p:tav>
                                        <p:tav tm="100000">
                                          <p:val>
                                            <p:strVal val="#ppt_y"/>
                                          </p:val>
                                        </p:tav>
                                      </p:tavLst>
                                    </p:anim>
                                  </p:childTnLst>
                                </p:cTn>
                              </p:par>
                            </p:childTnLst>
                          </p:cTn>
                        </p:par>
                        <p:par>
                          <p:cTn id="29" fill="hold">
                            <p:stCondLst>
                              <p:cond delay="10000"/>
                            </p:stCondLst>
                            <p:childTnLst>
                              <p:par>
                                <p:cTn id="30" presetID="2" presetClass="entr" presetSubtype="8" fill="hold" nodeType="afterEffect">
                                  <p:stCondLst>
                                    <p:cond delay="0"/>
                                  </p:stCondLst>
                                  <p:childTnLst>
                                    <p:set>
                                      <p:cBhvr>
                                        <p:cTn id="31" dur="1" fill="hold">
                                          <p:stCondLst>
                                            <p:cond delay="0"/>
                                          </p:stCondLst>
                                        </p:cTn>
                                        <p:tgtEl>
                                          <p:spTgt spid="17418"/>
                                        </p:tgtEl>
                                        <p:attrNameLst>
                                          <p:attrName>style.visibility</p:attrName>
                                        </p:attrNameLst>
                                      </p:cBhvr>
                                      <p:to>
                                        <p:strVal val="visible"/>
                                      </p:to>
                                    </p:set>
                                    <p:anim calcmode="lin" valueType="num">
                                      <p:cBhvr additive="base">
                                        <p:cTn id="32" dur="2000" fill="hold"/>
                                        <p:tgtEl>
                                          <p:spTgt spid="17418"/>
                                        </p:tgtEl>
                                        <p:attrNameLst>
                                          <p:attrName>ppt_x</p:attrName>
                                        </p:attrNameLst>
                                      </p:cBhvr>
                                      <p:tavLst>
                                        <p:tav tm="0">
                                          <p:val>
                                            <p:strVal val="0-#ppt_w/2"/>
                                          </p:val>
                                        </p:tav>
                                        <p:tav tm="100000">
                                          <p:val>
                                            <p:strVal val="#ppt_x"/>
                                          </p:val>
                                        </p:tav>
                                      </p:tavLst>
                                    </p:anim>
                                    <p:anim calcmode="lin" valueType="num">
                                      <p:cBhvr additive="base">
                                        <p:cTn id="33" dur="2000" fill="hold"/>
                                        <p:tgtEl>
                                          <p:spTgt spid="17418"/>
                                        </p:tgtEl>
                                        <p:attrNameLst>
                                          <p:attrName>ppt_y</p:attrName>
                                        </p:attrNameLst>
                                      </p:cBhvr>
                                      <p:tavLst>
                                        <p:tav tm="0">
                                          <p:val>
                                            <p:strVal val="#ppt_y"/>
                                          </p:val>
                                        </p:tav>
                                        <p:tav tm="100000">
                                          <p:val>
                                            <p:strVal val="#ppt_y"/>
                                          </p:val>
                                        </p:tav>
                                      </p:tavLst>
                                    </p:anim>
                                  </p:childTnLst>
                                </p:cTn>
                              </p:par>
                            </p:childTnLst>
                          </p:cTn>
                        </p:par>
                        <p:par>
                          <p:cTn id="34" fill="hold">
                            <p:stCondLst>
                              <p:cond delay="12000"/>
                            </p:stCondLst>
                            <p:childTnLst>
                              <p:par>
                                <p:cTn id="35" presetID="2" presetClass="entr" presetSubtype="8"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2000" fill="hold"/>
                                        <p:tgtEl>
                                          <p:spTgt spid="2"/>
                                        </p:tgtEl>
                                        <p:attrNameLst>
                                          <p:attrName>ppt_x</p:attrName>
                                        </p:attrNameLst>
                                      </p:cBhvr>
                                      <p:tavLst>
                                        <p:tav tm="0">
                                          <p:val>
                                            <p:strVal val="0-#ppt_w/2"/>
                                          </p:val>
                                        </p:tav>
                                        <p:tav tm="100000">
                                          <p:val>
                                            <p:strVal val="#ppt_x"/>
                                          </p:val>
                                        </p:tav>
                                      </p:tavLst>
                                    </p:anim>
                                    <p:anim calcmode="lin" valueType="num">
                                      <p:cBhvr additive="base">
                                        <p:cTn id="38" dur="2000" fill="hold"/>
                                        <p:tgtEl>
                                          <p:spTgt spid="2"/>
                                        </p:tgtEl>
                                        <p:attrNameLst>
                                          <p:attrName>ppt_y</p:attrName>
                                        </p:attrNameLst>
                                      </p:cBhvr>
                                      <p:tavLst>
                                        <p:tav tm="0">
                                          <p:val>
                                            <p:strVal val="#ppt_y"/>
                                          </p:val>
                                        </p:tav>
                                        <p:tav tm="100000">
                                          <p:val>
                                            <p:strVal val="#ppt_y"/>
                                          </p:val>
                                        </p:tav>
                                      </p:tavLst>
                                    </p:anim>
                                  </p:childTnLst>
                                </p:cTn>
                              </p:par>
                            </p:childTnLst>
                          </p:cTn>
                        </p:par>
                        <p:par>
                          <p:cTn id="39" fill="hold">
                            <p:stCondLst>
                              <p:cond delay="14000"/>
                            </p:stCondLst>
                            <p:childTnLst>
                              <p:par>
                                <p:cTn id="40" presetID="2" presetClass="entr" presetSubtype="8"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2000" fill="hold"/>
                                        <p:tgtEl>
                                          <p:spTgt spid="3"/>
                                        </p:tgtEl>
                                        <p:attrNameLst>
                                          <p:attrName>ppt_x</p:attrName>
                                        </p:attrNameLst>
                                      </p:cBhvr>
                                      <p:tavLst>
                                        <p:tav tm="0">
                                          <p:val>
                                            <p:strVal val="0-#ppt_w/2"/>
                                          </p:val>
                                        </p:tav>
                                        <p:tav tm="100000">
                                          <p:val>
                                            <p:strVal val="#ppt_x"/>
                                          </p:val>
                                        </p:tav>
                                      </p:tavLst>
                                    </p:anim>
                                    <p:anim calcmode="lin" valueType="num">
                                      <p:cBhvr additive="base">
                                        <p:cTn id="43"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19200" y="86689"/>
            <a:ext cx="4644273" cy="6570658"/>
          </a:xfrm>
        </p:spPr>
      </p:pic>
      <p:sp>
        <p:nvSpPr>
          <p:cNvPr id="2" name="TextBox 1"/>
          <p:cNvSpPr txBox="1"/>
          <p:nvPr/>
        </p:nvSpPr>
        <p:spPr>
          <a:xfrm>
            <a:off x="6019800" y="762000"/>
            <a:ext cx="3048000" cy="2369880"/>
          </a:xfrm>
          <a:prstGeom prst="rect">
            <a:avLst/>
          </a:prstGeom>
          <a:noFill/>
        </p:spPr>
        <p:txBody>
          <a:bodyPr wrap="square" rtlCol="0">
            <a:spAutoFit/>
          </a:bodyPr>
          <a:lstStyle/>
          <a:p>
            <a:r>
              <a:rPr lang="en-US" sz="3200" b="1" dirty="0" err="1">
                <a:solidFill>
                  <a:srgbClr val="FFC000"/>
                </a:solidFill>
              </a:rPr>
              <a:t>Lớp</a:t>
            </a:r>
            <a:r>
              <a:rPr lang="en-US" sz="3200" b="1" dirty="0">
                <a:solidFill>
                  <a:srgbClr val="FFC000"/>
                </a:solidFill>
              </a:rPr>
              <a:t> </a:t>
            </a:r>
            <a:r>
              <a:rPr lang="en-US" sz="3200" b="1" dirty="0" err="1">
                <a:solidFill>
                  <a:srgbClr val="FFC000"/>
                </a:solidFill>
              </a:rPr>
              <a:t>Học</a:t>
            </a:r>
            <a:r>
              <a:rPr lang="en-US" sz="3200" b="1" dirty="0">
                <a:solidFill>
                  <a:srgbClr val="FFC000"/>
                </a:solidFill>
              </a:rPr>
              <a:t> </a:t>
            </a:r>
            <a:r>
              <a:rPr lang="en-US" sz="3200" b="1" dirty="0" err="1">
                <a:solidFill>
                  <a:srgbClr val="FFC000"/>
                </a:solidFill>
              </a:rPr>
              <a:t>Thuộc</a:t>
            </a:r>
            <a:r>
              <a:rPr lang="en-US" sz="3200" b="1" dirty="0">
                <a:solidFill>
                  <a:srgbClr val="FFC000"/>
                </a:solidFill>
              </a:rPr>
              <a:t> </a:t>
            </a:r>
            <a:r>
              <a:rPr lang="en-US" sz="3200" b="1" dirty="0" err="1">
                <a:solidFill>
                  <a:srgbClr val="FFC000"/>
                </a:solidFill>
              </a:rPr>
              <a:t>Lòng</a:t>
            </a:r>
            <a:r>
              <a:rPr lang="en-US" sz="3200" b="1" dirty="0">
                <a:solidFill>
                  <a:srgbClr val="FFC000"/>
                </a:solidFill>
              </a:rPr>
              <a:t> </a:t>
            </a:r>
            <a:r>
              <a:rPr lang="en-US" sz="3200" b="1" dirty="0" err="1">
                <a:solidFill>
                  <a:srgbClr val="FFC000"/>
                </a:solidFill>
              </a:rPr>
              <a:t>Kinh</a:t>
            </a:r>
            <a:r>
              <a:rPr lang="en-US" sz="3200" b="1" dirty="0">
                <a:solidFill>
                  <a:srgbClr val="FFC000"/>
                </a:solidFill>
              </a:rPr>
              <a:t> </a:t>
            </a:r>
            <a:r>
              <a:rPr lang="en-US" sz="3200" b="1" dirty="0" err="1" smtClean="0">
                <a:solidFill>
                  <a:srgbClr val="FFC000"/>
                </a:solidFill>
              </a:rPr>
              <a:t>Thánh</a:t>
            </a:r>
            <a:r>
              <a:rPr lang="en-US" sz="2800" b="1" dirty="0" smtClean="0">
                <a:solidFill>
                  <a:srgbClr val="FFC000"/>
                </a:solidFill>
              </a:rPr>
              <a:t/>
            </a:r>
            <a:br>
              <a:rPr lang="en-US" sz="2800" b="1" dirty="0" smtClean="0">
                <a:solidFill>
                  <a:srgbClr val="FFC000"/>
                </a:solidFill>
              </a:rPr>
            </a:br>
            <a:r>
              <a:rPr lang="en-US" sz="2800" dirty="0" smtClean="0"/>
              <a:t>Scripture </a:t>
            </a:r>
            <a:r>
              <a:rPr lang="en-US" sz="2800" dirty="0"/>
              <a:t>Memorization Class</a:t>
            </a:r>
          </a:p>
          <a:p>
            <a:endParaRPr lang="en-US" sz="2800" b="1" dirty="0">
              <a:solidFill>
                <a:srgbClr val="FFC000"/>
              </a:solidFill>
            </a:endParaRPr>
          </a:p>
        </p:txBody>
      </p:sp>
      <p:sp>
        <p:nvSpPr>
          <p:cNvPr id="3" name="Date Placeholder 2"/>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944062">
            <a:off x="1382603" y="261858"/>
            <a:ext cx="4459228" cy="6308858"/>
          </a:xfrm>
        </p:spPr>
      </p:pic>
      <p:sp>
        <p:nvSpPr>
          <p:cNvPr id="3" name="TextBox 2"/>
          <p:cNvSpPr txBox="1"/>
          <p:nvPr/>
        </p:nvSpPr>
        <p:spPr>
          <a:xfrm>
            <a:off x="5787632" y="4114800"/>
            <a:ext cx="3203968" cy="1692771"/>
          </a:xfrm>
          <a:prstGeom prst="rect">
            <a:avLst/>
          </a:prstGeom>
          <a:noFill/>
        </p:spPr>
        <p:txBody>
          <a:bodyPr wrap="square" rtlCol="0">
            <a:spAutoFit/>
          </a:bodyPr>
          <a:lstStyle/>
          <a:p>
            <a:r>
              <a:rPr lang="en-US" sz="3200" b="1" dirty="0" err="1">
                <a:solidFill>
                  <a:srgbClr val="FFC000"/>
                </a:solidFill>
              </a:rPr>
              <a:t>Lớp</a:t>
            </a:r>
            <a:r>
              <a:rPr lang="en-US" sz="3200" b="1" dirty="0">
                <a:solidFill>
                  <a:srgbClr val="FFC000"/>
                </a:solidFill>
              </a:rPr>
              <a:t> </a:t>
            </a:r>
            <a:r>
              <a:rPr lang="en-US" sz="3200" b="1" dirty="0" err="1">
                <a:solidFill>
                  <a:srgbClr val="FFC000"/>
                </a:solidFill>
              </a:rPr>
              <a:t>Tính</a:t>
            </a:r>
            <a:r>
              <a:rPr lang="en-US" sz="3200" b="1" dirty="0">
                <a:solidFill>
                  <a:srgbClr val="FFC000"/>
                </a:solidFill>
              </a:rPr>
              <a:t> </a:t>
            </a:r>
            <a:r>
              <a:rPr lang="en-US" sz="3200" b="1" dirty="0" err="1">
                <a:solidFill>
                  <a:srgbClr val="FFC000"/>
                </a:solidFill>
              </a:rPr>
              <a:t>Cách</a:t>
            </a:r>
            <a:r>
              <a:rPr lang="en-US" sz="2400" b="1" dirty="0" smtClean="0">
                <a:solidFill>
                  <a:srgbClr val="FFC000"/>
                </a:solidFill>
              </a:rPr>
              <a:t/>
            </a:r>
            <a:br>
              <a:rPr lang="en-US" sz="2400" b="1" dirty="0" smtClean="0">
                <a:solidFill>
                  <a:srgbClr val="FFC000"/>
                </a:solidFill>
              </a:rPr>
            </a:br>
            <a:r>
              <a:rPr lang="en-US" sz="2400" dirty="0"/>
              <a:t>Character Qualities Class</a:t>
            </a:r>
          </a:p>
          <a:p>
            <a:endParaRPr lang="en-US" sz="2400" b="1" dirty="0">
              <a:solidFill>
                <a:srgbClr val="FFC000"/>
              </a:solidFill>
            </a:endParaRPr>
          </a:p>
        </p:txBody>
      </p:sp>
      <p:sp>
        <p:nvSpPr>
          <p:cNvPr id="2" name="Date Placeholder 1"/>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969119">
            <a:off x="902154" y="101826"/>
            <a:ext cx="4953530" cy="7006063"/>
          </a:xfrm>
        </p:spPr>
      </p:pic>
      <p:sp>
        <p:nvSpPr>
          <p:cNvPr id="2" name="TextBox 1"/>
          <p:cNvSpPr txBox="1"/>
          <p:nvPr/>
        </p:nvSpPr>
        <p:spPr>
          <a:xfrm>
            <a:off x="6324600" y="3657600"/>
            <a:ext cx="2819400" cy="2185214"/>
          </a:xfrm>
          <a:prstGeom prst="rect">
            <a:avLst/>
          </a:prstGeom>
          <a:noFill/>
        </p:spPr>
        <p:txBody>
          <a:bodyPr wrap="square" rtlCol="0">
            <a:spAutoFit/>
          </a:bodyPr>
          <a:lstStyle/>
          <a:p>
            <a:r>
              <a:rPr lang="en-US" sz="3200" b="1" dirty="0" err="1">
                <a:solidFill>
                  <a:srgbClr val="FFC000"/>
                </a:solidFill>
              </a:rPr>
              <a:t>Lớp</a:t>
            </a:r>
            <a:r>
              <a:rPr lang="en-US" sz="3200" b="1" dirty="0">
                <a:solidFill>
                  <a:srgbClr val="FFC000"/>
                </a:solidFill>
              </a:rPr>
              <a:t> </a:t>
            </a:r>
            <a:r>
              <a:rPr lang="en-US" sz="3200" b="1" dirty="0" err="1">
                <a:solidFill>
                  <a:srgbClr val="FFC000"/>
                </a:solidFill>
              </a:rPr>
              <a:t>Tự</a:t>
            </a:r>
            <a:r>
              <a:rPr lang="en-US" sz="3200" b="1" dirty="0">
                <a:solidFill>
                  <a:srgbClr val="FFC000"/>
                </a:solidFill>
              </a:rPr>
              <a:t> </a:t>
            </a:r>
            <a:r>
              <a:rPr lang="en-US" sz="3200" b="1" dirty="0" err="1">
                <a:solidFill>
                  <a:srgbClr val="FFC000"/>
                </a:solidFill>
              </a:rPr>
              <a:t>Đọc</a:t>
            </a:r>
            <a:r>
              <a:rPr lang="en-US" sz="3200" b="1" dirty="0">
                <a:solidFill>
                  <a:srgbClr val="FFC000"/>
                </a:solidFill>
              </a:rPr>
              <a:t> </a:t>
            </a:r>
            <a:r>
              <a:rPr lang="en-US" sz="3200" b="1" dirty="0" err="1">
                <a:solidFill>
                  <a:srgbClr val="FFC000"/>
                </a:solidFill>
              </a:rPr>
              <a:t>Kinh</a:t>
            </a:r>
            <a:r>
              <a:rPr lang="en-US" sz="3200" b="1" dirty="0">
                <a:solidFill>
                  <a:srgbClr val="FFC000"/>
                </a:solidFill>
              </a:rPr>
              <a:t> </a:t>
            </a:r>
            <a:r>
              <a:rPr lang="en-US" sz="3200" b="1" dirty="0" err="1" smtClean="0">
                <a:solidFill>
                  <a:srgbClr val="FFC000"/>
                </a:solidFill>
              </a:rPr>
              <a:t>Thánh</a:t>
            </a:r>
            <a:r>
              <a:rPr lang="en-US" sz="2400" b="1" dirty="0" smtClean="0">
                <a:solidFill>
                  <a:srgbClr val="FFC000"/>
                </a:solidFill>
              </a:rPr>
              <a:t/>
            </a:r>
            <a:br>
              <a:rPr lang="en-US" sz="2400" b="1" dirty="0" smtClean="0">
                <a:solidFill>
                  <a:srgbClr val="FFC000"/>
                </a:solidFill>
              </a:rPr>
            </a:br>
            <a:r>
              <a:rPr lang="en-US" sz="2400" dirty="0" smtClean="0"/>
              <a:t>Personal </a:t>
            </a:r>
            <a:r>
              <a:rPr lang="en-US" sz="2400" dirty="0"/>
              <a:t>Reading Class</a:t>
            </a:r>
          </a:p>
          <a:p>
            <a:endParaRPr lang="en-US" sz="2400" b="1" dirty="0">
              <a:solidFill>
                <a:srgbClr val="FFC000"/>
              </a:solidFill>
            </a:endParaRPr>
          </a:p>
        </p:txBody>
      </p:sp>
      <p:sp>
        <p:nvSpPr>
          <p:cNvPr id="3" name="Date Placeholder 2"/>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regg\Documents\Teacher Training Conferences\Prev. Conferences\GTC 2012\Brazil 10-2012\photos\DSCN4231 - Copy.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81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regg\Documents\Staff Training materials\Prev. Conferences\GTC 2012\Brazil 10-2012\photos\DSCN42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200400"/>
            <a:ext cx="4458208" cy="3343656"/>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12/2016</a:t>
            </a:r>
            <a:endParaRPr lang="en-US"/>
          </a:p>
        </p:txBody>
      </p:sp>
      <p:sp>
        <p:nvSpPr>
          <p:cNvPr id="4" name="Footer Placeholder 3"/>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2</a:t>
            </a:fld>
            <a:endParaRPr lang="en-US"/>
          </a:p>
        </p:txBody>
      </p:sp>
    </p:spTree>
    <p:extLst>
      <p:ext uri="{BB962C8B-B14F-4D97-AF65-F5344CB8AC3E}">
        <p14:creationId xmlns:p14="http://schemas.microsoft.com/office/powerpoint/2010/main" val="40666660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21106896">
            <a:off x="846916" y="295998"/>
            <a:ext cx="4542724" cy="6426986"/>
          </a:xfrm>
        </p:spPr>
      </p:pic>
      <p:sp>
        <p:nvSpPr>
          <p:cNvPr id="2" name="TextBox 1"/>
          <p:cNvSpPr txBox="1"/>
          <p:nvPr/>
        </p:nvSpPr>
        <p:spPr>
          <a:xfrm>
            <a:off x="5715000" y="1828800"/>
            <a:ext cx="3048000" cy="1815882"/>
          </a:xfrm>
          <a:prstGeom prst="rect">
            <a:avLst/>
          </a:prstGeom>
          <a:noFill/>
        </p:spPr>
        <p:txBody>
          <a:bodyPr wrap="square" rtlCol="0">
            <a:spAutoFit/>
          </a:bodyPr>
          <a:lstStyle/>
          <a:p>
            <a:r>
              <a:rPr lang="en-US" sz="3200" b="1" dirty="0" err="1">
                <a:solidFill>
                  <a:srgbClr val="FFC000"/>
                </a:solidFill>
              </a:rPr>
              <a:t>Lớp</a:t>
            </a:r>
            <a:r>
              <a:rPr lang="en-US" sz="3200" b="1" dirty="0">
                <a:solidFill>
                  <a:srgbClr val="FFC000"/>
                </a:solidFill>
              </a:rPr>
              <a:t> </a:t>
            </a:r>
            <a:r>
              <a:rPr lang="en-US" sz="3200" b="1" dirty="0" err="1">
                <a:solidFill>
                  <a:srgbClr val="FFC000"/>
                </a:solidFill>
              </a:rPr>
              <a:t>Đọc</a:t>
            </a:r>
            <a:r>
              <a:rPr lang="en-US" sz="3200" b="1" dirty="0">
                <a:solidFill>
                  <a:srgbClr val="FFC000"/>
                </a:solidFill>
              </a:rPr>
              <a:t> </a:t>
            </a:r>
            <a:r>
              <a:rPr lang="en-US" sz="3200" b="1" dirty="0" err="1">
                <a:solidFill>
                  <a:srgbClr val="FFC000"/>
                </a:solidFill>
              </a:rPr>
              <a:t>Kinh</a:t>
            </a:r>
            <a:r>
              <a:rPr lang="en-US" sz="3200" b="1" dirty="0">
                <a:solidFill>
                  <a:srgbClr val="FFC000"/>
                </a:solidFill>
              </a:rPr>
              <a:t> </a:t>
            </a:r>
            <a:r>
              <a:rPr lang="en-US" sz="3200" b="1" dirty="0" err="1">
                <a:solidFill>
                  <a:srgbClr val="FFC000"/>
                </a:solidFill>
              </a:rPr>
              <a:t>Thánh</a:t>
            </a:r>
            <a:r>
              <a:rPr lang="en-US" sz="2400" b="1" dirty="0" smtClean="0">
                <a:solidFill>
                  <a:srgbClr val="FFC000"/>
                </a:solidFill>
              </a:rPr>
              <a:t/>
            </a:r>
            <a:br>
              <a:rPr lang="en-US" sz="2400" b="1" dirty="0" smtClean="0">
                <a:solidFill>
                  <a:srgbClr val="FFC000"/>
                </a:solidFill>
              </a:rPr>
            </a:br>
            <a:r>
              <a:rPr lang="en-US" sz="2400" dirty="0"/>
              <a:t>Bible Reading Class</a:t>
            </a:r>
          </a:p>
          <a:p>
            <a:endParaRPr lang="en-US" sz="2400" b="1" dirty="0">
              <a:solidFill>
                <a:srgbClr val="FFC000"/>
              </a:solidFill>
            </a:endParaRPr>
          </a:p>
        </p:txBody>
      </p:sp>
      <p:sp>
        <p:nvSpPr>
          <p:cNvPr id="3" name="Date Placeholder 2"/>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20973498">
            <a:off x="866489" y="127101"/>
            <a:ext cx="4647268" cy="6574895"/>
          </a:xfrm>
        </p:spPr>
      </p:pic>
      <p:sp>
        <p:nvSpPr>
          <p:cNvPr id="2" name="TextBox 1"/>
          <p:cNvSpPr txBox="1"/>
          <p:nvPr/>
        </p:nvSpPr>
        <p:spPr>
          <a:xfrm>
            <a:off x="5791200" y="914400"/>
            <a:ext cx="3048000" cy="2123658"/>
          </a:xfrm>
          <a:prstGeom prst="rect">
            <a:avLst/>
          </a:prstGeom>
          <a:noFill/>
        </p:spPr>
        <p:txBody>
          <a:bodyPr wrap="square" rtlCol="0">
            <a:spAutoFit/>
          </a:bodyPr>
          <a:lstStyle/>
          <a:p>
            <a:r>
              <a:rPr lang="en-US" sz="2800" b="1" dirty="0" err="1">
                <a:solidFill>
                  <a:srgbClr val="FFC000"/>
                </a:solidFill>
              </a:rPr>
              <a:t>Lớp</a:t>
            </a:r>
            <a:r>
              <a:rPr lang="en-US" sz="2800" b="1" dirty="0">
                <a:solidFill>
                  <a:srgbClr val="FFC000"/>
                </a:solidFill>
              </a:rPr>
              <a:t> </a:t>
            </a:r>
            <a:r>
              <a:rPr lang="en-US" sz="2800" b="1" dirty="0" err="1">
                <a:solidFill>
                  <a:srgbClr val="FFC000"/>
                </a:solidFill>
              </a:rPr>
              <a:t>Bài</a:t>
            </a:r>
            <a:r>
              <a:rPr lang="en-US" sz="2800" b="1" dirty="0">
                <a:solidFill>
                  <a:srgbClr val="FFC000"/>
                </a:solidFill>
              </a:rPr>
              <a:t> </a:t>
            </a:r>
            <a:r>
              <a:rPr lang="en-US" sz="2800" b="1" dirty="0" err="1">
                <a:solidFill>
                  <a:srgbClr val="FFC000"/>
                </a:solidFill>
              </a:rPr>
              <a:t>Giảng</a:t>
            </a:r>
            <a:r>
              <a:rPr lang="en-US" sz="2800" b="1" dirty="0">
                <a:solidFill>
                  <a:srgbClr val="FFC000"/>
                </a:solidFill>
              </a:rPr>
              <a:t> </a:t>
            </a:r>
            <a:r>
              <a:rPr lang="en-US" sz="2800" b="1" dirty="0" err="1">
                <a:solidFill>
                  <a:srgbClr val="FFC000"/>
                </a:solidFill>
              </a:rPr>
              <a:t>Chúa</a:t>
            </a:r>
            <a:r>
              <a:rPr lang="en-US" sz="2800" b="1" dirty="0">
                <a:solidFill>
                  <a:srgbClr val="FFC000"/>
                </a:solidFill>
              </a:rPr>
              <a:t> </a:t>
            </a:r>
            <a:r>
              <a:rPr lang="en-US" sz="2800" b="1" dirty="0" err="1">
                <a:solidFill>
                  <a:srgbClr val="FFC000"/>
                </a:solidFill>
              </a:rPr>
              <a:t>Nhật</a:t>
            </a:r>
            <a:r>
              <a:rPr lang="en-US" sz="2800" b="1" dirty="0">
                <a:solidFill>
                  <a:srgbClr val="FFC000"/>
                </a:solidFill>
              </a:rPr>
              <a:t> Cho </a:t>
            </a:r>
            <a:r>
              <a:rPr lang="en-US" sz="2800" b="1" dirty="0" err="1">
                <a:solidFill>
                  <a:srgbClr val="FFC000"/>
                </a:solidFill>
              </a:rPr>
              <a:t>Từng</a:t>
            </a:r>
            <a:r>
              <a:rPr lang="en-US" sz="2800" b="1" dirty="0">
                <a:solidFill>
                  <a:srgbClr val="FFC000"/>
                </a:solidFill>
              </a:rPr>
              <a:t> </a:t>
            </a:r>
            <a:r>
              <a:rPr lang="en-US" sz="2800" b="1" dirty="0" err="1">
                <a:solidFill>
                  <a:srgbClr val="FFC000"/>
                </a:solidFill>
              </a:rPr>
              <a:t>Cá</a:t>
            </a:r>
            <a:r>
              <a:rPr lang="en-US" sz="2800" b="1" dirty="0">
                <a:solidFill>
                  <a:srgbClr val="FFC000"/>
                </a:solidFill>
              </a:rPr>
              <a:t> </a:t>
            </a:r>
            <a:r>
              <a:rPr lang="en-US" sz="2800" b="1" dirty="0" err="1" smtClean="0">
                <a:solidFill>
                  <a:srgbClr val="FFC000"/>
                </a:solidFill>
              </a:rPr>
              <a:t>Nhân</a:t>
            </a:r>
            <a:r>
              <a:rPr lang="en-US" sz="2400" b="1" dirty="0" smtClean="0">
                <a:solidFill>
                  <a:srgbClr val="FFC000"/>
                </a:solidFill>
              </a:rPr>
              <a:t/>
            </a:r>
            <a:br>
              <a:rPr lang="en-US" sz="2400" b="1" dirty="0" smtClean="0">
                <a:solidFill>
                  <a:srgbClr val="FFC000"/>
                </a:solidFill>
              </a:rPr>
            </a:br>
            <a:r>
              <a:rPr lang="en-US" sz="2400" dirty="0" smtClean="0"/>
              <a:t>Sunday </a:t>
            </a:r>
            <a:r>
              <a:rPr lang="en-US" sz="2400" dirty="0"/>
              <a:t>Sermon Personalization Class</a:t>
            </a:r>
          </a:p>
        </p:txBody>
      </p:sp>
      <p:sp>
        <p:nvSpPr>
          <p:cNvPr id="3" name="Date Placeholder 2"/>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1143000"/>
          </a:xfrm>
        </p:spPr>
        <p:txBody>
          <a:bodyPr>
            <a:normAutofit/>
          </a:bodyPr>
          <a:lstStyle/>
          <a:p>
            <a:r>
              <a:rPr lang="en-US" sz="3600" dirty="0" err="1" smtClean="0">
                <a:solidFill>
                  <a:srgbClr val="FFC000"/>
                </a:solidFill>
              </a:rPr>
              <a:t>Các</a:t>
            </a:r>
            <a:r>
              <a:rPr lang="en-US" sz="3600" dirty="0" smtClean="0">
                <a:solidFill>
                  <a:srgbClr val="FFC000"/>
                </a:solidFill>
              </a:rPr>
              <a:t> </a:t>
            </a:r>
            <a:r>
              <a:rPr lang="en-US" sz="3600" dirty="0" err="1">
                <a:solidFill>
                  <a:srgbClr val="FFC000"/>
                </a:solidFill>
              </a:rPr>
              <a:t>dự</a:t>
            </a:r>
            <a:r>
              <a:rPr lang="en-US" sz="3600" dirty="0">
                <a:solidFill>
                  <a:srgbClr val="FFC000"/>
                </a:solidFill>
              </a:rPr>
              <a:t> </a:t>
            </a:r>
            <a:r>
              <a:rPr lang="en-US" sz="3600" dirty="0" err="1">
                <a:solidFill>
                  <a:srgbClr val="FFC000"/>
                </a:solidFill>
              </a:rPr>
              <a:t>án</a:t>
            </a:r>
            <a:r>
              <a:rPr lang="en-US" sz="3600" dirty="0">
                <a:solidFill>
                  <a:srgbClr val="FFC000"/>
                </a:solidFill>
              </a:rPr>
              <a:t> 200 </a:t>
            </a:r>
            <a:r>
              <a:rPr lang="en-US" sz="3600" dirty="0" err="1" smtClean="0">
                <a:solidFill>
                  <a:srgbClr val="FFC000"/>
                </a:solidFill>
              </a:rPr>
              <a:t>bài</a:t>
            </a:r>
            <a:r>
              <a:rPr lang="en-US" sz="3600" dirty="0" smtClean="0">
                <a:solidFill>
                  <a:srgbClr val="FFC000"/>
                </a:solidFill>
              </a:rPr>
              <a:t>   </a:t>
            </a:r>
            <a:r>
              <a:rPr lang="en-US" sz="2400" dirty="0" smtClean="0"/>
              <a:t>200 </a:t>
            </a:r>
            <a:r>
              <a:rPr lang="en-US" sz="2400" dirty="0"/>
              <a:t>series of </a:t>
            </a:r>
            <a:r>
              <a:rPr lang="en-US" sz="2400" dirty="0" smtClean="0"/>
              <a:t>Projects</a:t>
            </a:r>
            <a:endParaRPr lang="en-US" sz="2400" dirty="0">
              <a:solidFill>
                <a:srgbClr val="FFC000"/>
              </a:solidFill>
            </a:endParaRPr>
          </a:p>
        </p:txBody>
      </p:sp>
      <p:sp>
        <p:nvSpPr>
          <p:cNvPr id="3" name="Content Placeholder 2"/>
          <p:cNvSpPr>
            <a:spLocks noGrp="1"/>
          </p:cNvSpPr>
          <p:nvPr>
            <p:ph idx="1"/>
          </p:nvPr>
        </p:nvSpPr>
        <p:spPr>
          <a:xfrm>
            <a:off x="152400" y="914400"/>
            <a:ext cx="8763000" cy="4525963"/>
          </a:xfrm>
        </p:spPr>
        <p:txBody>
          <a:bodyPr/>
          <a:lstStyle/>
          <a:p>
            <a:pPr marL="0" lvl="0" indent="0">
              <a:buNone/>
            </a:pPr>
            <a:r>
              <a:rPr lang="vi-VN" dirty="0" smtClean="0">
                <a:solidFill>
                  <a:srgbClr val="FFC000"/>
                </a:solidFill>
              </a:rPr>
              <a:t>Mục </a:t>
            </a:r>
            <a:r>
              <a:rPr lang="vi-VN" dirty="0">
                <a:solidFill>
                  <a:srgbClr val="FFC000"/>
                </a:solidFill>
              </a:rPr>
              <a:t>đích của các dự án 200 bài</a:t>
            </a:r>
            <a:r>
              <a:rPr lang="ru-RU" dirty="0" smtClean="0">
                <a:solidFill>
                  <a:srgbClr val="FFC000"/>
                </a:solidFill>
              </a:rPr>
              <a:t>:</a:t>
            </a:r>
            <a:endParaRPr lang="en-US" dirty="0" smtClean="0">
              <a:solidFill>
                <a:srgbClr val="FFC000"/>
              </a:solidFill>
            </a:endParaRPr>
          </a:p>
          <a:p>
            <a:pPr marL="0" lvl="0" indent="0">
              <a:buNone/>
            </a:pPr>
            <a:r>
              <a:rPr lang="vi-VN" dirty="0" smtClean="0">
                <a:solidFill>
                  <a:srgbClr val="FFC000"/>
                </a:solidFill>
              </a:rPr>
              <a:t>Để </a:t>
            </a:r>
            <a:r>
              <a:rPr lang="vi-VN" dirty="0">
                <a:solidFill>
                  <a:srgbClr val="FFC000"/>
                </a:solidFill>
              </a:rPr>
              <a:t>áp dụng một nguyên tắc trong Kinh thánh và câu Kinh thánh cụ thể vào đời sống bạn trong tuần này</a:t>
            </a:r>
            <a:r>
              <a:rPr lang="en-US" dirty="0" smtClean="0">
                <a:solidFill>
                  <a:srgbClr val="FFC000"/>
                </a:solidFill>
              </a:rPr>
              <a:t/>
            </a:r>
            <a:br>
              <a:rPr lang="en-US" dirty="0" smtClean="0">
                <a:solidFill>
                  <a:srgbClr val="FFC000"/>
                </a:solidFill>
              </a:rPr>
            </a:br>
            <a:r>
              <a:rPr lang="en-US" sz="2400" dirty="0" smtClean="0"/>
              <a:t>Purpose </a:t>
            </a:r>
            <a:r>
              <a:rPr lang="en-US" sz="2400" dirty="0"/>
              <a:t>of the 200 series projects:</a:t>
            </a:r>
          </a:p>
          <a:p>
            <a:pPr marL="0" indent="0">
              <a:buNone/>
            </a:pPr>
            <a:r>
              <a:rPr lang="en-US" sz="2400" dirty="0"/>
              <a:t>To take a specific biblical principle and scripture and apply it in your life this week </a:t>
            </a:r>
            <a:r>
              <a:rPr lang="ru-RU" sz="2400" dirty="0" smtClean="0">
                <a:solidFill>
                  <a:srgbClr val="FFC000"/>
                </a:solidFill>
              </a:rPr>
              <a:t> </a:t>
            </a:r>
            <a:endParaRPr lang="en-US" dirty="0">
              <a:solidFill>
                <a:srgbClr val="FFC000"/>
              </a:solidFill>
            </a:endParaRPr>
          </a:p>
          <a:p>
            <a:pPr marL="0" indent="0">
              <a:buNone/>
            </a:pP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1006"/>
          <a:stretch/>
        </p:blipFill>
        <p:spPr>
          <a:xfrm rot="-1080000">
            <a:off x="5791200" y="4648200"/>
            <a:ext cx="3173165" cy="354470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 b="16687"/>
          <a:stretch/>
        </p:blipFill>
        <p:spPr>
          <a:xfrm rot="-1080000">
            <a:off x="2978308" y="4951388"/>
            <a:ext cx="3098700" cy="3650777"/>
          </a:xfrm>
          <a:prstGeom prst="rect">
            <a:avLst/>
          </a:prstGeom>
          <a:ln>
            <a:solidFill>
              <a:schemeClr val="bg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648200"/>
            <a:ext cx="3233043" cy="4572000"/>
          </a:xfrm>
          <a:prstGeom prst="rect">
            <a:avLst/>
          </a:prstGeom>
          <a:ln w="3175">
            <a:solidFill>
              <a:schemeClr val="bg1"/>
            </a:solidFill>
          </a:ln>
        </p:spPr>
      </p:pic>
      <p:sp>
        <p:nvSpPr>
          <p:cNvPr id="7" name="Date Placeholder 6"/>
          <p:cNvSpPr>
            <a:spLocks noGrp="1"/>
          </p:cNvSpPr>
          <p:nvPr>
            <p:ph type="dt" sz="half" idx="10"/>
          </p:nvPr>
        </p:nvSpPr>
        <p:spPr/>
        <p:txBody>
          <a:bodyPr/>
          <a:lstStyle/>
          <a:p>
            <a:r>
              <a:rPr lang="en-US" smtClean="0"/>
              <a:t>12/2016</a:t>
            </a:r>
            <a:endParaRPr lang="en-US"/>
          </a:p>
        </p:txBody>
      </p:sp>
      <p:sp>
        <p:nvSpPr>
          <p:cNvPr id="8" name="Footer Placeholder 7"/>
          <p:cNvSpPr>
            <a:spLocks noGrp="1"/>
          </p:cNvSpPr>
          <p:nvPr>
            <p:ph type="ftr" sz="quarter" idx="11"/>
          </p:nvPr>
        </p:nvSpPr>
        <p:spPr/>
        <p:txBody>
          <a:bodyPr/>
          <a:lstStyle/>
          <a:p>
            <a:r>
              <a:rPr lang="en-US" smtClean="0"/>
              <a:t>T505.13        www.iTeenChallenge.org</a:t>
            </a:r>
            <a:endParaRPr lang="en-US"/>
          </a:p>
        </p:txBody>
      </p:sp>
      <p:sp>
        <p:nvSpPr>
          <p:cNvPr id="9" name="Slide Number Placeholder 8"/>
          <p:cNvSpPr>
            <a:spLocks noGrp="1"/>
          </p:cNvSpPr>
          <p:nvPr>
            <p:ph type="sldNum" sz="quarter" idx="12"/>
          </p:nvPr>
        </p:nvSpPr>
        <p:spPr/>
        <p:txBody>
          <a:bodyPr/>
          <a:lstStyle/>
          <a:p>
            <a:fld id="{A73D4998-4E1D-4323-9CAB-67CA621370A2}" type="slidenum">
              <a:rPr lang="en-US" smtClean="0"/>
              <a:pPr/>
              <a:t>22</a:t>
            </a:fld>
            <a:endParaRPr lang="en-US"/>
          </a:p>
        </p:txBody>
      </p:sp>
    </p:spTree>
    <p:extLst>
      <p:ext uri="{BB962C8B-B14F-4D97-AF65-F5344CB8AC3E}">
        <p14:creationId xmlns:p14="http://schemas.microsoft.com/office/powerpoint/2010/main" val="36007458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55" y="2971800"/>
            <a:ext cx="2381755" cy="3368154"/>
          </a:xfrm>
          <a:prstGeom prst="rect">
            <a:avLst/>
          </a:prstGeom>
        </p:spPr>
      </p:pic>
      <p:sp>
        <p:nvSpPr>
          <p:cNvPr id="2" name="Title 1"/>
          <p:cNvSpPr>
            <a:spLocks noGrp="1"/>
          </p:cNvSpPr>
          <p:nvPr>
            <p:ph type="title"/>
          </p:nvPr>
        </p:nvSpPr>
        <p:spPr>
          <a:xfrm>
            <a:off x="457200" y="274638"/>
            <a:ext cx="8229600" cy="2773362"/>
          </a:xfrm>
        </p:spPr>
        <p:txBody>
          <a:bodyPr>
            <a:normAutofit/>
          </a:bodyPr>
          <a:lstStyle/>
          <a:p>
            <a:r>
              <a:rPr lang="en-US" sz="5400" dirty="0" err="1" smtClean="0">
                <a:solidFill>
                  <a:srgbClr val="FFC000"/>
                </a:solidFill>
              </a:rPr>
              <a:t>Các</a:t>
            </a:r>
            <a:r>
              <a:rPr lang="en-US" sz="5400" dirty="0" smtClean="0">
                <a:solidFill>
                  <a:srgbClr val="FFC000"/>
                </a:solidFill>
              </a:rPr>
              <a:t> </a:t>
            </a:r>
            <a:r>
              <a:rPr lang="en-US" sz="5400" dirty="0" err="1">
                <a:solidFill>
                  <a:srgbClr val="FFC000"/>
                </a:solidFill>
              </a:rPr>
              <a:t>dự</a:t>
            </a:r>
            <a:r>
              <a:rPr lang="en-US" sz="5400" dirty="0">
                <a:solidFill>
                  <a:srgbClr val="FFC000"/>
                </a:solidFill>
              </a:rPr>
              <a:t> </a:t>
            </a:r>
            <a:r>
              <a:rPr lang="en-US" sz="5400" dirty="0" err="1">
                <a:solidFill>
                  <a:srgbClr val="FFC000"/>
                </a:solidFill>
              </a:rPr>
              <a:t>án</a:t>
            </a:r>
            <a:r>
              <a:rPr lang="en-US" sz="5400" dirty="0">
                <a:solidFill>
                  <a:srgbClr val="FFC000"/>
                </a:solidFill>
              </a:rPr>
              <a:t> 300 </a:t>
            </a:r>
            <a:r>
              <a:rPr lang="en-US" sz="5400" dirty="0" err="1" smtClean="0">
                <a:solidFill>
                  <a:srgbClr val="FFC000"/>
                </a:solidFill>
              </a:rPr>
              <a:t>bài</a:t>
            </a:r>
            <a:r>
              <a:rPr lang="en-US" sz="5400" dirty="0" smtClean="0">
                <a:solidFill>
                  <a:srgbClr val="FFC000"/>
                </a:solidFill>
              </a:rPr>
              <a:t/>
            </a:r>
            <a:br>
              <a:rPr lang="en-US" sz="5400" dirty="0" smtClean="0">
                <a:solidFill>
                  <a:srgbClr val="FFC000"/>
                </a:solidFill>
              </a:rPr>
            </a:br>
            <a:r>
              <a:rPr lang="en-US" sz="3600" dirty="0" smtClean="0"/>
              <a:t>300 </a:t>
            </a:r>
            <a:r>
              <a:rPr lang="en-US" sz="3600" dirty="0"/>
              <a:t>series of projects</a:t>
            </a:r>
            <a:r>
              <a:rPr lang="en-US" sz="5400" dirty="0"/>
              <a:t/>
            </a:r>
            <a:br>
              <a:rPr lang="en-US" sz="5400" dirty="0"/>
            </a:br>
            <a:endParaRPr lang="en-US" sz="5400" dirty="0">
              <a:solidFill>
                <a:srgbClr val="FFC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3200400"/>
            <a:ext cx="2423686" cy="342899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1861" y="3437021"/>
            <a:ext cx="2423686" cy="3428999"/>
          </a:xfrm>
          <a:prstGeom prst="rect">
            <a:avLst/>
          </a:prstGeom>
        </p:spPr>
      </p:pic>
      <p:sp>
        <p:nvSpPr>
          <p:cNvPr id="6" name="Date Placeholder 5"/>
          <p:cNvSpPr>
            <a:spLocks noGrp="1"/>
          </p:cNvSpPr>
          <p:nvPr>
            <p:ph type="dt" sz="half" idx="10"/>
          </p:nvPr>
        </p:nvSpPr>
        <p:spPr/>
        <p:txBody>
          <a:bodyPr/>
          <a:lstStyle/>
          <a:p>
            <a:r>
              <a:rPr lang="en-US" smtClean="0"/>
              <a:t>12/2016</a:t>
            </a:r>
            <a:endParaRPr lang="en-US"/>
          </a:p>
        </p:txBody>
      </p:sp>
      <p:sp>
        <p:nvSpPr>
          <p:cNvPr id="7" name="Footer Placeholder 6"/>
          <p:cNvSpPr>
            <a:spLocks noGrp="1"/>
          </p:cNvSpPr>
          <p:nvPr>
            <p:ph type="ftr" sz="quarter" idx="11"/>
          </p:nvPr>
        </p:nvSpPr>
        <p:spPr/>
        <p:txBody>
          <a:bodyPr/>
          <a:lstStyle/>
          <a:p>
            <a:r>
              <a:rPr lang="en-US" smtClean="0"/>
              <a:t>T505.13        www.iTeenChallenge.org</a:t>
            </a:r>
            <a:endParaRPr lang="en-US"/>
          </a:p>
        </p:txBody>
      </p:sp>
      <p:sp>
        <p:nvSpPr>
          <p:cNvPr id="8" name="Slide Number Placeholder 7"/>
          <p:cNvSpPr>
            <a:spLocks noGrp="1"/>
          </p:cNvSpPr>
          <p:nvPr>
            <p:ph type="sldNum" sz="quarter" idx="12"/>
          </p:nvPr>
        </p:nvSpPr>
        <p:spPr/>
        <p:txBody>
          <a:bodyPr/>
          <a:lstStyle/>
          <a:p>
            <a:fld id="{A73D4998-4E1D-4323-9CAB-67CA621370A2}" type="slidenum">
              <a:rPr lang="en-US" smtClean="0"/>
              <a:pPr/>
              <a:t>23</a:t>
            </a:fld>
            <a:endParaRPr lang="en-US"/>
          </a:p>
        </p:txBody>
      </p:sp>
    </p:spTree>
    <p:extLst>
      <p:ext uri="{BB962C8B-B14F-4D97-AF65-F5344CB8AC3E}">
        <p14:creationId xmlns:p14="http://schemas.microsoft.com/office/powerpoint/2010/main" val="23861783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err="1" smtClean="0">
                <a:solidFill>
                  <a:srgbClr val="FFC000"/>
                </a:solidFill>
              </a:rPr>
              <a:t>Các</a:t>
            </a:r>
            <a:r>
              <a:rPr lang="en-US" dirty="0" smtClean="0">
                <a:solidFill>
                  <a:srgbClr val="FFC000"/>
                </a:solidFill>
              </a:rPr>
              <a:t> </a:t>
            </a:r>
            <a:r>
              <a:rPr lang="en-US" dirty="0" err="1">
                <a:solidFill>
                  <a:srgbClr val="FFC000"/>
                </a:solidFill>
              </a:rPr>
              <a:t>dự</a:t>
            </a:r>
            <a:r>
              <a:rPr lang="en-US" dirty="0">
                <a:solidFill>
                  <a:srgbClr val="FFC000"/>
                </a:solidFill>
              </a:rPr>
              <a:t> </a:t>
            </a:r>
            <a:r>
              <a:rPr lang="en-US" dirty="0" err="1">
                <a:solidFill>
                  <a:srgbClr val="FFC000"/>
                </a:solidFill>
              </a:rPr>
              <a:t>án</a:t>
            </a:r>
            <a:r>
              <a:rPr lang="en-US" dirty="0">
                <a:solidFill>
                  <a:srgbClr val="FFC000"/>
                </a:solidFill>
              </a:rPr>
              <a:t> 300 </a:t>
            </a:r>
            <a:r>
              <a:rPr lang="en-US" dirty="0" err="1">
                <a:solidFill>
                  <a:srgbClr val="FFC000"/>
                </a:solidFill>
              </a:rPr>
              <a:t>bài</a:t>
            </a:r>
            <a:r>
              <a:rPr lang="en-US" dirty="0">
                <a:solidFill>
                  <a:srgbClr val="FFC000"/>
                </a:solidFill>
              </a:rPr>
              <a:t/>
            </a:r>
            <a:br>
              <a:rPr lang="en-US" dirty="0">
                <a:solidFill>
                  <a:srgbClr val="FFC000"/>
                </a:solidFill>
              </a:rPr>
            </a:br>
            <a:r>
              <a:rPr lang="en-US" sz="2700" dirty="0" smtClean="0"/>
              <a:t>300 </a:t>
            </a:r>
            <a:r>
              <a:rPr lang="en-US" sz="2700" dirty="0"/>
              <a:t>series of </a:t>
            </a:r>
            <a:r>
              <a:rPr lang="en-US" sz="2700" dirty="0" smtClean="0"/>
              <a:t>projects</a:t>
            </a:r>
            <a:endParaRPr lang="en-US" sz="2700" dirty="0">
              <a:solidFill>
                <a:srgbClr val="FFC000"/>
              </a:solidFill>
            </a:endParaRPr>
          </a:p>
        </p:txBody>
      </p:sp>
      <p:sp>
        <p:nvSpPr>
          <p:cNvPr id="3" name="Content Placeholder 2"/>
          <p:cNvSpPr>
            <a:spLocks noGrp="1"/>
          </p:cNvSpPr>
          <p:nvPr>
            <p:ph idx="1"/>
          </p:nvPr>
        </p:nvSpPr>
        <p:spPr>
          <a:xfrm>
            <a:off x="457200" y="1143000"/>
            <a:ext cx="8229600" cy="5715000"/>
          </a:xfrm>
        </p:spPr>
        <p:txBody>
          <a:bodyPr>
            <a:normAutofit/>
          </a:bodyPr>
          <a:lstStyle/>
          <a:p>
            <a:pPr marL="514350" lvl="0" indent="-514350">
              <a:spcAft>
                <a:spcPts val="1200"/>
              </a:spcAft>
              <a:buFont typeface="+mj-lt"/>
              <a:buAutoNum type="arabicPeriod"/>
            </a:pPr>
            <a:r>
              <a:rPr lang="vi-VN" sz="2800" dirty="0" smtClean="0">
                <a:solidFill>
                  <a:srgbClr val="FFC000"/>
                </a:solidFill>
              </a:rPr>
              <a:t>Đây </a:t>
            </a:r>
            <a:r>
              <a:rPr lang="vi-VN" sz="2800" dirty="0">
                <a:solidFill>
                  <a:srgbClr val="FFC000"/>
                </a:solidFill>
              </a:rPr>
              <a:t>là những dự án đặc biệt để giải quyết các vấn đề hoặc nan đề cụ thể trong đời sống họ</a:t>
            </a:r>
            <a:r>
              <a:rPr lang="ru-RU" sz="2800" dirty="0" smtClean="0">
                <a:solidFill>
                  <a:srgbClr val="FFC000"/>
                </a:solidFill>
              </a:rPr>
              <a:t>.</a:t>
            </a:r>
            <a:r>
              <a:rPr lang="en-US" dirty="0" smtClean="0">
                <a:solidFill>
                  <a:srgbClr val="FFC000"/>
                </a:solidFill>
              </a:rPr>
              <a:t/>
            </a:r>
            <a:br>
              <a:rPr lang="en-US" dirty="0" smtClean="0">
                <a:solidFill>
                  <a:srgbClr val="FFC000"/>
                </a:solidFill>
              </a:rPr>
            </a:br>
            <a:r>
              <a:rPr lang="en-US" sz="2400" dirty="0"/>
              <a:t>These are special projects dealing with specific issues or problems in their lives</a:t>
            </a:r>
            <a:endParaRPr lang="en-US" sz="2400" dirty="0">
              <a:solidFill>
                <a:srgbClr val="FFC000"/>
              </a:solidFill>
            </a:endParaRPr>
          </a:p>
          <a:p>
            <a:pPr marL="514350" lvl="0" indent="-514350">
              <a:spcAft>
                <a:spcPts val="1200"/>
              </a:spcAft>
              <a:buFont typeface="+mj-lt"/>
              <a:buAutoNum type="arabicPeriod"/>
            </a:pPr>
            <a:r>
              <a:rPr lang="en-US" sz="2800" dirty="0" err="1" smtClean="0">
                <a:solidFill>
                  <a:srgbClr val="FFC000"/>
                </a:solidFill>
                <a:latin typeface="Arial" panose="020B0604020202020204" pitchFamily="34" charset="0"/>
                <a:cs typeface="Arial" panose="020B0604020202020204" pitchFamily="34" charset="0"/>
              </a:rPr>
              <a:t>Không</a:t>
            </a:r>
            <a:r>
              <a:rPr lang="en-US" sz="2800" dirty="0" smtClean="0">
                <a:solidFill>
                  <a:srgbClr val="FFC000"/>
                </a:solidFill>
                <a:latin typeface="Arial" panose="020B0604020202020204" pitchFamily="34" charset="0"/>
                <a:cs typeface="Arial" panose="020B0604020202020204" pitchFamily="34" charset="0"/>
              </a:rPr>
              <a:t> </a:t>
            </a:r>
            <a:r>
              <a:rPr lang="en-US" sz="2800" dirty="0" err="1">
                <a:solidFill>
                  <a:srgbClr val="FFC000"/>
                </a:solidFill>
                <a:latin typeface="Arial" panose="020B0604020202020204" pitchFamily="34" charset="0"/>
                <a:cs typeface="Arial" panose="020B0604020202020204" pitchFamily="34" charset="0"/>
              </a:rPr>
              <a:t>phải</a:t>
            </a:r>
            <a:r>
              <a:rPr lang="en-US" sz="2800" dirty="0">
                <a:solidFill>
                  <a:srgbClr val="FFC000"/>
                </a:solidFill>
                <a:latin typeface="Arial" panose="020B0604020202020204" pitchFamily="34" charset="0"/>
                <a:cs typeface="Arial" panose="020B0604020202020204" pitchFamily="34" charset="0"/>
              </a:rPr>
              <a:t> </a:t>
            </a:r>
            <a:r>
              <a:rPr lang="en-US" sz="2800" dirty="0" err="1">
                <a:solidFill>
                  <a:srgbClr val="FFC000"/>
                </a:solidFill>
                <a:latin typeface="Arial" panose="020B0604020202020204" pitchFamily="34" charset="0"/>
                <a:cs typeface="Arial" panose="020B0604020202020204" pitchFamily="34" charset="0"/>
              </a:rPr>
              <a:t>học</a:t>
            </a:r>
            <a:r>
              <a:rPr lang="en-US" sz="2800" dirty="0">
                <a:solidFill>
                  <a:srgbClr val="FFC000"/>
                </a:solidFill>
                <a:latin typeface="Arial" panose="020B0604020202020204" pitchFamily="34" charset="0"/>
                <a:cs typeface="Arial" panose="020B0604020202020204" pitchFamily="34" charset="0"/>
              </a:rPr>
              <a:t> </a:t>
            </a:r>
            <a:r>
              <a:rPr lang="en-US" sz="2800" dirty="0" err="1">
                <a:solidFill>
                  <a:srgbClr val="FFC000"/>
                </a:solidFill>
                <a:latin typeface="Arial" panose="020B0604020202020204" pitchFamily="34" charset="0"/>
                <a:cs typeface="Arial" panose="020B0604020202020204" pitchFamily="34" charset="0"/>
              </a:rPr>
              <a:t>viên</a:t>
            </a:r>
            <a:r>
              <a:rPr lang="en-US" sz="2800" dirty="0">
                <a:solidFill>
                  <a:srgbClr val="FFC000"/>
                </a:solidFill>
                <a:latin typeface="Arial" panose="020B0604020202020204" pitchFamily="34" charset="0"/>
                <a:cs typeface="Arial" panose="020B0604020202020204" pitchFamily="34" charset="0"/>
              </a:rPr>
              <a:t> </a:t>
            </a:r>
            <a:r>
              <a:rPr lang="en-US" sz="2800" dirty="0" err="1">
                <a:solidFill>
                  <a:srgbClr val="FFC000"/>
                </a:solidFill>
                <a:latin typeface="Arial" panose="020B0604020202020204" pitchFamily="34" charset="0"/>
                <a:cs typeface="Arial" panose="020B0604020202020204" pitchFamily="34" charset="0"/>
              </a:rPr>
              <a:t>nào</a:t>
            </a:r>
            <a:r>
              <a:rPr lang="en-US" sz="2800" dirty="0">
                <a:solidFill>
                  <a:srgbClr val="FFC000"/>
                </a:solidFill>
                <a:latin typeface="Arial" panose="020B0604020202020204" pitchFamily="34" charset="0"/>
                <a:cs typeface="Arial" panose="020B0604020202020204" pitchFamily="34" charset="0"/>
              </a:rPr>
              <a:t> </a:t>
            </a:r>
            <a:r>
              <a:rPr lang="en-US" sz="2800" dirty="0" err="1">
                <a:solidFill>
                  <a:srgbClr val="FFC000"/>
                </a:solidFill>
                <a:latin typeface="Arial" panose="020B0604020202020204" pitchFamily="34" charset="0"/>
                <a:cs typeface="Arial" panose="020B0604020202020204" pitchFamily="34" charset="0"/>
              </a:rPr>
              <a:t>cũng</a:t>
            </a:r>
            <a:r>
              <a:rPr lang="en-US" sz="2800" dirty="0">
                <a:solidFill>
                  <a:srgbClr val="FFC000"/>
                </a:solidFill>
                <a:latin typeface="Arial" panose="020B0604020202020204" pitchFamily="34" charset="0"/>
                <a:cs typeface="Arial" panose="020B0604020202020204" pitchFamily="34" charset="0"/>
              </a:rPr>
              <a:t> </a:t>
            </a:r>
            <a:r>
              <a:rPr lang="en-US" sz="2800" dirty="0" err="1">
                <a:solidFill>
                  <a:srgbClr val="FFC000"/>
                </a:solidFill>
                <a:latin typeface="Arial" panose="020B0604020202020204" pitchFamily="34" charset="0"/>
                <a:cs typeface="Arial" panose="020B0604020202020204" pitchFamily="34" charset="0"/>
              </a:rPr>
              <a:t>sử</a:t>
            </a:r>
            <a:r>
              <a:rPr lang="en-US" sz="2800" dirty="0">
                <a:solidFill>
                  <a:srgbClr val="FFC000"/>
                </a:solidFill>
                <a:latin typeface="Arial" panose="020B0604020202020204" pitchFamily="34" charset="0"/>
                <a:cs typeface="Arial" panose="020B0604020202020204" pitchFamily="34" charset="0"/>
              </a:rPr>
              <a:t> </a:t>
            </a:r>
            <a:r>
              <a:rPr lang="en-US" sz="2800" dirty="0" err="1">
                <a:solidFill>
                  <a:srgbClr val="FFC000"/>
                </a:solidFill>
                <a:latin typeface="Arial" panose="020B0604020202020204" pitchFamily="34" charset="0"/>
                <a:cs typeface="Arial" panose="020B0604020202020204" pitchFamily="34" charset="0"/>
              </a:rPr>
              <a:t>dụng</a:t>
            </a:r>
            <a:r>
              <a:rPr lang="en-US" sz="2800" dirty="0">
                <a:solidFill>
                  <a:srgbClr val="FFC000"/>
                </a:solidFill>
                <a:latin typeface="Arial" panose="020B0604020202020204" pitchFamily="34" charset="0"/>
                <a:cs typeface="Arial" panose="020B0604020202020204" pitchFamily="34" charset="0"/>
              </a:rPr>
              <a:t> </a:t>
            </a:r>
            <a:r>
              <a:rPr lang="en-US" sz="2800" dirty="0" err="1">
                <a:solidFill>
                  <a:srgbClr val="FFC000"/>
                </a:solidFill>
                <a:latin typeface="Arial" panose="020B0604020202020204" pitchFamily="34" charset="0"/>
                <a:cs typeface="Arial" panose="020B0604020202020204" pitchFamily="34" charset="0"/>
              </a:rPr>
              <a:t>tất</a:t>
            </a:r>
            <a:r>
              <a:rPr lang="en-US" sz="2800" dirty="0">
                <a:solidFill>
                  <a:srgbClr val="FFC000"/>
                </a:solidFill>
                <a:latin typeface="Arial" panose="020B0604020202020204" pitchFamily="34" charset="0"/>
                <a:cs typeface="Arial" panose="020B0604020202020204" pitchFamily="34" charset="0"/>
              </a:rPr>
              <a:t> </a:t>
            </a:r>
            <a:r>
              <a:rPr lang="en-US" sz="2800" dirty="0" err="1">
                <a:solidFill>
                  <a:srgbClr val="FFC000"/>
                </a:solidFill>
                <a:latin typeface="Arial" panose="020B0604020202020204" pitchFamily="34" charset="0"/>
                <a:cs typeface="Arial" panose="020B0604020202020204" pitchFamily="34" charset="0"/>
              </a:rPr>
              <a:t>cả</a:t>
            </a:r>
            <a:r>
              <a:rPr lang="en-US" sz="2800" dirty="0">
                <a:solidFill>
                  <a:srgbClr val="FFC000"/>
                </a:solidFill>
                <a:latin typeface="Arial" panose="020B0604020202020204" pitchFamily="34" charset="0"/>
                <a:cs typeface="Arial" panose="020B0604020202020204" pitchFamily="34" charset="0"/>
              </a:rPr>
              <a:t> </a:t>
            </a:r>
            <a:r>
              <a:rPr lang="en-US" sz="2800" dirty="0" err="1">
                <a:solidFill>
                  <a:srgbClr val="FFC000"/>
                </a:solidFill>
                <a:latin typeface="Arial" panose="020B0604020202020204" pitchFamily="34" charset="0"/>
                <a:cs typeface="Arial" panose="020B0604020202020204" pitchFamily="34" charset="0"/>
              </a:rPr>
              <a:t>những</a:t>
            </a:r>
            <a:r>
              <a:rPr lang="en-US" sz="2800" dirty="0">
                <a:solidFill>
                  <a:srgbClr val="FFC000"/>
                </a:solidFill>
                <a:latin typeface="Arial" panose="020B0604020202020204" pitchFamily="34" charset="0"/>
                <a:cs typeface="Arial" panose="020B0604020202020204" pitchFamily="34" charset="0"/>
              </a:rPr>
              <a:t> </a:t>
            </a:r>
            <a:r>
              <a:rPr lang="en-US" sz="2800" dirty="0" err="1">
                <a:solidFill>
                  <a:srgbClr val="FFC000"/>
                </a:solidFill>
                <a:latin typeface="Arial" panose="020B0604020202020204" pitchFamily="34" charset="0"/>
                <a:cs typeface="Arial" panose="020B0604020202020204" pitchFamily="34" charset="0"/>
              </a:rPr>
              <a:t>bài</a:t>
            </a:r>
            <a:r>
              <a:rPr lang="en-US" sz="2800" dirty="0">
                <a:solidFill>
                  <a:srgbClr val="FFC000"/>
                </a:solidFill>
                <a:latin typeface="Arial" panose="020B0604020202020204" pitchFamily="34" charset="0"/>
                <a:cs typeface="Arial" panose="020B0604020202020204" pitchFamily="34" charset="0"/>
              </a:rPr>
              <a:t> </a:t>
            </a:r>
            <a:r>
              <a:rPr lang="en-US" sz="2800" dirty="0" err="1">
                <a:solidFill>
                  <a:srgbClr val="FFC000"/>
                </a:solidFill>
                <a:latin typeface="Arial" panose="020B0604020202020204" pitchFamily="34" charset="0"/>
                <a:cs typeface="Arial" panose="020B0604020202020204" pitchFamily="34" charset="0"/>
              </a:rPr>
              <a:t>này</a:t>
            </a:r>
            <a:r>
              <a:rPr lang="ru-RU" sz="2800" dirty="0" smtClean="0">
                <a:solidFill>
                  <a:srgbClr val="FFC000"/>
                </a:solidFill>
                <a:latin typeface="Arial" panose="020B0604020202020204" pitchFamily="34" charset="0"/>
                <a:cs typeface="Arial" panose="020B0604020202020204" pitchFamily="34" charset="0"/>
              </a:rPr>
              <a:t>.</a:t>
            </a:r>
            <a:r>
              <a:rPr lang="en-US" dirty="0" smtClean="0">
                <a:solidFill>
                  <a:srgbClr val="FFC000"/>
                </a:solidFill>
              </a:rPr>
              <a:t/>
            </a:r>
            <a:br>
              <a:rPr lang="en-US" dirty="0" smtClean="0">
                <a:solidFill>
                  <a:srgbClr val="FFC000"/>
                </a:solidFill>
              </a:rPr>
            </a:br>
            <a:r>
              <a:rPr lang="en-US" sz="2400" dirty="0"/>
              <a:t>Not all of these will be used by every student</a:t>
            </a:r>
            <a:endParaRPr lang="en-US" sz="2600" dirty="0">
              <a:solidFill>
                <a:srgbClr val="FFC000"/>
              </a:solidFill>
            </a:endParaRPr>
          </a:p>
          <a:p>
            <a:pPr marL="514350" lvl="0" indent="-514350">
              <a:buFont typeface="+mj-lt"/>
              <a:buAutoNum type="arabicPeriod"/>
            </a:pPr>
            <a:r>
              <a:rPr lang="vi-VN" sz="2800" dirty="0" smtClean="0">
                <a:solidFill>
                  <a:srgbClr val="FFC000"/>
                </a:solidFill>
              </a:rPr>
              <a:t>Một </a:t>
            </a:r>
            <a:r>
              <a:rPr lang="vi-VN" sz="2800" dirty="0">
                <a:solidFill>
                  <a:srgbClr val="FFC000"/>
                </a:solidFill>
              </a:rPr>
              <a:t>số bài trong các dự án này có thể sử dụng vào bất cứ thời điểm nào trong chương trình</a:t>
            </a:r>
            <a:r>
              <a:rPr lang="ru-RU" sz="2800" dirty="0" smtClean="0">
                <a:solidFill>
                  <a:srgbClr val="FFC000"/>
                </a:solidFill>
              </a:rPr>
              <a:t>.</a:t>
            </a:r>
            <a:r>
              <a:rPr lang="en-US" dirty="0" smtClean="0">
                <a:solidFill>
                  <a:srgbClr val="FFC000"/>
                </a:solidFill>
              </a:rPr>
              <a:t/>
            </a:r>
            <a:br>
              <a:rPr lang="en-US" dirty="0" smtClean="0">
                <a:solidFill>
                  <a:srgbClr val="FFC000"/>
                </a:solidFill>
              </a:rPr>
            </a:br>
            <a:r>
              <a:rPr lang="en-US" sz="2400" dirty="0"/>
              <a:t>Some of these projects can be used at any point in the program</a:t>
            </a:r>
            <a:r>
              <a:rPr lang="en-US" sz="2400" dirty="0" smtClean="0"/>
              <a:t>.</a:t>
            </a:r>
            <a:endParaRPr lang="en-US" sz="2800" dirty="0"/>
          </a:p>
        </p:txBody>
      </p:sp>
      <p:sp>
        <p:nvSpPr>
          <p:cNvPr id="4" name="Date Placeholder 3"/>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24</a:t>
            </a:fld>
            <a:endParaRPr lang="en-US"/>
          </a:p>
        </p:txBody>
      </p:sp>
    </p:spTree>
    <p:extLst>
      <p:ext uri="{BB962C8B-B14F-4D97-AF65-F5344CB8AC3E}">
        <p14:creationId xmlns:p14="http://schemas.microsoft.com/office/powerpoint/2010/main" val="1543327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solidFill>
                  <a:srgbClr val="FFC000"/>
                </a:solidFill>
              </a:rPr>
              <a:t>Dự</a:t>
            </a:r>
            <a:r>
              <a:rPr lang="en-US" b="1" dirty="0">
                <a:solidFill>
                  <a:srgbClr val="FFC000"/>
                </a:solidFill>
              </a:rPr>
              <a:t> </a:t>
            </a:r>
            <a:r>
              <a:rPr lang="en-US" b="1" dirty="0" err="1" smtClean="0">
                <a:solidFill>
                  <a:srgbClr val="FFC000"/>
                </a:solidFill>
              </a:rPr>
              <a:t>Án</a:t>
            </a:r>
            <a:r>
              <a:rPr lang="en-US" b="1" dirty="0" smtClean="0">
                <a:solidFill>
                  <a:srgbClr val="FFC000"/>
                </a:solidFill>
              </a:rPr>
              <a:t> </a:t>
            </a:r>
            <a:r>
              <a:rPr lang="ru-RU" b="1" dirty="0" smtClean="0">
                <a:solidFill>
                  <a:srgbClr val="FFC000"/>
                </a:solidFill>
              </a:rPr>
              <a:t>301</a:t>
            </a:r>
            <a:r>
              <a:rPr lang="en-US" b="1" dirty="0">
                <a:solidFill>
                  <a:srgbClr val="FFC000"/>
                </a:solidFill>
              </a:rPr>
              <a:t>    </a:t>
            </a:r>
            <a:r>
              <a:rPr lang="en-US" b="1" dirty="0" err="1">
                <a:solidFill>
                  <a:srgbClr val="FFC000"/>
                </a:solidFill>
              </a:rPr>
              <a:t>Có</a:t>
            </a:r>
            <a:r>
              <a:rPr lang="en-US" b="1" dirty="0">
                <a:solidFill>
                  <a:srgbClr val="FFC000"/>
                </a:solidFill>
              </a:rPr>
              <a:t> </a:t>
            </a:r>
            <a:r>
              <a:rPr lang="en-US" b="1" dirty="0" err="1">
                <a:solidFill>
                  <a:srgbClr val="FFC000"/>
                </a:solidFill>
              </a:rPr>
              <a:t>Tôi</a:t>
            </a:r>
            <a:r>
              <a:rPr lang="en-US" b="1" dirty="0">
                <a:solidFill>
                  <a:srgbClr val="FFC000"/>
                </a:solidFill>
              </a:rPr>
              <a:t> </a:t>
            </a:r>
            <a:r>
              <a:rPr lang="en-US" b="1" dirty="0" err="1">
                <a:solidFill>
                  <a:srgbClr val="FFC000"/>
                </a:solidFill>
              </a:rPr>
              <a:t>Đây</a:t>
            </a:r>
            <a:r>
              <a:rPr lang="en-US" b="1" dirty="0" smtClean="0">
                <a:solidFill>
                  <a:srgbClr val="FFC000"/>
                </a:solidFill>
              </a:rPr>
              <a:t>!</a:t>
            </a:r>
            <a:br>
              <a:rPr lang="en-US" b="1" dirty="0" smtClean="0">
                <a:solidFill>
                  <a:srgbClr val="FFC000"/>
                </a:solidFill>
              </a:rPr>
            </a:br>
            <a:r>
              <a:rPr lang="en-US" sz="2700" dirty="0" smtClean="0"/>
              <a:t>Project </a:t>
            </a:r>
            <a:r>
              <a:rPr lang="en-US" sz="2700" dirty="0"/>
              <a:t>301  I’m here</a:t>
            </a:r>
            <a:r>
              <a:rPr lang="en-US" sz="2700" dirty="0" smtClean="0"/>
              <a:t>!</a:t>
            </a:r>
            <a:endParaRPr lang="en-US" sz="2700" dirty="0">
              <a:solidFill>
                <a:srgbClr val="FFC000"/>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81200" y="2184307"/>
            <a:ext cx="5029244" cy="7112092"/>
          </a:xfrm>
        </p:spPr>
      </p:pic>
      <p:sp>
        <p:nvSpPr>
          <p:cNvPr id="3" name="Date Placeholder 2"/>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25</a:t>
            </a:fld>
            <a:endParaRPr lang="en-US"/>
          </a:p>
        </p:txBody>
      </p:sp>
    </p:spTree>
    <p:extLst>
      <p:ext uri="{BB962C8B-B14F-4D97-AF65-F5344CB8AC3E}">
        <p14:creationId xmlns:p14="http://schemas.microsoft.com/office/powerpoint/2010/main" val="30612934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1112838"/>
            <a:ext cx="4114800" cy="3687762"/>
          </a:xfrm>
        </p:spPr>
        <p:txBody>
          <a:bodyPr>
            <a:normAutofit/>
          </a:bodyPr>
          <a:lstStyle/>
          <a:p>
            <a:r>
              <a:rPr lang="en-US" b="1" dirty="0" err="1">
                <a:solidFill>
                  <a:srgbClr val="FFC000"/>
                </a:solidFill>
              </a:rPr>
              <a:t>Dự</a:t>
            </a:r>
            <a:r>
              <a:rPr lang="en-US" b="1" dirty="0">
                <a:solidFill>
                  <a:srgbClr val="FFC000"/>
                </a:solidFill>
              </a:rPr>
              <a:t> </a:t>
            </a:r>
            <a:r>
              <a:rPr lang="en-US" b="1" dirty="0" err="1">
                <a:solidFill>
                  <a:srgbClr val="FFC000"/>
                </a:solidFill>
              </a:rPr>
              <a:t>án</a:t>
            </a:r>
            <a:r>
              <a:rPr lang="en-US" b="1" dirty="0">
                <a:solidFill>
                  <a:srgbClr val="FFC000"/>
                </a:solidFill>
              </a:rPr>
              <a:t> </a:t>
            </a:r>
            <a:r>
              <a:rPr lang="ru-RU" b="1" dirty="0" smtClean="0">
                <a:solidFill>
                  <a:srgbClr val="FFC000"/>
                </a:solidFill>
              </a:rPr>
              <a:t>30</a:t>
            </a:r>
            <a:r>
              <a:rPr lang="en-US" b="1" dirty="0" smtClean="0">
                <a:solidFill>
                  <a:srgbClr val="FFC000"/>
                </a:solidFill>
              </a:rPr>
              <a:t>2 </a:t>
            </a:r>
            <a:r>
              <a:rPr lang="en-US" b="1" dirty="0">
                <a:solidFill>
                  <a:srgbClr val="FFC000"/>
                </a:solidFill>
              </a:rPr>
              <a:t/>
            </a:r>
            <a:br>
              <a:rPr lang="en-US" b="1" dirty="0">
                <a:solidFill>
                  <a:srgbClr val="FFC000"/>
                </a:solidFill>
              </a:rPr>
            </a:br>
            <a:r>
              <a:rPr lang="en-US" b="1" dirty="0" err="1">
                <a:solidFill>
                  <a:srgbClr val="FFC000"/>
                </a:solidFill>
              </a:rPr>
              <a:t>Hy</a:t>
            </a:r>
            <a:r>
              <a:rPr lang="en-US" b="1" dirty="0">
                <a:solidFill>
                  <a:srgbClr val="FFC000"/>
                </a:solidFill>
              </a:rPr>
              <a:t> </a:t>
            </a:r>
            <a:r>
              <a:rPr lang="en-US" b="1" dirty="0" err="1">
                <a:solidFill>
                  <a:srgbClr val="FFC000"/>
                </a:solidFill>
              </a:rPr>
              <a:t>Vọng</a:t>
            </a:r>
            <a:r>
              <a:rPr lang="en-US" b="1" dirty="0">
                <a:solidFill>
                  <a:srgbClr val="FFC000"/>
                </a:solidFill>
              </a:rPr>
              <a:t> </a:t>
            </a:r>
            <a:r>
              <a:rPr lang="en-US" b="1" dirty="0" err="1">
                <a:solidFill>
                  <a:srgbClr val="FFC000"/>
                </a:solidFill>
              </a:rPr>
              <a:t>Mới</a:t>
            </a:r>
            <a:r>
              <a:rPr lang="en-US" b="1" dirty="0">
                <a:solidFill>
                  <a:srgbClr val="FFC000"/>
                </a:solidFill>
              </a:rPr>
              <a:t> Cho </a:t>
            </a:r>
            <a:r>
              <a:rPr lang="en-US" b="1" dirty="0" err="1">
                <a:solidFill>
                  <a:srgbClr val="FFC000"/>
                </a:solidFill>
              </a:rPr>
              <a:t>Cuộc</a:t>
            </a:r>
            <a:r>
              <a:rPr lang="en-US" b="1" dirty="0">
                <a:solidFill>
                  <a:srgbClr val="FFC000"/>
                </a:solidFill>
              </a:rPr>
              <a:t> </a:t>
            </a:r>
            <a:r>
              <a:rPr lang="en-US" b="1" dirty="0" err="1">
                <a:solidFill>
                  <a:srgbClr val="FFC000"/>
                </a:solidFill>
              </a:rPr>
              <a:t>Sống</a:t>
            </a:r>
            <a:r>
              <a:rPr lang="en-US" b="1" dirty="0">
                <a:solidFill>
                  <a:srgbClr val="FFC000"/>
                </a:solidFill>
              </a:rPr>
              <a:t> </a:t>
            </a:r>
            <a:r>
              <a:rPr lang="en-US" b="1" dirty="0" smtClean="0">
                <a:solidFill>
                  <a:srgbClr val="FFC000"/>
                </a:solidFill>
              </a:rPr>
              <a:t/>
            </a:r>
            <a:br>
              <a:rPr lang="en-US" b="1" dirty="0" smtClean="0">
                <a:solidFill>
                  <a:srgbClr val="FFC000"/>
                </a:solidFill>
              </a:rPr>
            </a:br>
            <a:r>
              <a:rPr lang="en-US" b="1" dirty="0" smtClean="0">
                <a:solidFill>
                  <a:srgbClr val="FFC000"/>
                </a:solidFill>
              </a:rPr>
              <a:t/>
            </a:r>
            <a:br>
              <a:rPr lang="en-US" b="1" dirty="0" smtClean="0">
                <a:solidFill>
                  <a:srgbClr val="FFC000"/>
                </a:solidFill>
              </a:rPr>
            </a:br>
            <a:r>
              <a:rPr lang="en-US" sz="2800" dirty="0"/>
              <a:t>Project 302  </a:t>
            </a:r>
            <a:br>
              <a:rPr lang="en-US" sz="2800" dirty="0"/>
            </a:br>
            <a:r>
              <a:rPr lang="en-US" sz="2800" dirty="0"/>
              <a:t>New Hope for </a:t>
            </a:r>
            <a:r>
              <a:rPr lang="en-US" sz="2800" dirty="0" smtClean="0"/>
              <a:t>Life</a:t>
            </a:r>
            <a:endParaRPr lang="en-US" sz="2800" dirty="0">
              <a:solidFill>
                <a:srgbClr val="FFC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847372" cy="6857999"/>
          </a:xfrm>
          <a:prstGeom prst="rect">
            <a:avLst/>
          </a:prstGeom>
        </p:spPr>
      </p:pic>
      <p:sp>
        <p:nvSpPr>
          <p:cNvPr id="3" name="Date Placeholder 2"/>
          <p:cNvSpPr>
            <a:spLocks noGrp="1"/>
          </p:cNvSpPr>
          <p:nvPr>
            <p:ph type="dt" sz="half" idx="10"/>
          </p:nvPr>
        </p:nvSpPr>
        <p:spPr/>
        <p:txBody>
          <a:bodyPr/>
          <a:lstStyle/>
          <a:p>
            <a:r>
              <a:rPr lang="en-US" smtClean="0"/>
              <a:t>12/2016</a:t>
            </a:r>
            <a:endParaRPr lang="en-US"/>
          </a:p>
        </p:txBody>
      </p:sp>
      <p:sp>
        <p:nvSpPr>
          <p:cNvPr id="4" name="Footer Placeholder 3"/>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26</a:t>
            </a:fld>
            <a:endParaRPr lang="en-US"/>
          </a:p>
        </p:txBody>
      </p:sp>
    </p:spTree>
    <p:extLst>
      <p:ext uri="{BB962C8B-B14F-4D97-AF65-F5344CB8AC3E}">
        <p14:creationId xmlns:p14="http://schemas.microsoft.com/office/powerpoint/2010/main" val="32042588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427038"/>
            <a:ext cx="4114800" cy="3916362"/>
          </a:xfrm>
        </p:spPr>
        <p:txBody>
          <a:bodyPr>
            <a:normAutofit/>
          </a:bodyPr>
          <a:lstStyle/>
          <a:p>
            <a:r>
              <a:rPr lang="en-US" b="1" dirty="0" err="1">
                <a:solidFill>
                  <a:srgbClr val="FFC000"/>
                </a:solidFill>
              </a:rPr>
              <a:t>Dự</a:t>
            </a:r>
            <a:r>
              <a:rPr lang="en-US" b="1" dirty="0">
                <a:solidFill>
                  <a:srgbClr val="FFC000"/>
                </a:solidFill>
              </a:rPr>
              <a:t> </a:t>
            </a:r>
            <a:r>
              <a:rPr lang="en-US" b="1" dirty="0" err="1">
                <a:solidFill>
                  <a:srgbClr val="FFC000"/>
                </a:solidFill>
              </a:rPr>
              <a:t>án</a:t>
            </a:r>
            <a:r>
              <a:rPr lang="en-US" b="1" dirty="0">
                <a:solidFill>
                  <a:srgbClr val="FFC000"/>
                </a:solidFill>
              </a:rPr>
              <a:t> </a:t>
            </a:r>
            <a:r>
              <a:rPr lang="ru-RU" b="1" dirty="0" smtClean="0">
                <a:solidFill>
                  <a:srgbClr val="FFC000"/>
                </a:solidFill>
              </a:rPr>
              <a:t>30</a:t>
            </a:r>
            <a:r>
              <a:rPr lang="en-US" b="1" dirty="0">
                <a:solidFill>
                  <a:srgbClr val="FFC000"/>
                </a:solidFill>
              </a:rPr>
              <a:t>3</a:t>
            </a:r>
            <a:br>
              <a:rPr lang="en-US" b="1" dirty="0">
                <a:solidFill>
                  <a:srgbClr val="FFC000"/>
                </a:solidFill>
              </a:rPr>
            </a:br>
            <a:r>
              <a:rPr lang="en-US" b="1" dirty="0" err="1">
                <a:solidFill>
                  <a:srgbClr val="FFC000"/>
                </a:solidFill>
              </a:rPr>
              <a:t>Đến</a:t>
            </a:r>
            <a:r>
              <a:rPr lang="en-US" b="1" dirty="0">
                <a:solidFill>
                  <a:srgbClr val="FFC000"/>
                </a:solidFill>
              </a:rPr>
              <a:t> </a:t>
            </a:r>
            <a:r>
              <a:rPr lang="en-US" b="1" dirty="0" err="1">
                <a:solidFill>
                  <a:srgbClr val="FFC000"/>
                </a:solidFill>
              </a:rPr>
              <a:t>Xem</a:t>
            </a:r>
            <a:r>
              <a:rPr lang="en-US" b="1" dirty="0">
                <a:solidFill>
                  <a:srgbClr val="FFC000"/>
                </a:solidFill>
              </a:rPr>
              <a:t> </a:t>
            </a:r>
            <a:r>
              <a:rPr lang="en-US" b="1" dirty="0" smtClean="0">
                <a:solidFill>
                  <a:srgbClr val="FFC000"/>
                </a:solidFill>
              </a:rPr>
              <a:t/>
            </a:r>
            <a:br>
              <a:rPr lang="en-US" b="1" dirty="0" smtClean="0">
                <a:solidFill>
                  <a:srgbClr val="FFC000"/>
                </a:solidFill>
              </a:rPr>
            </a:br>
            <a:r>
              <a:rPr lang="en-US" b="1" dirty="0" err="1" smtClean="0">
                <a:solidFill>
                  <a:srgbClr val="FFC000"/>
                </a:solidFill>
              </a:rPr>
              <a:t>Quan</a:t>
            </a:r>
            <a:r>
              <a:rPr lang="en-US" b="1" dirty="0" smtClean="0">
                <a:solidFill>
                  <a:srgbClr val="FFC000"/>
                </a:solidFill>
              </a:rPr>
              <a:t> </a:t>
            </a:r>
            <a:r>
              <a:rPr lang="en-US" b="1" dirty="0" err="1">
                <a:solidFill>
                  <a:srgbClr val="FFC000"/>
                </a:solidFill>
              </a:rPr>
              <a:t>Tòa</a:t>
            </a:r>
            <a:r>
              <a:rPr lang="en-US" b="1" dirty="0">
                <a:solidFill>
                  <a:srgbClr val="FFC000"/>
                </a:solidFill>
              </a:rPr>
              <a:t>  </a:t>
            </a:r>
            <a:r>
              <a:rPr lang="en-US" b="1" dirty="0" smtClean="0">
                <a:solidFill>
                  <a:srgbClr val="FFC000"/>
                </a:solidFill>
              </a:rPr>
              <a:t/>
            </a:r>
            <a:br>
              <a:rPr lang="en-US" b="1" dirty="0" smtClean="0">
                <a:solidFill>
                  <a:srgbClr val="FFC000"/>
                </a:solidFill>
              </a:rPr>
            </a:br>
            <a:r>
              <a:rPr lang="en-US" b="1" dirty="0" smtClean="0">
                <a:solidFill>
                  <a:srgbClr val="FFC000"/>
                </a:solidFill>
              </a:rPr>
              <a:t/>
            </a:r>
            <a:br>
              <a:rPr lang="en-US" b="1" dirty="0" smtClean="0">
                <a:solidFill>
                  <a:srgbClr val="FFC000"/>
                </a:solidFill>
              </a:rPr>
            </a:br>
            <a:r>
              <a:rPr lang="en-US" sz="2800" dirty="0"/>
              <a:t>Project 303 </a:t>
            </a:r>
            <a:br>
              <a:rPr lang="en-US" sz="2800" dirty="0"/>
            </a:br>
            <a:r>
              <a:rPr lang="en-US" sz="2800" dirty="0"/>
              <a:t>Go See the </a:t>
            </a:r>
            <a:r>
              <a:rPr lang="en-US" sz="2800" dirty="0" smtClean="0"/>
              <a:t>Judge</a:t>
            </a:r>
            <a:endParaRPr lang="en-US" sz="2800" dirty="0">
              <a:solidFill>
                <a:srgbClr val="FFC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1" y="0"/>
            <a:ext cx="4847373" cy="6857999"/>
          </a:xfrm>
          <a:prstGeom prst="rect">
            <a:avLst/>
          </a:prstGeom>
        </p:spPr>
      </p:pic>
      <p:sp>
        <p:nvSpPr>
          <p:cNvPr id="4" name="Date Placeholder 3"/>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27</a:t>
            </a:fld>
            <a:endParaRPr lang="en-US"/>
          </a:p>
        </p:txBody>
      </p:sp>
    </p:spTree>
    <p:extLst>
      <p:ext uri="{BB962C8B-B14F-4D97-AF65-F5344CB8AC3E}">
        <p14:creationId xmlns:p14="http://schemas.microsoft.com/office/powerpoint/2010/main" val="9375543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smtClean="0"/>
              <a:t>12/2016</a:t>
            </a:r>
          </a:p>
        </p:txBody>
      </p:sp>
      <p:sp>
        <p:nvSpPr>
          <p:cNvPr id="3481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smtClean="0"/>
              <a:t>T505.13        www.iTeenChallenge.org</a:t>
            </a:r>
          </a:p>
        </p:txBody>
      </p:sp>
      <p:sp>
        <p:nvSpPr>
          <p:cNvPr id="4" name="Slide Number Placeholder 3"/>
          <p:cNvSpPr>
            <a:spLocks noGrp="1"/>
          </p:cNvSpPr>
          <p:nvPr>
            <p:ph type="sldNum" sz="quarter" idx="12"/>
          </p:nvPr>
        </p:nvSpPr>
        <p:spPr/>
        <p:txBody>
          <a:bodyPr/>
          <a:lstStyle/>
          <a:p>
            <a:pPr lvl="1">
              <a:defRPr/>
            </a:pPr>
            <a:fld id="{84FD003B-7FC6-463D-B4AC-140040B24801}" type="slidenum">
              <a:rPr lang="en-US" smtClean="0"/>
              <a:pPr lvl="1">
                <a:defRPr/>
              </a:pPr>
              <a:t>28</a:t>
            </a:fld>
            <a:endParaRPr lang="en-US" dirty="0">
              <a:latin typeface="+mn-lt"/>
            </a:endParaRPr>
          </a:p>
        </p:txBody>
      </p:sp>
      <p:sp>
        <p:nvSpPr>
          <p:cNvPr id="34821" name="Rectangle 4"/>
          <p:cNvSpPr>
            <a:spLocks noChangeArrowheads="1"/>
          </p:cNvSpPr>
          <p:nvPr/>
        </p:nvSpPr>
        <p:spPr bwMode="auto">
          <a:xfrm>
            <a:off x="900113" y="5300663"/>
            <a:ext cx="7343775" cy="865187"/>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4822" name="Rectangle 5"/>
          <p:cNvSpPr>
            <a:spLocks noChangeArrowheads="1"/>
          </p:cNvSpPr>
          <p:nvPr/>
        </p:nvSpPr>
        <p:spPr bwMode="auto">
          <a:xfrm>
            <a:off x="2771775" y="4329113"/>
            <a:ext cx="5472113" cy="971550"/>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4823" name="Rectangle 6"/>
          <p:cNvSpPr>
            <a:spLocks noChangeArrowheads="1"/>
          </p:cNvSpPr>
          <p:nvPr/>
        </p:nvSpPr>
        <p:spPr bwMode="auto">
          <a:xfrm>
            <a:off x="3671888" y="3429000"/>
            <a:ext cx="4572000" cy="900113"/>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4824" name="Rectangle 7"/>
          <p:cNvSpPr>
            <a:spLocks noChangeArrowheads="1"/>
          </p:cNvSpPr>
          <p:nvPr/>
        </p:nvSpPr>
        <p:spPr bwMode="auto">
          <a:xfrm>
            <a:off x="4103688" y="2492375"/>
            <a:ext cx="4140200" cy="936625"/>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4825" name="Rectangle 8"/>
          <p:cNvSpPr>
            <a:spLocks noChangeArrowheads="1"/>
          </p:cNvSpPr>
          <p:nvPr/>
        </p:nvSpPr>
        <p:spPr bwMode="auto">
          <a:xfrm>
            <a:off x="4859338" y="1595438"/>
            <a:ext cx="3384550" cy="900112"/>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4826" name="Rectangle 9"/>
          <p:cNvSpPr>
            <a:spLocks noChangeArrowheads="1"/>
          </p:cNvSpPr>
          <p:nvPr/>
        </p:nvSpPr>
        <p:spPr bwMode="auto">
          <a:xfrm>
            <a:off x="5435600" y="692150"/>
            <a:ext cx="2808288" cy="900113"/>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cxnSp>
        <p:nvCxnSpPr>
          <p:cNvPr id="34827" name="Straight Connector 11"/>
          <p:cNvCxnSpPr>
            <a:cxnSpLocks noChangeShapeType="1"/>
          </p:cNvCxnSpPr>
          <p:nvPr/>
        </p:nvCxnSpPr>
        <p:spPr bwMode="auto">
          <a:xfrm>
            <a:off x="1835150" y="5300663"/>
            <a:ext cx="0" cy="865187"/>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28" name="Straight Connector 13"/>
          <p:cNvCxnSpPr>
            <a:cxnSpLocks noChangeShapeType="1"/>
          </p:cNvCxnSpPr>
          <p:nvPr/>
        </p:nvCxnSpPr>
        <p:spPr bwMode="auto">
          <a:xfrm>
            <a:off x="2771775" y="5300663"/>
            <a:ext cx="0" cy="865187"/>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29" name="Straight Connector 15"/>
          <p:cNvCxnSpPr>
            <a:cxnSpLocks noChangeShapeType="1"/>
          </p:cNvCxnSpPr>
          <p:nvPr/>
        </p:nvCxnSpPr>
        <p:spPr bwMode="auto">
          <a:xfrm>
            <a:off x="3671888" y="4329113"/>
            <a:ext cx="0" cy="971550"/>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30" name="Straight Connector 27"/>
          <p:cNvCxnSpPr>
            <a:cxnSpLocks noChangeShapeType="1"/>
          </p:cNvCxnSpPr>
          <p:nvPr/>
        </p:nvCxnSpPr>
        <p:spPr bwMode="auto">
          <a:xfrm>
            <a:off x="3671888" y="5300663"/>
            <a:ext cx="0" cy="865187"/>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31" name="Straight Connector 31"/>
          <p:cNvCxnSpPr>
            <a:cxnSpLocks noChangeShapeType="1"/>
            <a:endCxn id="34821" idx="0"/>
          </p:cNvCxnSpPr>
          <p:nvPr/>
        </p:nvCxnSpPr>
        <p:spPr bwMode="auto">
          <a:xfrm>
            <a:off x="4572000" y="4329113"/>
            <a:ext cx="0" cy="971550"/>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32" name="Straight Connector 33"/>
          <p:cNvCxnSpPr>
            <a:cxnSpLocks noChangeShapeType="1"/>
          </p:cNvCxnSpPr>
          <p:nvPr/>
        </p:nvCxnSpPr>
        <p:spPr bwMode="auto">
          <a:xfrm>
            <a:off x="5832475" y="3429000"/>
            <a:ext cx="0" cy="900113"/>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33" name="Straight Connector 35"/>
          <p:cNvCxnSpPr>
            <a:cxnSpLocks noChangeShapeType="1"/>
          </p:cNvCxnSpPr>
          <p:nvPr/>
        </p:nvCxnSpPr>
        <p:spPr bwMode="auto">
          <a:xfrm>
            <a:off x="6985000" y="3429000"/>
            <a:ext cx="0" cy="900113"/>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34" name="Straight Connector 37"/>
          <p:cNvCxnSpPr>
            <a:cxnSpLocks noChangeShapeType="1"/>
          </p:cNvCxnSpPr>
          <p:nvPr/>
        </p:nvCxnSpPr>
        <p:spPr bwMode="auto">
          <a:xfrm>
            <a:off x="5219700" y="2492375"/>
            <a:ext cx="0" cy="936625"/>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35" name="Straight Connector 39"/>
          <p:cNvCxnSpPr>
            <a:cxnSpLocks noChangeShapeType="1"/>
          </p:cNvCxnSpPr>
          <p:nvPr/>
        </p:nvCxnSpPr>
        <p:spPr bwMode="auto">
          <a:xfrm>
            <a:off x="5957888" y="2492375"/>
            <a:ext cx="0" cy="936625"/>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36" name="Straight Connector 41"/>
          <p:cNvCxnSpPr>
            <a:cxnSpLocks noChangeShapeType="1"/>
          </p:cNvCxnSpPr>
          <p:nvPr/>
        </p:nvCxnSpPr>
        <p:spPr bwMode="auto">
          <a:xfrm>
            <a:off x="6696075" y="2492375"/>
            <a:ext cx="0" cy="936625"/>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37" name="Straight Connector 43"/>
          <p:cNvCxnSpPr>
            <a:cxnSpLocks noChangeShapeType="1"/>
          </p:cNvCxnSpPr>
          <p:nvPr/>
        </p:nvCxnSpPr>
        <p:spPr bwMode="auto">
          <a:xfrm>
            <a:off x="7416800" y="2492375"/>
            <a:ext cx="0" cy="936625"/>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38" name="Straight Connector 45"/>
          <p:cNvCxnSpPr>
            <a:cxnSpLocks noChangeShapeType="1"/>
          </p:cNvCxnSpPr>
          <p:nvPr/>
        </p:nvCxnSpPr>
        <p:spPr bwMode="auto">
          <a:xfrm>
            <a:off x="5832475" y="1592263"/>
            <a:ext cx="0" cy="900112"/>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39" name="Straight Connector 47"/>
          <p:cNvCxnSpPr>
            <a:cxnSpLocks noChangeShapeType="1"/>
          </p:cNvCxnSpPr>
          <p:nvPr/>
        </p:nvCxnSpPr>
        <p:spPr bwMode="auto">
          <a:xfrm>
            <a:off x="6696075" y="1592263"/>
            <a:ext cx="0" cy="900112"/>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40" name="Straight Connector 49"/>
          <p:cNvCxnSpPr>
            <a:cxnSpLocks noChangeShapeType="1"/>
          </p:cNvCxnSpPr>
          <p:nvPr/>
        </p:nvCxnSpPr>
        <p:spPr bwMode="auto">
          <a:xfrm>
            <a:off x="7308850" y="1592263"/>
            <a:ext cx="0" cy="900112"/>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41" name="Straight Connector 51"/>
          <p:cNvCxnSpPr>
            <a:cxnSpLocks noChangeShapeType="1"/>
            <a:endCxn id="34821" idx="2"/>
          </p:cNvCxnSpPr>
          <p:nvPr/>
        </p:nvCxnSpPr>
        <p:spPr bwMode="auto">
          <a:xfrm>
            <a:off x="4572000" y="5300663"/>
            <a:ext cx="0" cy="865187"/>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42" name="Straight Connector 55"/>
          <p:cNvCxnSpPr>
            <a:cxnSpLocks noChangeShapeType="1"/>
          </p:cNvCxnSpPr>
          <p:nvPr/>
        </p:nvCxnSpPr>
        <p:spPr bwMode="auto">
          <a:xfrm>
            <a:off x="5508625" y="5300663"/>
            <a:ext cx="0" cy="865187"/>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43" name="Straight Connector 57"/>
          <p:cNvCxnSpPr>
            <a:cxnSpLocks noChangeShapeType="1"/>
          </p:cNvCxnSpPr>
          <p:nvPr/>
        </p:nvCxnSpPr>
        <p:spPr bwMode="auto">
          <a:xfrm>
            <a:off x="7308850" y="5300663"/>
            <a:ext cx="0" cy="865187"/>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4844" name="Straight Connector 59"/>
          <p:cNvCxnSpPr>
            <a:cxnSpLocks noChangeShapeType="1"/>
          </p:cNvCxnSpPr>
          <p:nvPr/>
        </p:nvCxnSpPr>
        <p:spPr bwMode="auto">
          <a:xfrm>
            <a:off x="6408738" y="5300663"/>
            <a:ext cx="0" cy="865187"/>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4845" name="TextBox 63"/>
          <p:cNvSpPr txBox="1">
            <a:spLocks noChangeArrowheads="1"/>
          </p:cNvSpPr>
          <p:nvPr/>
        </p:nvSpPr>
        <p:spPr bwMode="auto">
          <a:xfrm>
            <a:off x="971550" y="5445125"/>
            <a:ext cx="863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pt-BR" altLang="en-US" sz="1100"/>
              <a:t>Proyecto 301, ¡Aquí estoy!</a:t>
            </a:r>
            <a:endParaRPr lang="en-US" altLang="en-US" sz="1100"/>
          </a:p>
        </p:txBody>
      </p:sp>
      <p:sp>
        <p:nvSpPr>
          <p:cNvPr id="65" name="TextBox 64"/>
          <p:cNvSpPr txBox="1"/>
          <p:nvPr/>
        </p:nvSpPr>
        <p:spPr>
          <a:xfrm>
            <a:off x="576263" y="188913"/>
            <a:ext cx="7667625" cy="830262"/>
          </a:xfrm>
          <a:prstGeom prst="rect">
            <a:avLst/>
          </a:prstGeom>
          <a:noFill/>
        </p:spPr>
        <p:txBody>
          <a:bodyPr>
            <a:spAutoFit/>
          </a:bodyPr>
          <a:lstStyle/>
          <a:p>
            <a:pPr>
              <a:defRPr/>
            </a:pPr>
            <a:r>
              <a:rPr lang="es-ES" b="1" dirty="0">
                <a:solidFill>
                  <a:srgbClr val="FFCC00"/>
                </a:solidFill>
                <a:latin typeface="+mj-lt"/>
              </a:rPr>
              <a:t>Orden de las Lecciones de EPNC para los nuevos estudiantes </a:t>
            </a:r>
            <a:endParaRPr lang="en-US" b="1" dirty="0">
              <a:solidFill>
                <a:srgbClr val="FFCC00"/>
              </a:solidFill>
              <a:latin typeface="+mj-lt"/>
            </a:endParaRPr>
          </a:p>
        </p:txBody>
      </p:sp>
      <p:sp>
        <p:nvSpPr>
          <p:cNvPr id="34847" name="TextBox 65"/>
          <p:cNvSpPr txBox="1">
            <a:spLocks noChangeArrowheads="1"/>
          </p:cNvSpPr>
          <p:nvPr/>
        </p:nvSpPr>
        <p:spPr bwMode="auto">
          <a:xfrm>
            <a:off x="1943100" y="5516563"/>
            <a:ext cx="720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200"/>
              <a:t>Lección 101</a:t>
            </a:r>
          </a:p>
        </p:txBody>
      </p:sp>
      <p:sp>
        <p:nvSpPr>
          <p:cNvPr id="34848" name="TextBox 66"/>
          <p:cNvSpPr txBox="1">
            <a:spLocks noChangeArrowheads="1"/>
          </p:cNvSpPr>
          <p:nvPr/>
        </p:nvSpPr>
        <p:spPr bwMode="auto">
          <a:xfrm>
            <a:off x="3671888" y="5445125"/>
            <a:ext cx="9001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 altLang="en-US" sz="900"/>
              <a:t>Segunda lección , 102, 108, o 309</a:t>
            </a:r>
            <a:endParaRPr lang="en-US" altLang="en-US" sz="900"/>
          </a:p>
        </p:txBody>
      </p:sp>
      <p:sp>
        <p:nvSpPr>
          <p:cNvPr id="34849" name="TextBox 67"/>
          <p:cNvSpPr txBox="1">
            <a:spLocks noChangeArrowheads="1"/>
          </p:cNvSpPr>
          <p:nvPr/>
        </p:nvSpPr>
        <p:spPr bwMode="auto">
          <a:xfrm>
            <a:off x="4572000" y="5373688"/>
            <a:ext cx="1071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 altLang="en-US" sz="1000"/>
              <a:t>Lección  102, si el estudiante no la ha terminado todavía</a:t>
            </a:r>
            <a:endParaRPr lang="en-US" altLang="en-US" sz="1000"/>
          </a:p>
        </p:txBody>
      </p:sp>
      <p:sp>
        <p:nvSpPr>
          <p:cNvPr id="34850" name="TextBox 68"/>
          <p:cNvSpPr txBox="1">
            <a:spLocks noChangeArrowheads="1"/>
          </p:cNvSpPr>
          <p:nvPr/>
        </p:nvSpPr>
        <p:spPr bwMode="auto">
          <a:xfrm>
            <a:off x="5508625" y="5384800"/>
            <a:ext cx="9001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 altLang="en-US" sz="1000"/>
              <a:t>La próxima lección  es una de éstas 103, 104, 105, 106</a:t>
            </a:r>
            <a:endParaRPr lang="en-US" altLang="en-US" sz="1000"/>
          </a:p>
        </p:txBody>
      </p:sp>
      <p:sp>
        <p:nvSpPr>
          <p:cNvPr id="34851" name="TextBox 69"/>
          <p:cNvSpPr txBox="1">
            <a:spLocks noChangeArrowheads="1"/>
          </p:cNvSpPr>
          <p:nvPr/>
        </p:nvSpPr>
        <p:spPr bwMode="auto">
          <a:xfrm>
            <a:off x="6408738" y="5445125"/>
            <a:ext cx="827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200"/>
              <a:t>Próxima lección  108</a:t>
            </a:r>
          </a:p>
        </p:txBody>
      </p:sp>
      <p:sp>
        <p:nvSpPr>
          <p:cNvPr id="34852" name="TextBox 70"/>
          <p:cNvSpPr txBox="1">
            <a:spLocks noChangeArrowheads="1"/>
          </p:cNvSpPr>
          <p:nvPr/>
        </p:nvSpPr>
        <p:spPr bwMode="auto">
          <a:xfrm>
            <a:off x="7308850" y="5349875"/>
            <a:ext cx="93503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 altLang="en-US" sz="1000"/>
              <a:t>Lecciones del estudio bíblico de la Unidad 2 (Vea la Nota #1, página _)</a:t>
            </a:r>
            <a:endParaRPr lang="en-US" altLang="en-US" sz="1000"/>
          </a:p>
        </p:txBody>
      </p:sp>
      <p:sp>
        <p:nvSpPr>
          <p:cNvPr id="34853" name="TextBox 71"/>
          <p:cNvSpPr txBox="1">
            <a:spLocks noChangeArrowheads="1"/>
          </p:cNvSpPr>
          <p:nvPr/>
        </p:nvSpPr>
        <p:spPr bwMode="auto">
          <a:xfrm>
            <a:off x="2771775" y="4424363"/>
            <a:ext cx="900113"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s-ES" sz="1050" dirty="0" smtClean="0"/>
              <a:t>Clase de memorización de la Escritura</a:t>
            </a:r>
          </a:p>
          <a:p>
            <a:pPr eaLnBrk="1" hangingPunct="1">
              <a:defRPr/>
            </a:pPr>
            <a:r>
              <a:rPr lang="es-ES" sz="1050" dirty="0" smtClean="0"/>
              <a:t>1er versículo</a:t>
            </a:r>
          </a:p>
        </p:txBody>
      </p:sp>
      <p:sp>
        <p:nvSpPr>
          <p:cNvPr id="34854" name="TextBox 72"/>
          <p:cNvSpPr txBox="1">
            <a:spLocks noChangeArrowheads="1"/>
          </p:cNvSpPr>
          <p:nvPr/>
        </p:nvSpPr>
        <p:spPr bwMode="auto">
          <a:xfrm>
            <a:off x="3671888" y="4508500"/>
            <a:ext cx="9001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100"/>
              <a:t>2do versículo</a:t>
            </a:r>
          </a:p>
        </p:txBody>
      </p:sp>
      <p:sp>
        <p:nvSpPr>
          <p:cNvPr id="34855" name="TextBox 73"/>
          <p:cNvSpPr txBox="1">
            <a:spLocks noChangeArrowheads="1"/>
          </p:cNvSpPr>
          <p:nvPr/>
        </p:nvSpPr>
        <p:spPr bwMode="auto">
          <a:xfrm>
            <a:off x="4643438" y="4508500"/>
            <a:ext cx="3492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 altLang="en-US" sz="1200"/>
              <a:t>De aquí en adelante, comienzan un nuevo versículo tan pronto como terminen uno.</a:t>
            </a:r>
            <a:endParaRPr lang="en-US" altLang="en-US" sz="1200"/>
          </a:p>
        </p:txBody>
      </p:sp>
      <p:sp>
        <p:nvSpPr>
          <p:cNvPr id="34856" name="TextBox 74"/>
          <p:cNvSpPr txBox="1">
            <a:spLocks noChangeArrowheads="1"/>
          </p:cNvSpPr>
          <p:nvPr/>
        </p:nvSpPr>
        <p:spPr bwMode="auto">
          <a:xfrm>
            <a:off x="3671888" y="3573463"/>
            <a:ext cx="2087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pt-BR" altLang="en-US" sz="1200"/>
              <a:t>Clase de Lectura personal</a:t>
            </a:r>
          </a:p>
          <a:p>
            <a:pPr eaLnBrk="1" hangingPunct="1"/>
            <a:r>
              <a:rPr lang="es-ES" altLang="en-US" sz="1200"/>
              <a:t>1er Libro – Comenzar los resúmenes de la lectura diaria</a:t>
            </a:r>
            <a:r>
              <a:rPr lang="pt-BR" altLang="en-US" sz="1200"/>
              <a:t> </a:t>
            </a:r>
          </a:p>
        </p:txBody>
      </p:sp>
      <p:sp>
        <p:nvSpPr>
          <p:cNvPr id="34857" name="TextBox 75"/>
          <p:cNvSpPr txBox="1">
            <a:spLocks noChangeArrowheads="1"/>
          </p:cNvSpPr>
          <p:nvPr/>
        </p:nvSpPr>
        <p:spPr bwMode="auto">
          <a:xfrm>
            <a:off x="5832475" y="3465513"/>
            <a:ext cx="1079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 altLang="en-US" sz="1000"/>
              <a:t>Al terminar el 1er libro, escribir un informe sobre el libro.</a:t>
            </a:r>
            <a:endParaRPr lang="en-US" altLang="en-US" sz="1000"/>
          </a:p>
        </p:txBody>
      </p:sp>
      <p:sp>
        <p:nvSpPr>
          <p:cNvPr id="34858" name="TextBox 76"/>
          <p:cNvSpPr txBox="1">
            <a:spLocks noChangeArrowheads="1"/>
          </p:cNvSpPr>
          <p:nvPr/>
        </p:nvSpPr>
        <p:spPr bwMode="auto">
          <a:xfrm>
            <a:off x="7019925" y="3471863"/>
            <a:ext cx="129698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 altLang="en-US" sz="900"/>
              <a:t>De aquí en adelante, comienzan un nuevo libro según su Contrato del Estudiante para Aprender </a:t>
            </a:r>
            <a:endParaRPr lang="en-US" altLang="en-US" sz="900"/>
          </a:p>
        </p:txBody>
      </p:sp>
      <p:sp>
        <p:nvSpPr>
          <p:cNvPr id="34859" name="TextBox 77"/>
          <p:cNvSpPr txBox="1">
            <a:spLocks noChangeArrowheads="1"/>
          </p:cNvSpPr>
          <p:nvPr/>
        </p:nvSpPr>
        <p:spPr bwMode="auto">
          <a:xfrm>
            <a:off x="4284663" y="2528888"/>
            <a:ext cx="9350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 altLang="en-US" sz="1200"/>
              <a:t>Clase de Lectura bíblica</a:t>
            </a:r>
          </a:p>
          <a:p>
            <a:pPr eaLnBrk="1" hangingPunct="1"/>
            <a:r>
              <a:rPr lang="es-ES" altLang="en-US" sz="1200"/>
              <a:t>Marcos</a:t>
            </a:r>
          </a:p>
        </p:txBody>
      </p:sp>
      <p:sp>
        <p:nvSpPr>
          <p:cNvPr id="34860" name="TextBox 78"/>
          <p:cNvSpPr txBox="1">
            <a:spLocks noChangeArrowheads="1"/>
          </p:cNvSpPr>
          <p:nvPr/>
        </p:nvSpPr>
        <p:spPr bwMode="auto">
          <a:xfrm>
            <a:off x="5219700" y="2824163"/>
            <a:ext cx="7381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200"/>
              <a:t>Santiago</a:t>
            </a:r>
          </a:p>
        </p:txBody>
      </p:sp>
      <p:sp>
        <p:nvSpPr>
          <p:cNvPr id="34861" name="TextBox 79"/>
          <p:cNvSpPr txBox="1">
            <a:spLocks noChangeArrowheads="1"/>
          </p:cNvSpPr>
          <p:nvPr/>
        </p:nvSpPr>
        <p:spPr bwMode="auto">
          <a:xfrm>
            <a:off x="5886450" y="2824163"/>
            <a:ext cx="873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200"/>
              <a:t>Filipenses</a:t>
            </a:r>
          </a:p>
        </p:txBody>
      </p:sp>
      <p:sp>
        <p:nvSpPr>
          <p:cNvPr id="34862" name="TextBox 80"/>
          <p:cNvSpPr txBox="1">
            <a:spLocks noChangeArrowheads="1"/>
          </p:cNvSpPr>
          <p:nvPr/>
        </p:nvSpPr>
        <p:spPr bwMode="auto">
          <a:xfrm>
            <a:off x="6732588" y="2816225"/>
            <a:ext cx="7191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200"/>
              <a:t>Gálatas</a:t>
            </a:r>
          </a:p>
        </p:txBody>
      </p:sp>
      <p:sp>
        <p:nvSpPr>
          <p:cNvPr id="34863" name="TextBox 81"/>
          <p:cNvSpPr txBox="1">
            <a:spLocks noChangeArrowheads="1"/>
          </p:cNvSpPr>
          <p:nvPr/>
        </p:nvSpPr>
        <p:spPr bwMode="auto">
          <a:xfrm>
            <a:off x="7416800" y="2495550"/>
            <a:ext cx="8270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 altLang="en-US" sz="900"/>
              <a:t>Vea el resto del horario en el manual para el estudiante </a:t>
            </a:r>
            <a:endParaRPr lang="pt-BR" altLang="en-US" sz="1000"/>
          </a:p>
        </p:txBody>
      </p:sp>
      <p:sp>
        <p:nvSpPr>
          <p:cNvPr id="34864" name="TextBox 82"/>
          <p:cNvSpPr txBox="1">
            <a:spLocks noChangeArrowheads="1"/>
          </p:cNvSpPr>
          <p:nvPr/>
        </p:nvSpPr>
        <p:spPr bwMode="auto">
          <a:xfrm>
            <a:off x="4824413" y="1557338"/>
            <a:ext cx="1062037"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200"/>
              <a:t>Cualidades del carácter </a:t>
            </a:r>
          </a:p>
          <a:p>
            <a:pPr eaLnBrk="1" hangingPunct="1"/>
            <a:r>
              <a:rPr lang="es-ES" altLang="en-US" sz="1200"/>
              <a:t>Leer el manual para el estudiante</a:t>
            </a:r>
            <a:endParaRPr lang="en-US" altLang="en-US" sz="1200"/>
          </a:p>
        </p:txBody>
      </p:sp>
      <p:sp>
        <p:nvSpPr>
          <p:cNvPr id="34865" name="TextBox 83"/>
          <p:cNvSpPr txBox="1">
            <a:spLocks noChangeArrowheads="1"/>
          </p:cNvSpPr>
          <p:nvPr/>
        </p:nvSpPr>
        <p:spPr bwMode="auto">
          <a:xfrm>
            <a:off x="5867400" y="1549400"/>
            <a:ext cx="828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 altLang="en-US" sz="1200"/>
              <a:t>Hacer la primera cualidad de carácter</a:t>
            </a:r>
            <a:endParaRPr lang="en-US" altLang="en-US" sz="1200"/>
          </a:p>
        </p:txBody>
      </p:sp>
      <p:sp>
        <p:nvSpPr>
          <p:cNvPr id="34866" name="TextBox 84"/>
          <p:cNvSpPr txBox="1">
            <a:spLocks noChangeArrowheads="1"/>
          </p:cNvSpPr>
          <p:nvPr/>
        </p:nvSpPr>
        <p:spPr bwMode="auto">
          <a:xfrm>
            <a:off x="6588125" y="1736725"/>
            <a:ext cx="8636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100"/>
              <a:t>2da Cualidad</a:t>
            </a:r>
          </a:p>
        </p:txBody>
      </p:sp>
      <p:sp>
        <p:nvSpPr>
          <p:cNvPr id="34867" name="TextBox 85"/>
          <p:cNvSpPr txBox="1">
            <a:spLocks noChangeArrowheads="1"/>
          </p:cNvSpPr>
          <p:nvPr/>
        </p:nvSpPr>
        <p:spPr bwMode="auto">
          <a:xfrm>
            <a:off x="7308850" y="1628775"/>
            <a:ext cx="900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 altLang="en-US" sz="800"/>
              <a:t>Vea la nota #2 del maestro en la página _ del Orden de las Lecciones de EPNC </a:t>
            </a:r>
            <a:endParaRPr lang="en-US" altLang="en-US" sz="800"/>
          </a:p>
        </p:txBody>
      </p:sp>
      <p:sp>
        <p:nvSpPr>
          <p:cNvPr id="34868" name="TextBox 86"/>
          <p:cNvSpPr txBox="1">
            <a:spLocks noChangeArrowheads="1"/>
          </p:cNvSpPr>
          <p:nvPr/>
        </p:nvSpPr>
        <p:spPr bwMode="auto">
          <a:xfrm>
            <a:off x="5462588" y="800100"/>
            <a:ext cx="2781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 altLang="en-US" sz="1200"/>
              <a:t>Proyectos especiales y/o Clases Correctivas de Lectura </a:t>
            </a:r>
            <a:endParaRPr lang="pt-BR" altLang="en-US" sz="12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7" y="270459"/>
            <a:ext cx="9120073" cy="5977941"/>
          </a:xfrm>
          <a:prstGeom prst="rect">
            <a:avLst/>
          </a:prstGeom>
        </p:spPr>
      </p:pic>
    </p:spTree>
    <p:extLst>
      <p:ext uri="{BB962C8B-B14F-4D97-AF65-F5344CB8AC3E}">
        <p14:creationId xmlns:p14="http://schemas.microsoft.com/office/powerpoint/2010/main" val="35246347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SequencingofPSNClessons_Page_4"/>
          <p:cNvPicPr>
            <a:picLocks noChangeAspect="1" noChangeArrowheads="1"/>
          </p:cNvPicPr>
          <p:nvPr/>
        </p:nvPicPr>
        <p:blipFill>
          <a:blip r:embed="rId3">
            <a:extLst>
              <a:ext uri="{28A0092B-C50C-407E-A947-70E740481C1C}">
                <a14:useLocalDpi xmlns:a14="http://schemas.microsoft.com/office/drawing/2010/main" val="0"/>
              </a:ext>
            </a:extLst>
          </a:blip>
          <a:srcRect l="13251" t="15451" r="12170" b="11752"/>
          <a:stretch>
            <a:fillRect/>
          </a:stretch>
        </p:blipFill>
        <p:spPr bwMode="auto">
          <a:xfrm>
            <a:off x="-9880" y="1"/>
            <a:ext cx="9153880" cy="690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r>
              <a:rPr lang="en-US" smtClean="0"/>
              <a:t>12/2016</a:t>
            </a:r>
            <a:endParaRPr lang="en-US"/>
          </a:p>
        </p:txBody>
      </p:sp>
      <p:sp>
        <p:nvSpPr>
          <p:cNvPr id="4" name="Footer Placeholder 3"/>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29</a:t>
            </a:fld>
            <a:endParaRPr lang="en-US"/>
          </a:p>
        </p:txBody>
      </p:sp>
    </p:spTree>
    <p:extLst>
      <p:ext uri="{BB962C8B-B14F-4D97-AF65-F5344CB8AC3E}">
        <p14:creationId xmlns:p14="http://schemas.microsoft.com/office/powerpoint/2010/main" val="2960321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regg\Documents\Teacher Training Conferences\Prev. Conferences\GTC 2012\Brazil 10-2012\photos\DSCN4249.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r>
              <a:rPr lang="en-US" smtClean="0"/>
              <a:t>12/2016</a:t>
            </a:r>
            <a:endParaRPr lang="en-US"/>
          </a:p>
        </p:txBody>
      </p:sp>
      <p:sp>
        <p:nvSpPr>
          <p:cNvPr id="4" name="Footer Placeholder 3"/>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3</a:t>
            </a:fld>
            <a:endParaRPr lang="en-US"/>
          </a:p>
        </p:txBody>
      </p:sp>
    </p:spTree>
    <p:extLst>
      <p:ext uri="{BB962C8B-B14F-4D97-AF65-F5344CB8AC3E}">
        <p14:creationId xmlns:p14="http://schemas.microsoft.com/office/powerpoint/2010/main" val="17010327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5400" b="1" dirty="0" smtClean="0">
                <a:solidFill>
                  <a:srgbClr val="FFC000"/>
                </a:solidFill>
                <a:effectLst>
                  <a:outerShdw blurRad="38100" dist="38100" dir="2700000" algn="tl">
                    <a:srgbClr val="000000">
                      <a:alpha val="43137"/>
                    </a:srgbClr>
                  </a:outerShdw>
                </a:effectLst>
              </a:rPr>
              <a:t>Контракты</a:t>
            </a:r>
            <a:r>
              <a:rPr lang="en-US" sz="5400" b="1" dirty="0" smtClean="0">
                <a:solidFill>
                  <a:srgbClr val="FFC000"/>
                </a:solidFill>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Contracts</a:t>
            </a:r>
            <a:r>
              <a:rPr lang="en-US" sz="2800" b="1" dirty="0">
                <a:solidFill>
                  <a:srgbClr val="FF0000"/>
                </a:solidFill>
                <a:effectLst>
                  <a:outerShdw blurRad="38100" dist="38100" dir="2700000" algn="tl">
                    <a:srgbClr val="000000">
                      <a:alpha val="43137"/>
                    </a:srgbClr>
                  </a:outerShdw>
                </a:effectLst>
              </a:rPr>
              <a:t> </a:t>
            </a:r>
            <a:endParaRPr lang="en-US" sz="54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lnSpcReduction="10000"/>
          </a:bodyPr>
          <a:lstStyle/>
          <a:p>
            <a:pPr marL="0" indent="0">
              <a:buNone/>
            </a:pPr>
            <a:r>
              <a:rPr lang="ru-RU" sz="3600" dirty="0" smtClean="0">
                <a:solidFill>
                  <a:srgbClr val="FFC000"/>
                </a:solidFill>
              </a:rPr>
              <a:t>Студентам выдаются </a:t>
            </a:r>
            <a:r>
              <a:rPr lang="ru-RU" sz="4000" u="sng" dirty="0">
                <a:solidFill>
                  <a:srgbClr val="FFC000"/>
                </a:solidFill>
              </a:rPr>
              <a:t>контракты</a:t>
            </a:r>
            <a:r>
              <a:rPr lang="ru-RU" sz="3600" dirty="0">
                <a:solidFill>
                  <a:srgbClr val="FFC000"/>
                </a:solidFill>
              </a:rPr>
              <a:t>, разработанные, чтобы отвечать на нужды и интересы студентов, помогая им работать на уровне их учебных способностей</a:t>
            </a:r>
            <a:r>
              <a:rPr lang="ru-RU" sz="3600" dirty="0" smtClean="0">
                <a:solidFill>
                  <a:srgbClr val="FFC000"/>
                </a:solidFill>
              </a:rPr>
              <a:t>.</a:t>
            </a:r>
            <a:r>
              <a:rPr lang="en-US" dirty="0" smtClean="0">
                <a:solidFill>
                  <a:srgbClr val="FFC000"/>
                </a:solidFill>
              </a:rPr>
              <a:t/>
            </a:r>
            <a:br>
              <a:rPr lang="en-US" dirty="0" smtClean="0">
                <a:solidFill>
                  <a:srgbClr val="FFC000"/>
                </a:solidFill>
              </a:rPr>
            </a:br>
            <a:r>
              <a:rPr lang="en-US" sz="2800" dirty="0"/>
              <a:t>Students are given contracts that are custom designed to address their needs and interests as well as it allows you to work with them within their learning abilities </a:t>
            </a:r>
            <a:br>
              <a:rPr lang="en-US" sz="2800" dirty="0"/>
            </a:br>
            <a:endParaRPr lang="en-US" dirty="0">
              <a:solidFill>
                <a:srgbClr val="FFC000"/>
              </a:solidFill>
            </a:endParaRPr>
          </a:p>
          <a:p>
            <a:endParaRPr lang="en-US" dirty="0">
              <a:solidFill>
                <a:srgbClr val="FFC000"/>
              </a:solidFill>
            </a:endParaRPr>
          </a:p>
        </p:txBody>
      </p:sp>
      <p:sp>
        <p:nvSpPr>
          <p:cNvPr id="4" name="Date Placeholder 3"/>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30</a:t>
            </a:fld>
            <a:endParaRPr lang="en-US"/>
          </a:p>
        </p:txBody>
      </p:sp>
    </p:spTree>
    <p:extLst>
      <p:ext uri="{BB962C8B-B14F-4D97-AF65-F5344CB8AC3E}">
        <p14:creationId xmlns:p14="http://schemas.microsoft.com/office/powerpoint/2010/main" val="487416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5400" b="1" dirty="0">
                <a:solidFill>
                  <a:srgbClr val="FFC000"/>
                </a:solidFill>
                <a:effectLst>
                  <a:outerShdw blurRad="38100" dist="38100" dir="2700000" algn="tl">
                    <a:srgbClr val="000000">
                      <a:alpha val="43137"/>
                    </a:srgbClr>
                  </a:outerShdw>
                </a:effectLst>
              </a:rPr>
              <a:t>Cam </a:t>
            </a:r>
            <a:r>
              <a:rPr lang="en-US" sz="5400" b="1" dirty="0" err="1">
                <a:solidFill>
                  <a:srgbClr val="FFC000"/>
                </a:solidFill>
                <a:effectLst>
                  <a:outerShdw blurRad="38100" dist="38100" dir="2700000" algn="tl">
                    <a:srgbClr val="000000">
                      <a:alpha val="43137"/>
                    </a:srgbClr>
                  </a:outerShdw>
                </a:effectLst>
              </a:rPr>
              <a:t>Kết</a:t>
            </a:r>
            <a:r>
              <a:rPr lang="en-US" sz="5400" b="1" dirty="0">
                <a:solidFill>
                  <a:srgbClr val="FFC000"/>
                </a:solidFill>
                <a:effectLst>
                  <a:outerShdw blurRad="38100" dist="38100" dir="2700000" algn="tl">
                    <a:srgbClr val="000000">
                      <a:alpha val="43137"/>
                    </a:srgbClr>
                  </a:outerShdw>
                </a:effectLst>
              </a:rPr>
              <a:t> </a:t>
            </a:r>
            <a:r>
              <a:rPr lang="en-US" sz="5400" b="1" dirty="0" err="1">
                <a:solidFill>
                  <a:srgbClr val="FFC000"/>
                </a:solidFill>
                <a:effectLst>
                  <a:outerShdw blurRad="38100" dist="38100" dir="2700000" algn="tl">
                    <a:srgbClr val="000000">
                      <a:alpha val="43137"/>
                    </a:srgbClr>
                  </a:outerShdw>
                </a:effectLst>
              </a:rPr>
              <a:t>Học</a:t>
            </a:r>
            <a:r>
              <a:rPr lang="en-US" sz="5400" b="1" dirty="0">
                <a:solidFill>
                  <a:srgbClr val="FFC000"/>
                </a:solidFill>
                <a:effectLst>
                  <a:outerShdw blurRad="38100" dist="38100" dir="2700000" algn="tl">
                    <a:srgbClr val="000000">
                      <a:alpha val="43137"/>
                    </a:srgbClr>
                  </a:outerShdw>
                </a:effectLst>
              </a:rPr>
              <a:t> </a:t>
            </a:r>
            <a:r>
              <a:rPr lang="en-US" sz="5400" b="1" dirty="0" err="1">
                <a:solidFill>
                  <a:srgbClr val="FFC000"/>
                </a:solidFill>
                <a:effectLst>
                  <a:outerShdw blurRad="38100" dist="38100" dir="2700000" algn="tl">
                    <a:srgbClr val="000000">
                      <a:alpha val="43137"/>
                    </a:srgbClr>
                  </a:outerShdw>
                </a:effectLst>
              </a:rPr>
              <a:t>Của</a:t>
            </a:r>
            <a:r>
              <a:rPr lang="en-US" sz="5400" b="1" dirty="0">
                <a:solidFill>
                  <a:srgbClr val="FFC000"/>
                </a:solidFill>
                <a:effectLst>
                  <a:outerShdw blurRad="38100" dist="38100" dir="2700000" algn="tl">
                    <a:srgbClr val="000000">
                      <a:alpha val="43137"/>
                    </a:srgbClr>
                  </a:outerShdw>
                </a:effectLst>
              </a:rPr>
              <a:t> </a:t>
            </a:r>
            <a:r>
              <a:rPr lang="en-US" sz="5400" b="1" dirty="0" err="1">
                <a:solidFill>
                  <a:srgbClr val="FFC000"/>
                </a:solidFill>
                <a:effectLst>
                  <a:outerShdw blurRad="38100" dist="38100" dir="2700000" algn="tl">
                    <a:srgbClr val="000000">
                      <a:alpha val="43137"/>
                    </a:srgbClr>
                  </a:outerShdw>
                </a:effectLst>
              </a:rPr>
              <a:t>Học</a:t>
            </a:r>
            <a:r>
              <a:rPr lang="en-US" sz="5400" b="1" dirty="0">
                <a:solidFill>
                  <a:srgbClr val="FFC000"/>
                </a:solidFill>
                <a:effectLst>
                  <a:outerShdw blurRad="38100" dist="38100" dir="2700000" algn="tl">
                    <a:srgbClr val="000000">
                      <a:alpha val="43137"/>
                    </a:srgbClr>
                  </a:outerShdw>
                </a:effectLst>
              </a:rPr>
              <a:t> </a:t>
            </a:r>
            <a:r>
              <a:rPr lang="en-US" sz="5400" b="1" dirty="0" err="1">
                <a:solidFill>
                  <a:srgbClr val="FFC000"/>
                </a:solidFill>
                <a:effectLst>
                  <a:outerShdw blurRad="38100" dist="38100" dir="2700000" algn="tl">
                    <a:srgbClr val="000000">
                      <a:alpha val="43137"/>
                    </a:srgbClr>
                  </a:outerShdw>
                </a:effectLst>
              </a:rPr>
              <a:t>Viên</a:t>
            </a:r>
            <a:r>
              <a:rPr lang="en-US" sz="5400" b="1" dirty="0">
                <a:solidFill>
                  <a:srgbClr val="FFC000"/>
                </a:solidFill>
                <a:effectLst>
                  <a:outerShdw blurRad="38100" dist="38100" dir="2700000" algn="tl">
                    <a:srgbClr val="000000">
                      <a:alpha val="43137"/>
                    </a:srgbClr>
                  </a:outerShdw>
                </a:effectLst>
              </a:rPr>
              <a:t> </a:t>
            </a:r>
            <a:r>
              <a:rPr lang="en-US" sz="2800" b="1" dirty="0"/>
              <a:t>Contracts </a:t>
            </a:r>
            <a:endParaRPr lang="en-US" sz="54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457200" indent="-457200">
              <a:spcAft>
                <a:spcPts val="2400"/>
              </a:spcAft>
              <a:buNone/>
            </a:pPr>
            <a:r>
              <a:rPr lang="en-US" dirty="0" smtClean="0">
                <a:solidFill>
                  <a:srgbClr val="FFC000"/>
                </a:solidFill>
              </a:rPr>
              <a:t>A.	</a:t>
            </a:r>
            <a:r>
              <a:rPr lang="vi-VN" dirty="0" smtClean="0">
                <a:solidFill>
                  <a:srgbClr val="FFC000"/>
                </a:solidFill>
              </a:rPr>
              <a:t>Cam </a:t>
            </a:r>
            <a:r>
              <a:rPr lang="vi-VN" dirty="0">
                <a:solidFill>
                  <a:srgbClr val="FFC000"/>
                </a:solidFill>
              </a:rPr>
              <a:t>Kết Học Của Học Viên được phát triển xoay quanh một nhu cầu hoặc sở thích trọng tâm</a:t>
            </a:r>
            <a:r>
              <a:rPr lang="ru-RU" dirty="0" smtClean="0">
                <a:solidFill>
                  <a:srgbClr val="FFC000"/>
                </a:solidFill>
              </a:rPr>
              <a:t>.</a:t>
            </a:r>
            <a:r>
              <a:rPr lang="en-US" dirty="0" smtClean="0">
                <a:solidFill>
                  <a:srgbClr val="FFC000"/>
                </a:solidFill>
              </a:rPr>
              <a:t/>
            </a:r>
            <a:br>
              <a:rPr lang="en-US" dirty="0" smtClean="0">
                <a:solidFill>
                  <a:srgbClr val="FFC000"/>
                </a:solidFill>
              </a:rPr>
            </a:br>
            <a:r>
              <a:rPr lang="en-US" sz="2400" dirty="0"/>
              <a:t>Student Learning Contracts are developed around a </a:t>
            </a:r>
            <a:r>
              <a:rPr lang="en-US" sz="2400" u="sng" dirty="0"/>
              <a:t>focus</a:t>
            </a:r>
            <a:r>
              <a:rPr lang="en-US" sz="2400" dirty="0"/>
              <a:t> </a:t>
            </a:r>
            <a:r>
              <a:rPr lang="en-US" sz="2400" u="sng" dirty="0"/>
              <a:t>need</a:t>
            </a:r>
            <a:r>
              <a:rPr lang="en-US" sz="2400" dirty="0"/>
              <a:t> or </a:t>
            </a:r>
            <a:r>
              <a:rPr lang="en-US" sz="2400" u="sng" dirty="0" smtClean="0"/>
              <a:t>interest</a:t>
            </a:r>
            <a:endParaRPr lang="en-US" sz="2400" dirty="0" smtClean="0"/>
          </a:p>
          <a:p>
            <a:pPr marL="457200" indent="-457200">
              <a:buNone/>
            </a:pPr>
            <a:r>
              <a:rPr lang="en-US" cap="all" dirty="0" smtClean="0">
                <a:solidFill>
                  <a:srgbClr val="FFC000"/>
                </a:solidFill>
              </a:rPr>
              <a:t>B</a:t>
            </a:r>
            <a:r>
              <a:rPr lang="ru-RU" dirty="0" smtClean="0">
                <a:solidFill>
                  <a:srgbClr val="FFC000"/>
                </a:solidFill>
              </a:rPr>
              <a:t>.</a:t>
            </a:r>
            <a:r>
              <a:rPr lang="en-US" dirty="0" smtClean="0">
                <a:solidFill>
                  <a:srgbClr val="FFC000"/>
                </a:solidFill>
              </a:rPr>
              <a:t>	</a:t>
            </a:r>
            <a:r>
              <a:rPr lang="en-US" dirty="0" err="1" smtClean="0">
                <a:solidFill>
                  <a:srgbClr val="FFC000"/>
                </a:solidFill>
              </a:rPr>
              <a:t>Quá</a:t>
            </a:r>
            <a:r>
              <a:rPr lang="en-US" dirty="0" smtClean="0">
                <a:solidFill>
                  <a:srgbClr val="FFC000"/>
                </a:solidFill>
              </a:rPr>
              <a:t> </a:t>
            </a:r>
            <a:r>
              <a:rPr lang="en-US" dirty="0" err="1">
                <a:solidFill>
                  <a:srgbClr val="FFC000"/>
                </a:solidFill>
              </a:rPr>
              <a:t>trình</a:t>
            </a:r>
            <a:r>
              <a:rPr lang="en-US" dirty="0">
                <a:solidFill>
                  <a:srgbClr val="FFC000"/>
                </a:solidFill>
              </a:rPr>
              <a:t> </a:t>
            </a:r>
            <a:r>
              <a:rPr lang="en-US" dirty="0" err="1">
                <a:solidFill>
                  <a:srgbClr val="FFC000"/>
                </a:solidFill>
              </a:rPr>
              <a:t>học</a:t>
            </a:r>
            <a:r>
              <a:rPr lang="lo-LA" dirty="0" smtClean="0">
                <a:solidFill>
                  <a:srgbClr val="FFC000"/>
                </a:solidFill>
              </a:rPr>
              <a:t>:  </a:t>
            </a:r>
            <a:r>
              <a:rPr lang="en-US" b="1" u="sng" dirty="0" err="1">
                <a:solidFill>
                  <a:srgbClr val="FFFF00"/>
                </a:solidFill>
              </a:rPr>
              <a:t>Biết</a:t>
            </a:r>
            <a:r>
              <a:rPr lang="en-US" b="1" u="sng" dirty="0">
                <a:solidFill>
                  <a:srgbClr val="FFFF00"/>
                </a:solidFill>
              </a:rPr>
              <a:t> – </a:t>
            </a:r>
            <a:r>
              <a:rPr lang="en-US" b="1" u="sng" dirty="0" err="1">
                <a:solidFill>
                  <a:srgbClr val="FFFF00"/>
                </a:solidFill>
              </a:rPr>
              <a:t>Hiểu</a:t>
            </a:r>
            <a:r>
              <a:rPr lang="en-US" b="1" u="sng" dirty="0">
                <a:solidFill>
                  <a:srgbClr val="FFFF00"/>
                </a:solidFill>
              </a:rPr>
              <a:t> – </a:t>
            </a:r>
            <a:r>
              <a:rPr lang="en-US" b="1" u="sng" dirty="0" err="1">
                <a:solidFill>
                  <a:srgbClr val="FFFF00"/>
                </a:solidFill>
              </a:rPr>
              <a:t>Thực</a:t>
            </a:r>
            <a:r>
              <a:rPr lang="en-US" b="1" u="sng" dirty="0">
                <a:solidFill>
                  <a:srgbClr val="FFFF00"/>
                </a:solidFill>
              </a:rPr>
              <a:t> </a:t>
            </a:r>
            <a:r>
              <a:rPr lang="en-US" b="1" u="sng" dirty="0" err="1">
                <a:solidFill>
                  <a:srgbClr val="FFFF00"/>
                </a:solidFill>
              </a:rPr>
              <a:t>hiện</a:t>
            </a:r>
            <a:r>
              <a:rPr lang="en-US" dirty="0"/>
              <a:t/>
            </a:r>
            <a:br>
              <a:rPr lang="en-US" dirty="0"/>
            </a:br>
            <a:r>
              <a:rPr lang="en-US" sz="2400" dirty="0"/>
              <a:t>Learning Process: </a:t>
            </a:r>
            <a:r>
              <a:rPr lang="en-US" sz="2400" u="sng" dirty="0"/>
              <a:t>Know – Understand – </a:t>
            </a:r>
            <a:r>
              <a:rPr lang="en-US" sz="2400" u="sng" dirty="0" smtClean="0"/>
              <a:t>Do</a:t>
            </a:r>
            <a:endParaRPr lang="en-US" sz="2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808209" y="5757332"/>
            <a:ext cx="1048046" cy="753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31</a:t>
            </a:fld>
            <a:endParaRPr lang="en-US"/>
          </a:p>
        </p:txBody>
      </p:sp>
    </p:spTree>
    <p:extLst>
      <p:ext uri="{BB962C8B-B14F-4D97-AF65-F5344CB8AC3E}">
        <p14:creationId xmlns:p14="http://schemas.microsoft.com/office/powerpoint/2010/main" val="3857749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5400" b="1" dirty="0">
                <a:solidFill>
                  <a:srgbClr val="FFC000"/>
                </a:solidFill>
                <a:effectLst>
                  <a:outerShdw blurRad="38100" dist="38100" dir="2700000" algn="tl">
                    <a:srgbClr val="000000">
                      <a:alpha val="43137"/>
                    </a:srgbClr>
                  </a:outerShdw>
                </a:effectLst>
              </a:rPr>
              <a:t>Cam </a:t>
            </a:r>
            <a:r>
              <a:rPr lang="en-US" sz="5400" b="1" dirty="0" err="1">
                <a:solidFill>
                  <a:srgbClr val="FFC000"/>
                </a:solidFill>
                <a:effectLst>
                  <a:outerShdw blurRad="38100" dist="38100" dir="2700000" algn="tl">
                    <a:srgbClr val="000000">
                      <a:alpha val="43137"/>
                    </a:srgbClr>
                  </a:outerShdw>
                </a:effectLst>
              </a:rPr>
              <a:t>Kết</a:t>
            </a:r>
            <a:r>
              <a:rPr lang="en-US" sz="5400" b="1" dirty="0">
                <a:solidFill>
                  <a:srgbClr val="FFC000"/>
                </a:solidFill>
                <a:effectLst>
                  <a:outerShdw blurRad="38100" dist="38100" dir="2700000" algn="tl">
                    <a:srgbClr val="000000">
                      <a:alpha val="43137"/>
                    </a:srgbClr>
                  </a:outerShdw>
                </a:effectLst>
              </a:rPr>
              <a:t> </a:t>
            </a:r>
            <a:r>
              <a:rPr lang="en-US" sz="5400" b="1" dirty="0" err="1">
                <a:solidFill>
                  <a:srgbClr val="FFC000"/>
                </a:solidFill>
                <a:effectLst>
                  <a:outerShdw blurRad="38100" dist="38100" dir="2700000" algn="tl">
                    <a:srgbClr val="000000">
                      <a:alpha val="43137"/>
                    </a:srgbClr>
                  </a:outerShdw>
                </a:effectLst>
              </a:rPr>
              <a:t>Học</a:t>
            </a:r>
            <a:r>
              <a:rPr lang="en-US" sz="5400" b="1" dirty="0">
                <a:solidFill>
                  <a:srgbClr val="FFC000"/>
                </a:solidFill>
                <a:effectLst>
                  <a:outerShdw blurRad="38100" dist="38100" dir="2700000" algn="tl">
                    <a:srgbClr val="000000">
                      <a:alpha val="43137"/>
                    </a:srgbClr>
                  </a:outerShdw>
                </a:effectLst>
              </a:rPr>
              <a:t> </a:t>
            </a:r>
            <a:r>
              <a:rPr lang="en-US" sz="5400" b="1" dirty="0" err="1">
                <a:solidFill>
                  <a:srgbClr val="FFC000"/>
                </a:solidFill>
                <a:effectLst>
                  <a:outerShdw blurRad="38100" dist="38100" dir="2700000" algn="tl">
                    <a:srgbClr val="000000">
                      <a:alpha val="43137"/>
                    </a:srgbClr>
                  </a:outerShdw>
                </a:effectLst>
              </a:rPr>
              <a:t>Của</a:t>
            </a:r>
            <a:r>
              <a:rPr lang="en-US" sz="5400" b="1" dirty="0">
                <a:solidFill>
                  <a:srgbClr val="FFC000"/>
                </a:solidFill>
                <a:effectLst>
                  <a:outerShdw blurRad="38100" dist="38100" dir="2700000" algn="tl">
                    <a:srgbClr val="000000">
                      <a:alpha val="43137"/>
                    </a:srgbClr>
                  </a:outerShdw>
                </a:effectLst>
              </a:rPr>
              <a:t> </a:t>
            </a:r>
            <a:r>
              <a:rPr lang="en-US" sz="5400" b="1" dirty="0" err="1">
                <a:solidFill>
                  <a:srgbClr val="FFC000"/>
                </a:solidFill>
                <a:effectLst>
                  <a:outerShdw blurRad="38100" dist="38100" dir="2700000" algn="tl">
                    <a:srgbClr val="000000">
                      <a:alpha val="43137"/>
                    </a:srgbClr>
                  </a:outerShdw>
                </a:effectLst>
              </a:rPr>
              <a:t>Học</a:t>
            </a:r>
            <a:r>
              <a:rPr lang="en-US" sz="5400" b="1" dirty="0">
                <a:solidFill>
                  <a:srgbClr val="FFC000"/>
                </a:solidFill>
                <a:effectLst>
                  <a:outerShdw blurRad="38100" dist="38100" dir="2700000" algn="tl">
                    <a:srgbClr val="000000">
                      <a:alpha val="43137"/>
                    </a:srgbClr>
                  </a:outerShdw>
                </a:effectLst>
              </a:rPr>
              <a:t> </a:t>
            </a:r>
            <a:r>
              <a:rPr lang="en-US" sz="5400" b="1" dirty="0" err="1">
                <a:solidFill>
                  <a:srgbClr val="FFC000"/>
                </a:solidFill>
                <a:effectLst>
                  <a:outerShdw blurRad="38100" dist="38100" dir="2700000" algn="tl">
                    <a:srgbClr val="000000">
                      <a:alpha val="43137"/>
                    </a:srgbClr>
                  </a:outerShdw>
                </a:effectLst>
              </a:rPr>
              <a:t>Viên</a:t>
            </a:r>
            <a:r>
              <a:rPr lang="en-US" sz="5400" b="1" dirty="0">
                <a:solidFill>
                  <a:srgbClr val="FFC000"/>
                </a:solidFill>
                <a:effectLst>
                  <a:outerShdw blurRad="38100" dist="38100" dir="2700000" algn="tl">
                    <a:srgbClr val="000000">
                      <a:alpha val="43137"/>
                    </a:srgbClr>
                  </a:outerShdw>
                </a:effectLst>
              </a:rPr>
              <a:t> </a:t>
            </a:r>
            <a:r>
              <a:rPr lang="en-US" sz="2800" b="1" dirty="0" smtClean="0"/>
              <a:t>Contracts </a:t>
            </a:r>
            <a:endParaRPr lang="en-US" sz="54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457200" lvl="0" indent="-457200">
              <a:spcAft>
                <a:spcPts val="2400"/>
              </a:spcAft>
              <a:buNone/>
            </a:pPr>
            <a:r>
              <a:rPr lang="en-US" dirty="0" smtClean="0">
                <a:solidFill>
                  <a:srgbClr val="FFC000"/>
                </a:solidFill>
                <a:latin typeface="Arial" panose="020B0604020202020204" pitchFamily="34" charset="0"/>
                <a:cs typeface="Arial" panose="020B0604020202020204" pitchFamily="34" charset="0"/>
              </a:rPr>
              <a:t>C.	</a:t>
            </a:r>
            <a:r>
              <a:rPr lang="en-US" dirty="0" err="1" smtClean="0">
                <a:solidFill>
                  <a:srgbClr val="FFC000"/>
                </a:solidFill>
                <a:latin typeface="Arial" panose="020B0604020202020204" pitchFamily="34" charset="0"/>
                <a:cs typeface="Arial" panose="020B0604020202020204" pitchFamily="34" charset="0"/>
              </a:rPr>
              <a:t>Một</a:t>
            </a:r>
            <a:r>
              <a:rPr lang="en-US" dirty="0" smtClean="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bản</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cảm</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kết</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nên</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dài</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khoảng</a:t>
            </a:r>
            <a:r>
              <a:rPr lang="en-US" dirty="0">
                <a:solidFill>
                  <a:srgbClr val="FFC000"/>
                </a:solidFill>
                <a:latin typeface="Arial" panose="020B0604020202020204" pitchFamily="34" charset="0"/>
                <a:cs typeface="Arial" panose="020B0604020202020204" pitchFamily="34" charset="0"/>
              </a:rPr>
              <a:t> </a:t>
            </a:r>
            <a:r>
              <a:rPr lang="en-US" b="1" u="sng" dirty="0" err="1">
                <a:solidFill>
                  <a:srgbClr val="FFFF00"/>
                </a:solidFill>
                <a:latin typeface="Arial" panose="020B0604020202020204" pitchFamily="34" charset="0"/>
                <a:cs typeface="Arial" panose="020B0604020202020204" pitchFamily="34" charset="0"/>
              </a:rPr>
              <a:t>một</a:t>
            </a:r>
            <a:r>
              <a:rPr lang="en-US" b="1" u="sng" dirty="0">
                <a:solidFill>
                  <a:srgbClr val="FFFF00"/>
                </a:solidFill>
              </a:rPr>
              <a:t> </a:t>
            </a:r>
            <a:r>
              <a:rPr lang="vi-VN" dirty="0">
                <a:solidFill>
                  <a:srgbClr val="FFC000"/>
                </a:solidFill>
              </a:rPr>
              <a:t>tháng là lý tưởng nhất</a:t>
            </a:r>
            <a:r>
              <a:rPr lang="en-US" dirty="0"/>
              <a:t/>
            </a:r>
            <a:br>
              <a:rPr lang="en-US" dirty="0"/>
            </a:br>
            <a:r>
              <a:rPr lang="en-US" sz="2400" dirty="0"/>
              <a:t>Ideally a contract should be about </a:t>
            </a:r>
            <a:r>
              <a:rPr lang="en-US" sz="2400" u="sng" dirty="0"/>
              <a:t>one  month </a:t>
            </a:r>
            <a:r>
              <a:rPr lang="en-US" sz="2400" dirty="0"/>
              <a:t>long</a:t>
            </a:r>
            <a:endParaRPr lang="ru-RU" sz="2400" dirty="0" smtClean="0"/>
          </a:p>
          <a:p>
            <a:pPr marL="457200" lvl="0" indent="-457200">
              <a:buNone/>
            </a:pPr>
            <a:r>
              <a:rPr lang="en-US" cap="all" dirty="0" smtClean="0">
                <a:solidFill>
                  <a:srgbClr val="FFC000"/>
                </a:solidFill>
              </a:rPr>
              <a:t>D</a:t>
            </a:r>
            <a:r>
              <a:rPr lang="en-US" dirty="0" smtClean="0">
                <a:solidFill>
                  <a:srgbClr val="FFC000"/>
                </a:solidFill>
              </a:rPr>
              <a:t>.	</a:t>
            </a:r>
            <a:r>
              <a:rPr lang="en-US" dirty="0" err="1" smtClean="0">
                <a:solidFill>
                  <a:srgbClr val="FFC000"/>
                </a:solidFill>
                <a:latin typeface="Arial" panose="020B0604020202020204" pitchFamily="34" charset="0"/>
                <a:cs typeface="Arial" panose="020B0604020202020204" pitchFamily="34" charset="0"/>
              </a:rPr>
              <a:t>Học</a:t>
            </a:r>
            <a:r>
              <a:rPr lang="en-US" dirty="0" smtClean="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viên</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lập</a:t>
            </a:r>
            <a:r>
              <a:rPr lang="en-US" dirty="0">
                <a:solidFill>
                  <a:srgbClr val="FFC000"/>
                </a:solidFill>
                <a:latin typeface="Arial" panose="020B0604020202020204" pitchFamily="34" charset="0"/>
                <a:cs typeface="Arial" panose="020B0604020202020204" pitchFamily="34" charset="0"/>
              </a:rPr>
              <a:t> </a:t>
            </a:r>
            <a:r>
              <a:rPr lang="en-US" b="1" u="sng" dirty="0" err="1">
                <a:solidFill>
                  <a:srgbClr val="FFFF00"/>
                </a:solidFill>
                <a:latin typeface="Arial" panose="020B0604020202020204" pitchFamily="34" charset="0"/>
                <a:cs typeface="Arial" panose="020B0604020202020204" pitchFamily="34" charset="0"/>
              </a:rPr>
              <a:t>các</a:t>
            </a:r>
            <a:r>
              <a:rPr lang="en-US" b="1" u="sng" dirty="0">
                <a:solidFill>
                  <a:srgbClr val="FFFF00"/>
                </a:solidFill>
                <a:latin typeface="Arial" panose="020B0604020202020204" pitchFamily="34" charset="0"/>
                <a:cs typeface="Arial" panose="020B0604020202020204" pitchFamily="34" charset="0"/>
              </a:rPr>
              <a:t> </a:t>
            </a:r>
            <a:r>
              <a:rPr lang="en-US" b="1" u="sng" dirty="0" err="1">
                <a:solidFill>
                  <a:srgbClr val="FFFF00"/>
                </a:solidFill>
                <a:latin typeface="Arial" panose="020B0604020202020204" pitchFamily="34" charset="0"/>
                <a:cs typeface="Arial" panose="020B0604020202020204" pitchFamily="34" charset="0"/>
              </a:rPr>
              <a:t>mục</a:t>
            </a:r>
            <a:r>
              <a:rPr lang="en-US" b="1" u="sng" dirty="0">
                <a:solidFill>
                  <a:srgbClr val="FFFF00"/>
                </a:solidFill>
                <a:latin typeface="Arial" panose="020B0604020202020204" pitchFamily="34" charset="0"/>
                <a:cs typeface="Arial" panose="020B0604020202020204" pitchFamily="34" charset="0"/>
              </a:rPr>
              <a:t> </a:t>
            </a:r>
            <a:r>
              <a:rPr lang="en-US" b="1" u="sng" dirty="0" err="1">
                <a:solidFill>
                  <a:srgbClr val="FFFF00"/>
                </a:solidFill>
                <a:latin typeface="Arial" panose="020B0604020202020204" pitchFamily="34" charset="0"/>
                <a:cs typeface="Arial" panose="020B0604020202020204" pitchFamily="34" charset="0"/>
              </a:rPr>
              <a:t>tiêu</a:t>
            </a:r>
            <a:r>
              <a:rPr lang="en-US" b="1" u="sng" dirty="0">
                <a:solidFill>
                  <a:srgbClr val="FFFF00"/>
                </a:solidFill>
                <a:latin typeface="Arial" panose="020B0604020202020204" pitchFamily="34" charset="0"/>
                <a:cs typeface="Arial" panose="020B0604020202020204" pitchFamily="34" charset="0"/>
              </a:rPr>
              <a:t> </a:t>
            </a:r>
            <a:r>
              <a:rPr lang="en-US" b="1" u="sng" dirty="0" err="1">
                <a:solidFill>
                  <a:srgbClr val="FFFF00"/>
                </a:solidFill>
                <a:latin typeface="Arial" panose="020B0604020202020204" pitchFamily="34" charset="0"/>
                <a:cs typeface="Arial" panose="020B0604020202020204" pitchFamily="34" charset="0"/>
              </a:rPr>
              <a:t>hằng</a:t>
            </a:r>
            <a:r>
              <a:rPr lang="en-US" b="1" u="sng" dirty="0">
                <a:solidFill>
                  <a:srgbClr val="FFFF00"/>
                </a:solidFill>
                <a:latin typeface="Arial" panose="020B0604020202020204" pitchFamily="34" charset="0"/>
                <a:cs typeface="Arial" panose="020B0604020202020204" pitchFamily="34" charset="0"/>
              </a:rPr>
              <a:t> </a:t>
            </a:r>
            <a:r>
              <a:rPr lang="vi-VN" dirty="0">
                <a:solidFill>
                  <a:srgbClr val="FFC000"/>
                </a:solidFill>
              </a:rPr>
              <a:t>ngày như một hình thức để giúp họ phát triển năng lực quản lý thời gian của mình</a:t>
            </a:r>
            <a:r>
              <a:rPr lang="lo-LA" dirty="0" smtClean="0">
                <a:solidFill>
                  <a:srgbClr val="FFC000"/>
                </a:solidFill>
              </a:rPr>
              <a:t>.</a:t>
            </a:r>
            <a:r>
              <a:rPr lang="en-US" dirty="0" smtClean="0">
                <a:solidFill>
                  <a:srgbClr val="FFC000"/>
                </a:solidFill>
              </a:rPr>
              <a:t/>
            </a:r>
            <a:br>
              <a:rPr lang="en-US" dirty="0" smtClean="0">
                <a:solidFill>
                  <a:srgbClr val="FFC000"/>
                </a:solidFill>
              </a:rPr>
            </a:br>
            <a:r>
              <a:rPr lang="en-US" sz="2400" dirty="0"/>
              <a:t>Students set </a:t>
            </a:r>
            <a:r>
              <a:rPr lang="en-US" sz="2400" u="sng" dirty="0"/>
              <a:t>daily  goals</a:t>
            </a:r>
            <a:r>
              <a:rPr lang="en-US" sz="2400" dirty="0"/>
              <a:t> as a means of helping them to develop their ability to manage their time</a:t>
            </a:r>
            <a:endParaRPr lang="en-US" sz="2400"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808209" y="5757332"/>
            <a:ext cx="1048046" cy="753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32</a:t>
            </a:fld>
            <a:endParaRPr lang="en-US"/>
          </a:p>
        </p:txBody>
      </p:sp>
    </p:spTree>
    <p:extLst>
      <p:ext uri="{BB962C8B-B14F-4D97-AF65-F5344CB8AC3E}">
        <p14:creationId xmlns:p14="http://schemas.microsoft.com/office/powerpoint/2010/main" val="204999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567183"/>
            <a:ext cx="8000999" cy="56578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Date Placeholder 1"/>
          <p:cNvSpPr>
            <a:spLocks noGrp="1"/>
          </p:cNvSpPr>
          <p:nvPr>
            <p:ph type="dt" sz="half" idx="10"/>
          </p:nvPr>
        </p:nvSpPr>
        <p:spPr/>
        <p:txBody>
          <a:bodyPr/>
          <a:lstStyle/>
          <a:p>
            <a:r>
              <a:rPr lang="en-US" smtClean="0"/>
              <a:t>12/2016</a:t>
            </a:r>
            <a:endParaRPr lang="en-US"/>
          </a:p>
        </p:txBody>
      </p:sp>
      <p:sp>
        <p:nvSpPr>
          <p:cNvPr id="3" name="Footer Placeholder 2"/>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33</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ru-RU" dirty="0" smtClean="0"/>
              <a:t>Каждый </a:t>
            </a:r>
            <a:r>
              <a:rPr lang="ru-RU" dirty="0"/>
              <a:t>раз, когда студент завершает контракт, отмечайте это вручением сертификата.</a:t>
            </a:r>
            <a:r>
              <a:rPr lang="en-US" dirty="0" smtClean="0"/>
              <a:t/>
            </a:r>
            <a:br>
              <a:rPr lang="en-US" dirty="0" smtClean="0"/>
            </a:br>
            <a:r>
              <a:rPr lang="en-US" dirty="0" smtClean="0"/>
              <a:t/>
            </a:r>
            <a:br>
              <a:rPr lang="en-US" dirty="0" smtClean="0"/>
            </a:b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47478" y="4419600"/>
            <a:ext cx="2481469"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34</a:t>
            </a:fld>
            <a:endParaRPr lang="en-US"/>
          </a:p>
        </p:txBody>
      </p:sp>
    </p:spTree>
    <p:extLst>
      <p:ext uri="{BB962C8B-B14F-4D97-AF65-F5344CB8AC3E}">
        <p14:creationId xmlns:p14="http://schemas.microsoft.com/office/powerpoint/2010/main" val="1646730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Cubicles 1.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31870"/>
          <a:stretch/>
        </p:blipFill>
        <p:spPr>
          <a:xfrm>
            <a:off x="-4455" y="0"/>
            <a:ext cx="10443855" cy="5334000"/>
          </a:xfrm>
        </p:spPr>
      </p:pic>
      <p:sp>
        <p:nvSpPr>
          <p:cNvPr id="5" name="TextBox 4"/>
          <p:cNvSpPr txBox="1"/>
          <p:nvPr/>
        </p:nvSpPr>
        <p:spPr>
          <a:xfrm>
            <a:off x="0" y="0"/>
            <a:ext cx="9144000" cy="2185214"/>
          </a:xfrm>
          <a:prstGeom prst="rect">
            <a:avLst/>
          </a:prstGeom>
          <a:noFill/>
        </p:spPr>
        <p:txBody>
          <a:bodyPr wrap="square" rtlCol="0">
            <a:spAutoFit/>
          </a:bodyPr>
          <a:lstStyle/>
          <a:p>
            <a:pPr marL="685800" indent="-685800"/>
            <a:r>
              <a:rPr lang="en-US" sz="3200" b="1" dirty="0" smtClean="0">
                <a:solidFill>
                  <a:srgbClr val="C00000"/>
                </a:solidFill>
              </a:rPr>
              <a:t>5.	</a:t>
            </a:r>
            <a:r>
              <a:rPr lang="en-US" sz="3200" b="1" dirty="0" err="1">
                <a:solidFill>
                  <a:srgbClr val="C00000"/>
                </a:solidFill>
              </a:rPr>
              <a:t>Chúng</a:t>
            </a:r>
            <a:r>
              <a:rPr lang="en-US" sz="3200" b="1" dirty="0">
                <a:solidFill>
                  <a:srgbClr val="C00000"/>
                </a:solidFill>
              </a:rPr>
              <a:t> ta </a:t>
            </a:r>
            <a:r>
              <a:rPr lang="en-US" sz="3200" b="1" dirty="0" err="1">
                <a:solidFill>
                  <a:srgbClr val="C00000"/>
                </a:solidFill>
              </a:rPr>
              <a:t>nên</a:t>
            </a:r>
            <a:r>
              <a:rPr lang="en-US" sz="3200" b="1" dirty="0">
                <a:solidFill>
                  <a:srgbClr val="C00000"/>
                </a:solidFill>
              </a:rPr>
              <a:t> </a:t>
            </a:r>
            <a:r>
              <a:rPr lang="en-US" sz="3200" b="1" dirty="0" err="1">
                <a:solidFill>
                  <a:srgbClr val="C00000"/>
                </a:solidFill>
              </a:rPr>
              <a:t>có</a:t>
            </a:r>
            <a:r>
              <a:rPr lang="en-US" sz="3200" b="1" dirty="0">
                <a:solidFill>
                  <a:srgbClr val="C00000"/>
                </a:solidFill>
              </a:rPr>
              <a:t> </a:t>
            </a:r>
            <a:r>
              <a:rPr lang="en-US" sz="3200" b="1" dirty="0" err="1">
                <a:solidFill>
                  <a:srgbClr val="C00000"/>
                </a:solidFill>
              </a:rPr>
              <a:t>các</a:t>
            </a:r>
            <a:r>
              <a:rPr lang="en-US" sz="3200" b="1" dirty="0">
                <a:solidFill>
                  <a:srgbClr val="C00000"/>
                </a:solidFill>
              </a:rPr>
              <a:t> </a:t>
            </a:r>
            <a:r>
              <a:rPr lang="en-US" sz="3200" b="1" dirty="0" err="1">
                <a:solidFill>
                  <a:srgbClr val="C00000"/>
                </a:solidFill>
              </a:rPr>
              <a:t>lớp</a:t>
            </a:r>
            <a:r>
              <a:rPr lang="en-US" sz="3200" b="1" dirty="0">
                <a:solidFill>
                  <a:srgbClr val="C00000"/>
                </a:solidFill>
              </a:rPr>
              <a:t> </a:t>
            </a:r>
            <a:r>
              <a:rPr lang="en-US" sz="3200" b="1" dirty="0" err="1">
                <a:solidFill>
                  <a:srgbClr val="C00000"/>
                </a:solidFill>
              </a:rPr>
              <a:t>THNM</a:t>
            </a:r>
            <a:r>
              <a:rPr lang="en-US" sz="3200" b="1" dirty="0">
                <a:solidFill>
                  <a:srgbClr val="C00000"/>
                </a:solidFill>
              </a:rPr>
              <a:t> </a:t>
            </a:r>
            <a:r>
              <a:rPr lang="en-US" sz="3200" b="1" dirty="0" err="1">
                <a:solidFill>
                  <a:srgbClr val="C00000"/>
                </a:solidFill>
              </a:rPr>
              <a:t>bao</a:t>
            </a:r>
            <a:r>
              <a:rPr lang="en-US" sz="3200" b="1" dirty="0">
                <a:solidFill>
                  <a:srgbClr val="C00000"/>
                </a:solidFill>
              </a:rPr>
              <a:t> </a:t>
            </a:r>
            <a:r>
              <a:rPr lang="en-US" sz="3200" b="1" dirty="0" err="1">
                <a:solidFill>
                  <a:srgbClr val="C00000"/>
                </a:solidFill>
              </a:rPr>
              <a:t>nhiêu</a:t>
            </a:r>
            <a:r>
              <a:rPr lang="en-US" sz="3200" b="1" dirty="0">
                <a:solidFill>
                  <a:srgbClr val="C00000"/>
                </a:solidFill>
              </a:rPr>
              <a:t> </a:t>
            </a:r>
            <a:r>
              <a:rPr lang="en-US" sz="3200" b="1" dirty="0" err="1">
                <a:solidFill>
                  <a:srgbClr val="C00000"/>
                </a:solidFill>
              </a:rPr>
              <a:t>lần</a:t>
            </a:r>
            <a:r>
              <a:rPr lang="en-US" sz="3200" b="1" dirty="0">
                <a:solidFill>
                  <a:srgbClr val="C00000"/>
                </a:solidFill>
              </a:rPr>
              <a:t>/</a:t>
            </a:r>
            <a:r>
              <a:rPr lang="en-US" sz="3200" b="1" dirty="0" err="1">
                <a:solidFill>
                  <a:srgbClr val="C00000"/>
                </a:solidFill>
              </a:rPr>
              <a:t>tu</a:t>
            </a:r>
            <a:r>
              <a:rPr lang="en-US" sz="3200" b="1" dirty="0">
                <a:solidFill>
                  <a:srgbClr val="C00000"/>
                </a:solidFill>
              </a:rPr>
              <a:t>?</a:t>
            </a:r>
            <a:r>
              <a:rPr lang="en-US" sz="4400" b="1" dirty="0" smtClean="0">
                <a:solidFill>
                  <a:srgbClr val="C00000"/>
                </a:solidFill>
              </a:rPr>
              <a:t/>
            </a:r>
            <a:br>
              <a:rPr lang="en-US" sz="4400" b="1" dirty="0" smtClean="0">
                <a:solidFill>
                  <a:srgbClr val="C00000"/>
                </a:solidFill>
              </a:rPr>
            </a:br>
            <a:r>
              <a:rPr lang="en-US" sz="2800" b="1" dirty="0" smtClean="0">
                <a:solidFill>
                  <a:schemeClr val="bg1"/>
                </a:solidFill>
              </a:rPr>
              <a:t>Time Schedule</a:t>
            </a:r>
            <a:br>
              <a:rPr lang="en-US" sz="2800" b="1" dirty="0" smtClean="0">
                <a:solidFill>
                  <a:schemeClr val="bg1"/>
                </a:solidFill>
              </a:rPr>
            </a:br>
            <a:r>
              <a:rPr lang="ru-RU" sz="4400" b="1" dirty="0" smtClean="0">
                <a:solidFill>
                  <a:srgbClr val="C00000"/>
                </a:solidFill>
              </a:rPr>
              <a:t> </a:t>
            </a:r>
            <a:endParaRPr lang="en-US" sz="4400" b="1" dirty="0">
              <a:solidFill>
                <a:srgbClr val="C00000"/>
              </a:solidFill>
              <a:latin typeface="Gilles' Comic Font" pitchFamily="2" charset="0"/>
            </a:endParaRPr>
          </a:p>
        </p:txBody>
      </p:sp>
      <p:sp>
        <p:nvSpPr>
          <p:cNvPr id="3" name="TextBox 2"/>
          <p:cNvSpPr txBox="1"/>
          <p:nvPr/>
        </p:nvSpPr>
        <p:spPr>
          <a:xfrm>
            <a:off x="25400" y="5333999"/>
            <a:ext cx="9144000" cy="1138773"/>
          </a:xfrm>
          <a:prstGeom prst="rect">
            <a:avLst/>
          </a:prstGeom>
          <a:noFill/>
        </p:spPr>
        <p:txBody>
          <a:bodyPr wrap="square" rtlCol="0">
            <a:spAutoFit/>
          </a:bodyPr>
          <a:lstStyle/>
          <a:p>
            <a:pPr algn="ctr"/>
            <a:r>
              <a:rPr lang="ru-RU" sz="4000" b="1" u="sng" dirty="0">
                <a:ln w="11430"/>
                <a:solidFill>
                  <a:srgbClr val="FFFF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2</a:t>
            </a:r>
            <a:r>
              <a:rPr lang="ru-RU" sz="4000" b="1" dirty="0">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4000" b="1" dirty="0" err="1">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tiếng</a:t>
            </a:r>
            <a:r>
              <a:rPr lang="en-US" sz="4000" b="1" dirty="0">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t>
            </a:r>
            <a:r>
              <a:rPr lang="en-US" sz="4000" b="1" dirty="0" err="1">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ngày</a:t>
            </a:r>
            <a:r>
              <a:rPr lang="en-US" sz="4000" b="1" dirty="0">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ru-RU" sz="4000" b="1" u="sng" dirty="0">
                <a:ln w="11430"/>
                <a:solidFill>
                  <a:srgbClr val="FFFF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5 </a:t>
            </a:r>
            <a:r>
              <a:rPr lang="en-US" sz="4000" b="1" dirty="0">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4000" b="1" dirty="0" err="1">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ngày</a:t>
            </a:r>
            <a:r>
              <a:rPr lang="en-US" sz="4000" b="1" dirty="0">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t>
            </a:r>
            <a:r>
              <a:rPr lang="en-US" sz="4000" b="1" dirty="0" err="1">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tuần</a:t>
            </a:r>
            <a:r>
              <a:rPr lang="en-US" sz="4000" b="1" dirty="0" smtClean="0">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r>
            <a:br>
              <a:rPr lang="en-US" sz="4000" b="1" dirty="0" smtClean="0">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br>
            <a:r>
              <a:rPr lang="en-US" sz="2800" u="sng" dirty="0" smtClean="0"/>
              <a:t>2</a:t>
            </a:r>
            <a:r>
              <a:rPr lang="en-US" sz="2800" dirty="0" smtClean="0"/>
              <a:t> </a:t>
            </a:r>
            <a:r>
              <a:rPr lang="en-US" sz="2800" dirty="0"/>
              <a:t>hours each </a:t>
            </a:r>
            <a:r>
              <a:rPr lang="en-US" sz="2800" dirty="0" smtClean="0"/>
              <a:t>day, </a:t>
            </a:r>
            <a:r>
              <a:rPr lang="en-US" sz="2800" u="sng" dirty="0" smtClean="0"/>
              <a:t>5</a:t>
            </a:r>
            <a:r>
              <a:rPr lang="en-US" sz="2800" dirty="0" smtClean="0"/>
              <a:t> </a:t>
            </a:r>
            <a:r>
              <a:rPr lang="en-US" sz="2800" dirty="0"/>
              <a:t>days a </a:t>
            </a:r>
            <a:r>
              <a:rPr lang="en-US" sz="2800" dirty="0" smtClean="0"/>
              <a:t>week</a:t>
            </a:r>
            <a:endParaRPr lang="en-US" sz="2800" dirty="0"/>
          </a:p>
        </p:txBody>
      </p:sp>
      <p:sp>
        <p:nvSpPr>
          <p:cNvPr id="6" name="Date Placeholder 5"/>
          <p:cNvSpPr>
            <a:spLocks noGrp="1"/>
          </p:cNvSpPr>
          <p:nvPr>
            <p:ph type="dt" sz="half" idx="10"/>
          </p:nvPr>
        </p:nvSpPr>
        <p:spPr/>
        <p:txBody>
          <a:bodyPr/>
          <a:lstStyle/>
          <a:p>
            <a:r>
              <a:rPr lang="en-US" smtClean="0"/>
              <a:t>12/2016</a:t>
            </a:r>
            <a:endParaRPr lang="en-US"/>
          </a:p>
        </p:txBody>
      </p:sp>
      <p:sp>
        <p:nvSpPr>
          <p:cNvPr id="7" name="Footer Placeholder 6"/>
          <p:cNvSpPr>
            <a:spLocks noGrp="1"/>
          </p:cNvSpPr>
          <p:nvPr>
            <p:ph type="ftr" sz="quarter" idx="11"/>
          </p:nvPr>
        </p:nvSpPr>
        <p:spPr/>
        <p:txBody>
          <a:bodyPr/>
          <a:lstStyle/>
          <a:p>
            <a:r>
              <a:rPr lang="en-US" smtClean="0"/>
              <a:t>T505.13        www.iTeenChallenge.org</a:t>
            </a:r>
            <a:endParaRPr lang="en-US"/>
          </a:p>
        </p:txBody>
      </p:sp>
      <p:sp>
        <p:nvSpPr>
          <p:cNvPr id="8" name="Slide Number Placeholder 7"/>
          <p:cNvSpPr>
            <a:spLocks noGrp="1"/>
          </p:cNvSpPr>
          <p:nvPr>
            <p:ph type="sldNum" sz="quarter" idx="12"/>
          </p:nvPr>
        </p:nvSpPr>
        <p:spPr/>
        <p:txBody>
          <a:bodyPr/>
          <a:lstStyle/>
          <a:p>
            <a:fld id="{A73D4998-4E1D-4323-9CAB-67CA621370A2}"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bicles 1.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32545"/>
          <a:stretch/>
        </p:blipFill>
        <p:spPr>
          <a:xfrm>
            <a:off x="0" y="-84550"/>
            <a:ext cx="10968542" cy="5383382"/>
          </a:xfrm>
        </p:spPr>
      </p:pic>
      <p:sp>
        <p:nvSpPr>
          <p:cNvPr id="5" name="TextBox 4"/>
          <p:cNvSpPr txBox="1"/>
          <p:nvPr/>
        </p:nvSpPr>
        <p:spPr>
          <a:xfrm>
            <a:off x="228600" y="150674"/>
            <a:ext cx="9982200" cy="1631216"/>
          </a:xfrm>
          <a:prstGeom prst="rect">
            <a:avLst/>
          </a:prstGeom>
          <a:noFill/>
        </p:spPr>
        <p:txBody>
          <a:bodyPr wrap="square" rtlCol="0">
            <a:spAutoFit/>
          </a:bodyPr>
          <a:lstStyle/>
          <a:p>
            <a:pPr marL="742950" indent="-742950">
              <a:buAutoNum type="arabicPeriod" startAt="6"/>
            </a:pPr>
            <a:r>
              <a:rPr lang="en-US" sz="3600" b="1" dirty="0" err="1">
                <a:solidFill>
                  <a:srgbClr val="C00000"/>
                </a:solidFill>
                <a:latin typeface="Arial" panose="020B0604020202020204" pitchFamily="34" charset="0"/>
                <a:cs typeface="Arial" panose="020B0604020202020204" pitchFamily="34" charset="0"/>
              </a:rPr>
              <a:t>Tỉ</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lệ</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giáo</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viên</a:t>
            </a:r>
            <a:r>
              <a:rPr lang="en-US" sz="3600" b="1" dirty="0">
                <a:solidFill>
                  <a:srgbClr val="C00000"/>
                </a:solidFill>
                <a:latin typeface="Arial" panose="020B0604020202020204" pitchFamily="34" charset="0"/>
                <a:cs typeface="Arial" panose="020B0604020202020204" pitchFamily="34" charset="0"/>
              </a:rPr>
              <a:t>/</a:t>
            </a:r>
            <a:r>
              <a:rPr lang="en-US" sz="3600" b="1" dirty="0" err="1">
                <a:solidFill>
                  <a:srgbClr val="C00000"/>
                </a:solidFill>
                <a:latin typeface="Arial" panose="020B0604020202020204" pitchFamily="34" charset="0"/>
                <a:cs typeface="Arial" panose="020B0604020202020204" pitchFamily="34" charset="0"/>
              </a:rPr>
              <a:t>học</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viên</a:t>
            </a:r>
            <a:r>
              <a:rPr lang="en-US" sz="3200" b="1" dirty="0" smtClean="0">
                <a:solidFill>
                  <a:srgbClr val="C00000"/>
                </a:solidFill>
                <a:latin typeface="Arial" panose="020B0604020202020204" pitchFamily="34" charset="0"/>
                <a:cs typeface="Arial" panose="020B0604020202020204" pitchFamily="34" charset="0"/>
              </a:rPr>
              <a:t> </a:t>
            </a:r>
            <a:br>
              <a:rPr lang="en-US" sz="3200" b="1" dirty="0" smtClean="0">
                <a:solidFill>
                  <a:srgbClr val="C00000"/>
                </a:solidFill>
                <a:latin typeface="Arial" panose="020B0604020202020204" pitchFamily="34" charset="0"/>
                <a:cs typeface="Arial" panose="020B0604020202020204" pitchFamily="34" charset="0"/>
              </a:rPr>
            </a:br>
            <a:r>
              <a:rPr lang="en-US" sz="2800" b="1" dirty="0" smtClean="0">
                <a:solidFill>
                  <a:schemeClr val="bg1"/>
                </a:solidFill>
              </a:rPr>
              <a:t>Teacher </a:t>
            </a:r>
            <a:r>
              <a:rPr lang="en-US" sz="2800" b="1" dirty="0">
                <a:solidFill>
                  <a:schemeClr val="bg1"/>
                </a:solidFill>
              </a:rPr>
              <a:t>to Student </a:t>
            </a:r>
            <a:r>
              <a:rPr lang="en-US" sz="2800" b="1" dirty="0" smtClean="0">
                <a:solidFill>
                  <a:schemeClr val="bg1"/>
                </a:solidFill>
              </a:rPr>
              <a:t>Ratio</a:t>
            </a:r>
            <a:br>
              <a:rPr lang="en-US" sz="2800" b="1" dirty="0" smtClean="0">
                <a:solidFill>
                  <a:schemeClr val="bg1"/>
                </a:solidFill>
              </a:rPr>
            </a:br>
            <a:endParaRPr lang="en-US" sz="32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8708" y="5410200"/>
            <a:ext cx="9135291" cy="1015663"/>
          </a:xfrm>
          <a:prstGeom prst="rect">
            <a:avLst/>
          </a:prstGeom>
        </p:spPr>
        <p:txBody>
          <a:bodyPr wrap="square">
            <a:spAutoFit/>
          </a:bodyPr>
          <a:lstStyle/>
          <a:p>
            <a:pPr algn="ctr"/>
            <a:r>
              <a:rPr lang="lo-LA" sz="3600" b="1" u="sng" dirty="0" smtClean="0">
                <a:solidFill>
                  <a:srgbClr val="FFFF00"/>
                </a:solidFill>
                <a:latin typeface="Arial" panose="020B0604020202020204" pitchFamily="34" charset="0"/>
                <a:cs typeface="Arial" panose="020B0604020202020204" pitchFamily="34" charset="0"/>
              </a:rPr>
              <a:t>1</a:t>
            </a:r>
            <a:r>
              <a:rPr lang="lo-LA" sz="3600" u="sng" dirty="0" smtClean="0">
                <a:solidFill>
                  <a:srgbClr val="FFC000"/>
                </a:solidFill>
                <a:latin typeface="Arial" panose="020B0604020202020204" pitchFamily="34" charset="0"/>
                <a:cs typeface="Arial" panose="020B0604020202020204" pitchFamily="34" charset="0"/>
              </a:rPr>
              <a:t> </a:t>
            </a:r>
            <a:r>
              <a:rPr lang="en-US" sz="3600" u="sng" dirty="0" err="1">
                <a:solidFill>
                  <a:srgbClr val="FFC000"/>
                </a:solidFill>
                <a:latin typeface="Arial" panose="020B0604020202020204" pitchFamily="34" charset="0"/>
                <a:cs typeface="Arial" panose="020B0604020202020204" pitchFamily="34" charset="0"/>
              </a:rPr>
              <a:t>giáo</a:t>
            </a:r>
            <a:r>
              <a:rPr lang="en-US" sz="3600" u="sng" dirty="0">
                <a:solidFill>
                  <a:srgbClr val="FFC000"/>
                </a:solidFill>
                <a:latin typeface="Arial" panose="020B0604020202020204" pitchFamily="34" charset="0"/>
                <a:cs typeface="Arial" panose="020B0604020202020204" pitchFamily="34" charset="0"/>
              </a:rPr>
              <a:t> </a:t>
            </a:r>
            <a:r>
              <a:rPr lang="en-US" sz="3600" u="sng" dirty="0" err="1" smtClean="0">
                <a:solidFill>
                  <a:srgbClr val="FFC000"/>
                </a:solidFill>
                <a:latin typeface="Arial" panose="020B0604020202020204" pitchFamily="34" charset="0"/>
                <a:cs typeface="Arial" panose="020B0604020202020204" pitchFamily="34" charset="0"/>
              </a:rPr>
              <a:t>viên</a:t>
            </a:r>
            <a:r>
              <a:rPr lang="en-US" sz="3600" u="sng" dirty="0" smtClean="0">
                <a:solidFill>
                  <a:srgbClr val="FFC000"/>
                </a:solidFill>
                <a:latin typeface="Arial" panose="020B0604020202020204" pitchFamily="34" charset="0"/>
                <a:cs typeface="Arial" panose="020B0604020202020204" pitchFamily="34" charset="0"/>
              </a:rPr>
              <a:t> / </a:t>
            </a:r>
            <a:r>
              <a:rPr lang="lo-LA" sz="3600" b="1" u="sng" dirty="0" smtClean="0">
                <a:solidFill>
                  <a:srgbClr val="FFFF00"/>
                </a:solidFill>
                <a:latin typeface="Arial" panose="020B0604020202020204" pitchFamily="34" charset="0"/>
                <a:cs typeface="Arial" panose="020B0604020202020204" pitchFamily="34" charset="0"/>
              </a:rPr>
              <a:t>5</a:t>
            </a:r>
            <a:r>
              <a:rPr lang="lo-LA" sz="3600" u="sng" dirty="0" smtClean="0">
                <a:solidFill>
                  <a:srgbClr val="FFC000"/>
                </a:solidFill>
                <a:latin typeface="Arial" panose="020B0604020202020204" pitchFamily="34" charset="0"/>
                <a:cs typeface="Arial" panose="020B0604020202020204" pitchFamily="34" charset="0"/>
              </a:rPr>
              <a:t> </a:t>
            </a:r>
            <a:r>
              <a:rPr lang="en-US" sz="3600" u="sng" dirty="0" err="1">
                <a:solidFill>
                  <a:srgbClr val="FFC000"/>
                </a:solidFill>
                <a:latin typeface="Arial" panose="020B0604020202020204" pitchFamily="34" charset="0"/>
                <a:cs typeface="Arial" panose="020B0604020202020204" pitchFamily="34" charset="0"/>
              </a:rPr>
              <a:t>học</a:t>
            </a:r>
            <a:r>
              <a:rPr lang="en-US" sz="3600" u="sng" dirty="0">
                <a:solidFill>
                  <a:srgbClr val="FFC000"/>
                </a:solidFill>
                <a:latin typeface="Arial" panose="020B0604020202020204" pitchFamily="34" charset="0"/>
                <a:cs typeface="Arial" panose="020B0604020202020204" pitchFamily="34" charset="0"/>
              </a:rPr>
              <a:t> </a:t>
            </a:r>
            <a:r>
              <a:rPr lang="en-US" sz="3600" u="sng" dirty="0" err="1">
                <a:solidFill>
                  <a:srgbClr val="FFC000"/>
                </a:solidFill>
                <a:latin typeface="Arial" panose="020B0604020202020204" pitchFamily="34" charset="0"/>
                <a:cs typeface="Arial" panose="020B0604020202020204" pitchFamily="34" charset="0"/>
              </a:rPr>
              <a:t>viên</a:t>
            </a:r>
            <a:r>
              <a:rPr lang="en-US" sz="3600" dirty="0" smtClean="0">
                <a:solidFill>
                  <a:srgbClr val="FFC000"/>
                </a:solidFill>
                <a:latin typeface="Arial" panose="020B0604020202020204" pitchFamily="34" charset="0"/>
                <a:cs typeface="Arial" panose="020B0604020202020204" pitchFamily="34" charset="0"/>
              </a:rPr>
              <a:t/>
            </a:r>
            <a:br>
              <a:rPr lang="en-US" sz="3600" dirty="0" smtClean="0">
                <a:solidFill>
                  <a:srgbClr val="FFC000"/>
                </a:solidFill>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1 Teacher to 5 students</a:t>
            </a:r>
            <a:endParaRPr lang="ru-RU" sz="2400" dirty="0">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12/2016</a:t>
            </a:r>
            <a:endParaRPr lang="en-US" dirty="0"/>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err="1">
                <a:solidFill>
                  <a:srgbClr val="FFC000"/>
                </a:solidFill>
                <a:effectLst>
                  <a:outerShdw blurRad="38100" dist="38100" dir="2700000" algn="tl">
                    <a:srgbClr val="000000">
                      <a:alpha val="43137"/>
                    </a:srgbClr>
                  </a:outerShdw>
                </a:effectLst>
              </a:rPr>
              <a:t>Kết</a:t>
            </a:r>
            <a:r>
              <a:rPr lang="en-US" sz="5400" b="1" dirty="0">
                <a:solidFill>
                  <a:srgbClr val="FFC000"/>
                </a:solidFill>
                <a:effectLst>
                  <a:outerShdw blurRad="38100" dist="38100" dir="2700000" algn="tl">
                    <a:srgbClr val="000000">
                      <a:alpha val="43137"/>
                    </a:srgbClr>
                  </a:outerShdw>
                </a:effectLst>
              </a:rPr>
              <a:t> </a:t>
            </a:r>
            <a:r>
              <a:rPr lang="en-US" sz="5400" b="1" dirty="0" err="1" smtClean="0">
                <a:solidFill>
                  <a:srgbClr val="FFC000"/>
                </a:solidFill>
                <a:effectLst>
                  <a:outerShdw blurRad="38100" dist="38100" dir="2700000" algn="tl">
                    <a:srgbClr val="000000">
                      <a:alpha val="43137"/>
                    </a:srgbClr>
                  </a:outerShdw>
                </a:effectLst>
              </a:rPr>
              <a:t>luận</a:t>
            </a:r>
            <a:r>
              <a:rPr lang="en-US" sz="5400" b="1" dirty="0" smtClean="0">
                <a:solidFill>
                  <a:srgbClr val="FFC000"/>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Conclusion</a:t>
            </a:r>
            <a:endParaRPr lang="en-US" sz="5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457200" indent="-457200">
              <a:buNone/>
            </a:pPr>
            <a:r>
              <a:rPr lang="en-US" dirty="0" smtClean="0">
                <a:solidFill>
                  <a:srgbClr val="FFC000"/>
                </a:solidFill>
              </a:rPr>
              <a:t>A.	</a:t>
            </a:r>
            <a:r>
              <a:rPr lang="vi-VN" dirty="0">
                <a:solidFill>
                  <a:srgbClr val="FFC000"/>
                </a:solidFill>
              </a:rPr>
              <a:t>Nếu vận hành lớp học đúng cách, bạn có thể tương tác với từng sinh viên ở mức độ cá nhân, giải quyết các nhu cầu cụ thể của họ. Bạn có thể đọc bài làm của học viên – khi đọc bài làm của học viên nghĩa là bạn đang </a:t>
            </a:r>
            <a:r>
              <a:rPr lang="en-US" b="1" u="sng" dirty="0" err="1">
                <a:solidFill>
                  <a:srgbClr val="FFFF00"/>
                </a:solidFill>
              </a:rPr>
              <a:t>lắng</a:t>
            </a:r>
            <a:r>
              <a:rPr lang="en-US" b="1" u="sng" dirty="0">
                <a:solidFill>
                  <a:srgbClr val="FFFF00"/>
                </a:solidFill>
              </a:rPr>
              <a:t> </a:t>
            </a:r>
            <a:r>
              <a:rPr lang="en-US" b="1" u="sng" dirty="0" err="1">
                <a:solidFill>
                  <a:srgbClr val="FFFF00"/>
                </a:solidFill>
              </a:rPr>
              <a:t>nghe</a:t>
            </a:r>
            <a:r>
              <a:rPr lang="en-US" b="1" u="sng" dirty="0">
                <a:solidFill>
                  <a:srgbClr val="FFFF00"/>
                </a:solidFill>
              </a:rPr>
              <a:t> </a:t>
            </a:r>
            <a:r>
              <a:rPr lang="en-US" b="1" u="sng" dirty="0" smtClean="0">
                <a:solidFill>
                  <a:srgbClr val="FFFF00"/>
                </a:solidFill>
              </a:rPr>
              <a:t> </a:t>
            </a:r>
            <a:r>
              <a:rPr lang="en-US" dirty="0" err="1" smtClean="0">
                <a:solidFill>
                  <a:srgbClr val="FFC000"/>
                </a:solidFill>
              </a:rPr>
              <a:t>họ</a:t>
            </a:r>
            <a:r>
              <a:rPr lang="lo-LA" dirty="0" smtClean="0">
                <a:solidFill>
                  <a:srgbClr val="FFC000"/>
                </a:solidFill>
              </a:rPr>
              <a:t>.</a:t>
            </a:r>
            <a:r>
              <a:rPr lang="en-US" dirty="0" smtClean="0">
                <a:solidFill>
                  <a:srgbClr val="FFC000"/>
                </a:solidFill>
              </a:rPr>
              <a:t> </a:t>
            </a:r>
            <a:br>
              <a:rPr lang="en-US" dirty="0" smtClean="0">
                <a:solidFill>
                  <a:srgbClr val="FFC000"/>
                </a:solidFill>
              </a:rPr>
            </a:br>
            <a:r>
              <a:rPr lang="en-US" sz="2400" dirty="0"/>
              <a:t>Operating correctly you are able to interact with each student on a personal level dealing with their specific needs. You are able to read a student’s work, - when you read a student’s work you are </a:t>
            </a:r>
            <a:r>
              <a:rPr lang="en-US" sz="2400" b="1" u="sng" dirty="0"/>
              <a:t>listening</a:t>
            </a:r>
            <a:r>
              <a:rPr lang="en-US" sz="2400" dirty="0"/>
              <a:t> to them</a:t>
            </a:r>
            <a:endParaRPr lang="en-US" sz="2400" dirty="0">
              <a:solidFill>
                <a:srgbClr val="FFC000"/>
              </a:solidFill>
            </a:endParaRPr>
          </a:p>
          <a:p>
            <a:pPr marL="0" indent="0">
              <a:buNone/>
            </a:pPr>
            <a:endParaRPr lang="en-US" dirty="0">
              <a:solidFill>
                <a:srgbClr val="FF0000"/>
              </a:solidFill>
            </a:endParaRPr>
          </a:p>
        </p:txBody>
      </p:sp>
      <p:sp>
        <p:nvSpPr>
          <p:cNvPr id="4" name="Date Placeholder 3"/>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37</a:t>
            </a:fld>
            <a:endParaRPr lang="en-US"/>
          </a:p>
        </p:txBody>
      </p:sp>
    </p:spTree>
    <p:extLst>
      <p:ext uri="{BB962C8B-B14F-4D97-AF65-F5344CB8AC3E}">
        <p14:creationId xmlns:p14="http://schemas.microsoft.com/office/powerpoint/2010/main" val="227190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err="1">
                <a:solidFill>
                  <a:srgbClr val="FFC000"/>
                </a:solidFill>
                <a:effectLst>
                  <a:outerShdw blurRad="38100" dist="38100" dir="2700000" algn="tl">
                    <a:srgbClr val="000000">
                      <a:alpha val="43137"/>
                    </a:srgbClr>
                  </a:outerShdw>
                </a:effectLst>
              </a:rPr>
              <a:t>Kết</a:t>
            </a:r>
            <a:r>
              <a:rPr lang="en-US" sz="5400" b="1" dirty="0">
                <a:solidFill>
                  <a:srgbClr val="FFC000"/>
                </a:solidFill>
                <a:effectLst>
                  <a:outerShdw blurRad="38100" dist="38100" dir="2700000" algn="tl">
                    <a:srgbClr val="000000">
                      <a:alpha val="43137"/>
                    </a:srgbClr>
                  </a:outerShdw>
                </a:effectLst>
              </a:rPr>
              <a:t> </a:t>
            </a:r>
            <a:r>
              <a:rPr lang="en-US" sz="5400" b="1" dirty="0" err="1">
                <a:solidFill>
                  <a:srgbClr val="FFC000"/>
                </a:solidFill>
                <a:effectLst>
                  <a:outerShdw blurRad="38100" dist="38100" dir="2700000" algn="tl">
                    <a:srgbClr val="000000">
                      <a:alpha val="43137"/>
                    </a:srgbClr>
                  </a:outerShdw>
                </a:effectLst>
              </a:rPr>
              <a:t>luận</a:t>
            </a:r>
            <a:r>
              <a:rPr lang="en-US" sz="5400" b="1" dirty="0">
                <a:solidFill>
                  <a:srgbClr val="FFC000"/>
                </a:solidFill>
                <a:effectLst>
                  <a:outerShdw blurRad="38100" dist="38100" dir="2700000" algn="tl">
                    <a:srgbClr val="000000">
                      <a:alpha val="43137"/>
                    </a:srgbClr>
                  </a:outerShdw>
                </a:effectLst>
              </a:rPr>
              <a:t> </a:t>
            </a:r>
            <a:r>
              <a:rPr lang="en-US" sz="5400" b="1" dirty="0" smtClean="0">
                <a:solidFill>
                  <a:srgbClr val="FFC000"/>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Conclusion</a:t>
            </a:r>
            <a:endParaRPr lang="en-US" sz="5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524000"/>
            <a:ext cx="8229600" cy="4525963"/>
          </a:xfrm>
        </p:spPr>
        <p:txBody>
          <a:bodyPr>
            <a:normAutofit/>
          </a:bodyPr>
          <a:lstStyle/>
          <a:p>
            <a:pPr marL="457200" indent="-457200">
              <a:buNone/>
            </a:pPr>
            <a:r>
              <a:rPr lang="en-US" dirty="0" smtClean="0">
                <a:solidFill>
                  <a:srgbClr val="FFC000"/>
                </a:solidFill>
              </a:rPr>
              <a:t>B</a:t>
            </a:r>
            <a:r>
              <a:rPr lang="ru-RU" dirty="0" smtClean="0">
                <a:solidFill>
                  <a:srgbClr val="FFC000"/>
                </a:solidFill>
              </a:rPr>
              <a:t>.</a:t>
            </a:r>
            <a:r>
              <a:rPr lang="ru-RU" dirty="0">
                <a:solidFill>
                  <a:srgbClr val="FFC000"/>
                </a:solidFill>
              </a:rPr>
              <a:t>	</a:t>
            </a:r>
            <a:r>
              <a:rPr lang="vi-VN" dirty="0">
                <a:solidFill>
                  <a:srgbClr val="FFC000"/>
                </a:solidFill>
              </a:rPr>
              <a:t>Làm sao để họ biết rằng bạn đang lắng nghe</a:t>
            </a:r>
            <a:r>
              <a:rPr lang="lo-LA" dirty="0" smtClean="0">
                <a:solidFill>
                  <a:srgbClr val="FFC000"/>
                </a:solidFill>
              </a:rPr>
              <a:t>?</a:t>
            </a:r>
            <a:r>
              <a:rPr lang="en-US" dirty="0" smtClean="0">
                <a:solidFill>
                  <a:srgbClr val="FFC000"/>
                </a:solidFill>
              </a:rPr>
              <a:t/>
            </a:r>
            <a:br>
              <a:rPr lang="en-US" dirty="0" smtClean="0">
                <a:solidFill>
                  <a:srgbClr val="FFC000"/>
                </a:solidFill>
              </a:rPr>
            </a:br>
            <a:r>
              <a:rPr lang="lo-LA" dirty="0" smtClean="0">
                <a:solidFill>
                  <a:srgbClr val="FFC000"/>
                </a:solidFill>
                <a:latin typeface="Arial" panose="020B0604020202020204" pitchFamily="34" charset="0"/>
              </a:rPr>
              <a:t> </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Hãy</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viết</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các</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bình</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luận</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ra</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hoặc</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bình</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luận</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khi</a:t>
            </a:r>
            <a:r>
              <a:rPr lang="en-US" dirty="0">
                <a:solidFill>
                  <a:srgbClr val="FFC000"/>
                </a:solidFill>
                <a:latin typeface="Arial" panose="020B0604020202020204" pitchFamily="34" charset="0"/>
                <a:cs typeface="Arial" panose="020B0604020202020204" pitchFamily="34" charset="0"/>
              </a:rPr>
              <a:t> </a:t>
            </a:r>
            <a:r>
              <a:rPr lang="en-US" b="1" u="sng" dirty="0" err="1">
                <a:solidFill>
                  <a:srgbClr val="FFFF00"/>
                </a:solidFill>
              </a:rPr>
              <a:t>trò</a:t>
            </a:r>
            <a:r>
              <a:rPr lang="en-US" b="1" u="sng" dirty="0">
                <a:solidFill>
                  <a:srgbClr val="FFFF00"/>
                </a:solidFill>
              </a:rPr>
              <a:t> </a:t>
            </a:r>
            <a:r>
              <a:rPr lang="en-US" b="1" u="sng" dirty="0" err="1">
                <a:solidFill>
                  <a:srgbClr val="FFFF00"/>
                </a:solidFill>
              </a:rPr>
              <a:t>chuyện</a:t>
            </a:r>
            <a:r>
              <a:rPr lang="en-US" b="1" u="sng" dirty="0">
                <a:solidFill>
                  <a:srgbClr val="FFFF00"/>
                </a:solidFill>
              </a:rPr>
              <a:t> </a:t>
            </a:r>
            <a:r>
              <a:rPr lang="lo-LA" dirty="0" smtClean="0">
                <a:solidFill>
                  <a:srgbClr val="FFC000"/>
                </a:solidFill>
              </a:rPr>
              <a:t> </a:t>
            </a:r>
            <a:r>
              <a:rPr lang="en-US" dirty="0" err="1">
                <a:solidFill>
                  <a:srgbClr val="FFC000"/>
                </a:solidFill>
                <a:latin typeface="Arial" panose="020B0604020202020204" pitchFamily="34" charset="0"/>
                <a:cs typeface="Arial" panose="020B0604020202020204" pitchFamily="34" charset="0"/>
              </a:rPr>
              <a:t>với</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họ</a:t>
            </a:r>
            <a:r>
              <a:rPr lang="en-US" dirty="0">
                <a:solidFill>
                  <a:srgbClr val="FFC000"/>
                </a:solidFill>
                <a:latin typeface="Arial" panose="020B0604020202020204" pitchFamily="34" charset="0"/>
                <a:cs typeface="Arial" panose="020B0604020202020204" pitchFamily="34" charset="0"/>
              </a:rPr>
              <a:t> - </a:t>
            </a:r>
            <a:r>
              <a:rPr lang="en-US" dirty="0" err="1">
                <a:solidFill>
                  <a:srgbClr val="FFC000"/>
                </a:solidFill>
                <a:latin typeface="Arial" panose="020B0604020202020204" pitchFamily="34" charset="0"/>
                <a:cs typeface="Arial" panose="020B0604020202020204" pitchFamily="34" charset="0"/>
              </a:rPr>
              <a:t>trong</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hoặc</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sau</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giờ</a:t>
            </a:r>
            <a:r>
              <a:rPr lang="en-US" dirty="0">
                <a:solidFill>
                  <a:srgbClr val="FFC000"/>
                </a:solidFill>
                <a:latin typeface="Arial" panose="020B0604020202020204" pitchFamily="34" charset="0"/>
                <a:cs typeface="Arial" panose="020B0604020202020204" pitchFamily="34" charset="0"/>
              </a:rPr>
              <a:t> </a:t>
            </a:r>
            <a:r>
              <a:rPr lang="en-US" dirty="0" err="1">
                <a:solidFill>
                  <a:srgbClr val="FFC000"/>
                </a:solidFill>
                <a:latin typeface="Arial" panose="020B0604020202020204" pitchFamily="34" charset="0"/>
                <a:cs typeface="Arial" panose="020B0604020202020204" pitchFamily="34" charset="0"/>
              </a:rPr>
              <a:t>học</a:t>
            </a:r>
            <a:r>
              <a:rPr lang="lo-LA" dirty="0" smtClean="0">
                <a:solidFill>
                  <a:srgbClr val="FFC000"/>
                </a:solidFill>
                <a:latin typeface="Arial" panose="020B0604020202020204" pitchFamily="34" charset="0"/>
              </a:rPr>
              <a:t>.</a:t>
            </a:r>
            <a:r>
              <a:rPr lang="en-US" dirty="0" smtClean="0">
                <a:solidFill>
                  <a:srgbClr val="FFC000"/>
                </a:solidFill>
                <a:latin typeface="Arial" panose="020B0604020202020204" pitchFamily="34" charset="0"/>
                <a:cs typeface="Arial" panose="020B0604020202020204" pitchFamily="34" charset="0"/>
              </a:rPr>
              <a:t> </a:t>
            </a:r>
            <a:r>
              <a:rPr lang="en-US" dirty="0" smtClean="0">
                <a:solidFill>
                  <a:srgbClr val="FFC000"/>
                </a:solidFill>
              </a:rPr>
              <a:t/>
            </a:r>
            <a:br>
              <a:rPr lang="en-US" dirty="0" smtClean="0">
                <a:solidFill>
                  <a:srgbClr val="FFC000"/>
                </a:solidFill>
              </a:rPr>
            </a:br>
            <a:r>
              <a:rPr lang="en-US" sz="2400" dirty="0"/>
              <a:t>How do they know you are listening? </a:t>
            </a:r>
            <a:br>
              <a:rPr lang="en-US" sz="2400" dirty="0"/>
            </a:br>
            <a:r>
              <a:rPr lang="en-US" sz="2400" dirty="0"/>
              <a:t>– Comment in writing and in </a:t>
            </a:r>
            <a:r>
              <a:rPr lang="en-US" sz="2400" b="1" u="sng" dirty="0"/>
              <a:t>conversation</a:t>
            </a:r>
            <a:r>
              <a:rPr lang="en-US" sz="2400" dirty="0"/>
              <a:t> – either during class or after class.</a:t>
            </a:r>
            <a:endParaRPr lang="en-US" sz="2400" dirty="0">
              <a:solidFill>
                <a:srgbClr val="FFC000"/>
              </a:solidFill>
            </a:endParaRPr>
          </a:p>
          <a:p>
            <a:pPr marL="0" indent="0">
              <a:buNone/>
            </a:pPr>
            <a:endParaRPr lang="en-US" dirty="0">
              <a:solidFill>
                <a:srgbClr val="FF00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97943" y="5317411"/>
            <a:ext cx="1475811" cy="106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38</a:t>
            </a:fld>
            <a:endParaRPr lang="en-US"/>
          </a:p>
        </p:txBody>
      </p:sp>
    </p:spTree>
    <p:extLst>
      <p:ext uri="{BB962C8B-B14F-4D97-AF65-F5344CB8AC3E}">
        <p14:creationId xmlns:p14="http://schemas.microsoft.com/office/powerpoint/2010/main" val="1913659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61414"/>
            <a:ext cx="8305800" cy="3231654"/>
          </a:xfrm>
          <a:prstGeom prst="rect">
            <a:avLst/>
          </a:prstGeom>
          <a:noFill/>
        </p:spPr>
        <p:txBody>
          <a:bodyPr wrap="square" rtlCol="0">
            <a:spAutoFit/>
          </a:bodyPr>
          <a:lstStyle/>
          <a:p>
            <a:r>
              <a:rPr lang="en-US" sz="4800" b="1" dirty="0" err="1">
                <a:solidFill>
                  <a:srgbClr val="FFC000"/>
                </a:solidFill>
              </a:rPr>
              <a:t>Chứng</a:t>
            </a:r>
            <a:r>
              <a:rPr lang="en-US" sz="4800" b="1" dirty="0">
                <a:solidFill>
                  <a:srgbClr val="FFC000"/>
                </a:solidFill>
              </a:rPr>
              <a:t> </a:t>
            </a:r>
            <a:r>
              <a:rPr lang="en-US" sz="4800" b="1" dirty="0" err="1">
                <a:solidFill>
                  <a:srgbClr val="FFC000"/>
                </a:solidFill>
              </a:rPr>
              <a:t>chỉ</a:t>
            </a:r>
            <a:r>
              <a:rPr lang="en-US" sz="4800" b="1" dirty="0">
                <a:solidFill>
                  <a:srgbClr val="FFC000"/>
                </a:solidFill>
              </a:rPr>
              <a:t> </a:t>
            </a:r>
            <a:r>
              <a:rPr lang="en-US" sz="4800" b="1" dirty="0" err="1">
                <a:solidFill>
                  <a:srgbClr val="FFC000"/>
                </a:solidFill>
              </a:rPr>
              <a:t>Khóa</a:t>
            </a:r>
            <a:r>
              <a:rPr lang="en-US" sz="4800" b="1" dirty="0">
                <a:solidFill>
                  <a:srgbClr val="FFC000"/>
                </a:solidFill>
              </a:rPr>
              <a:t> </a:t>
            </a:r>
            <a:r>
              <a:rPr lang="en-US" sz="4800" b="1" dirty="0" err="1">
                <a:solidFill>
                  <a:srgbClr val="FFC000"/>
                </a:solidFill>
              </a:rPr>
              <a:t>học</a:t>
            </a:r>
            <a:r>
              <a:rPr lang="en-US" sz="4800" b="1" dirty="0">
                <a:solidFill>
                  <a:srgbClr val="FFC000"/>
                </a:solidFill>
              </a:rPr>
              <a:t> </a:t>
            </a:r>
            <a:r>
              <a:rPr lang="en-US" sz="4800" b="1" dirty="0" err="1">
                <a:solidFill>
                  <a:srgbClr val="FFC000"/>
                </a:solidFill>
              </a:rPr>
              <a:t>THNM</a:t>
            </a:r>
            <a:r>
              <a:rPr lang="en-US" sz="4800" b="1" dirty="0">
                <a:solidFill>
                  <a:srgbClr val="FFC000"/>
                </a:solidFill>
              </a:rPr>
              <a:t> </a:t>
            </a:r>
            <a:r>
              <a:rPr lang="en-US" sz="4800" b="1" dirty="0" err="1">
                <a:solidFill>
                  <a:srgbClr val="FFC000"/>
                </a:solidFill>
              </a:rPr>
              <a:t>cho</a:t>
            </a:r>
            <a:r>
              <a:rPr lang="en-US" sz="4800" b="1" dirty="0">
                <a:solidFill>
                  <a:srgbClr val="FFC000"/>
                </a:solidFill>
              </a:rPr>
              <a:t> </a:t>
            </a:r>
            <a:r>
              <a:rPr lang="en-US" sz="4800" b="1" dirty="0" err="1">
                <a:solidFill>
                  <a:srgbClr val="FFC000"/>
                </a:solidFill>
              </a:rPr>
              <a:t>Giáo</a:t>
            </a:r>
            <a:r>
              <a:rPr lang="en-US" sz="4800" b="1" dirty="0">
                <a:solidFill>
                  <a:srgbClr val="FFC000"/>
                </a:solidFill>
              </a:rPr>
              <a:t> </a:t>
            </a:r>
            <a:r>
              <a:rPr lang="en-US" sz="4800" b="1" dirty="0" err="1" smtClean="0">
                <a:solidFill>
                  <a:srgbClr val="FFC000"/>
                </a:solidFill>
              </a:rPr>
              <a:t>viên</a:t>
            </a:r>
            <a:r>
              <a:rPr lang="en-US" sz="4800" b="1" dirty="0" smtClean="0">
                <a:solidFill>
                  <a:srgbClr val="FFC000"/>
                </a:solidFill>
              </a:rPr>
              <a:t/>
            </a:r>
            <a:br>
              <a:rPr lang="en-US" sz="4800" b="1" dirty="0" smtClean="0">
                <a:solidFill>
                  <a:srgbClr val="FFC000"/>
                </a:solidFill>
              </a:rPr>
            </a:br>
            <a:r>
              <a:rPr lang="en-US" sz="3200" b="1" dirty="0" err="1" smtClean="0"/>
              <a:t>PSNC</a:t>
            </a:r>
            <a:r>
              <a:rPr lang="en-US" sz="3200" b="1" dirty="0" smtClean="0"/>
              <a:t> </a:t>
            </a:r>
            <a:r>
              <a:rPr lang="en-US" sz="3200" b="1" dirty="0"/>
              <a:t>Teacher Certification </a:t>
            </a:r>
            <a:r>
              <a:rPr lang="en-US" sz="3200" b="1" dirty="0" smtClean="0"/>
              <a:t>Course</a:t>
            </a:r>
            <a:br>
              <a:rPr lang="en-US" sz="3200" b="1" dirty="0" smtClean="0"/>
            </a:br>
            <a:endParaRPr lang="en-US" sz="3200" b="1" dirty="0"/>
          </a:p>
          <a:p>
            <a:r>
              <a:rPr lang="en-US" sz="4400" b="1" dirty="0" smtClean="0"/>
              <a:t>www.iTeenChallenge.org</a:t>
            </a:r>
            <a:endParaRPr lang="en-US" sz="4400" b="1" dirty="0"/>
          </a:p>
        </p:txBody>
      </p:sp>
      <p:pic>
        <p:nvPicPr>
          <p:cNvPr id="6"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28055" y="4621648"/>
            <a:ext cx="2295135" cy="1650180"/>
          </a:xfrm>
        </p:spPr>
      </p:pic>
      <p:pic>
        <p:nvPicPr>
          <p:cNvPr id="7" name="Picture 7" descr="PSNC-white-BG.gif"/>
          <p:cNvPicPr>
            <a:picLocks noChangeAspect="1"/>
          </p:cNvPicPr>
          <p:nvPr/>
        </p:nvPicPr>
        <p:blipFill>
          <a:blip r:embed="rId4"/>
          <a:srcRect/>
          <a:stretch>
            <a:fillRect/>
          </a:stretch>
        </p:blipFill>
        <p:spPr bwMode="auto">
          <a:xfrm>
            <a:off x="838200" y="4622800"/>
            <a:ext cx="2816225" cy="17018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12/2016</a:t>
            </a:r>
            <a:endParaRPr lang="en-US"/>
          </a:p>
        </p:txBody>
      </p:sp>
      <p:sp>
        <p:nvSpPr>
          <p:cNvPr id="4" name="Footer Placeholder 3"/>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39</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229600" cy="2514599"/>
          </a:xfrm>
        </p:spPr>
        <p:txBody>
          <a:bodyPr>
            <a:normAutofit/>
          </a:bodyPr>
          <a:lstStyle/>
          <a:p>
            <a:pPr marL="0" indent="0" algn="ctr">
              <a:buNone/>
            </a:pPr>
            <a:r>
              <a:rPr lang="en-US" sz="2600" dirty="0" smtClean="0"/>
              <a:t>In </a:t>
            </a:r>
            <a:r>
              <a:rPr lang="en-US" sz="2600" dirty="0"/>
              <a:t>one year, I have seen an 80% increase in the effectiveness of our program after we started using the </a:t>
            </a:r>
            <a:r>
              <a:rPr lang="en-US" sz="2600" dirty="0" err="1"/>
              <a:t>PSNC</a:t>
            </a:r>
            <a:r>
              <a:rPr lang="en-US" sz="2600" dirty="0"/>
              <a:t> classes</a:t>
            </a:r>
            <a:endParaRPr lang="en-US" sz="2600" dirty="0">
              <a:solidFill>
                <a:srgbClr val="FFC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352800"/>
            <a:ext cx="3962400" cy="2971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6272" y="3513320"/>
            <a:ext cx="3759200" cy="2819400"/>
          </a:xfrm>
          <a:prstGeom prst="rect">
            <a:avLst/>
          </a:prstGeom>
        </p:spPr>
      </p:pic>
      <p:sp>
        <p:nvSpPr>
          <p:cNvPr id="2" name="Date Placeholder 1"/>
          <p:cNvSpPr>
            <a:spLocks noGrp="1"/>
          </p:cNvSpPr>
          <p:nvPr>
            <p:ph type="dt" sz="half" idx="10"/>
          </p:nvPr>
        </p:nvSpPr>
        <p:spPr/>
        <p:txBody>
          <a:bodyPr/>
          <a:lstStyle/>
          <a:p>
            <a:r>
              <a:rPr lang="en-US" smtClean="0"/>
              <a:t>12/2016</a:t>
            </a:r>
            <a:endParaRPr lang="en-US"/>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4</a:t>
            </a:fld>
            <a:endParaRPr lang="en-US"/>
          </a:p>
        </p:txBody>
      </p:sp>
    </p:spTree>
    <p:extLst>
      <p:ext uri="{BB962C8B-B14F-4D97-AF65-F5344CB8AC3E}">
        <p14:creationId xmlns:p14="http://schemas.microsoft.com/office/powerpoint/2010/main" val="193363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21017199">
            <a:off x="222298" y="312965"/>
            <a:ext cx="3962400" cy="2971800"/>
          </a:xfr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93369">
            <a:off x="4762498" y="599815"/>
            <a:ext cx="3860800" cy="28956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231396">
            <a:off x="285749" y="3588491"/>
            <a:ext cx="3886200" cy="2586287"/>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37768">
            <a:off x="4733923" y="3433834"/>
            <a:ext cx="3860800" cy="2895600"/>
          </a:xfrm>
          <a:prstGeom prst="rect">
            <a:avLst/>
          </a:prstGeom>
        </p:spPr>
      </p:pic>
      <p:sp>
        <p:nvSpPr>
          <p:cNvPr id="2" name="Date Placeholder 1"/>
          <p:cNvSpPr>
            <a:spLocks noGrp="1"/>
          </p:cNvSpPr>
          <p:nvPr>
            <p:ph type="dt" sz="half" idx="10"/>
          </p:nvPr>
        </p:nvSpPr>
        <p:spPr/>
        <p:txBody>
          <a:bodyPr/>
          <a:lstStyle/>
          <a:p>
            <a:r>
              <a:rPr lang="en-US" smtClean="0"/>
              <a:t>12/2016</a:t>
            </a:r>
            <a:endParaRPr lang="en-US"/>
          </a:p>
        </p:txBody>
      </p:sp>
      <p:sp>
        <p:nvSpPr>
          <p:cNvPr id="3" name="Footer Placeholder 2"/>
          <p:cNvSpPr>
            <a:spLocks noGrp="1"/>
          </p:cNvSpPr>
          <p:nvPr>
            <p:ph type="ftr" sz="quarter" idx="11"/>
          </p:nvPr>
        </p:nvSpPr>
        <p:spPr/>
        <p:txBody>
          <a:bodyPr/>
          <a:lstStyle/>
          <a:p>
            <a:r>
              <a:rPr lang="en-US" smtClean="0"/>
              <a:t>T505.13        www.iTeenChallenge.org</a:t>
            </a:r>
            <a:endParaRPr lang="en-US"/>
          </a:p>
        </p:txBody>
      </p:sp>
      <p:sp>
        <p:nvSpPr>
          <p:cNvPr id="8" name="Slide Number Placeholder 7"/>
          <p:cNvSpPr>
            <a:spLocks noGrp="1"/>
          </p:cNvSpPr>
          <p:nvPr>
            <p:ph type="sldNum" sz="quarter" idx="12"/>
          </p:nvPr>
        </p:nvSpPr>
        <p:spPr/>
        <p:txBody>
          <a:bodyPr/>
          <a:lstStyle/>
          <a:p>
            <a:fld id="{A73D4998-4E1D-4323-9CAB-67CA621370A2}" type="slidenum">
              <a:rPr lang="en-US" smtClean="0"/>
              <a:pPr/>
              <a:t>40</a:t>
            </a:fld>
            <a:endParaRPr lang="en-US"/>
          </a:p>
        </p:txBody>
      </p:sp>
    </p:spTree>
    <p:extLst>
      <p:ext uri="{BB962C8B-B14F-4D97-AF65-F5344CB8AC3E}">
        <p14:creationId xmlns:p14="http://schemas.microsoft.com/office/powerpoint/2010/main" val="303209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500"/>
                            </p:stCondLst>
                            <p:childTnLst>
                              <p:par>
                                <p:cTn id="12" presetID="31" presetClass="entr" presetSubtype="0"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par>
                          <p:cTn id="18" fill="hold">
                            <p:stCondLst>
                              <p:cond delay="3000"/>
                            </p:stCondLst>
                            <p:childTnLst>
                              <p:par>
                                <p:cTn id="19" presetID="31" presetClass="entr" presetSubtype="0" fill="hold" nodeType="afterEffect">
                                  <p:stCondLst>
                                    <p:cond delay="50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0" y="0"/>
            <a:ext cx="9144000" cy="6858000"/>
          </a:xfrm>
          <a:prstGeom prst="rect">
            <a:avLst/>
          </a:prstGeom>
          <a:noFill/>
        </p:spPr>
      </p:pic>
      <p:sp>
        <p:nvSpPr>
          <p:cNvPr id="4" name="Date Placeholder 3"/>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41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50"/>
            <a:ext cx="8229600" cy="2508250"/>
          </a:xfrm>
        </p:spPr>
        <p:txBody>
          <a:bodyPr>
            <a:normAutofit/>
          </a:bodyPr>
          <a:lstStyle/>
          <a:p>
            <a:r>
              <a:rPr lang="en-US" altLang="en-US" dirty="0" err="1">
                <a:solidFill>
                  <a:srgbClr val="FFC000"/>
                </a:solidFill>
              </a:rPr>
              <a:t>Câu</a:t>
            </a:r>
            <a:r>
              <a:rPr lang="en-US" altLang="en-US" dirty="0">
                <a:solidFill>
                  <a:srgbClr val="FFC000"/>
                </a:solidFill>
              </a:rPr>
              <a:t> </a:t>
            </a:r>
            <a:r>
              <a:rPr lang="en-US" altLang="en-US" dirty="0" err="1">
                <a:solidFill>
                  <a:srgbClr val="FFC000"/>
                </a:solidFill>
              </a:rPr>
              <a:t>hỏi</a:t>
            </a:r>
            <a:r>
              <a:rPr lang="en-US" altLang="en-US" dirty="0">
                <a:solidFill>
                  <a:srgbClr val="FFC000"/>
                </a:solidFill>
              </a:rPr>
              <a:t> </a:t>
            </a:r>
            <a:r>
              <a:rPr lang="en-US" altLang="en-US" dirty="0" err="1">
                <a:solidFill>
                  <a:srgbClr val="FFC000"/>
                </a:solidFill>
              </a:rPr>
              <a:t>thảo</a:t>
            </a:r>
            <a:r>
              <a:rPr lang="en-US" altLang="en-US" dirty="0">
                <a:solidFill>
                  <a:srgbClr val="FFC000"/>
                </a:solidFill>
              </a:rPr>
              <a:t> </a:t>
            </a:r>
            <a:r>
              <a:rPr lang="en-US" altLang="en-US" dirty="0" err="1">
                <a:solidFill>
                  <a:srgbClr val="FFC000"/>
                </a:solidFill>
              </a:rPr>
              <a:t>luận</a:t>
            </a:r>
            <a:r>
              <a:rPr lang="en-US" altLang="en-US" dirty="0">
                <a:solidFill>
                  <a:srgbClr val="FFC000"/>
                </a:solidFill>
              </a:rPr>
              <a:t/>
            </a:r>
            <a:br>
              <a:rPr lang="en-US" altLang="en-US" dirty="0">
                <a:solidFill>
                  <a:srgbClr val="FFC000"/>
                </a:solidFill>
              </a:rPr>
            </a:br>
            <a:r>
              <a:rPr lang="en-US" altLang="en-US" sz="2800" dirty="0" smtClean="0"/>
              <a:t>Questions </a:t>
            </a:r>
            <a:r>
              <a:rPr lang="en-US" altLang="en-US" sz="2800" dirty="0"/>
              <a:t>for discussion</a:t>
            </a:r>
            <a:r>
              <a:rPr lang="en-US" altLang="en-US" sz="2800" i="1" dirty="0"/>
              <a:t/>
            </a:r>
            <a:br>
              <a:rPr lang="en-US" altLang="en-US" sz="2800" i="1" dirty="0"/>
            </a:br>
            <a:endParaRPr lang="en-US" altLang="en-US" i="1" dirty="0" smtClean="0"/>
          </a:p>
        </p:txBody>
      </p:sp>
      <p:sp>
        <p:nvSpPr>
          <p:cNvPr id="4" name="Date Placeholder 3"/>
          <p:cNvSpPr>
            <a:spLocks noGrp="1"/>
          </p:cNvSpPr>
          <p:nvPr>
            <p:ph type="dt" sz="quarter" idx="10"/>
          </p:nvPr>
        </p:nvSpPr>
        <p:spPr/>
        <p:txBody>
          <a:bodyPr/>
          <a:lstStyle/>
          <a:p>
            <a:pPr>
              <a:defRPr/>
            </a:pPr>
            <a:r>
              <a:rPr lang="en-US" smtClean="0"/>
              <a:t>12/2016</a:t>
            </a:r>
            <a:endParaRPr lang="en-US"/>
          </a:p>
        </p:txBody>
      </p:sp>
      <p:sp>
        <p:nvSpPr>
          <p:cNvPr id="5" name="Footer Placeholder 4"/>
          <p:cNvSpPr>
            <a:spLocks noGrp="1"/>
          </p:cNvSpPr>
          <p:nvPr>
            <p:ph type="ftr" sz="quarter" idx="11"/>
          </p:nvPr>
        </p:nvSpPr>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mtClean="0"/>
              <a:t>T505.13        www.iTeenChallenge.org</a:t>
            </a:r>
            <a:endParaRPr lang="en-US" altLang="en-US"/>
          </a:p>
        </p:txBody>
      </p:sp>
      <p:sp>
        <p:nvSpPr>
          <p:cNvPr id="6" name="Slide Number Placeholder 5"/>
          <p:cNvSpPr>
            <a:spLocks noGrp="1"/>
          </p:cNvSpPr>
          <p:nvPr>
            <p:ph type="sldNum" sz="quarter" idx="12"/>
          </p:nvPr>
        </p:nvSpPr>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D664DA85-CB79-48F6-95E8-A2ABE88F520D}" type="slidenum">
              <a:rPr lang="en-US" altLang="en-US"/>
              <a:pPr/>
              <a:t>42</a:t>
            </a:fld>
            <a:endParaRPr lang="en-US" altLang="en-US"/>
          </a:p>
        </p:txBody>
      </p:sp>
    </p:spTree>
    <p:extLst>
      <p:ext uri="{BB962C8B-B14F-4D97-AF65-F5344CB8AC3E}">
        <p14:creationId xmlns:p14="http://schemas.microsoft.com/office/powerpoint/2010/main" val="2336317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50"/>
            <a:ext cx="8229600" cy="1670050"/>
          </a:xfrm>
        </p:spPr>
        <p:txBody>
          <a:bodyPr>
            <a:normAutofit fontScale="90000"/>
          </a:bodyPr>
          <a:lstStyle/>
          <a:p>
            <a:r>
              <a:rPr lang="en-US" altLang="en-US" b="1" dirty="0" err="1">
                <a:solidFill>
                  <a:srgbClr val="FFC000"/>
                </a:solidFill>
              </a:rPr>
              <a:t>Thông</a:t>
            </a:r>
            <a:r>
              <a:rPr lang="en-US" altLang="en-US" b="1" dirty="0">
                <a:solidFill>
                  <a:srgbClr val="FFC000"/>
                </a:solidFill>
              </a:rPr>
              <a:t> tin </a:t>
            </a:r>
            <a:r>
              <a:rPr lang="en-US" altLang="en-US" b="1" dirty="0" err="1">
                <a:solidFill>
                  <a:srgbClr val="FFC000"/>
                </a:solidFill>
              </a:rPr>
              <a:t>liên</a:t>
            </a:r>
            <a:r>
              <a:rPr lang="en-US" altLang="en-US" b="1" dirty="0">
                <a:solidFill>
                  <a:srgbClr val="FFC000"/>
                </a:solidFill>
              </a:rPr>
              <a:t> </a:t>
            </a:r>
            <a:r>
              <a:rPr lang="en-US" altLang="en-US" b="1" dirty="0" err="1" smtClean="0">
                <a:solidFill>
                  <a:srgbClr val="FFC000"/>
                </a:solidFill>
              </a:rPr>
              <a:t>hệ</a:t>
            </a:r>
            <a:r>
              <a:rPr lang="en-US" altLang="en-US" b="1" dirty="0" smtClean="0">
                <a:solidFill>
                  <a:srgbClr val="FFC000"/>
                </a:solidFill>
              </a:rPr>
              <a:t/>
            </a:r>
            <a:br>
              <a:rPr lang="en-US" altLang="en-US" b="1" dirty="0" smtClean="0">
                <a:solidFill>
                  <a:srgbClr val="FFC000"/>
                </a:solidFill>
              </a:rPr>
            </a:br>
            <a:r>
              <a:rPr lang="en-US" altLang="en-US" sz="2700" b="1" dirty="0" smtClean="0"/>
              <a:t>Contact </a:t>
            </a:r>
            <a:r>
              <a:rPr lang="en-US" altLang="en-US" sz="2700" b="1" dirty="0" smtClean="0"/>
              <a:t>information</a:t>
            </a:r>
            <a:r>
              <a:rPr lang="en-US" altLang="en-US" dirty="0" smtClean="0"/>
              <a:t/>
            </a:r>
            <a:br>
              <a:rPr lang="en-US" altLang="en-US" dirty="0" smtClean="0"/>
            </a:br>
            <a:endParaRPr lang="en-US" altLang="en-US" i="1" dirty="0" smtClean="0"/>
          </a:p>
        </p:txBody>
      </p:sp>
      <p:sp>
        <p:nvSpPr>
          <p:cNvPr id="3" name="Content Placeholder 2"/>
          <p:cNvSpPr>
            <a:spLocks noGrp="1"/>
          </p:cNvSpPr>
          <p:nvPr>
            <p:ph idx="1"/>
          </p:nvPr>
        </p:nvSpPr>
        <p:spPr>
          <a:xfrm>
            <a:off x="457200" y="1905000"/>
            <a:ext cx="8229600" cy="3657600"/>
          </a:xfrm>
        </p:spPr>
        <p:txBody>
          <a:bodyPr>
            <a:normAutofit lnSpcReduction="10000"/>
          </a:bodyPr>
          <a:lstStyle/>
          <a:p>
            <a:pPr algn="ctr">
              <a:buFont typeface="Wingdings" pitchFamily="2" charset="2"/>
              <a:buNone/>
            </a:pPr>
            <a:r>
              <a:rPr lang="en-US" altLang="en-US" sz="4800" b="1" dirty="0" smtClean="0"/>
              <a:t>Global Teen Challenge</a:t>
            </a:r>
          </a:p>
          <a:p>
            <a:pPr algn="ctr">
              <a:buFont typeface="Wingdings" pitchFamily="2" charset="2"/>
              <a:buNone/>
            </a:pPr>
            <a:endParaRPr lang="en-US" altLang="en-US" sz="2400" dirty="0" smtClean="0"/>
          </a:p>
          <a:p>
            <a:pPr algn="ctr">
              <a:buFont typeface="Wingdings" pitchFamily="2" charset="2"/>
              <a:buNone/>
            </a:pPr>
            <a:endParaRPr lang="en-US" altLang="en-US" sz="4400" dirty="0" smtClean="0"/>
          </a:p>
          <a:p>
            <a:pPr algn="ctr">
              <a:buFont typeface="Wingdings" pitchFamily="2" charset="2"/>
              <a:buNone/>
            </a:pPr>
            <a:r>
              <a:rPr lang="en-US" altLang="en-US" sz="4400" dirty="0" smtClean="0"/>
              <a:t>www.GlobalTC.org</a:t>
            </a:r>
          </a:p>
          <a:p>
            <a:pPr algn="ctr">
              <a:buFont typeface="Wingdings" pitchFamily="2" charset="2"/>
              <a:buNone/>
            </a:pPr>
            <a:r>
              <a:rPr lang="en-US" altLang="en-US" sz="4400" dirty="0" smtClean="0"/>
              <a:t>www.iTeenChallenge.org</a:t>
            </a:r>
          </a:p>
          <a:p>
            <a:pPr algn="ctr">
              <a:buFont typeface="Wingdings" pitchFamily="2" charset="2"/>
              <a:buNone/>
            </a:pPr>
            <a:endParaRPr lang="en-US" altLang="en-US" sz="4400" dirty="0" smtClean="0"/>
          </a:p>
        </p:txBody>
      </p:sp>
      <p:sp>
        <p:nvSpPr>
          <p:cNvPr id="4" name="Date Placeholder 3"/>
          <p:cNvSpPr>
            <a:spLocks noGrp="1"/>
          </p:cNvSpPr>
          <p:nvPr>
            <p:ph type="dt" sz="quarter" idx="10"/>
          </p:nvPr>
        </p:nvSpPr>
        <p:spPr/>
        <p:txBody>
          <a:bodyPr/>
          <a:lstStyle/>
          <a:p>
            <a:pPr>
              <a:defRPr/>
            </a:pPr>
            <a:r>
              <a:rPr lang="en-US" smtClean="0"/>
              <a:t>12/2016</a:t>
            </a:r>
            <a:endParaRPr lang="en-US"/>
          </a:p>
        </p:txBody>
      </p:sp>
      <p:sp>
        <p:nvSpPr>
          <p:cNvPr id="5" name="Slide Number Placeholder 4"/>
          <p:cNvSpPr>
            <a:spLocks noGrp="1"/>
          </p:cNvSpPr>
          <p:nvPr>
            <p:ph type="sldNum" sz="quarter" idx="12"/>
          </p:nvPr>
        </p:nvSpPr>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2B179CD5-BFB1-4571-BB53-D7B4D63B1DEC}" type="slidenum">
              <a:rPr lang="en-US" altLang="en-US"/>
              <a:pPr/>
              <a:t>43</a:t>
            </a:fld>
            <a:endParaRPr lang="en-US" altLang="en-US"/>
          </a:p>
        </p:txBody>
      </p:sp>
      <p:sp>
        <p:nvSpPr>
          <p:cNvPr id="6" name="Footer Placeholder 5"/>
          <p:cNvSpPr>
            <a:spLocks noGrp="1"/>
          </p:cNvSpPr>
          <p:nvPr>
            <p:ph type="ftr" sz="quarter" idx="11"/>
          </p:nvPr>
        </p:nvSpPr>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mtClean="0"/>
              <a:t>T505.13        www.iTeenChallenge.org</a:t>
            </a:r>
            <a:endParaRPr lang="en-US" altLang="en-US"/>
          </a:p>
        </p:txBody>
      </p:sp>
      <p:pic>
        <p:nvPicPr>
          <p:cNvPr id="2765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9875" y="2514600"/>
            <a:ext cx="32861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9956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583714" y="1224653"/>
            <a:ext cx="5919821" cy="4256293"/>
          </a:xfrm>
          <a:prstGeom prst="rect">
            <a:avLst/>
          </a:prstGeom>
          <a:ln>
            <a:noFill/>
          </a:ln>
          <a:effectLst>
            <a:softEdge rad="112500"/>
          </a:effectLst>
        </p:spPr>
      </p:pic>
      <p:sp>
        <p:nvSpPr>
          <p:cNvPr id="2" name="Date Placeholder 1"/>
          <p:cNvSpPr>
            <a:spLocks noGrp="1"/>
          </p:cNvSpPr>
          <p:nvPr>
            <p:ph type="dt" sz="half" idx="10"/>
          </p:nvPr>
        </p:nvSpPr>
        <p:spPr/>
        <p:txBody>
          <a:bodyPr/>
          <a:lstStyle/>
          <a:p>
            <a:r>
              <a:rPr lang="en-US" smtClean="0"/>
              <a:t>12/2016</a:t>
            </a:r>
            <a:endParaRPr lang="en-US"/>
          </a:p>
        </p:txBody>
      </p:sp>
      <p:sp>
        <p:nvSpPr>
          <p:cNvPr id="3" name="Footer Placeholder 2"/>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44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6462" t="1219" r="25840"/>
          <a:stretch/>
        </p:blipFill>
        <p:spPr>
          <a:xfrm>
            <a:off x="0" y="990600"/>
            <a:ext cx="2814272" cy="4282992"/>
          </a:xfrm>
        </p:spPr>
      </p:pic>
      <p:sp>
        <p:nvSpPr>
          <p:cNvPr id="5" name="TextBox 4"/>
          <p:cNvSpPr txBox="1"/>
          <p:nvPr/>
        </p:nvSpPr>
        <p:spPr>
          <a:xfrm>
            <a:off x="3124200" y="228600"/>
            <a:ext cx="5867400" cy="2062103"/>
          </a:xfrm>
          <a:prstGeom prst="rect">
            <a:avLst/>
          </a:prstGeom>
          <a:noFill/>
        </p:spPr>
        <p:txBody>
          <a:bodyPr wrap="square" rtlCol="0">
            <a:spAutoFit/>
          </a:bodyPr>
          <a:lstStyle/>
          <a:p>
            <a:r>
              <a:rPr lang="en-US" sz="2400" dirty="0" smtClean="0"/>
              <a:t>The </a:t>
            </a:r>
            <a:r>
              <a:rPr lang="en-US" sz="2400" dirty="0" err="1"/>
              <a:t>PSNC</a:t>
            </a:r>
            <a:r>
              <a:rPr lang="en-US" sz="2400" dirty="0"/>
              <a:t> has increased significantly the overall level of maturity of our students and significantly reduce the need for disciplinary action.</a:t>
            </a:r>
          </a:p>
          <a:p>
            <a:endParaRPr lang="en-US" sz="3200" dirty="0">
              <a:solidFill>
                <a:srgbClr val="FFC000"/>
              </a:solidFill>
            </a:endParaRPr>
          </a:p>
        </p:txBody>
      </p:sp>
      <p:sp>
        <p:nvSpPr>
          <p:cNvPr id="2" name="Date Placeholder 1"/>
          <p:cNvSpPr>
            <a:spLocks noGrp="1"/>
          </p:cNvSpPr>
          <p:nvPr>
            <p:ph type="dt" sz="half" idx="10"/>
          </p:nvPr>
        </p:nvSpPr>
        <p:spPr/>
        <p:txBody>
          <a:bodyPr/>
          <a:lstStyle/>
          <a:p>
            <a:r>
              <a:rPr lang="en-US" smtClean="0"/>
              <a:t>12/2016</a:t>
            </a:r>
            <a:endParaRPr lang="en-US"/>
          </a:p>
        </p:txBody>
      </p:sp>
      <p:sp>
        <p:nvSpPr>
          <p:cNvPr id="3" name="Footer Placeholder 2"/>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5</a:t>
            </a:fld>
            <a:endParaRPr lang="en-US"/>
          </a:p>
        </p:txBody>
      </p:sp>
    </p:spTree>
    <p:extLst>
      <p:ext uri="{BB962C8B-B14F-4D97-AF65-F5344CB8AC3E}">
        <p14:creationId xmlns:p14="http://schemas.microsoft.com/office/powerpoint/2010/main" val="28415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20000"/>
              </a:spcBef>
              <a:buClr>
                <a:schemeClr val="tx2"/>
              </a:buClr>
              <a:buSzPct val="75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Char char="–"/>
              <a:defRPr sz="2800">
                <a:solidFill>
                  <a:schemeClr val="tx1"/>
                </a:solidFill>
                <a:latin typeface="Times New Roman" pitchFamily="18" charset="0"/>
              </a:defRPr>
            </a:lvl2pPr>
            <a:lvl3pPr marL="1143000" indent="-228600" eaLnBrk="0" hangingPunct="0">
              <a:spcBef>
                <a:spcPct val="20000"/>
              </a:spcBef>
              <a:buClr>
                <a:srgbClr val="00CCFF"/>
              </a:buClr>
              <a:buSzPct val="65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lnSpc>
                <a:spcPct val="100000"/>
              </a:lnSpc>
              <a:spcBef>
                <a:spcPct val="0"/>
              </a:spcBef>
              <a:buClrTx/>
              <a:buSzTx/>
              <a:buFontTx/>
              <a:buNone/>
            </a:pPr>
            <a:r>
              <a:rPr lang="en-US" altLang="en-US" sz="1400" smtClean="0"/>
              <a:t>12/2016</a:t>
            </a:r>
          </a:p>
        </p:txBody>
      </p:sp>
      <p:sp>
        <p:nvSpPr>
          <p:cNvPr id="4" name="Slide Number Placeholder 5"/>
          <p:cNvSpPr>
            <a:spLocks noGrp="1"/>
          </p:cNvSpPr>
          <p:nvPr>
            <p:ph type="sldNum" sz="quarter" idx="12"/>
          </p:nvPr>
        </p:nvSpPr>
        <p:spPr/>
        <p:txBody>
          <a:bodyPr/>
          <a:lstStyle/>
          <a:p>
            <a:pPr lvl="1">
              <a:defRPr/>
            </a:pPr>
            <a:fld id="{0B3564E8-D0BE-4F49-B896-B7EE5B8A4069}" type="slidenum">
              <a:rPr lang="en-US"/>
              <a:pPr lvl="1">
                <a:defRPr/>
              </a:pPr>
              <a:t>6</a:t>
            </a:fld>
            <a:endParaRPr lang="en-US">
              <a:latin typeface="Times New Roman" pitchFamily="18" charset="0"/>
            </a:endParaRPr>
          </a:p>
        </p:txBody>
      </p:sp>
      <p:pic>
        <p:nvPicPr>
          <p:cNvPr id="15364" name="Picture 5" descr="DSCF06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816" y="609600"/>
            <a:ext cx="7376584"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20000"/>
              </a:spcBef>
              <a:buClr>
                <a:schemeClr val="tx2"/>
              </a:buClr>
              <a:buSzPct val="75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Char char="–"/>
              <a:defRPr sz="2800">
                <a:solidFill>
                  <a:schemeClr val="tx1"/>
                </a:solidFill>
                <a:latin typeface="Times New Roman" pitchFamily="18" charset="0"/>
              </a:defRPr>
            </a:lvl2pPr>
            <a:lvl3pPr marL="1143000" indent="-228600" eaLnBrk="0" hangingPunct="0">
              <a:spcBef>
                <a:spcPct val="20000"/>
              </a:spcBef>
              <a:buClr>
                <a:srgbClr val="00CCFF"/>
              </a:buClr>
              <a:buSzPct val="65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lnSpc>
                <a:spcPct val="100000"/>
              </a:lnSpc>
              <a:spcBef>
                <a:spcPct val="0"/>
              </a:spcBef>
              <a:buClrTx/>
              <a:buSzTx/>
              <a:buFontTx/>
              <a:buNone/>
            </a:pPr>
            <a:r>
              <a:rPr lang="en-US" altLang="en-US" sz="1400" smtClean="0"/>
              <a:t>T505.13        www.iTeenChallenge.org</a:t>
            </a:r>
          </a:p>
        </p:txBody>
      </p:sp>
    </p:spTree>
    <p:extLst>
      <p:ext uri="{BB962C8B-B14F-4D97-AF65-F5344CB8AC3E}">
        <p14:creationId xmlns:p14="http://schemas.microsoft.com/office/powerpoint/2010/main" val="34551378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44534" y="3886200"/>
            <a:ext cx="4199466" cy="23622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381000"/>
            <a:ext cx="4191000" cy="3135146"/>
          </a:xfrm>
          <a:prstGeom prst="rect">
            <a:avLst/>
          </a:prstGeom>
        </p:spPr>
      </p:pic>
      <p:sp>
        <p:nvSpPr>
          <p:cNvPr id="2" name="Rectangle 1"/>
          <p:cNvSpPr/>
          <p:nvPr/>
        </p:nvSpPr>
        <p:spPr>
          <a:xfrm>
            <a:off x="5105400" y="381000"/>
            <a:ext cx="3810000" cy="1754326"/>
          </a:xfrm>
          <a:prstGeom prst="rect">
            <a:avLst/>
          </a:prstGeom>
        </p:spPr>
        <p:txBody>
          <a:bodyPr wrap="square">
            <a:spAutoFit/>
          </a:bodyPr>
          <a:lstStyle/>
          <a:p>
            <a:r>
              <a:rPr lang="vi-VN" sz="3600" dirty="0">
                <a:solidFill>
                  <a:srgbClr val="FFC000"/>
                </a:solidFill>
              </a:rPr>
              <a:t>THNM đã thay đổi đời sống tôi như thế nào</a:t>
            </a:r>
            <a:r>
              <a:rPr lang="lo-LA" sz="3600" dirty="0" smtClean="0">
                <a:solidFill>
                  <a:srgbClr val="FFC000"/>
                </a:solidFill>
              </a:rPr>
              <a:t>!</a:t>
            </a:r>
            <a:endParaRPr lang="en-US" sz="3600" dirty="0">
              <a:solidFill>
                <a:srgbClr val="FFC000"/>
              </a:solidFill>
            </a:endParaRPr>
          </a:p>
        </p:txBody>
      </p:sp>
      <p:sp>
        <p:nvSpPr>
          <p:cNvPr id="3" name="Date Placeholder 2"/>
          <p:cNvSpPr>
            <a:spLocks noGrp="1"/>
          </p:cNvSpPr>
          <p:nvPr>
            <p:ph type="dt" sz="half" idx="10"/>
          </p:nvPr>
        </p:nvSpPr>
        <p:spPr/>
        <p:txBody>
          <a:bodyPr/>
          <a:lstStyle/>
          <a:p>
            <a:r>
              <a:rPr lang="en-US" smtClean="0"/>
              <a:t>12/2016</a:t>
            </a:r>
            <a:endParaRPr lang="en-US"/>
          </a:p>
        </p:txBody>
      </p:sp>
      <p:sp>
        <p:nvSpPr>
          <p:cNvPr id="7" name="Footer Placeholder 6"/>
          <p:cNvSpPr>
            <a:spLocks noGrp="1"/>
          </p:cNvSpPr>
          <p:nvPr>
            <p:ph type="ftr" sz="quarter" idx="11"/>
          </p:nvPr>
        </p:nvSpPr>
        <p:spPr/>
        <p:txBody>
          <a:bodyPr/>
          <a:lstStyle/>
          <a:p>
            <a:r>
              <a:rPr lang="en-US" smtClean="0"/>
              <a:t>T505.13        www.iTeenChallenge.org</a:t>
            </a:r>
            <a:endParaRPr lang="en-US"/>
          </a:p>
        </p:txBody>
      </p:sp>
      <p:sp>
        <p:nvSpPr>
          <p:cNvPr id="8" name="Slide Number Placeholder 7"/>
          <p:cNvSpPr>
            <a:spLocks noGrp="1"/>
          </p:cNvSpPr>
          <p:nvPr>
            <p:ph type="sldNum" sz="quarter" idx="12"/>
          </p:nvPr>
        </p:nvSpPr>
        <p:spPr/>
        <p:txBody>
          <a:bodyPr/>
          <a:lstStyle/>
          <a:p>
            <a:fld id="{A73D4998-4E1D-4323-9CAB-67CA621370A2}" type="slidenum">
              <a:rPr lang="en-US" smtClean="0"/>
              <a:pPr/>
              <a:t>7</a:t>
            </a:fld>
            <a:endParaRPr lang="en-US"/>
          </a:p>
        </p:txBody>
      </p:sp>
      <p:sp>
        <p:nvSpPr>
          <p:cNvPr id="9" name="Rectangle 8"/>
          <p:cNvSpPr/>
          <p:nvPr/>
        </p:nvSpPr>
        <p:spPr>
          <a:xfrm>
            <a:off x="609600" y="3810000"/>
            <a:ext cx="3810000" cy="2308324"/>
          </a:xfrm>
          <a:prstGeom prst="rect">
            <a:avLst/>
          </a:prstGeom>
        </p:spPr>
        <p:txBody>
          <a:bodyPr wrap="square">
            <a:spAutoFit/>
          </a:bodyPr>
          <a:lstStyle/>
          <a:p>
            <a:r>
              <a:rPr lang="en-US" sz="3600" dirty="0"/>
              <a:t>God used PSNC to liberate me from drugs and homosexuality</a:t>
            </a:r>
          </a:p>
        </p:txBody>
      </p:sp>
    </p:spTree>
    <p:extLst>
      <p:ext uri="{BB962C8B-B14F-4D97-AF65-F5344CB8AC3E}">
        <p14:creationId xmlns:p14="http://schemas.microsoft.com/office/powerpoint/2010/main" val="269594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regg\Documents\Staff Training materials\Prev. Conferences\GTC 2013\Brazil 2013\Photos\DSC011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29540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12/2016</a:t>
            </a:r>
            <a:endParaRPr lang="en-US"/>
          </a:p>
        </p:txBody>
      </p:sp>
      <p:sp>
        <p:nvSpPr>
          <p:cNvPr id="3" name="Footer Placeholder 2"/>
          <p:cNvSpPr>
            <a:spLocks noGrp="1"/>
          </p:cNvSpPr>
          <p:nvPr>
            <p:ph type="ftr" sz="quarter" idx="11"/>
          </p:nvPr>
        </p:nvSpPr>
        <p:spPr/>
        <p:txBody>
          <a:bodyPr/>
          <a:lstStyle/>
          <a:p>
            <a:r>
              <a:rPr lang="en-US" smtClean="0"/>
              <a:t>T505.13        www.iTeenChallenge.org</a:t>
            </a:r>
            <a:endParaRPr lang="en-US"/>
          </a:p>
        </p:txBody>
      </p:sp>
      <p:sp>
        <p:nvSpPr>
          <p:cNvPr id="4" name="Slide Number Placeholder 3"/>
          <p:cNvSpPr>
            <a:spLocks noGrp="1"/>
          </p:cNvSpPr>
          <p:nvPr>
            <p:ph type="sldNum" sz="quarter" idx="12"/>
          </p:nvPr>
        </p:nvSpPr>
        <p:spPr/>
        <p:txBody>
          <a:bodyPr/>
          <a:lstStyle/>
          <a:p>
            <a:fld id="{A73D4998-4E1D-4323-9CAB-67CA621370A2}" type="slidenum">
              <a:rPr lang="en-US" smtClean="0"/>
              <a:pPr/>
              <a:t>8</a:t>
            </a:fld>
            <a:endParaRPr lang="en-US"/>
          </a:p>
        </p:txBody>
      </p:sp>
    </p:spTree>
    <p:extLst>
      <p:ext uri="{BB962C8B-B14F-4D97-AF65-F5344CB8AC3E}">
        <p14:creationId xmlns:p14="http://schemas.microsoft.com/office/powerpoint/2010/main" val="2331709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8972" y="1455636"/>
            <a:ext cx="5965275" cy="4288974"/>
          </a:xfrm>
          <a:prstGeom prst="rect">
            <a:avLst/>
          </a:prstGeom>
          <a:ln>
            <a:noFill/>
          </a:ln>
          <a:effectLst>
            <a:softEdge rad="112500"/>
          </a:effectLst>
          <a:scene3d>
            <a:camera prst="perspectiveAbove"/>
            <a:lightRig rig="threePt" dir="t"/>
          </a:scene3d>
        </p:spPr>
      </p:pic>
      <p:sp>
        <p:nvSpPr>
          <p:cNvPr id="3" name="Date Placeholder 2"/>
          <p:cNvSpPr>
            <a:spLocks noGrp="1"/>
          </p:cNvSpPr>
          <p:nvPr>
            <p:ph type="dt" sz="half" idx="10"/>
          </p:nvPr>
        </p:nvSpPr>
        <p:spPr/>
        <p:txBody>
          <a:bodyPr/>
          <a:lstStyle/>
          <a:p>
            <a:r>
              <a:rPr lang="en-US" smtClean="0"/>
              <a:t>12/2016</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9</a:t>
            </a:fld>
            <a:endParaRPr lang="en-US"/>
          </a:p>
        </p:txBody>
      </p:sp>
    </p:spTree>
    <p:extLst>
      <p:ext uri="{BB962C8B-B14F-4D97-AF65-F5344CB8AC3E}">
        <p14:creationId xmlns:p14="http://schemas.microsoft.com/office/powerpoint/2010/main" val="1480565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fd749b4515b75daab8cddf4c6aa62231c4489491"/>
</p:tagLst>
</file>

<file path=ppt/theme/theme1.xml><?xml version="1.0" encoding="utf-8"?>
<a:theme xmlns:a="http://schemas.openxmlformats.org/drawingml/2006/main" name="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5884</TotalTime>
  <Words>1717</Words>
  <Application>Microsoft Office PowerPoint</Application>
  <PresentationFormat>On-screen Show (4:3)</PresentationFormat>
  <Paragraphs>361</Paragraphs>
  <Slides>44</Slides>
  <Notes>38</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Verdana</vt:lpstr>
      <vt:lpstr>Calibri</vt:lpstr>
      <vt:lpstr>DokChampa</vt:lpstr>
      <vt:lpstr>Gilles' Comic Font</vt:lpstr>
      <vt:lpstr>Times New Roman</vt:lpstr>
      <vt:lpstr>Wingdings</vt:lpstr>
      <vt:lpstr>Office Theme</vt:lpstr>
      <vt:lpstr>Giới thiệu chương trình  Tự Học Cho Người Mới Tin Chúa Introducing the Personal Studies  for New Christians curriculum   Bởi Dave Batty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Tại sao THNM được phát triển?  Why was the PSNC developed?</vt:lpstr>
      <vt:lpstr> Major Distinctive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dự án 200 bài   200 series of Projects</vt:lpstr>
      <vt:lpstr>Các dự án 300 bài 300 series of projects </vt:lpstr>
      <vt:lpstr>Các dự án 300 bài 300 series of projects</vt:lpstr>
      <vt:lpstr>Dự Án 301    Có Tôi Đây! Project 301  I’m here!</vt:lpstr>
      <vt:lpstr>Dự án 302  Hy Vọng Mới Cho Cuộc Sống   Project 302   New Hope for Life</vt:lpstr>
      <vt:lpstr>Dự án 303 Đến Xem  Quan Tòa    Project 303  Go See the Judge</vt:lpstr>
      <vt:lpstr>PowerPoint Presentation</vt:lpstr>
      <vt:lpstr>PowerPoint Presentation</vt:lpstr>
      <vt:lpstr>Контракты Contracts </vt:lpstr>
      <vt:lpstr>Cam Kết Học Của Học Viên Contracts </vt:lpstr>
      <vt:lpstr>Cam Kết Học Của Học Viên Contracts </vt:lpstr>
      <vt:lpstr>PowerPoint Presentation</vt:lpstr>
      <vt:lpstr>PowerPoint Presentation</vt:lpstr>
      <vt:lpstr>PowerPoint Presentation</vt:lpstr>
      <vt:lpstr>PowerPoint Presentation</vt:lpstr>
      <vt:lpstr>Kết luận     Conclusion</vt:lpstr>
      <vt:lpstr>Kết luận    Conclusion</vt:lpstr>
      <vt:lpstr>PowerPoint Presentation</vt:lpstr>
      <vt:lpstr>PowerPoint Presentation</vt:lpstr>
      <vt:lpstr>PowerPoint Presentation</vt:lpstr>
      <vt:lpstr>Câu hỏi thảo luận Questions for discussion </vt:lpstr>
      <vt:lpstr>Thông tin liên hệ Contact information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the Impact</dc:title>
  <dc:creator>allent</dc:creator>
  <cp:lastModifiedBy>Dave Batty</cp:lastModifiedBy>
  <cp:revision>135</cp:revision>
  <cp:lastPrinted>2015-11-21T13:46:17Z</cp:lastPrinted>
  <dcterms:created xsi:type="dcterms:W3CDTF">2009-03-31T16:30:06Z</dcterms:created>
  <dcterms:modified xsi:type="dcterms:W3CDTF">2016-12-14T15:16:23Z</dcterms:modified>
</cp:coreProperties>
</file>