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78" r:id="rId3"/>
    <p:sldId id="279" r:id="rId4"/>
    <p:sldId id="282" r:id="rId5"/>
    <p:sldId id="276" r:id="rId6"/>
    <p:sldId id="258" r:id="rId7"/>
    <p:sldId id="259" r:id="rId8"/>
    <p:sldId id="260" r:id="rId9"/>
    <p:sldId id="261" r:id="rId10"/>
    <p:sldId id="262" r:id="rId11"/>
    <p:sldId id="263" r:id="rId12"/>
    <p:sldId id="264" r:id="rId13"/>
    <p:sldId id="265" r:id="rId14"/>
    <p:sldId id="277" r:id="rId15"/>
    <p:sldId id="280" r:id="rId16"/>
    <p:sldId id="266" r:id="rId17"/>
    <p:sldId id="267" r:id="rId18"/>
    <p:sldId id="268" r:id="rId19"/>
    <p:sldId id="269" r:id="rId20"/>
    <p:sldId id="270" r:id="rId21"/>
    <p:sldId id="271" r:id="rId22"/>
    <p:sldId id="272" r:id="rId23"/>
    <p:sldId id="273" r:id="rId24"/>
    <p:sldId id="274" r:id="rId25"/>
    <p:sldId id="275"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D61ED-8B34-4932-B726-EDB73286782A}"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579F3-534A-4AE7-8E35-57FD43EA8D12}" type="slidenum">
              <a:rPr lang="en-US" smtClean="0"/>
              <a:t>‹#›</a:t>
            </a:fld>
            <a:endParaRPr lang="en-US"/>
          </a:p>
        </p:txBody>
      </p:sp>
    </p:spTree>
    <p:extLst>
      <p:ext uri="{BB962C8B-B14F-4D97-AF65-F5344CB8AC3E}">
        <p14:creationId xmlns:p14="http://schemas.microsoft.com/office/powerpoint/2010/main" val="419516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series of PSNC Projects</a:t>
            </a:r>
          </a:p>
          <a:p>
            <a:endParaRPr lang="en-US" dirty="0" smtClean="0"/>
          </a:p>
          <a:p>
            <a:pPr lvl="0"/>
            <a:r>
              <a:rPr lang="en-US" dirty="0" smtClean="0"/>
              <a:t>Purpose </a:t>
            </a:r>
            <a:r>
              <a:rPr lang="en-US" dirty="0"/>
              <a:t>of the 200 series projects:</a:t>
            </a:r>
          </a:p>
          <a:p>
            <a:r>
              <a:rPr lang="en-US" dirty="0"/>
              <a:t>To take a specific biblical principle and scripture and apply it in your life this week.</a:t>
            </a:r>
          </a:p>
          <a:p>
            <a:endParaRPr lang="en-US" dirty="0"/>
          </a:p>
          <a:p>
            <a:r>
              <a:rPr lang="en-US" dirty="0"/>
              <a:t>Samples are shown of page one of Projects 201, 202, 203</a:t>
            </a:r>
          </a:p>
          <a:p>
            <a:endParaRPr lang="en-US" dirty="0"/>
          </a:p>
          <a:p>
            <a:r>
              <a:rPr lang="en-US" dirty="0"/>
              <a:t>These are the first 3 in this series. These can be used at any time in the program.</a:t>
            </a:r>
          </a:p>
          <a:p>
            <a:endParaRPr lang="en-US" dirty="0"/>
          </a:p>
        </p:txBody>
      </p:sp>
      <p:sp>
        <p:nvSpPr>
          <p:cNvPr id="4" name="Slide Number Placeholder 3"/>
          <p:cNvSpPr>
            <a:spLocks noGrp="1"/>
          </p:cNvSpPr>
          <p:nvPr>
            <p:ph type="sldNum" sz="quarter" idx="10"/>
          </p:nvPr>
        </p:nvSpPr>
        <p:spPr/>
        <p:txBody>
          <a:bodyPr/>
          <a:lstStyle/>
          <a:p>
            <a:fld id="{B1FFD86C-D9DF-41C5-9D2B-540CD0096609}" type="slidenum">
              <a:rPr lang="en-US" smtClean="0"/>
              <a:t>5</a:t>
            </a:fld>
            <a:endParaRPr lang="en-US"/>
          </a:p>
        </p:txBody>
      </p:sp>
    </p:spTree>
    <p:extLst>
      <p:ext uri="{BB962C8B-B14F-4D97-AF65-F5344CB8AC3E}">
        <p14:creationId xmlns:p14="http://schemas.microsoft.com/office/powerpoint/2010/main" val="401895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300 series of projects</a:t>
            </a:r>
          </a:p>
          <a:p>
            <a:pPr lvl="0"/>
            <a:r>
              <a:rPr lang="en-US" dirty="0"/>
              <a:t>1.  These are special projects dealing with specific issues or problems in their lives.</a:t>
            </a:r>
          </a:p>
          <a:p>
            <a:pPr lvl="0"/>
            <a:r>
              <a:rPr lang="en-US" dirty="0"/>
              <a:t>2.  Not all of these will be used by every student.</a:t>
            </a:r>
          </a:p>
          <a:p>
            <a:pPr lvl="0"/>
            <a:r>
              <a:rPr lang="en-US" dirty="0"/>
              <a:t>3.  Some of these projects can be used at any point in the program.</a:t>
            </a:r>
          </a:p>
          <a:p>
            <a:endParaRPr lang="en-US" dirty="0"/>
          </a:p>
        </p:txBody>
      </p:sp>
      <p:sp>
        <p:nvSpPr>
          <p:cNvPr id="4" name="Slide Number Placeholder 3"/>
          <p:cNvSpPr>
            <a:spLocks noGrp="1"/>
          </p:cNvSpPr>
          <p:nvPr>
            <p:ph type="sldNum" sz="quarter" idx="10"/>
          </p:nvPr>
        </p:nvSpPr>
        <p:spPr/>
        <p:txBody>
          <a:bodyPr/>
          <a:lstStyle/>
          <a:p>
            <a:fld id="{B1FFD86C-D9DF-41C5-9D2B-540CD0096609}" type="slidenum">
              <a:rPr lang="en-US" smtClean="0"/>
              <a:t>14</a:t>
            </a:fld>
            <a:endParaRPr lang="en-US"/>
          </a:p>
        </p:txBody>
      </p:sp>
    </p:spTree>
    <p:extLst>
      <p:ext uri="{BB962C8B-B14F-4D97-AF65-F5344CB8AC3E}">
        <p14:creationId xmlns:p14="http://schemas.microsoft.com/office/powerpoint/2010/main" val="25564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300 series of projects</a:t>
            </a:r>
          </a:p>
          <a:p>
            <a:pPr lvl="0"/>
            <a:r>
              <a:rPr lang="en-US" dirty="0"/>
              <a:t>1.  These are special projects dealing with specific issues or problems in their lives.</a:t>
            </a:r>
          </a:p>
          <a:p>
            <a:pPr lvl="0"/>
            <a:r>
              <a:rPr lang="en-US" dirty="0"/>
              <a:t>2.  Not all of these will be used by every student.</a:t>
            </a:r>
          </a:p>
          <a:p>
            <a:pPr lvl="0"/>
            <a:r>
              <a:rPr lang="en-US" dirty="0"/>
              <a:t>3.  Some of these projects can be used at any point in the program.</a:t>
            </a:r>
          </a:p>
          <a:p>
            <a:endParaRPr lang="en-US" dirty="0"/>
          </a:p>
        </p:txBody>
      </p:sp>
      <p:sp>
        <p:nvSpPr>
          <p:cNvPr id="4" name="Slide Number Placeholder 3"/>
          <p:cNvSpPr>
            <a:spLocks noGrp="1"/>
          </p:cNvSpPr>
          <p:nvPr>
            <p:ph type="sldNum" sz="quarter" idx="10"/>
          </p:nvPr>
        </p:nvSpPr>
        <p:spPr/>
        <p:txBody>
          <a:bodyPr/>
          <a:lstStyle/>
          <a:p>
            <a:fld id="{B1FFD86C-D9DF-41C5-9D2B-540CD0096609}" type="slidenum">
              <a:rPr lang="en-US" smtClean="0"/>
              <a:t>15</a:t>
            </a:fld>
            <a:endParaRPr lang="en-US"/>
          </a:p>
        </p:txBody>
      </p:sp>
    </p:spTree>
    <p:extLst>
      <p:ext uri="{BB962C8B-B14F-4D97-AF65-F5344CB8AC3E}">
        <p14:creationId xmlns:p14="http://schemas.microsoft.com/office/powerpoint/2010/main" val="25564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9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2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28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51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0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44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13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6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7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82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78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886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0"/>
            <a:ext cx="8229600" cy="1143000"/>
          </a:xfrm>
        </p:spPr>
        <p:txBody>
          <a:bodyPr>
            <a:normAutofit/>
          </a:bodyPr>
          <a:lstStyle/>
          <a:p>
            <a:r>
              <a:rPr lang="en-US" sz="5400" b="1" dirty="0">
                <a:effectLst>
                  <a:outerShdw blurRad="50800" dist="38100" dir="8100000" algn="tr" rotWithShape="0">
                    <a:prstClr val="black">
                      <a:alpha val="40000"/>
                    </a:prstClr>
                  </a:outerShdw>
                </a:effectLst>
              </a:rPr>
              <a:t>2</a:t>
            </a:r>
            <a:r>
              <a:rPr lang="en-US" sz="5400" b="1" dirty="0" smtClean="0">
                <a:effectLst>
                  <a:outerShdw blurRad="50800" dist="38100" dir="8100000" algn="tr" rotWithShape="0">
                    <a:prstClr val="black">
                      <a:alpha val="40000"/>
                    </a:prstClr>
                  </a:outerShdw>
                </a:effectLst>
              </a:rPr>
              <a:t>00 </a:t>
            </a:r>
            <a:r>
              <a:rPr lang="az-Cyrl-AZ" sz="5400" b="1" dirty="0">
                <a:effectLst>
                  <a:outerShdw blurRad="50800" dist="38100" dir="8100000" algn="tr" rotWithShape="0">
                    <a:prstClr val="black">
                      <a:alpha val="40000"/>
                    </a:prstClr>
                  </a:outerShdw>
                </a:effectLst>
              </a:rPr>
              <a:t>серия</a:t>
            </a:r>
            <a:r>
              <a:rPr lang="en-US" sz="5400" b="1" dirty="0" smtClean="0">
                <a:effectLst>
                  <a:outerShdw blurRad="50800" dist="38100" dir="8100000" algn="tr" rotWithShape="0">
                    <a:prstClr val="black">
                      <a:alpha val="40000"/>
                    </a:prstClr>
                  </a:outerShdw>
                </a:effectLst>
              </a:rPr>
              <a:t> </a:t>
            </a:r>
            <a:r>
              <a:rPr lang="az-Cyrl-AZ" sz="5400" b="1" dirty="0">
                <a:effectLst>
                  <a:outerShdw blurRad="50800" dist="38100" dir="8100000" algn="tr" rotWithShape="0">
                    <a:prstClr val="black">
                      <a:alpha val="40000"/>
                    </a:prstClr>
                  </a:outerShdw>
                </a:effectLst>
              </a:rPr>
              <a:t>уроки</a:t>
            </a:r>
            <a:endParaRPr lang="en-US" sz="5400" spc="200" dirty="0">
              <a:effectLst>
                <a:outerShdw blurRad="50800" dist="38100" dir="8100000" algn="tr" rotWithShape="0">
                  <a:prstClr val="black">
                    <a:alpha val="40000"/>
                  </a:prstClr>
                </a:outerShdw>
              </a:effectLst>
              <a:latin typeface="Metal Gear" pitchFamily="2"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8175" y="533400"/>
            <a:ext cx="6699498" cy="4525963"/>
          </a:xfrm>
          <a:prstGeom prst="rect">
            <a:avLst/>
          </a:prstGeom>
          <a:ln>
            <a:noFill/>
          </a:ln>
          <a:effectLst>
            <a:softEdge rad="112500"/>
          </a:effectLst>
        </p:spPr>
      </p:pic>
      <p:sp>
        <p:nvSpPr>
          <p:cNvPr id="3" name="Footer Placeholder 2"/>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15017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43369" y="822249"/>
            <a:ext cx="3596826" cy="5086443"/>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205</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Проявление </a:t>
            </a:r>
            <a:r>
              <a:rPr lang="az-Cyrl-AZ" sz="2400" b="1" dirty="0">
                <a:solidFill>
                  <a:prstClr val="white"/>
                </a:solidFill>
              </a:rPr>
              <a:t>уважения</a:t>
            </a:r>
            <a:endParaRPr lang="en-US" sz="2400" b="1" dirty="0">
              <a:solidFill>
                <a:prstClr val="white"/>
              </a:solidFill>
            </a:endParaRPr>
          </a:p>
        </p:txBody>
      </p:sp>
      <p:sp>
        <p:nvSpPr>
          <p:cNvPr id="4" name="TextBox 3"/>
          <p:cNvSpPr txBox="1"/>
          <p:nvPr/>
        </p:nvSpPr>
        <p:spPr>
          <a:xfrm>
            <a:off x="5397347" y="1752600"/>
            <a:ext cx="3518053" cy="2031325"/>
          </a:xfrm>
          <a:prstGeom prst="rect">
            <a:avLst/>
          </a:prstGeom>
          <a:noFill/>
        </p:spPr>
        <p:txBody>
          <a:bodyPr wrap="square" rtlCol="0">
            <a:spAutoFit/>
          </a:bodyPr>
          <a:lstStyle/>
          <a:p>
            <a:r>
              <a:rPr lang="en-US" dirty="0">
                <a:solidFill>
                  <a:prstClr val="white"/>
                </a:solidFill>
              </a:rPr>
              <a:t>To whom should Christians show respect -- their families, their leaders, their peers? Students will learn how to treat everyone around them with dignity and respect, and in turn how to elicit respect from others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4268061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990499" y="787403"/>
            <a:ext cx="3600337" cy="5091408"/>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206</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Энтузиазм</a:t>
            </a:r>
            <a:endParaRPr lang="en-US" sz="2400" b="1" dirty="0">
              <a:solidFill>
                <a:prstClr val="white"/>
              </a:solidFill>
            </a:endParaRPr>
          </a:p>
        </p:txBody>
      </p:sp>
      <p:sp>
        <p:nvSpPr>
          <p:cNvPr id="4" name="TextBox 3"/>
          <p:cNvSpPr txBox="1"/>
          <p:nvPr/>
        </p:nvSpPr>
        <p:spPr>
          <a:xfrm>
            <a:off x="5397347" y="1752600"/>
            <a:ext cx="3518053" cy="2031325"/>
          </a:xfrm>
          <a:prstGeom prst="rect">
            <a:avLst/>
          </a:prstGeom>
          <a:noFill/>
        </p:spPr>
        <p:txBody>
          <a:bodyPr wrap="square" rtlCol="0">
            <a:spAutoFit/>
          </a:bodyPr>
          <a:lstStyle/>
          <a:p>
            <a:r>
              <a:rPr lang="en-US" dirty="0">
                <a:solidFill>
                  <a:prstClr val="white"/>
                </a:solidFill>
              </a:rPr>
              <a:t>There is no joy like that found in living the full Christian life. Through this study, individuals will experience the excitement and enthusiasm of being born again, and learn how to share that same joy with those around them.</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70280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03410" y="783133"/>
            <a:ext cx="3617524" cy="5115714"/>
          </a:xfrm>
          <a:prstGeom prst="rect">
            <a:avLst/>
          </a:prstGeom>
        </p:spPr>
      </p:pic>
      <p:sp>
        <p:nvSpPr>
          <p:cNvPr id="3" name="TextBox 2"/>
          <p:cNvSpPr txBox="1"/>
          <p:nvPr/>
        </p:nvSpPr>
        <p:spPr>
          <a:xfrm>
            <a:off x="5029200" y="548485"/>
            <a:ext cx="3581400" cy="1200329"/>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207</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Проявление </a:t>
            </a:r>
            <a:r>
              <a:rPr lang="az-Cyrl-AZ" sz="2400" b="1" dirty="0">
                <a:solidFill>
                  <a:prstClr val="white"/>
                </a:solidFill>
              </a:rPr>
              <a:t>доброжелательности</a:t>
            </a:r>
            <a:endParaRPr lang="en-US" sz="2400" b="1" dirty="0">
              <a:solidFill>
                <a:prstClr val="white"/>
              </a:solidFill>
            </a:endParaRPr>
          </a:p>
        </p:txBody>
      </p:sp>
      <p:sp>
        <p:nvSpPr>
          <p:cNvPr id="4" name="TextBox 3"/>
          <p:cNvSpPr txBox="1"/>
          <p:nvPr/>
        </p:nvSpPr>
        <p:spPr>
          <a:xfrm>
            <a:off x="5397347" y="2057400"/>
            <a:ext cx="3518053" cy="2031325"/>
          </a:xfrm>
          <a:prstGeom prst="rect">
            <a:avLst/>
          </a:prstGeom>
          <a:noFill/>
        </p:spPr>
        <p:txBody>
          <a:bodyPr wrap="square" rtlCol="0">
            <a:spAutoFit/>
          </a:bodyPr>
          <a:lstStyle/>
          <a:p>
            <a:r>
              <a:rPr lang="en-US" dirty="0">
                <a:solidFill>
                  <a:prstClr val="white"/>
                </a:solidFill>
              </a:rPr>
              <a:t>There is a gentleness that every Christian should exhibit in their lives when dealing with others. Students will learn how to do this, as well as learn the difference between being gentle and being a pushover.</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0357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5486400"/>
            <a:ext cx="8229600" cy="1143000"/>
          </a:xfrm>
        </p:spPr>
        <p:txBody>
          <a:bodyPr>
            <a:normAutofit/>
          </a:bodyPr>
          <a:lstStyle/>
          <a:p>
            <a:r>
              <a:rPr lang="en-US" sz="5400" b="1" dirty="0" smtClean="0">
                <a:effectLst>
                  <a:outerShdw blurRad="50800" dist="38100" dir="8100000" algn="tr" rotWithShape="0">
                    <a:prstClr val="black">
                      <a:alpha val="40000"/>
                    </a:prstClr>
                  </a:outerShdw>
                </a:effectLst>
              </a:rPr>
              <a:t>300 </a:t>
            </a:r>
            <a:r>
              <a:rPr lang="az-Cyrl-AZ" sz="5400" b="1" dirty="0">
                <a:effectLst>
                  <a:outerShdw blurRad="50800" dist="38100" dir="8100000" algn="tr" rotWithShape="0">
                    <a:prstClr val="black">
                      <a:alpha val="40000"/>
                    </a:prstClr>
                  </a:outerShdw>
                </a:effectLst>
              </a:rPr>
              <a:t>серия уроки</a:t>
            </a:r>
            <a:endParaRPr lang="en-US" sz="5400" spc="200" dirty="0">
              <a:effectLst>
                <a:outerShdw blurRad="50800" dist="38100" dir="8100000" algn="tr" rotWithShape="0">
                  <a:prstClr val="black">
                    <a:alpha val="40000"/>
                  </a:prstClr>
                </a:outerShdw>
              </a:effectLst>
              <a:latin typeface="Metal Gear" pitchFamily="2"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iteenchallenge.org  </a:t>
            </a:r>
            <a:endParaRPr lang="en-US" dirty="0">
              <a:solidFill>
                <a:prstClr val="black">
                  <a:tint val="75000"/>
                </a:prstClr>
              </a:solidFill>
            </a:endParaRP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066800" y="808037"/>
            <a:ext cx="6699498" cy="4525963"/>
          </a:xfrm>
          <a:prstGeom prst="rect">
            <a:avLst/>
          </a:prstGeom>
          <a:ln>
            <a:noFill/>
          </a:ln>
          <a:effectLst>
            <a:softEdge rad="112500"/>
          </a:effectLst>
        </p:spPr>
      </p:pic>
      <p:sp>
        <p:nvSpPr>
          <p:cNvPr id="7" name="Date Placeholder 6"/>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A73D4998-4E1D-4323-9CAB-67CA621370A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267166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ru-RU" dirty="0">
                <a:solidFill>
                  <a:srgbClr val="FFC000"/>
                </a:solidFill>
              </a:rPr>
              <a:t>300 серий проектов</a:t>
            </a:r>
            <a:r>
              <a:rPr lang="en-US" dirty="0">
                <a:solidFill>
                  <a:srgbClr val="FFC000"/>
                </a:solidFill>
              </a:rPr>
              <a:t/>
            </a:r>
            <a:br>
              <a:rPr lang="en-US" dirty="0">
                <a:solidFill>
                  <a:srgbClr val="FFC000"/>
                </a:solidFill>
              </a:rPr>
            </a:br>
            <a:r>
              <a:rPr lang="en-US" sz="2700" dirty="0" smtClean="0"/>
              <a:t>300 </a:t>
            </a:r>
            <a:r>
              <a:rPr lang="en-US" sz="2700" dirty="0"/>
              <a:t>series of </a:t>
            </a:r>
            <a:r>
              <a:rPr lang="en-US" sz="2700" dirty="0" smtClean="0"/>
              <a:t>projects</a:t>
            </a:r>
            <a:endParaRPr lang="en-US" sz="2700" dirty="0">
              <a:solidFill>
                <a:srgbClr val="FFC000"/>
              </a:solidFill>
            </a:endParaRPr>
          </a:p>
        </p:txBody>
      </p:sp>
      <p:sp>
        <p:nvSpPr>
          <p:cNvPr id="3" name="Content Placeholder 2"/>
          <p:cNvSpPr>
            <a:spLocks noGrp="1"/>
          </p:cNvSpPr>
          <p:nvPr>
            <p:ph idx="1"/>
          </p:nvPr>
        </p:nvSpPr>
        <p:spPr>
          <a:xfrm>
            <a:off x="457200" y="1524000"/>
            <a:ext cx="8229600" cy="5943600"/>
          </a:xfrm>
        </p:spPr>
        <p:txBody>
          <a:bodyPr>
            <a:normAutofit/>
          </a:bodyPr>
          <a:lstStyle/>
          <a:p>
            <a:pPr marL="514350" lvl="0" indent="-514350">
              <a:spcAft>
                <a:spcPts val="1200"/>
              </a:spcAft>
              <a:buFont typeface="+mj-lt"/>
              <a:buAutoNum type="arabicPeriod"/>
            </a:pPr>
            <a:r>
              <a:rPr lang="ru-RU" dirty="0">
                <a:solidFill>
                  <a:srgbClr val="FFC000"/>
                </a:solidFill>
              </a:rPr>
              <a:t>Это специальные проекты, касающиеся конкретных вопросов или проблем в жизни человека</a:t>
            </a:r>
            <a:r>
              <a:rPr lang="ru-RU" dirty="0" smtClean="0">
                <a:solidFill>
                  <a:srgbClr val="FFC000"/>
                </a:solidFill>
              </a:rPr>
              <a:t>.</a:t>
            </a:r>
            <a:r>
              <a:rPr lang="en-US" dirty="0" smtClean="0">
                <a:solidFill>
                  <a:srgbClr val="FFC000"/>
                </a:solidFill>
              </a:rPr>
              <a:t/>
            </a:r>
            <a:br>
              <a:rPr lang="en-US" dirty="0" smtClean="0">
                <a:solidFill>
                  <a:srgbClr val="FFC000"/>
                </a:solidFill>
              </a:rPr>
            </a:br>
            <a:r>
              <a:rPr lang="en-US" sz="2400" dirty="0"/>
              <a:t>These are special projects dealing with specific issues or problems in their lives</a:t>
            </a:r>
            <a:endParaRPr lang="en-US" sz="2400" dirty="0">
              <a:solidFill>
                <a:srgbClr val="FFC000"/>
              </a:solidFill>
            </a:endParaRPr>
          </a:p>
          <a:p>
            <a:pPr marL="514350" lvl="0" indent="-514350">
              <a:spcAft>
                <a:spcPts val="1200"/>
              </a:spcAft>
              <a:buFont typeface="+mj-lt"/>
              <a:buAutoNum type="arabicPeriod"/>
            </a:pPr>
            <a:r>
              <a:rPr lang="ru-RU" dirty="0">
                <a:solidFill>
                  <a:srgbClr val="FFC000"/>
                </a:solidFill>
              </a:rPr>
              <a:t>Не каждый из этих проектов можно использовать с любым студентом</a:t>
            </a:r>
            <a:r>
              <a:rPr lang="ru-RU" dirty="0" smtClean="0">
                <a:solidFill>
                  <a:srgbClr val="FFC000"/>
                </a:solidFill>
              </a:rPr>
              <a:t>.</a:t>
            </a:r>
            <a:r>
              <a:rPr lang="en-US" dirty="0" smtClean="0">
                <a:solidFill>
                  <a:srgbClr val="FFC000"/>
                </a:solidFill>
              </a:rPr>
              <a:t/>
            </a:r>
            <a:br>
              <a:rPr lang="en-US" dirty="0" smtClean="0">
                <a:solidFill>
                  <a:srgbClr val="FFC000"/>
                </a:solidFill>
              </a:rPr>
            </a:br>
            <a:r>
              <a:rPr lang="en-US" sz="2400" dirty="0"/>
              <a:t>Not all of these will be used by every </a:t>
            </a:r>
            <a:r>
              <a:rPr lang="en-US" sz="2400" dirty="0" smtClean="0"/>
              <a:t>student</a:t>
            </a:r>
            <a:endParaRPr lang="en-US" sz="2600" dirty="0">
              <a:solidFill>
                <a:srgbClr val="FFC000"/>
              </a:solidFill>
            </a:endParaRPr>
          </a:p>
        </p:txBody>
      </p:sp>
      <p:sp>
        <p:nvSpPr>
          <p:cNvPr id="4" name="Date Placeholder 3"/>
          <p:cNvSpPr>
            <a:spLocks noGrp="1"/>
          </p:cNvSpPr>
          <p:nvPr>
            <p:ph type="dt" sz="half" idx="10"/>
          </p:nvPr>
        </p:nvSpPr>
        <p:spPr/>
        <p:txBody>
          <a:bodyPr/>
          <a:lstStyle/>
          <a:p>
            <a:r>
              <a:rPr lang="en-US" smtClean="0"/>
              <a:t>03-2017</a:t>
            </a:r>
            <a:endParaRPr lang="en-US" dirty="0"/>
          </a:p>
        </p:txBody>
      </p:sp>
      <p:sp>
        <p:nvSpPr>
          <p:cNvPr id="5" name="Footer Placeholder 4"/>
          <p:cNvSpPr>
            <a:spLocks noGrp="1"/>
          </p:cNvSpPr>
          <p:nvPr>
            <p:ph type="ftr" sz="quarter" idx="11"/>
          </p:nvPr>
        </p:nvSpPr>
        <p:spPr/>
        <p:txBody>
          <a:bodyPr/>
          <a:lstStyle/>
          <a:p>
            <a:r>
              <a:rPr lang="en-US" smtClean="0"/>
              <a:t>iteenchallenge.org  </a:t>
            </a:r>
            <a:endParaRPr lang="en-US"/>
          </a:p>
        </p:txBody>
      </p:sp>
      <p:sp>
        <p:nvSpPr>
          <p:cNvPr id="6" name="Slide Number Placeholder 5"/>
          <p:cNvSpPr>
            <a:spLocks noGrp="1"/>
          </p:cNvSpPr>
          <p:nvPr>
            <p:ph type="sldNum" sz="quarter" idx="12"/>
          </p:nvPr>
        </p:nvSpPr>
        <p:spPr/>
        <p:txBody>
          <a:bodyPr/>
          <a:lstStyle/>
          <a:p>
            <a:fld id="{A73D4998-4E1D-4323-9CAB-67CA621370A2}" type="slidenum">
              <a:rPr lang="en-US" smtClean="0"/>
              <a:pPr/>
              <a:t>14</a:t>
            </a:fld>
            <a:endParaRPr lang="en-US"/>
          </a:p>
        </p:txBody>
      </p:sp>
    </p:spTree>
    <p:extLst>
      <p:ext uri="{BB962C8B-B14F-4D97-AF65-F5344CB8AC3E}">
        <p14:creationId xmlns:p14="http://schemas.microsoft.com/office/powerpoint/2010/main" val="154917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ru-RU" dirty="0">
                <a:solidFill>
                  <a:srgbClr val="FFC000"/>
                </a:solidFill>
              </a:rPr>
              <a:t>300 серий проектов</a:t>
            </a:r>
            <a:r>
              <a:rPr lang="en-US" dirty="0">
                <a:solidFill>
                  <a:srgbClr val="FFC000"/>
                </a:solidFill>
              </a:rPr>
              <a:t/>
            </a:r>
            <a:br>
              <a:rPr lang="en-US" dirty="0">
                <a:solidFill>
                  <a:srgbClr val="FFC000"/>
                </a:solidFill>
              </a:rPr>
            </a:br>
            <a:r>
              <a:rPr lang="en-US" sz="2700" dirty="0" smtClean="0"/>
              <a:t>300 </a:t>
            </a:r>
            <a:r>
              <a:rPr lang="en-US" sz="2700" dirty="0"/>
              <a:t>series of </a:t>
            </a:r>
            <a:r>
              <a:rPr lang="en-US" sz="2700" dirty="0" smtClean="0"/>
              <a:t>projects</a:t>
            </a:r>
            <a:endParaRPr lang="en-US" sz="2700" dirty="0">
              <a:solidFill>
                <a:srgbClr val="FFC000"/>
              </a:solidFill>
            </a:endParaRPr>
          </a:p>
        </p:txBody>
      </p:sp>
      <p:sp>
        <p:nvSpPr>
          <p:cNvPr id="3" name="Content Placeholder 2"/>
          <p:cNvSpPr>
            <a:spLocks noGrp="1"/>
          </p:cNvSpPr>
          <p:nvPr>
            <p:ph idx="1"/>
          </p:nvPr>
        </p:nvSpPr>
        <p:spPr>
          <a:xfrm>
            <a:off x="457200" y="1295400"/>
            <a:ext cx="8229600" cy="2819400"/>
          </a:xfrm>
        </p:spPr>
        <p:txBody>
          <a:bodyPr>
            <a:normAutofit/>
          </a:bodyPr>
          <a:lstStyle/>
          <a:p>
            <a:pPr marL="514350" lvl="0" indent="-514350">
              <a:buFont typeface="+mj-lt"/>
              <a:buAutoNum type="arabicPeriod" startAt="3"/>
            </a:pPr>
            <a:r>
              <a:rPr lang="ru-RU" dirty="0" smtClean="0">
                <a:solidFill>
                  <a:srgbClr val="FFC000"/>
                </a:solidFill>
              </a:rPr>
              <a:t>Некоторые </a:t>
            </a:r>
            <a:r>
              <a:rPr lang="ru-RU" dirty="0">
                <a:solidFill>
                  <a:srgbClr val="FFC000"/>
                </a:solidFill>
              </a:rPr>
              <a:t>из этих проектов можно использовать на любом отрезке программы</a:t>
            </a:r>
            <a:r>
              <a:rPr lang="ru-RU" dirty="0" smtClean="0">
                <a:solidFill>
                  <a:srgbClr val="FFC000"/>
                </a:solidFill>
              </a:rPr>
              <a:t>.</a:t>
            </a:r>
            <a:r>
              <a:rPr lang="en-US" dirty="0" smtClean="0">
                <a:solidFill>
                  <a:srgbClr val="FFC000"/>
                </a:solidFill>
              </a:rPr>
              <a:t/>
            </a:r>
            <a:br>
              <a:rPr lang="en-US" dirty="0" smtClean="0">
                <a:solidFill>
                  <a:srgbClr val="FFC000"/>
                </a:solidFill>
              </a:rPr>
            </a:br>
            <a:r>
              <a:rPr lang="en-US" sz="2400" dirty="0"/>
              <a:t>Some of these projects </a:t>
            </a:r>
            <a:r>
              <a:rPr lang="en-US" sz="2400" dirty="0" smtClean="0"/>
              <a:t/>
            </a:r>
            <a:br>
              <a:rPr lang="en-US" sz="2400" dirty="0" smtClean="0"/>
            </a:br>
            <a:r>
              <a:rPr lang="en-US" sz="2400" dirty="0" smtClean="0"/>
              <a:t>can </a:t>
            </a:r>
            <a:r>
              <a:rPr lang="en-US" sz="2400" dirty="0"/>
              <a:t>be used at any point </a:t>
            </a:r>
            <a:r>
              <a:rPr lang="en-US" sz="2400" dirty="0" smtClean="0"/>
              <a:t/>
            </a:r>
            <a:br>
              <a:rPr lang="en-US" sz="2400" dirty="0" smtClean="0"/>
            </a:br>
            <a:r>
              <a:rPr lang="en-US" sz="2400" dirty="0" smtClean="0"/>
              <a:t>in </a:t>
            </a:r>
            <a:r>
              <a:rPr lang="en-US" sz="2400" dirty="0"/>
              <a:t>the program</a:t>
            </a:r>
            <a:r>
              <a:rPr lang="en-US" sz="2400" dirty="0" smtClean="0"/>
              <a:t>.</a:t>
            </a:r>
            <a:endParaRPr lang="en-US" sz="2800" dirty="0"/>
          </a:p>
        </p:txBody>
      </p:sp>
      <p:sp>
        <p:nvSpPr>
          <p:cNvPr id="4" name="Date Placeholder 3"/>
          <p:cNvSpPr>
            <a:spLocks noGrp="1"/>
          </p:cNvSpPr>
          <p:nvPr>
            <p:ph type="dt" sz="half" idx="10"/>
          </p:nvPr>
        </p:nvSpPr>
        <p:spPr/>
        <p:txBody>
          <a:bodyPr/>
          <a:lstStyle/>
          <a:p>
            <a:r>
              <a:rPr lang="en-US" smtClean="0"/>
              <a:t>03-2017</a:t>
            </a:r>
            <a:endParaRPr lang="en-US" dirty="0"/>
          </a:p>
        </p:txBody>
      </p:sp>
      <p:sp>
        <p:nvSpPr>
          <p:cNvPr id="5" name="Footer Placeholder 4"/>
          <p:cNvSpPr>
            <a:spLocks noGrp="1"/>
          </p:cNvSpPr>
          <p:nvPr>
            <p:ph type="ftr" sz="quarter" idx="11"/>
          </p:nvPr>
        </p:nvSpPr>
        <p:spPr/>
        <p:txBody>
          <a:bodyPr/>
          <a:lstStyle/>
          <a:p>
            <a:r>
              <a:rPr lang="en-US" smtClean="0"/>
              <a:t>iteenchallenge.org  </a:t>
            </a:r>
            <a:endParaRPr lang="en-US"/>
          </a:p>
        </p:txBody>
      </p:sp>
      <p:sp>
        <p:nvSpPr>
          <p:cNvPr id="6" name="Slide Number Placeholder 5"/>
          <p:cNvSpPr>
            <a:spLocks noGrp="1"/>
          </p:cNvSpPr>
          <p:nvPr>
            <p:ph type="sldNum" sz="quarter" idx="12"/>
          </p:nvPr>
        </p:nvSpPr>
        <p:spPr/>
        <p:txBody>
          <a:bodyPr/>
          <a:lstStyle/>
          <a:p>
            <a:fld id="{A73D4998-4E1D-4323-9CAB-67CA621370A2}" type="slidenum">
              <a:rPr lang="en-US" smtClean="0"/>
              <a:pPr/>
              <a:t>15</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5500" t="26500" r="22833"/>
          <a:stretch/>
        </p:blipFill>
        <p:spPr>
          <a:xfrm>
            <a:off x="5829300" y="2633149"/>
            <a:ext cx="2484120" cy="3843849"/>
          </a:xfrm>
          <a:prstGeom prst="rect">
            <a:avLst/>
          </a:prstGeom>
        </p:spPr>
      </p:pic>
    </p:spTree>
    <p:extLst>
      <p:ext uri="{BB962C8B-B14F-4D97-AF65-F5344CB8AC3E}">
        <p14:creationId xmlns:p14="http://schemas.microsoft.com/office/powerpoint/2010/main" val="343605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29824" y="961407"/>
            <a:ext cx="3403156" cy="4812565"/>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301</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Я </a:t>
            </a:r>
            <a:r>
              <a:rPr lang="az-Cyrl-AZ" sz="2400" b="1" dirty="0">
                <a:solidFill>
                  <a:prstClr val="white"/>
                </a:solidFill>
              </a:rPr>
              <a:t>здесь!</a:t>
            </a:r>
            <a:endParaRPr lang="en-US" sz="2400" b="1" dirty="0">
              <a:solidFill>
                <a:prstClr val="white"/>
              </a:solidFill>
            </a:endParaRPr>
          </a:p>
        </p:txBody>
      </p:sp>
      <p:sp>
        <p:nvSpPr>
          <p:cNvPr id="4" name="TextBox 3"/>
          <p:cNvSpPr txBox="1"/>
          <p:nvPr/>
        </p:nvSpPr>
        <p:spPr>
          <a:xfrm>
            <a:off x="5397347" y="1752600"/>
            <a:ext cx="3518053" cy="646331"/>
          </a:xfrm>
          <a:prstGeom prst="rect">
            <a:avLst/>
          </a:prstGeom>
          <a:noFill/>
        </p:spPr>
        <p:txBody>
          <a:bodyPr wrap="square" rtlCol="0">
            <a:spAutoFit/>
          </a:bodyPr>
          <a:lstStyle/>
          <a:p>
            <a:r>
              <a:rPr lang="en-US" dirty="0">
                <a:solidFill>
                  <a:prstClr val="white"/>
                </a:solidFill>
              </a:rPr>
              <a:t>Included is a pack of 50 one-page exercises.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767733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63933" y="862678"/>
            <a:ext cx="3493638" cy="4942754"/>
          </a:xfrm>
          <a:prstGeom prst="rect">
            <a:avLst/>
          </a:prstGeom>
        </p:spPr>
      </p:pic>
      <p:sp>
        <p:nvSpPr>
          <p:cNvPr id="3" name="TextBox 2"/>
          <p:cNvSpPr txBox="1"/>
          <p:nvPr/>
        </p:nvSpPr>
        <p:spPr>
          <a:xfrm>
            <a:off x="5181600" y="533400"/>
            <a:ext cx="38100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302: </a:t>
            </a:r>
            <a:br>
              <a:rPr lang="en-US" sz="2400" b="1" dirty="0" smtClean="0">
                <a:solidFill>
                  <a:prstClr val="white"/>
                </a:solidFill>
              </a:rPr>
            </a:br>
            <a:r>
              <a:rPr lang="az-Cyrl-AZ" sz="2400" b="1" dirty="0" smtClean="0">
                <a:solidFill>
                  <a:prstClr val="white"/>
                </a:solidFill>
              </a:rPr>
              <a:t>Новая </a:t>
            </a:r>
            <a:r>
              <a:rPr lang="az-Cyrl-AZ" sz="2400" b="1" dirty="0">
                <a:solidFill>
                  <a:prstClr val="white"/>
                </a:solidFill>
              </a:rPr>
              <a:t>надежда для жизни</a:t>
            </a:r>
            <a:endParaRPr lang="en-US" sz="2400" b="1" dirty="0">
              <a:solidFill>
                <a:prstClr val="white"/>
              </a:solidFill>
            </a:endParaRPr>
          </a:p>
        </p:txBody>
      </p:sp>
      <p:sp>
        <p:nvSpPr>
          <p:cNvPr id="4" name="TextBox 3"/>
          <p:cNvSpPr txBox="1"/>
          <p:nvPr/>
        </p:nvSpPr>
        <p:spPr>
          <a:xfrm>
            <a:off x="5397347" y="1752600"/>
            <a:ext cx="3518053" cy="1477328"/>
          </a:xfrm>
          <a:prstGeom prst="rect">
            <a:avLst/>
          </a:prstGeom>
          <a:noFill/>
        </p:spPr>
        <p:txBody>
          <a:bodyPr wrap="square" rtlCol="0">
            <a:spAutoFit/>
          </a:bodyPr>
          <a:lstStyle/>
          <a:p>
            <a:r>
              <a:rPr lang="en-US" dirty="0">
                <a:solidFill>
                  <a:prstClr val="white"/>
                </a:solidFill>
              </a:rPr>
              <a:t>God is a God of second chances. This study is for students who have left the program, have become freshly aware of their need for help, and have returned.</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52097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55206" y="981177"/>
            <a:ext cx="3393766" cy="4801457"/>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smtClean="0">
                <a:solidFill>
                  <a:prstClr val="white"/>
                </a:solidFill>
              </a:rPr>
              <a:t>ИЗНХ</a:t>
            </a:r>
            <a:r>
              <a:rPr lang="en-US" sz="2400" b="1" dirty="0" smtClean="0">
                <a:solidFill>
                  <a:prstClr val="white"/>
                </a:solidFill>
              </a:rPr>
              <a:t>303</a:t>
            </a:r>
            <a:r>
              <a:rPr lang="en-US" sz="2400" b="1" dirty="0">
                <a:solidFill>
                  <a:prstClr val="white"/>
                </a:solidFill>
              </a:rPr>
              <a:t>: </a:t>
            </a:r>
            <a:r>
              <a:rPr lang="az-Cyrl-AZ" sz="2400" b="1" dirty="0">
                <a:solidFill>
                  <a:prstClr val="white"/>
                </a:solidFill>
              </a:rPr>
              <a:t>На встречу с судьей</a:t>
            </a:r>
            <a:endParaRPr lang="en-US" sz="2400" b="1" dirty="0">
              <a:solidFill>
                <a:prstClr val="white"/>
              </a:solidFill>
            </a:endParaRPr>
          </a:p>
        </p:txBody>
      </p:sp>
      <p:sp>
        <p:nvSpPr>
          <p:cNvPr id="4" name="TextBox 3"/>
          <p:cNvSpPr txBox="1"/>
          <p:nvPr/>
        </p:nvSpPr>
        <p:spPr>
          <a:xfrm>
            <a:off x="5397347" y="1752600"/>
            <a:ext cx="3518053" cy="2308324"/>
          </a:xfrm>
          <a:prstGeom prst="rect">
            <a:avLst/>
          </a:prstGeom>
          <a:noFill/>
        </p:spPr>
        <p:txBody>
          <a:bodyPr wrap="square" rtlCol="0">
            <a:spAutoFit/>
          </a:bodyPr>
          <a:lstStyle/>
          <a:p>
            <a:r>
              <a:rPr lang="en-US" dirty="0">
                <a:solidFill>
                  <a:prstClr val="white"/>
                </a:solidFill>
              </a:rPr>
              <a:t>Knowing how to behave in court can be an uncertain matter for anyone; knowing how to behave when you’re a new Christian can be even harder. Go See the Judge will equip students to have a godly attitude even when appearing before a court of law.</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810822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85774" y="899404"/>
            <a:ext cx="3515414" cy="4971314"/>
          </a:xfrm>
          <a:prstGeom prst="rect">
            <a:avLst/>
          </a:prstGeom>
        </p:spPr>
      </p:pic>
      <p:sp>
        <p:nvSpPr>
          <p:cNvPr id="3" name="TextBox 2"/>
          <p:cNvSpPr txBox="1"/>
          <p:nvPr/>
        </p:nvSpPr>
        <p:spPr>
          <a:xfrm>
            <a:off x="4724400" y="533400"/>
            <a:ext cx="41910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304</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Открытия </a:t>
            </a:r>
            <a:r>
              <a:rPr lang="az-Cyrl-AZ" sz="2400" b="1" dirty="0">
                <a:solidFill>
                  <a:prstClr val="white"/>
                </a:solidFill>
              </a:rPr>
              <a:t>сегодняшнего дня</a:t>
            </a:r>
            <a:endParaRPr lang="en-US" sz="2400" b="1" dirty="0">
              <a:solidFill>
                <a:prstClr val="white"/>
              </a:solidFill>
            </a:endParaRPr>
          </a:p>
        </p:txBody>
      </p:sp>
      <p:sp>
        <p:nvSpPr>
          <p:cNvPr id="4" name="TextBox 3"/>
          <p:cNvSpPr txBox="1"/>
          <p:nvPr/>
        </p:nvSpPr>
        <p:spPr>
          <a:xfrm>
            <a:off x="5397347" y="1752600"/>
            <a:ext cx="3518053" cy="2031325"/>
          </a:xfrm>
          <a:prstGeom prst="rect">
            <a:avLst/>
          </a:prstGeom>
          <a:noFill/>
        </p:spPr>
        <p:txBody>
          <a:bodyPr wrap="square" rtlCol="0">
            <a:spAutoFit/>
          </a:bodyPr>
          <a:lstStyle/>
          <a:p>
            <a:r>
              <a:rPr lang="en-US" dirty="0">
                <a:solidFill>
                  <a:prstClr val="white"/>
                </a:solidFill>
              </a:rPr>
              <a:t>Students will discover how to overcome thoughts that tempt and entice. They will also learn to be equipped with verses and practical applications as they continue to discover God’s personal direction for their daily lives.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45074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981200"/>
            <a:ext cx="5029200" cy="4274820"/>
          </a:xfrm>
        </p:spPr>
      </p:pic>
      <p:sp>
        <p:nvSpPr>
          <p:cNvPr id="4" name="Footer Placeholder 3"/>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3D4998-4E1D-4323-9CAB-67CA621370A2}" type="slidenum">
              <a:rPr lang="en-US" smtClean="0">
                <a:solidFill>
                  <a:prstClr val="black">
                    <a:tint val="75000"/>
                  </a:prstClr>
                </a:solidFill>
              </a:rPr>
              <a:pPr/>
              <a:t>2</a:t>
            </a:fld>
            <a:endParaRPr lang="en-US">
              <a:solidFill>
                <a:prstClr val="black">
                  <a:tint val="75000"/>
                </a:prstClr>
              </a:solidFill>
            </a:endParaRPr>
          </a:p>
        </p:txBody>
      </p:sp>
      <p:sp>
        <p:nvSpPr>
          <p:cNvPr id="7" name="Title 1"/>
          <p:cNvSpPr>
            <a:spLocks noGrp="1"/>
          </p:cNvSpPr>
          <p:nvPr>
            <p:ph type="title"/>
          </p:nvPr>
        </p:nvSpPr>
        <p:spPr>
          <a:xfrm>
            <a:off x="359533" y="404664"/>
            <a:ext cx="8403468" cy="1143000"/>
          </a:xfrm>
        </p:spPr>
        <p:txBody>
          <a:bodyPr/>
          <a:lstStyle/>
          <a:p>
            <a:pPr algn="ctr"/>
            <a:r>
              <a:rPr lang="ru-RU" dirty="0" smtClean="0"/>
              <a:t>Все занятия и проекты</a:t>
            </a:r>
            <a:r>
              <a:rPr lang="en-US" dirty="0" smtClean="0"/>
              <a:t/>
            </a:r>
            <a:br>
              <a:rPr lang="en-US" dirty="0" smtClean="0"/>
            </a:br>
            <a:r>
              <a:rPr lang="en-US" sz="2400" dirty="0" smtClean="0">
                <a:solidFill>
                  <a:schemeClr val="tx1"/>
                </a:solidFill>
              </a:rPr>
              <a:t>All the lessons &amp; projects</a:t>
            </a:r>
            <a:endParaRPr lang="en-US" sz="2400" dirty="0">
              <a:solidFill>
                <a:schemeClr val="tx1"/>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Tree>
    <p:extLst>
      <p:ext uri="{BB962C8B-B14F-4D97-AF65-F5344CB8AC3E}">
        <p14:creationId xmlns:p14="http://schemas.microsoft.com/office/powerpoint/2010/main" val="3659443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57626" y="881496"/>
            <a:ext cx="3443687" cy="4869882"/>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305</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Биография </a:t>
            </a:r>
            <a:r>
              <a:rPr lang="az-Cyrl-AZ" sz="2400" b="1" dirty="0">
                <a:solidFill>
                  <a:prstClr val="white"/>
                </a:solidFill>
              </a:rPr>
              <a:t>моей семьи</a:t>
            </a:r>
            <a:endParaRPr lang="en-US" sz="2400" b="1" dirty="0">
              <a:solidFill>
                <a:prstClr val="white"/>
              </a:solidFill>
            </a:endParaRPr>
          </a:p>
        </p:txBody>
      </p:sp>
      <p:sp>
        <p:nvSpPr>
          <p:cNvPr id="4" name="TextBox 3"/>
          <p:cNvSpPr txBox="1"/>
          <p:nvPr/>
        </p:nvSpPr>
        <p:spPr>
          <a:xfrm>
            <a:off x="5397347" y="1752600"/>
            <a:ext cx="3518053" cy="2308324"/>
          </a:xfrm>
          <a:prstGeom prst="rect">
            <a:avLst/>
          </a:prstGeom>
          <a:noFill/>
        </p:spPr>
        <p:txBody>
          <a:bodyPr wrap="square" rtlCol="0">
            <a:spAutoFit/>
          </a:bodyPr>
          <a:lstStyle/>
          <a:p>
            <a:r>
              <a:rPr lang="en-US" dirty="0">
                <a:solidFill>
                  <a:prstClr val="white"/>
                </a:solidFill>
              </a:rPr>
              <a:t>This lesson is a wonderful aid to anyone who desires to delve deeper into study of their family heritage. By looking at the structure of their family dynamic, individuals will be able to assess where they are, where they’ve been, and where they are going.</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13008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96303" y="592682"/>
            <a:ext cx="3546195" cy="5014844"/>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306</a:t>
            </a:r>
            <a:r>
              <a:rPr lang="en-US" sz="2400" b="1" dirty="0">
                <a:solidFill>
                  <a:prstClr val="white"/>
                </a:solidFill>
              </a:rPr>
              <a:t>: </a:t>
            </a:r>
            <a:r>
              <a:rPr lang="az-Cyrl-AZ" sz="2400" b="1" dirty="0">
                <a:solidFill>
                  <a:prstClr val="white"/>
                </a:solidFill>
              </a:rPr>
              <a:t>Ответственность</a:t>
            </a:r>
            <a:endParaRPr lang="en-US" sz="2400" b="1" dirty="0">
              <a:solidFill>
                <a:prstClr val="white"/>
              </a:solidFill>
            </a:endParaRPr>
          </a:p>
        </p:txBody>
      </p:sp>
      <p:sp>
        <p:nvSpPr>
          <p:cNvPr id="4" name="TextBox 3"/>
          <p:cNvSpPr txBox="1"/>
          <p:nvPr/>
        </p:nvSpPr>
        <p:spPr>
          <a:xfrm>
            <a:off x="5392757" y="1752600"/>
            <a:ext cx="3518053" cy="2031325"/>
          </a:xfrm>
          <a:prstGeom prst="rect">
            <a:avLst/>
          </a:prstGeom>
          <a:noFill/>
        </p:spPr>
        <p:txBody>
          <a:bodyPr wrap="square" rtlCol="0">
            <a:spAutoFit/>
          </a:bodyPr>
          <a:lstStyle/>
          <a:p>
            <a:r>
              <a:rPr lang="en-US" dirty="0">
                <a:solidFill>
                  <a:prstClr val="white"/>
                </a:solidFill>
              </a:rPr>
              <a:t>Would your students describe themselves as responsible? What would their family, friends, or co-workers say? This project will help them towards becoming a more dependable and responsible person.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4208416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72495" y="627993"/>
            <a:ext cx="3439103" cy="4863399"/>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307</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Моя </a:t>
            </a:r>
            <a:r>
              <a:rPr lang="az-Cyrl-AZ" sz="2400" b="1" dirty="0">
                <a:solidFill>
                  <a:prstClr val="white"/>
                </a:solidFill>
              </a:rPr>
              <a:t>трудовая жизнь</a:t>
            </a:r>
            <a:endParaRPr lang="en-US" sz="2400" b="1" dirty="0">
              <a:solidFill>
                <a:prstClr val="white"/>
              </a:solidFill>
            </a:endParaRPr>
          </a:p>
        </p:txBody>
      </p:sp>
      <p:sp>
        <p:nvSpPr>
          <p:cNvPr id="4" name="TextBox 3"/>
          <p:cNvSpPr txBox="1"/>
          <p:nvPr/>
        </p:nvSpPr>
        <p:spPr>
          <a:xfrm>
            <a:off x="5392757" y="1752600"/>
            <a:ext cx="3518053" cy="2308324"/>
          </a:xfrm>
          <a:prstGeom prst="rect">
            <a:avLst/>
          </a:prstGeom>
          <a:noFill/>
        </p:spPr>
        <p:txBody>
          <a:bodyPr wrap="square" rtlCol="0">
            <a:spAutoFit/>
          </a:bodyPr>
          <a:lstStyle/>
          <a:p>
            <a:r>
              <a:rPr lang="en-US" dirty="0">
                <a:solidFill>
                  <a:prstClr val="white"/>
                </a:solidFill>
              </a:rPr>
              <a:t>The habits one develops towards working can shape other areas of one’s life. As a Christian worker, your students must evaluate their working habits, both positive and negative, in order to reshape the productivity of their work in the Kingdom of God.</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858130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265216" y="778543"/>
            <a:ext cx="3264899" cy="4617049"/>
          </a:xfrm>
          <a:prstGeom prst="rect">
            <a:avLst/>
          </a:prstGeom>
        </p:spPr>
      </p:pic>
      <p:sp>
        <p:nvSpPr>
          <p:cNvPr id="3" name="TextBox 2"/>
          <p:cNvSpPr txBox="1"/>
          <p:nvPr/>
        </p:nvSpPr>
        <p:spPr>
          <a:xfrm>
            <a:off x="5181600" y="533400"/>
            <a:ext cx="3581400" cy="1569660"/>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308</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Интервью </a:t>
            </a:r>
            <a:r>
              <a:rPr lang="az-Cyrl-AZ" sz="2400" b="1" dirty="0">
                <a:solidFill>
                  <a:prstClr val="white"/>
                </a:solidFill>
              </a:rPr>
              <a:t>с христианскими служителями</a:t>
            </a:r>
            <a:endParaRPr lang="en-US" sz="2400" b="1" dirty="0">
              <a:solidFill>
                <a:prstClr val="white"/>
              </a:solidFill>
            </a:endParaRPr>
          </a:p>
        </p:txBody>
      </p:sp>
      <p:sp>
        <p:nvSpPr>
          <p:cNvPr id="4" name="TextBox 3"/>
          <p:cNvSpPr txBox="1"/>
          <p:nvPr/>
        </p:nvSpPr>
        <p:spPr>
          <a:xfrm>
            <a:off x="5392757" y="2270879"/>
            <a:ext cx="3518053" cy="3139321"/>
          </a:xfrm>
          <a:prstGeom prst="rect">
            <a:avLst/>
          </a:prstGeom>
          <a:noFill/>
        </p:spPr>
        <p:txBody>
          <a:bodyPr wrap="square" rtlCol="0">
            <a:spAutoFit/>
          </a:bodyPr>
          <a:lstStyle/>
          <a:p>
            <a:r>
              <a:rPr lang="en-US" dirty="0">
                <a:solidFill>
                  <a:prstClr val="white"/>
                </a:solidFill>
              </a:rPr>
              <a:t>Students may find it helpful to talk with someone in an occupation in which they are interested, to get a better understanding of the day-to-day dynamics, the difficulties they experience and how they address them in ways that honor God. This lesson guides students as they conduct interviews with those who hold jobs they themselves aspire to hold one day.</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38367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99340" y="708209"/>
            <a:ext cx="3397132" cy="4806218"/>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309</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Иногда </a:t>
            </a:r>
            <a:r>
              <a:rPr lang="az-Cyrl-AZ" sz="2400" b="1" dirty="0">
                <a:solidFill>
                  <a:prstClr val="white"/>
                </a:solidFill>
              </a:rPr>
              <a:t>мне хочется уйти</a:t>
            </a:r>
            <a:endParaRPr lang="en-US" sz="2400" b="1" dirty="0">
              <a:solidFill>
                <a:prstClr val="white"/>
              </a:solidFill>
            </a:endParaRPr>
          </a:p>
        </p:txBody>
      </p:sp>
      <p:sp>
        <p:nvSpPr>
          <p:cNvPr id="4" name="TextBox 3"/>
          <p:cNvSpPr txBox="1"/>
          <p:nvPr/>
        </p:nvSpPr>
        <p:spPr>
          <a:xfrm>
            <a:off x="5392757" y="1752600"/>
            <a:ext cx="3518053" cy="3693319"/>
          </a:xfrm>
          <a:prstGeom prst="rect">
            <a:avLst/>
          </a:prstGeom>
          <a:noFill/>
        </p:spPr>
        <p:txBody>
          <a:bodyPr wrap="square" rtlCol="0">
            <a:spAutoFit/>
          </a:bodyPr>
          <a:lstStyle/>
          <a:p>
            <a:r>
              <a:rPr lang="en-US" dirty="0">
                <a:solidFill>
                  <a:prstClr val="white"/>
                </a:solidFill>
              </a:rPr>
              <a:t>Everyone desires to be successful; nobody ever sets out on a project with the hopes of failing miserably. So why, then, do students sometimes feel like giving up before the task is finished? If your students identify with this struggle, and have ever wanted to quit when things get tough, then this course is definitely for them! Teach them to succeed in achieving their goals, while mastering the art of perseverance and determination.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843532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04044" y="698837"/>
            <a:ext cx="3454219" cy="4886984"/>
          </a:xfrm>
          <a:prstGeom prst="rect">
            <a:avLst/>
          </a:prstGeom>
        </p:spPr>
      </p:pic>
      <p:sp>
        <p:nvSpPr>
          <p:cNvPr id="3" name="TextBox 2"/>
          <p:cNvSpPr txBox="1"/>
          <p:nvPr/>
        </p:nvSpPr>
        <p:spPr>
          <a:xfrm>
            <a:off x="5001022" y="533400"/>
            <a:ext cx="3761978"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401</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Божье </a:t>
            </a:r>
            <a:r>
              <a:rPr lang="az-Cyrl-AZ" sz="2400" b="1" dirty="0">
                <a:solidFill>
                  <a:prstClr val="white"/>
                </a:solidFill>
              </a:rPr>
              <a:t>выражение любви</a:t>
            </a:r>
            <a:endParaRPr lang="en-US" sz="2400" b="1" dirty="0">
              <a:solidFill>
                <a:prstClr val="white"/>
              </a:solidFill>
            </a:endParaRPr>
          </a:p>
        </p:txBody>
      </p:sp>
      <p:sp>
        <p:nvSpPr>
          <p:cNvPr id="4" name="TextBox 3"/>
          <p:cNvSpPr txBox="1"/>
          <p:nvPr/>
        </p:nvSpPr>
        <p:spPr>
          <a:xfrm>
            <a:off x="5392757" y="1752600"/>
            <a:ext cx="3518053" cy="3693319"/>
          </a:xfrm>
          <a:prstGeom prst="rect">
            <a:avLst/>
          </a:prstGeom>
          <a:noFill/>
        </p:spPr>
        <p:txBody>
          <a:bodyPr wrap="square" rtlCol="0">
            <a:spAutoFit/>
          </a:bodyPr>
          <a:lstStyle/>
          <a:p>
            <a:r>
              <a:rPr lang="en-US" dirty="0">
                <a:solidFill>
                  <a:prstClr val="white"/>
                </a:solidFill>
              </a:rPr>
              <a:t>In a culture that values pleasure over purity, the quest for sexual integrity is often looked upon with mockery or disdain. However, for those who are looking for a better way to live their lives, and are sick of falling into the trap of gray areas, there is God’s Expressions of Love. The Church is crying out for help, and topics discussed in this lesson -- lust, masturbation, and premarital sex -- are all the more pertinent today.</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542733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effectLst>
                  <a:outerShdw blurRad="50800" dist="38100" dir="8100000" algn="tr" rotWithShape="0">
                    <a:prstClr val="black">
                      <a:alpha val="40000"/>
                    </a:prstClr>
                  </a:outerShdw>
                </a:effectLst>
              </a:rPr>
              <a:t>200, 300, &amp; 400 </a:t>
            </a:r>
            <a:r>
              <a:rPr lang="az-Cyrl-AZ" b="1" dirty="0" smtClean="0">
                <a:effectLst>
                  <a:outerShdw blurRad="50800" dist="38100" dir="8100000" algn="tr" rotWithShape="0">
                    <a:prstClr val="black">
                      <a:alpha val="40000"/>
                    </a:prstClr>
                  </a:outerShdw>
                </a:effectLst>
              </a:rPr>
              <a:t>серия</a:t>
            </a:r>
            <a:r>
              <a:rPr lang="en-US" b="1" dirty="0" smtClean="0">
                <a:effectLst>
                  <a:outerShdw blurRad="50800" dist="38100" dir="8100000" algn="tr" rotWithShape="0">
                    <a:prstClr val="black">
                      <a:alpha val="40000"/>
                    </a:prstClr>
                  </a:outerShdw>
                </a:effectLst>
              </a:rPr>
              <a:t> </a:t>
            </a:r>
            <a:r>
              <a:rPr lang="az-Cyrl-AZ" b="1" dirty="0" smtClean="0">
                <a:effectLst>
                  <a:outerShdw blurRad="50800" dist="38100" dir="8100000" algn="tr" rotWithShape="0">
                    <a:prstClr val="black">
                      <a:alpha val="40000"/>
                    </a:prstClr>
                  </a:outerShdw>
                </a:effectLst>
              </a:rPr>
              <a:t>уроки</a:t>
            </a:r>
            <a:r>
              <a:rPr lang="en-US" b="1" dirty="0" smtClean="0">
                <a:effectLst>
                  <a:outerShdw blurRad="50800" dist="38100" dir="8100000" algn="tr" rotWithShape="0">
                    <a:prstClr val="black">
                      <a:alpha val="40000"/>
                    </a:prstClr>
                  </a:outerShdw>
                </a:effectLst>
              </a:rPr>
              <a:t/>
            </a:r>
            <a:br>
              <a:rPr lang="en-US" b="1" dirty="0" smtClean="0">
                <a:effectLst>
                  <a:outerShdw blurRad="50800" dist="38100" dir="8100000" algn="tr" rotWithShape="0">
                    <a:prstClr val="black">
                      <a:alpha val="40000"/>
                    </a:prstClr>
                  </a:outerShdw>
                </a:effectLst>
              </a:rPr>
            </a:br>
            <a:r>
              <a:rPr lang="en-US" sz="2200" dirty="0" smtClean="0"/>
              <a:t>200, 300, &amp; 400 Projects</a:t>
            </a:r>
            <a:endParaRPr lang="en-US" sz="2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743200"/>
            <a:ext cx="3248793" cy="2438400"/>
          </a:xfrm>
        </p:spPr>
      </p:pic>
      <p:sp>
        <p:nvSpPr>
          <p:cNvPr id="4" name="Date Placeholder 3"/>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26</a:t>
            </a:fld>
            <a:endParaRPr lang="en-US">
              <a:solidFill>
                <a:prstClr val="black">
                  <a:tint val="75000"/>
                </a:prstClr>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051"/>
          <a:stretch/>
        </p:blipFill>
        <p:spPr>
          <a:xfrm>
            <a:off x="4648200" y="2743200"/>
            <a:ext cx="3307080" cy="2409749"/>
          </a:xfrm>
          <a:prstGeom prst="rect">
            <a:avLst/>
          </a:prstGeom>
        </p:spPr>
      </p:pic>
    </p:spTree>
    <p:extLst>
      <p:ext uri="{BB962C8B-B14F-4D97-AF65-F5344CB8AC3E}">
        <p14:creationId xmlns:p14="http://schemas.microsoft.com/office/powerpoint/2010/main" val="3062985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effectLst>
                  <a:outerShdw blurRad="50800" dist="38100" dir="8100000" algn="tr" rotWithShape="0">
                    <a:prstClr val="black">
                      <a:alpha val="40000"/>
                    </a:prstClr>
                  </a:outerShdw>
                </a:effectLst>
              </a:rPr>
              <a:t>200, 300, &amp; 400 </a:t>
            </a:r>
            <a:r>
              <a:rPr lang="az-Cyrl-AZ" b="1" dirty="0" smtClean="0">
                <a:effectLst>
                  <a:outerShdw blurRad="50800" dist="38100" dir="8100000" algn="tr" rotWithShape="0">
                    <a:prstClr val="black">
                      <a:alpha val="40000"/>
                    </a:prstClr>
                  </a:outerShdw>
                </a:effectLst>
              </a:rPr>
              <a:t>серия</a:t>
            </a:r>
            <a:r>
              <a:rPr lang="en-US" b="1" dirty="0" smtClean="0">
                <a:effectLst>
                  <a:outerShdw blurRad="50800" dist="38100" dir="8100000" algn="tr" rotWithShape="0">
                    <a:prstClr val="black">
                      <a:alpha val="40000"/>
                    </a:prstClr>
                  </a:outerShdw>
                </a:effectLst>
              </a:rPr>
              <a:t> </a:t>
            </a:r>
            <a:r>
              <a:rPr lang="az-Cyrl-AZ" b="1" dirty="0" smtClean="0">
                <a:effectLst>
                  <a:outerShdw blurRad="50800" dist="38100" dir="8100000" algn="tr" rotWithShape="0">
                    <a:prstClr val="black">
                      <a:alpha val="40000"/>
                    </a:prstClr>
                  </a:outerShdw>
                </a:effectLst>
              </a:rPr>
              <a:t>уроки</a:t>
            </a:r>
            <a:r>
              <a:rPr lang="en-US" b="1" dirty="0" smtClean="0">
                <a:effectLst>
                  <a:outerShdw blurRad="50800" dist="38100" dir="8100000" algn="tr" rotWithShape="0">
                    <a:prstClr val="black">
                      <a:alpha val="40000"/>
                    </a:prstClr>
                  </a:outerShdw>
                </a:effectLst>
              </a:rPr>
              <a:t/>
            </a:r>
            <a:br>
              <a:rPr lang="en-US" b="1" dirty="0" smtClean="0">
                <a:effectLst>
                  <a:outerShdw blurRad="50800" dist="38100" dir="8100000" algn="tr" rotWithShape="0">
                    <a:prstClr val="black">
                      <a:alpha val="40000"/>
                    </a:prstClr>
                  </a:outerShdw>
                </a:effectLst>
              </a:rPr>
            </a:br>
            <a:r>
              <a:rPr lang="en-US" sz="2200" dirty="0" smtClean="0"/>
              <a:t>200, 300, &amp; 400 Projects</a:t>
            </a:r>
            <a:endParaRPr lang="en-US" sz="2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743200"/>
            <a:ext cx="3248793" cy="2438400"/>
          </a:xfrm>
        </p:spPr>
      </p:pic>
      <p:sp>
        <p:nvSpPr>
          <p:cNvPr id="4" name="Date Placeholder 3"/>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3</a:t>
            </a:fld>
            <a:endParaRPr lang="en-US">
              <a:solidFill>
                <a:prstClr val="black">
                  <a:tint val="75000"/>
                </a:prstClr>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051"/>
          <a:stretch/>
        </p:blipFill>
        <p:spPr>
          <a:xfrm>
            <a:off x="4648200" y="2743200"/>
            <a:ext cx="3307080" cy="2409749"/>
          </a:xfrm>
          <a:prstGeom prst="rect">
            <a:avLst/>
          </a:prstGeom>
        </p:spPr>
      </p:pic>
    </p:spTree>
    <p:extLst>
      <p:ext uri="{BB962C8B-B14F-4D97-AF65-F5344CB8AC3E}">
        <p14:creationId xmlns:p14="http://schemas.microsoft.com/office/powerpoint/2010/main" val="310604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116632"/>
            <a:ext cx="8080375" cy="1635968"/>
          </a:xfrm>
        </p:spPr>
        <p:txBody>
          <a:bodyPr/>
          <a:lstStyle/>
          <a:p>
            <a:pPr lvl="0" eaLnBrk="1" hangingPunct="1">
              <a:lnSpc>
                <a:spcPct val="90000"/>
              </a:lnSpc>
              <a:spcBef>
                <a:spcPct val="20000"/>
              </a:spcBef>
              <a:spcAft>
                <a:spcPct val="25000"/>
              </a:spcAft>
            </a:pPr>
            <a:r>
              <a:rPr lang="ru-RU" altLang="en-US" sz="3200" dirty="0">
                <a:solidFill>
                  <a:srgbClr val="FFFFFF"/>
                </a:solidFill>
                <a:latin typeface="Times New Roman"/>
                <a:ea typeface="+mn-ea"/>
                <a:cs typeface="+mn-cs"/>
              </a:rPr>
              <a:t>Нужна ли для этого специальная классная комната? </a:t>
            </a:r>
            <a:r>
              <a:rPr lang="en-US" altLang="en-US" sz="3200" dirty="0">
                <a:solidFill>
                  <a:srgbClr val="FFFFFF"/>
                </a:solidFill>
                <a:latin typeface="Times New Roman"/>
                <a:ea typeface="+mn-ea"/>
                <a:cs typeface="+mn-cs"/>
              </a:rPr>
              <a:t/>
            </a:r>
            <a:br>
              <a:rPr lang="en-US" altLang="en-US" sz="3200" dirty="0">
                <a:solidFill>
                  <a:srgbClr val="FFFFFF"/>
                </a:solidFill>
                <a:latin typeface="Times New Roman"/>
                <a:ea typeface="+mn-ea"/>
                <a:cs typeface="+mn-cs"/>
              </a:rPr>
            </a:br>
            <a:r>
              <a:rPr lang="en-US" altLang="en-US" sz="2400" dirty="0">
                <a:solidFill>
                  <a:srgbClr val="FFCC66"/>
                </a:solidFill>
                <a:latin typeface="Times New Roman"/>
                <a:ea typeface="+mn-ea"/>
                <a:cs typeface="+mn-cs"/>
              </a:rPr>
              <a:t>Is it necessary to have a special classroom for the </a:t>
            </a:r>
            <a:r>
              <a:rPr lang="en-US" altLang="en-US" sz="2400" dirty="0" err="1">
                <a:solidFill>
                  <a:srgbClr val="FFCC66"/>
                </a:solidFill>
                <a:latin typeface="Times New Roman"/>
                <a:ea typeface="+mn-ea"/>
                <a:cs typeface="+mn-cs"/>
              </a:rPr>
              <a:t>PSNC</a:t>
            </a:r>
            <a:r>
              <a:rPr lang="en-US" altLang="en-US" sz="2400" dirty="0">
                <a:solidFill>
                  <a:srgbClr val="FFCC66"/>
                </a:solidFill>
                <a:latin typeface="Times New Roman"/>
                <a:ea typeface="+mn-ea"/>
                <a:cs typeface="+mn-cs"/>
              </a:rPr>
              <a:t> classes?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684" y="2024844"/>
            <a:ext cx="5496870" cy="4114800"/>
          </a:xfrm>
        </p:spPr>
      </p:pic>
      <p:sp>
        <p:nvSpPr>
          <p:cNvPr id="4" name="Date Placeholder 3"/>
          <p:cNvSpPr>
            <a:spLocks noGrp="1"/>
          </p:cNvSpPr>
          <p:nvPr>
            <p:ph type="dt" sz="half" idx="10"/>
          </p:nvPr>
        </p:nvSpPr>
        <p:spPr/>
        <p:txBody>
          <a:bodyPr/>
          <a:lstStyle/>
          <a:p>
            <a:pPr>
              <a:defRPr/>
            </a:pPr>
            <a:r>
              <a:rPr lang="en-US" smtClean="0"/>
              <a:t>03-2017</a:t>
            </a:r>
            <a:endParaRPr lang="en-US"/>
          </a:p>
        </p:txBody>
      </p:sp>
      <p:sp>
        <p:nvSpPr>
          <p:cNvPr id="5" name="Footer Placeholder 4"/>
          <p:cNvSpPr>
            <a:spLocks noGrp="1"/>
          </p:cNvSpPr>
          <p:nvPr>
            <p:ph type="ftr" sz="quarter" idx="11"/>
          </p:nvPr>
        </p:nvSpPr>
        <p:spPr/>
        <p:txBody>
          <a:bodyPr/>
          <a:lstStyle/>
          <a:p>
            <a:pPr>
              <a:defRPr/>
            </a:pPr>
            <a:r>
              <a:rPr lang="en-US" smtClean="0"/>
              <a:t>PSNC #10      T505.20      www.iTeenChallenge.org</a:t>
            </a:r>
            <a:endParaRPr lang="en-US"/>
          </a:p>
        </p:txBody>
      </p:sp>
      <p:sp>
        <p:nvSpPr>
          <p:cNvPr id="6" name="Slide Number Placeholder 5"/>
          <p:cNvSpPr>
            <a:spLocks noGrp="1"/>
          </p:cNvSpPr>
          <p:nvPr>
            <p:ph type="sldNum" sz="quarter" idx="12"/>
          </p:nvPr>
        </p:nvSpPr>
        <p:spPr/>
        <p:txBody>
          <a:bodyPr/>
          <a:lstStyle/>
          <a:p>
            <a:pPr lvl="1"/>
            <a:fld id="{FC00D7E4-39E4-4315-8D0F-B279C578B921}" type="slidenum">
              <a:rPr lang="en-US" altLang="en-US" smtClean="0"/>
              <a:pPr lvl="1"/>
              <a:t>4</a:t>
            </a:fld>
            <a:endParaRPr lang="en-US" altLang="en-US">
              <a:latin typeface="Times New Roman" pitchFamily="18" charset="0"/>
            </a:endParaRPr>
          </a:p>
        </p:txBody>
      </p:sp>
    </p:spTree>
    <p:extLst>
      <p:ext uri="{BB962C8B-B14F-4D97-AF65-F5344CB8AC3E}">
        <p14:creationId xmlns:p14="http://schemas.microsoft.com/office/powerpoint/2010/main" val="398712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normAutofit/>
          </a:bodyPr>
          <a:lstStyle/>
          <a:p>
            <a:r>
              <a:rPr lang="ru-RU" sz="3600" dirty="0">
                <a:solidFill>
                  <a:srgbClr val="FFC000"/>
                </a:solidFill>
              </a:rPr>
              <a:t>200 серий </a:t>
            </a:r>
            <a:r>
              <a:rPr lang="ru-RU" sz="3600" dirty="0" smtClean="0">
                <a:solidFill>
                  <a:srgbClr val="FFC000"/>
                </a:solidFill>
              </a:rPr>
              <a:t>проектов</a:t>
            </a:r>
            <a:r>
              <a:rPr lang="en-US" sz="3600" dirty="0" smtClean="0">
                <a:solidFill>
                  <a:srgbClr val="FFC000"/>
                </a:solidFill>
              </a:rPr>
              <a:t> </a:t>
            </a:r>
            <a:r>
              <a:rPr lang="en-US" sz="2400" dirty="0" smtClean="0"/>
              <a:t>200 </a:t>
            </a:r>
            <a:r>
              <a:rPr lang="en-US" sz="2400" dirty="0"/>
              <a:t>series of </a:t>
            </a:r>
            <a:r>
              <a:rPr lang="en-US" sz="2400" dirty="0" smtClean="0"/>
              <a:t>Projects</a:t>
            </a:r>
            <a:endParaRPr lang="en-US" sz="2400" dirty="0">
              <a:solidFill>
                <a:srgbClr val="FFC000"/>
              </a:solidFill>
            </a:endParaRPr>
          </a:p>
        </p:txBody>
      </p:sp>
      <p:sp>
        <p:nvSpPr>
          <p:cNvPr id="3" name="Content Placeholder 2"/>
          <p:cNvSpPr>
            <a:spLocks noGrp="1"/>
          </p:cNvSpPr>
          <p:nvPr>
            <p:ph idx="1"/>
          </p:nvPr>
        </p:nvSpPr>
        <p:spPr>
          <a:xfrm>
            <a:off x="152400" y="914400"/>
            <a:ext cx="8763000" cy="4525963"/>
          </a:xfrm>
        </p:spPr>
        <p:txBody>
          <a:bodyPr/>
          <a:lstStyle/>
          <a:p>
            <a:pPr marL="0" lvl="0" indent="0">
              <a:buNone/>
            </a:pPr>
            <a:r>
              <a:rPr lang="ru-RU" dirty="0">
                <a:solidFill>
                  <a:srgbClr val="FFC000"/>
                </a:solidFill>
              </a:rPr>
              <a:t>Цель этих двухсот серий проектов:</a:t>
            </a:r>
            <a:r>
              <a:rPr lang="en-US" dirty="0">
                <a:solidFill>
                  <a:srgbClr val="FFC000"/>
                </a:solidFill>
              </a:rPr>
              <a:t/>
            </a:r>
            <a:br>
              <a:rPr lang="en-US" dirty="0">
                <a:solidFill>
                  <a:srgbClr val="FFC000"/>
                </a:solidFill>
              </a:rPr>
            </a:br>
            <a:r>
              <a:rPr lang="ru-RU" dirty="0">
                <a:solidFill>
                  <a:srgbClr val="FFC000"/>
                </a:solidFill>
              </a:rPr>
              <a:t>Взять конкретные библейские принципы и места Писания, чтобы применять их в своей жизни на этой неделе </a:t>
            </a:r>
            <a:r>
              <a:rPr lang="en-US" dirty="0" smtClean="0">
                <a:solidFill>
                  <a:srgbClr val="FFC000"/>
                </a:solidFill>
              </a:rPr>
              <a:t/>
            </a:r>
            <a:br>
              <a:rPr lang="en-US" dirty="0" smtClean="0">
                <a:solidFill>
                  <a:srgbClr val="FFC000"/>
                </a:solidFill>
              </a:rPr>
            </a:br>
            <a:r>
              <a:rPr lang="en-US" sz="2400" dirty="0" smtClean="0"/>
              <a:t>Purpose </a:t>
            </a:r>
            <a:r>
              <a:rPr lang="en-US" sz="2400" dirty="0"/>
              <a:t>of the 200 series projects:</a:t>
            </a:r>
          </a:p>
          <a:p>
            <a:pPr marL="0" indent="0">
              <a:buNone/>
            </a:pPr>
            <a:r>
              <a:rPr lang="en-US" sz="2400" dirty="0"/>
              <a:t>To take a specific biblical principle and scripture and apply it in your life this week </a:t>
            </a:r>
            <a:r>
              <a:rPr lang="ru-RU" sz="2400" dirty="0" smtClean="0">
                <a:solidFill>
                  <a:srgbClr val="FFC000"/>
                </a:solidFill>
              </a:rPr>
              <a:t> </a:t>
            </a:r>
            <a:endParaRPr lang="en-US" dirty="0">
              <a:solidFill>
                <a:srgbClr val="FFC000"/>
              </a:solidFill>
            </a:endParaRPr>
          </a:p>
          <a:p>
            <a:pPr marL="0" indent="0">
              <a:buNone/>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1006"/>
          <a:stretch/>
        </p:blipFill>
        <p:spPr>
          <a:xfrm rot="-1080000">
            <a:off x="5791200" y="4648200"/>
            <a:ext cx="3173165" cy="354470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 b="16687"/>
          <a:stretch/>
        </p:blipFill>
        <p:spPr>
          <a:xfrm rot="-1080000">
            <a:off x="2978308" y="4951388"/>
            <a:ext cx="3098700" cy="3650777"/>
          </a:xfrm>
          <a:prstGeom prst="rect">
            <a:avLst/>
          </a:prstGeom>
          <a:ln>
            <a:solidFill>
              <a:schemeClr val="bg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648200"/>
            <a:ext cx="3233043" cy="4572000"/>
          </a:xfrm>
          <a:prstGeom prst="rect">
            <a:avLst/>
          </a:prstGeom>
          <a:ln w="3175">
            <a:solidFill>
              <a:schemeClr val="bg1"/>
            </a:solidFill>
          </a:ln>
        </p:spPr>
      </p:pic>
      <p:sp>
        <p:nvSpPr>
          <p:cNvPr id="7" name="Date Placeholder 6"/>
          <p:cNvSpPr>
            <a:spLocks noGrp="1"/>
          </p:cNvSpPr>
          <p:nvPr>
            <p:ph type="dt" sz="half" idx="10"/>
          </p:nvPr>
        </p:nvSpPr>
        <p:spPr/>
        <p:txBody>
          <a:bodyPr/>
          <a:lstStyle/>
          <a:p>
            <a:r>
              <a:rPr lang="en-US" smtClean="0"/>
              <a:t>03-2017</a:t>
            </a:r>
            <a:endParaRPr lang="en-US"/>
          </a:p>
        </p:txBody>
      </p:sp>
      <p:sp>
        <p:nvSpPr>
          <p:cNvPr id="8" name="Footer Placeholder 7"/>
          <p:cNvSpPr>
            <a:spLocks noGrp="1"/>
          </p:cNvSpPr>
          <p:nvPr>
            <p:ph type="ftr" sz="quarter" idx="11"/>
          </p:nvPr>
        </p:nvSpPr>
        <p:spPr/>
        <p:txBody>
          <a:bodyPr/>
          <a:lstStyle/>
          <a:p>
            <a:r>
              <a:rPr lang="en-US" smtClean="0"/>
              <a:t>iteenchallenge.org  </a:t>
            </a:r>
            <a:endParaRPr lang="en-US"/>
          </a:p>
        </p:txBody>
      </p:sp>
      <p:sp>
        <p:nvSpPr>
          <p:cNvPr id="9" name="Slide Number Placeholder 8"/>
          <p:cNvSpPr>
            <a:spLocks noGrp="1"/>
          </p:cNvSpPr>
          <p:nvPr>
            <p:ph type="sldNum" sz="quarter" idx="12"/>
          </p:nvPr>
        </p:nvSpPr>
        <p:spPr/>
        <p:txBody>
          <a:bodyPr/>
          <a:lstStyle/>
          <a:p>
            <a:fld id="{A73D4998-4E1D-4323-9CAB-67CA621370A2}" type="slidenum">
              <a:rPr lang="en-US" smtClean="0"/>
              <a:pPr/>
              <a:t>5</a:t>
            </a:fld>
            <a:endParaRPr lang="en-US"/>
          </a:p>
        </p:txBody>
      </p:sp>
    </p:spTree>
    <p:extLst>
      <p:ext uri="{BB962C8B-B14F-4D97-AF65-F5344CB8AC3E}">
        <p14:creationId xmlns:p14="http://schemas.microsoft.com/office/powerpoint/2010/main" val="2148881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973890" y="793308"/>
            <a:ext cx="3603114" cy="5095336"/>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 201</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Проявление </a:t>
            </a:r>
            <a:r>
              <a:rPr lang="az-Cyrl-AZ" sz="2400" b="1" dirty="0">
                <a:solidFill>
                  <a:prstClr val="white"/>
                </a:solidFill>
              </a:rPr>
              <a:t>доброты</a:t>
            </a:r>
            <a:endParaRPr lang="en-US" sz="2400" b="1" dirty="0">
              <a:solidFill>
                <a:prstClr val="white"/>
              </a:solidFill>
            </a:endParaRPr>
          </a:p>
        </p:txBody>
      </p:sp>
      <p:sp>
        <p:nvSpPr>
          <p:cNvPr id="4" name="TextBox 3"/>
          <p:cNvSpPr txBox="1"/>
          <p:nvPr/>
        </p:nvSpPr>
        <p:spPr>
          <a:xfrm>
            <a:off x="5397347" y="1752600"/>
            <a:ext cx="3518053" cy="2585323"/>
          </a:xfrm>
          <a:prstGeom prst="rect">
            <a:avLst/>
          </a:prstGeom>
          <a:noFill/>
        </p:spPr>
        <p:txBody>
          <a:bodyPr wrap="square" rtlCol="0">
            <a:spAutoFit/>
          </a:bodyPr>
          <a:lstStyle/>
          <a:p>
            <a:r>
              <a:rPr lang="en-US" dirty="0">
                <a:solidFill>
                  <a:prstClr val="white"/>
                </a:solidFill>
              </a:rPr>
              <a:t>Jesus showed kindness wherever He went. As believers, it is our goal that the same would be said of us. Students will discover the benefits of showing kindness, and learn useful tips on how to exhibit random acts of kindness to others everyday. Ephesians 4:32 is a key biblical text.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871140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10563" y="945474"/>
            <a:ext cx="3415636" cy="4830214"/>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202</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Как </a:t>
            </a:r>
            <a:r>
              <a:rPr lang="az-Cyrl-AZ" sz="2400" b="1" dirty="0">
                <a:solidFill>
                  <a:prstClr val="white"/>
                </a:solidFill>
              </a:rPr>
              <a:t>научиться прощать</a:t>
            </a:r>
            <a:endParaRPr lang="en-US" sz="2400" b="1" dirty="0">
              <a:solidFill>
                <a:prstClr val="white"/>
              </a:solidFill>
            </a:endParaRPr>
          </a:p>
        </p:txBody>
      </p:sp>
      <p:sp>
        <p:nvSpPr>
          <p:cNvPr id="4" name="TextBox 3"/>
          <p:cNvSpPr txBox="1"/>
          <p:nvPr/>
        </p:nvSpPr>
        <p:spPr>
          <a:xfrm>
            <a:off x="5397347" y="1752600"/>
            <a:ext cx="3518053" cy="3970318"/>
          </a:xfrm>
          <a:prstGeom prst="rect">
            <a:avLst/>
          </a:prstGeom>
          <a:noFill/>
        </p:spPr>
        <p:txBody>
          <a:bodyPr wrap="square" rtlCol="0">
            <a:spAutoFit/>
          </a:bodyPr>
          <a:lstStyle/>
          <a:p>
            <a:r>
              <a:rPr lang="en-US" dirty="0">
                <a:solidFill>
                  <a:prstClr val="white"/>
                </a:solidFill>
              </a:rPr>
              <a:t>As Christians it sometimes seems easier to receive forgiveness than to extend it. Yet it is God’s desire for believers to offer the same grace and compassion to others that He has given freely to each of us. Your students can uncover the joy found only through releasing those who have hurt or betrayed them. Once they do, students will be ready to experience the feeling of complete freedom that’s awaiting them. Colossians 3:13 is a key biblical text.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88067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97253" y="915284"/>
            <a:ext cx="3355649" cy="4745383"/>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203</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Мои </a:t>
            </a:r>
            <a:r>
              <a:rPr lang="az-Cyrl-AZ" sz="2400" b="1" dirty="0">
                <a:solidFill>
                  <a:prstClr val="white"/>
                </a:solidFill>
              </a:rPr>
              <a:t>мысли</a:t>
            </a:r>
            <a:endParaRPr lang="en-US" sz="2400" b="1" dirty="0">
              <a:solidFill>
                <a:prstClr val="white"/>
              </a:solidFill>
            </a:endParaRPr>
          </a:p>
        </p:txBody>
      </p:sp>
      <p:sp>
        <p:nvSpPr>
          <p:cNvPr id="4" name="TextBox 3"/>
          <p:cNvSpPr txBox="1"/>
          <p:nvPr/>
        </p:nvSpPr>
        <p:spPr>
          <a:xfrm>
            <a:off x="5397347" y="1752600"/>
            <a:ext cx="3518053" cy="3970318"/>
          </a:xfrm>
          <a:prstGeom prst="rect">
            <a:avLst/>
          </a:prstGeom>
          <a:noFill/>
        </p:spPr>
        <p:txBody>
          <a:bodyPr wrap="square" rtlCol="0">
            <a:spAutoFit/>
          </a:bodyPr>
          <a:lstStyle/>
          <a:p>
            <a:r>
              <a:rPr lang="en-US" dirty="0">
                <a:solidFill>
                  <a:prstClr val="white"/>
                </a:solidFill>
              </a:rPr>
              <a:t>A person’s thoughts can be a snare that entraps them; however, with the healing power of Christ, everyone can experience the full liberation of their mind. Through this lesson, individuals will encounter the One who sets people free from the bondage of lust, anger, and bitterness. Consider this course for any small group or personal study. A good deal of this study is spent exploring and applying principles identified in Philippians 4:8-9.</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92789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91412" y="876739"/>
            <a:ext cx="3500189" cy="4949785"/>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az-Cyrl-AZ" sz="2400" b="1" dirty="0">
                <a:solidFill>
                  <a:prstClr val="white"/>
                </a:solidFill>
              </a:rPr>
              <a:t>Проект </a:t>
            </a:r>
            <a:r>
              <a:rPr lang="en-US" sz="2400" b="1" dirty="0" smtClean="0">
                <a:solidFill>
                  <a:prstClr val="white"/>
                </a:solidFill>
              </a:rPr>
              <a:t>204</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az-Cyrl-AZ" sz="2400" b="1" dirty="0" smtClean="0">
                <a:solidFill>
                  <a:prstClr val="white"/>
                </a:solidFill>
              </a:rPr>
              <a:t>Новая </a:t>
            </a:r>
            <a:r>
              <a:rPr lang="az-Cyrl-AZ" sz="2400" b="1" dirty="0">
                <a:solidFill>
                  <a:prstClr val="white"/>
                </a:solidFill>
              </a:rPr>
              <a:t>манера речи</a:t>
            </a:r>
            <a:endParaRPr lang="en-US" sz="2400" b="1" dirty="0">
              <a:solidFill>
                <a:prstClr val="white"/>
              </a:solidFill>
            </a:endParaRPr>
          </a:p>
        </p:txBody>
      </p:sp>
      <p:sp>
        <p:nvSpPr>
          <p:cNvPr id="4" name="TextBox 3"/>
          <p:cNvSpPr txBox="1"/>
          <p:nvPr/>
        </p:nvSpPr>
        <p:spPr>
          <a:xfrm>
            <a:off x="5397347" y="1752600"/>
            <a:ext cx="3518053" cy="2862322"/>
          </a:xfrm>
          <a:prstGeom prst="rect">
            <a:avLst/>
          </a:prstGeom>
          <a:noFill/>
        </p:spPr>
        <p:txBody>
          <a:bodyPr wrap="square" rtlCol="0">
            <a:spAutoFit/>
          </a:bodyPr>
          <a:lstStyle/>
          <a:p>
            <a:r>
              <a:rPr lang="en-US" dirty="0">
                <a:solidFill>
                  <a:prstClr val="white"/>
                </a:solidFill>
              </a:rPr>
              <a:t>Your students can learn how to use their words to lift up and encourage, rather than tear themselves or others down. All believers are called to let their words be a source of life and not death; use this lesson to teach your students how to accomplish this in their own lives. The key biblical text is Ephesians 4:29.</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03-2017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74894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1279</Words>
  <Application>Microsoft Office PowerPoint</Application>
  <PresentationFormat>On-screen Show (4:3)</PresentationFormat>
  <Paragraphs>145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200 серия уроки</vt:lpstr>
      <vt:lpstr>Все занятия и проекты All the lessons &amp; projects</vt:lpstr>
      <vt:lpstr>200, 300, &amp; 400 серия уроки 200, 300, &amp; 400 Projects</vt:lpstr>
      <vt:lpstr>Нужна ли для этого специальная классная комната?  Is it necessary to have a special classroom for the PSNC classes? </vt:lpstr>
      <vt:lpstr>200 серий проектов 200 series of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300 серия уроки</vt:lpstr>
      <vt:lpstr>300 серий проектов 300 series of projects</vt:lpstr>
      <vt:lpstr>300 серий проектов 300 series of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 300, &amp; 400 серия уроки 200, 300, &amp; 400 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 series lessons</dc:title>
  <dc:creator>Tim Hanson</dc:creator>
  <cp:lastModifiedBy>Dave Batty</cp:lastModifiedBy>
  <cp:revision>17</cp:revision>
  <dcterms:created xsi:type="dcterms:W3CDTF">2014-09-17T13:53:25Z</dcterms:created>
  <dcterms:modified xsi:type="dcterms:W3CDTF">2017-03-15T03:51:50Z</dcterms:modified>
</cp:coreProperties>
</file>