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80" r:id="rId3"/>
    <p:sldId id="281" r:id="rId4"/>
    <p:sldId id="282" r:id="rId5"/>
    <p:sldId id="283" r:id="rId6"/>
    <p:sldId id="276" r:id="rId7"/>
    <p:sldId id="258" r:id="rId8"/>
    <p:sldId id="259" r:id="rId9"/>
    <p:sldId id="260" r:id="rId10"/>
    <p:sldId id="261" r:id="rId11"/>
    <p:sldId id="262" r:id="rId12"/>
    <p:sldId id="263" r:id="rId13"/>
    <p:sldId id="264" r:id="rId14"/>
    <p:sldId id="265" r:id="rId15"/>
    <p:sldId id="277" r:id="rId16"/>
    <p:sldId id="266" r:id="rId17"/>
    <p:sldId id="267" r:id="rId18"/>
    <p:sldId id="268" r:id="rId19"/>
    <p:sldId id="269" r:id="rId20"/>
    <p:sldId id="270" r:id="rId21"/>
    <p:sldId id="271" r:id="rId22"/>
    <p:sldId id="272" r:id="rId23"/>
    <p:sldId id="273" r:id="rId24"/>
    <p:sldId id="274" r:id="rId25"/>
    <p:sldId id="275" r:id="rId26"/>
    <p:sldId id="284" r:id="rId27"/>
    <p:sldId id="278"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8"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D61ED-8B34-4932-B726-EDB73286782A}" type="datetimeFigureOut">
              <a:rPr lang="en-US" smtClean="0"/>
              <a:t>9/15/2017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579F3-534A-4AE7-8E35-57FD43EA8D12}" type="slidenum">
              <a:rPr lang="en-US" smtClean="0"/>
              <a:t>‹#›</a:t>
            </a:fld>
            <a:endParaRPr lang="en-US"/>
          </a:p>
        </p:txBody>
      </p:sp>
    </p:spTree>
    <p:extLst>
      <p:ext uri="{BB962C8B-B14F-4D97-AF65-F5344CB8AC3E}">
        <p14:creationId xmlns:p14="http://schemas.microsoft.com/office/powerpoint/2010/main" val="419516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9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2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28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51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02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44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13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6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07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82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78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09-2017</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D4998-4E1D-4323-9CAB-67CA621370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886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0"/>
            <a:ext cx="8229600" cy="1143000"/>
          </a:xfrm>
        </p:spPr>
        <p:txBody>
          <a:bodyPr>
            <a:normAutofit/>
          </a:bodyPr>
          <a:lstStyle/>
          <a:p>
            <a:r>
              <a:rPr lang="en-US" sz="5400" b="1" dirty="0">
                <a:effectLst>
                  <a:outerShdw blurRad="50800" dist="38100" dir="8100000" algn="tr" rotWithShape="0">
                    <a:prstClr val="black">
                      <a:alpha val="40000"/>
                    </a:prstClr>
                  </a:outerShdw>
                </a:effectLst>
              </a:rPr>
              <a:t>2</a:t>
            </a:r>
            <a:r>
              <a:rPr lang="en-US" sz="5400" b="1" dirty="0" smtClean="0">
                <a:effectLst>
                  <a:outerShdw blurRad="50800" dist="38100" dir="8100000" algn="tr" rotWithShape="0">
                    <a:prstClr val="black">
                      <a:alpha val="40000"/>
                    </a:prstClr>
                  </a:outerShdw>
                </a:effectLst>
              </a:rPr>
              <a:t>00 Project series</a:t>
            </a:r>
            <a:endParaRPr lang="en-US" sz="5400" spc="200" dirty="0">
              <a:effectLst>
                <a:outerShdw blurRad="50800" dist="38100" dir="8100000" algn="tr" rotWithShape="0">
                  <a:prstClr val="black">
                    <a:alpha val="40000"/>
                  </a:prstClr>
                </a:outerShdw>
              </a:effectLst>
              <a:latin typeface="Metal Gear" pitchFamily="2"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8175" y="769094"/>
            <a:ext cx="6699498" cy="4054575"/>
          </a:xfrm>
          <a:prstGeom prst="rect">
            <a:avLst/>
          </a:prstGeom>
          <a:ln>
            <a:noFill/>
          </a:ln>
          <a:effectLst>
            <a:softEdge rad="112500"/>
          </a:effectLst>
        </p:spPr>
      </p:pic>
      <p:sp>
        <p:nvSpPr>
          <p:cNvPr id="3" name="Footer Placeholder 2"/>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15017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91412" y="1086803"/>
            <a:ext cx="3500189" cy="4529656"/>
          </a:xfrm>
          <a:prstGeom prst="rect">
            <a:avLst/>
          </a:prstGeom>
        </p:spPr>
      </p:pic>
      <p:sp>
        <p:nvSpPr>
          <p:cNvPr id="3" name="TextBox 2"/>
          <p:cNvSpPr txBox="1"/>
          <p:nvPr/>
        </p:nvSpPr>
        <p:spPr>
          <a:xfrm>
            <a:off x="5029200" y="548485"/>
            <a:ext cx="3581400" cy="830997"/>
          </a:xfrm>
          <a:prstGeom prst="rect">
            <a:avLst/>
          </a:prstGeom>
          <a:noFill/>
        </p:spPr>
        <p:txBody>
          <a:bodyPr wrap="square" rtlCol="0">
            <a:spAutoFit/>
          </a:bodyPr>
          <a:lstStyle/>
          <a:p>
            <a:r>
              <a:rPr lang="en-US" sz="2400" b="1" dirty="0" smtClean="0">
                <a:solidFill>
                  <a:prstClr val="white"/>
                </a:solidFill>
              </a:rPr>
              <a:t>Project 204</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A New Way of Talking</a:t>
            </a:r>
            <a:endParaRPr lang="en-US" sz="2400" b="1" dirty="0">
              <a:solidFill>
                <a:prstClr val="white"/>
              </a:solidFill>
            </a:endParaRPr>
          </a:p>
        </p:txBody>
      </p:sp>
      <p:sp>
        <p:nvSpPr>
          <p:cNvPr id="4" name="TextBox 3"/>
          <p:cNvSpPr txBox="1"/>
          <p:nvPr/>
        </p:nvSpPr>
        <p:spPr>
          <a:xfrm>
            <a:off x="5397347" y="1752600"/>
            <a:ext cx="3518053" cy="2862322"/>
          </a:xfrm>
          <a:prstGeom prst="rect">
            <a:avLst/>
          </a:prstGeom>
          <a:noFill/>
        </p:spPr>
        <p:txBody>
          <a:bodyPr wrap="square" rtlCol="0">
            <a:spAutoFit/>
          </a:bodyPr>
          <a:lstStyle/>
          <a:p>
            <a:r>
              <a:rPr lang="en-US" dirty="0">
                <a:solidFill>
                  <a:prstClr val="white"/>
                </a:solidFill>
              </a:rPr>
              <a:t>Your students can learn how to use their words to lift up and encourage, rather than tear themselves or others down. All believers are called to let their words be a source of life and not death; use this lesson to teach your students how to accomplish this in their own lives. The key biblical text is Ephesians 4:29.</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748943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43369" y="1038112"/>
            <a:ext cx="3596826" cy="4654716"/>
          </a:xfrm>
          <a:prstGeom prst="rect">
            <a:avLst/>
          </a:prstGeom>
        </p:spPr>
      </p:pic>
      <p:sp>
        <p:nvSpPr>
          <p:cNvPr id="3" name="TextBox 2"/>
          <p:cNvSpPr txBox="1"/>
          <p:nvPr/>
        </p:nvSpPr>
        <p:spPr>
          <a:xfrm>
            <a:off x="5029200" y="548485"/>
            <a:ext cx="3581400" cy="830997"/>
          </a:xfrm>
          <a:prstGeom prst="rect">
            <a:avLst/>
          </a:prstGeom>
          <a:noFill/>
        </p:spPr>
        <p:txBody>
          <a:bodyPr wrap="square" rtlCol="0">
            <a:spAutoFit/>
          </a:bodyPr>
          <a:lstStyle/>
          <a:p>
            <a:r>
              <a:rPr lang="en-US" sz="2400" b="1" dirty="0" smtClean="0">
                <a:solidFill>
                  <a:prstClr val="white"/>
                </a:solidFill>
              </a:rPr>
              <a:t>Project 205</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Showing Respect</a:t>
            </a:r>
            <a:endParaRPr lang="en-US" sz="2400" b="1" dirty="0">
              <a:solidFill>
                <a:prstClr val="white"/>
              </a:solidFill>
            </a:endParaRPr>
          </a:p>
        </p:txBody>
      </p:sp>
      <p:sp>
        <p:nvSpPr>
          <p:cNvPr id="4" name="TextBox 3"/>
          <p:cNvSpPr txBox="1"/>
          <p:nvPr/>
        </p:nvSpPr>
        <p:spPr>
          <a:xfrm>
            <a:off x="5397347" y="1752600"/>
            <a:ext cx="3518053" cy="2031325"/>
          </a:xfrm>
          <a:prstGeom prst="rect">
            <a:avLst/>
          </a:prstGeom>
          <a:noFill/>
        </p:spPr>
        <p:txBody>
          <a:bodyPr wrap="square" rtlCol="0">
            <a:spAutoFit/>
          </a:bodyPr>
          <a:lstStyle/>
          <a:p>
            <a:r>
              <a:rPr lang="en-US" dirty="0">
                <a:solidFill>
                  <a:prstClr val="white"/>
                </a:solidFill>
              </a:rPr>
              <a:t>To whom should Christians show respect -- their families, their leaders, their peers? Students will learn how to treat everyone around them with dignity and respect, and in turn how to elicit respect from others</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426806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990499" y="1003477"/>
            <a:ext cx="3600337" cy="4659259"/>
          </a:xfrm>
          <a:prstGeom prst="rect">
            <a:avLst/>
          </a:prstGeom>
        </p:spPr>
      </p:pic>
      <p:sp>
        <p:nvSpPr>
          <p:cNvPr id="3" name="TextBox 2"/>
          <p:cNvSpPr txBox="1"/>
          <p:nvPr/>
        </p:nvSpPr>
        <p:spPr>
          <a:xfrm>
            <a:off x="5029200" y="548485"/>
            <a:ext cx="3581400" cy="830997"/>
          </a:xfrm>
          <a:prstGeom prst="rect">
            <a:avLst/>
          </a:prstGeom>
          <a:noFill/>
        </p:spPr>
        <p:txBody>
          <a:bodyPr wrap="square" rtlCol="0">
            <a:spAutoFit/>
          </a:bodyPr>
          <a:lstStyle/>
          <a:p>
            <a:r>
              <a:rPr lang="en-US" sz="2400" b="1" dirty="0" smtClean="0">
                <a:solidFill>
                  <a:prstClr val="white"/>
                </a:solidFill>
              </a:rPr>
              <a:t>Project 206</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Enthusiasm</a:t>
            </a:r>
            <a:endParaRPr lang="en-US" sz="2400" b="1" dirty="0">
              <a:solidFill>
                <a:prstClr val="white"/>
              </a:solidFill>
            </a:endParaRPr>
          </a:p>
        </p:txBody>
      </p:sp>
      <p:sp>
        <p:nvSpPr>
          <p:cNvPr id="4" name="TextBox 3"/>
          <p:cNvSpPr txBox="1"/>
          <p:nvPr/>
        </p:nvSpPr>
        <p:spPr>
          <a:xfrm>
            <a:off x="5397347" y="1752600"/>
            <a:ext cx="3518053" cy="2031325"/>
          </a:xfrm>
          <a:prstGeom prst="rect">
            <a:avLst/>
          </a:prstGeom>
          <a:noFill/>
        </p:spPr>
        <p:txBody>
          <a:bodyPr wrap="square" rtlCol="0">
            <a:spAutoFit/>
          </a:bodyPr>
          <a:lstStyle/>
          <a:p>
            <a:r>
              <a:rPr lang="en-US" dirty="0">
                <a:solidFill>
                  <a:prstClr val="white"/>
                </a:solidFill>
              </a:rPr>
              <a:t>There is no joy like that found in living the full Christian life. Through this study, individuals will experience the excitement and enthusiasm of being born again, and learn how to share that same joy with those around them.</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702803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03410" y="1000239"/>
            <a:ext cx="3617524" cy="4681501"/>
          </a:xfrm>
          <a:prstGeom prst="rect">
            <a:avLst/>
          </a:prstGeom>
        </p:spPr>
      </p:pic>
      <p:sp>
        <p:nvSpPr>
          <p:cNvPr id="3" name="TextBox 2"/>
          <p:cNvSpPr txBox="1"/>
          <p:nvPr/>
        </p:nvSpPr>
        <p:spPr>
          <a:xfrm>
            <a:off x="5029200" y="548485"/>
            <a:ext cx="3581400" cy="830997"/>
          </a:xfrm>
          <a:prstGeom prst="rect">
            <a:avLst/>
          </a:prstGeom>
          <a:noFill/>
        </p:spPr>
        <p:txBody>
          <a:bodyPr wrap="square" rtlCol="0">
            <a:spAutoFit/>
          </a:bodyPr>
          <a:lstStyle/>
          <a:p>
            <a:r>
              <a:rPr lang="en-US" sz="2400" b="1" dirty="0" smtClean="0">
                <a:solidFill>
                  <a:prstClr val="white"/>
                </a:solidFill>
              </a:rPr>
              <a:t>Project 207</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Showing Gentleness</a:t>
            </a:r>
            <a:endParaRPr lang="en-US" sz="2400" b="1" dirty="0">
              <a:solidFill>
                <a:prstClr val="white"/>
              </a:solidFill>
            </a:endParaRPr>
          </a:p>
        </p:txBody>
      </p:sp>
      <p:sp>
        <p:nvSpPr>
          <p:cNvPr id="4" name="TextBox 3"/>
          <p:cNvSpPr txBox="1"/>
          <p:nvPr/>
        </p:nvSpPr>
        <p:spPr>
          <a:xfrm>
            <a:off x="5397347" y="2057400"/>
            <a:ext cx="3518053" cy="2031325"/>
          </a:xfrm>
          <a:prstGeom prst="rect">
            <a:avLst/>
          </a:prstGeom>
          <a:noFill/>
        </p:spPr>
        <p:txBody>
          <a:bodyPr wrap="square" rtlCol="0">
            <a:spAutoFit/>
          </a:bodyPr>
          <a:lstStyle/>
          <a:p>
            <a:r>
              <a:rPr lang="en-US" dirty="0">
                <a:solidFill>
                  <a:prstClr val="white"/>
                </a:solidFill>
              </a:rPr>
              <a:t>There is a gentleness that every Christian should exhibit in their lives when dealing with others. Students will learn how to do this, as well as learn the difference between being gentle and being a pushover.</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03579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 y="5486400"/>
            <a:ext cx="8229600" cy="1143000"/>
          </a:xfrm>
        </p:spPr>
        <p:txBody>
          <a:bodyPr>
            <a:normAutofit/>
          </a:bodyPr>
          <a:lstStyle/>
          <a:p>
            <a:r>
              <a:rPr lang="en-US" sz="5400" b="1" dirty="0" smtClean="0">
                <a:effectLst>
                  <a:outerShdw blurRad="50800" dist="38100" dir="8100000" algn="tr" rotWithShape="0">
                    <a:prstClr val="black">
                      <a:alpha val="40000"/>
                    </a:prstClr>
                  </a:outerShdw>
                </a:effectLst>
              </a:rPr>
              <a:t>300 Project Series</a:t>
            </a:r>
            <a:endParaRPr lang="en-US" sz="5400" spc="200" dirty="0">
              <a:effectLst>
                <a:outerShdw blurRad="50800" dist="38100" dir="8100000" algn="tr" rotWithShape="0">
                  <a:prstClr val="black">
                    <a:alpha val="40000"/>
                  </a:prstClr>
                </a:outerShdw>
              </a:effectLst>
              <a:latin typeface="Metal Gear" pitchFamily="2"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iteenchallenge.org                 </a:t>
            </a:r>
            <a:endParaRPr lang="en-US" dirty="0">
              <a:solidFill>
                <a:prstClr val="black">
                  <a:tint val="75000"/>
                </a:prstClr>
              </a:solidFill>
            </a:endParaRPr>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1066800" y="1043731"/>
            <a:ext cx="6699498" cy="4054575"/>
          </a:xfrm>
          <a:prstGeom prst="rect">
            <a:avLst/>
          </a:prstGeom>
          <a:ln>
            <a:noFill/>
          </a:ln>
          <a:effectLst>
            <a:softEdge rad="112500"/>
          </a:effectLst>
        </p:spPr>
      </p:pic>
      <p:sp>
        <p:nvSpPr>
          <p:cNvPr id="7" name="Date Placeholder 6"/>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A73D4998-4E1D-4323-9CAB-67CA621370A2}"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267166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p:txBody>
          <a:bodyPr/>
          <a:lstStyle/>
          <a:p>
            <a:pPr marL="514350" indent="-514350">
              <a:spcAft>
                <a:spcPts val="1200"/>
              </a:spcAft>
              <a:buClrTx/>
              <a:buSzPct val="100000"/>
              <a:buFont typeface="Lucida Sans Unicode" pitchFamily="34" charset="0"/>
              <a:buAutoNum type="arabicPeriod"/>
            </a:pPr>
            <a:r>
              <a:rPr lang="en-US" altLang="en-US" sz="2800" dirty="0" smtClean="0"/>
              <a:t>These are special projects dealing with specific issues or problems in their lives.</a:t>
            </a:r>
          </a:p>
          <a:p>
            <a:pPr marL="514350" indent="-514350">
              <a:spcAft>
                <a:spcPts val="1200"/>
              </a:spcAft>
              <a:buClrTx/>
              <a:buSzPct val="100000"/>
              <a:buFont typeface="Lucida Sans Unicode" pitchFamily="34" charset="0"/>
              <a:buAutoNum type="arabicPeriod"/>
            </a:pPr>
            <a:r>
              <a:rPr lang="en-US" altLang="en-US" sz="2800" dirty="0" smtClean="0"/>
              <a:t>Not all of these will be used by every student.</a:t>
            </a:r>
          </a:p>
          <a:p>
            <a:pPr marL="514350" indent="-514350">
              <a:spcAft>
                <a:spcPts val="1200"/>
              </a:spcAft>
              <a:buClrTx/>
              <a:buSzPct val="100000"/>
              <a:buFont typeface="Lucida Sans Unicode" pitchFamily="34" charset="0"/>
              <a:buAutoNum type="arabicPeriod"/>
            </a:pPr>
            <a:r>
              <a:rPr lang="en-US" altLang="en-US" sz="2800" dirty="0" smtClean="0"/>
              <a:t>Some of these projects </a:t>
            </a:r>
            <a:br>
              <a:rPr lang="en-US" altLang="en-US" sz="2800" dirty="0" smtClean="0"/>
            </a:br>
            <a:r>
              <a:rPr lang="en-US" altLang="en-US" sz="2800" dirty="0" smtClean="0"/>
              <a:t>can be used at any point </a:t>
            </a:r>
            <a:br>
              <a:rPr lang="en-US" altLang="en-US" sz="2800" dirty="0" smtClean="0"/>
            </a:br>
            <a:r>
              <a:rPr lang="en-US" altLang="en-US" sz="2800" dirty="0" smtClean="0"/>
              <a:t>in the program.</a:t>
            </a:r>
          </a:p>
        </p:txBody>
      </p:sp>
      <p:sp>
        <p:nvSpPr>
          <p:cNvPr id="3" name="Title 2"/>
          <p:cNvSpPr>
            <a:spLocks noGrp="1"/>
          </p:cNvSpPr>
          <p:nvPr>
            <p:ph type="title"/>
          </p:nvPr>
        </p:nvSpPr>
        <p:spPr/>
        <p:txBody>
          <a:bodyPr/>
          <a:lstStyle/>
          <a:p>
            <a:pPr>
              <a:defRPr/>
            </a:pPr>
            <a:r>
              <a:rPr lang="en-US" dirty="0" smtClean="0"/>
              <a:t>300 Series</a:t>
            </a:r>
            <a:endParaRPr lang="en-US" dirty="0"/>
          </a:p>
        </p:txBody>
      </p:sp>
      <p:sp>
        <p:nvSpPr>
          <p:cNvPr id="522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09-2017</a:t>
            </a:r>
            <a:endParaRPr lang="en-US" altLang="en-US" sz="1400"/>
          </a:p>
        </p:txBody>
      </p:sp>
      <p:sp>
        <p:nvSpPr>
          <p:cNvPr id="522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iteenchallenge.org                 </a:t>
            </a:r>
            <a:endParaRPr lang="en-US" altLang="en-US" sz="1400"/>
          </a:p>
        </p:txBody>
      </p:sp>
      <p:sp>
        <p:nvSpPr>
          <p:cNvPr id="522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fld id="{648FB5E8-1D69-43C4-B703-9EC5515B99F0}" type="slidenum">
              <a:rPr lang="en-US" altLang="en-US" sz="2400"/>
              <a:pPr eaLnBrk="1" hangingPunct="1">
                <a:lnSpc>
                  <a:spcPct val="100000"/>
                </a:lnSpc>
                <a:spcBef>
                  <a:spcPct val="0"/>
                </a:spcBef>
                <a:buClrTx/>
                <a:buSzTx/>
                <a:buFontTx/>
                <a:buNone/>
              </a:pPr>
              <a:t>15</a:t>
            </a:fld>
            <a:endParaRPr lang="en-US" altLang="en-US" sz="240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5500" t="26500" r="22833"/>
          <a:stretch/>
        </p:blipFill>
        <p:spPr>
          <a:xfrm>
            <a:off x="5867400" y="3581402"/>
            <a:ext cx="2117529" cy="3276598"/>
          </a:xfrm>
          <a:prstGeom prst="rect">
            <a:avLst/>
          </a:prstGeom>
        </p:spPr>
      </p:pic>
    </p:spTree>
    <p:extLst>
      <p:ext uri="{BB962C8B-B14F-4D97-AF65-F5344CB8AC3E}">
        <p14:creationId xmlns:p14="http://schemas.microsoft.com/office/powerpoint/2010/main" val="2628707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29824" y="1165647"/>
            <a:ext cx="3403156" cy="4404084"/>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en-US" sz="2400" b="1" dirty="0" smtClean="0">
                <a:solidFill>
                  <a:prstClr val="white"/>
                </a:solidFill>
              </a:rPr>
              <a:t>Project 301</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I’m Here</a:t>
            </a:r>
            <a:r>
              <a:rPr lang="az-Cyrl-AZ" sz="2400" b="1" dirty="0" smtClean="0">
                <a:solidFill>
                  <a:prstClr val="white"/>
                </a:solidFill>
              </a:rPr>
              <a:t>!</a:t>
            </a:r>
            <a:endParaRPr lang="en-US" sz="2400" b="1" dirty="0">
              <a:solidFill>
                <a:prstClr val="white"/>
              </a:solidFill>
            </a:endParaRPr>
          </a:p>
        </p:txBody>
      </p:sp>
      <p:sp>
        <p:nvSpPr>
          <p:cNvPr id="4" name="TextBox 3"/>
          <p:cNvSpPr txBox="1"/>
          <p:nvPr/>
        </p:nvSpPr>
        <p:spPr>
          <a:xfrm>
            <a:off x="5397347" y="1752600"/>
            <a:ext cx="3518053" cy="646331"/>
          </a:xfrm>
          <a:prstGeom prst="rect">
            <a:avLst/>
          </a:prstGeom>
          <a:noFill/>
        </p:spPr>
        <p:txBody>
          <a:bodyPr wrap="square" rtlCol="0">
            <a:spAutoFit/>
          </a:bodyPr>
          <a:lstStyle/>
          <a:p>
            <a:r>
              <a:rPr lang="en-US" dirty="0">
                <a:solidFill>
                  <a:prstClr val="white"/>
                </a:solidFill>
              </a:rPr>
              <a:t>Included is a pack of 50 one-page exercises.</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767733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63933" y="865247"/>
            <a:ext cx="3493638" cy="4937616"/>
          </a:xfrm>
          <a:prstGeom prst="rect">
            <a:avLst/>
          </a:prstGeom>
        </p:spPr>
      </p:pic>
      <p:sp>
        <p:nvSpPr>
          <p:cNvPr id="3" name="TextBox 2"/>
          <p:cNvSpPr txBox="1"/>
          <p:nvPr/>
        </p:nvSpPr>
        <p:spPr>
          <a:xfrm>
            <a:off x="5181600" y="533400"/>
            <a:ext cx="3810000" cy="830997"/>
          </a:xfrm>
          <a:prstGeom prst="rect">
            <a:avLst/>
          </a:prstGeom>
          <a:noFill/>
        </p:spPr>
        <p:txBody>
          <a:bodyPr wrap="square" rtlCol="0">
            <a:spAutoFit/>
          </a:bodyPr>
          <a:lstStyle/>
          <a:p>
            <a:r>
              <a:rPr lang="en-US" sz="2400" b="1" dirty="0" smtClean="0">
                <a:solidFill>
                  <a:prstClr val="white"/>
                </a:solidFill>
              </a:rPr>
              <a:t>Project 302: </a:t>
            </a:r>
            <a:br>
              <a:rPr lang="en-US" sz="2400" b="1" dirty="0" smtClean="0">
                <a:solidFill>
                  <a:prstClr val="white"/>
                </a:solidFill>
              </a:rPr>
            </a:br>
            <a:r>
              <a:rPr lang="en-US" sz="2400" b="1" dirty="0" smtClean="0">
                <a:solidFill>
                  <a:prstClr val="white"/>
                </a:solidFill>
              </a:rPr>
              <a:t>New Hope for Life</a:t>
            </a:r>
            <a:endParaRPr lang="en-US" sz="2400" b="1" dirty="0">
              <a:solidFill>
                <a:prstClr val="white"/>
              </a:solidFill>
            </a:endParaRPr>
          </a:p>
        </p:txBody>
      </p:sp>
      <p:sp>
        <p:nvSpPr>
          <p:cNvPr id="4" name="TextBox 3"/>
          <p:cNvSpPr txBox="1"/>
          <p:nvPr/>
        </p:nvSpPr>
        <p:spPr>
          <a:xfrm>
            <a:off x="5397347" y="1752600"/>
            <a:ext cx="3518053" cy="1477328"/>
          </a:xfrm>
          <a:prstGeom prst="rect">
            <a:avLst/>
          </a:prstGeom>
          <a:noFill/>
        </p:spPr>
        <p:txBody>
          <a:bodyPr wrap="square" rtlCol="0">
            <a:spAutoFit/>
          </a:bodyPr>
          <a:lstStyle/>
          <a:p>
            <a:r>
              <a:rPr lang="en-US" dirty="0">
                <a:solidFill>
                  <a:prstClr val="white"/>
                </a:solidFill>
              </a:rPr>
              <a:t>God is a God of second chances. This study is for students who have left the program, have become freshly aware of their need for help, and have returned.</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52097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55206" y="983673"/>
            <a:ext cx="3393766" cy="4796465"/>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en-US" sz="2400" b="1" dirty="0" smtClean="0">
                <a:solidFill>
                  <a:prstClr val="white"/>
                </a:solidFill>
              </a:rPr>
              <a:t>Project 303</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Go See the Judge</a:t>
            </a:r>
            <a:endParaRPr lang="en-US" sz="2400" b="1" dirty="0">
              <a:solidFill>
                <a:prstClr val="white"/>
              </a:solidFill>
            </a:endParaRPr>
          </a:p>
        </p:txBody>
      </p:sp>
      <p:sp>
        <p:nvSpPr>
          <p:cNvPr id="4" name="TextBox 3"/>
          <p:cNvSpPr txBox="1"/>
          <p:nvPr/>
        </p:nvSpPr>
        <p:spPr>
          <a:xfrm>
            <a:off x="5397347" y="1752600"/>
            <a:ext cx="3518053" cy="2308324"/>
          </a:xfrm>
          <a:prstGeom prst="rect">
            <a:avLst/>
          </a:prstGeom>
          <a:noFill/>
        </p:spPr>
        <p:txBody>
          <a:bodyPr wrap="square" rtlCol="0">
            <a:spAutoFit/>
          </a:bodyPr>
          <a:lstStyle/>
          <a:p>
            <a:r>
              <a:rPr lang="en-US" dirty="0">
                <a:solidFill>
                  <a:prstClr val="white"/>
                </a:solidFill>
              </a:rPr>
              <a:t>Knowing how to behave in court can be an uncertain matter for anyone; knowing how to behave when you’re a new Christian can be even harder. Go See the Judge will equip students to have a godly attitude even when appearing before a court of law.</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810822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85774" y="1110381"/>
            <a:ext cx="3515414" cy="4549359"/>
          </a:xfrm>
          <a:prstGeom prst="rect">
            <a:avLst/>
          </a:prstGeom>
        </p:spPr>
      </p:pic>
      <p:sp>
        <p:nvSpPr>
          <p:cNvPr id="3" name="TextBox 2"/>
          <p:cNvSpPr txBox="1"/>
          <p:nvPr/>
        </p:nvSpPr>
        <p:spPr>
          <a:xfrm>
            <a:off x="4724400" y="533400"/>
            <a:ext cx="4191000" cy="830997"/>
          </a:xfrm>
          <a:prstGeom prst="rect">
            <a:avLst/>
          </a:prstGeom>
          <a:noFill/>
        </p:spPr>
        <p:txBody>
          <a:bodyPr wrap="square" rtlCol="0">
            <a:spAutoFit/>
          </a:bodyPr>
          <a:lstStyle/>
          <a:p>
            <a:r>
              <a:rPr lang="en-US" sz="2400" b="1" dirty="0" smtClean="0">
                <a:solidFill>
                  <a:prstClr val="white"/>
                </a:solidFill>
              </a:rPr>
              <a:t>Project 304</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Discoveries of Today</a:t>
            </a:r>
            <a:endParaRPr lang="en-US" sz="2400" b="1" dirty="0">
              <a:solidFill>
                <a:prstClr val="white"/>
              </a:solidFill>
            </a:endParaRPr>
          </a:p>
        </p:txBody>
      </p:sp>
      <p:sp>
        <p:nvSpPr>
          <p:cNvPr id="4" name="TextBox 3"/>
          <p:cNvSpPr txBox="1"/>
          <p:nvPr/>
        </p:nvSpPr>
        <p:spPr>
          <a:xfrm>
            <a:off x="5397347" y="1752600"/>
            <a:ext cx="3518053" cy="2031325"/>
          </a:xfrm>
          <a:prstGeom prst="rect">
            <a:avLst/>
          </a:prstGeom>
          <a:noFill/>
        </p:spPr>
        <p:txBody>
          <a:bodyPr wrap="square" rtlCol="0">
            <a:spAutoFit/>
          </a:bodyPr>
          <a:lstStyle/>
          <a:p>
            <a:r>
              <a:rPr lang="en-US" dirty="0">
                <a:solidFill>
                  <a:prstClr val="white"/>
                </a:solidFill>
              </a:rPr>
              <a:t>Students will discover how to overcome thoughts that tempt and entice. They will also learn to be equipped with verses and practical applications as they continue to discover God’s personal direction for their daily lives.</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450749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981200"/>
            <a:ext cx="5029200" cy="4274820"/>
          </a:xfrm>
        </p:spPr>
      </p:pic>
      <p:sp>
        <p:nvSpPr>
          <p:cNvPr id="4" name="Footer Placeholder 3"/>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3D4998-4E1D-4323-9CAB-67CA621370A2}" type="slidenum">
              <a:rPr lang="en-US" smtClean="0">
                <a:solidFill>
                  <a:prstClr val="black">
                    <a:tint val="75000"/>
                  </a:prstClr>
                </a:solidFill>
              </a:rPr>
              <a:pPr/>
              <a:t>2</a:t>
            </a:fld>
            <a:endParaRPr lang="en-US">
              <a:solidFill>
                <a:prstClr val="black">
                  <a:tint val="75000"/>
                </a:prstClr>
              </a:solidFill>
            </a:endParaRPr>
          </a:p>
        </p:txBody>
      </p:sp>
      <p:sp>
        <p:nvSpPr>
          <p:cNvPr id="7" name="Title 1"/>
          <p:cNvSpPr>
            <a:spLocks noGrp="1"/>
          </p:cNvSpPr>
          <p:nvPr>
            <p:ph type="title"/>
          </p:nvPr>
        </p:nvSpPr>
        <p:spPr>
          <a:xfrm>
            <a:off x="359533" y="404664"/>
            <a:ext cx="8403468" cy="1143000"/>
          </a:xfrm>
        </p:spPr>
        <p:txBody>
          <a:bodyPr>
            <a:normAutofit/>
          </a:bodyPr>
          <a:lstStyle/>
          <a:p>
            <a:pPr algn="ctr"/>
            <a:r>
              <a:rPr lang="en-US" dirty="0" smtClean="0">
                <a:solidFill>
                  <a:schemeClr val="tx1"/>
                </a:solidFill>
              </a:rPr>
              <a:t>All the lessons &amp; projects</a:t>
            </a:r>
            <a:endParaRPr lang="en-US" dirty="0">
              <a:solidFill>
                <a:schemeClr val="tx1"/>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Tree>
    <p:extLst>
      <p:ext uri="{BB962C8B-B14F-4D97-AF65-F5344CB8AC3E}">
        <p14:creationId xmlns:p14="http://schemas.microsoft.com/office/powerpoint/2010/main" val="2830761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57626" y="1088169"/>
            <a:ext cx="3443687" cy="4456536"/>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en-US" sz="2400" b="1" dirty="0" smtClean="0">
                <a:solidFill>
                  <a:prstClr val="white"/>
                </a:solidFill>
              </a:rPr>
              <a:t>Project 305</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Biography of My Family</a:t>
            </a:r>
            <a:endParaRPr lang="en-US" sz="2400" b="1" dirty="0">
              <a:solidFill>
                <a:prstClr val="white"/>
              </a:solidFill>
            </a:endParaRPr>
          </a:p>
        </p:txBody>
      </p:sp>
      <p:sp>
        <p:nvSpPr>
          <p:cNvPr id="4" name="TextBox 3"/>
          <p:cNvSpPr txBox="1"/>
          <p:nvPr/>
        </p:nvSpPr>
        <p:spPr>
          <a:xfrm>
            <a:off x="5397347" y="1752600"/>
            <a:ext cx="3518053" cy="2308324"/>
          </a:xfrm>
          <a:prstGeom prst="rect">
            <a:avLst/>
          </a:prstGeom>
          <a:noFill/>
        </p:spPr>
        <p:txBody>
          <a:bodyPr wrap="square" rtlCol="0">
            <a:spAutoFit/>
          </a:bodyPr>
          <a:lstStyle/>
          <a:p>
            <a:r>
              <a:rPr lang="en-US" dirty="0">
                <a:solidFill>
                  <a:prstClr val="white"/>
                </a:solidFill>
              </a:rPr>
              <a:t>This lesson is a wonderful aid to anyone who desires to delve deeper into study of their family heritage. By looking at the structure of their family dynamic, individuals will be able to assess where they are, where they’ve been, and where they are going.</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130085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96303" y="805507"/>
            <a:ext cx="3546195" cy="4589193"/>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en-US" sz="2400" b="1" dirty="0" smtClean="0">
                <a:solidFill>
                  <a:prstClr val="white"/>
                </a:solidFill>
              </a:rPr>
              <a:t>Project 306</a:t>
            </a:r>
            <a:r>
              <a:rPr lang="en-US" sz="2400" b="1" dirty="0">
                <a:solidFill>
                  <a:prstClr val="white"/>
                </a:solidFill>
              </a:rPr>
              <a:t>: </a:t>
            </a:r>
          </a:p>
          <a:p>
            <a:r>
              <a:rPr lang="en-US" sz="2400" b="1" dirty="0" smtClean="0">
                <a:solidFill>
                  <a:prstClr val="white"/>
                </a:solidFill>
              </a:rPr>
              <a:t>Responsibility</a:t>
            </a:r>
            <a:endParaRPr lang="en-US" sz="2400" b="1" dirty="0">
              <a:solidFill>
                <a:prstClr val="white"/>
              </a:solidFill>
            </a:endParaRPr>
          </a:p>
        </p:txBody>
      </p:sp>
      <p:sp>
        <p:nvSpPr>
          <p:cNvPr id="4" name="TextBox 3"/>
          <p:cNvSpPr txBox="1"/>
          <p:nvPr/>
        </p:nvSpPr>
        <p:spPr>
          <a:xfrm>
            <a:off x="5392757" y="1752600"/>
            <a:ext cx="3518053" cy="2031325"/>
          </a:xfrm>
          <a:prstGeom prst="rect">
            <a:avLst/>
          </a:prstGeom>
          <a:noFill/>
        </p:spPr>
        <p:txBody>
          <a:bodyPr wrap="square" rtlCol="0">
            <a:spAutoFit/>
          </a:bodyPr>
          <a:lstStyle/>
          <a:p>
            <a:r>
              <a:rPr lang="en-US" dirty="0">
                <a:solidFill>
                  <a:prstClr val="white"/>
                </a:solidFill>
              </a:rPr>
              <a:t>Would your students describe themselves as responsible? What would their family, friends, or co-workers say? This project will help them towards becoming a more dependable and responsible person.</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4208416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72495" y="834391"/>
            <a:ext cx="3439103" cy="4450603"/>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en-US" sz="2400" b="1" dirty="0" smtClean="0">
                <a:solidFill>
                  <a:prstClr val="white"/>
                </a:solidFill>
              </a:rPr>
              <a:t>Project 307</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My Life of Work</a:t>
            </a:r>
            <a:endParaRPr lang="en-US" sz="2400" b="1" dirty="0">
              <a:solidFill>
                <a:prstClr val="white"/>
              </a:solidFill>
            </a:endParaRPr>
          </a:p>
        </p:txBody>
      </p:sp>
      <p:sp>
        <p:nvSpPr>
          <p:cNvPr id="4" name="TextBox 3"/>
          <p:cNvSpPr txBox="1"/>
          <p:nvPr/>
        </p:nvSpPr>
        <p:spPr>
          <a:xfrm>
            <a:off x="5392757" y="1752600"/>
            <a:ext cx="3518053" cy="2308324"/>
          </a:xfrm>
          <a:prstGeom prst="rect">
            <a:avLst/>
          </a:prstGeom>
          <a:noFill/>
        </p:spPr>
        <p:txBody>
          <a:bodyPr wrap="square" rtlCol="0">
            <a:spAutoFit/>
          </a:bodyPr>
          <a:lstStyle/>
          <a:p>
            <a:r>
              <a:rPr lang="en-US" dirty="0">
                <a:solidFill>
                  <a:prstClr val="white"/>
                </a:solidFill>
              </a:rPr>
              <a:t>The habits one develops towards working can shape other areas of one’s life. As a Christian worker, your students must evaluate their working habits, both positive and negative, in order to reshape the productivity of their work in the Kingdom of God.</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858130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265216" y="974486"/>
            <a:ext cx="3264899" cy="4225163"/>
          </a:xfrm>
          <a:prstGeom prst="rect">
            <a:avLst/>
          </a:prstGeom>
        </p:spPr>
      </p:pic>
      <p:sp>
        <p:nvSpPr>
          <p:cNvPr id="3" name="TextBox 2"/>
          <p:cNvSpPr txBox="1"/>
          <p:nvPr/>
        </p:nvSpPr>
        <p:spPr>
          <a:xfrm>
            <a:off x="5181600" y="533400"/>
            <a:ext cx="3581400" cy="1200329"/>
          </a:xfrm>
          <a:prstGeom prst="rect">
            <a:avLst/>
          </a:prstGeom>
          <a:noFill/>
        </p:spPr>
        <p:txBody>
          <a:bodyPr wrap="square" rtlCol="0">
            <a:spAutoFit/>
          </a:bodyPr>
          <a:lstStyle/>
          <a:p>
            <a:r>
              <a:rPr lang="en-US" sz="2400" b="1" dirty="0" smtClean="0">
                <a:solidFill>
                  <a:prstClr val="white"/>
                </a:solidFill>
              </a:rPr>
              <a:t>Project 308</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Interviewing Christian Workers</a:t>
            </a:r>
            <a:endParaRPr lang="en-US" sz="2400" b="1" dirty="0">
              <a:solidFill>
                <a:prstClr val="white"/>
              </a:solidFill>
            </a:endParaRPr>
          </a:p>
        </p:txBody>
      </p:sp>
      <p:sp>
        <p:nvSpPr>
          <p:cNvPr id="4" name="TextBox 3"/>
          <p:cNvSpPr txBox="1"/>
          <p:nvPr/>
        </p:nvSpPr>
        <p:spPr>
          <a:xfrm>
            <a:off x="5392757" y="2270879"/>
            <a:ext cx="3518053" cy="3139321"/>
          </a:xfrm>
          <a:prstGeom prst="rect">
            <a:avLst/>
          </a:prstGeom>
          <a:noFill/>
        </p:spPr>
        <p:txBody>
          <a:bodyPr wrap="square" rtlCol="0">
            <a:spAutoFit/>
          </a:bodyPr>
          <a:lstStyle/>
          <a:p>
            <a:r>
              <a:rPr lang="en-US" dirty="0">
                <a:solidFill>
                  <a:prstClr val="white"/>
                </a:solidFill>
              </a:rPr>
              <a:t>Students may find it helpful to talk with someone in an occupation in which they are interested, to get a better understanding of the day-to-day dynamics, the difficulties they experience and how they address them in ways that honor God. This lesson guides students as they conduct interviews with those who hold jobs they themselves aspire to hold one day.</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38367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99340" y="913804"/>
            <a:ext cx="3397132" cy="4395027"/>
          </a:xfrm>
          <a:prstGeom prst="rect">
            <a:avLst/>
          </a:prstGeom>
        </p:spPr>
      </p:pic>
      <p:sp>
        <p:nvSpPr>
          <p:cNvPr id="3" name="TextBox 2"/>
          <p:cNvSpPr txBox="1"/>
          <p:nvPr/>
        </p:nvSpPr>
        <p:spPr>
          <a:xfrm>
            <a:off x="5181600" y="533400"/>
            <a:ext cx="3581400" cy="1200329"/>
          </a:xfrm>
          <a:prstGeom prst="rect">
            <a:avLst/>
          </a:prstGeom>
          <a:noFill/>
        </p:spPr>
        <p:txBody>
          <a:bodyPr wrap="square" rtlCol="0">
            <a:spAutoFit/>
          </a:bodyPr>
          <a:lstStyle/>
          <a:p>
            <a:r>
              <a:rPr lang="en-US" sz="2400" b="1" dirty="0" smtClean="0">
                <a:solidFill>
                  <a:prstClr val="white"/>
                </a:solidFill>
              </a:rPr>
              <a:t>Project 309</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Sometimes I Feel Like Leaving</a:t>
            </a:r>
            <a:endParaRPr lang="en-US" sz="2400" b="1" dirty="0">
              <a:solidFill>
                <a:prstClr val="white"/>
              </a:solidFill>
            </a:endParaRPr>
          </a:p>
        </p:txBody>
      </p:sp>
      <p:sp>
        <p:nvSpPr>
          <p:cNvPr id="4" name="TextBox 3"/>
          <p:cNvSpPr txBox="1"/>
          <p:nvPr/>
        </p:nvSpPr>
        <p:spPr>
          <a:xfrm>
            <a:off x="5392757" y="1752600"/>
            <a:ext cx="3518053" cy="3693319"/>
          </a:xfrm>
          <a:prstGeom prst="rect">
            <a:avLst/>
          </a:prstGeom>
          <a:noFill/>
        </p:spPr>
        <p:txBody>
          <a:bodyPr wrap="square" rtlCol="0">
            <a:spAutoFit/>
          </a:bodyPr>
          <a:lstStyle/>
          <a:p>
            <a:r>
              <a:rPr lang="en-US" dirty="0">
                <a:solidFill>
                  <a:prstClr val="white"/>
                </a:solidFill>
              </a:rPr>
              <a:t>Everyone desires to be successful; nobody ever sets out on a project with the hopes of failing miserably. So why, then, do students sometimes feel like giving up before the task is finished? If your students identify with this struggle, and have ever wanted to quit when things get tough, then this course is definitely for them! Teach them to succeed in achieving their goals, while mastering the art of perseverance and determination.</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843532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04044" y="701377"/>
            <a:ext cx="3454219" cy="4881904"/>
          </a:xfrm>
          <a:prstGeom prst="rect">
            <a:avLst/>
          </a:prstGeom>
        </p:spPr>
      </p:pic>
      <p:sp>
        <p:nvSpPr>
          <p:cNvPr id="3" name="TextBox 2"/>
          <p:cNvSpPr txBox="1"/>
          <p:nvPr/>
        </p:nvSpPr>
        <p:spPr>
          <a:xfrm>
            <a:off x="5001022" y="533400"/>
            <a:ext cx="3761978" cy="830997"/>
          </a:xfrm>
          <a:prstGeom prst="rect">
            <a:avLst/>
          </a:prstGeom>
          <a:noFill/>
        </p:spPr>
        <p:txBody>
          <a:bodyPr wrap="square" rtlCol="0">
            <a:spAutoFit/>
          </a:bodyPr>
          <a:lstStyle/>
          <a:p>
            <a:r>
              <a:rPr lang="en-US" sz="2400" b="1" dirty="0" smtClean="0">
                <a:solidFill>
                  <a:prstClr val="white"/>
                </a:solidFill>
              </a:rPr>
              <a:t>Project 401</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God’s Expression of Love</a:t>
            </a:r>
            <a:endParaRPr lang="en-US" sz="2400" b="1" dirty="0">
              <a:solidFill>
                <a:prstClr val="white"/>
              </a:solidFill>
            </a:endParaRPr>
          </a:p>
        </p:txBody>
      </p:sp>
      <p:sp>
        <p:nvSpPr>
          <p:cNvPr id="4" name="TextBox 3"/>
          <p:cNvSpPr txBox="1"/>
          <p:nvPr/>
        </p:nvSpPr>
        <p:spPr>
          <a:xfrm>
            <a:off x="5392757" y="1752600"/>
            <a:ext cx="3518053" cy="3693319"/>
          </a:xfrm>
          <a:prstGeom prst="rect">
            <a:avLst/>
          </a:prstGeom>
          <a:noFill/>
        </p:spPr>
        <p:txBody>
          <a:bodyPr wrap="square" rtlCol="0">
            <a:spAutoFit/>
          </a:bodyPr>
          <a:lstStyle/>
          <a:p>
            <a:r>
              <a:rPr lang="en-US" dirty="0">
                <a:solidFill>
                  <a:prstClr val="white"/>
                </a:solidFill>
              </a:rPr>
              <a:t>In a culture that values pleasure over purity, the quest for sexual integrity is often looked upon with mockery or disdain. However, for those who are looking for a better way to live their lives, and are sick of falling into the trap of gray areas, there is God’s Expressions of Love. The Church is crying out for help, and topics discussed in this lesson -- lust, masturbation, and premarital sex -- are all the more pertinent today.</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542733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effectLst>
                  <a:outerShdw blurRad="50800" dist="38100" dir="8100000" algn="tr" rotWithShape="0">
                    <a:prstClr val="black">
                      <a:alpha val="40000"/>
                    </a:prstClr>
                  </a:outerShdw>
                </a:effectLst>
              </a:rPr>
              <a:t>200, 300, &amp; 400 Projects</a:t>
            </a:r>
            <a:endParaRPr lang="en-US" sz="2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2743200"/>
            <a:ext cx="3248793" cy="2438400"/>
          </a:xfrm>
        </p:spPr>
      </p:pic>
      <p:sp>
        <p:nvSpPr>
          <p:cNvPr id="4" name="Date Placeholder 3"/>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26</a:t>
            </a:fld>
            <a:endParaRPr lang="en-US">
              <a:solidFill>
                <a:prstClr val="black">
                  <a:tint val="75000"/>
                </a:prstClr>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051"/>
          <a:stretch/>
        </p:blipFill>
        <p:spPr>
          <a:xfrm>
            <a:off x="4648200" y="2743200"/>
            <a:ext cx="3307080" cy="2409749"/>
          </a:xfrm>
          <a:prstGeom prst="rect">
            <a:avLst/>
          </a:prstGeom>
        </p:spPr>
      </p:pic>
    </p:spTree>
    <p:extLst>
      <p:ext uri="{BB962C8B-B14F-4D97-AF65-F5344CB8AC3E}">
        <p14:creationId xmlns:p14="http://schemas.microsoft.com/office/powerpoint/2010/main" val="3371360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593850"/>
          </a:xfrm>
        </p:spPr>
        <p:txBody>
          <a:bodyPr/>
          <a:lstStyle/>
          <a:p>
            <a:pPr algn="ctr"/>
            <a:r>
              <a:rPr lang="en-US" altLang="en-US" sz="4000" dirty="0" smtClean="0">
                <a:solidFill>
                  <a:schemeClr val="tx2"/>
                </a:solidFill>
                <a:effectLst>
                  <a:outerShdw blurRad="38100" dist="38100" dir="2700000" algn="tl">
                    <a:srgbClr val="000000">
                      <a:alpha val="43137"/>
                    </a:srgbClr>
                  </a:outerShdw>
                </a:effectLst>
              </a:rPr>
              <a:t>Questions </a:t>
            </a:r>
            <a:r>
              <a:rPr lang="en-US" altLang="en-US" sz="4000" dirty="0">
                <a:solidFill>
                  <a:schemeClr val="tx2"/>
                </a:solidFill>
                <a:effectLst>
                  <a:outerShdw blurRad="38100" dist="38100" dir="2700000" algn="tl">
                    <a:srgbClr val="000000">
                      <a:alpha val="43137"/>
                    </a:srgbClr>
                  </a:outerShdw>
                </a:effectLst>
              </a:rPr>
              <a:t>for discussion</a:t>
            </a:r>
            <a:r>
              <a:rPr lang="en-US" altLang="en-US" sz="4400" dirty="0" smtClean="0">
                <a:solidFill>
                  <a:schemeClr val="tx2"/>
                </a:solidFill>
                <a:effectLst>
                  <a:outerShdw blurRad="38100" dist="38100" dir="2700000" algn="tl">
                    <a:srgbClr val="000000">
                      <a:alpha val="43137"/>
                    </a:srgbClr>
                  </a:outerShdw>
                </a:effectLst>
              </a:rPr>
              <a:t/>
            </a:r>
            <a:br>
              <a:rPr lang="en-US" altLang="en-US" sz="4400" dirty="0" smtClean="0">
                <a:solidFill>
                  <a:schemeClr val="tx2"/>
                </a:solidFill>
                <a:effectLst>
                  <a:outerShdw blurRad="38100" dist="38100" dir="2700000" algn="tl">
                    <a:srgbClr val="000000">
                      <a:alpha val="43137"/>
                    </a:srgbClr>
                  </a:outerShdw>
                </a:effectLst>
              </a:rPr>
            </a:br>
            <a:endParaRPr lang="en-US" altLang="en-US" i="1" dirty="0" smtClean="0">
              <a:solidFill>
                <a:schemeClr val="tx2"/>
              </a:solidFill>
              <a:effectLst>
                <a:outerShdw blurRad="38100" dist="38100" dir="2700000" algn="tl">
                  <a:srgbClr val="000000">
                    <a:alpha val="43137"/>
                  </a:srgbClr>
                </a:outerShdw>
              </a:effectLst>
            </a:endParaRPr>
          </a:p>
        </p:txBody>
      </p:sp>
      <p:sp>
        <p:nvSpPr>
          <p:cNvPr id="4" name="Date Placeholder 3"/>
          <p:cNvSpPr>
            <a:spLocks noGrp="1"/>
          </p:cNvSpPr>
          <p:nvPr>
            <p:ph type="dt" sz="quarter" idx="4294967295"/>
          </p:nvPr>
        </p:nvSpPr>
        <p:spPr>
          <a:xfrm>
            <a:off x="5040313" y="6381750"/>
            <a:ext cx="1905000" cy="381000"/>
          </a:xfrm>
          <a:prstGeom prst="rect">
            <a:avLst/>
          </a:prstGeom>
        </p:spPr>
        <p:txBody>
          <a:bodyPr/>
          <a:lstStyle/>
          <a:p>
            <a:pPr>
              <a:defRPr/>
            </a:pPr>
            <a:r>
              <a:rPr lang="en-US" smtClean="0"/>
              <a:t>09-2017</a:t>
            </a:r>
            <a:endParaRPr lang="en-US"/>
          </a:p>
        </p:txBody>
      </p:sp>
      <p:sp>
        <p:nvSpPr>
          <p:cNvPr id="5" name="Footer Placeholder 4"/>
          <p:cNvSpPr>
            <a:spLocks noGrp="1"/>
          </p:cNvSpPr>
          <p:nvPr>
            <p:ph type="ftr" sz="quarter" idx="4294967295"/>
          </p:nvPr>
        </p:nvSpPr>
        <p:spPr>
          <a:xfrm>
            <a:off x="682625" y="6365875"/>
            <a:ext cx="4267200" cy="457200"/>
          </a:xfrm>
          <a:prstGeom prst="rect">
            <a:avLst/>
          </a:prstGeom>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mtClean="0"/>
              <a:t>iteenchallenge.org                 </a:t>
            </a:r>
            <a:endParaRPr lang="en-US" altLang="en-US"/>
          </a:p>
        </p:txBody>
      </p:sp>
      <p:sp>
        <p:nvSpPr>
          <p:cNvPr id="6" name="Slide Number Placeholder 5"/>
          <p:cNvSpPr>
            <a:spLocks noGrp="1"/>
          </p:cNvSpPr>
          <p:nvPr>
            <p:ph type="sldNum" sz="quarter" idx="4294967295"/>
          </p:nvPr>
        </p:nvSpPr>
        <p:spPr>
          <a:xfrm>
            <a:off x="7019925" y="6288088"/>
            <a:ext cx="1905000" cy="381000"/>
          </a:xfrm>
          <a:prstGeom prst="rect">
            <a:avLst/>
          </a:prstGeom>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664DA85-CB79-48F6-95E8-A2ABE88F520D}" type="slidenum">
              <a:rPr lang="en-US" altLang="en-US"/>
              <a:pPr/>
              <a:t>27</a:t>
            </a:fld>
            <a:endParaRPr lang="en-US" altLang="en-US"/>
          </a:p>
        </p:txBody>
      </p:sp>
    </p:spTree>
    <p:extLst>
      <p:ext uri="{BB962C8B-B14F-4D97-AF65-F5344CB8AC3E}">
        <p14:creationId xmlns:p14="http://schemas.microsoft.com/office/powerpoint/2010/main" val="3901204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381000"/>
            <a:ext cx="8080375" cy="914400"/>
          </a:xfrm>
        </p:spPr>
        <p:txBody>
          <a:bodyPr wrap="square" numCol="1" compatLnSpc="1">
            <a:prstTxWarp prst="textNoShape">
              <a:avLst/>
            </a:prstTxWarp>
          </a:bodyPr>
          <a:lstStyle/>
          <a:p>
            <a:pPr algn="ctr" eaLnBrk="1" hangingPunct="1"/>
            <a:r>
              <a:rPr lang="en-US" altLang="en-US" sz="3200" b="1" cap="none" dirty="0" smtClean="0">
                <a:solidFill>
                  <a:schemeClr val="tx2"/>
                </a:solidFill>
              </a:rPr>
              <a:t>CONTACT INFORMATION</a:t>
            </a:r>
            <a:endParaRPr lang="en-US" altLang="en-US" sz="3200" i="1" cap="none" dirty="0" smtClean="0"/>
          </a:p>
        </p:txBody>
      </p:sp>
      <p:sp>
        <p:nvSpPr>
          <p:cNvPr id="30723" name="Content Placeholder 2"/>
          <p:cNvSpPr>
            <a:spLocks noGrp="1"/>
          </p:cNvSpPr>
          <p:nvPr>
            <p:ph idx="4294967295"/>
          </p:nvPr>
        </p:nvSpPr>
        <p:spPr>
          <a:xfrm>
            <a:off x="457200" y="1905000"/>
            <a:ext cx="8229600" cy="4114800"/>
          </a:xfrm>
        </p:spPr>
        <p:txBody>
          <a:bodyPr wrap="square" numCol="1" anchor="t" anchorCtr="0" compatLnSpc="1">
            <a:prstTxWarp prst="textNoShape">
              <a:avLst/>
            </a:prstTxWarp>
            <a:normAutofit/>
          </a:bodyPr>
          <a:lstStyle/>
          <a:p>
            <a:pPr algn="ctr" eaLnBrk="1" hangingPunct="1">
              <a:lnSpc>
                <a:spcPct val="80000"/>
              </a:lnSpc>
              <a:buFont typeface="Wingdings" pitchFamily="2" charset="2"/>
              <a:buNone/>
            </a:pPr>
            <a:r>
              <a:rPr lang="en-US" altLang="en-US" sz="3400" dirty="0" smtClean="0"/>
              <a:t>Global Teen Challenge</a:t>
            </a:r>
          </a:p>
          <a:p>
            <a:pPr algn="ctr" eaLnBrk="1" hangingPunct="1">
              <a:lnSpc>
                <a:spcPct val="80000"/>
              </a:lnSpc>
              <a:buFont typeface="Wingdings" pitchFamily="2" charset="2"/>
              <a:buNone/>
            </a:pPr>
            <a:endParaRPr lang="en-US" altLang="en-US" sz="1900" dirty="0" smtClean="0"/>
          </a:p>
          <a:p>
            <a:pPr algn="ctr" eaLnBrk="1" hangingPunct="1">
              <a:lnSpc>
                <a:spcPct val="80000"/>
              </a:lnSpc>
              <a:buFont typeface="Wingdings" pitchFamily="2" charset="2"/>
              <a:buNone/>
            </a:pPr>
            <a:endParaRPr lang="en-US" altLang="en-US" sz="1900" dirty="0" smtClean="0"/>
          </a:p>
          <a:p>
            <a:pPr algn="ctr" eaLnBrk="1" hangingPunct="1">
              <a:lnSpc>
                <a:spcPct val="80000"/>
              </a:lnSpc>
              <a:buFont typeface="Wingdings" pitchFamily="2" charset="2"/>
              <a:buNone/>
            </a:pPr>
            <a:endParaRPr lang="en-US" altLang="en-US" sz="1900" dirty="0" smtClean="0"/>
          </a:p>
          <a:p>
            <a:pPr algn="ctr" eaLnBrk="1" hangingPunct="1">
              <a:lnSpc>
                <a:spcPct val="80000"/>
              </a:lnSpc>
              <a:buFont typeface="Wingdings" pitchFamily="2" charset="2"/>
              <a:buNone/>
            </a:pPr>
            <a:endParaRPr lang="en-US" altLang="en-US" sz="1900" dirty="0" smtClean="0"/>
          </a:p>
          <a:p>
            <a:pPr algn="ctr" eaLnBrk="1" hangingPunct="1">
              <a:lnSpc>
                <a:spcPct val="80000"/>
              </a:lnSpc>
              <a:buFont typeface="Wingdings" pitchFamily="2" charset="2"/>
              <a:buNone/>
            </a:pPr>
            <a:endParaRPr lang="en-US" altLang="en-US" sz="1900" dirty="0"/>
          </a:p>
          <a:p>
            <a:pPr algn="ctr" eaLnBrk="1" hangingPunct="1">
              <a:lnSpc>
                <a:spcPct val="80000"/>
              </a:lnSpc>
              <a:buFont typeface="Wingdings" pitchFamily="2" charset="2"/>
              <a:buNone/>
            </a:pPr>
            <a:endParaRPr lang="en-US" altLang="en-US" sz="1900" dirty="0" smtClean="0"/>
          </a:p>
          <a:p>
            <a:pPr algn="ctr" eaLnBrk="1" hangingPunct="1">
              <a:lnSpc>
                <a:spcPct val="80000"/>
              </a:lnSpc>
              <a:buFont typeface="Wingdings" pitchFamily="2" charset="2"/>
              <a:buNone/>
            </a:pPr>
            <a:endParaRPr lang="en-US" altLang="en-US" sz="1900" dirty="0" smtClean="0"/>
          </a:p>
          <a:p>
            <a:pPr algn="ctr" eaLnBrk="1" hangingPunct="1">
              <a:lnSpc>
                <a:spcPct val="80000"/>
              </a:lnSpc>
              <a:buFont typeface="Wingdings" pitchFamily="2" charset="2"/>
              <a:buNone/>
            </a:pPr>
            <a:r>
              <a:rPr lang="en-US" altLang="en-US" sz="3400" dirty="0" smtClean="0"/>
              <a:t>www.GlobalTC.org</a:t>
            </a:r>
          </a:p>
          <a:p>
            <a:pPr algn="ctr" eaLnBrk="1" hangingPunct="1">
              <a:lnSpc>
                <a:spcPct val="80000"/>
              </a:lnSpc>
              <a:buFont typeface="Wingdings" pitchFamily="2" charset="2"/>
              <a:buNone/>
            </a:pPr>
            <a:r>
              <a:rPr lang="en-US" altLang="en-US" sz="3400" dirty="0" smtClean="0"/>
              <a:t>www.iTeenChallenge.org</a:t>
            </a:r>
          </a:p>
          <a:p>
            <a:pPr algn="ctr" eaLnBrk="1" hangingPunct="1">
              <a:lnSpc>
                <a:spcPct val="80000"/>
              </a:lnSpc>
              <a:buFont typeface="Wingdings" pitchFamily="2" charset="2"/>
              <a:buNone/>
            </a:pPr>
            <a:endParaRPr lang="en-US" altLang="en-US" sz="3400" dirty="0" smtClean="0"/>
          </a:p>
        </p:txBody>
      </p:sp>
      <p:sp>
        <p:nvSpPr>
          <p:cNvPr id="30724" name="Date Placeholder 3"/>
          <p:cNvSpPr>
            <a:spLocks noGrp="1"/>
          </p:cNvSpPr>
          <p:nvPr>
            <p:ph type="dt" sz="quarter" idx="4294967295"/>
          </p:nvPr>
        </p:nvSpPr>
        <p:spPr>
          <a:xfrm>
            <a:off x="5715000" y="6356350"/>
            <a:ext cx="15240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smtClean="0"/>
              <a:t>09-2017</a:t>
            </a:r>
          </a:p>
        </p:txBody>
      </p:sp>
      <p:sp>
        <p:nvSpPr>
          <p:cNvPr id="35845" name="Slide Number Placeholder 4"/>
          <p:cNvSpPr>
            <a:spLocks noGrp="1"/>
          </p:cNvSpPr>
          <p:nvPr>
            <p:ph type="sldNum" sz="quarter" idx="4294967295"/>
          </p:nvPr>
        </p:nvSpPr>
        <p:spPr bwMode="auto">
          <a:xfrm>
            <a:off x="7543800" y="6356350"/>
            <a:ext cx="990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Clr>
                <a:schemeClr val="tx2"/>
              </a:buClr>
              <a:buFont typeface="Arial" charset="0"/>
              <a:defRPr sz="1700">
                <a:solidFill>
                  <a:schemeClr val="tx1"/>
                </a:solidFill>
                <a:latin typeface="Calibri" pitchFamily="34" charset="0"/>
              </a:defRPr>
            </a:lvl1pPr>
            <a:lvl2pPr marL="742950" indent="-285750" eaLnBrk="0" hangingPunct="0">
              <a:spcAft>
                <a:spcPts val="600"/>
              </a:spcAft>
              <a:buClr>
                <a:schemeClr val="tx2"/>
              </a:buClr>
              <a:buFont typeface="Arial" charset="0"/>
              <a:defRPr sz="1700">
                <a:solidFill>
                  <a:schemeClr val="tx1"/>
                </a:solidFill>
                <a:latin typeface="Calibri" pitchFamily="34" charset="0"/>
              </a:defRPr>
            </a:lvl2pPr>
            <a:lvl3pPr marL="1143000" indent="-228600" eaLnBrk="0" hangingPunct="0">
              <a:spcAft>
                <a:spcPts val="600"/>
              </a:spcAft>
              <a:buClr>
                <a:schemeClr val="tx2"/>
              </a:buClr>
              <a:buFont typeface="Arial" charset="0"/>
              <a:defRPr sz="1700">
                <a:solidFill>
                  <a:schemeClr val="tx1"/>
                </a:solidFill>
                <a:latin typeface="Calibri" pitchFamily="34" charset="0"/>
              </a:defRPr>
            </a:lvl3pPr>
            <a:lvl4pPr marL="1600200" indent="-228600" eaLnBrk="0" hangingPunct="0">
              <a:spcAft>
                <a:spcPts val="600"/>
              </a:spcAft>
              <a:buClr>
                <a:schemeClr val="tx2"/>
              </a:buClr>
              <a:buFont typeface="Arial" charset="0"/>
              <a:defRPr sz="1700">
                <a:solidFill>
                  <a:schemeClr val="tx1"/>
                </a:solidFill>
                <a:latin typeface="Calibri" pitchFamily="34" charset="0"/>
              </a:defRPr>
            </a:lvl4pPr>
            <a:lvl5pPr marL="2057400" indent="-228600" eaLnBrk="0" hangingPunct="0">
              <a:spcAft>
                <a:spcPts val="600"/>
              </a:spcAft>
              <a:buClr>
                <a:schemeClr val="tx2"/>
              </a:buClr>
              <a:buFont typeface="Arial" charset="0"/>
              <a:defRPr sz="1700">
                <a:solidFill>
                  <a:schemeClr val="tx1"/>
                </a:solidFill>
                <a:latin typeface="Calibri"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Calibri"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Calibri"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Calibri"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Calibri" pitchFamily="34" charset="0"/>
              </a:defRPr>
            </a:lvl9pPr>
          </a:lstStyle>
          <a:p>
            <a:pPr eaLnBrk="1" hangingPunct="1">
              <a:spcAft>
                <a:spcPct val="0"/>
              </a:spcAft>
              <a:buClr>
                <a:schemeClr val="hlink"/>
              </a:buClr>
              <a:buFontTx/>
              <a:buChar char="•"/>
            </a:pPr>
            <a:fld id="{BCDA0A3B-A2F0-4FF2-B589-4D8828CA82A4}" type="slidenum">
              <a:rPr lang="en-US" altLang="en-US" sz="2400">
                <a:latin typeface="Times New Roman" pitchFamily="18" charset="0"/>
              </a:rPr>
              <a:pPr eaLnBrk="1" hangingPunct="1">
                <a:spcAft>
                  <a:spcPct val="0"/>
                </a:spcAft>
                <a:buClr>
                  <a:schemeClr val="hlink"/>
                </a:buClr>
                <a:buFontTx/>
                <a:buChar char="•"/>
              </a:pPr>
              <a:t>28</a:t>
            </a:fld>
            <a:endParaRPr lang="en-US" altLang="en-US" sz="2400">
              <a:latin typeface="Times New Roman" pitchFamily="18" charset="0"/>
            </a:endParaRPr>
          </a:p>
        </p:txBody>
      </p:sp>
      <p:sp>
        <p:nvSpPr>
          <p:cNvPr id="30726" name="Footer Placeholder 5"/>
          <p:cNvSpPr>
            <a:spLocks noGrp="1"/>
          </p:cNvSpPr>
          <p:nvPr>
            <p:ph type="ftr" sz="quarter" idx="4294967295"/>
          </p:nvPr>
        </p:nvSpPr>
        <p:spPr>
          <a:xfrm>
            <a:off x="609600" y="6400800"/>
            <a:ext cx="4876800" cy="3206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400" smtClean="0"/>
              <a:t>iteenchallenge.org                 </a:t>
            </a:r>
          </a:p>
        </p:txBody>
      </p:sp>
      <p:pic>
        <p:nvPicPr>
          <p:cNvPr id="358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411413"/>
            <a:ext cx="36576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978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effectLst>
                  <a:outerShdw blurRad="50800" dist="38100" dir="8100000" algn="tr" rotWithShape="0">
                    <a:prstClr val="black">
                      <a:alpha val="40000"/>
                    </a:prstClr>
                  </a:outerShdw>
                </a:effectLst>
              </a:rPr>
              <a:t>200, 300, &amp; 400 Projects</a:t>
            </a:r>
            <a:endParaRPr lang="en-US" sz="2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2743200"/>
            <a:ext cx="3248793" cy="2438400"/>
          </a:xfrm>
        </p:spPr>
      </p:pic>
      <p:sp>
        <p:nvSpPr>
          <p:cNvPr id="4" name="Date Placeholder 3"/>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3</a:t>
            </a:fld>
            <a:endParaRPr lang="en-US">
              <a:solidFill>
                <a:prstClr val="black">
                  <a:tint val="75000"/>
                </a:prstClr>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051"/>
          <a:stretch/>
        </p:blipFill>
        <p:spPr>
          <a:xfrm>
            <a:off x="4648200" y="2743200"/>
            <a:ext cx="3307080" cy="2409749"/>
          </a:xfrm>
          <a:prstGeom prst="rect">
            <a:avLst/>
          </a:prstGeom>
        </p:spPr>
      </p:pic>
    </p:spTree>
    <p:extLst>
      <p:ext uri="{BB962C8B-B14F-4D97-AF65-F5344CB8AC3E}">
        <p14:creationId xmlns:p14="http://schemas.microsoft.com/office/powerpoint/2010/main" val="1896510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116632"/>
            <a:ext cx="8080375" cy="1635968"/>
          </a:xfrm>
        </p:spPr>
        <p:txBody>
          <a:bodyPr>
            <a:normAutofit/>
          </a:bodyPr>
          <a:lstStyle/>
          <a:p>
            <a:pPr lvl="0" eaLnBrk="1" hangingPunct="1">
              <a:lnSpc>
                <a:spcPct val="90000"/>
              </a:lnSpc>
              <a:spcBef>
                <a:spcPct val="20000"/>
              </a:spcBef>
              <a:spcAft>
                <a:spcPct val="25000"/>
              </a:spcAft>
            </a:pPr>
            <a:r>
              <a:rPr lang="en-US" altLang="en-US" sz="3600" dirty="0" smtClean="0">
                <a:solidFill>
                  <a:srgbClr val="FFCC66"/>
                </a:solidFill>
                <a:latin typeface="Times New Roman"/>
                <a:ea typeface="+mn-ea"/>
                <a:cs typeface="+mn-cs"/>
              </a:rPr>
              <a:t>Is </a:t>
            </a:r>
            <a:r>
              <a:rPr lang="en-US" altLang="en-US" sz="3600" dirty="0">
                <a:solidFill>
                  <a:srgbClr val="FFCC66"/>
                </a:solidFill>
                <a:latin typeface="Times New Roman"/>
                <a:ea typeface="+mn-ea"/>
                <a:cs typeface="+mn-cs"/>
              </a:rPr>
              <a:t>it necessary to have </a:t>
            </a:r>
            <a:r>
              <a:rPr lang="en-US" altLang="en-US" sz="3600" dirty="0" smtClean="0">
                <a:solidFill>
                  <a:srgbClr val="FFCC66"/>
                </a:solidFill>
                <a:latin typeface="Times New Roman"/>
                <a:ea typeface="+mn-ea"/>
                <a:cs typeface="+mn-cs"/>
              </a:rPr>
              <a:t>all these projects? </a:t>
            </a:r>
            <a:endParaRPr lang="en-US" sz="60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684" y="2024844"/>
            <a:ext cx="5496870" cy="4114800"/>
          </a:xfrm>
        </p:spPr>
      </p:pic>
      <p:sp>
        <p:nvSpPr>
          <p:cNvPr id="4" name="Date Placeholder 3"/>
          <p:cNvSpPr>
            <a:spLocks noGrp="1"/>
          </p:cNvSpPr>
          <p:nvPr>
            <p:ph type="dt" sz="half" idx="10"/>
          </p:nvPr>
        </p:nvSpPr>
        <p:spPr/>
        <p:txBody>
          <a:bodyPr/>
          <a:lstStyle/>
          <a:p>
            <a:pPr>
              <a:defRPr/>
            </a:pPr>
            <a:r>
              <a:rPr lang="en-US" smtClean="0"/>
              <a:t>09-2017</a:t>
            </a:r>
            <a:endParaRPr lang="en-US"/>
          </a:p>
        </p:txBody>
      </p:sp>
      <p:sp>
        <p:nvSpPr>
          <p:cNvPr id="5" name="Footer Placeholder 4"/>
          <p:cNvSpPr>
            <a:spLocks noGrp="1"/>
          </p:cNvSpPr>
          <p:nvPr>
            <p:ph type="ftr" sz="quarter" idx="11"/>
          </p:nvPr>
        </p:nvSpPr>
        <p:spPr/>
        <p:txBody>
          <a:bodyPr/>
          <a:lstStyle/>
          <a:p>
            <a:pPr>
              <a:defRPr/>
            </a:pPr>
            <a:r>
              <a:rPr lang="en-US" smtClean="0"/>
              <a:t>iteenchallenge.org  </a:t>
            </a:r>
            <a:endParaRPr lang="en-US"/>
          </a:p>
        </p:txBody>
      </p:sp>
      <p:sp>
        <p:nvSpPr>
          <p:cNvPr id="6" name="Slide Number Placeholder 5"/>
          <p:cNvSpPr>
            <a:spLocks noGrp="1"/>
          </p:cNvSpPr>
          <p:nvPr>
            <p:ph type="sldNum" sz="quarter" idx="12"/>
          </p:nvPr>
        </p:nvSpPr>
        <p:spPr/>
        <p:txBody>
          <a:bodyPr/>
          <a:lstStyle/>
          <a:p>
            <a:pPr lvl="1"/>
            <a:fld id="{FC00D7E4-39E4-4315-8D0F-B279C578B921}" type="slidenum">
              <a:rPr lang="en-US" altLang="en-US" smtClean="0"/>
              <a:pPr lvl="1"/>
              <a:t>4</a:t>
            </a:fld>
            <a:endParaRPr lang="en-US" altLang="en-US">
              <a:latin typeface="Times New Roman" pitchFamily="18" charset="0"/>
            </a:endParaRPr>
          </a:p>
        </p:txBody>
      </p:sp>
    </p:spTree>
    <p:extLst>
      <p:ext uri="{BB962C8B-B14F-4D97-AF65-F5344CB8AC3E}">
        <p14:creationId xmlns:p14="http://schemas.microsoft.com/office/powerpoint/2010/main" val="763419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3505199" cy="4740192"/>
          </a:xfrm>
        </p:spPr>
      </p:pic>
      <p:sp>
        <p:nvSpPr>
          <p:cNvPr id="4" name="Date Placeholder 3"/>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3D4998-4E1D-4323-9CAB-67CA621370A2}"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032502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09-2017</a:t>
            </a:r>
            <a:endParaRPr lang="en-US" altLang="en-US" sz="1400"/>
          </a:p>
        </p:txBody>
      </p:sp>
      <p:sp>
        <p:nvSpPr>
          <p:cNvPr id="481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iteenchallenge.org                 </a:t>
            </a:r>
            <a:endParaRPr lang="en-US" altLang="en-US" sz="1400"/>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fld id="{D184DBCF-3F93-4350-AC84-3C699E1B873C}" type="slidenum">
              <a:rPr lang="en-US" altLang="en-US" sz="2400"/>
              <a:pPr eaLnBrk="1" hangingPunct="1">
                <a:lnSpc>
                  <a:spcPct val="100000"/>
                </a:lnSpc>
                <a:spcBef>
                  <a:spcPct val="0"/>
                </a:spcBef>
                <a:buClrTx/>
                <a:buSzTx/>
                <a:buFontTx/>
                <a:buNone/>
              </a:pPr>
              <a:t>6</a:t>
            </a:fld>
            <a:endParaRPr lang="en-US" altLang="en-US" sz="2400"/>
          </a:p>
        </p:txBody>
      </p:sp>
      <p:sp>
        <p:nvSpPr>
          <p:cNvPr id="2" name="Content Placeholder 1"/>
          <p:cNvSpPr>
            <a:spLocks noGrp="1"/>
          </p:cNvSpPr>
          <p:nvPr>
            <p:ph idx="1"/>
          </p:nvPr>
        </p:nvSpPr>
        <p:spPr>
          <a:xfrm>
            <a:off x="381000" y="228600"/>
            <a:ext cx="8229600" cy="5168900"/>
          </a:xfrm>
        </p:spPr>
        <p:txBody>
          <a:bodyPr/>
          <a:lstStyle/>
          <a:p>
            <a:pPr>
              <a:defRPr/>
            </a:pPr>
            <a:r>
              <a:rPr lang="en-US" sz="6600" dirty="0" smtClean="0"/>
              <a:t>Purpose</a:t>
            </a:r>
            <a:r>
              <a:rPr lang="en-US" dirty="0" smtClean="0"/>
              <a:t> </a:t>
            </a:r>
            <a:br>
              <a:rPr lang="en-US" dirty="0" smtClean="0"/>
            </a:br>
            <a:r>
              <a:rPr lang="en-US" sz="3600" dirty="0" smtClean="0"/>
              <a:t>of the 200 series projects:</a:t>
            </a:r>
          </a:p>
          <a:p>
            <a:pPr marL="460375" indent="0">
              <a:buFont typeface="Wingdings 3" pitchFamily="18" charset="2"/>
              <a:buNone/>
              <a:defRPr/>
            </a:pPr>
            <a:r>
              <a:rPr lang="en-US" sz="4000" dirty="0" smtClean="0">
                <a:solidFill>
                  <a:schemeClr val="accent6">
                    <a:lumMod val="40000"/>
                    <a:lumOff val="60000"/>
                  </a:schemeClr>
                </a:solidFill>
              </a:rPr>
              <a:t>To take a specific biblical principle and scripture and apply it in your life this week.</a:t>
            </a:r>
            <a:endParaRPr lang="en-US" sz="4000" dirty="0">
              <a:solidFill>
                <a:schemeClr val="accent6">
                  <a:lumMod val="40000"/>
                  <a:lumOff val="6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
            <a:off x="6008238" y="3994068"/>
            <a:ext cx="2739088" cy="35447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
            <a:off x="3117131" y="4297256"/>
            <a:ext cx="2821054" cy="3650777"/>
          </a:xfrm>
          <a:prstGeom prst="rect">
            <a:avLst/>
          </a:prstGeom>
          <a:ln>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188099"/>
            <a:ext cx="3233043" cy="4183938"/>
          </a:xfrm>
          <a:prstGeom prst="rect">
            <a:avLst/>
          </a:prstGeom>
          <a:ln w="3175">
            <a:solidFill>
              <a:schemeClr val="bg1"/>
            </a:solidFill>
          </a:ln>
        </p:spPr>
      </p:pic>
    </p:spTree>
    <p:extLst>
      <p:ext uri="{BB962C8B-B14F-4D97-AF65-F5344CB8AC3E}">
        <p14:creationId xmlns:p14="http://schemas.microsoft.com/office/powerpoint/2010/main" val="1129544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973890" y="1009549"/>
            <a:ext cx="3603114" cy="4662853"/>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en-US" sz="2400" b="1" dirty="0" smtClean="0">
                <a:solidFill>
                  <a:prstClr val="white"/>
                </a:solidFill>
              </a:rPr>
              <a:t>Project 201</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Showing Kindness</a:t>
            </a:r>
            <a:endParaRPr lang="en-US" sz="2400" b="1" dirty="0">
              <a:solidFill>
                <a:prstClr val="white"/>
              </a:solidFill>
            </a:endParaRPr>
          </a:p>
        </p:txBody>
      </p:sp>
      <p:sp>
        <p:nvSpPr>
          <p:cNvPr id="4" name="TextBox 3"/>
          <p:cNvSpPr txBox="1"/>
          <p:nvPr/>
        </p:nvSpPr>
        <p:spPr>
          <a:xfrm>
            <a:off x="5397347" y="1752600"/>
            <a:ext cx="3518053" cy="2585323"/>
          </a:xfrm>
          <a:prstGeom prst="rect">
            <a:avLst/>
          </a:prstGeom>
          <a:noFill/>
        </p:spPr>
        <p:txBody>
          <a:bodyPr wrap="square" rtlCol="0">
            <a:spAutoFit/>
          </a:bodyPr>
          <a:lstStyle/>
          <a:p>
            <a:r>
              <a:rPr lang="en-US" dirty="0">
                <a:solidFill>
                  <a:prstClr val="white"/>
                </a:solidFill>
              </a:rPr>
              <a:t>Jesus showed kindness wherever He went. As believers, it is our goal that the same would be said of us. Students will discover the benefits of showing kindness, and learn useful tips on how to exhibit random acts of kindness to others everyday. Ephesians 4:32 is a key biblical text.</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871140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110563" y="1150464"/>
            <a:ext cx="3415636" cy="4420234"/>
          </a:xfrm>
          <a:prstGeom prst="rect">
            <a:avLst/>
          </a:prstGeom>
        </p:spPr>
      </p:pic>
      <p:sp>
        <p:nvSpPr>
          <p:cNvPr id="3" name="TextBox 2"/>
          <p:cNvSpPr txBox="1"/>
          <p:nvPr/>
        </p:nvSpPr>
        <p:spPr>
          <a:xfrm>
            <a:off x="5181600" y="533400"/>
            <a:ext cx="3581400" cy="830997"/>
          </a:xfrm>
          <a:prstGeom prst="rect">
            <a:avLst/>
          </a:prstGeom>
          <a:noFill/>
        </p:spPr>
        <p:txBody>
          <a:bodyPr wrap="square" rtlCol="0">
            <a:spAutoFit/>
          </a:bodyPr>
          <a:lstStyle/>
          <a:p>
            <a:r>
              <a:rPr lang="en-US" sz="2400" b="1" dirty="0" smtClean="0">
                <a:solidFill>
                  <a:prstClr val="white"/>
                </a:solidFill>
              </a:rPr>
              <a:t>Project 202</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Forgiving Others</a:t>
            </a:r>
            <a:endParaRPr lang="en-US" sz="2400" b="1" dirty="0">
              <a:solidFill>
                <a:prstClr val="white"/>
              </a:solidFill>
            </a:endParaRPr>
          </a:p>
        </p:txBody>
      </p:sp>
      <p:sp>
        <p:nvSpPr>
          <p:cNvPr id="4" name="TextBox 3"/>
          <p:cNvSpPr txBox="1"/>
          <p:nvPr/>
        </p:nvSpPr>
        <p:spPr>
          <a:xfrm>
            <a:off x="5397347" y="1752600"/>
            <a:ext cx="3518053" cy="3970318"/>
          </a:xfrm>
          <a:prstGeom prst="rect">
            <a:avLst/>
          </a:prstGeom>
          <a:noFill/>
        </p:spPr>
        <p:txBody>
          <a:bodyPr wrap="square" rtlCol="0">
            <a:spAutoFit/>
          </a:bodyPr>
          <a:lstStyle/>
          <a:p>
            <a:r>
              <a:rPr lang="en-US" dirty="0">
                <a:solidFill>
                  <a:prstClr val="white"/>
                </a:solidFill>
              </a:rPr>
              <a:t>As Christians it sometimes seems easier to receive forgiveness than to extend it. Yet it is God’s desire for believers to offer the same grace and compassion to others that He has given freely to each of us. Your students can uncover the joy found only through releasing those who have hurt or betrayed them. Once they do, students will be ready to experience the feeling of complete freedom that’s awaiting them. Colossians 3:13 is a key biblical text.</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880671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42962">
            <a:off x="1097253" y="1116673"/>
            <a:ext cx="3355649" cy="4342604"/>
          </a:xfrm>
          <a:prstGeom prst="rect">
            <a:avLst/>
          </a:prstGeom>
        </p:spPr>
      </p:pic>
      <p:sp>
        <p:nvSpPr>
          <p:cNvPr id="3" name="TextBox 2"/>
          <p:cNvSpPr txBox="1"/>
          <p:nvPr/>
        </p:nvSpPr>
        <p:spPr>
          <a:xfrm>
            <a:off x="5029200" y="548485"/>
            <a:ext cx="3581400" cy="830997"/>
          </a:xfrm>
          <a:prstGeom prst="rect">
            <a:avLst/>
          </a:prstGeom>
          <a:noFill/>
        </p:spPr>
        <p:txBody>
          <a:bodyPr wrap="square" rtlCol="0">
            <a:spAutoFit/>
          </a:bodyPr>
          <a:lstStyle/>
          <a:p>
            <a:r>
              <a:rPr lang="en-US" sz="2400" b="1" dirty="0" smtClean="0">
                <a:solidFill>
                  <a:prstClr val="white"/>
                </a:solidFill>
              </a:rPr>
              <a:t>Project 203</a:t>
            </a:r>
            <a:r>
              <a:rPr lang="en-US" sz="2400" b="1" dirty="0">
                <a:solidFill>
                  <a:prstClr val="white"/>
                </a:solidFill>
              </a:rPr>
              <a:t>: </a:t>
            </a:r>
            <a:r>
              <a:rPr lang="en-US" sz="2400" b="1" dirty="0" smtClean="0">
                <a:solidFill>
                  <a:prstClr val="white"/>
                </a:solidFill>
              </a:rPr>
              <a:t/>
            </a:r>
            <a:br>
              <a:rPr lang="en-US" sz="2400" b="1" dirty="0" smtClean="0">
                <a:solidFill>
                  <a:prstClr val="white"/>
                </a:solidFill>
              </a:rPr>
            </a:br>
            <a:r>
              <a:rPr lang="en-US" sz="2400" b="1" dirty="0" smtClean="0">
                <a:solidFill>
                  <a:prstClr val="white"/>
                </a:solidFill>
              </a:rPr>
              <a:t>Your Thoughts</a:t>
            </a:r>
            <a:endParaRPr lang="en-US" sz="2400" b="1" dirty="0">
              <a:solidFill>
                <a:prstClr val="white"/>
              </a:solidFill>
            </a:endParaRPr>
          </a:p>
        </p:txBody>
      </p:sp>
      <p:sp>
        <p:nvSpPr>
          <p:cNvPr id="4" name="TextBox 3"/>
          <p:cNvSpPr txBox="1"/>
          <p:nvPr/>
        </p:nvSpPr>
        <p:spPr>
          <a:xfrm>
            <a:off x="5397347" y="1752600"/>
            <a:ext cx="3518053" cy="3970318"/>
          </a:xfrm>
          <a:prstGeom prst="rect">
            <a:avLst/>
          </a:prstGeom>
          <a:noFill/>
        </p:spPr>
        <p:txBody>
          <a:bodyPr wrap="square" rtlCol="0">
            <a:spAutoFit/>
          </a:bodyPr>
          <a:lstStyle/>
          <a:p>
            <a:r>
              <a:rPr lang="en-US" dirty="0">
                <a:solidFill>
                  <a:prstClr val="white"/>
                </a:solidFill>
              </a:rPr>
              <a:t>A person’s thoughts can be a snare that entraps them; however, with the healing power of Christ, everyone can experience the full liberation of their mind. Through this lesson, individuals will encounter the One who sets people free from the bondage of lust, anger, and bitterness. Consider this course for any small group or personal study. A good deal of this study is spent exploring and applying principles identified in Philippians 4:8-9.</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iteenchallenge.org                 </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09-2017</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3D4998-4E1D-4323-9CAB-67CA621370A2}"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92789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1113</Words>
  <Application>Microsoft Office PowerPoint</Application>
  <PresentationFormat>On-screen Show (4:3)</PresentationFormat>
  <Paragraphs>143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200 Project series</vt:lpstr>
      <vt:lpstr>All the lessons &amp; projects</vt:lpstr>
      <vt:lpstr>200, 300, &amp; 400 Projects</vt:lpstr>
      <vt:lpstr>Is it necessary to have all these projects?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300 Project Series</vt:lpstr>
      <vt:lpstr>300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200, 300, &amp; 400 Projects</vt:lpstr>
      <vt:lpstr>Questions for discussion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 series lessons</dc:title>
  <dc:creator>Tim Hanson</dc:creator>
  <cp:lastModifiedBy>Dave Batty</cp:lastModifiedBy>
  <cp:revision>19</cp:revision>
  <dcterms:created xsi:type="dcterms:W3CDTF">2014-09-17T13:53:25Z</dcterms:created>
  <dcterms:modified xsi:type="dcterms:W3CDTF">2017-09-15T23:46:09Z</dcterms:modified>
</cp:coreProperties>
</file>