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76" r:id="rId3"/>
    <p:sldId id="277" r:id="rId4"/>
    <p:sldId id="260" r:id="rId5"/>
    <p:sldId id="290" r:id="rId6"/>
    <p:sldId id="279" r:id="rId7"/>
    <p:sldId id="291" r:id="rId8"/>
    <p:sldId id="280" r:id="rId9"/>
    <p:sldId id="281" r:id="rId10"/>
    <p:sldId id="292" r:id="rId11"/>
    <p:sldId id="282" r:id="rId12"/>
    <p:sldId id="294" r:id="rId13"/>
    <p:sldId id="283" r:id="rId14"/>
    <p:sldId id="293" r:id="rId15"/>
    <p:sldId id="284" r:id="rId16"/>
    <p:sldId id="295" r:id="rId17"/>
    <p:sldId id="285" r:id="rId18"/>
    <p:sldId id="289" r:id="rId19"/>
    <p:sldId id="296" r:id="rId20"/>
    <p:sldId id="286" r:id="rId21"/>
    <p:sldId id="287" r:id="rId22"/>
    <p:sldId id="288" r:id="rId23"/>
    <p:sldId id="264"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6" d="100"/>
          <a:sy n="56"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9A4AF-4B51-40F1-935B-395AFC7D5DEA}" type="datetimeFigureOut">
              <a:rPr lang="en-US" smtClean="0"/>
              <a:pPr/>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AEC65-9835-4524-BEA8-579D63C7FCD6}" type="slidenum">
              <a:rPr lang="en-US" smtClean="0"/>
              <a:pPr/>
              <a:t>‹#›</a:t>
            </a:fld>
            <a:endParaRPr lang="en-US"/>
          </a:p>
        </p:txBody>
      </p:sp>
    </p:spTree>
    <p:extLst>
      <p:ext uri="{BB962C8B-B14F-4D97-AF65-F5344CB8AC3E}">
        <p14:creationId xmlns:p14="http://schemas.microsoft.com/office/powerpoint/2010/main" val="197942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12/2016</a:t>
            </a:r>
            <a:endParaRPr lang="en-US"/>
          </a:p>
        </p:txBody>
      </p:sp>
      <p:sp>
        <p:nvSpPr>
          <p:cNvPr id="19" name="Footer Placeholder 18"/>
          <p:cNvSpPr>
            <a:spLocks noGrp="1"/>
          </p:cNvSpPr>
          <p:nvPr>
            <p:ph type="ftr" sz="quarter" idx="11"/>
          </p:nvPr>
        </p:nvSpPr>
        <p:spPr>
          <a:xfrm>
            <a:off x="1981200" y="6324600"/>
            <a:ext cx="4331881" cy="441325"/>
          </a:xfrm>
        </p:spPr>
        <p:txBody>
          <a:bodyPr/>
          <a:lstStyle>
            <a:lvl1pPr>
              <a:defRPr>
                <a:solidFill>
                  <a:schemeClr val="accent1">
                    <a:tint val="20000"/>
                  </a:schemeClr>
                </a:solidFill>
              </a:defRPr>
            </a:lvl1pPr>
            <a:extLst/>
          </a:lstStyle>
          <a:p>
            <a:r>
              <a:rPr lang="en-US" dirty="0" err="1" smtClean="0"/>
              <a:t>T503.05</a:t>
            </a:r>
            <a:r>
              <a:rPr lang="en-US" dirty="0" smtClean="0"/>
              <a:t>          www.iTeenChallenge.org</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0F847D-B594-46E7-ABAA-98DB647124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12/2016</a:t>
            </a:r>
            <a:endParaRPr lang="en-US"/>
          </a:p>
        </p:txBody>
      </p:sp>
      <p:sp>
        <p:nvSpPr>
          <p:cNvPr id="5" name="Footer Placeholder 4"/>
          <p:cNvSpPr>
            <a:spLocks noGrp="1"/>
          </p:cNvSpPr>
          <p:nvPr>
            <p:ph type="ftr" sz="quarter" idx="11"/>
          </p:nvPr>
        </p:nvSpPr>
        <p:spPr/>
        <p:txBody>
          <a:bodyPr/>
          <a:lstStyle>
            <a:extLst/>
          </a:lstStyle>
          <a:p>
            <a:r>
              <a:rPr lang="en-US" smtClean="0"/>
              <a:t>T503.05          www.iTeenChallenge.org</a:t>
            </a:r>
            <a:endParaRPr lang="en-US"/>
          </a:p>
        </p:txBody>
      </p:sp>
      <p:sp>
        <p:nvSpPr>
          <p:cNvPr id="6" name="Slide Number Placeholder 5"/>
          <p:cNvSpPr>
            <a:spLocks noGrp="1"/>
          </p:cNvSpPr>
          <p:nvPr>
            <p:ph type="sldNum" sz="quarter" idx="12"/>
          </p:nvPr>
        </p:nvSpPr>
        <p:spPr/>
        <p:txBody>
          <a:bodyPr/>
          <a:lstStyle>
            <a:extLst/>
          </a:lstStyle>
          <a:p>
            <a:fld id="{2B0F847D-B594-46E7-ABAA-98DB64712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12/2016</a:t>
            </a:r>
            <a:endParaRPr lang="en-US"/>
          </a:p>
        </p:txBody>
      </p:sp>
      <p:sp>
        <p:nvSpPr>
          <p:cNvPr id="5" name="Footer Placeholder 4"/>
          <p:cNvSpPr>
            <a:spLocks noGrp="1"/>
          </p:cNvSpPr>
          <p:nvPr>
            <p:ph type="ftr" sz="quarter" idx="11"/>
          </p:nvPr>
        </p:nvSpPr>
        <p:spPr/>
        <p:txBody>
          <a:bodyPr/>
          <a:lstStyle>
            <a:extLst/>
          </a:lstStyle>
          <a:p>
            <a:r>
              <a:rPr lang="en-US" smtClean="0"/>
              <a:t>T503.05          www.iTeenChallenge.org</a:t>
            </a:r>
            <a:endParaRPr lang="en-US"/>
          </a:p>
        </p:txBody>
      </p:sp>
      <p:sp>
        <p:nvSpPr>
          <p:cNvPr id="6" name="Slide Number Placeholder 5"/>
          <p:cNvSpPr>
            <a:spLocks noGrp="1"/>
          </p:cNvSpPr>
          <p:nvPr>
            <p:ph type="sldNum" sz="quarter" idx="12"/>
          </p:nvPr>
        </p:nvSpPr>
        <p:spPr/>
        <p:txBody>
          <a:bodyPr/>
          <a:lstStyle>
            <a:extLst/>
          </a:lstStyle>
          <a:p>
            <a:fld id="{2B0F847D-B594-46E7-ABAA-98DB64712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12/2016</a:t>
            </a:r>
            <a:endParaRPr lang="en-US"/>
          </a:p>
        </p:txBody>
      </p:sp>
      <p:sp>
        <p:nvSpPr>
          <p:cNvPr id="5" name="Footer Placeholder 4"/>
          <p:cNvSpPr>
            <a:spLocks noGrp="1"/>
          </p:cNvSpPr>
          <p:nvPr>
            <p:ph type="ftr" sz="quarter" idx="11"/>
          </p:nvPr>
        </p:nvSpPr>
        <p:spPr/>
        <p:txBody>
          <a:bodyPr/>
          <a:lstStyle>
            <a:extLst/>
          </a:lstStyle>
          <a:p>
            <a:r>
              <a:rPr lang="en-US" smtClean="0"/>
              <a:t>T503.05          www.iTeenChallenge.org</a:t>
            </a:r>
            <a:endParaRPr lang="en-US"/>
          </a:p>
        </p:txBody>
      </p:sp>
      <p:sp>
        <p:nvSpPr>
          <p:cNvPr id="6" name="Slide Number Placeholder 5"/>
          <p:cNvSpPr>
            <a:spLocks noGrp="1"/>
          </p:cNvSpPr>
          <p:nvPr>
            <p:ph type="sldNum" sz="quarter" idx="12"/>
          </p:nvPr>
        </p:nvSpPr>
        <p:spPr/>
        <p:txBody>
          <a:bodyPr/>
          <a:lstStyle>
            <a:extLst/>
          </a:lstStyle>
          <a:p>
            <a:fld id="{2B0F847D-B594-46E7-ABAA-98DB647124F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12/2016</a:t>
            </a:r>
            <a:endParaRPr lang="en-US"/>
          </a:p>
        </p:txBody>
      </p:sp>
      <p:sp>
        <p:nvSpPr>
          <p:cNvPr id="5" name="Footer Placeholder 4"/>
          <p:cNvSpPr>
            <a:spLocks noGrp="1"/>
          </p:cNvSpPr>
          <p:nvPr>
            <p:ph type="ftr" sz="quarter" idx="11"/>
          </p:nvPr>
        </p:nvSpPr>
        <p:spPr/>
        <p:txBody>
          <a:bodyPr/>
          <a:lstStyle>
            <a:extLst/>
          </a:lstStyle>
          <a:p>
            <a:r>
              <a:rPr lang="en-US" smtClean="0"/>
              <a:t>T503.05          www.iTeenChallenge.org</a:t>
            </a:r>
            <a:endParaRPr lang="en-US"/>
          </a:p>
        </p:txBody>
      </p:sp>
      <p:sp>
        <p:nvSpPr>
          <p:cNvPr id="6" name="Slide Number Placeholder 5"/>
          <p:cNvSpPr>
            <a:spLocks noGrp="1"/>
          </p:cNvSpPr>
          <p:nvPr>
            <p:ph type="sldNum" sz="quarter" idx="12"/>
          </p:nvPr>
        </p:nvSpPr>
        <p:spPr/>
        <p:txBody>
          <a:bodyPr/>
          <a:lstStyle>
            <a:extLst/>
          </a:lstStyle>
          <a:p>
            <a:fld id="{2B0F847D-B594-46E7-ABAA-98DB647124F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12/2016</a:t>
            </a:r>
            <a:endParaRPr lang="en-US"/>
          </a:p>
        </p:txBody>
      </p:sp>
      <p:sp>
        <p:nvSpPr>
          <p:cNvPr id="6" name="Footer Placeholder 5"/>
          <p:cNvSpPr>
            <a:spLocks noGrp="1"/>
          </p:cNvSpPr>
          <p:nvPr>
            <p:ph type="ftr" sz="quarter" idx="11"/>
          </p:nvPr>
        </p:nvSpPr>
        <p:spPr/>
        <p:txBody>
          <a:bodyPr/>
          <a:lstStyle>
            <a:extLst/>
          </a:lstStyle>
          <a:p>
            <a:r>
              <a:rPr lang="en-US" smtClean="0"/>
              <a:t>T503.05          www.iTeenChallenge.org</a:t>
            </a:r>
            <a:endParaRPr lang="en-US"/>
          </a:p>
        </p:txBody>
      </p:sp>
      <p:sp>
        <p:nvSpPr>
          <p:cNvPr id="7" name="Slide Number Placeholder 6"/>
          <p:cNvSpPr>
            <a:spLocks noGrp="1"/>
          </p:cNvSpPr>
          <p:nvPr>
            <p:ph type="sldNum" sz="quarter" idx="12"/>
          </p:nvPr>
        </p:nvSpPr>
        <p:spPr/>
        <p:txBody>
          <a:bodyPr/>
          <a:lstStyle>
            <a:extLst/>
          </a:lstStyle>
          <a:p>
            <a:fld id="{2B0F847D-B594-46E7-ABAA-98DB647124F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12/2016</a:t>
            </a:r>
            <a:endParaRPr lang="en-US"/>
          </a:p>
        </p:txBody>
      </p:sp>
      <p:sp>
        <p:nvSpPr>
          <p:cNvPr id="8" name="Footer Placeholder 7"/>
          <p:cNvSpPr>
            <a:spLocks noGrp="1"/>
          </p:cNvSpPr>
          <p:nvPr>
            <p:ph type="ftr" sz="quarter" idx="11"/>
          </p:nvPr>
        </p:nvSpPr>
        <p:spPr/>
        <p:txBody>
          <a:bodyPr/>
          <a:lstStyle>
            <a:extLst/>
          </a:lstStyle>
          <a:p>
            <a:r>
              <a:rPr lang="en-US" smtClean="0"/>
              <a:t>T503.05          www.iTeenChallenge.org</a:t>
            </a:r>
            <a:endParaRPr lang="en-US"/>
          </a:p>
        </p:txBody>
      </p:sp>
      <p:sp>
        <p:nvSpPr>
          <p:cNvPr id="9" name="Slide Number Placeholder 8"/>
          <p:cNvSpPr>
            <a:spLocks noGrp="1"/>
          </p:cNvSpPr>
          <p:nvPr>
            <p:ph type="sldNum" sz="quarter" idx="12"/>
          </p:nvPr>
        </p:nvSpPr>
        <p:spPr/>
        <p:txBody>
          <a:bodyPr/>
          <a:lstStyle>
            <a:extLst/>
          </a:lstStyle>
          <a:p>
            <a:fld id="{2B0F847D-B594-46E7-ABAA-98DB647124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12/2016</a:t>
            </a:r>
            <a:endParaRPr lang="en-US"/>
          </a:p>
        </p:txBody>
      </p:sp>
      <p:sp>
        <p:nvSpPr>
          <p:cNvPr id="4" name="Footer Placeholder 3"/>
          <p:cNvSpPr>
            <a:spLocks noGrp="1"/>
          </p:cNvSpPr>
          <p:nvPr>
            <p:ph type="ftr" sz="quarter" idx="11"/>
          </p:nvPr>
        </p:nvSpPr>
        <p:spPr/>
        <p:txBody>
          <a:bodyPr/>
          <a:lstStyle>
            <a:extLst/>
          </a:lstStyle>
          <a:p>
            <a:r>
              <a:rPr lang="en-US" smtClean="0"/>
              <a:t>T503.05          www.iTeenChallenge.org</a:t>
            </a:r>
            <a:endParaRPr lang="en-US"/>
          </a:p>
        </p:txBody>
      </p:sp>
      <p:sp>
        <p:nvSpPr>
          <p:cNvPr id="5" name="Slide Number Placeholder 4"/>
          <p:cNvSpPr>
            <a:spLocks noGrp="1"/>
          </p:cNvSpPr>
          <p:nvPr>
            <p:ph type="sldNum" sz="quarter" idx="12"/>
          </p:nvPr>
        </p:nvSpPr>
        <p:spPr/>
        <p:txBody>
          <a:bodyPr/>
          <a:lstStyle>
            <a:extLst/>
          </a:lstStyle>
          <a:p>
            <a:fld id="{2B0F847D-B594-46E7-ABAA-98DB647124F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12/2016</a:t>
            </a:r>
            <a:endParaRPr lang="en-US"/>
          </a:p>
        </p:txBody>
      </p:sp>
      <p:sp>
        <p:nvSpPr>
          <p:cNvPr id="3" name="Footer Placeholder 2"/>
          <p:cNvSpPr>
            <a:spLocks noGrp="1"/>
          </p:cNvSpPr>
          <p:nvPr>
            <p:ph type="ftr" sz="quarter" idx="11"/>
          </p:nvPr>
        </p:nvSpPr>
        <p:spPr/>
        <p:txBody>
          <a:bodyPr/>
          <a:lstStyle>
            <a:extLst/>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extLst/>
          </a:lstStyle>
          <a:p>
            <a:fld id="{2B0F847D-B594-46E7-ABAA-98DB64712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12/2016</a:t>
            </a:r>
            <a:endParaRPr lang="en-US"/>
          </a:p>
        </p:txBody>
      </p:sp>
      <p:sp>
        <p:nvSpPr>
          <p:cNvPr id="6" name="Footer Placeholder 5"/>
          <p:cNvSpPr>
            <a:spLocks noGrp="1"/>
          </p:cNvSpPr>
          <p:nvPr>
            <p:ph type="ftr" sz="quarter" idx="11"/>
          </p:nvPr>
        </p:nvSpPr>
        <p:spPr/>
        <p:txBody>
          <a:bodyPr/>
          <a:lstStyle>
            <a:extLst/>
          </a:lstStyle>
          <a:p>
            <a:r>
              <a:rPr lang="en-US" smtClean="0"/>
              <a:t>T503.05          www.iTeenChallenge.org</a:t>
            </a:r>
            <a:endParaRPr lang="en-US"/>
          </a:p>
        </p:txBody>
      </p:sp>
      <p:sp>
        <p:nvSpPr>
          <p:cNvPr id="7" name="Slide Number Placeholder 6"/>
          <p:cNvSpPr>
            <a:spLocks noGrp="1"/>
          </p:cNvSpPr>
          <p:nvPr>
            <p:ph type="sldNum" sz="quarter" idx="12"/>
          </p:nvPr>
        </p:nvSpPr>
        <p:spPr/>
        <p:txBody>
          <a:bodyPr/>
          <a:lstStyle>
            <a:extLst/>
          </a:lstStyle>
          <a:p>
            <a:fld id="{2B0F847D-B594-46E7-ABAA-98DB647124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12/2016</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T503.05          www.iTeenChallenge.org</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0F847D-B594-46E7-ABAA-98DB647124F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ctr" eaLnBrk="1" latinLnBrk="0" hangingPunct="1">
              <a:defRPr kumimoji="0" sz="1000">
                <a:solidFill>
                  <a:schemeClr val="tx1"/>
                </a:solidFill>
              </a:defRPr>
            </a:lvl1pPr>
            <a:extLst/>
          </a:lstStyle>
          <a:p>
            <a:r>
              <a:rPr lang="en-US" dirty="0" smtClean="0"/>
              <a:t>12/2016</a:t>
            </a:r>
            <a:endParaRPr lang="en-US" dirty="0"/>
          </a:p>
        </p:txBody>
      </p:sp>
      <p:sp>
        <p:nvSpPr>
          <p:cNvPr id="22" name="Footer Placeholder 21"/>
          <p:cNvSpPr>
            <a:spLocks noGrp="1"/>
          </p:cNvSpPr>
          <p:nvPr>
            <p:ph type="ftr" sz="quarter" idx="3"/>
          </p:nvPr>
        </p:nvSpPr>
        <p:spPr>
          <a:xfrm>
            <a:off x="3810000" y="6331688"/>
            <a:ext cx="2920753" cy="441382"/>
          </a:xfrm>
          <a:prstGeom prst="rect">
            <a:avLst/>
          </a:prstGeom>
        </p:spPr>
        <p:txBody>
          <a:bodyPr vert="horz" anchor="b"/>
          <a:lstStyle>
            <a:lvl1pPr algn="r" eaLnBrk="1" latinLnBrk="0" hangingPunct="1">
              <a:defRPr kumimoji="0" sz="1000">
                <a:solidFill>
                  <a:schemeClr val="tx1"/>
                </a:solidFill>
              </a:defRPr>
            </a:lvl1pPr>
            <a:extLst/>
          </a:lstStyle>
          <a:p>
            <a:r>
              <a:rPr lang="en-US" smtClean="0"/>
              <a:t>T503.05          www.iTeenChallenge.org</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0F847D-B594-46E7-ABAA-98DB647124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799"/>
            <a:ext cx="7772400" cy="2306459"/>
          </a:xfrm>
        </p:spPr>
        <p:txBody>
          <a:bodyPr>
            <a:normAutofit fontScale="90000"/>
          </a:bodyPr>
          <a:lstStyle/>
          <a:p>
            <a:r>
              <a:rPr lang="en-US" dirty="0" err="1">
                <a:effectLst/>
              </a:rPr>
              <a:t>Giới</a:t>
            </a:r>
            <a:r>
              <a:rPr lang="en-US" dirty="0">
                <a:effectLst/>
              </a:rPr>
              <a:t> </a:t>
            </a:r>
            <a:r>
              <a:rPr lang="en-US" dirty="0" err="1">
                <a:effectLst/>
              </a:rPr>
              <a:t>Thiệu</a:t>
            </a:r>
            <a:r>
              <a:rPr lang="en-US" dirty="0">
                <a:effectLst/>
              </a:rPr>
              <a:t> </a:t>
            </a:r>
            <a:r>
              <a:rPr lang="en-US" dirty="0" err="1">
                <a:effectLst/>
              </a:rPr>
              <a:t>Về</a:t>
            </a:r>
            <a:r>
              <a:rPr lang="en-US" dirty="0">
                <a:effectLst/>
              </a:rPr>
              <a:t> </a:t>
            </a:r>
            <a:r>
              <a:rPr lang="en-US" dirty="0" err="1">
                <a:effectLst/>
              </a:rPr>
              <a:t>ADN</a:t>
            </a:r>
            <a:r>
              <a:rPr lang="en-US" dirty="0">
                <a:effectLst/>
              </a:rPr>
              <a:t> </a:t>
            </a:r>
            <a:r>
              <a:rPr lang="en-US" dirty="0" err="1">
                <a:effectLst/>
              </a:rPr>
              <a:t>Của</a:t>
            </a:r>
            <a:r>
              <a:rPr lang="en-US" dirty="0">
                <a:effectLst/>
              </a:rPr>
              <a:t> </a:t>
            </a:r>
            <a:r>
              <a:rPr lang="en-US" dirty="0" err="1">
                <a:effectLst/>
              </a:rPr>
              <a:t>Mục</a:t>
            </a:r>
            <a:r>
              <a:rPr lang="en-US" dirty="0">
                <a:effectLst/>
              </a:rPr>
              <a:t> </a:t>
            </a:r>
            <a:r>
              <a:rPr lang="en-US" dirty="0" err="1">
                <a:effectLst/>
              </a:rPr>
              <a:t>Vụ</a:t>
            </a:r>
            <a:r>
              <a:rPr lang="en-US" dirty="0">
                <a:effectLst/>
              </a:rPr>
              <a:t> Teen Challenge </a:t>
            </a:r>
            <a:r>
              <a:rPr lang="en-US" dirty="0" smtClean="0">
                <a:effectLst/>
              </a:rPr>
              <a:t/>
            </a:r>
            <a:br>
              <a:rPr lang="en-US" dirty="0" smtClean="0">
                <a:effectLst/>
              </a:rPr>
            </a:br>
            <a:r>
              <a:rPr lang="en-US" sz="2200" dirty="0" smtClean="0"/>
              <a:t>An Introduction to the DNA of Teen Challenge Ministry</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762000" y="4134296"/>
            <a:ext cx="7772400" cy="1199704"/>
          </a:xfrm>
        </p:spPr>
        <p:txBody>
          <a:bodyPr/>
          <a:lstStyle/>
          <a:p>
            <a:r>
              <a:rPr lang="en-US" altLang="en-US" sz="1800" dirty="0" err="1"/>
              <a:t>Bởi</a:t>
            </a:r>
            <a:r>
              <a:rPr lang="en-US" sz="1800" dirty="0" smtClean="0"/>
              <a:t> Dave Batty</a:t>
            </a:r>
          </a:p>
          <a:p>
            <a:endParaRPr lang="en-US" dirty="0"/>
          </a:p>
        </p:txBody>
      </p:sp>
      <p:pic>
        <p:nvPicPr>
          <p:cNvPr id="4" name="Picture 3" descr="GTC logo gold on gold 72 dpi.bmp"/>
          <p:cNvPicPr>
            <a:picLocks noChangeAspect="1"/>
          </p:cNvPicPr>
          <p:nvPr/>
        </p:nvPicPr>
        <p:blipFill>
          <a:blip r:embed="rId2" cstate="print"/>
          <a:srcRect r="16686" b="10020"/>
          <a:stretch>
            <a:fillRect/>
          </a:stretch>
        </p:blipFill>
        <p:spPr>
          <a:xfrm>
            <a:off x="0" y="0"/>
            <a:ext cx="3048000" cy="1828800"/>
          </a:xfrm>
          <a:prstGeom prst="rect">
            <a:avLst/>
          </a:prstGeom>
        </p:spPr>
      </p:pic>
      <p:sp>
        <p:nvSpPr>
          <p:cNvPr id="5" name="TextBox 4"/>
          <p:cNvSpPr txBox="1"/>
          <p:nvPr/>
        </p:nvSpPr>
        <p:spPr>
          <a:xfrm>
            <a:off x="1066800" y="5678269"/>
            <a:ext cx="6705600" cy="646331"/>
          </a:xfrm>
          <a:prstGeom prst="rect">
            <a:avLst/>
          </a:prstGeom>
          <a:noFill/>
        </p:spPr>
        <p:txBody>
          <a:bodyPr wrap="square" rtlCol="0">
            <a:spAutoFit/>
          </a:bodyPr>
          <a:lstStyle/>
          <a:p>
            <a:pPr algn="ctr"/>
            <a:r>
              <a:rPr lang="en-US" dirty="0" smtClean="0"/>
              <a:t>Teen Challenge Staff Training Course T503.05</a:t>
            </a:r>
          </a:p>
          <a:p>
            <a:pPr algn="ctr"/>
            <a:r>
              <a:rPr lang="en-US" dirty="0" smtClean="0"/>
              <a:t>iTeenChallenge.org</a:t>
            </a:r>
            <a:endParaRPr lang="en-US" dirty="0"/>
          </a:p>
        </p:txBody>
      </p:sp>
      <p:sp>
        <p:nvSpPr>
          <p:cNvPr id="6" name="Slide Number Placeholder 5"/>
          <p:cNvSpPr>
            <a:spLocks noGrp="1"/>
          </p:cNvSpPr>
          <p:nvPr>
            <p:ph type="sldNum" sz="quarter" idx="12"/>
          </p:nvPr>
        </p:nvSpPr>
        <p:spPr/>
        <p:txBody>
          <a:bodyPr/>
          <a:lstStyle/>
          <a:p>
            <a:fld id="{2B0F847D-B594-46E7-ABAA-98DB647124F3}"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T503.05          www.iTeenChallenge.org</a:t>
            </a:r>
            <a:endParaRPr lang="en-US"/>
          </a:p>
        </p:txBody>
      </p:sp>
      <p:sp>
        <p:nvSpPr>
          <p:cNvPr id="8" name="Date Placeholder 7"/>
          <p:cNvSpPr>
            <a:spLocks noGrp="1"/>
          </p:cNvSpPr>
          <p:nvPr>
            <p:ph type="dt" sz="half" idx="10"/>
          </p:nvPr>
        </p:nvSpPr>
        <p:spPr/>
        <p:txBody>
          <a:bodyPr/>
          <a:lstStyle/>
          <a:p>
            <a:r>
              <a:rPr lang="en-US" smtClean="0"/>
              <a:t>12/2016</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71600"/>
            <a:ext cx="6096000" cy="5029200"/>
          </a:xfrm>
        </p:spPr>
        <p:txBody>
          <a:bodyPr>
            <a:normAutofit lnSpcReduction="10000"/>
          </a:bodyPr>
          <a:lstStyle/>
          <a:p>
            <a:pPr marL="624078" lvl="1" indent="-514350">
              <a:spcBef>
                <a:spcPts val="400"/>
              </a:spcBef>
              <a:spcAft>
                <a:spcPts val="2000"/>
              </a:spcAft>
              <a:buClr>
                <a:schemeClr val="accent1">
                  <a:lumMod val="75000"/>
                </a:schemeClr>
              </a:buClr>
              <a:buSzPct val="100000"/>
              <a:buFont typeface="+mj-lt"/>
              <a:buAutoNum type="arabicPeriod" startAt="4"/>
            </a:pPr>
            <a:r>
              <a:rPr lang="en-US" sz="3200" b="1" u="sng" dirty="0" err="1">
                <a:solidFill>
                  <a:schemeClr val="accent2"/>
                </a:solidFill>
              </a:rPr>
              <a:t>Chúa</a:t>
            </a:r>
            <a:r>
              <a:rPr lang="en-US" sz="3200" b="1" u="sng" dirty="0">
                <a:solidFill>
                  <a:schemeClr val="accent2"/>
                </a:solidFill>
              </a:rPr>
              <a:t> </a:t>
            </a:r>
            <a:r>
              <a:rPr lang="en-US" sz="3200" b="1" u="sng" dirty="0" err="1" smtClean="0">
                <a:solidFill>
                  <a:schemeClr val="accent2"/>
                </a:solidFill>
              </a:rPr>
              <a:t>Giê-su</a:t>
            </a:r>
            <a:r>
              <a:rPr lang="en-US" sz="3200" b="1" u="sng" dirty="0" smtClean="0">
                <a:solidFill>
                  <a:schemeClr val="accent2"/>
                </a:solidFill>
              </a:rPr>
              <a:t>  </a:t>
            </a:r>
            <a:r>
              <a:rPr lang="en-US" sz="3200" dirty="0" smtClean="0"/>
              <a:t>– </a:t>
            </a:r>
            <a:r>
              <a:rPr lang="vi-VN" sz="3200" dirty="0"/>
              <a:t>là chương trình –sự môn đồ hóa là cấu trúc</a:t>
            </a:r>
            <a:r>
              <a:rPr lang="en-US" sz="3200" dirty="0" smtClean="0"/>
              <a:t/>
            </a:r>
            <a:br>
              <a:rPr lang="en-US" sz="3200" dirty="0" smtClean="0"/>
            </a:br>
            <a:r>
              <a:rPr lang="en-US" sz="2000" u="sng" dirty="0" smtClean="0">
                <a:solidFill>
                  <a:srgbClr val="FF0000"/>
                </a:solidFill>
              </a:rPr>
              <a:t>Jesus</a:t>
            </a:r>
            <a:r>
              <a:rPr lang="en-US" sz="2000" dirty="0" smtClean="0">
                <a:solidFill>
                  <a:srgbClr val="FF0000"/>
                </a:solidFill>
              </a:rPr>
              <a:t> </a:t>
            </a:r>
            <a:r>
              <a:rPr lang="en-US" sz="2000" dirty="0" smtClean="0"/>
              <a:t>is the program. </a:t>
            </a:r>
            <a:br>
              <a:rPr lang="en-US" sz="2000" dirty="0" smtClean="0"/>
            </a:br>
            <a:r>
              <a:rPr lang="en-US" sz="2000" dirty="0" smtClean="0"/>
              <a:t>The structure is discipleship</a:t>
            </a:r>
            <a:r>
              <a:rPr lang="en-US" sz="2000" u="sng" dirty="0" smtClean="0">
                <a:solidFill>
                  <a:srgbClr val="FF0000"/>
                </a:solidFill>
              </a:rPr>
              <a:t/>
            </a:r>
            <a:br>
              <a:rPr lang="en-US" sz="2000" u="sng" dirty="0" smtClean="0">
                <a:solidFill>
                  <a:srgbClr val="FF0000"/>
                </a:solidFill>
              </a:rPr>
            </a:br>
            <a:endParaRPr lang="en-US" sz="600" u="sng" dirty="0" smtClean="0">
              <a:solidFill>
                <a:srgbClr val="FF0000"/>
              </a:solidFill>
            </a:endParaRPr>
          </a:p>
          <a:p>
            <a:pPr marL="109728" indent="0">
              <a:buNone/>
            </a:pPr>
            <a:r>
              <a:rPr lang="en-US" dirty="0"/>
              <a:t>	</a:t>
            </a:r>
            <a:r>
              <a:rPr lang="vi-VN" dirty="0" smtClean="0"/>
              <a:t>Giăng</a:t>
            </a:r>
            <a:r>
              <a:rPr lang="en-US" dirty="0" smtClean="0"/>
              <a:t> 14:6</a:t>
            </a:r>
            <a:endParaRPr lang="en-US" dirty="0"/>
          </a:p>
          <a:p>
            <a:pPr marL="109728" indent="0">
              <a:spcAft>
                <a:spcPts val="1000"/>
              </a:spcAft>
              <a:buNone/>
            </a:pPr>
            <a:r>
              <a:rPr lang="en-US" sz="1800" dirty="0"/>
              <a:t>	John 14:6</a:t>
            </a:r>
          </a:p>
          <a:p>
            <a:pPr marL="109728" indent="0">
              <a:buNone/>
            </a:pPr>
            <a:r>
              <a:rPr lang="en-US" dirty="0"/>
              <a:t>	</a:t>
            </a:r>
            <a:r>
              <a:rPr lang="vi-VN" dirty="0" smtClean="0"/>
              <a:t>Giăng</a:t>
            </a:r>
            <a:r>
              <a:rPr lang="en-US" dirty="0" smtClean="0"/>
              <a:t> 8:36</a:t>
            </a:r>
            <a:endParaRPr lang="en-US" dirty="0"/>
          </a:p>
          <a:p>
            <a:pPr marL="109728" indent="0">
              <a:spcAft>
                <a:spcPts val="1000"/>
              </a:spcAft>
              <a:buNone/>
            </a:pPr>
            <a:r>
              <a:rPr lang="en-US" sz="1800" dirty="0"/>
              <a:t>	John 8:36</a:t>
            </a:r>
          </a:p>
          <a:p>
            <a:pPr marL="109728" indent="0">
              <a:buNone/>
            </a:pPr>
            <a:r>
              <a:rPr lang="en-US" dirty="0"/>
              <a:t>	</a:t>
            </a:r>
            <a:r>
              <a:rPr lang="en-US" dirty="0" smtClean="0"/>
              <a:t>2 </a:t>
            </a:r>
            <a:r>
              <a:rPr lang="vi-VN" dirty="0"/>
              <a:t>Cô-rinh-tô </a:t>
            </a:r>
            <a:r>
              <a:rPr lang="en-US" dirty="0" smtClean="0"/>
              <a:t>5:17</a:t>
            </a:r>
            <a:endParaRPr lang="en-US" dirty="0"/>
          </a:p>
          <a:p>
            <a:pPr marL="109728" indent="0">
              <a:buNone/>
            </a:pPr>
            <a:r>
              <a:rPr lang="en-US" sz="1800" dirty="0" smtClean="0"/>
              <a:t>	2 </a:t>
            </a:r>
            <a:r>
              <a:rPr lang="en-US" sz="1800" dirty="0"/>
              <a:t>Corinthians 5:17</a:t>
            </a:r>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7086600" y="2697480"/>
            <a:ext cx="2057400" cy="3703320"/>
          </a:xfrm>
          <a:prstGeom prst="rect">
            <a:avLst/>
          </a:prstGeom>
        </p:spPr>
      </p:pic>
      <p:sp>
        <p:nvSpPr>
          <p:cNvPr id="8" name="Title 4"/>
          <p:cNvSpPr>
            <a:spLocks noGrp="1"/>
          </p:cNvSpPr>
          <p:nvPr>
            <p:ph type="title"/>
          </p:nvPr>
        </p:nvSpPr>
        <p:spPr>
          <a:xfrm>
            <a:off x="457200" y="0"/>
            <a:ext cx="84582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71681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500"/>
                                        <p:tgtEl>
                                          <p:spTgt spid="2">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95400"/>
            <a:ext cx="7772400" cy="5105400"/>
          </a:xfrm>
        </p:spPr>
        <p:txBody>
          <a:bodyPr>
            <a:normAutofit/>
          </a:bodyPr>
          <a:lstStyle/>
          <a:p>
            <a:pPr marL="624078" lvl="1" indent="-514350">
              <a:spcBef>
                <a:spcPts val="400"/>
              </a:spcBef>
              <a:spcAft>
                <a:spcPts val="1000"/>
              </a:spcAft>
              <a:buClr>
                <a:schemeClr val="accent1">
                  <a:lumMod val="75000"/>
                </a:schemeClr>
              </a:buClr>
              <a:buSzPct val="100000"/>
              <a:buFont typeface="+mj-lt"/>
              <a:buAutoNum type="arabicPeriod" startAt="5"/>
            </a:pPr>
            <a:r>
              <a:rPr lang="vi-VN" sz="3200" b="1" u="sng" dirty="0" smtClean="0">
                <a:solidFill>
                  <a:srgbClr val="FF0000"/>
                </a:solidFill>
              </a:rPr>
              <a:t>Lãnh </a:t>
            </a:r>
            <a:r>
              <a:rPr lang="vi-VN" sz="3200" b="1" u="sng" dirty="0">
                <a:solidFill>
                  <a:srgbClr val="FF0000"/>
                </a:solidFill>
              </a:rPr>
              <a:t>đạo </a:t>
            </a:r>
            <a:r>
              <a:rPr lang="vi-VN" sz="3200" dirty="0"/>
              <a:t>như Chúa Giê-su</a:t>
            </a:r>
            <a:r>
              <a:rPr lang="en-US" sz="3200" b="1" u="sng" dirty="0" smtClean="0"/>
              <a:t/>
            </a:r>
            <a:br>
              <a:rPr lang="en-US" sz="3200" b="1" u="sng" dirty="0" smtClean="0"/>
            </a:br>
            <a:r>
              <a:rPr lang="en-US" sz="2200" u="sng" dirty="0" smtClean="0">
                <a:solidFill>
                  <a:srgbClr val="FF0000"/>
                </a:solidFill>
              </a:rPr>
              <a:t>Lead</a:t>
            </a:r>
            <a:r>
              <a:rPr lang="en-US" sz="2200" dirty="0" smtClean="0">
                <a:solidFill>
                  <a:srgbClr val="FF0000"/>
                </a:solidFill>
              </a:rPr>
              <a:t> </a:t>
            </a:r>
            <a:r>
              <a:rPr lang="en-US" sz="2200" dirty="0" smtClean="0"/>
              <a:t>like Jesus</a:t>
            </a:r>
            <a:endParaRPr lang="en-US" sz="3200" dirty="0" smtClean="0"/>
          </a:p>
          <a:p>
            <a:pPr marL="1031875" lvl="1" indent="-457200">
              <a:spcBef>
                <a:spcPts val="400"/>
              </a:spcBef>
              <a:spcAft>
                <a:spcPts val="2000"/>
              </a:spcAft>
              <a:buClr>
                <a:schemeClr val="accent1">
                  <a:lumMod val="75000"/>
                </a:schemeClr>
              </a:buClr>
              <a:buSzPct val="100000"/>
              <a:buFont typeface="Wingdings" panose="05000000000000000000" pitchFamily="2" charset="2"/>
              <a:buChar char="Ø"/>
            </a:pPr>
            <a:r>
              <a:rPr lang="vi-VN" sz="3200" dirty="0"/>
              <a:t>Lãnh đạo đầy tớ</a:t>
            </a:r>
            <a:r>
              <a:rPr lang="en-US" sz="3200" u="sng" dirty="0" smtClean="0">
                <a:solidFill>
                  <a:srgbClr val="FF0000"/>
                </a:solidFill>
              </a:rPr>
              <a:t/>
            </a:r>
            <a:br>
              <a:rPr lang="en-US" sz="3200" u="sng" dirty="0" smtClean="0">
                <a:solidFill>
                  <a:srgbClr val="FF0000"/>
                </a:solidFill>
              </a:rPr>
            </a:br>
            <a:endParaRPr lang="en-US" sz="600" u="sng" dirty="0" smtClean="0">
              <a:solidFill>
                <a:srgbClr val="FF0000"/>
              </a:solidFill>
            </a:endParaRPr>
          </a:p>
          <a:p>
            <a:pPr marL="109728" indent="0">
              <a:buNone/>
            </a:pPr>
            <a:r>
              <a:rPr lang="en-US" dirty="0"/>
              <a:t>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7021688" y="2819400"/>
            <a:ext cx="2122311" cy="3581400"/>
          </a:xfrm>
          <a:prstGeom prst="rect">
            <a:avLst/>
          </a:prstGeom>
        </p:spPr>
      </p:pic>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076" t="23014" r="57936" b="54338"/>
          <a:stretch/>
        </p:blipFill>
        <p:spPr>
          <a:xfrm>
            <a:off x="685800" y="2808511"/>
            <a:ext cx="4343400" cy="4049489"/>
          </a:xfrm>
          <a:prstGeom prst="rect">
            <a:avLst/>
          </a:prstGeom>
        </p:spPr>
      </p:pic>
      <p:sp>
        <p:nvSpPr>
          <p:cNvPr id="7" name="Date Placeholder 6"/>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20054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95400"/>
            <a:ext cx="5867400" cy="5105400"/>
          </a:xfrm>
        </p:spPr>
        <p:txBody>
          <a:bodyPr>
            <a:normAutofit fontScale="92500" lnSpcReduction="10000"/>
          </a:bodyPr>
          <a:lstStyle/>
          <a:p>
            <a:pPr marL="576263" lvl="1" indent="-576263">
              <a:spcBef>
                <a:spcPts val="400"/>
              </a:spcBef>
              <a:spcAft>
                <a:spcPts val="2000"/>
              </a:spcAft>
              <a:buClr>
                <a:schemeClr val="accent1">
                  <a:lumMod val="75000"/>
                </a:schemeClr>
              </a:buClr>
              <a:buSzPct val="100000"/>
              <a:buFont typeface="+mj-lt"/>
              <a:buAutoNum type="arabicPeriod" startAt="5"/>
            </a:pPr>
            <a:r>
              <a:rPr lang="vi-VN" sz="3200" b="1" u="sng" dirty="0">
                <a:solidFill>
                  <a:srgbClr val="FF0000"/>
                </a:solidFill>
              </a:rPr>
              <a:t>Lãnh đạo </a:t>
            </a:r>
            <a:r>
              <a:rPr lang="vi-VN" sz="3200" dirty="0"/>
              <a:t>như Chúa Giê-su</a:t>
            </a:r>
            <a:r>
              <a:rPr lang="en-US" sz="3200" b="1" u="sng" dirty="0"/>
              <a:t/>
            </a:r>
            <a:br>
              <a:rPr lang="en-US" sz="3200" b="1" u="sng" dirty="0"/>
            </a:br>
            <a:r>
              <a:rPr lang="en-US" sz="2200" u="sng" dirty="0">
                <a:solidFill>
                  <a:srgbClr val="FF0000"/>
                </a:solidFill>
              </a:rPr>
              <a:t>Lead</a:t>
            </a:r>
            <a:r>
              <a:rPr lang="en-US" sz="2200" dirty="0">
                <a:solidFill>
                  <a:srgbClr val="FF0000"/>
                </a:solidFill>
              </a:rPr>
              <a:t> </a:t>
            </a:r>
            <a:r>
              <a:rPr lang="en-US" sz="2200" dirty="0"/>
              <a:t>like </a:t>
            </a:r>
            <a:r>
              <a:rPr lang="en-US" sz="2200" dirty="0" smtClean="0"/>
              <a:t>Jesus</a:t>
            </a:r>
          </a:p>
          <a:p>
            <a:pPr marL="914400" lvl="1" indent="-342900">
              <a:spcBef>
                <a:spcPts val="400"/>
              </a:spcBef>
              <a:spcAft>
                <a:spcPts val="2000"/>
              </a:spcAft>
              <a:buClr>
                <a:schemeClr val="accent1">
                  <a:lumMod val="75000"/>
                </a:schemeClr>
              </a:buClr>
              <a:buSzPct val="100000"/>
              <a:buFont typeface="Wingdings" panose="05000000000000000000" pitchFamily="2" charset="2"/>
              <a:buChar char="Ø"/>
            </a:pPr>
            <a:r>
              <a:rPr lang="vi-VN" sz="3200" dirty="0" smtClean="0"/>
              <a:t>Lãnh </a:t>
            </a:r>
            <a:r>
              <a:rPr lang="vi-VN" sz="3200" dirty="0"/>
              <a:t>đạo đầy tớ</a:t>
            </a:r>
            <a:endParaRPr lang="en-US" sz="600" u="sng" dirty="0" smtClean="0">
              <a:solidFill>
                <a:srgbClr val="FF0000"/>
              </a:solidFill>
            </a:endParaRPr>
          </a:p>
          <a:p>
            <a:pPr marL="109728" indent="0">
              <a:buNone/>
            </a:pPr>
            <a:r>
              <a:rPr lang="en-US" dirty="0"/>
              <a:t>	</a:t>
            </a:r>
            <a:r>
              <a:rPr lang="vi-VN" dirty="0" smtClean="0"/>
              <a:t>Giăng</a:t>
            </a:r>
            <a:r>
              <a:rPr lang="en-US" dirty="0" smtClean="0"/>
              <a:t> 5:19</a:t>
            </a:r>
            <a:endParaRPr lang="en-US" dirty="0"/>
          </a:p>
          <a:p>
            <a:pPr marL="109728" indent="0">
              <a:spcAft>
                <a:spcPts val="1000"/>
              </a:spcAft>
              <a:buNone/>
            </a:pPr>
            <a:r>
              <a:rPr lang="en-US" sz="1700" dirty="0"/>
              <a:t>	John 5:19</a:t>
            </a:r>
          </a:p>
          <a:p>
            <a:pPr marL="109728" indent="0">
              <a:buNone/>
            </a:pPr>
            <a:r>
              <a:rPr lang="en-US" dirty="0"/>
              <a:t>	</a:t>
            </a:r>
            <a:r>
              <a:rPr lang="en-US" dirty="0" smtClean="0"/>
              <a:t>1</a:t>
            </a:r>
            <a:r>
              <a:rPr lang="vi-VN" dirty="0"/>
              <a:t> Cô-rinh-tô</a:t>
            </a:r>
            <a:r>
              <a:rPr lang="en-US" dirty="0" smtClean="0"/>
              <a:t> 4:16</a:t>
            </a:r>
            <a:endParaRPr lang="en-US" dirty="0"/>
          </a:p>
          <a:p>
            <a:pPr marL="109728" indent="0">
              <a:spcAft>
                <a:spcPts val="1000"/>
              </a:spcAft>
              <a:buNone/>
            </a:pPr>
            <a:r>
              <a:rPr lang="en-US" sz="1700" dirty="0"/>
              <a:t>	1 Corinthians 4:16</a:t>
            </a:r>
          </a:p>
          <a:p>
            <a:pPr marL="109728" indent="0">
              <a:buNone/>
            </a:pPr>
            <a:r>
              <a:rPr lang="en-US" dirty="0"/>
              <a:t>	</a:t>
            </a:r>
            <a:r>
              <a:rPr lang="en-US" dirty="0" smtClean="0"/>
              <a:t>1</a:t>
            </a:r>
            <a:r>
              <a:rPr lang="vi-VN" dirty="0"/>
              <a:t> Cô-rinh-tô</a:t>
            </a:r>
            <a:r>
              <a:rPr lang="en-US" dirty="0" smtClean="0"/>
              <a:t> 11:1</a:t>
            </a:r>
            <a:endParaRPr lang="en-US" dirty="0"/>
          </a:p>
          <a:p>
            <a:pPr marL="109728" indent="0">
              <a:spcAft>
                <a:spcPts val="1000"/>
              </a:spcAft>
              <a:buNone/>
            </a:pPr>
            <a:r>
              <a:rPr lang="en-US" sz="1700" dirty="0"/>
              <a:t>	1 Corinthians 11:1</a:t>
            </a:r>
          </a:p>
          <a:p>
            <a:pPr marL="109728" indent="0">
              <a:buNone/>
            </a:pPr>
            <a:r>
              <a:rPr lang="en-US" dirty="0"/>
              <a:t>	</a:t>
            </a:r>
            <a:r>
              <a:rPr lang="vi-VN" dirty="0" smtClean="0"/>
              <a:t>Phi-líp</a:t>
            </a:r>
            <a:r>
              <a:rPr lang="en-US" dirty="0" smtClean="0"/>
              <a:t> </a:t>
            </a:r>
            <a:r>
              <a:rPr lang="ru-RU" dirty="0" smtClean="0"/>
              <a:t> </a:t>
            </a:r>
            <a:r>
              <a:rPr lang="en-US" dirty="0" smtClean="0"/>
              <a:t>3:17</a:t>
            </a:r>
            <a:endParaRPr lang="en-US" dirty="0"/>
          </a:p>
          <a:p>
            <a:pPr marL="109728" indent="0">
              <a:buNone/>
            </a:pPr>
            <a:r>
              <a:rPr lang="en-US" sz="1700" dirty="0"/>
              <a:t>	Philippians 3:17</a:t>
            </a:r>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705600" y="2286000"/>
            <a:ext cx="2438400" cy="4114800"/>
          </a:xfrm>
          <a:prstGeom prst="rect">
            <a:avLst/>
          </a:prstGeom>
        </p:spPr>
      </p:pic>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95761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500"/>
                                        <p:tgtEl>
                                          <p:spTgt spid="2">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linds(horizontal)">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95400"/>
            <a:ext cx="7162800" cy="4876800"/>
          </a:xfrm>
        </p:spPr>
        <p:txBody>
          <a:bodyPr>
            <a:normAutofit/>
          </a:bodyPr>
          <a:lstStyle/>
          <a:p>
            <a:pPr marL="624078" lvl="1" indent="-514350">
              <a:spcBef>
                <a:spcPts val="400"/>
              </a:spcBef>
              <a:spcAft>
                <a:spcPts val="2000"/>
              </a:spcAft>
              <a:buClr>
                <a:schemeClr val="accent1">
                  <a:lumMod val="75000"/>
                </a:schemeClr>
              </a:buClr>
              <a:buSzPct val="100000"/>
              <a:buFont typeface="+mj-lt"/>
              <a:buAutoNum type="arabicPeriod" startAt="6"/>
            </a:pPr>
            <a:r>
              <a:rPr lang="vi-VN" sz="3200" dirty="0" smtClean="0"/>
              <a:t>Nền </a:t>
            </a:r>
            <a:r>
              <a:rPr lang="vi-VN" sz="3200" dirty="0"/>
              <a:t>văn hóa </a:t>
            </a:r>
            <a:r>
              <a:rPr lang="en-US" sz="3200" b="1" u="sng" dirty="0" err="1">
                <a:solidFill>
                  <a:schemeClr val="accent2"/>
                </a:solidFill>
              </a:rPr>
              <a:t>chịu</a:t>
            </a:r>
            <a:r>
              <a:rPr lang="en-US" sz="3200" b="1" u="sng" dirty="0">
                <a:solidFill>
                  <a:schemeClr val="accent2"/>
                </a:solidFill>
              </a:rPr>
              <a:t> </a:t>
            </a:r>
            <a:r>
              <a:rPr lang="en-US" sz="3200" b="1" u="sng" dirty="0" err="1">
                <a:solidFill>
                  <a:schemeClr val="accent2"/>
                </a:solidFill>
              </a:rPr>
              <a:t>trách</a:t>
            </a:r>
            <a:r>
              <a:rPr lang="en-US" sz="3200" b="1" u="sng" dirty="0">
                <a:solidFill>
                  <a:schemeClr val="accent2"/>
                </a:solidFill>
              </a:rPr>
              <a:t> </a:t>
            </a:r>
            <a:r>
              <a:rPr lang="en-US" sz="3200" b="1" u="sng" dirty="0" err="1">
                <a:solidFill>
                  <a:schemeClr val="accent2"/>
                </a:solidFill>
              </a:rPr>
              <a:t>nhiệm</a:t>
            </a:r>
            <a:r>
              <a:rPr lang="en-US" sz="3200" b="1" u="sng" dirty="0">
                <a:solidFill>
                  <a:schemeClr val="accent2"/>
                </a:solidFill>
              </a:rPr>
              <a:t> </a:t>
            </a:r>
            <a:r>
              <a:rPr lang="en-US" sz="3200" b="1" u="sng" dirty="0" smtClean="0">
                <a:solidFill>
                  <a:schemeClr val="accent2"/>
                </a:solidFill>
              </a:rPr>
              <a:t> </a:t>
            </a:r>
            <a:r>
              <a:rPr lang="en-US" sz="3200" dirty="0" err="1" smtClean="0"/>
              <a:t>cá</a:t>
            </a:r>
            <a:r>
              <a:rPr lang="en-US" sz="3200" dirty="0" smtClean="0"/>
              <a:t> </a:t>
            </a:r>
            <a:r>
              <a:rPr lang="en-US" sz="3200" dirty="0" err="1"/>
              <a:t>nhân</a:t>
            </a:r>
            <a:r>
              <a:rPr lang="en-US" sz="3200" b="1" u="sng" dirty="0" smtClean="0"/>
              <a:t/>
            </a:r>
            <a:br>
              <a:rPr lang="en-US" sz="3200" b="1" u="sng" dirty="0" smtClean="0"/>
            </a:br>
            <a:r>
              <a:rPr lang="en-US" sz="2000" dirty="0" smtClean="0"/>
              <a:t>A culture of personal </a:t>
            </a:r>
            <a:r>
              <a:rPr lang="en-US" sz="2000" u="sng" dirty="0" smtClean="0">
                <a:solidFill>
                  <a:srgbClr val="FF0000"/>
                </a:solidFill>
              </a:rPr>
              <a:t>responsibility</a:t>
            </a:r>
            <a:endParaRPr lang="en-US" sz="3200" dirty="0" smtClean="0"/>
          </a:p>
          <a:p>
            <a:pPr marL="109728" indent="0">
              <a:buNone/>
            </a:pPr>
            <a:r>
              <a:rPr lang="en-US" dirty="0"/>
              <a:t>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934199" y="2743200"/>
            <a:ext cx="2209799" cy="3657600"/>
          </a:xfrm>
          <a:prstGeom prst="rect">
            <a:avLst/>
          </a:prstGeom>
        </p:spPr>
      </p:pic>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3288" r="34629"/>
          <a:stretch/>
        </p:blipFill>
        <p:spPr>
          <a:xfrm>
            <a:off x="0" y="2610823"/>
            <a:ext cx="5410200" cy="4247177"/>
          </a:xfrm>
          <a:prstGeom prst="rect">
            <a:avLst/>
          </a:prstGeom>
        </p:spPr>
      </p:pic>
      <p:sp>
        <p:nvSpPr>
          <p:cNvPr id="7" name="Date Placeholder 6"/>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9419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599" y="1524000"/>
            <a:ext cx="6853741" cy="4876800"/>
          </a:xfrm>
        </p:spPr>
        <p:txBody>
          <a:bodyPr>
            <a:normAutofit/>
          </a:bodyPr>
          <a:lstStyle/>
          <a:p>
            <a:pPr marL="624078" lvl="1" indent="-514350">
              <a:spcBef>
                <a:spcPts val="400"/>
              </a:spcBef>
              <a:spcAft>
                <a:spcPts val="2000"/>
              </a:spcAft>
              <a:buClr>
                <a:schemeClr val="accent1">
                  <a:lumMod val="75000"/>
                </a:schemeClr>
              </a:buClr>
              <a:buSzPct val="100000"/>
              <a:buFont typeface="+mj-lt"/>
              <a:buAutoNum type="arabicPeriod" startAt="6"/>
            </a:pPr>
            <a:r>
              <a:rPr lang="vi-VN" sz="3200" dirty="0"/>
              <a:t>Nền văn hóa </a:t>
            </a:r>
            <a:r>
              <a:rPr lang="en-US" sz="3200" b="1" u="sng" dirty="0" err="1">
                <a:solidFill>
                  <a:schemeClr val="accent2"/>
                </a:solidFill>
              </a:rPr>
              <a:t>chịu</a:t>
            </a:r>
            <a:r>
              <a:rPr lang="en-US" sz="3200" b="1" u="sng" dirty="0">
                <a:solidFill>
                  <a:schemeClr val="accent2"/>
                </a:solidFill>
              </a:rPr>
              <a:t> </a:t>
            </a:r>
            <a:r>
              <a:rPr lang="en-US" sz="3200" b="1" u="sng" dirty="0" err="1">
                <a:solidFill>
                  <a:schemeClr val="accent2"/>
                </a:solidFill>
              </a:rPr>
              <a:t>trách</a:t>
            </a:r>
            <a:r>
              <a:rPr lang="en-US" sz="3200" b="1" u="sng" dirty="0">
                <a:solidFill>
                  <a:schemeClr val="accent2"/>
                </a:solidFill>
              </a:rPr>
              <a:t> </a:t>
            </a:r>
            <a:r>
              <a:rPr lang="en-US" sz="3200" b="1" u="sng" dirty="0" err="1">
                <a:solidFill>
                  <a:schemeClr val="accent2"/>
                </a:solidFill>
              </a:rPr>
              <a:t>nhiệm</a:t>
            </a:r>
            <a:r>
              <a:rPr lang="en-US" sz="3200" b="1" u="sng" dirty="0">
                <a:solidFill>
                  <a:schemeClr val="accent2"/>
                </a:solidFill>
              </a:rPr>
              <a:t>  </a:t>
            </a:r>
            <a:r>
              <a:rPr lang="en-US" sz="3200" dirty="0" err="1"/>
              <a:t>cá</a:t>
            </a:r>
            <a:r>
              <a:rPr lang="en-US" sz="3200" dirty="0"/>
              <a:t> </a:t>
            </a:r>
            <a:r>
              <a:rPr lang="en-US" sz="3200" dirty="0" err="1"/>
              <a:t>nhân</a:t>
            </a:r>
            <a:r>
              <a:rPr lang="en-US" sz="3200" b="1" u="sng" dirty="0" smtClean="0"/>
              <a:t/>
            </a:r>
            <a:br>
              <a:rPr lang="en-US" sz="3200" b="1" u="sng" dirty="0" smtClean="0"/>
            </a:br>
            <a:r>
              <a:rPr lang="en-US" sz="2000" dirty="0" smtClean="0"/>
              <a:t>A culture of personal </a:t>
            </a:r>
            <a:r>
              <a:rPr lang="en-US" sz="2000" u="sng" dirty="0" smtClean="0">
                <a:solidFill>
                  <a:srgbClr val="FF0000"/>
                </a:solidFill>
              </a:rPr>
              <a:t>responsibility</a:t>
            </a:r>
            <a:endParaRPr lang="en-US" sz="3200" dirty="0" smtClean="0"/>
          </a:p>
          <a:p>
            <a:pPr marL="109728" indent="0">
              <a:buNone/>
            </a:pPr>
            <a:r>
              <a:rPr lang="en-US" dirty="0"/>
              <a:t>	</a:t>
            </a:r>
            <a:r>
              <a:rPr lang="en-US" dirty="0" err="1"/>
              <a:t>Thi</a:t>
            </a:r>
            <a:r>
              <a:rPr lang="en-US" dirty="0"/>
              <a:t> </a:t>
            </a:r>
            <a:r>
              <a:rPr lang="en-US" dirty="0" err="1"/>
              <a:t>thiên</a:t>
            </a:r>
            <a:r>
              <a:rPr lang="en-US" dirty="0"/>
              <a:t> </a:t>
            </a:r>
            <a:r>
              <a:rPr lang="ru-RU" dirty="0" smtClean="0"/>
              <a:t>50</a:t>
            </a:r>
            <a:r>
              <a:rPr lang="en-US" dirty="0" smtClean="0"/>
              <a:t>:6</a:t>
            </a:r>
            <a:endParaRPr lang="en-US" dirty="0"/>
          </a:p>
          <a:p>
            <a:pPr marL="109728" indent="0">
              <a:spcAft>
                <a:spcPts val="1000"/>
              </a:spcAft>
              <a:buNone/>
            </a:pPr>
            <a:r>
              <a:rPr lang="en-US" sz="1800" dirty="0"/>
              <a:t>	Psalm 51:6</a:t>
            </a:r>
          </a:p>
          <a:p>
            <a:pPr marL="109728" indent="0">
              <a:buNone/>
            </a:pPr>
            <a:r>
              <a:rPr lang="en-US" dirty="0"/>
              <a:t>	</a:t>
            </a:r>
            <a:r>
              <a:rPr lang="ru-RU" dirty="0" smtClean="0"/>
              <a:t>2</a:t>
            </a:r>
            <a:r>
              <a:rPr lang="en-US" dirty="0" smtClean="0"/>
              <a:t> </a:t>
            </a:r>
            <a:r>
              <a:rPr lang="vi-VN" dirty="0"/>
              <a:t>Cô-rinh-tô</a:t>
            </a:r>
            <a:r>
              <a:rPr lang="ru-RU" dirty="0" smtClean="0"/>
              <a:t> </a:t>
            </a:r>
            <a:r>
              <a:rPr lang="en-US" dirty="0" smtClean="0"/>
              <a:t>5:15</a:t>
            </a:r>
            <a:endParaRPr lang="en-US" dirty="0"/>
          </a:p>
          <a:p>
            <a:pPr marL="109728" indent="0">
              <a:spcAft>
                <a:spcPts val="1000"/>
              </a:spcAft>
              <a:buNone/>
            </a:pPr>
            <a:r>
              <a:rPr lang="en-US" sz="1800" dirty="0"/>
              <a:t>	2 Corinthians 5:15</a:t>
            </a:r>
          </a:p>
          <a:p>
            <a:pPr marL="109728" indent="0">
              <a:buNone/>
            </a:pPr>
            <a:r>
              <a:rPr lang="en-US" dirty="0"/>
              <a:t>	</a:t>
            </a:r>
            <a:r>
              <a:rPr lang="ru-RU" dirty="0" smtClean="0"/>
              <a:t>2</a:t>
            </a:r>
            <a:r>
              <a:rPr lang="en-US" dirty="0" smtClean="0"/>
              <a:t> </a:t>
            </a:r>
            <a:r>
              <a:rPr lang="vi-VN" dirty="0"/>
              <a:t>Cô-rinh-tô</a:t>
            </a:r>
            <a:r>
              <a:rPr lang="ru-RU" dirty="0" smtClean="0"/>
              <a:t> </a:t>
            </a:r>
            <a:r>
              <a:rPr lang="en-US" dirty="0" smtClean="0"/>
              <a:t>7:1</a:t>
            </a:r>
            <a:endParaRPr lang="en-US" dirty="0"/>
          </a:p>
          <a:p>
            <a:pPr marL="109728" indent="0">
              <a:buNone/>
            </a:pPr>
            <a:r>
              <a:rPr lang="en-US" sz="1800" dirty="0"/>
              <a:t>	2 Corinthians 7:1</a:t>
            </a:r>
          </a:p>
          <a:p>
            <a:pPr marL="109728" indent="0">
              <a:buNone/>
            </a:pPr>
            <a:r>
              <a:rPr lang="en-US" dirty="0"/>
              <a:t>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544684" y="2514600"/>
            <a:ext cx="2599315" cy="3886200"/>
          </a:xfrm>
          <a:prstGeom prst="rect">
            <a:avLst/>
          </a:prstGeom>
        </p:spPr>
      </p:pic>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5172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500"/>
                                        <p:tgtEl>
                                          <p:spTgt spid="2">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linds(horizontal)">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19200"/>
            <a:ext cx="7696200" cy="5181600"/>
          </a:xfrm>
        </p:spPr>
        <p:txBody>
          <a:bodyPr>
            <a:normAutofit/>
          </a:bodyPr>
          <a:lstStyle/>
          <a:p>
            <a:pPr marL="624078" lvl="1" indent="-514350">
              <a:spcBef>
                <a:spcPts val="400"/>
              </a:spcBef>
              <a:spcAft>
                <a:spcPts val="1000"/>
              </a:spcAft>
              <a:buClr>
                <a:schemeClr val="accent1">
                  <a:lumMod val="75000"/>
                </a:schemeClr>
              </a:buClr>
              <a:buSzPct val="100000"/>
              <a:buFont typeface="+mj-lt"/>
              <a:buAutoNum type="arabicPeriod" startAt="7"/>
            </a:pPr>
            <a:r>
              <a:rPr lang="en-US" sz="3200" b="1" u="sng" dirty="0" err="1" smtClean="0"/>
              <a:t>Đức</a:t>
            </a:r>
            <a:r>
              <a:rPr lang="en-US" sz="3200" b="1" u="sng" dirty="0" smtClean="0"/>
              <a:t> tin</a:t>
            </a:r>
            <a:r>
              <a:rPr lang="en-US" sz="3200" b="1" dirty="0" smtClean="0"/>
              <a:t>   </a:t>
            </a:r>
            <a:r>
              <a:rPr lang="en-US" sz="2000" u="sng" dirty="0" smtClean="0">
                <a:solidFill>
                  <a:srgbClr val="FF0000"/>
                </a:solidFill>
              </a:rPr>
              <a:t>Faith</a:t>
            </a:r>
            <a:endParaRPr lang="en-US" sz="3200" u="sng" dirty="0" smtClean="0">
              <a:solidFill>
                <a:srgbClr val="FF0000"/>
              </a:solidFill>
            </a:endParaRPr>
          </a:p>
          <a:p>
            <a:pPr marL="693738" lvl="1" indent="0">
              <a:spcBef>
                <a:spcPts val="400"/>
              </a:spcBef>
              <a:spcAft>
                <a:spcPts val="2000"/>
              </a:spcAft>
              <a:buClr>
                <a:schemeClr val="accent1">
                  <a:lumMod val="75000"/>
                </a:schemeClr>
              </a:buClr>
              <a:buSzPct val="100000"/>
              <a:buNone/>
            </a:pPr>
            <a:r>
              <a:rPr lang="vi-VN" sz="2800" dirty="0"/>
              <a:t>quyền năng từ Đức Chúa Trời, thứ quyền năng luôn đưa tới hành động!</a:t>
            </a:r>
            <a:r>
              <a:rPr lang="en-US" sz="2800" dirty="0" smtClean="0"/>
              <a:t/>
            </a:r>
            <a:br>
              <a:rPr lang="en-US" sz="2800" dirty="0" smtClean="0"/>
            </a:br>
            <a:r>
              <a:rPr lang="en-US" sz="1800" dirty="0" smtClean="0"/>
              <a:t>A power from God that always leads to action!</a:t>
            </a:r>
          </a:p>
          <a:p>
            <a:pPr marL="109728" indent="0">
              <a:buNone/>
            </a:pPr>
            <a:r>
              <a:rPr lang="en-US" dirty="0"/>
              <a:t>	</a:t>
            </a:r>
            <a:endParaRPr lang="en-US" sz="1900"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7207254" y="3505200"/>
            <a:ext cx="1936745" cy="2895600"/>
          </a:xfrm>
          <a:prstGeom prst="rect">
            <a:avLst/>
          </a:prstGeom>
        </p:spPr>
      </p:pic>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276600"/>
            <a:ext cx="4655032" cy="3276600"/>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6611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5029200" cy="5029200"/>
          </a:xfrm>
        </p:spPr>
        <p:txBody>
          <a:bodyPr>
            <a:normAutofit fontScale="85000" lnSpcReduction="10000"/>
          </a:bodyPr>
          <a:lstStyle/>
          <a:p>
            <a:pPr marL="457200" lvl="1" indent="-457200">
              <a:spcBef>
                <a:spcPts val="400"/>
              </a:spcBef>
              <a:spcAft>
                <a:spcPts val="1000"/>
              </a:spcAft>
              <a:buClr>
                <a:schemeClr val="accent1">
                  <a:lumMod val="75000"/>
                </a:schemeClr>
              </a:buClr>
              <a:buSzPct val="100000"/>
              <a:buFont typeface="+mj-lt"/>
              <a:buAutoNum type="arabicPeriod" startAt="7"/>
            </a:pPr>
            <a:r>
              <a:rPr lang="en-US" sz="3200" b="1" u="sng" dirty="0" err="1"/>
              <a:t>Đức</a:t>
            </a:r>
            <a:r>
              <a:rPr lang="en-US" sz="3200" b="1" u="sng" dirty="0"/>
              <a:t> tin</a:t>
            </a:r>
            <a:r>
              <a:rPr lang="en-US" sz="3200" dirty="0" smtClean="0"/>
              <a:t>      </a:t>
            </a:r>
            <a:r>
              <a:rPr lang="en-US" sz="2000" u="sng" dirty="0" smtClean="0">
                <a:solidFill>
                  <a:srgbClr val="FF0000"/>
                </a:solidFill>
              </a:rPr>
              <a:t>Faith</a:t>
            </a:r>
            <a:endParaRPr lang="en-US" sz="3200" u="sng" dirty="0" smtClean="0">
              <a:solidFill>
                <a:srgbClr val="FF0000"/>
              </a:solidFill>
            </a:endParaRPr>
          </a:p>
          <a:p>
            <a:pPr marL="465138" lvl="1" indent="0">
              <a:spcBef>
                <a:spcPts val="400"/>
              </a:spcBef>
              <a:spcAft>
                <a:spcPts val="2000"/>
              </a:spcAft>
              <a:buClr>
                <a:schemeClr val="accent1">
                  <a:lumMod val="75000"/>
                </a:schemeClr>
              </a:buClr>
              <a:buSzPct val="100000"/>
              <a:buNone/>
            </a:pPr>
            <a:r>
              <a:rPr lang="vi-VN" sz="2800" dirty="0"/>
              <a:t>quyền năng từ Đức Chúa Trời, thứ quyền năng luôn đưa tới hành động</a:t>
            </a:r>
            <a:r>
              <a:rPr lang="en-US" sz="2800" dirty="0" smtClean="0"/>
              <a:t/>
            </a:r>
            <a:br>
              <a:rPr lang="en-US" sz="2800" dirty="0" smtClean="0"/>
            </a:br>
            <a:r>
              <a:rPr lang="en-US" sz="1800" dirty="0" smtClean="0"/>
              <a:t>A power from God that always leads to action!</a:t>
            </a:r>
          </a:p>
          <a:p>
            <a:pPr marL="109728" indent="0">
              <a:buNone/>
            </a:pPr>
            <a:r>
              <a:rPr lang="en-US" dirty="0"/>
              <a:t>	</a:t>
            </a:r>
            <a:r>
              <a:rPr lang="vi-VN" dirty="0" smtClean="0"/>
              <a:t>Giăng</a:t>
            </a:r>
            <a:r>
              <a:rPr lang="en-US" dirty="0" smtClean="0"/>
              <a:t> 11:40</a:t>
            </a:r>
            <a:endParaRPr lang="en-US" dirty="0"/>
          </a:p>
          <a:p>
            <a:pPr marL="109728" indent="0">
              <a:spcAft>
                <a:spcPts val="1000"/>
              </a:spcAft>
              <a:buNone/>
            </a:pPr>
            <a:r>
              <a:rPr lang="en-US" sz="1900" dirty="0"/>
              <a:t>	John 11:40</a:t>
            </a:r>
          </a:p>
          <a:p>
            <a:pPr marL="109728" indent="0">
              <a:buNone/>
            </a:pPr>
            <a:r>
              <a:rPr lang="en-US" dirty="0"/>
              <a:t>	</a:t>
            </a:r>
            <a:r>
              <a:rPr lang="en-US" dirty="0" smtClean="0"/>
              <a:t>1</a:t>
            </a:r>
            <a:r>
              <a:rPr lang="vi-VN" dirty="0" smtClean="0"/>
              <a:t> </a:t>
            </a:r>
            <a:r>
              <a:rPr lang="vi-VN" dirty="0"/>
              <a:t>Các Vua</a:t>
            </a:r>
            <a:r>
              <a:rPr lang="en-US" dirty="0" smtClean="0"/>
              <a:t> 18:16-45</a:t>
            </a:r>
            <a:endParaRPr lang="en-US" dirty="0"/>
          </a:p>
          <a:p>
            <a:pPr marL="109728" indent="0">
              <a:spcAft>
                <a:spcPts val="1000"/>
              </a:spcAft>
              <a:buNone/>
            </a:pPr>
            <a:r>
              <a:rPr lang="en-US" sz="1900" dirty="0"/>
              <a:t>	1 Kings 18:16-45</a:t>
            </a:r>
          </a:p>
          <a:p>
            <a:pPr marL="109728" indent="0">
              <a:buNone/>
            </a:pPr>
            <a:r>
              <a:rPr lang="en-US" dirty="0"/>
              <a:t>	</a:t>
            </a:r>
            <a:r>
              <a:rPr lang="vi-VN" dirty="0" smtClean="0"/>
              <a:t>Gia-cơ</a:t>
            </a:r>
            <a:r>
              <a:rPr lang="en-US" dirty="0" smtClean="0"/>
              <a:t> 2:14-17</a:t>
            </a:r>
            <a:endParaRPr lang="en-US" dirty="0"/>
          </a:p>
          <a:p>
            <a:pPr marL="109728" indent="0">
              <a:spcAft>
                <a:spcPts val="1000"/>
              </a:spcAft>
              <a:buNone/>
            </a:pPr>
            <a:r>
              <a:rPr lang="en-US" sz="1900" dirty="0"/>
              <a:t>	James 2:14-17</a:t>
            </a:r>
          </a:p>
          <a:p>
            <a:pPr marL="109728" indent="0">
              <a:buNone/>
            </a:pPr>
            <a:r>
              <a:rPr lang="en-US" dirty="0"/>
              <a:t>	</a:t>
            </a:r>
            <a:r>
              <a:rPr lang="vi-VN" dirty="0" smtClean="0"/>
              <a:t>Hê-bơ-rơ</a:t>
            </a:r>
            <a:r>
              <a:rPr lang="en-US" dirty="0" smtClean="0"/>
              <a:t> 12:1-2</a:t>
            </a:r>
            <a:br>
              <a:rPr lang="en-US" dirty="0" smtClean="0"/>
            </a:br>
            <a:r>
              <a:rPr lang="en-US" sz="1900" dirty="0"/>
              <a:t>	Hebrews 12:1-2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sp>
        <p:nvSpPr>
          <p:cNvPr id="8" name="Title 4"/>
          <p:cNvSpPr>
            <a:spLocks noGrp="1"/>
          </p:cNvSpPr>
          <p:nvPr>
            <p:ph type="title"/>
          </p:nvPr>
        </p:nvSpPr>
        <p:spPr>
          <a:xfrm>
            <a:off x="457200" y="0"/>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7672" r="34624" b="24201"/>
          <a:stretch/>
        </p:blipFill>
        <p:spPr>
          <a:xfrm>
            <a:off x="5105400" y="2667000"/>
            <a:ext cx="4038600" cy="3809500"/>
          </a:xfrm>
          <a:prstGeom prst="rect">
            <a:avLst/>
          </a:prstGeom>
        </p:spPr>
      </p:pic>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10847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500"/>
                                        <p:tgtEl>
                                          <p:spTgt spid="2">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linds(horizontal)">
                                      <p:cBhvr>
                                        <p:cTn id="31" dur="500"/>
                                        <p:tgtEl>
                                          <p:spTgt spid="2">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linds(horizontal)">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3187891"/>
          </a:xfrm>
        </p:spPr>
        <p:txBody>
          <a:bodyPr>
            <a:normAutofit/>
          </a:bodyPr>
          <a:lstStyle/>
          <a:p>
            <a:pPr marL="850392" lvl="1" indent="-457200">
              <a:buFont typeface="+mj-lt"/>
              <a:buAutoNum type="arabicPeriod"/>
            </a:pPr>
            <a:r>
              <a:rPr lang="vi-VN" sz="3200" dirty="0" smtClean="0">
                <a:solidFill>
                  <a:srgbClr val="0070C0"/>
                </a:solidFill>
              </a:rPr>
              <a:t>Những </a:t>
            </a:r>
            <a:r>
              <a:rPr lang="vi-VN" sz="3200" dirty="0">
                <a:solidFill>
                  <a:srgbClr val="0070C0"/>
                </a:solidFill>
              </a:rPr>
              <a:t>người đi đầu trong mục vụ Thách Thức Thanh Thiếu Niên phát triển ADN của mục vụ này như thế nào</a:t>
            </a:r>
            <a:r>
              <a:rPr lang="en-US" sz="3200" dirty="0" smtClean="0">
                <a:solidFill>
                  <a:srgbClr val="0070C0"/>
                </a:solidFill>
              </a:rPr>
              <a:t>?</a:t>
            </a:r>
            <a:r>
              <a:rPr lang="en-US" dirty="0" smtClean="0">
                <a:solidFill>
                  <a:srgbClr val="0070C0"/>
                </a:solidFill>
              </a:rPr>
              <a:t/>
            </a:r>
            <a:br>
              <a:rPr lang="en-US" dirty="0" smtClean="0">
                <a:solidFill>
                  <a:srgbClr val="0070C0"/>
                </a:solidFill>
              </a:rPr>
            </a:br>
            <a:r>
              <a:rPr lang="en-US" sz="2000" dirty="0" smtClean="0"/>
              <a:t>How </a:t>
            </a:r>
            <a:r>
              <a:rPr lang="en-US" sz="2000" dirty="0"/>
              <a:t>did the pioneers of Teen Challenge develop the DNA of this ministry?</a:t>
            </a:r>
            <a:r>
              <a:rPr lang="en-US" u="sng" dirty="0"/>
              <a:t/>
            </a:r>
            <a:br>
              <a:rPr lang="en-US" u="sng" dirty="0"/>
            </a:br>
            <a:endParaRPr lang="en-US"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17</a:t>
            </a:fld>
            <a:endParaRPr lang="en-US"/>
          </a:p>
        </p:txBody>
      </p:sp>
      <p:sp>
        <p:nvSpPr>
          <p:cNvPr id="5" name="Title 4"/>
          <p:cNvSpPr>
            <a:spLocks noGrp="1"/>
          </p:cNvSpPr>
          <p:nvPr>
            <p:ph type="title"/>
          </p:nvPr>
        </p:nvSpPr>
        <p:spPr>
          <a:xfrm>
            <a:off x="457200" y="274638"/>
            <a:ext cx="8229600" cy="1858962"/>
          </a:xfrm>
        </p:spPr>
        <p:txBody>
          <a:bodyPr>
            <a:normAutofit fontScale="90000"/>
          </a:bodyPr>
          <a:lstStyle/>
          <a:p>
            <a:pPr marL="688975" indent="-688975"/>
            <a:r>
              <a:rPr lang="en-US" dirty="0"/>
              <a:t>C</a:t>
            </a:r>
            <a:r>
              <a:rPr lang="en-US" dirty="0" smtClean="0"/>
              <a:t>.	</a:t>
            </a:r>
            <a:r>
              <a:rPr lang="vi-VN" dirty="0" smtClean="0">
                <a:effectLst/>
              </a:rPr>
              <a:t>Làm </a:t>
            </a:r>
            <a:r>
              <a:rPr lang="vi-VN" dirty="0">
                <a:effectLst/>
              </a:rPr>
              <a:t>thế nào để tôi biến ADN của Teen Challenge thành một phần mục vụ của </a:t>
            </a:r>
            <a:r>
              <a:rPr lang="vi-VN" dirty="0" smtClean="0">
                <a:effectLst/>
              </a:rPr>
              <a:t>tôi</a:t>
            </a:r>
            <a:r>
              <a:rPr lang="en-US" dirty="0" smtClean="0">
                <a:effectLst/>
              </a:rPr>
              <a:t>?</a:t>
            </a:r>
            <a:br>
              <a:rPr lang="en-US" dirty="0" smtClean="0">
                <a:effectLst/>
              </a:rPr>
            </a:br>
            <a:r>
              <a:rPr lang="en-US" sz="2200" dirty="0" smtClean="0"/>
              <a:t>How can I make the DNA of TC part of my ministry?</a:t>
            </a:r>
            <a:endParaRPr lang="en-US" sz="2200" dirty="0"/>
          </a:p>
        </p:txBody>
      </p:sp>
      <p:sp>
        <p:nvSpPr>
          <p:cNvPr id="6" name="Date Placeholder 5"/>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29772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91200"/>
          </a:xfrm>
        </p:spPr>
        <p:txBody>
          <a:bodyPr>
            <a:normAutofit/>
          </a:bodyPr>
          <a:lstStyle/>
          <a:p>
            <a:pPr marL="630238" lvl="2" indent="-630238">
              <a:spcAft>
                <a:spcPts val="1500"/>
              </a:spcAft>
              <a:buNone/>
            </a:pPr>
            <a:r>
              <a:rPr lang="en-US" sz="2400" dirty="0" smtClean="0"/>
              <a:t>a.	</a:t>
            </a:r>
            <a:r>
              <a:rPr lang="vi-VN" sz="2400" dirty="0" smtClean="0">
                <a:solidFill>
                  <a:srgbClr val="0070C0"/>
                </a:solidFill>
              </a:rPr>
              <a:t>Những </a:t>
            </a:r>
            <a:r>
              <a:rPr lang="vi-VN" sz="2400" dirty="0">
                <a:solidFill>
                  <a:srgbClr val="0070C0"/>
                </a:solidFill>
              </a:rPr>
              <a:t>đặc điểm ADN đến từ Chúa này </a:t>
            </a:r>
            <a:r>
              <a:rPr lang="vi-VN" sz="2400" b="1" u="sng" dirty="0">
                <a:solidFill>
                  <a:srgbClr val="FF0000"/>
                </a:solidFill>
              </a:rPr>
              <a:t>đã</a:t>
            </a:r>
            <a:r>
              <a:rPr lang="vi-VN" sz="2400" dirty="0">
                <a:solidFill>
                  <a:srgbClr val="FF0000"/>
                </a:solidFill>
              </a:rPr>
              <a:t> </a:t>
            </a:r>
            <a:r>
              <a:rPr lang="vi-VN" sz="2400" dirty="0">
                <a:solidFill>
                  <a:srgbClr val="0070C0"/>
                </a:solidFill>
              </a:rPr>
              <a:t>là một phần đời sống và chức vụ của họ </a:t>
            </a:r>
            <a:r>
              <a:rPr lang="vi-VN" sz="2400" b="1" u="sng" dirty="0">
                <a:solidFill>
                  <a:srgbClr val="FF0000"/>
                </a:solidFill>
              </a:rPr>
              <a:t>trước khi </a:t>
            </a:r>
            <a:r>
              <a:rPr lang="vi-VN" sz="2400" dirty="0">
                <a:solidFill>
                  <a:srgbClr val="0070C0"/>
                </a:solidFill>
              </a:rPr>
              <a:t>họ đến làm việc tại Teen Challenge</a:t>
            </a:r>
            <a:r>
              <a:rPr lang="en-US" sz="2400" dirty="0" smtClean="0">
                <a:solidFill>
                  <a:srgbClr val="0070C0"/>
                </a:solidFill>
              </a:rPr>
              <a:t>.</a:t>
            </a:r>
            <a:r>
              <a:rPr lang="en-US" dirty="0" smtClean="0">
                <a:solidFill>
                  <a:srgbClr val="0070C0"/>
                </a:solidFill>
              </a:rPr>
              <a:t/>
            </a:r>
            <a:br>
              <a:rPr lang="en-US" dirty="0" smtClean="0">
                <a:solidFill>
                  <a:srgbClr val="0070C0"/>
                </a:solidFill>
              </a:rPr>
            </a:br>
            <a:r>
              <a:rPr lang="en-US" sz="1800" dirty="0" smtClean="0"/>
              <a:t>These godly DNA characteristics were </a:t>
            </a:r>
            <a:r>
              <a:rPr lang="en-US" sz="1800" u="sng" dirty="0" smtClean="0"/>
              <a:t>already part of their life</a:t>
            </a:r>
            <a:r>
              <a:rPr lang="en-US" sz="1800" dirty="0" smtClean="0"/>
              <a:t> and ministry </a:t>
            </a:r>
            <a:r>
              <a:rPr lang="en-US" sz="1800" u="sng" dirty="0" smtClean="0"/>
              <a:t>before</a:t>
            </a:r>
            <a:r>
              <a:rPr lang="en-US" sz="1800" dirty="0" smtClean="0"/>
              <a:t> they came to work at Teen Challenge.</a:t>
            </a:r>
            <a:endParaRPr lang="en-US" sz="2000"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18</a:t>
            </a:fld>
            <a:endParaRPr lang="en-US"/>
          </a:p>
        </p:txBody>
      </p:sp>
      <p:pic>
        <p:nvPicPr>
          <p:cNvPr id="5" name="Picture 6" descr="Frank Reynold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787016"/>
            <a:ext cx="5486400" cy="41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4741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91200"/>
          </a:xfrm>
        </p:spPr>
        <p:txBody>
          <a:bodyPr>
            <a:normAutofit/>
          </a:bodyPr>
          <a:lstStyle/>
          <a:p>
            <a:pPr marL="457200" lvl="2" indent="-457200">
              <a:spcAft>
                <a:spcPts val="1500"/>
              </a:spcAft>
              <a:buNone/>
            </a:pPr>
            <a:r>
              <a:rPr lang="en-US" sz="2400" dirty="0" smtClean="0"/>
              <a:t>b.	</a:t>
            </a:r>
            <a:r>
              <a:rPr lang="vi-VN" sz="2400" dirty="0" smtClean="0">
                <a:solidFill>
                  <a:srgbClr val="0070C0"/>
                </a:solidFill>
              </a:rPr>
              <a:t>Họ </a:t>
            </a:r>
            <a:r>
              <a:rPr lang="vi-VN" sz="2400" b="1" u="sng" dirty="0">
                <a:solidFill>
                  <a:srgbClr val="FF0000"/>
                </a:solidFill>
              </a:rPr>
              <a:t>áp dụng </a:t>
            </a:r>
            <a:r>
              <a:rPr lang="vi-VN" sz="2400" dirty="0">
                <a:solidFill>
                  <a:srgbClr val="0070C0"/>
                </a:solidFill>
              </a:rPr>
              <a:t>ADN này vào chức vụ của mình tại Teen Challenge, và điều này đã mang phước hạnh của Chúa đến với mục vụ</a:t>
            </a:r>
            <a:r>
              <a:rPr lang="en-US" sz="2400" dirty="0" smtClean="0">
                <a:solidFill>
                  <a:srgbClr val="0070C0"/>
                </a:solidFill>
              </a:rPr>
              <a:t>.</a:t>
            </a:r>
            <a:r>
              <a:rPr lang="en-US" dirty="0" smtClean="0">
                <a:solidFill>
                  <a:srgbClr val="0070C0"/>
                </a:solidFill>
              </a:rPr>
              <a:t/>
            </a:r>
            <a:br>
              <a:rPr lang="en-US" dirty="0" smtClean="0">
                <a:solidFill>
                  <a:srgbClr val="0070C0"/>
                </a:solidFill>
              </a:rPr>
            </a:br>
            <a:r>
              <a:rPr lang="en-US" sz="1800" dirty="0" smtClean="0"/>
              <a:t>They</a:t>
            </a:r>
            <a:r>
              <a:rPr lang="en-US" sz="1800" u="sng" dirty="0" smtClean="0"/>
              <a:t> </a:t>
            </a:r>
            <a:r>
              <a:rPr lang="en-US" sz="1800" u="sng" dirty="0"/>
              <a:t>applied this DNA </a:t>
            </a:r>
            <a:r>
              <a:rPr lang="en-US" sz="1800" dirty="0"/>
              <a:t>to their ministry in Teen Challenge, which led to God’s blessing on the ministry</a:t>
            </a:r>
            <a:r>
              <a:rPr lang="en-US" sz="1800" dirty="0" smtClean="0"/>
              <a:t>.</a:t>
            </a:r>
          </a:p>
          <a:p>
            <a:pPr lvl="2">
              <a:spcAft>
                <a:spcPts val="1500"/>
              </a:spcAft>
              <a:buFont typeface="Wingdings" panose="05000000000000000000" pitchFamily="2" charset="2"/>
              <a:buChar char="Ø"/>
            </a:pPr>
            <a:endParaRPr lang="en-US" sz="1800" dirty="0"/>
          </a:p>
          <a:p>
            <a:pPr lvl="2">
              <a:spcAft>
                <a:spcPts val="1500"/>
              </a:spcAft>
              <a:buFont typeface="Wingdings" panose="05000000000000000000" pitchFamily="2" charset="2"/>
              <a:buChar char="Ø"/>
            </a:pPr>
            <a:endParaRPr lang="en-US" sz="1800" dirty="0"/>
          </a:p>
          <a:p>
            <a:pPr marL="457200" lvl="2" indent="-457200">
              <a:spcAft>
                <a:spcPts val="1500"/>
              </a:spcAft>
              <a:buNone/>
            </a:pPr>
            <a:r>
              <a:rPr lang="en-US" sz="2400" dirty="0"/>
              <a:t>c</a:t>
            </a:r>
            <a:r>
              <a:rPr lang="en-US" sz="2400" dirty="0" smtClean="0"/>
              <a:t>.	</a:t>
            </a:r>
            <a:r>
              <a:rPr lang="vi-VN" sz="2400" dirty="0" smtClean="0">
                <a:solidFill>
                  <a:srgbClr val="0070C0"/>
                </a:solidFill>
              </a:rPr>
              <a:t>Càng </a:t>
            </a:r>
            <a:r>
              <a:rPr lang="vi-VN" sz="2400" dirty="0">
                <a:solidFill>
                  <a:srgbClr val="0070C0"/>
                </a:solidFill>
              </a:rPr>
              <a:t>làm việc lâu trong Teen Challenge, họ càng tiếp tục </a:t>
            </a:r>
            <a:r>
              <a:rPr lang="vi-VN" sz="2400" b="1" u="sng" dirty="0">
                <a:solidFill>
                  <a:srgbClr val="FF0000"/>
                </a:solidFill>
              </a:rPr>
              <a:t>tăng trưởng </a:t>
            </a:r>
            <a:r>
              <a:rPr lang="vi-VN" sz="2400" dirty="0">
                <a:solidFill>
                  <a:srgbClr val="0070C0"/>
                </a:solidFill>
              </a:rPr>
              <a:t>hơn</a:t>
            </a:r>
            <a:r>
              <a:rPr lang="en-US" sz="2400" dirty="0" smtClean="0">
                <a:solidFill>
                  <a:srgbClr val="0070C0"/>
                </a:solidFill>
              </a:rPr>
              <a:t>.</a:t>
            </a:r>
            <a:r>
              <a:rPr lang="en-US" dirty="0" smtClean="0">
                <a:solidFill>
                  <a:srgbClr val="0070C0"/>
                </a:solidFill>
              </a:rPr>
              <a:t/>
            </a:r>
            <a:br>
              <a:rPr lang="en-US" dirty="0" smtClean="0">
                <a:solidFill>
                  <a:srgbClr val="0070C0"/>
                </a:solidFill>
              </a:rPr>
            </a:br>
            <a:r>
              <a:rPr lang="en-US" sz="1800" dirty="0" smtClean="0"/>
              <a:t>They</a:t>
            </a:r>
            <a:r>
              <a:rPr lang="en-US" sz="1800" u="sng" dirty="0" smtClean="0"/>
              <a:t> </a:t>
            </a:r>
            <a:r>
              <a:rPr lang="en-US" sz="1800" u="sng" dirty="0"/>
              <a:t>continued to grow </a:t>
            </a:r>
            <a:r>
              <a:rPr lang="en-US" sz="1800" dirty="0"/>
              <a:t>the longer they worked in Teen Challenge</a:t>
            </a:r>
            <a:r>
              <a:rPr lang="en-US" sz="1800" dirty="0" smtClean="0"/>
              <a:t>.</a:t>
            </a:r>
            <a:endParaRPr lang="en-US" sz="1800"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19</a:t>
            </a:fld>
            <a:endParaRPr lang="en-US"/>
          </a:p>
        </p:txBody>
      </p:sp>
      <p:sp>
        <p:nvSpPr>
          <p:cNvPr id="5" name="Date Placeholder 4"/>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0321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981200"/>
            <a:ext cx="7696200" cy="4026091"/>
          </a:xfrm>
        </p:spPr>
        <p:txBody>
          <a:bodyPr>
            <a:normAutofit/>
          </a:bodyPr>
          <a:lstStyle/>
          <a:p>
            <a:pPr marL="624078" indent="-514350">
              <a:spcAft>
                <a:spcPts val="1200"/>
              </a:spcAft>
              <a:buClr>
                <a:schemeClr val="accent1">
                  <a:lumMod val="75000"/>
                </a:schemeClr>
              </a:buClr>
              <a:buSzPct val="100000"/>
              <a:buFont typeface="+mj-lt"/>
              <a:buAutoNum type="arabicPeriod"/>
            </a:pPr>
            <a:r>
              <a:rPr lang="vi-VN" dirty="0" smtClean="0">
                <a:solidFill>
                  <a:srgbClr val="0070C0"/>
                </a:solidFill>
              </a:rPr>
              <a:t>ADN </a:t>
            </a:r>
            <a:r>
              <a:rPr lang="vi-VN" dirty="0">
                <a:solidFill>
                  <a:srgbClr val="0070C0"/>
                </a:solidFill>
              </a:rPr>
              <a:t>là đặc điểm nhận biết của chúng tôi</a:t>
            </a:r>
            <a:r>
              <a:rPr lang="en-US" dirty="0" smtClean="0">
                <a:solidFill>
                  <a:srgbClr val="0070C0"/>
                </a:solidFill>
              </a:rPr>
              <a:t/>
            </a:r>
            <a:br>
              <a:rPr lang="en-US" dirty="0" smtClean="0">
                <a:solidFill>
                  <a:srgbClr val="0070C0"/>
                </a:solidFill>
              </a:rPr>
            </a:br>
            <a:r>
              <a:rPr lang="en-US" sz="2000" dirty="0" smtClean="0"/>
              <a:t>DNA is our identity</a:t>
            </a:r>
            <a:endParaRPr lang="en-US" dirty="0" smtClean="0"/>
          </a:p>
          <a:p>
            <a:pPr marL="624078" indent="-514350">
              <a:spcAft>
                <a:spcPts val="1200"/>
              </a:spcAft>
              <a:buClr>
                <a:schemeClr val="accent1">
                  <a:lumMod val="75000"/>
                </a:schemeClr>
              </a:buClr>
              <a:buSzPct val="100000"/>
              <a:buFont typeface="+mj-lt"/>
              <a:buAutoNum type="arabicPeriod"/>
            </a:pPr>
            <a:r>
              <a:rPr lang="en-US" dirty="0" err="1" smtClean="0">
                <a:solidFill>
                  <a:srgbClr val="0070C0"/>
                </a:solidFill>
              </a:rPr>
              <a:t>ADN</a:t>
            </a:r>
            <a:r>
              <a:rPr lang="en-US" dirty="0" smtClean="0">
                <a:solidFill>
                  <a:srgbClr val="0070C0"/>
                </a:solidFill>
              </a:rPr>
              <a:t> </a:t>
            </a:r>
            <a:r>
              <a:rPr lang="en-US" dirty="0" err="1">
                <a:solidFill>
                  <a:srgbClr val="0070C0"/>
                </a:solidFill>
              </a:rPr>
              <a:t>cho</a:t>
            </a:r>
            <a:r>
              <a:rPr lang="en-US" dirty="0">
                <a:solidFill>
                  <a:srgbClr val="0070C0"/>
                </a:solidFill>
              </a:rPr>
              <a:t> </a:t>
            </a:r>
            <a:r>
              <a:rPr lang="en-US" dirty="0" err="1">
                <a:solidFill>
                  <a:srgbClr val="0070C0"/>
                </a:solidFill>
              </a:rPr>
              <a:t>biết</a:t>
            </a:r>
            <a:r>
              <a:rPr lang="en-US" dirty="0">
                <a:solidFill>
                  <a:srgbClr val="0070C0"/>
                </a:solidFill>
              </a:rPr>
              <a:t> </a:t>
            </a:r>
            <a:r>
              <a:rPr lang="en-US" dirty="0" err="1">
                <a:solidFill>
                  <a:srgbClr val="0070C0"/>
                </a:solidFill>
              </a:rPr>
              <a:t>chúng</a:t>
            </a:r>
            <a:r>
              <a:rPr lang="en-US" dirty="0">
                <a:solidFill>
                  <a:srgbClr val="0070C0"/>
                </a:solidFill>
              </a:rPr>
              <a:t> </a:t>
            </a:r>
            <a:r>
              <a:rPr lang="en-US" dirty="0" err="1">
                <a:solidFill>
                  <a:srgbClr val="0070C0"/>
                </a:solidFill>
              </a:rPr>
              <a:t>tôi</a:t>
            </a:r>
            <a:r>
              <a:rPr lang="en-US" dirty="0">
                <a:solidFill>
                  <a:srgbClr val="0070C0"/>
                </a:solidFill>
              </a:rPr>
              <a:t> </a:t>
            </a:r>
            <a:r>
              <a:rPr lang="en-US" dirty="0" err="1">
                <a:solidFill>
                  <a:srgbClr val="0070C0"/>
                </a:solidFill>
              </a:rPr>
              <a:t>là</a:t>
            </a:r>
            <a:r>
              <a:rPr lang="en-US" dirty="0">
                <a:solidFill>
                  <a:srgbClr val="0070C0"/>
                </a:solidFill>
              </a:rPr>
              <a:t> </a:t>
            </a:r>
            <a:r>
              <a:rPr lang="en-US" dirty="0" err="1">
                <a:solidFill>
                  <a:srgbClr val="0070C0"/>
                </a:solidFill>
              </a:rPr>
              <a:t>ai</a:t>
            </a:r>
            <a:r>
              <a:rPr lang="en-US" dirty="0">
                <a:solidFill>
                  <a:srgbClr val="0070C0"/>
                </a:solidFill>
              </a:rPr>
              <a:t> ở </a:t>
            </a:r>
            <a:r>
              <a:rPr lang="en-US" dirty="0" err="1">
                <a:solidFill>
                  <a:srgbClr val="0070C0"/>
                </a:solidFill>
              </a:rPr>
              <a:t>tận</a:t>
            </a:r>
            <a:r>
              <a:rPr lang="en-US" dirty="0">
                <a:solidFill>
                  <a:srgbClr val="0070C0"/>
                </a:solidFill>
              </a:rPr>
              <a:t> </a:t>
            </a:r>
            <a:r>
              <a:rPr lang="en-US" dirty="0" err="1">
                <a:solidFill>
                  <a:srgbClr val="0070C0"/>
                </a:solidFill>
              </a:rPr>
              <a:t>sâu</a:t>
            </a:r>
            <a:r>
              <a:rPr lang="en-US" dirty="0">
                <a:solidFill>
                  <a:srgbClr val="0070C0"/>
                </a:solidFill>
              </a:rPr>
              <a:t> </a:t>
            </a:r>
            <a:r>
              <a:rPr lang="en-US" dirty="0" err="1">
                <a:solidFill>
                  <a:srgbClr val="0070C0"/>
                </a:solidFill>
              </a:rPr>
              <a:t>trong</a:t>
            </a:r>
            <a:r>
              <a:rPr lang="en-US" dirty="0">
                <a:solidFill>
                  <a:srgbClr val="0070C0"/>
                </a:solidFill>
              </a:rPr>
              <a:t> </a:t>
            </a:r>
            <a:r>
              <a:rPr lang="en-US" dirty="0" err="1">
                <a:solidFill>
                  <a:srgbClr val="0070C0"/>
                </a:solidFill>
              </a:rPr>
              <a:t>trái</a:t>
            </a:r>
            <a:r>
              <a:rPr lang="en-US" dirty="0">
                <a:solidFill>
                  <a:srgbClr val="0070C0"/>
                </a:solidFill>
              </a:rPr>
              <a:t> </a:t>
            </a:r>
            <a:r>
              <a:rPr lang="en-US" dirty="0" err="1">
                <a:solidFill>
                  <a:srgbClr val="0070C0"/>
                </a:solidFill>
              </a:rPr>
              <a:t>tim</a:t>
            </a:r>
            <a:r>
              <a:rPr lang="en-US" dirty="0">
                <a:solidFill>
                  <a:srgbClr val="0070C0"/>
                </a:solidFill>
              </a:rPr>
              <a:t>, </a:t>
            </a:r>
            <a:r>
              <a:rPr lang="en-US" dirty="0" err="1">
                <a:solidFill>
                  <a:srgbClr val="0070C0"/>
                </a:solidFill>
              </a:rPr>
              <a:t>tâm</a:t>
            </a:r>
            <a:r>
              <a:rPr lang="en-US" dirty="0">
                <a:solidFill>
                  <a:srgbClr val="0070C0"/>
                </a:solidFill>
              </a:rPr>
              <a:t> </a:t>
            </a:r>
            <a:r>
              <a:rPr lang="en-US" dirty="0" err="1">
                <a:solidFill>
                  <a:srgbClr val="0070C0"/>
                </a:solidFill>
              </a:rPr>
              <a:t>hồn</a:t>
            </a:r>
            <a:r>
              <a:rPr lang="en-US" dirty="0">
                <a:solidFill>
                  <a:srgbClr val="0070C0"/>
                </a:solidFill>
              </a:rPr>
              <a:t> </a:t>
            </a:r>
            <a:r>
              <a:rPr lang="en-US" dirty="0" err="1">
                <a:solidFill>
                  <a:srgbClr val="0070C0"/>
                </a:solidFill>
              </a:rPr>
              <a:t>và</a:t>
            </a:r>
            <a:r>
              <a:rPr lang="en-US" dirty="0">
                <a:solidFill>
                  <a:srgbClr val="0070C0"/>
                </a:solidFill>
              </a:rPr>
              <a:t> </a:t>
            </a:r>
            <a:r>
              <a:rPr lang="en-US" dirty="0" err="1">
                <a:solidFill>
                  <a:srgbClr val="0070C0"/>
                </a:solidFill>
              </a:rPr>
              <a:t>tâm</a:t>
            </a:r>
            <a:r>
              <a:rPr lang="en-US" dirty="0">
                <a:solidFill>
                  <a:srgbClr val="0070C0"/>
                </a:solidFill>
              </a:rPr>
              <a:t> </a:t>
            </a:r>
            <a:r>
              <a:rPr lang="en-US" dirty="0" err="1">
                <a:solidFill>
                  <a:srgbClr val="0070C0"/>
                </a:solidFill>
              </a:rPr>
              <a:t>linh</a:t>
            </a:r>
            <a:r>
              <a:rPr lang="en-US" dirty="0" smtClean="0">
                <a:solidFill>
                  <a:schemeClr val="accent1">
                    <a:lumMod val="75000"/>
                  </a:schemeClr>
                </a:solidFill>
              </a:rPr>
              <a:t/>
            </a:r>
            <a:br>
              <a:rPr lang="en-US" dirty="0" smtClean="0">
                <a:solidFill>
                  <a:schemeClr val="accent1">
                    <a:lumMod val="75000"/>
                  </a:schemeClr>
                </a:solidFill>
              </a:rPr>
            </a:br>
            <a:r>
              <a:rPr lang="en-US" sz="2000" dirty="0" smtClean="0"/>
              <a:t>DNA is who we are at the depths of our heart and soul and spirit</a:t>
            </a:r>
            <a:endParaRPr lang="en-US" dirty="0" smtClean="0"/>
          </a:p>
          <a:p>
            <a:pPr marL="624078" indent="-514350">
              <a:buClr>
                <a:schemeClr val="accent1">
                  <a:lumMod val="75000"/>
                </a:schemeClr>
              </a:buClr>
              <a:buSzPct val="100000"/>
              <a:buFont typeface="+mj-lt"/>
              <a:buAutoNum type="arabicPeriod"/>
            </a:pPr>
            <a:r>
              <a:rPr lang="fr-FR" dirty="0" smtClean="0">
                <a:solidFill>
                  <a:srgbClr val="0070C0"/>
                </a:solidFill>
              </a:rPr>
              <a:t>ADN </a:t>
            </a:r>
            <a:r>
              <a:rPr lang="fr-FR" dirty="0">
                <a:solidFill>
                  <a:srgbClr val="0070C0"/>
                </a:solidFill>
              </a:rPr>
              <a:t>là </a:t>
            </a:r>
            <a:r>
              <a:rPr lang="fr-FR" dirty="0" err="1">
                <a:solidFill>
                  <a:srgbClr val="0070C0"/>
                </a:solidFill>
              </a:rPr>
              <a:t>điều</a:t>
            </a:r>
            <a:r>
              <a:rPr lang="fr-FR" dirty="0">
                <a:solidFill>
                  <a:srgbClr val="0070C0"/>
                </a:solidFill>
              </a:rPr>
              <a:t> </a:t>
            </a:r>
            <a:r>
              <a:rPr lang="fr-FR" dirty="0" err="1">
                <a:solidFill>
                  <a:srgbClr val="0070C0"/>
                </a:solidFill>
              </a:rPr>
              <a:t>đưa</a:t>
            </a:r>
            <a:r>
              <a:rPr lang="fr-FR" dirty="0">
                <a:solidFill>
                  <a:srgbClr val="0070C0"/>
                </a:solidFill>
              </a:rPr>
              <a:t> </a:t>
            </a:r>
            <a:r>
              <a:rPr lang="en-US" b="1" u="sng" dirty="0" err="1">
                <a:solidFill>
                  <a:schemeClr val="accent2"/>
                </a:solidFill>
              </a:rPr>
              <a:t>sự</a:t>
            </a:r>
            <a:r>
              <a:rPr lang="en-US" b="1" u="sng" dirty="0">
                <a:solidFill>
                  <a:schemeClr val="accent2"/>
                </a:solidFill>
              </a:rPr>
              <a:t> </a:t>
            </a:r>
            <a:r>
              <a:rPr lang="en-US" b="1" u="sng" dirty="0" err="1">
                <a:solidFill>
                  <a:schemeClr val="accent2"/>
                </a:solidFill>
              </a:rPr>
              <a:t>sống</a:t>
            </a:r>
            <a:r>
              <a:rPr lang="en-US" b="1" u="sng" dirty="0">
                <a:solidFill>
                  <a:schemeClr val="accent2"/>
                </a:solidFill>
              </a:rPr>
              <a:t> </a:t>
            </a:r>
            <a:r>
              <a:rPr lang="vi-VN" dirty="0">
                <a:solidFill>
                  <a:srgbClr val="0070C0"/>
                </a:solidFill>
              </a:rPr>
              <a:t>đến với mục vụ của chúng tôi</a:t>
            </a:r>
            <a:r>
              <a:rPr lang="en-US" dirty="0" smtClean="0"/>
              <a:t/>
            </a:r>
            <a:br>
              <a:rPr lang="en-US" dirty="0" smtClean="0"/>
            </a:br>
            <a:r>
              <a:rPr lang="en-US" sz="2000" dirty="0" smtClean="0"/>
              <a:t>DNA is what brings </a:t>
            </a:r>
            <a:r>
              <a:rPr lang="en-US" sz="2000" b="1" u="sng" dirty="0" smtClean="0">
                <a:solidFill>
                  <a:srgbClr val="FF0000"/>
                </a:solidFill>
              </a:rPr>
              <a:t>life</a:t>
            </a:r>
            <a:r>
              <a:rPr lang="en-US" sz="2000" dirty="0" smtClean="0"/>
              <a:t> to our ministry</a:t>
            </a:r>
            <a:endParaRPr lang="en-US" dirty="0" smtClean="0"/>
          </a:p>
          <a:p>
            <a:pPr marL="624078" indent="-514350">
              <a:buClr>
                <a:schemeClr val="accent1">
                  <a:lumMod val="75000"/>
                </a:schemeClr>
              </a:buClr>
              <a:buSzPct val="100000"/>
              <a:buFont typeface="+mj-lt"/>
              <a:buAutoNum type="arabicPeriod"/>
            </a:pPr>
            <a:endParaRPr lang="en-US"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2</a:t>
            </a:fld>
            <a:endParaRPr lang="en-US"/>
          </a:p>
        </p:txBody>
      </p:sp>
      <p:sp>
        <p:nvSpPr>
          <p:cNvPr id="5" name="Title 4"/>
          <p:cNvSpPr>
            <a:spLocks noGrp="1"/>
          </p:cNvSpPr>
          <p:nvPr>
            <p:ph type="title"/>
          </p:nvPr>
        </p:nvSpPr>
        <p:spPr>
          <a:xfrm>
            <a:off x="457200" y="274638"/>
            <a:ext cx="8229600" cy="1401762"/>
          </a:xfrm>
        </p:spPr>
        <p:txBody>
          <a:bodyPr>
            <a:normAutofit fontScale="90000"/>
          </a:bodyPr>
          <a:lstStyle/>
          <a:p>
            <a:pPr marL="688975" indent="-688975"/>
            <a:r>
              <a:rPr lang="en-US" sz="3600" dirty="0" smtClean="0"/>
              <a:t>A.	</a:t>
            </a:r>
            <a:r>
              <a:rPr lang="vi-VN" sz="3600" dirty="0" smtClean="0">
                <a:effectLst/>
              </a:rPr>
              <a:t>Điều </a:t>
            </a:r>
            <a:r>
              <a:rPr lang="vi-VN" sz="3600" dirty="0">
                <a:effectLst/>
              </a:rPr>
              <a:t>gì đem đến thành công thực sự của mục vụ Teen Challenge</a:t>
            </a:r>
            <a:r>
              <a:rPr lang="en-US" sz="3600" dirty="0" smtClean="0">
                <a:effectLst/>
              </a:rPr>
              <a:t>?</a:t>
            </a:r>
            <a:r>
              <a:rPr lang="en-US" dirty="0" smtClean="0">
                <a:effectLst/>
              </a:rPr>
              <a:t/>
            </a:r>
            <a:br>
              <a:rPr lang="en-US" dirty="0" smtClean="0">
                <a:effectLst/>
              </a:rPr>
            </a:br>
            <a:r>
              <a:rPr lang="en-US" sz="2200" dirty="0" smtClean="0"/>
              <a:t>What brings real success to Teen Challenge Ministry?</a:t>
            </a:r>
            <a:endParaRPr lang="en-US" sz="2200" dirty="0"/>
          </a:p>
        </p:txBody>
      </p:sp>
      <p:sp>
        <p:nvSpPr>
          <p:cNvPr id="6" name="Date Placeholder 5"/>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1690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20</a:t>
            </a:fld>
            <a:endParaRPr lang="en-US"/>
          </a:p>
        </p:txBody>
      </p:sp>
      <p:sp>
        <p:nvSpPr>
          <p:cNvPr id="5" name="Title 4"/>
          <p:cNvSpPr>
            <a:spLocks noGrp="1"/>
          </p:cNvSpPr>
          <p:nvPr>
            <p:ph type="title"/>
          </p:nvPr>
        </p:nvSpPr>
        <p:spPr>
          <a:xfrm>
            <a:off x="457200" y="274638"/>
            <a:ext cx="8229600" cy="2620962"/>
          </a:xfrm>
        </p:spPr>
        <p:txBody>
          <a:bodyPr>
            <a:normAutofit fontScale="90000"/>
          </a:bodyPr>
          <a:lstStyle/>
          <a:p>
            <a:pPr marL="688975" indent="-688975"/>
            <a:r>
              <a:rPr lang="en-US" sz="3200" dirty="0" smtClean="0">
                <a:solidFill>
                  <a:schemeClr val="tx1"/>
                </a:solidFill>
              </a:rPr>
              <a:t>2.	</a:t>
            </a:r>
            <a:r>
              <a:rPr lang="vi-VN" sz="3200" dirty="0" smtClean="0">
                <a:solidFill>
                  <a:srgbClr val="0070C0"/>
                </a:solidFill>
                <a:effectLst/>
              </a:rPr>
              <a:t>Bạn </a:t>
            </a:r>
            <a:r>
              <a:rPr lang="vi-VN" sz="3200" dirty="0">
                <a:solidFill>
                  <a:srgbClr val="0070C0"/>
                </a:solidFill>
                <a:effectLst/>
              </a:rPr>
              <a:t>đánh giá điểm mạnh và điểm yếu của mình như thế nào trong việc áp dụng bảy đặc tính của ADN Teen Challenge</a:t>
            </a:r>
            <a:r>
              <a:rPr lang="en-US" sz="3200" dirty="0" smtClean="0">
                <a:solidFill>
                  <a:srgbClr val="0070C0"/>
                </a:solidFill>
                <a:effectLst/>
              </a:rPr>
              <a:t>?</a:t>
            </a:r>
            <a:br>
              <a:rPr lang="en-US" sz="3200" dirty="0" smtClean="0">
                <a:solidFill>
                  <a:srgbClr val="0070C0"/>
                </a:solidFill>
                <a:effectLst/>
              </a:rPr>
            </a:br>
            <a:r>
              <a:rPr lang="en-US" sz="2200" dirty="0" smtClean="0">
                <a:solidFill>
                  <a:schemeClr val="tx1"/>
                </a:solidFill>
                <a:effectLst/>
              </a:rPr>
              <a:t>How </a:t>
            </a:r>
            <a:r>
              <a:rPr lang="en-US" sz="2200" dirty="0">
                <a:solidFill>
                  <a:schemeClr val="tx1"/>
                </a:solidFill>
                <a:effectLst/>
              </a:rPr>
              <a:t>would you assess your strength or weakness in applying these </a:t>
            </a:r>
            <a:r>
              <a:rPr lang="en-US" sz="2200" dirty="0" smtClean="0">
                <a:solidFill>
                  <a:schemeClr val="tx1"/>
                </a:solidFill>
                <a:effectLst/>
              </a:rPr>
              <a:t>seven </a:t>
            </a:r>
            <a:r>
              <a:rPr lang="en-US" sz="2200" dirty="0">
                <a:solidFill>
                  <a:schemeClr val="tx1"/>
                </a:solidFill>
                <a:effectLst/>
              </a:rPr>
              <a:t>characteristics of the DNA of </a:t>
            </a:r>
            <a:r>
              <a:rPr lang="en-US" sz="2200" dirty="0" smtClean="0">
                <a:solidFill>
                  <a:schemeClr val="tx1"/>
                </a:solidFill>
                <a:effectLst/>
              </a:rPr>
              <a:t/>
            </a:r>
            <a:br>
              <a:rPr lang="en-US" sz="2200" dirty="0" smtClean="0">
                <a:solidFill>
                  <a:schemeClr val="tx1"/>
                </a:solidFill>
                <a:effectLst/>
              </a:rPr>
            </a:br>
            <a:r>
              <a:rPr lang="en-US" sz="2200" dirty="0" smtClean="0">
                <a:solidFill>
                  <a:schemeClr val="tx1"/>
                </a:solidFill>
                <a:effectLst/>
              </a:rPr>
              <a:t>Teen </a:t>
            </a:r>
            <a:r>
              <a:rPr lang="en-US" sz="2200" dirty="0">
                <a:solidFill>
                  <a:schemeClr val="tx1"/>
                </a:solidFill>
                <a:effectLst/>
              </a:rPr>
              <a:t>Challenge?</a:t>
            </a:r>
            <a:endParaRPr lang="en-US" sz="2200" dirty="0">
              <a:solidFill>
                <a:schemeClr val="tx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282"/>
          <a:stretch/>
        </p:blipFill>
        <p:spPr>
          <a:xfrm>
            <a:off x="1981200" y="3085763"/>
            <a:ext cx="5486400" cy="3391236"/>
          </a:xfrm>
          <a:prstGeom prst="rect">
            <a:avLst/>
          </a:prstGeom>
        </p:spPr>
      </p:pic>
      <p:sp>
        <p:nvSpPr>
          <p:cNvPr id="6" name="Date Placeholder 5"/>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259837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21</a:t>
            </a:fld>
            <a:endParaRPr lang="en-US"/>
          </a:p>
        </p:txBody>
      </p:sp>
      <p:sp>
        <p:nvSpPr>
          <p:cNvPr id="5" name="Title 4"/>
          <p:cNvSpPr>
            <a:spLocks noGrp="1"/>
          </p:cNvSpPr>
          <p:nvPr>
            <p:ph type="title"/>
          </p:nvPr>
        </p:nvSpPr>
        <p:spPr>
          <a:xfrm>
            <a:off x="457200" y="274638"/>
            <a:ext cx="8229600" cy="3306762"/>
          </a:xfrm>
        </p:spPr>
        <p:txBody>
          <a:bodyPr>
            <a:normAutofit/>
          </a:bodyPr>
          <a:lstStyle/>
          <a:p>
            <a:pPr marL="688975" lvl="1" indent="-688975" algn="l" rtl="0">
              <a:spcBef>
                <a:spcPct val="0"/>
              </a:spcBef>
            </a:pPr>
            <a:r>
              <a:rPr lang="en-US" sz="3200" b="1" dirty="0" smtClean="0"/>
              <a:t>3.	</a:t>
            </a:r>
            <a:r>
              <a:rPr lang="en-US" sz="3200" b="1" dirty="0" err="1" smtClean="0">
                <a:solidFill>
                  <a:srgbClr val="0070C0"/>
                </a:solidFill>
              </a:rPr>
              <a:t>Những</a:t>
            </a:r>
            <a:r>
              <a:rPr lang="en-US" sz="3200" b="1" dirty="0" smtClean="0">
                <a:solidFill>
                  <a:srgbClr val="0070C0"/>
                </a:solidFill>
              </a:rPr>
              <a:t> </a:t>
            </a:r>
            <a:r>
              <a:rPr lang="en-US" sz="3200" b="1" dirty="0" err="1" smtClean="0">
                <a:solidFill>
                  <a:srgbClr val="0070C0"/>
                </a:solidFill>
              </a:rPr>
              <a:t>câu</a:t>
            </a:r>
            <a:r>
              <a:rPr lang="en-US" sz="3200" b="1" dirty="0" smtClean="0">
                <a:solidFill>
                  <a:srgbClr val="0070C0"/>
                </a:solidFill>
              </a:rPr>
              <a:t> </a:t>
            </a:r>
            <a:r>
              <a:rPr lang="en-US" sz="3200" b="1" dirty="0" err="1" smtClean="0">
                <a:solidFill>
                  <a:srgbClr val="0070C0"/>
                </a:solidFill>
              </a:rPr>
              <a:t>chuyện</a:t>
            </a:r>
            <a:r>
              <a:rPr lang="en-US" sz="3200" b="1" dirty="0" smtClean="0">
                <a:solidFill>
                  <a:srgbClr val="0070C0"/>
                </a:solidFill>
              </a:rPr>
              <a:t> </a:t>
            </a:r>
            <a:r>
              <a:rPr lang="en-US" sz="3200" b="1" dirty="0" err="1" smtClean="0">
                <a:solidFill>
                  <a:srgbClr val="0070C0"/>
                </a:solidFill>
              </a:rPr>
              <a:t>mới</a:t>
            </a:r>
            <a:r>
              <a:rPr lang="en-US" sz="3200" b="1" dirty="0" smtClean="0">
                <a:solidFill>
                  <a:srgbClr val="0070C0"/>
                </a:solidFill>
              </a:rPr>
              <a:t> </a:t>
            </a:r>
            <a:r>
              <a:rPr lang="en-US" sz="3200" b="1" dirty="0" err="1" smtClean="0">
                <a:solidFill>
                  <a:srgbClr val="0070C0"/>
                </a:solidFill>
              </a:rPr>
              <a:t>nào</a:t>
            </a:r>
            <a:r>
              <a:rPr lang="en-US" sz="3200" b="1" dirty="0" smtClean="0">
                <a:solidFill>
                  <a:srgbClr val="0070C0"/>
                </a:solidFill>
              </a:rPr>
              <a:t> </a:t>
            </a:r>
            <a:r>
              <a:rPr lang="en-US" sz="3200" b="1" dirty="0" err="1" smtClean="0">
                <a:solidFill>
                  <a:srgbClr val="0070C0"/>
                </a:solidFill>
              </a:rPr>
              <a:t>cho</a:t>
            </a:r>
            <a:r>
              <a:rPr lang="en-US" sz="3200" b="1" dirty="0" smtClean="0">
                <a:solidFill>
                  <a:srgbClr val="0070C0"/>
                </a:solidFill>
              </a:rPr>
              <a:t> </a:t>
            </a:r>
            <a:r>
              <a:rPr lang="en-US" sz="3200" b="1" dirty="0" err="1" smtClean="0">
                <a:solidFill>
                  <a:srgbClr val="0070C0"/>
                </a:solidFill>
              </a:rPr>
              <a:t>thấy</a:t>
            </a:r>
            <a:r>
              <a:rPr lang="en-US" sz="3200" b="1" dirty="0" smtClean="0">
                <a:solidFill>
                  <a:srgbClr val="0070C0"/>
                </a:solidFill>
              </a:rPr>
              <a:t> </a:t>
            </a:r>
            <a:r>
              <a:rPr lang="en-US" sz="3200" b="1" dirty="0" err="1" smtClean="0">
                <a:solidFill>
                  <a:srgbClr val="0070C0"/>
                </a:solidFill>
              </a:rPr>
              <a:t>sự</a:t>
            </a:r>
            <a:r>
              <a:rPr lang="en-US" sz="3200" b="1" dirty="0" smtClean="0">
                <a:solidFill>
                  <a:srgbClr val="0070C0"/>
                </a:solidFill>
              </a:rPr>
              <a:t> </a:t>
            </a:r>
            <a:r>
              <a:rPr lang="en-US" sz="3200" b="1" dirty="0" err="1" smtClean="0">
                <a:solidFill>
                  <a:srgbClr val="0070C0"/>
                </a:solidFill>
              </a:rPr>
              <a:t>có</a:t>
            </a:r>
            <a:r>
              <a:rPr lang="en-US" sz="3200" b="1" dirty="0" smtClean="0">
                <a:solidFill>
                  <a:srgbClr val="0070C0"/>
                </a:solidFill>
              </a:rPr>
              <a:t> </a:t>
            </a:r>
            <a:r>
              <a:rPr lang="en-US" sz="3200" b="1" dirty="0" err="1" smtClean="0">
                <a:solidFill>
                  <a:srgbClr val="0070C0"/>
                </a:solidFill>
              </a:rPr>
              <a:t>mặt</a:t>
            </a:r>
            <a:r>
              <a:rPr lang="en-US" sz="3200" b="1" dirty="0" smtClean="0">
                <a:solidFill>
                  <a:srgbClr val="0070C0"/>
                </a:solidFill>
              </a:rPr>
              <a:t> </a:t>
            </a:r>
            <a:r>
              <a:rPr lang="en-US" sz="3200" b="1" dirty="0" err="1" smtClean="0">
                <a:solidFill>
                  <a:srgbClr val="0070C0"/>
                </a:solidFill>
              </a:rPr>
              <a:t>của</a:t>
            </a:r>
            <a:r>
              <a:rPr lang="en-US" sz="3200" b="1" dirty="0" smtClean="0">
                <a:solidFill>
                  <a:srgbClr val="0070C0"/>
                </a:solidFill>
              </a:rPr>
              <a:t> </a:t>
            </a:r>
            <a:r>
              <a:rPr lang="en-US" sz="3200" b="1" dirty="0" err="1" smtClean="0">
                <a:solidFill>
                  <a:srgbClr val="0070C0"/>
                </a:solidFill>
              </a:rPr>
              <a:t>ADN</a:t>
            </a:r>
            <a:r>
              <a:rPr lang="en-US" sz="3200" b="1" dirty="0" smtClean="0">
                <a:solidFill>
                  <a:srgbClr val="0070C0"/>
                </a:solidFill>
              </a:rPr>
              <a:t> </a:t>
            </a:r>
            <a:r>
              <a:rPr lang="en-US" sz="3200" b="1" dirty="0" err="1" smtClean="0">
                <a:solidFill>
                  <a:srgbClr val="0070C0"/>
                </a:solidFill>
              </a:rPr>
              <a:t>trong</a:t>
            </a:r>
            <a:r>
              <a:rPr lang="en-US" sz="3200" b="1" dirty="0" smtClean="0">
                <a:solidFill>
                  <a:srgbClr val="0070C0"/>
                </a:solidFill>
              </a:rPr>
              <a:t> Teen Challenge </a:t>
            </a:r>
            <a:r>
              <a:rPr lang="en-US" sz="3200" b="1" dirty="0" err="1" smtClean="0">
                <a:solidFill>
                  <a:srgbClr val="0070C0"/>
                </a:solidFill>
              </a:rPr>
              <a:t>ngày</a:t>
            </a:r>
            <a:r>
              <a:rPr lang="en-US" sz="3200" b="1" dirty="0" smtClean="0">
                <a:solidFill>
                  <a:srgbClr val="0070C0"/>
                </a:solidFill>
              </a:rPr>
              <a:t> nay?</a:t>
            </a:r>
            <a:r>
              <a:rPr lang="en-US" sz="3200" dirty="0" smtClean="0">
                <a:solidFill>
                  <a:srgbClr val="0070C0"/>
                </a:solidFill>
              </a:rPr>
              <a:t/>
            </a:r>
            <a:br>
              <a:rPr lang="en-US" sz="3200" dirty="0" smtClean="0">
                <a:solidFill>
                  <a:srgbClr val="0070C0"/>
                </a:solidFill>
              </a:rPr>
            </a:br>
            <a:r>
              <a:rPr lang="en-US" sz="2000" b="1" dirty="0" smtClean="0"/>
              <a:t>What </a:t>
            </a:r>
            <a:r>
              <a:rPr lang="en-US" sz="2000" b="1" dirty="0"/>
              <a:t>are some recent stories that show the presence of the DNA of Teen Challenge today?</a:t>
            </a:r>
            <a:br>
              <a:rPr lang="en-US" sz="2000" b="1" dirty="0"/>
            </a:br>
            <a:endParaRPr lang="en-US" sz="2000" b="1" dirty="0"/>
          </a:p>
        </p:txBody>
      </p:sp>
      <p:sp>
        <p:nvSpPr>
          <p:cNvPr id="2" name="Date Placeholder 1"/>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4179340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667000"/>
            <a:ext cx="7467600" cy="3340291"/>
          </a:xfrm>
        </p:spPr>
        <p:txBody>
          <a:bodyPr/>
          <a:lstStyle/>
          <a:p>
            <a:r>
              <a:rPr lang="vi-VN" dirty="0"/>
              <a:t>Châm ngôn</a:t>
            </a:r>
            <a:r>
              <a:rPr lang="en-US" dirty="0" smtClean="0"/>
              <a:t> 3:5-6</a:t>
            </a:r>
          </a:p>
          <a:p>
            <a:r>
              <a:rPr lang="en-US" sz="2000" dirty="0" smtClean="0"/>
              <a:t>Proverbs </a:t>
            </a:r>
            <a:r>
              <a:rPr lang="en-US" sz="2000" dirty="0"/>
              <a:t>3:5-6</a:t>
            </a:r>
          </a:p>
          <a:p>
            <a:endParaRPr lang="en-US"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22</a:t>
            </a:fld>
            <a:endParaRPr lang="en-US"/>
          </a:p>
        </p:txBody>
      </p:sp>
      <p:sp>
        <p:nvSpPr>
          <p:cNvPr id="5" name="Title 4"/>
          <p:cNvSpPr>
            <a:spLocks noGrp="1"/>
          </p:cNvSpPr>
          <p:nvPr>
            <p:ph type="title"/>
          </p:nvPr>
        </p:nvSpPr>
        <p:spPr>
          <a:xfrm>
            <a:off x="457200" y="274638"/>
            <a:ext cx="8229600" cy="2392362"/>
          </a:xfrm>
        </p:spPr>
        <p:txBody>
          <a:bodyPr>
            <a:normAutofit fontScale="90000"/>
          </a:bodyPr>
          <a:lstStyle/>
          <a:p>
            <a:pPr marL="688975" lvl="1" indent="-688975" algn="l" rtl="0">
              <a:spcBef>
                <a:spcPct val="0"/>
              </a:spcBef>
            </a:pPr>
            <a:r>
              <a:rPr lang="en-US" sz="3200" b="1" dirty="0" smtClean="0"/>
              <a:t>4.	</a:t>
            </a:r>
            <a:r>
              <a:rPr lang="vi-VN" sz="3200" b="1" dirty="0" smtClean="0">
                <a:solidFill>
                  <a:srgbClr val="0070C0"/>
                </a:solidFill>
              </a:rPr>
              <a:t>Làm thế nào để bạn bắt đầu thực hiện các bước và phát triển các đặc tính của ADN này trong chức vụ đời thường của mình</a:t>
            </a:r>
            <a:r>
              <a:rPr lang="en-US" sz="3200" b="1" dirty="0" smtClean="0">
                <a:solidFill>
                  <a:srgbClr val="0070C0"/>
                </a:solidFill>
              </a:rPr>
              <a:t>?</a:t>
            </a:r>
            <a:r>
              <a:rPr lang="en-US" sz="3200" dirty="0" smtClean="0">
                <a:solidFill>
                  <a:srgbClr val="0070C0"/>
                </a:solidFill>
              </a:rPr>
              <a:t/>
            </a:r>
            <a:br>
              <a:rPr lang="en-US" sz="3200" dirty="0" smtClean="0">
                <a:solidFill>
                  <a:srgbClr val="0070C0"/>
                </a:solidFill>
              </a:rPr>
            </a:br>
            <a:r>
              <a:rPr lang="en-US" sz="2200" b="1" dirty="0" smtClean="0"/>
              <a:t>How </a:t>
            </a:r>
            <a:r>
              <a:rPr lang="en-US" sz="2200" b="1" dirty="0"/>
              <a:t>can you begin to take steps and develop these DNA characteristics into your daily ministry</a:t>
            </a:r>
            <a:r>
              <a:rPr lang="en-US" sz="2200" b="1" dirty="0" smtClean="0"/>
              <a:t>?</a:t>
            </a:r>
            <a:r>
              <a:rPr lang="en-US" sz="2000" b="1" dirty="0"/>
              <a:t/>
            </a:r>
            <a:br>
              <a:rPr lang="en-US" sz="2000" b="1" dirty="0"/>
            </a:br>
            <a:endParaRPr lang="en-US" sz="2000" b="1" dirty="0"/>
          </a:p>
        </p:txBody>
      </p:sp>
      <p:sp>
        <p:nvSpPr>
          <p:cNvPr id="6" name="Date Placeholder 5"/>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234843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lgn="ctr"/>
            <a:r>
              <a:rPr lang="en-US" dirty="0" err="1">
                <a:effectLst/>
              </a:rPr>
              <a:t>Các</a:t>
            </a:r>
            <a:r>
              <a:rPr lang="en-US" dirty="0">
                <a:effectLst/>
              </a:rPr>
              <a:t> </a:t>
            </a:r>
            <a:r>
              <a:rPr lang="en-US" dirty="0" err="1">
                <a:effectLst/>
              </a:rPr>
              <a:t>câu</a:t>
            </a:r>
            <a:r>
              <a:rPr lang="en-US" dirty="0">
                <a:effectLst/>
              </a:rPr>
              <a:t> </a:t>
            </a:r>
            <a:r>
              <a:rPr lang="en-US" dirty="0" err="1">
                <a:effectLst/>
              </a:rPr>
              <a:t>hỏi</a:t>
            </a:r>
            <a:r>
              <a:rPr lang="en-US" dirty="0">
                <a:effectLst/>
              </a:rPr>
              <a:t> </a:t>
            </a:r>
            <a:r>
              <a:rPr lang="en-US" dirty="0" err="1">
                <a:effectLst/>
              </a:rPr>
              <a:t>thảo</a:t>
            </a:r>
            <a:r>
              <a:rPr lang="en-US" dirty="0">
                <a:effectLst/>
              </a:rPr>
              <a:t> </a:t>
            </a:r>
            <a:r>
              <a:rPr lang="en-US" dirty="0" err="1">
                <a:effectLst/>
              </a:rPr>
              <a:t>luận</a:t>
            </a:r>
            <a:r>
              <a:rPr lang="en-US" dirty="0">
                <a:effectLst/>
              </a:rPr>
              <a:t/>
            </a:r>
            <a:br>
              <a:rPr lang="en-US" dirty="0">
                <a:effectLst/>
              </a:rPr>
            </a:br>
            <a:r>
              <a:rPr lang="en-US" sz="2000" dirty="0" smtClean="0"/>
              <a:t>Questions for discussion</a:t>
            </a:r>
            <a:endParaRPr lang="en-US" sz="2000"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sp>
        <p:nvSpPr>
          <p:cNvPr id="2" name="Date Placeholder 1"/>
          <p:cNvSpPr>
            <a:spLocks noGrp="1"/>
          </p:cNvSpPr>
          <p:nvPr>
            <p:ph type="dt" sz="half" idx="10"/>
          </p:nvPr>
        </p:nvSpPr>
        <p:spPr/>
        <p:txBody>
          <a:bodyPr/>
          <a:lstStyle/>
          <a:p>
            <a:r>
              <a:rPr lang="en-US" smtClean="0"/>
              <a:t>12/2016</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276600"/>
          </a:xfrm>
        </p:spPr>
        <p:txBody>
          <a:bodyPr>
            <a:normAutofit/>
          </a:bodyPr>
          <a:lstStyle/>
          <a:p>
            <a:pPr algn="ctr">
              <a:buFont typeface="Wingdings" pitchFamily="2" charset="2"/>
              <a:buNone/>
            </a:pPr>
            <a:r>
              <a:rPr lang="en-US" altLang="en-US" sz="4400" dirty="0" smtClean="0"/>
              <a:t>Global Teen Challenge</a:t>
            </a:r>
          </a:p>
          <a:p>
            <a:pPr algn="ctr">
              <a:buFont typeface="Wingdings" pitchFamily="2" charset="2"/>
              <a:buNone/>
            </a:pPr>
            <a:r>
              <a:rPr lang="en-US" altLang="en-US" sz="4400" dirty="0" smtClean="0"/>
              <a:t>www.GlobalTC.org</a:t>
            </a:r>
          </a:p>
          <a:p>
            <a:pPr algn="ctr">
              <a:buFont typeface="Wingdings" pitchFamily="2" charset="2"/>
              <a:buNone/>
            </a:pPr>
            <a:r>
              <a:rPr lang="en-US" altLang="en-US" sz="4400" dirty="0" smtClean="0"/>
              <a:t>www.iTeenChallenge.org</a:t>
            </a:r>
          </a:p>
          <a:p>
            <a:pPr algn="ctr">
              <a:buNone/>
            </a:pPr>
            <a:r>
              <a:rPr lang="en-US" altLang="en-US" sz="3200" dirty="0" smtClean="0"/>
              <a:t>gtc@globaltc.org</a:t>
            </a:r>
            <a:endParaRPr lang="en-US" altLang="en-US" sz="3200" dirty="0"/>
          </a:p>
        </p:txBody>
      </p:sp>
      <p:sp>
        <p:nvSpPr>
          <p:cNvPr id="6" name="Footer Placeholder 5"/>
          <p:cNvSpPr>
            <a:spLocks noGrp="1"/>
          </p:cNvSpPr>
          <p:nvPr>
            <p:ph type="ftr" sz="quarter" idx="11"/>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mtClean="0"/>
              <a:t>T503.05          www.iTeenChallenge.org</a:t>
            </a:r>
            <a:endParaRPr lang="en-US" altLang="en-US"/>
          </a:p>
        </p:txBody>
      </p:sp>
      <p:sp>
        <p:nvSpPr>
          <p:cNvPr id="5" name="Slide Number Placeholder 4"/>
          <p:cNvSpPr>
            <a:spLocks noGrp="1"/>
          </p:cNvSpPr>
          <p:nvPr>
            <p:ph type="sldNum" sz="quarter" idx="12"/>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A95BC4D-65D8-4415-86BA-DF7DE0D8A42B}" type="slidenum">
              <a:rPr lang="en-US" altLang="en-US"/>
              <a:pPr/>
              <a:t>24</a:t>
            </a:fld>
            <a:endParaRPr lang="en-US" altLang="en-US"/>
          </a:p>
        </p:txBody>
      </p:sp>
      <p:sp>
        <p:nvSpPr>
          <p:cNvPr id="2" name="Title 1"/>
          <p:cNvSpPr>
            <a:spLocks noGrp="1"/>
          </p:cNvSpPr>
          <p:nvPr>
            <p:ph type="title"/>
          </p:nvPr>
        </p:nvSpPr>
        <p:spPr/>
        <p:txBody>
          <a:bodyPr>
            <a:normAutofit/>
          </a:bodyPr>
          <a:lstStyle/>
          <a:p>
            <a:pPr algn="ctr">
              <a:defRPr/>
            </a:pPr>
            <a:r>
              <a:rPr lang="vi-VN" sz="3600" dirty="0">
                <a:effectLst/>
              </a:rPr>
              <a:t>Thông tin liên </a:t>
            </a:r>
            <a:r>
              <a:rPr lang="vi-VN" sz="3600" dirty="0" smtClean="0">
                <a:effectLst/>
              </a:rPr>
              <a:t>hệ</a:t>
            </a:r>
            <a:r>
              <a:rPr lang="en-US" sz="3600" dirty="0" smtClean="0">
                <a:effectLst/>
              </a:rPr>
              <a:t/>
            </a:r>
            <a:br>
              <a:rPr lang="en-US" sz="3600" dirty="0" smtClean="0">
                <a:effectLst/>
              </a:rPr>
            </a:br>
            <a:r>
              <a:rPr lang="en-US" sz="2000" dirty="0" smtClean="0"/>
              <a:t>Contact </a:t>
            </a:r>
            <a:r>
              <a:rPr lang="en-US" sz="2000" dirty="0" smtClean="0"/>
              <a:t>information</a:t>
            </a:r>
          </a:p>
        </p:txBody>
      </p:sp>
      <p:pic>
        <p:nvPicPr>
          <p:cNvPr id="337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81500"/>
            <a:ext cx="3695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291089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7153" y="1905000"/>
            <a:ext cx="5562600" cy="4419600"/>
          </a:xfrm>
        </p:spPr>
        <p:txBody>
          <a:bodyPr>
            <a:normAutofit/>
          </a:bodyPr>
          <a:lstStyle/>
          <a:p>
            <a:pPr marL="109728" indent="0">
              <a:buNone/>
            </a:pPr>
            <a:r>
              <a:rPr lang="vi-VN" dirty="0">
                <a:solidFill>
                  <a:srgbClr val="0070C0"/>
                </a:solidFill>
              </a:rPr>
              <a:t>Những yếu tố thiết yếu nào mang đến “sự sống thật sự” cho mục vụ này</a:t>
            </a:r>
            <a:r>
              <a:rPr lang="en-US" dirty="0" smtClean="0">
                <a:solidFill>
                  <a:srgbClr val="0070C0"/>
                </a:solidFill>
              </a:rPr>
              <a:t>?</a:t>
            </a:r>
          </a:p>
          <a:p>
            <a:pPr marL="109728" indent="0">
              <a:buNone/>
            </a:pPr>
            <a:r>
              <a:rPr lang="en-US" sz="2000" dirty="0" smtClean="0"/>
              <a:t>What are the essential ingredients that bring “real life” into this ministry?</a:t>
            </a:r>
          </a:p>
          <a:p>
            <a:pPr marL="109728" indent="0">
              <a:buNone/>
            </a:pPr>
            <a:endParaRPr lang="en-US" dirty="0" smtClean="0"/>
          </a:p>
          <a:p>
            <a:pPr marL="109728" indent="0">
              <a:buNone/>
            </a:pPr>
            <a:r>
              <a:rPr lang="vi-VN" dirty="0">
                <a:solidFill>
                  <a:srgbClr val="0070C0"/>
                </a:solidFill>
              </a:rPr>
              <a:t>Chúa muốn mục vụ này có ADN như thế nào</a:t>
            </a:r>
            <a:r>
              <a:rPr lang="en-US" dirty="0" smtClean="0">
                <a:solidFill>
                  <a:srgbClr val="0070C0"/>
                </a:solidFill>
              </a:rPr>
              <a:t>?</a:t>
            </a:r>
            <a:br>
              <a:rPr lang="en-US" dirty="0" smtClean="0">
                <a:solidFill>
                  <a:srgbClr val="0070C0"/>
                </a:solidFill>
              </a:rPr>
            </a:br>
            <a:r>
              <a:rPr lang="en-US" sz="2000" dirty="0" smtClean="0"/>
              <a:t>What is the DNA that God wants in this ministry?</a:t>
            </a:r>
            <a:endParaRPr lang="en-US" sz="2000" dirty="0"/>
          </a:p>
        </p:txBody>
      </p:sp>
      <p:sp>
        <p:nvSpPr>
          <p:cNvPr id="3" name="Footer Placeholder 2"/>
          <p:cNvSpPr>
            <a:spLocks noGrp="1"/>
          </p:cNvSpPr>
          <p:nvPr>
            <p:ph type="ftr" sz="quarter" idx="11"/>
          </p:nvPr>
        </p:nvSpPr>
        <p:spPr/>
        <p:txBody>
          <a:bodyPr/>
          <a:lstStyle/>
          <a:p>
            <a:r>
              <a:rPr lang="en-US" smtClean="0"/>
              <a:t>T503.05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3</a:t>
            </a:fld>
            <a:endParaRPr lang="en-US"/>
          </a:p>
        </p:txBody>
      </p:sp>
      <p:sp>
        <p:nvSpPr>
          <p:cNvPr id="5" name="Title 4"/>
          <p:cNvSpPr>
            <a:spLocks noGrp="1"/>
          </p:cNvSpPr>
          <p:nvPr>
            <p:ph type="title"/>
          </p:nvPr>
        </p:nvSpPr>
        <p:spPr>
          <a:xfrm>
            <a:off x="457200" y="274638"/>
            <a:ext cx="8229600" cy="1249362"/>
          </a:xfrm>
        </p:spPr>
        <p:txBody>
          <a:bodyPr>
            <a:normAutofit fontScale="90000"/>
          </a:bodyPr>
          <a:lstStyle/>
          <a:p>
            <a:pPr marL="681038" indent="-681038"/>
            <a:r>
              <a:rPr lang="en-US" sz="3600" dirty="0" smtClean="0">
                <a:effectLst/>
              </a:rPr>
              <a:t>B</a:t>
            </a:r>
            <a:r>
              <a:rPr lang="ru-RU" sz="3600" dirty="0" smtClean="0">
                <a:effectLst/>
              </a:rPr>
              <a:t>.</a:t>
            </a:r>
            <a:r>
              <a:rPr lang="en-US" sz="3600" dirty="0" smtClean="0">
                <a:effectLst/>
              </a:rPr>
              <a:t>	</a:t>
            </a:r>
            <a:r>
              <a:rPr lang="vi-VN" sz="3600" dirty="0" smtClean="0">
                <a:effectLst/>
              </a:rPr>
              <a:t>ADN </a:t>
            </a:r>
            <a:r>
              <a:rPr lang="vi-VN" sz="3600" dirty="0">
                <a:effectLst/>
              </a:rPr>
              <a:t>cơ bản của Teen Challenge là gì</a:t>
            </a:r>
            <a:r>
              <a:rPr lang="en-US" dirty="0" smtClean="0">
                <a:effectLst/>
              </a:rPr>
              <a:t/>
            </a:r>
            <a:br>
              <a:rPr lang="en-US" dirty="0" smtClean="0">
                <a:effectLst/>
              </a:rPr>
            </a:br>
            <a:r>
              <a:rPr lang="en-US" sz="2200" dirty="0" smtClean="0"/>
              <a:t>What is the basic DNA of Teen Challenge?</a:t>
            </a:r>
            <a:endParaRPr lang="en-US" sz="2200" dirty="0"/>
          </a:p>
        </p:txBody>
      </p:sp>
      <p:pic>
        <p:nvPicPr>
          <p:cNvPr id="6" name="Picture 5" descr="DNA  strand.jpg"/>
          <p:cNvPicPr>
            <a:picLocks noChangeAspect="1"/>
          </p:cNvPicPr>
          <p:nvPr/>
        </p:nvPicPr>
        <p:blipFill>
          <a:blip r:embed="rId2" cstate="print"/>
          <a:srcRect l="10417" r="12500"/>
          <a:stretch>
            <a:fillRect/>
          </a:stretch>
        </p:blipFill>
        <p:spPr>
          <a:xfrm>
            <a:off x="6553200" y="2057400"/>
            <a:ext cx="2590800" cy="3886200"/>
          </a:xfrm>
          <a:prstGeom prst="rect">
            <a:avLst/>
          </a:prstGeom>
        </p:spPr>
      </p:pic>
      <p:sp>
        <p:nvSpPr>
          <p:cNvPr id="7" name="Date Placeholder 6"/>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1646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981200"/>
            <a:ext cx="5181600" cy="4419600"/>
          </a:xfrm>
        </p:spPr>
        <p:txBody>
          <a:bodyPr>
            <a:normAutofit/>
          </a:bodyPr>
          <a:lstStyle/>
          <a:p>
            <a:pPr marL="624078" lvl="1" indent="-514350">
              <a:spcBef>
                <a:spcPts val="400"/>
              </a:spcBef>
              <a:spcAft>
                <a:spcPts val="2000"/>
              </a:spcAft>
              <a:buClr>
                <a:schemeClr val="accent1">
                  <a:lumMod val="75000"/>
                </a:schemeClr>
              </a:buClr>
              <a:buSzPct val="100000"/>
              <a:buFont typeface="+mj-lt"/>
              <a:buAutoNum type="arabicPeriod"/>
            </a:pPr>
            <a:r>
              <a:rPr lang="en-US" sz="3200" b="1" u="sng" dirty="0" err="1" smtClean="0">
                <a:solidFill>
                  <a:schemeClr val="accent2"/>
                </a:solidFill>
              </a:rPr>
              <a:t>Cầu</a:t>
            </a:r>
            <a:r>
              <a:rPr lang="en-US" sz="3200" b="1" u="sng" dirty="0" smtClean="0">
                <a:solidFill>
                  <a:schemeClr val="accent2"/>
                </a:solidFill>
              </a:rPr>
              <a:t> </a:t>
            </a:r>
            <a:r>
              <a:rPr lang="en-US" sz="3200" b="1" u="sng" dirty="0" err="1">
                <a:solidFill>
                  <a:schemeClr val="accent2"/>
                </a:solidFill>
              </a:rPr>
              <a:t>nguyện</a:t>
            </a:r>
            <a:r>
              <a:rPr lang="en-US" sz="3200" b="1" u="sng" dirty="0" smtClean="0"/>
              <a:t/>
            </a:r>
            <a:br>
              <a:rPr lang="en-US" sz="3200" b="1" u="sng" dirty="0" smtClean="0"/>
            </a:br>
            <a:r>
              <a:rPr lang="en-US" sz="2000" u="sng" dirty="0" smtClean="0">
                <a:solidFill>
                  <a:srgbClr val="FF0000"/>
                </a:solidFill>
              </a:rPr>
              <a:t>Prayer</a:t>
            </a:r>
            <a:endParaRPr lang="en-US" sz="3200" u="sng" dirty="0" smtClean="0">
              <a:solidFill>
                <a:srgbClr val="FF0000"/>
              </a:solidFill>
            </a:endParaRPr>
          </a:p>
          <a:p>
            <a:pPr marL="109728" indent="0">
              <a:buNone/>
            </a:pPr>
            <a:r>
              <a:rPr lang="en-US" dirty="0"/>
              <a:t>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324600" y="2362200"/>
            <a:ext cx="2819400" cy="4038600"/>
          </a:xfrm>
          <a:prstGeom prst="rect">
            <a:avLst/>
          </a:prstGeom>
        </p:spPr>
      </p:pic>
      <p:sp>
        <p:nvSpPr>
          <p:cNvPr id="8" name="Title 4"/>
          <p:cNvSpPr>
            <a:spLocks noGrp="1"/>
          </p:cNvSpPr>
          <p:nvPr>
            <p:ph type="title"/>
          </p:nvPr>
        </p:nvSpPr>
        <p:spPr>
          <a:xfrm>
            <a:off x="457200" y="274638"/>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7" name="Picture 7" descr="Life Article on Trial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5632998" cy="385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12/2016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19200"/>
            <a:ext cx="5181600" cy="5105400"/>
          </a:xfrm>
          <a:solidFill>
            <a:schemeClr val="bg1"/>
          </a:solidFill>
        </p:spPr>
        <p:txBody>
          <a:bodyPr>
            <a:normAutofit fontScale="92500" lnSpcReduction="20000"/>
          </a:bodyPr>
          <a:lstStyle/>
          <a:p>
            <a:pPr marL="624078" lvl="1" indent="-514350">
              <a:spcBef>
                <a:spcPts val="400"/>
              </a:spcBef>
              <a:spcAft>
                <a:spcPts val="2000"/>
              </a:spcAft>
              <a:buClr>
                <a:schemeClr val="accent1">
                  <a:lumMod val="75000"/>
                </a:schemeClr>
              </a:buClr>
              <a:buSzPct val="100000"/>
              <a:buFont typeface="+mj-lt"/>
              <a:buAutoNum type="arabicPeriod"/>
            </a:pPr>
            <a:r>
              <a:rPr lang="en-US" sz="3200" b="1" u="sng" dirty="0" err="1" smtClean="0">
                <a:solidFill>
                  <a:schemeClr val="accent2"/>
                </a:solidFill>
              </a:rPr>
              <a:t>Cầu</a:t>
            </a:r>
            <a:r>
              <a:rPr lang="en-US" sz="3200" b="1" u="sng" dirty="0" smtClean="0">
                <a:solidFill>
                  <a:schemeClr val="accent2"/>
                </a:solidFill>
              </a:rPr>
              <a:t> </a:t>
            </a:r>
            <a:r>
              <a:rPr lang="en-US" sz="3200" b="1" u="sng" dirty="0" err="1">
                <a:solidFill>
                  <a:schemeClr val="accent2"/>
                </a:solidFill>
              </a:rPr>
              <a:t>nguyện</a:t>
            </a:r>
            <a:r>
              <a:rPr lang="en-US" sz="3200" b="1" u="sng" dirty="0" smtClean="0"/>
              <a:t/>
            </a:r>
            <a:br>
              <a:rPr lang="en-US" sz="3200" b="1" u="sng" dirty="0" smtClean="0"/>
            </a:br>
            <a:r>
              <a:rPr lang="en-US" sz="2000" u="sng" dirty="0" smtClean="0">
                <a:solidFill>
                  <a:srgbClr val="FF0000"/>
                </a:solidFill>
              </a:rPr>
              <a:t>Prayer</a:t>
            </a:r>
            <a:endParaRPr lang="en-US" sz="3200" u="sng" dirty="0" smtClean="0">
              <a:solidFill>
                <a:srgbClr val="FF0000"/>
              </a:solidFill>
            </a:endParaRPr>
          </a:p>
          <a:p>
            <a:pPr marL="109728" indent="0">
              <a:buNone/>
            </a:pPr>
            <a:r>
              <a:rPr lang="en-US" dirty="0"/>
              <a:t>	</a:t>
            </a:r>
            <a:r>
              <a:rPr lang="en-US" dirty="0" err="1"/>
              <a:t>Thi</a:t>
            </a:r>
            <a:r>
              <a:rPr lang="en-US" dirty="0"/>
              <a:t> </a:t>
            </a:r>
            <a:r>
              <a:rPr lang="en-US" dirty="0" err="1"/>
              <a:t>Thiên</a:t>
            </a:r>
            <a:r>
              <a:rPr lang="en-US" dirty="0"/>
              <a:t> 125:5-6</a:t>
            </a:r>
          </a:p>
          <a:p>
            <a:pPr marL="109728" indent="0">
              <a:buNone/>
            </a:pPr>
            <a:r>
              <a:rPr lang="en-US" sz="1700" dirty="0"/>
              <a:t>	Psalm </a:t>
            </a:r>
            <a:r>
              <a:rPr lang="en-US" sz="1700" dirty="0" smtClean="0"/>
              <a:t>126:5-6</a:t>
            </a:r>
          </a:p>
          <a:p>
            <a:pPr marL="109728" indent="0">
              <a:buNone/>
            </a:pPr>
            <a:endParaRPr lang="en-US" sz="900" dirty="0"/>
          </a:p>
          <a:p>
            <a:pPr marL="109728" indent="0">
              <a:buNone/>
            </a:pPr>
            <a:r>
              <a:rPr lang="en-US" sz="1900" dirty="0" smtClean="0"/>
              <a:t>	</a:t>
            </a:r>
            <a:r>
              <a:rPr lang="vi-VN" dirty="0"/>
              <a:t>Hê-bơ-rơ </a:t>
            </a:r>
            <a:r>
              <a:rPr lang="en-US" dirty="0" smtClean="0"/>
              <a:t>11:6</a:t>
            </a:r>
            <a:endParaRPr lang="en-US" dirty="0"/>
          </a:p>
          <a:p>
            <a:pPr marL="109728" indent="0">
              <a:buNone/>
            </a:pPr>
            <a:r>
              <a:rPr lang="en-US" sz="1600" dirty="0"/>
              <a:t>	Hebrews </a:t>
            </a:r>
            <a:r>
              <a:rPr lang="en-US" sz="1600" dirty="0" smtClean="0"/>
              <a:t>11:6</a:t>
            </a:r>
          </a:p>
          <a:p>
            <a:pPr marL="109728" indent="0">
              <a:buNone/>
            </a:pPr>
            <a:endParaRPr lang="en-US" sz="1600" dirty="0"/>
          </a:p>
          <a:p>
            <a:pPr marL="109728" indent="0">
              <a:buNone/>
            </a:pPr>
            <a:r>
              <a:rPr lang="en-US" sz="1700" dirty="0" smtClean="0"/>
              <a:t>	</a:t>
            </a:r>
            <a:r>
              <a:rPr lang="vi-VN" dirty="0" smtClean="0"/>
              <a:t>Hê-bơ-rơ</a:t>
            </a:r>
            <a:r>
              <a:rPr lang="en-US" dirty="0" smtClean="0"/>
              <a:t> 4:15-16</a:t>
            </a:r>
            <a:endParaRPr lang="en-US" dirty="0"/>
          </a:p>
          <a:p>
            <a:pPr marL="109728" indent="0">
              <a:buNone/>
            </a:pPr>
            <a:r>
              <a:rPr lang="en-US" sz="1600" dirty="0"/>
              <a:t>	Hebrews </a:t>
            </a:r>
            <a:r>
              <a:rPr lang="en-US" sz="1600" dirty="0" smtClean="0"/>
              <a:t>4:15-16</a:t>
            </a:r>
          </a:p>
          <a:p>
            <a:pPr marL="109728" indent="0">
              <a:buNone/>
            </a:pPr>
            <a:endParaRPr lang="en-US" sz="1600" dirty="0"/>
          </a:p>
          <a:p>
            <a:pPr marL="109728" indent="0">
              <a:buNone/>
            </a:pPr>
            <a:r>
              <a:rPr lang="en-US" sz="2000" dirty="0"/>
              <a:t>	</a:t>
            </a:r>
            <a:r>
              <a:rPr lang="vi-VN" dirty="0" smtClean="0"/>
              <a:t>Ma-thi-ơ</a:t>
            </a:r>
            <a:r>
              <a:rPr lang="en-US" dirty="0" smtClean="0"/>
              <a:t> 21:22</a:t>
            </a:r>
            <a:endParaRPr lang="en-US" dirty="0"/>
          </a:p>
          <a:p>
            <a:pPr marL="109728" indent="0">
              <a:buNone/>
            </a:pPr>
            <a:r>
              <a:rPr lang="en-US" sz="1800" dirty="0"/>
              <a:t>	Matthew </a:t>
            </a:r>
            <a:r>
              <a:rPr lang="en-US" sz="1800" dirty="0" smtClean="0"/>
              <a:t>21:22</a:t>
            </a:r>
          </a:p>
          <a:p>
            <a:pPr marL="109728" indent="0">
              <a:buNone/>
            </a:pPr>
            <a:endParaRPr lang="en-US" sz="1800" dirty="0"/>
          </a:p>
          <a:p>
            <a:pPr marL="109728" indent="0">
              <a:buNone/>
            </a:pPr>
            <a:r>
              <a:rPr lang="en-US" sz="3200" dirty="0"/>
              <a:t>	</a:t>
            </a:r>
            <a:r>
              <a:rPr lang="vi-VN" dirty="0"/>
              <a:t>Gia-cơ </a:t>
            </a:r>
            <a:r>
              <a:rPr lang="en-US" dirty="0" smtClean="0"/>
              <a:t>5:15</a:t>
            </a:r>
            <a:endParaRPr lang="en-US" dirty="0"/>
          </a:p>
          <a:p>
            <a:pPr marL="109728" indent="0">
              <a:buNone/>
            </a:pPr>
            <a:r>
              <a:rPr lang="en-US" sz="2800" dirty="0"/>
              <a:t>	</a:t>
            </a:r>
            <a:r>
              <a:rPr lang="en-US" sz="1800" dirty="0" smtClean="0"/>
              <a:t>James 5:15</a:t>
            </a:r>
            <a:endParaRPr lang="en-US" sz="1800" dirty="0"/>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dirty="0"/>
          </a:p>
        </p:txBody>
      </p:sp>
      <p:pic>
        <p:nvPicPr>
          <p:cNvPr id="6" name="Picture 5" descr="DNA  strand.jpg"/>
          <p:cNvPicPr>
            <a:picLocks noChangeAspect="1"/>
          </p:cNvPicPr>
          <p:nvPr/>
        </p:nvPicPr>
        <p:blipFill>
          <a:blip r:embed="rId2" cstate="print"/>
          <a:srcRect l="10417" r="12500"/>
          <a:stretch>
            <a:fillRect/>
          </a:stretch>
        </p:blipFill>
        <p:spPr>
          <a:xfrm>
            <a:off x="6324600" y="2362200"/>
            <a:ext cx="2819400" cy="4038600"/>
          </a:xfrm>
          <a:prstGeom prst="rect">
            <a:avLst/>
          </a:prstGeom>
        </p:spPr>
      </p:pic>
      <p:sp>
        <p:nvSpPr>
          <p:cNvPr id="8" name="Title 4"/>
          <p:cNvSpPr>
            <a:spLocks noGrp="1"/>
          </p:cNvSpPr>
          <p:nvPr>
            <p:ph type="title"/>
          </p:nvPr>
        </p:nvSpPr>
        <p:spPr>
          <a:xfrm>
            <a:off x="228600" y="0"/>
            <a:ext cx="8610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30157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linds(horizontal)">
                                      <p:cBhvr>
                                        <p:cTn id="14" dur="500"/>
                                        <p:tgtEl>
                                          <p:spTgt spid="2">
                                            <p:txEl>
                                              <p:pRg st="1" end="1"/>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linds(horizontal)">
                                      <p:cBhvr>
                                        <p:cTn id="30" dur="500"/>
                                        <p:tgtEl>
                                          <p:spTgt spid="2">
                                            <p:txEl>
                                              <p:pRg st="7" end="7"/>
                                            </p:txEl>
                                          </p:spTgt>
                                        </p:tgtEl>
                                      </p:cBhvr>
                                    </p:animEffect>
                                  </p:childTnLst>
                                </p:cTn>
                              </p:par>
                            </p:childTnLst>
                          </p:cTn>
                        </p:par>
                        <p:par>
                          <p:cTn id="31" fill="hold">
                            <p:stCondLst>
                              <p:cond delay="3000"/>
                            </p:stCondLst>
                            <p:childTnLst>
                              <p:par>
                                <p:cTn id="32" presetID="3" presetClass="entr" presetSubtype="10" fill="hold" grpId="0"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linds(horizontal)">
                                      <p:cBhvr>
                                        <p:cTn id="34" dur="500"/>
                                        <p:tgtEl>
                                          <p:spTgt spid="2">
                                            <p:txEl>
                                              <p:pRg st="8" end="8"/>
                                            </p:txEl>
                                          </p:spTgt>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 calcmode="lin" valueType="num">
                                      <p:cBhvr additive="base">
                                        <p:cTn id="3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 calcmode="lin" valueType="num">
                                      <p:cBhvr additive="base">
                                        <p:cTn id="48"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 calcmode="lin" valueType="num">
                                      <p:cBhvr additive="base">
                                        <p:cTn id="5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19200"/>
            <a:ext cx="5105400" cy="4419600"/>
          </a:xfrm>
        </p:spPr>
        <p:txBody>
          <a:bodyPr>
            <a:normAutofit/>
          </a:bodyPr>
          <a:lstStyle/>
          <a:p>
            <a:pPr marL="624078" lvl="1" indent="-514350">
              <a:spcBef>
                <a:spcPts val="400"/>
              </a:spcBef>
              <a:spcAft>
                <a:spcPts val="2000"/>
              </a:spcAft>
              <a:buClr>
                <a:schemeClr val="accent1">
                  <a:lumMod val="75000"/>
                </a:schemeClr>
              </a:buClr>
              <a:buSzPct val="100000"/>
              <a:buFont typeface="+mj-lt"/>
              <a:buAutoNum type="arabicPeriod" startAt="2"/>
            </a:pPr>
            <a:r>
              <a:rPr lang="en-US" sz="3200" b="1" u="sng" dirty="0" err="1" smtClean="0">
                <a:solidFill>
                  <a:schemeClr val="accent2"/>
                </a:solidFill>
              </a:rPr>
              <a:t>Truyền</a:t>
            </a:r>
            <a:r>
              <a:rPr lang="en-US" sz="3200" b="1" u="sng" dirty="0" smtClean="0">
                <a:solidFill>
                  <a:schemeClr val="accent2"/>
                </a:solidFill>
              </a:rPr>
              <a:t> </a:t>
            </a:r>
            <a:r>
              <a:rPr lang="en-US" sz="3200" b="1" u="sng" dirty="0" err="1">
                <a:solidFill>
                  <a:schemeClr val="accent2"/>
                </a:solidFill>
              </a:rPr>
              <a:t>giáo</a:t>
            </a:r>
            <a:r>
              <a:rPr lang="en-US" sz="3200" b="1" u="sng" dirty="0">
                <a:solidFill>
                  <a:schemeClr val="accent2"/>
                </a:solidFill>
              </a:rPr>
              <a:t> </a:t>
            </a:r>
            <a:r>
              <a:rPr lang="en-US" sz="3200" b="1" u="sng" dirty="0"/>
              <a:t/>
            </a:r>
            <a:br>
              <a:rPr lang="en-US" sz="3200" b="1" u="sng" dirty="0"/>
            </a:br>
            <a:r>
              <a:rPr lang="en-US" sz="2000" u="sng" dirty="0" smtClean="0">
                <a:solidFill>
                  <a:srgbClr val="FF0000"/>
                </a:solidFill>
              </a:rPr>
              <a:t>Evangelism</a:t>
            </a:r>
            <a:r>
              <a:rPr lang="en-US" sz="3200" u="sng" dirty="0" smtClean="0">
                <a:solidFill>
                  <a:srgbClr val="FF0000"/>
                </a:solidFill>
              </a:rPr>
              <a:t/>
            </a:r>
            <a:br>
              <a:rPr lang="en-US" sz="3200" u="sng" dirty="0" smtClean="0">
                <a:solidFill>
                  <a:srgbClr val="FF0000"/>
                </a:solidFill>
              </a:rPr>
            </a:br>
            <a:r>
              <a:rPr lang="vi-VN" sz="2800" dirty="0"/>
              <a:t>tình yêu cho những con người hư mất</a:t>
            </a:r>
            <a:r>
              <a:rPr lang="en-US" sz="3200" dirty="0" smtClean="0"/>
              <a:t/>
            </a:r>
            <a:br>
              <a:rPr lang="en-US" sz="3200" dirty="0" smtClean="0"/>
            </a:br>
            <a:r>
              <a:rPr lang="en-US" sz="2000" dirty="0" smtClean="0"/>
              <a:t>Love for the lost</a:t>
            </a:r>
            <a:endParaRPr lang="en-US" sz="3200" u="sng" dirty="0" smtClean="0">
              <a:solidFill>
                <a:srgbClr val="FF0000"/>
              </a:solidFill>
            </a:endParaRPr>
          </a:p>
          <a:p>
            <a:pPr marL="109728" indent="0">
              <a:buNone/>
            </a:pPr>
            <a:r>
              <a:rPr lang="en-US" dirty="0"/>
              <a:t>	</a:t>
            </a:r>
          </a:p>
        </p:txBody>
      </p:sp>
      <p:sp>
        <p:nvSpPr>
          <p:cNvPr id="4" name="Slide Number Placeholder 3"/>
          <p:cNvSpPr>
            <a:spLocks noGrp="1"/>
          </p:cNvSpPr>
          <p:nvPr>
            <p:ph type="sldNum" sz="quarter" idx="12"/>
          </p:nvPr>
        </p:nvSpPr>
        <p:spPr/>
        <p:txBody>
          <a:bodyPr/>
          <a:lstStyle/>
          <a:p>
            <a:fld id="{2B0F847D-B594-46E7-ABAA-98DB647124F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324600" y="2209800"/>
            <a:ext cx="2828365" cy="4191000"/>
          </a:xfrm>
          <a:prstGeom prst="rect">
            <a:avLst/>
          </a:prstGeom>
        </p:spPr>
      </p:pic>
      <p:sp>
        <p:nvSpPr>
          <p:cNvPr id="8" name="Title 4"/>
          <p:cNvSpPr>
            <a:spLocks noGrp="1"/>
          </p:cNvSpPr>
          <p:nvPr>
            <p:ph type="title"/>
          </p:nvPr>
        </p:nvSpPr>
        <p:spPr>
          <a:xfrm>
            <a:off x="228600" y="0"/>
            <a:ext cx="8763000" cy="10969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7" name="Picture 6" descr="Karakol 647.jpg"/>
          <p:cNvPicPr/>
          <p:nvPr/>
        </p:nvPicPr>
        <p:blipFill>
          <a:blip r:embed="rId3" cstate="print"/>
          <a:stretch>
            <a:fillRect/>
          </a:stretch>
        </p:blipFill>
        <p:spPr>
          <a:xfrm>
            <a:off x="0" y="3358197"/>
            <a:ext cx="5257800" cy="3505592"/>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2929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676400"/>
            <a:ext cx="5105400" cy="4419600"/>
          </a:xfrm>
        </p:spPr>
        <p:txBody>
          <a:bodyPr>
            <a:normAutofit fontScale="92500" lnSpcReduction="10000"/>
          </a:bodyPr>
          <a:lstStyle/>
          <a:p>
            <a:pPr marL="624078" lvl="1" indent="-514350">
              <a:spcBef>
                <a:spcPts val="400"/>
              </a:spcBef>
              <a:spcAft>
                <a:spcPts val="2000"/>
              </a:spcAft>
              <a:buClr>
                <a:schemeClr val="accent1">
                  <a:lumMod val="75000"/>
                </a:schemeClr>
              </a:buClr>
              <a:buSzPct val="100000"/>
              <a:buFont typeface="+mj-lt"/>
              <a:buAutoNum type="arabicPeriod" startAt="2"/>
            </a:pPr>
            <a:r>
              <a:rPr lang="en-US" sz="3200" b="1" u="sng" dirty="0" err="1">
                <a:solidFill>
                  <a:schemeClr val="accent2"/>
                </a:solidFill>
              </a:rPr>
              <a:t>Truyền</a:t>
            </a:r>
            <a:r>
              <a:rPr lang="en-US" sz="3200" b="1" u="sng" dirty="0">
                <a:solidFill>
                  <a:schemeClr val="accent2"/>
                </a:solidFill>
              </a:rPr>
              <a:t> </a:t>
            </a:r>
            <a:r>
              <a:rPr lang="en-US" sz="3200" b="1" u="sng" dirty="0" err="1">
                <a:solidFill>
                  <a:schemeClr val="accent2"/>
                </a:solidFill>
              </a:rPr>
              <a:t>giáo</a:t>
            </a:r>
            <a:r>
              <a:rPr lang="en-US" sz="3200" b="1" u="sng" dirty="0">
                <a:solidFill>
                  <a:schemeClr val="accent2"/>
                </a:solidFill>
              </a:rPr>
              <a:t> </a:t>
            </a:r>
            <a:r>
              <a:rPr lang="en-US" sz="3200" b="1" u="sng" dirty="0"/>
              <a:t/>
            </a:r>
            <a:br>
              <a:rPr lang="en-US" sz="3200" b="1" u="sng" dirty="0"/>
            </a:br>
            <a:r>
              <a:rPr lang="en-US" sz="2000" u="sng" dirty="0" smtClean="0">
                <a:solidFill>
                  <a:srgbClr val="FF0000"/>
                </a:solidFill>
              </a:rPr>
              <a:t>Evangelism</a:t>
            </a:r>
            <a:r>
              <a:rPr lang="en-US" sz="3200" u="sng" dirty="0" smtClean="0">
                <a:solidFill>
                  <a:srgbClr val="FF0000"/>
                </a:solidFill>
              </a:rPr>
              <a:t/>
            </a:r>
            <a:br>
              <a:rPr lang="en-US" sz="3200" u="sng" dirty="0" smtClean="0">
                <a:solidFill>
                  <a:srgbClr val="FF0000"/>
                </a:solidFill>
              </a:rPr>
            </a:br>
            <a:r>
              <a:rPr lang="vi-VN" sz="3200" dirty="0"/>
              <a:t>tình yêu cho những con người hư mất</a:t>
            </a:r>
            <a:r>
              <a:rPr lang="en-US" sz="3200" dirty="0" smtClean="0"/>
              <a:t/>
            </a:r>
            <a:br>
              <a:rPr lang="en-US" sz="3200" dirty="0" smtClean="0"/>
            </a:br>
            <a:r>
              <a:rPr lang="en-US" sz="2000" dirty="0" smtClean="0"/>
              <a:t>Love for the lost</a:t>
            </a:r>
            <a:endParaRPr lang="en-US" sz="3200" u="sng" dirty="0" smtClean="0">
              <a:solidFill>
                <a:srgbClr val="FF0000"/>
              </a:solidFill>
            </a:endParaRPr>
          </a:p>
          <a:p>
            <a:pPr marL="109728" indent="0">
              <a:buNone/>
            </a:pPr>
            <a:r>
              <a:rPr lang="en-US" dirty="0"/>
              <a:t>	</a:t>
            </a:r>
            <a:r>
              <a:rPr lang="en-US" dirty="0" err="1"/>
              <a:t>Giê</a:t>
            </a:r>
            <a:r>
              <a:rPr lang="en-US" dirty="0"/>
              <a:t>-</a:t>
            </a:r>
            <a:r>
              <a:rPr lang="en-US" dirty="0" err="1"/>
              <a:t>rê</a:t>
            </a:r>
            <a:r>
              <a:rPr lang="en-US" dirty="0"/>
              <a:t>-mi </a:t>
            </a:r>
            <a:r>
              <a:rPr lang="en-US" dirty="0" smtClean="0"/>
              <a:t>29:11</a:t>
            </a:r>
            <a:endParaRPr lang="en-US" dirty="0"/>
          </a:p>
          <a:p>
            <a:pPr marL="109728" indent="0">
              <a:spcAft>
                <a:spcPts val="1000"/>
              </a:spcAft>
              <a:buNone/>
            </a:pPr>
            <a:r>
              <a:rPr lang="en-US" sz="1700" dirty="0"/>
              <a:t>	Jeremiah 29:11</a:t>
            </a:r>
          </a:p>
          <a:p>
            <a:pPr marL="109728" indent="0">
              <a:buNone/>
            </a:pPr>
            <a:r>
              <a:rPr lang="en-US" dirty="0"/>
              <a:t>	</a:t>
            </a:r>
            <a:r>
              <a:rPr lang="en-US" dirty="0" smtClean="0"/>
              <a:t>2 </a:t>
            </a:r>
            <a:r>
              <a:rPr lang="vi-VN" dirty="0"/>
              <a:t>Phi-e-rơ </a:t>
            </a:r>
            <a:r>
              <a:rPr lang="en-US" dirty="0" smtClean="0"/>
              <a:t>3:9</a:t>
            </a:r>
            <a:endParaRPr lang="en-US" dirty="0"/>
          </a:p>
          <a:p>
            <a:pPr marL="109728" indent="0">
              <a:spcAft>
                <a:spcPts val="1000"/>
              </a:spcAft>
              <a:buNone/>
            </a:pPr>
            <a:r>
              <a:rPr lang="en-US" sz="1700" dirty="0"/>
              <a:t>	2 Peter 3:9</a:t>
            </a:r>
          </a:p>
          <a:p>
            <a:pPr marL="109728" indent="0">
              <a:buNone/>
            </a:pPr>
            <a:r>
              <a:rPr lang="en-US" dirty="0"/>
              <a:t>	</a:t>
            </a:r>
            <a:r>
              <a:rPr lang="vi-VN" dirty="0" smtClean="0"/>
              <a:t>Giăng</a:t>
            </a:r>
            <a:r>
              <a:rPr lang="en-US" dirty="0" smtClean="0"/>
              <a:t> 3:16-17</a:t>
            </a:r>
            <a:endParaRPr lang="en-US" dirty="0"/>
          </a:p>
          <a:p>
            <a:pPr marL="109728" indent="0">
              <a:buNone/>
            </a:pPr>
            <a:r>
              <a:rPr lang="en-US" sz="1700" dirty="0"/>
              <a:t>	John 3:16-17</a:t>
            </a:r>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324600" y="2209800"/>
            <a:ext cx="2828365" cy="4191000"/>
          </a:xfrm>
          <a:prstGeom prst="rect">
            <a:avLst/>
          </a:prstGeom>
        </p:spPr>
      </p:pic>
      <p:sp>
        <p:nvSpPr>
          <p:cNvPr id="8" name="Title 4"/>
          <p:cNvSpPr>
            <a:spLocks noGrp="1"/>
          </p:cNvSpPr>
          <p:nvPr>
            <p:ph type="title"/>
          </p:nvPr>
        </p:nvSpPr>
        <p:spPr>
          <a:xfrm>
            <a:off x="457200" y="274638"/>
            <a:ext cx="8229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10044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981200"/>
            <a:ext cx="5029200" cy="4419600"/>
          </a:xfrm>
        </p:spPr>
        <p:txBody>
          <a:bodyPr/>
          <a:lstStyle/>
          <a:p>
            <a:pPr marL="624078" lvl="1" indent="-514350">
              <a:spcBef>
                <a:spcPts val="400"/>
              </a:spcBef>
              <a:spcAft>
                <a:spcPts val="2000"/>
              </a:spcAft>
              <a:buClr>
                <a:schemeClr val="accent1">
                  <a:lumMod val="75000"/>
                </a:schemeClr>
              </a:buClr>
              <a:buSzPct val="100000"/>
              <a:buFont typeface="+mj-lt"/>
              <a:buAutoNum type="arabicPeriod" startAt="3"/>
            </a:pPr>
            <a:r>
              <a:rPr lang="vi-VN" sz="3200" b="1" u="sng" dirty="0" smtClean="0">
                <a:solidFill>
                  <a:schemeClr val="accent2"/>
                </a:solidFill>
              </a:rPr>
              <a:t>Nương </a:t>
            </a:r>
            <a:r>
              <a:rPr lang="vi-VN" sz="3200" b="1" u="sng" dirty="0">
                <a:solidFill>
                  <a:schemeClr val="accent2"/>
                </a:solidFill>
              </a:rPr>
              <a:t>cậy </a:t>
            </a:r>
            <a:r>
              <a:rPr lang="vi-VN" sz="3200" dirty="0"/>
              <a:t>vào Đức Thánh Linh để thay đổi những cuộc đời</a:t>
            </a:r>
            <a:r>
              <a:rPr lang="en-US" sz="3200" dirty="0" smtClean="0"/>
              <a:t/>
            </a:r>
            <a:br>
              <a:rPr lang="en-US" sz="3200" dirty="0" smtClean="0"/>
            </a:br>
            <a:r>
              <a:rPr lang="en-US" sz="2000" u="sng" dirty="0" smtClean="0">
                <a:solidFill>
                  <a:srgbClr val="FF0000"/>
                </a:solidFill>
              </a:rPr>
              <a:t>Dependence </a:t>
            </a:r>
            <a:r>
              <a:rPr lang="en-US" sz="2000" dirty="0" smtClean="0"/>
              <a:t>on the Holy Spirit</a:t>
            </a:r>
            <a:r>
              <a:rPr lang="en-US" sz="2000" u="sng" dirty="0" smtClean="0">
                <a:solidFill>
                  <a:srgbClr val="FF0000"/>
                </a:solidFill>
              </a:rPr>
              <a:t/>
            </a:r>
            <a:br>
              <a:rPr lang="en-US" sz="2000" u="sng" dirty="0" smtClean="0">
                <a:solidFill>
                  <a:srgbClr val="FF0000"/>
                </a:solidFill>
              </a:rPr>
            </a:br>
            <a:endParaRPr lang="en-US" sz="1200" u="sng" dirty="0" smtClean="0">
              <a:solidFill>
                <a:srgbClr val="FF0000"/>
              </a:solidFill>
            </a:endParaRPr>
          </a:p>
          <a:p>
            <a:pPr marL="109728" indent="0">
              <a:buNone/>
            </a:pPr>
            <a:r>
              <a:rPr lang="en-US" dirty="0"/>
              <a:t>	</a:t>
            </a:r>
            <a:r>
              <a:rPr lang="en-US" dirty="0" err="1"/>
              <a:t>Công</a:t>
            </a:r>
            <a:r>
              <a:rPr lang="en-US" dirty="0"/>
              <a:t> </a:t>
            </a:r>
            <a:r>
              <a:rPr lang="en-US" dirty="0" err="1"/>
              <a:t>vụ</a:t>
            </a:r>
            <a:r>
              <a:rPr lang="en-US" dirty="0"/>
              <a:t> 1:8</a:t>
            </a:r>
          </a:p>
          <a:p>
            <a:pPr marL="109728" indent="0">
              <a:spcAft>
                <a:spcPts val="1000"/>
              </a:spcAft>
              <a:buNone/>
            </a:pPr>
            <a:r>
              <a:rPr lang="en-US" sz="1600" dirty="0"/>
              <a:t>	Acts 1:8</a:t>
            </a:r>
          </a:p>
          <a:p>
            <a:pPr marL="109728" indent="0">
              <a:buNone/>
            </a:pPr>
            <a:r>
              <a:rPr lang="en-US" dirty="0"/>
              <a:t>	</a:t>
            </a:r>
            <a:r>
              <a:rPr lang="vi-VN" dirty="0" smtClean="0"/>
              <a:t>Giăng</a:t>
            </a:r>
            <a:r>
              <a:rPr lang="en-US" dirty="0" smtClean="0"/>
              <a:t> 15:5</a:t>
            </a:r>
            <a:endParaRPr lang="en-US" dirty="0"/>
          </a:p>
          <a:p>
            <a:pPr marL="109728" indent="0">
              <a:buNone/>
            </a:pPr>
            <a:r>
              <a:rPr lang="en-US" sz="1600" dirty="0"/>
              <a:t>	John 15:5</a:t>
            </a:r>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6248400" y="2071628"/>
            <a:ext cx="2895600" cy="4329171"/>
          </a:xfrm>
          <a:prstGeom prst="rect">
            <a:avLst/>
          </a:prstGeom>
        </p:spPr>
      </p:pic>
      <p:sp>
        <p:nvSpPr>
          <p:cNvPr id="8" name="Title 4"/>
          <p:cNvSpPr>
            <a:spLocks noGrp="1"/>
          </p:cNvSpPr>
          <p:nvPr>
            <p:ph type="title"/>
          </p:nvPr>
        </p:nvSpPr>
        <p:spPr>
          <a:xfrm>
            <a:off x="228600" y="274638"/>
            <a:ext cx="86106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12495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19200"/>
            <a:ext cx="7239000" cy="5029200"/>
          </a:xfrm>
        </p:spPr>
        <p:txBody>
          <a:bodyPr>
            <a:normAutofit/>
          </a:bodyPr>
          <a:lstStyle/>
          <a:p>
            <a:pPr marL="624078" lvl="1" indent="-514350">
              <a:spcBef>
                <a:spcPts val="400"/>
              </a:spcBef>
              <a:spcAft>
                <a:spcPts val="2000"/>
              </a:spcAft>
              <a:buClr>
                <a:schemeClr val="accent1">
                  <a:lumMod val="75000"/>
                </a:schemeClr>
              </a:buClr>
              <a:buSzPct val="100000"/>
              <a:buFont typeface="+mj-lt"/>
              <a:buAutoNum type="arabicPeriod" startAt="4"/>
            </a:pPr>
            <a:r>
              <a:rPr lang="en-US" sz="3200" b="1" u="sng" dirty="0" err="1" smtClean="0">
                <a:solidFill>
                  <a:schemeClr val="accent2"/>
                </a:solidFill>
              </a:rPr>
              <a:t>Chúa</a:t>
            </a:r>
            <a:r>
              <a:rPr lang="en-US" sz="3200" b="1" u="sng" dirty="0" smtClean="0">
                <a:solidFill>
                  <a:schemeClr val="accent2"/>
                </a:solidFill>
              </a:rPr>
              <a:t> </a:t>
            </a:r>
            <a:r>
              <a:rPr lang="en-US" sz="3200" b="1" u="sng" dirty="0" err="1">
                <a:solidFill>
                  <a:schemeClr val="accent2"/>
                </a:solidFill>
              </a:rPr>
              <a:t>Giê-su</a:t>
            </a:r>
            <a:r>
              <a:rPr lang="en-US" sz="3200" b="1" u="sng" dirty="0">
                <a:solidFill>
                  <a:schemeClr val="accent2"/>
                </a:solidFill>
              </a:rPr>
              <a:t> </a:t>
            </a:r>
            <a:r>
              <a:rPr lang="en-US" sz="3200" b="1" u="sng" dirty="0" smtClean="0">
                <a:solidFill>
                  <a:schemeClr val="accent2"/>
                </a:solidFill>
              </a:rPr>
              <a:t> </a:t>
            </a:r>
            <a:r>
              <a:rPr lang="en-US" sz="3200" dirty="0" smtClean="0"/>
              <a:t>– </a:t>
            </a:r>
            <a:r>
              <a:rPr lang="vi-VN" sz="3200" dirty="0"/>
              <a:t>là chương trình –sự môn đồ hóa là cấu trúc</a:t>
            </a:r>
            <a:r>
              <a:rPr lang="en-US" sz="3200" dirty="0" smtClean="0"/>
              <a:t/>
            </a:r>
            <a:br>
              <a:rPr lang="en-US" sz="3200" dirty="0" smtClean="0"/>
            </a:br>
            <a:r>
              <a:rPr lang="en-US" sz="2000" u="sng" dirty="0" smtClean="0">
                <a:solidFill>
                  <a:srgbClr val="FF0000"/>
                </a:solidFill>
              </a:rPr>
              <a:t>Jesus</a:t>
            </a:r>
            <a:r>
              <a:rPr lang="en-US" sz="2000" dirty="0" smtClean="0">
                <a:solidFill>
                  <a:srgbClr val="FF0000"/>
                </a:solidFill>
              </a:rPr>
              <a:t> </a:t>
            </a:r>
            <a:r>
              <a:rPr lang="en-US" sz="2000" dirty="0" smtClean="0"/>
              <a:t>is the program. </a:t>
            </a:r>
            <a:br>
              <a:rPr lang="en-US" sz="2000" dirty="0" smtClean="0"/>
            </a:br>
            <a:r>
              <a:rPr lang="en-US" sz="2000" dirty="0" smtClean="0"/>
              <a:t>The structure is discipleship</a:t>
            </a:r>
            <a:r>
              <a:rPr lang="en-US" sz="2000" u="sng" dirty="0" smtClean="0">
                <a:solidFill>
                  <a:srgbClr val="FF0000"/>
                </a:solidFill>
              </a:rPr>
              <a:t/>
            </a:r>
            <a:br>
              <a:rPr lang="en-US" sz="2000" u="sng" dirty="0" smtClean="0">
                <a:solidFill>
                  <a:srgbClr val="FF0000"/>
                </a:solidFill>
              </a:rPr>
            </a:br>
            <a:endParaRPr lang="en-US" sz="600" u="sng"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B0F847D-B594-46E7-ABAA-98DB647124F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T503.05          www.iTeenChallenge.org</a:t>
            </a:r>
            <a:endParaRPr lang="en-US"/>
          </a:p>
        </p:txBody>
      </p:sp>
      <p:pic>
        <p:nvPicPr>
          <p:cNvPr id="6" name="Picture 5" descr="DNA  strand.jpg"/>
          <p:cNvPicPr>
            <a:picLocks noChangeAspect="1"/>
          </p:cNvPicPr>
          <p:nvPr/>
        </p:nvPicPr>
        <p:blipFill>
          <a:blip r:embed="rId2" cstate="print"/>
          <a:srcRect l="10417" r="12500"/>
          <a:stretch>
            <a:fillRect/>
          </a:stretch>
        </p:blipFill>
        <p:spPr>
          <a:xfrm>
            <a:off x="7086600" y="2697480"/>
            <a:ext cx="2057400" cy="3703320"/>
          </a:xfrm>
          <a:prstGeom prst="rect">
            <a:avLst/>
          </a:prstGeom>
        </p:spPr>
      </p:pic>
      <p:sp>
        <p:nvSpPr>
          <p:cNvPr id="8" name="Title 4"/>
          <p:cNvSpPr>
            <a:spLocks noGrp="1"/>
          </p:cNvSpPr>
          <p:nvPr>
            <p:ph type="title"/>
          </p:nvPr>
        </p:nvSpPr>
        <p:spPr>
          <a:xfrm>
            <a:off x="457200" y="0"/>
            <a:ext cx="8458200" cy="1249362"/>
          </a:xfrm>
        </p:spPr>
        <p:txBody>
          <a:bodyPr>
            <a:normAutofit fontScale="90000"/>
          </a:bodyPr>
          <a:lstStyle/>
          <a:p>
            <a:pPr marL="681038" indent="-681038"/>
            <a:r>
              <a:rPr lang="en-US" sz="3600" dirty="0">
                <a:solidFill>
                  <a:srgbClr val="464646"/>
                </a:solidFill>
                <a:effectLst/>
              </a:rPr>
              <a:t>B</a:t>
            </a:r>
            <a:r>
              <a:rPr lang="ru-RU" sz="3600" dirty="0">
                <a:solidFill>
                  <a:srgbClr val="464646"/>
                </a:solidFill>
                <a:effectLst/>
              </a:rPr>
              <a:t>.</a:t>
            </a:r>
            <a:r>
              <a:rPr lang="en-US" sz="3600" dirty="0">
                <a:solidFill>
                  <a:srgbClr val="464646"/>
                </a:solidFill>
                <a:effectLst/>
              </a:rPr>
              <a:t>	</a:t>
            </a:r>
            <a:r>
              <a:rPr lang="vi-VN" sz="3600" dirty="0">
                <a:solidFill>
                  <a:srgbClr val="464646"/>
                </a:solidFill>
                <a:effectLst/>
              </a:rPr>
              <a:t>ADN cơ bản của Teen Challenge là gì</a:t>
            </a:r>
            <a:r>
              <a:rPr lang="en-US" dirty="0">
                <a:solidFill>
                  <a:srgbClr val="464646"/>
                </a:solidFill>
                <a:effectLst/>
              </a:rPr>
              <a:t/>
            </a:r>
            <a:br>
              <a:rPr lang="en-US" dirty="0">
                <a:solidFill>
                  <a:srgbClr val="464646"/>
                </a:solidFill>
                <a:effectLst/>
              </a:rPr>
            </a:br>
            <a:r>
              <a:rPr lang="en-US" sz="2200" dirty="0">
                <a:solidFill>
                  <a:srgbClr val="464646"/>
                </a:solidFill>
              </a:rPr>
              <a:t>What is the basic DNA of Teen Challenge?</a:t>
            </a:r>
            <a:endParaRPr lang="en-US" sz="2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250"/>
            <a:ext cx="4953000" cy="3714750"/>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12/2016</a:t>
            </a:r>
            <a:endParaRPr lang="en-US"/>
          </a:p>
        </p:txBody>
      </p:sp>
    </p:spTree>
    <p:extLst>
      <p:ext uri="{BB962C8B-B14F-4D97-AF65-F5344CB8AC3E}">
        <p14:creationId xmlns:p14="http://schemas.microsoft.com/office/powerpoint/2010/main" val="22912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2284</TotalTime>
  <Words>365</Words>
  <Application>Microsoft Office PowerPoint</Application>
  <PresentationFormat>On-screen Show (4:3)</PresentationFormat>
  <Paragraphs>190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Giới Thiệu Về ADN Của Mục Vụ Teen Challenge  An Introduction to the DNA of Teen Challenge Ministry  </vt:lpstr>
      <vt:lpstr>A. Điều gì đem đến thành công thực sự của mục vụ Teen Challenge? What brings real success to Teen Challenge Ministry?</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B. ADN cơ bản của Teen Challenge là gì What is the basic DNA of Teen Challenge?</vt:lpstr>
      <vt:lpstr>C. Làm thế nào để tôi biến ADN của Teen Challenge thành một phần mục vụ của tôi? How can I make the DNA of TC part of my ministry?</vt:lpstr>
      <vt:lpstr>PowerPoint Presentation</vt:lpstr>
      <vt:lpstr>PowerPoint Presentation</vt:lpstr>
      <vt:lpstr>2. Bạn đánh giá điểm mạnh và điểm yếu của mình như thế nào trong việc áp dụng bảy đặc tính của ADN Teen Challenge? How would you assess your strength or weakness in applying these seven characteristics of the DNA of  Teen Challenge?</vt:lpstr>
      <vt:lpstr>3. Những câu chuyện mới nào cho thấy sự có mặt của ADN trong Teen Challenge ngày nay? What are some recent stories that show the presence of the DNA of Teen Challenge today? </vt:lpstr>
      <vt:lpstr>4. Làm thế nào để bạn bắt đầu thực hiện các bước và phát triển các đặc tính của ADN này trong chức vụ đời thường của mình? How can you begin to take steps and develop these DNA characteristics into your daily ministry? </vt:lpstr>
      <vt:lpstr>Các câu hỏi thảo luận Questions for discussion</vt:lpstr>
      <vt:lpstr>Thông tin liên hệ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Teen Challenge Ministry</dc:title>
  <dc:creator>Gregg Fischer</dc:creator>
  <cp:lastModifiedBy>Dave Batty</cp:lastModifiedBy>
  <cp:revision>58</cp:revision>
  <dcterms:created xsi:type="dcterms:W3CDTF">2009-06-30T20:45:33Z</dcterms:created>
  <dcterms:modified xsi:type="dcterms:W3CDTF">2016-12-13T11:47:50Z</dcterms:modified>
</cp:coreProperties>
</file>