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91" r:id="rId4"/>
    <p:sldId id="317" r:id="rId5"/>
    <p:sldId id="289" r:id="rId6"/>
    <p:sldId id="320" r:id="rId7"/>
    <p:sldId id="298" r:id="rId8"/>
    <p:sldId id="290" r:id="rId9"/>
    <p:sldId id="318" r:id="rId10"/>
    <p:sldId id="283" r:id="rId11"/>
    <p:sldId id="284" r:id="rId12"/>
    <p:sldId id="285" r:id="rId13"/>
    <p:sldId id="292" r:id="rId14"/>
    <p:sldId id="299" r:id="rId15"/>
    <p:sldId id="304" r:id="rId16"/>
    <p:sldId id="303" r:id="rId17"/>
    <p:sldId id="313" r:id="rId18"/>
    <p:sldId id="314" r:id="rId19"/>
    <p:sldId id="287" r:id="rId20"/>
    <p:sldId id="300" r:id="rId21"/>
    <p:sldId id="319" r:id="rId22"/>
    <p:sldId id="296" r:id="rId23"/>
    <p:sldId id="310" r:id="rId24"/>
    <p:sldId id="311" r:id="rId25"/>
    <p:sldId id="308" r:id="rId26"/>
    <p:sldId id="294" r:id="rId27"/>
    <p:sldId id="301" r:id="rId28"/>
    <p:sldId id="312" r:id="rId29"/>
    <p:sldId id="288" r:id="rId30"/>
    <p:sldId id="302" r:id="rId31"/>
    <p:sldId id="315" r:id="rId32"/>
    <p:sldId id="316" r:id="rId33"/>
  </p:sldIdLst>
  <p:sldSz cx="9144000" cy="6858000" type="screen4x3"/>
  <p:notesSz cx="6954838" cy="93091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04" autoAdjust="0"/>
  </p:normalViewPr>
  <p:slideViewPr>
    <p:cSldViewPr snapToGrid="0" showGuides="1">
      <p:cViewPr varScale="1">
        <p:scale>
          <a:sx n="48" d="100"/>
          <a:sy n="48" d="100"/>
        </p:scale>
        <p:origin x="-9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880" y="-10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F65BBC4-B2D3-4FDC-884C-5A2AE8B0D8A9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4B5A1294-A653-4B24-9C5A-F535B38BC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42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109A4AF-4B51-40F1-935B-395AFC7D5DEA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29AEC65-9835-4524-BEA8-579D63C7F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1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EC65-9835-4524-BEA8-579D63C7FCD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71601"/>
            <a:ext cx="7772400" cy="30480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600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выглядит духовно здоровое</a:t>
            </a:r>
            <a:r>
              <a:rPr lang="en-US" sz="3600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3600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христианское ученичество?</a:t>
            </a:r>
            <a:r>
              <a:rPr lang="en-US" sz="3600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3600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/>
              <a:t>Признаки здоровой духовной </a:t>
            </a:r>
            <a:r>
              <a:rPr lang="ru-RU" sz="2000" dirty="0" smtClean="0"/>
              <a:t>жизни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solidFill>
                  <a:srgbClr val="C00000"/>
                </a:solidFill>
              </a:rPr>
              <a:t>What does a healthy disciple look like?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1800" i="1" dirty="0" smtClean="0">
                <a:solidFill>
                  <a:srgbClr val="C00000"/>
                </a:solidFill>
              </a:rPr>
              <a:t>Signs of healthy living</a:t>
            </a:r>
            <a:endParaRPr lang="en-US" sz="1800" i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572000"/>
            <a:ext cx="7772400" cy="1504504"/>
          </a:xfrm>
        </p:spPr>
        <p:txBody>
          <a:bodyPr/>
          <a:lstStyle/>
          <a:p>
            <a:r>
              <a:rPr lang="ru-RU" sz="2400" dirty="0"/>
              <a:t>Автор Дэвид </a:t>
            </a:r>
            <a:r>
              <a:rPr lang="ru-RU" sz="2400" dirty="0" smtClean="0"/>
              <a:t>Бэтти</a:t>
            </a:r>
            <a:r>
              <a:rPr lang="en-US" sz="2400" dirty="0" smtClean="0"/>
              <a:t>  </a:t>
            </a:r>
            <a:r>
              <a:rPr lang="en-US" sz="1800" dirty="0" smtClean="0"/>
              <a:t>By Dave Batty</a:t>
            </a:r>
          </a:p>
          <a:p>
            <a:endParaRPr lang="en-US" dirty="0"/>
          </a:p>
        </p:txBody>
      </p:sp>
      <p:pic>
        <p:nvPicPr>
          <p:cNvPr id="4" name="Picture 3" descr="GTC logo gold on gold 72 dpi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58433" cy="20324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2971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 измерить степень духовного роста новообращенного христианина?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1800" dirty="0" smtClean="0">
                <a:solidFill>
                  <a:srgbClr val="C00000"/>
                </a:solidFill>
              </a:rPr>
              <a:t>How do you measure the progress of a new Christian’s growth?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2800" dirty="0" smtClean="0"/>
              <a:t>Как понять, находится ли человек на пути здорового духовного роста?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rgbClr val="C00000"/>
                </a:solidFill>
              </a:rPr>
              <a:t>How do you know if this person is on a path to healthy spiritual growth?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01469"/>
            <a:ext cx="4038600" cy="2682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733800" cy="571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00"/>
            <a:ext cx="3768436" cy="4876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059363"/>
          </a:xfrm>
        </p:spPr>
        <p:txBody>
          <a:bodyPr>
            <a:normAutofit/>
          </a:bodyPr>
          <a:lstStyle/>
          <a:p>
            <a:pPr marL="231775" indent="-231775">
              <a:spcAft>
                <a:spcPts val="1000"/>
              </a:spcAft>
              <a:buNone/>
              <a:tabLst>
                <a:tab pos="231775" algn="l"/>
                <a:tab pos="3657600" algn="l"/>
              </a:tabLst>
            </a:pPr>
            <a:r>
              <a:rPr lang="en-US" sz="1800" dirty="0" smtClean="0"/>
              <a:t>1.	</a:t>
            </a:r>
            <a:r>
              <a:rPr lang="ru-RU" sz="1800" dirty="0" smtClean="0"/>
              <a:t>СТАДИЯ МЛАДЕНЧЕСТВА	ОТ РОЖДЕНИЯ ДО 3 ЛЕТ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600" dirty="0" smtClean="0">
                <a:solidFill>
                  <a:srgbClr val="C00000"/>
                </a:solidFill>
              </a:rPr>
              <a:t>The Infant Stage	Birth to 3</a:t>
            </a:r>
            <a:r>
              <a:rPr lang="en-US" sz="2000" dirty="0" smtClean="0">
                <a:solidFill>
                  <a:srgbClr val="C00000"/>
                </a:solidFill>
              </a:rPr>
              <a:t>	</a:t>
            </a:r>
          </a:p>
          <a:p>
            <a:pPr marL="231775" indent="-231775">
              <a:spcAft>
                <a:spcPts val="1000"/>
              </a:spcAft>
              <a:buNone/>
              <a:tabLst>
                <a:tab pos="231775" algn="l"/>
                <a:tab pos="3657600" algn="l"/>
              </a:tabLst>
            </a:pPr>
            <a:r>
              <a:rPr lang="ru-RU" sz="1800" dirty="0" smtClean="0"/>
              <a:t>2.	СТАДИЯ ДЕТСТВА	ОТ 4 ДО 12 ЛЕТ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600" dirty="0" smtClean="0">
                <a:solidFill>
                  <a:srgbClr val="C00000"/>
                </a:solidFill>
              </a:rPr>
              <a:t>The Child Stage	Age 4 - 12</a:t>
            </a:r>
            <a:r>
              <a:rPr lang="en-US" sz="2000" dirty="0" smtClean="0"/>
              <a:t>	</a:t>
            </a:r>
          </a:p>
          <a:p>
            <a:pPr marL="231775" indent="-231775">
              <a:spcAft>
                <a:spcPts val="1000"/>
              </a:spcAft>
              <a:buNone/>
              <a:tabLst>
                <a:tab pos="231775" algn="l"/>
                <a:tab pos="3657600" algn="l"/>
              </a:tabLst>
            </a:pPr>
            <a:r>
              <a:rPr lang="ru-RU" sz="1800" dirty="0" smtClean="0"/>
              <a:t>3.	СТАДИЯ ВЗРОСЛОГО	ОТ 13 ЛЕТ ДО РОЖДЕНИЯ 1-го РЕБЕНКА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600" dirty="0" smtClean="0">
                <a:solidFill>
                  <a:srgbClr val="C00000"/>
                </a:solidFill>
              </a:rPr>
              <a:t>The Adult Stage	Age 13 – to birth of 1</a:t>
            </a:r>
            <a:r>
              <a:rPr lang="en-US" sz="1600" baseline="30000" dirty="0" smtClean="0">
                <a:solidFill>
                  <a:srgbClr val="C00000"/>
                </a:solidFill>
              </a:rPr>
              <a:t>st</a:t>
            </a:r>
            <a:r>
              <a:rPr lang="en-US" sz="1600" dirty="0" smtClean="0">
                <a:solidFill>
                  <a:srgbClr val="C00000"/>
                </a:solidFill>
              </a:rPr>
              <a:t> child</a:t>
            </a:r>
          </a:p>
          <a:p>
            <a:pPr marL="231775" indent="-231775">
              <a:spcAft>
                <a:spcPts val="1000"/>
              </a:spcAft>
              <a:buNone/>
              <a:tabLst>
                <a:tab pos="231775" algn="l"/>
                <a:tab pos="3657600" algn="l"/>
              </a:tabLst>
            </a:pPr>
            <a:r>
              <a:rPr lang="ru-RU" sz="1800" dirty="0" smtClean="0"/>
              <a:t>4.	СТАДИЯ РОДИТЕЛЯ	ОТ РОЖДЕНИЯ 1-го РЕБЕНКА ДО </a:t>
            </a:r>
            <a:r>
              <a:rPr lang="en-US" sz="1600" dirty="0" smtClean="0"/>
              <a:t>	</a:t>
            </a:r>
            <a:r>
              <a:rPr lang="ru-RU" sz="1600" dirty="0" smtClean="0"/>
              <a:t>МОМЕНТА, КОГДА ПОСЛЕДНИЙ РЕБЕНОК </a:t>
            </a:r>
            <a:r>
              <a:rPr lang="en-US" sz="1600" dirty="0" smtClean="0"/>
              <a:t>	</a:t>
            </a:r>
            <a:r>
              <a:rPr lang="ru-RU" sz="1600" dirty="0" smtClean="0"/>
              <a:t>СТАНОВИТСЯ ВЗРОСЛЫМ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>
                <a:solidFill>
                  <a:srgbClr val="C00000"/>
                </a:solidFill>
              </a:rPr>
              <a:t>The Parent Stage	Birth of 1</a:t>
            </a:r>
            <a:r>
              <a:rPr lang="en-US" sz="1600" baseline="30000" dirty="0" smtClean="0">
                <a:solidFill>
                  <a:srgbClr val="C00000"/>
                </a:solidFill>
              </a:rPr>
              <a:t>st</a:t>
            </a:r>
            <a:r>
              <a:rPr lang="en-US" sz="1600" dirty="0" smtClean="0">
                <a:solidFill>
                  <a:srgbClr val="C00000"/>
                </a:solidFill>
              </a:rPr>
              <a:t> child until youngest child has 	become an adult</a:t>
            </a:r>
          </a:p>
          <a:p>
            <a:pPr marL="231775" indent="-231775">
              <a:buNone/>
              <a:tabLst>
                <a:tab pos="231775" algn="l"/>
                <a:tab pos="3657600" algn="l"/>
              </a:tabLst>
            </a:pPr>
            <a:r>
              <a:rPr lang="ru-RU" sz="1800" dirty="0" smtClean="0"/>
              <a:t>5.	СТАДИЯ СТАРЦА	ОТ МОМЕНТА, КОГДА ПОСЛЕДНИЙ </a:t>
            </a:r>
            <a:r>
              <a:rPr lang="en-US" sz="1800" dirty="0" smtClean="0"/>
              <a:t>	</a:t>
            </a:r>
            <a:r>
              <a:rPr lang="ru-RU" sz="1800" dirty="0" smtClean="0"/>
              <a:t>РЕБЕНОК СТАНОВИТСЯ ВЗРОСЛЫМ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600" dirty="0" smtClean="0">
                <a:solidFill>
                  <a:srgbClr val="C00000"/>
                </a:solidFill>
              </a:rPr>
              <a:t>The Elder Stage	Beginning when youngest child has become 	an adult</a:t>
            </a:r>
          </a:p>
          <a:p>
            <a:pPr marL="231775" indent="-231775">
              <a:tabLst>
                <a:tab pos="231775" algn="l"/>
                <a:tab pos="3657600" algn="l"/>
              </a:tabLst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Стадии жизни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>
                <a:solidFill>
                  <a:srgbClr val="C00000"/>
                </a:solidFill>
              </a:rPr>
              <a:t>Stages of Life / Indicators of Maturity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4343399"/>
          </a:xfrm>
        </p:spPr>
        <p:txBody>
          <a:bodyPr>
            <a:normAutofit/>
          </a:bodyPr>
          <a:lstStyle/>
          <a:p>
            <a:pPr lvl="0">
              <a:spcAft>
                <a:spcPts val="1800"/>
              </a:spcAft>
            </a:pPr>
            <a:r>
              <a:rPr lang="ru-RU" sz="2400" dirty="0"/>
              <a:t>Как я усваиваю эти личные задачи в качестве последователя Иисуса Христа?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400" dirty="0">
                <a:solidFill>
                  <a:srgbClr val="C00000"/>
                </a:solidFill>
              </a:rPr>
              <a:t>How do I master these personal tasks as a healthy disciple of God?</a:t>
            </a:r>
            <a:endParaRPr lang="en-US" sz="2400" dirty="0" smtClean="0"/>
          </a:p>
          <a:p>
            <a:pPr lvl="0">
              <a:spcAft>
                <a:spcPts val="1800"/>
              </a:spcAft>
            </a:pPr>
            <a:r>
              <a:rPr lang="ru-RU" sz="2400" dirty="0" smtClean="0"/>
              <a:t>Как "следовать за Иисусом" в каждой из этих сфер моей жизни?</a:t>
            </a:r>
            <a:r>
              <a:rPr lang="en-US" sz="2400" dirty="0" smtClean="0"/>
              <a:t>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>
                <a:solidFill>
                  <a:srgbClr val="C00000"/>
                </a:solidFill>
              </a:rPr>
              <a:t>How do I “follow Jesus” in each of these areas of my life?</a:t>
            </a:r>
          </a:p>
          <a:p>
            <a:pPr lvl="0"/>
            <a:r>
              <a:rPr lang="ru-RU" sz="2400" dirty="0" smtClean="0"/>
              <a:t>Какой путь указывает мне Господь, чтобы я мог достичь зрелости в этих сферах моей жизни?</a:t>
            </a:r>
            <a:endParaRPr lang="en-US" sz="2400" dirty="0" smtClean="0"/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   </a:t>
            </a:r>
            <a:r>
              <a:rPr lang="en-US" sz="1600" dirty="0" smtClean="0">
                <a:solidFill>
                  <a:srgbClr val="C00000"/>
                </a:solidFill>
              </a:rPr>
              <a:t>What is God’s path for me to master each of these areas in my life?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Личные задачи не являются путем к духовному здоровью.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1800" dirty="0" smtClean="0">
                <a:solidFill>
                  <a:srgbClr val="C00000"/>
                </a:solidFill>
              </a:rPr>
              <a:t>Personal Tasks are not a self help path to health.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990600"/>
          </a:xfrm>
        </p:spPr>
        <p:txBody>
          <a:bodyPr>
            <a:normAutofit/>
          </a:bodyPr>
          <a:lstStyle/>
          <a:p>
            <a:pPr marL="465138" indent="-465138"/>
            <a:r>
              <a:rPr lang="en-US" sz="2400" dirty="0" smtClean="0"/>
              <a:t>1.	</a:t>
            </a:r>
            <a:r>
              <a:rPr lang="ru-RU" sz="2400" dirty="0" smtClean="0"/>
              <a:t>СТАДИЯ МЛАДЕНЧЕСТВА</a:t>
            </a:r>
            <a:r>
              <a:rPr lang="en-US" sz="2400" dirty="0" smtClean="0"/>
              <a:t> </a:t>
            </a:r>
            <a:r>
              <a:rPr lang="ru-RU" sz="2400" dirty="0" smtClean="0"/>
              <a:t>ОТ РОЖДЕНИЯ ДО 3 ЛЕТ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800" dirty="0" smtClean="0">
                <a:solidFill>
                  <a:srgbClr val="C00000"/>
                </a:solidFill>
              </a:rPr>
              <a:t>Infant Stage:  Birth through 3 yrs.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077200" cy="5181600"/>
          </a:xfrm>
        </p:spPr>
        <p:txBody>
          <a:bodyPr>
            <a:normAutofit/>
          </a:bodyPr>
          <a:lstStyle/>
          <a:p>
            <a:pPr marL="457200" indent="7938">
              <a:spcAft>
                <a:spcPts val="2000"/>
              </a:spcAft>
              <a:buNone/>
            </a:pPr>
            <a:r>
              <a:rPr lang="az-Cyrl-AZ" sz="2400" b="1" dirty="0" smtClean="0"/>
              <a:t>ОСНОВНАЯ ЗАДАЧА: Научиться получать.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700" b="1" dirty="0">
                <a:solidFill>
                  <a:srgbClr val="C00000"/>
                </a:solidFill>
              </a:rPr>
              <a:t>Primary Task</a:t>
            </a:r>
            <a:r>
              <a:rPr lang="en-US" sz="1700" dirty="0">
                <a:solidFill>
                  <a:srgbClr val="C00000"/>
                </a:solidFill>
              </a:rPr>
              <a:t>:  Learning to Receive</a:t>
            </a:r>
          </a:p>
          <a:p>
            <a:pPr marL="457200" indent="7938">
              <a:spcAft>
                <a:spcPts val="2000"/>
              </a:spcAft>
              <a:buNone/>
            </a:pPr>
            <a:r>
              <a:rPr lang="ru-RU" sz="2400" b="1" dirty="0" smtClean="0"/>
              <a:t>ОСНОВНАЯ ПРОБЛЕМА КАК РЕЗУЛЬТАТ в жизни взрослых, если эта задача не выполнена</a:t>
            </a:r>
            <a:r>
              <a:rPr lang="en-US" sz="2400" b="1" dirty="0" smtClean="0"/>
              <a:t>:   </a:t>
            </a:r>
            <a:r>
              <a:rPr lang="ru-RU" sz="2400" b="1" dirty="0" smtClean="0"/>
              <a:t>неустойчивые или бурные отношения.</a:t>
            </a:r>
            <a:r>
              <a:rPr lang="en-US" sz="2400" b="1" dirty="0" smtClean="0"/>
              <a:t>   </a:t>
            </a:r>
            <a:br>
              <a:rPr lang="en-US" sz="2400" b="1" dirty="0" smtClean="0"/>
            </a:br>
            <a:r>
              <a:rPr lang="en-US" sz="1600" b="1" dirty="0" smtClean="0">
                <a:solidFill>
                  <a:srgbClr val="C00000"/>
                </a:solidFill>
              </a:rPr>
              <a:t>Primary Resulting Problem </a:t>
            </a:r>
            <a:r>
              <a:rPr lang="en-US" sz="1600" dirty="0" smtClean="0">
                <a:solidFill>
                  <a:srgbClr val="C00000"/>
                </a:solidFill>
              </a:rPr>
              <a:t>if personal task is not completed: Weak or stormy relationships</a:t>
            </a:r>
          </a:p>
          <a:p>
            <a:pPr marL="457200" indent="-457200">
              <a:spcAft>
                <a:spcPts val="2000"/>
              </a:spcAft>
              <a:buNone/>
            </a:pPr>
            <a:r>
              <a:rPr lang="en-US" sz="2400" dirty="0" smtClean="0"/>
              <a:t>     </a:t>
            </a:r>
            <a:r>
              <a:rPr lang="ru-RU" sz="2400" dirty="0" smtClean="0"/>
              <a:t>(Это то, что вы увидите в их взрослой жизни, если они не смогли освоить личных задач на данном этапе.)</a:t>
            </a:r>
            <a:r>
              <a:rPr lang="en-US" sz="2400" dirty="0" smtClean="0"/>
              <a:t>   </a:t>
            </a:r>
            <a:br>
              <a:rPr lang="en-US" sz="2400" dirty="0" smtClean="0"/>
            </a:br>
            <a:r>
              <a:rPr lang="en-US" sz="1600" dirty="0" smtClean="0">
                <a:solidFill>
                  <a:srgbClr val="C00000"/>
                </a:solidFill>
              </a:rPr>
              <a:t>(This is what you will see in their adult life if they have failed to master the personal tasks at this stage.)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2309"/>
            <a:ext cx="8229600" cy="4843272"/>
          </a:xfrm>
        </p:spPr>
        <p:txBody>
          <a:bodyPr/>
          <a:lstStyle/>
          <a:p>
            <a:r>
              <a:rPr lang="en-US" sz="1100" dirty="0" smtClean="0"/>
              <a:t> </a:t>
            </a:r>
          </a:p>
          <a:p>
            <a:endParaRPr lang="en-US" sz="11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81800" y="6492240"/>
            <a:ext cx="1920240" cy="365760"/>
          </a:xfrm>
        </p:spPr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066800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/>
              <a:t>СТАДИЯ МЛАДЕНЧЕСТВА</a:t>
            </a:r>
            <a:r>
              <a:rPr lang="en-US" sz="2700" dirty="0" smtClean="0"/>
              <a:t> </a:t>
            </a:r>
            <a:r>
              <a:rPr lang="ru-RU" sz="2700" dirty="0" smtClean="0"/>
              <a:t>ОТ РОЖДЕНИЯ ДО 3 ЛЕТ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1600" dirty="0">
                <a:solidFill>
                  <a:srgbClr val="FF0000"/>
                </a:solidFill>
              </a:rPr>
              <a:t>Infant Stage:  Birth through 3 yrs.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227916"/>
              </p:ext>
            </p:extLst>
          </p:nvPr>
        </p:nvGraphicFramePr>
        <p:xfrm>
          <a:off x="0" y="1202310"/>
          <a:ext cx="2362200" cy="5029199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5511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ЛИЧНЫЕ ЗАДАЧИ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757">
                <a:tc>
                  <a:txBody>
                    <a:bodyPr/>
                    <a:lstStyle/>
                    <a:p>
                      <a:pPr marL="217170" marR="0" indent="-217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Живет в радости: Расширяет способности радоваться, учится тому, что радость, это нормальное  состояние, и созидает силу радости.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377">
                <a:tc>
                  <a:txBody>
                    <a:bodyPr/>
                    <a:lstStyle/>
                    <a:p>
                      <a:pPr marL="217170" marR="0" indent="-217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Развивает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доверие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377">
                <a:tc>
                  <a:txBody>
                    <a:bodyPr/>
                    <a:lstStyle/>
                    <a:p>
                      <a:pPr marL="217170" marR="0" indent="-217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Учиться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получать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156">
                <a:tc>
                  <a:txBody>
                    <a:bodyPr/>
                    <a:lstStyle/>
                    <a:p>
                      <a:pPr marL="217170" marR="0" indent="-217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4.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Начинает организовывать себя в человека через отношения.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383">
                <a:tc>
                  <a:txBody>
                    <a:bodyPr/>
                    <a:lstStyle/>
                    <a:p>
                      <a:pPr marL="217170" marR="0" indent="-217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5.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	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Учится возвращаться к радости после  каждой негативной эмоции.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735226"/>
              </p:ext>
            </p:extLst>
          </p:nvPr>
        </p:nvGraphicFramePr>
        <p:xfrm>
          <a:off x="2362200" y="1202309"/>
          <a:ext cx="3429000" cy="5029200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558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ЗАДАЧИ СЕМЬИ И ОБЩИНЫ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Родители наслаждаются тем, что у них есть младенец чудесный и уникальный.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Родители созидают сильные, полные любви узы с младенцем – узы безусловной любви.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Предоставляют заботу, которая отвечает на нужды младенца, при этом младенец не просит о восполнении своих нужд. 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Открывают настоящие черты уникального предназначения младенца, через внимательное отношение к поведению ребенка и его характеру.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Обеспечивают достаточно защиты и общения во время трудностей, чтобы младенец мог вернуться к радости после любого другого чувства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02026"/>
              </p:ext>
            </p:extLst>
          </p:nvPr>
        </p:nvGraphicFramePr>
        <p:xfrm>
          <a:off x="5791200" y="1202309"/>
          <a:ext cx="3352800" cy="5046091"/>
        </p:xfrm>
        <a:graphic>
          <a:graphicData uri="http://schemas.openxmlformats.org/drawingml/2006/table">
            <a:tbl>
              <a:tblPr/>
              <a:tblGrid>
                <a:gridCol w="3352800"/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КОГДА ЗАДАЧИ НЕ ВЫПОЛНЕНЫ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Слабое осознание себя; страх и холодность, в отношениях с другими доминирование.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 трудом сближается с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другими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что часто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ведет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 манипуляциям, эгоизму, изолированности 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</a:rPr>
                        <a:t>           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или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неудовлетворенности самим собой.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Одиночка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необщителен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замкнут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неотзывчив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способен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регулировать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чувства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Имеет неконтролируемые вспышки эмоций, чрезмерно волнуется и впадает в депрессии.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Избегает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общения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замыкается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при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некоторых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проявлениях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чувств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Infant Stage:  Birth through 3 yrs.</a:t>
            </a:r>
            <a:endParaRPr lang="en-US" dirty="0"/>
          </a:p>
        </p:txBody>
      </p:sp>
      <p:pic>
        <p:nvPicPr>
          <p:cNvPr id="7" name="Picture 6" descr="page 3.jpg"/>
          <p:cNvPicPr>
            <a:picLocks noChangeAspect="1"/>
          </p:cNvPicPr>
          <p:nvPr/>
        </p:nvPicPr>
        <p:blipFill>
          <a:blip r:embed="rId2" cstate="print"/>
          <a:srcRect l="8301" t="22222" r="9739" b="46667"/>
          <a:stretch>
            <a:fillRect/>
          </a:stretch>
        </p:blipFill>
        <p:spPr>
          <a:xfrm>
            <a:off x="-76200" y="1523999"/>
            <a:ext cx="9220200" cy="452922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Страница</a:t>
            </a:r>
            <a:r>
              <a:rPr lang="en-US" dirty="0" smtClean="0"/>
              <a:t> 5   </a:t>
            </a:r>
            <a:r>
              <a:rPr lang="en-US" sz="1800" dirty="0" smtClean="0">
                <a:solidFill>
                  <a:srgbClr val="C00000"/>
                </a:solidFill>
              </a:rPr>
              <a:t>Page 5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Личная Оценка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2400" dirty="0" smtClean="0">
                <a:solidFill>
                  <a:srgbClr val="C00000"/>
                </a:solidFill>
              </a:rPr>
              <a:t>Personal Assessment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91950"/>
            <a:ext cx="5145921" cy="340405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76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59380"/>
            <a:ext cx="4886960" cy="3665220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201136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Кого можно назвать великолепным примером жизни в радости каждый день?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2200" dirty="0" smtClean="0">
                <a:solidFill>
                  <a:srgbClr val="C00000"/>
                </a:solidFill>
              </a:rPr>
              <a:t>Who is an excellent example of living in joy on a daily basis?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103144"/>
            <a:ext cx="2350681" cy="365125"/>
          </a:xfrm>
        </p:spPr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103144"/>
            <a:ext cx="365760" cy="365125"/>
          </a:xfrm>
        </p:spPr>
        <p:txBody>
          <a:bodyPr/>
          <a:lstStyle/>
          <a:p>
            <a:fld id="{2B0F847D-B594-46E7-ABAA-98DB647124F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az-Cyrl-AZ" dirty="0" smtClean="0"/>
              <a:t>личные задачи</a:t>
            </a:r>
            <a:r>
              <a:rPr lang="en-US" dirty="0" smtClean="0"/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Personal Tasks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103144"/>
            <a:ext cx="1920240" cy="365760"/>
          </a:xfrm>
        </p:spPr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268884"/>
              </p:ext>
            </p:extLst>
          </p:nvPr>
        </p:nvGraphicFramePr>
        <p:xfrm>
          <a:off x="457200" y="914400"/>
          <a:ext cx="8381999" cy="6088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845"/>
                <a:gridCol w="2873653"/>
                <a:gridCol w="2797501"/>
              </a:tblGrid>
              <a:tr h="11607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az-Cyrl-AZ" sz="1800" dirty="0" smtClean="0">
                          <a:effectLst/>
                        </a:rPr>
                        <a:t>Индивидуальное задание № 1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Personal Task #1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az-Cyrl-AZ" sz="1800" dirty="0" smtClean="0">
                          <a:effectLst/>
                        </a:rPr>
                        <a:t>Стихи Библии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Bible Verses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az-Cyrl-AZ" sz="1800" dirty="0" smtClean="0">
                          <a:effectLst/>
                        </a:rPr>
                        <a:t>Шаги, предпринимаемые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Action Steps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7134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Живет в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радости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en-US" sz="1600" dirty="0" smtClean="0">
                          <a:latin typeface="Times New Roman"/>
                          <a:ea typeface="Times New Roman"/>
                        </a:rPr>
                      </a:br>
                      <a:r>
                        <a:rPr kumimoji="0" lang="en-US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Lives in joy</a:t>
                      </a:r>
                      <a:endParaRPr lang="en-US" sz="14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Расширяет способности радоваться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en-US" sz="1600" dirty="0" smtClean="0">
                          <a:latin typeface="Times New Roman"/>
                          <a:ea typeface="Times New Roman"/>
                        </a:rPr>
                      </a:br>
                      <a:r>
                        <a:rPr kumimoji="0" lang="en-US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Expands capacity for joy</a:t>
                      </a:r>
                      <a:endParaRPr lang="en-US" sz="14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учится тому, что радость, это нормальное  состояние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en-US" sz="1600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</a:rPr>
                        <a:t>Learns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that joy is one’s normal state. </a:t>
                      </a:r>
                    </a:p>
                    <a:p>
                      <a:pPr marL="342900" marR="0" lvl="0" indent="-342900"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созидает силу радости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+mn-lt"/>
                          <a:ea typeface="+mn-ea"/>
                        </a:rPr>
                      </a:br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</a:rPr>
                        <a:t>Builds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joy strength.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1-е </a:t>
                      </a:r>
                      <a:r>
                        <a:rPr kumimoji="0" lang="az-Cyrl-AZ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Фессалоникийцам</a:t>
                      </a:r>
                      <a:r>
                        <a:rPr kumimoji="0" lang="az-Cyrl-A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5:16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</a:rPr>
                        <a:t>1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Thessalonians 5:16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Неемия 8:10 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</a:rPr>
                        <a:t>Nehemiah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8:10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Псалтирь 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az-Cyrl-A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az-Cyrl-A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:24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</a:rPr>
                        <a:t>Psalm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118:24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Луки 10:20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</a:rPr>
                        <a:t>Luke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10:20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az-Cyrl-A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Иоанна 15:11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</a:rPr>
                        <a:t>John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15:11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Иоанна 16:24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</a:rPr>
                        <a:t>John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16:24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az-Cyrl-A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Римлянам 15:13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</a:rPr>
                        <a:t>Romans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15:13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2-е Коринфянам 7:4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</a:rPr>
                        <a:t>2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Corinthians 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</a:rPr>
                        <a:t>7:4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 того как проснетесь утром, проговаривайте себе Псалом 11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24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</a:rPr>
                        <a:t>Wake up in the morning and quote Psalm 118:24 to myself.</a:t>
                      </a:r>
                    </a:p>
                    <a:p>
                      <a:pPr lvl="0"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Подумайте, о чем вы можете поблагодарить Бога сегодня, чему вы можете порадоваться.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</a:rPr>
                        <a:t>Look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for things today that I can be thankful for and rejoice in them.</a:t>
                      </a:r>
                    </a:p>
                    <a:p>
                      <a:pPr lv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Примите решение радоваться той работе, которую вам предстоит выполнить сегодня.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</a:rPr>
                        <a:t>Choose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to be joyful as I do the work that I must do today.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600200"/>
          </a:xfrm>
        </p:spPr>
        <p:txBody>
          <a:bodyPr>
            <a:normAutofit/>
          </a:bodyPr>
          <a:lstStyle/>
          <a:p>
            <a:r>
              <a:rPr lang="ru-RU" sz="2800" dirty="0"/>
              <a:t>Они </a:t>
            </a:r>
            <a:r>
              <a:rPr lang="ru-RU" sz="2800" dirty="0" smtClean="0"/>
              <a:t>осознавали </a:t>
            </a:r>
            <a:r>
              <a:rPr lang="ru-RU" sz="2800" dirty="0"/>
              <a:t>значимость как благовестия, так и ученичества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r>
              <a:rPr lang="en-US" sz="1800" dirty="0" smtClean="0">
                <a:solidFill>
                  <a:srgbClr val="C00000"/>
                </a:solidFill>
              </a:rPr>
              <a:t>They realized the need for both evangelism and discipleship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858962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Первые неудачи в обретении наркоманами свободы от зависимости.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dirty="0" smtClean="0">
                <a:solidFill>
                  <a:srgbClr val="C00000"/>
                </a:solidFill>
              </a:rPr>
              <a:t>Early failures in seeing drug addicts find freedom from addiction.</a:t>
            </a:r>
            <a:endParaRPr lang="en-US" sz="1800" i="1" dirty="0">
              <a:solidFill>
                <a:srgbClr val="C00000"/>
              </a:solidFill>
            </a:endParaRPr>
          </a:p>
        </p:txBody>
      </p:sp>
      <p:pic>
        <p:nvPicPr>
          <p:cNvPr id="6" name="Picture 6" descr="Frank Reynolds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733800" cy="284507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8" y="3505201"/>
            <a:ext cx="3362362" cy="284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026944"/>
            <a:ext cx="2350681" cy="365125"/>
          </a:xfrm>
        </p:spPr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az-Cyrl-AZ" dirty="0" smtClean="0"/>
              <a:t>личные задачи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Personal Tasks</a:t>
            </a:r>
            <a:endParaRPr lang="en-US" sz="3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026944"/>
            <a:ext cx="1920240" cy="365760"/>
          </a:xfrm>
        </p:spPr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079706"/>
              </p:ext>
            </p:extLst>
          </p:nvPr>
        </p:nvGraphicFramePr>
        <p:xfrm>
          <a:off x="304800" y="1219200"/>
          <a:ext cx="84582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489"/>
                <a:gridCol w="2899778"/>
                <a:gridCol w="2822933"/>
              </a:tblGrid>
              <a:tr h="5117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az-Cyrl-AZ" sz="1600" dirty="0" smtClean="0">
                          <a:effectLst/>
                        </a:rPr>
                        <a:t>Индивидуальное задание </a:t>
                      </a:r>
                      <a:r>
                        <a:rPr lang="en-US" sz="1600" dirty="0" smtClean="0">
                          <a:effectLst/>
                        </a:rPr>
                        <a:t>#2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Personal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Task #2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az-Cyrl-AZ" sz="1600" dirty="0" smtClean="0">
                          <a:effectLst/>
                        </a:rPr>
                        <a:t>Стихи Библии</a:t>
                      </a:r>
                      <a:r>
                        <a:rPr lang="en-US" sz="1600" dirty="0" smtClean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Bible Verses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az-Cyrl-AZ" sz="1600" dirty="0" smtClean="0">
                          <a:effectLst/>
                        </a:rPr>
                        <a:t>Шаги, предпринимаемые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Action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Steps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24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az-Cyrl-AZ" sz="1600" dirty="0" smtClean="0">
                          <a:effectLst/>
                        </a:rPr>
                        <a:t>Вырабатывает доверие</a:t>
                      </a:r>
                      <a:r>
                        <a:rPr lang="en-US" sz="1600" dirty="0" smtClean="0">
                          <a:effectLst/>
                        </a:rPr>
                        <a:t/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</a:rPr>
                        <a:t>Develops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trust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Притчи 3:5-6</a:t>
                      </a:r>
                      <a:r>
                        <a:rPr kumimoji="0"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</a:rPr>
                        <a:t>Proverbs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3:5-6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az-Cyrl-A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Псалтирь </a:t>
                      </a:r>
                      <a:r>
                        <a:rPr kumimoji="0" lang="az-Cyrl-A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az-Cyrl-A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:8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</a:rPr>
                        <a:t>Psalm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</a:rPr>
                        <a:t>143:8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Псалтирь </a:t>
                      </a:r>
                      <a:r>
                        <a:rPr kumimoji="0"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r>
                        <a:rPr kumimoji="0" lang="az-Cyrl-A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:4</a:t>
                      </a:r>
                      <a:r>
                        <a:rPr kumimoji="0" lang="az-Cyrl-A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</a:rPr>
                        <a:t>Psalm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40:4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Притчи 11:28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</a:rPr>
                        <a:t>Proverbs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11:28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dirty="0" smtClean="0">
                          <a:effectLst/>
                        </a:rPr>
                        <a:t>1 Corinthians 13:7</a:t>
                      </a:r>
                      <a:r>
                        <a:rPr lang="en-US" sz="1600" dirty="0" smtClean="0">
                          <a:effectLst/>
                        </a:rPr>
                        <a:t/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kumimoji="0" lang="az-Cyrl-AZ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1-е Коринфянам 13:7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Притчи 28:26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</a:rPr>
                        <a:t>Proverbs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28:26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Матфея 25:21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</a:rPr>
                        <a:t>Matthew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25:21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12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Могу ли я сегодня довериться всем своим сердцем Господу?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</a:rPr>
                        <a:t>How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can I trust in the Lord with all my heart today?</a:t>
                      </a:r>
                    </a:p>
                    <a:p>
                      <a:pPr lvl="0">
                        <a:spcAft>
                          <a:spcPts val="12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моя любовь к этому человеку связана с моей способностью доверять ему?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</a:rPr>
                        <a:t>How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does my love for this person relate to my ability to trust this person?</a:t>
                      </a:r>
                    </a:p>
                    <a:p>
                      <a:pPr lvl="0">
                        <a:spcAft>
                          <a:spcPts val="12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сделал мне этот человек, что не мешает мне доверять ему сегодня?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</a:rPr>
                        <a:t>What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has this person done to cause me to not trust them?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3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0200" y="2603309"/>
            <a:ext cx="7086600" cy="3949891"/>
          </a:xfrm>
        </p:spPr>
        <p:txBody>
          <a:bodyPr>
            <a:normAutofit lnSpcReduction="10000"/>
          </a:bodyPr>
          <a:lstStyle/>
          <a:p>
            <a:pPr>
              <a:tabLst>
                <a:tab pos="2852738" algn="l"/>
              </a:tabLst>
            </a:pPr>
            <a:r>
              <a:rPr lang="ru-RU" dirty="0" smtClean="0"/>
              <a:t>Гнев</a:t>
            </a:r>
            <a:r>
              <a:rPr lang="en-US" dirty="0"/>
              <a:t>	</a:t>
            </a:r>
            <a:r>
              <a:rPr lang="en-US" sz="1800" dirty="0" smtClean="0">
                <a:solidFill>
                  <a:srgbClr val="C00000"/>
                </a:solidFill>
              </a:rPr>
              <a:t>Anger</a:t>
            </a:r>
            <a:endParaRPr lang="en-US" sz="1800" dirty="0">
              <a:solidFill>
                <a:srgbClr val="C00000"/>
              </a:solidFill>
            </a:endParaRPr>
          </a:p>
          <a:p>
            <a:pPr lvl="0">
              <a:tabLst>
                <a:tab pos="2852738" algn="l"/>
              </a:tabLst>
            </a:pPr>
            <a:r>
              <a:rPr lang="ru-RU" dirty="0" smtClean="0"/>
              <a:t>Страх</a:t>
            </a:r>
            <a:r>
              <a:rPr lang="en-US" dirty="0" smtClean="0"/>
              <a:t>	</a:t>
            </a:r>
            <a:r>
              <a:rPr lang="en-US" sz="1800" dirty="0" smtClean="0">
                <a:solidFill>
                  <a:srgbClr val="C00000"/>
                </a:solidFill>
              </a:rPr>
              <a:t>Fear</a:t>
            </a:r>
            <a:endParaRPr lang="en-US" sz="1800" dirty="0">
              <a:solidFill>
                <a:srgbClr val="C00000"/>
              </a:solidFill>
            </a:endParaRPr>
          </a:p>
          <a:p>
            <a:pPr lvl="0">
              <a:tabLst>
                <a:tab pos="2852738" algn="l"/>
              </a:tabLst>
            </a:pPr>
            <a:r>
              <a:rPr lang="ru-RU" dirty="0" smtClean="0"/>
              <a:t>Печаль</a:t>
            </a:r>
            <a:r>
              <a:rPr lang="en-US" dirty="0" smtClean="0"/>
              <a:t>	</a:t>
            </a:r>
            <a:r>
              <a:rPr lang="en-US" sz="1800" dirty="0" smtClean="0">
                <a:solidFill>
                  <a:srgbClr val="C00000"/>
                </a:solidFill>
              </a:rPr>
              <a:t>Sadness</a:t>
            </a:r>
            <a:endParaRPr lang="en-US" dirty="0">
              <a:solidFill>
                <a:srgbClr val="C00000"/>
              </a:solidFill>
            </a:endParaRPr>
          </a:p>
          <a:p>
            <a:pPr lvl="0">
              <a:tabLst>
                <a:tab pos="2852738" algn="l"/>
              </a:tabLst>
            </a:pPr>
            <a:r>
              <a:rPr lang="ru-RU" dirty="0" smtClean="0"/>
              <a:t>Отвращение</a:t>
            </a:r>
            <a:r>
              <a:rPr lang="en-US" dirty="0" smtClean="0"/>
              <a:t>	</a:t>
            </a:r>
            <a:r>
              <a:rPr lang="en-US" sz="1800" dirty="0" smtClean="0">
                <a:solidFill>
                  <a:srgbClr val="C00000"/>
                </a:solidFill>
              </a:rPr>
              <a:t>Disgust</a:t>
            </a:r>
            <a:endParaRPr lang="en-US" dirty="0">
              <a:solidFill>
                <a:srgbClr val="C00000"/>
              </a:solidFill>
            </a:endParaRPr>
          </a:p>
          <a:p>
            <a:pPr lvl="0">
              <a:tabLst>
                <a:tab pos="2852738" algn="l"/>
              </a:tabLst>
            </a:pPr>
            <a:r>
              <a:rPr lang="ru-RU" dirty="0" smtClean="0"/>
              <a:t>Стыд</a:t>
            </a:r>
            <a:r>
              <a:rPr lang="en-US" dirty="0" smtClean="0"/>
              <a:t>	</a:t>
            </a:r>
            <a:r>
              <a:rPr lang="en-US" sz="1800" dirty="0" smtClean="0">
                <a:solidFill>
                  <a:srgbClr val="C00000"/>
                </a:solidFill>
              </a:rPr>
              <a:t>Shame</a:t>
            </a:r>
            <a:endParaRPr lang="en-US" dirty="0">
              <a:solidFill>
                <a:srgbClr val="C00000"/>
              </a:solidFill>
            </a:endParaRPr>
          </a:p>
          <a:p>
            <a:pPr lvl="0">
              <a:tabLst>
                <a:tab pos="2852738" algn="l"/>
              </a:tabLst>
            </a:pPr>
            <a:r>
              <a:rPr lang="ru-RU" dirty="0" smtClean="0"/>
              <a:t>Отчаяние</a:t>
            </a:r>
            <a:r>
              <a:rPr lang="en-US" dirty="0" smtClean="0"/>
              <a:t>	</a:t>
            </a:r>
            <a:r>
              <a:rPr lang="en-US" sz="1800" dirty="0" smtClean="0">
                <a:solidFill>
                  <a:srgbClr val="C00000"/>
                </a:solidFill>
              </a:rPr>
              <a:t>Despair</a:t>
            </a:r>
            <a:endParaRPr lang="en-US" dirty="0">
              <a:solidFill>
                <a:srgbClr val="C00000"/>
              </a:solidFill>
            </a:endParaRPr>
          </a:p>
          <a:p>
            <a:pPr lvl="0">
              <a:tabLst>
                <a:tab pos="2852738" algn="l"/>
              </a:tabLst>
            </a:pPr>
            <a:r>
              <a:rPr lang="ru-RU" dirty="0" smtClean="0"/>
              <a:t>Депрессия</a:t>
            </a:r>
            <a:r>
              <a:rPr lang="en-US" dirty="0" smtClean="0"/>
              <a:t>	</a:t>
            </a:r>
            <a:r>
              <a:rPr lang="en-US" sz="1800" dirty="0" smtClean="0">
                <a:solidFill>
                  <a:srgbClr val="C00000"/>
                </a:solidFill>
              </a:rPr>
              <a:t>Depression</a:t>
            </a:r>
            <a:endParaRPr lang="en-US" dirty="0">
              <a:solidFill>
                <a:srgbClr val="C00000"/>
              </a:solidFill>
            </a:endParaRPr>
          </a:p>
          <a:p>
            <a:pPr lvl="0">
              <a:tabLst>
                <a:tab pos="2852738" algn="l"/>
              </a:tabLst>
            </a:pPr>
            <a:r>
              <a:rPr lang="ru-RU" dirty="0" smtClean="0"/>
              <a:t>Зависть</a:t>
            </a:r>
            <a:r>
              <a:rPr lang="en-US" dirty="0" smtClean="0"/>
              <a:t>	</a:t>
            </a:r>
            <a:r>
              <a:rPr lang="en-US" sz="1800" dirty="0" smtClean="0">
                <a:solidFill>
                  <a:srgbClr val="C00000"/>
                </a:solidFill>
              </a:rPr>
              <a:t>Jealousy</a:t>
            </a:r>
            <a:endParaRPr lang="en-US" dirty="0">
              <a:solidFill>
                <a:srgbClr val="C00000"/>
              </a:solidFill>
            </a:endParaRPr>
          </a:p>
          <a:p>
            <a:pPr lvl="0">
              <a:tabLst>
                <a:tab pos="2852738" algn="l"/>
              </a:tabLst>
            </a:pPr>
            <a:r>
              <a:rPr lang="ru-RU" dirty="0" smtClean="0"/>
              <a:t>Волнения</a:t>
            </a:r>
            <a:r>
              <a:rPr lang="en-US" dirty="0" smtClean="0"/>
              <a:t>	</a:t>
            </a:r>
            <a:r>
              <a:rPr lang="en-US" sz="1800" dirty="0" smtClean="0">
                <a:solidFill>
                  <a:srgbClr val="C00000"/>
                </a:solidFill>
              </a:rPr>
              <a:t>Worry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2362200"/>
          </a:xfrm>
        </p:spPr>
        <p:txBody>
          <a:bodyPr>
            <a:normAutofit fontScale="90000"/>
          </a:bodyPr>
          <a:lstStyle/>
          <a:p>
            <a:r>
              <a:rPr lang="az-Cyrl-AZ" sz="3100" dirty="0" smtClean="0">
                <a:effectLst/>
              </a:rPr>
              <a:t>Индивидуальное задание </a:t>
            </a:r>
            <a:r>
              <a:rPr lang="en-US" sz="3100" dirty="0" smtClean="0">
                <a:effectLst/>
              </a:rPr>
              <a:t>#5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ru-RU" sz="4000" dirty="0">
                <a:effectLst/>
              </a:rPr>
              <a:t>Учится возвращаться к радости после  каждой негативной эмоции.</a:t>
            </a: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r>
              <a:rPr lang="en-US" sz="2200" dirty="0" smtClean="0">
                <a:solidFill>
                  <a:srgbClr val="C00000"/>
                </a:solidFill>
              </a:rPr>
              <a:t>Personal Task 5</a:t>
            </a:r>
            <a:br>
              <a:rPr lang="en-US" sz="2200" dirty="0" smtClean="0">
                <a:solidFill>
                  <a:srgbClr val="C00000"/>
                </a:solidFill>
              </a:rPr>
            </a:br>
            <a:r>
              <a:rPr lang="en-US" sz="2200" dirty="0" smtClean="0">
                <a:solidFill>
                  <a:srgbClr val="C00000"/>
                </a:solidFill>
              </a:rPr>
              <a:t>Learns how to return to joy from every unpleasant emotion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98561"/>
              </p:ext>
            </p:extLst>
          </p:nvPr>
        </p:nvGraphicFramePr>
        <p:xfrm>
          <a:off x="457200" y="838200"/>
          <a:ext cx="8138159" cy="5664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984"/>
                <a:gridCol w="2321015"/>
                <a:gridCol w="3185160"/>
              </a:tblGrid>
              <a:tr h="706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az-Cyrl-AZ" sz="1600" dirty="0" smtClean="0">
                          <a:effectLst/>
                        </a:rPr>
                        <a:t>Индивидуальное задание </a:t>
                      </a:r>
                      <a:r>
                        <a:rPr lang="en-US" sz="1600" dirty="0" smtClean="0">
                          <a:effectLst/>
                        </a:rPr>
                        <a:t>#5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Personal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Task #5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az-Cyrl-AZ" sz="1600" dirty="0" smtClean="0">
                          <a:effectLst/>
                        </a:rPr>
                        <a:t>Стихи Библии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Bible Verses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az-Cyrl-AZ" sz="1600" dirty="0" smtClean="0">
                          <a:effectLst/>
                        </a:rPr>
                        <a:t>Шаги, предпринимаемые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Action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Steps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27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Учится возвращаться к радости после  каждой негативной эмоции.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</a:rPr>
                        <a:t>Learns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how to return to joy from every unpleasant emotion.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1-е Фессалоникийцам 5:16 </a:t>
                      </a:r>
                      <a:r>
                        <a:rPr kumimoji="0" lang="en-US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</a:rPr>
                        <a:t>1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Thessalonians 5:16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Неемия 8:10</a:t>
                      </a:r>
                      <a:r>
                        <a:rPr kumimoji="0" lang="en-US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en-US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</a:rPr>
                        <a:t>Nehemiah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8:10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Псалтирь</a:t>
                      </a:r>
                      <a:r>
                        <a:rPr kumimoji="0" lang="en-US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az-Cyrl-A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en-US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az-Cyrl-A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:24 </a:t>
                      </a:r>
                      <a:r>
                        <a:rPr kumimoji="0" lang="en-US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</a:rPr>
                        <a:t>Psalm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118:24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2-е Коринфянам 12:7-11</a:t>
                      </a:r>
                      <a:r>
                        <a:rPr kumimoji="0" lang="en-US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en-US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</a:rPr>
                        <a:t>2 Corinth.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12:7-11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Иакова 1:2-5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</a:rPr>
                        <a:t>James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1:2-5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4-я Царств 18:5 </a:t>
                      </a:r>
                      <a:r>
                        <a:rPr kumimoji="0" lang="en-US" sz="1200" b="0" i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en-US" sz="1200" b="0" i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</a:rPr>
                        <a:t>2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Kings 18:5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Иоанна 16:21-22 </a:t>
                      </a:r>
                      <a:r>
                        <a:rPr kumimoji="0" lang="en-US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en-US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</a:rPr>
                        <a:t>John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16:21-22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Псалтирь 10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az-Cyrl-A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:19</a:t>
                      </a:r>
                      <a:r>
                        <a:rPr kumimoji="0" lang="en-US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</a:rPr>
                        <a:t>Psalm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103:19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az-Cyrl-A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Римлянам </a:t>
                      </a:r>
                      <a:r>
                        <a:rPr kumimoji="0" lang="az-Cyrl-A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8:28</a:t>
                      </a:r>
                      <a:r>
                        <a:rPr kumimoji="0" lang="en-US" sz="16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200" b="0" i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</a:rPr>
                        <a:t>Romans 8:28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/>
                        <a:buChar char=""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я могу сегодня применить каждый из этих стихов в своей жизни?</a:t>
                      </a:r>
                      <a:r>
                        <a:rPr lang="en-US" sz="1600" baseline="0" dirty="0" smtClean="0">
                          <a:effectLst/>
                        </a:rPr>
                        <a:t>  </a:t>
                      </a:r>
                      <a:r>
                        <a:rPr lang="en-US" sz="1100" baseline="0" dirty="0" smtClean="0">
                          <a:effectLst/>
                        </a:rPr>
                        <a:t/>
                      </a:r>
                      <a:br>
                        <a:rPr lang="en-US" sz="1100" baseline="0" dirty="0" smtClean="0">
                          <a:effectLst/>
                        </a:rPr>
                      </a:b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How </a:t>
                      </a: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can I apply each of these verses in my life today?</a:t>
                      </a:r>
                    </a:p>
                    <a:p>
                      <a:pPr marL="231775" marR="0" lvl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/>
                        <a:buChar char=""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Иак., 1:2, говорит, что мне необходимо встречать каждодневные проблемы лицом к лицу. Какую проблему я должен встретить сегодня, вместо того чтобы игнорировать или бежать от нее?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James </a:t>
                      </a: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1:2 says I need to face the problems in my life. What problem do I need to face today instead of ignoring it or running from it?</a:t>
                      </a:r>
                    </a:p>
                    <a:p>
                      <a:pPr marL="231775" lvl="0" indent="-231775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я могу вернуться к радости из: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Гнева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Депрессии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Страха?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1775" marR="0" lvl="0" indent="0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/>
                        <a:buNone/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How will I return to joy from:</a:t>
                      </a:r>
                      <a:r>
                        <a:rPr lang="en-US" sz="11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  <a:effectLst/>
                        </a:rPr>
                        <a:t>Anger/Depression/Fear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az-Cyrl-AZ" dirty="0" smtClean="0"/>
              <a:t>личные задачи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Personal Tasks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95800" y="990600"/>
            <a:ext cx="4572000" cy="52578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2000"/>
              </a:spcAft>
            </a:pPr>
            <a:r>
              <a:rPr lang="ru-RU" sz="3600" dirty="0"/>
              <a:t>В возрасте 3 человек имеет потенциал, чтобы освоить все эти задачи и быть зрелым, здоровый </a:t>
            </a:r>
            <a:r>
              <a:rPr lang="ru-RU" sz="3600" dirty="0" smtClean="0"/>
              <a:t>человеком.</a:t>
            </a:r>
            <a:r>
              <a:rPr lang="en-US" sz="3600" dirty="0" smtClean="0"/>
              <a:t> </a:t>
            </a:r>
            <a:endParaRPr lang="en-US" sz="3600" dirty="0"/>
          </a:p>
          <a:p>
            <a:pPr>
              <a:spcAft>
                <a:spcPts val="2000"/>
              </a:spcAft>
            </a:pPr>
            <a:r>
              <a:rPr lang="ru-RU" sz="3600" dirty="0" smtClean="0"/>
              <a:t>Вы </a:t>
            </a:r>
            <a:r>
              <a:rPr lang="ru-RU" sz="3600" dirty="0"/>
              <a:t>можете идти по жизни никогда не </a:t>
            </a:r>
            <a:r>
              <a:rPr lang="ru-RU" sz="3600" dirty="0" smtClean="0"/>
              <a:t>освоив некоторые </a:t>
            </a:r>
            <a:r>
              <a:rPr lang="ru-RU" sz="3600" dirty="0"/>
              <a:t>из этих личных задач.</a:t>
            </a:r>
            <a:endParaRPr lang="en-US" sz="3600" dirty="0"/>
          </a:p>
          <a:p>
            <a:pPr>
              <a:spcAft>
                <a:spcPts val="2000"/>
              </a:spcAft>
            </a:pPr>
            <a:r>
              <a:rPr lang="ru-RU" sz="3600" dirty="0" smtClean="0"/>
              <a:t>Вы </a:t>
            </a:r>
            <a:r>
              <a:rPr lang="ru-RU" sz="3600" dirty="0"/>
              <a:t>можете начать сегодня </a:t>
            </a:r>
            <a:r>
              <a:rPr lang="ru-RU" sz="3600" dirty="0" smtClean="0"/>
              <a:t>осваивать любую </a:t>
            </a:r>
            <a:r>
              <a:rPr lang="ru-RU" sz="3600" dirty="0"/>
              <a:t>из этих задач.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СТАДИЯ МЛАДЕНЧЕСТВА</a:t>
            </a:r>
            <a:r>
              <a:rPr lang="en-US" sz="2400" dirty="0"/>
              <a:t> </a:t>
            </a:r>
            <a:r>
              <a:rPr lang="ru-RU" sz="2400" dirty="0"/>
              <a:t>ОТ РОЖДЕНИЯ ДО 3 ЛЕТ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018415"/>
              </p:ext>
            </p:extLst>
          </p:nvPr>
        </p:nvGraphicFramePr>
        <p:xfrm>
          <a:off x="152400" y="838200"/>
          <a:ext cx="4191000" cy="5731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000"/>
              </a:tblGrid>
              <a:tr h="474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ЛИЧНЫЕ ЗАДАЧИ</a:t>
                      </a:r>
                      <a:endParaRPr lang="en-US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816716">
                <a:tc>
                  <a:txBody>
                    <a:bodyPr/>
                    <a:lstStyle/>
                    <a:p>
                      <a:pPr marL="347663" marR="0" indent="-347663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47663" algn="l"/>
                        </a:tabLst>
                      </a:pPr>
                      <a:r>
                        <a:rPr lang="ru-RU" sz="1800" dirty="0">
                          <a:effectLst/>
                        </a:rPr>
                        <a:t>1. 	Живет в радости: Расширяет способности радоваться, учится тому, что радость, это нормальное  состояние, и созидает силу радости.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344">
                <a:tc>
                  <a:txBody>
                    <a:bodyPr/>
                    <a:lstStyle/>
                    <a:p>
                      <a:pPr marL="347663" marR="0" indent="-347663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2. </a:t>
                      </a:r>
                      <a:r>
                        <a:rPr lang="ru-RU" sz="1800" dirty="0">
                          <a:effectLst/>
                        </a:rPr>
                        <a:t>	</a:t>
                      </a:r>
                      <a:r>
                        <a:rPr lang="en-US" sz="1800" dirty="0" err="1">
                          <a:effectLst/>
                        </a:rPr>
                        <a:t>Развивает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доверие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344">
                <a:tc>
                  <a:txBody>
                    <a:bodyPr/>
                    <a:lstStyle/>
                    <a:p>
                      <a:pPr marL="347663" marR="0" indent="-347663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3. </a:t>
                      </a:r>
                      <a:r>
                        <a:rPr lang="ru-RU" sz="1800" dirty="0">
                          <a:effectLst/>
                        </a:rPr>
                        <a:t>	</a:t>
                      </a:r>
                      <a:r>
                        <a:rPr lang="en-US" sz="1800" dirty="0" err="1">
                          <a:effectLst/>
                        </a:rPr>
                        <a:t>Учиться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получать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529">
                <a:tc>
                  <a:txBody>
                    <a:bodyPr/>
                    <a:lstStyle/>
                    <a:p>
                      <a:pPr marL="347663" marR="0" indent="-347663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800" dirty="0">
                          <a:effectLst/>
                        </a:rPr>
                        <a:t>4. 	Начинает организовывать себя в человека через отношения.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529">
                <a:tc>
                  <a:txBody>
                    <a:bodyPr/>
                    <a:lstStyle/>
                    <a:p>
                      <a:pPr marL="347663" marR="0" indent="-347663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800" dirty="0">
                          <a:effectLst/>
                        </a:rPr>
                        <a:t>5. 	Учится возвращаться к радости после  каждой негативной эмоции.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45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05200" y="1481328"/>
            <a:ext cx="5181600" cy="4767072"/>
          </a:xfrm>
        </p:spPr>
        <p:txBody>
          <a:bodyPr>
            <a:normAutofit lnSpcReduction="10000"/>
          </a:bodyPr>
          <a:lstStyle/>
          <a:p>
            <a:pPr>
              <a:spcAft>
                <a:spcPts val="2000"/>
              </a:spcAft>
            </a:pPr>
            <a:r>
              <a:rPr lang="en-US" dirty="0" smtClean="0"/>
              <a:t>By age 3 a person has the potential to master all these tasks—to be a mature, healthy person.</a:t>
            </a:r>
          </a:p>
          <a:p>
            <a:pPr>
              <a:spcAft>
                <a:spcPts val="2000"/>
              </a:spcAft>
            </a:pPr>
            <a:r>
              <a:rPr lang="en-US" dirty="0" smtClean="0"/>
              <a:t>You can go through life never mastering some of these personal tasks.</a:t>
            </a:r>
          </a:p>
          <a:p>
            <a:pPr>
              <a:spcAft>
                <a:spcPts val="2000"/>
              </a:spcAft>
            </a:pPr>
            <a:r>
              <a:rPr lang="en-US" dirty="0" smtClean="0"/>
              <a:t>You can begin today to master any one of these tasks.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Infant Stage:  Birth through 3 yrs.</a:t>
            </a:r>
            <a:endParaRPr lang="en-US" dirty="0"/>
          </a:p>
        </p:txBody>
      </p:sp>
      <p:pic>
        <p:nvPicPr>
          <p:cNvPr id="7" name="Picture 6" descr="page 3.jpg"/>
          <p:cNvPicPr>
            <a:picLocks noChangeAspect="1"/>
          </p:cNvPicPr>
          <p:nvPr/>
        </p:nvPicPr>
        <p:blipFill>
          <a:blip r:embed="rId2" cstate="print"/>
          <a:srcRect l="8301" t="22222" r="66637" b="46667"/>
          <a:stretch>
            <a:fillRect/>
          </a:stretch>
        </p:blipFill>
        <p:spPr>
          <a:xfrm>
            <a:off x="-152400" y="1295400"/>
            <a:ext cx="3699838" cy="5943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1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2514600" cy="4635691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en-US" sz="800" dirty="0" smtClean="0"/>
              <a:t>e</a:t>
            </a:r>
            <a:endParaRPr lang="en-US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СТАДИЯ МЛАДЕНЧЕСТВА</a:t>
            </a:r>
            <a:r>
              <a:rPr lang="en-US" sz="2400" dirty="0" smtClean="0"/>
              <a:t> </a:t>
            </a:r>
            <a:r>
              <a:rPr lang="ru-RU" sz="2400" dirty="0" smtClean="0"/>
              <a:t>ОТ РОЖДЕНИЯ ДО 3 ЛЕТ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1800" y="1371600"/>
          <a:ext cx="3048000" cy="478534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231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ЗАДАЧИ СЕМЬИ И ОБЩИНЫ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7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Родители наслаждаются тем, что у них есть младенец чудесный и уникальный.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Родители созидают сильные, полные любви узы с младенцем – узы безусловной любви.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Предоставляют заботу, которая отвечает на нужды младенца, при этом младенец не просит о восполнении своих нужд.  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Открывают настоящие черты уникального предназначения младенца, через внимательное отношение к поведению ребенка и его характеру.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Обеспечивают достаточно защиты и общения во время трудностей, чтобы младенец мог вернуться к радости после любого другого чувства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1371600"/>
          <a:ext cx="2819400" cy="4800600"/>
        </p:xfrm>
        <a:graphic>
          <a:graphicData uri="http://schemas.openxmlformats.org/drawingml/2006/table">
            <a:tbl>
              <a:tblPr/>
              <a:tblGrid>
                <a:gridCol w="2819400"/>
              </a:tblGrid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ЛИЧНЫЕ ЗАДАЧИ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217170" marR="0" indent="-217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1. 	Живет в радости: Расширяет способности радоваться, учится тому, что радость, это нормальное  состояние, и созидает силу радости. 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217170" marR="0" indent="-217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</a:rPr>
                        <a:t>Развивает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b="1" dirty="0" err="1" smtClean="0">
                          <a:latin typeface="Times New Roman"/>
                          <a:ea typeface="Times New Roman"/>
                        </a:rPr>
                        <a:t>доверие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069">
                <a:tc>
                  <a:txBody>
                    <a:bodyPr/>
                    <a:lstStyle/>
                    <a:p>
                      <a:pPr marL="217170" marR="0" indent="-217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</a:rPr>
                        <a:t>Учиться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b="1" dirty="0" err="1" smtClean="0">
                          <a:latin typeface="Times New Roman"/>
                          <a:ea typeface="Times New Roman"/>
                        </a:rPr>
                        <a:t>получать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331">
                <a:tc>
                  <a:txBody>
                    <a:bodyPr/>
                    <a:lstStyle/>
                    <a:p>
                      <a:pPr marL="217170" marR="0" indent="-217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4. 	Начинает организовывать себя в человека через отношения.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217170" marR="0" indent="-217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5. 	Учится возвращаться к радости после  каждой негативной эмоции.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19800" y="1371599"/>
          <a:ext cx="2971800" cy="4800601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228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КОГДА ЗАДАЧИ НЕ ВЫПОЛНЕНЫ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Слабое осознание себя; страх и холодность, в отношениях с другими доминирование.</a:t>
                      </a:r>
                      <a:endParaRPr lang="en-US" sz="1100" b="1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С трудом сближается с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другими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что часто ведет к манипуляциям, эгоизму, изолированности или неудовлетворенности самим собой.</a:t>
                      </a:r>
                      <a:endParaRPr lang="en-US" sz="1100" b="1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Times New Roman"/>
                        </a:rPr>
                        <a:t>Одиночка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</a:rPr>
                        <a:t>необщителен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</a:rPr>
                        <a:t>замкнут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</a:rPr>
                        <a:t>неотзывчив</a:t>
                      </a:r>
                      <a:endParaRPr lang="en-US" sz="1100" b="1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</a:rPr>
                        <a:t>способен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</a:rPr>
                        <a:t>регулировать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</a:rPr>
                        <a:t>чувства</a:t>
                      </a:r>
                      <a:endParaRPr lang="en-US" sz="1100" b="1" dirty="0">
                        <a:latin typeface="Times New Roman"/>
                        <a:ea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Имеет неконтролируемые вспышки эмоций, чрезмерно волнуется и впадает в депрессии.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</a:rPr>
                        <a:t>Избегает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</a:rPr>
                        <a:t>общения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</a:rPr>
                        <a:t>замыкается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</a:rPr>
                        <a:t>при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</a:rPr>
                        <a:t>некоторых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</a:rPr>
                        <a:t>проявлениях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</a:rPr>
                        <a:t>чувств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54831" y="1421606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Infant Stage:  Birth through 3 yrs.</a:t>
            </a:r>
            <a:endParaRPr lang="en-US" dirty="0"/>
          </a:p>
        </p:txBody>
      </p:sp>
      <p:pic>
        <p:nvPicPr>
          <p:cNvPr id="7" name="Picture 6" descr="page 3.jpg"/>
          <p:cNvPicPr>
            <a:picLocks noChangeAspect="1"/>
          </p:cNvPicPr>
          <p:nvPr/>
        </p:nvPicPr>
        <p:blipFill>
          <a:blip r:embed="rId2" cstate="print"/>
          <a:srcRect l="8301" t="22222" r="9739" b="46667"/>
          <a:stretch>
            <a:fillRect/>
          </a:stretch>
        </p:blipFill>
        <p:spPr>
          <a:xfrm>
            <a:off x="-76200" y="1523999"/>
            <a:ext cx="9220200" cy="452922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>
            <a:normAutofit fontScale="90000"/>
          </a:bodyPr>
          <a:lstStyle/>
          <a:p>
            <a:pPr marL="682625" indent="-682625"/>
            <a:r>
              <a:rPr lang="en-US" sz="3600" dirty="0" smtClean="0"/>
              <a:t>2</a:t>
            </a:r>
            <a:r>
              <a:rPr lang="en-US" sz="3600" dirty="0"/>
              <a:t>. </a:t>
            </a:r>
            <a:r>
              <a:rPr lang="en-US" sz="3600" dirty="0" smtClean="0"/>
              <a:t>	</a:t>
            </a:r>
            <a:r>
              <a:rPr lang="ru-RU" sz="3600" dirty="0" smtClean="0"/>
              <a:t>СТАДИЯ </a:t>
            </a:r>
            <a:r>
              <a:rPr lang="ru-RU" sz="3600" dirty="0"/>
              <a:t>ДЕТСТВА: ОТ 4 ДО 12 </a:t>
            </a:r>
            <a:r>
              <a:rPr lang="ru-RU" sz="3600" dirty="0" smtClean="0"/>
              <a:t>ЛЕТ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Child Stage:  age 4-12 yrs.</a:t>
            </a:r>
            <a:endParaRPr lang="en-US" sz="3100" dirty="0">
              <a:solidFill>
                <a:srgbClr val="C0000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265237"/>
            <a:ext cx="8077200" cy="4525963"/>
          </a:xfrm>
        </p:spPr>
        <p:txBody>
          <a:bodyPr>
            <a:noAutofit/>
          </a:bodyPr>
          <a:lstStyle/>
          <a:p>
            <a:pPr marL="457200" indent="-457200"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ru-RU" sz="2800" b="1" dirty="0"/>
              <a:t>ОСНОВНАЯ ЗАДАЧА: Забота о себе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000" b="1" dirty="0" smtClean="0">
                <a:solidFill>
                  <a:srgbClr val="C00000"/>
                </a:solidFill>
              </a:rPr>
              <a:t>Primary Task</a:t>
            </a:r>
            <a:r>
              <a:rPr lang="en-US" sz="2000" dirty="0" smtClean="0">
                <a:solidFill>
                  <a:srgbClr val="C00000"/>
                </a:solidFill>
              </a:rPr>
              <a:t>:  Taking care of self</a:t>
            </a:r>
          </a:p>
          <a:p>
            <a:pPr marL="457200" indent="-457200"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/>
              <a:t>ОСНОВНАЯ ПРОБЛЕМА КАК РЕЗУЛЬТАТ в жизни взрослых, если эта задача не выполнены – Не умение брать ответственность на себя.</a:t>
            </a:r>
            <a:r>
              <a:rPr lang="en-US" sz="2400" b="1" dirty="0" smtClean="0"/>
              <a:t> </a:t>
            </a:r>
            <a:r>
              <a:rPr lang="ru-RU" sz="2400" dirty="0" smtClean="0"/>
              <a:t>(Это то, что вы увидите в их взрослой жизни, если они не смогли освоить личных задач на данном этапе.)</a:t>
            </a:r>
            <a:endParaRPr lang="en-US" sz="2400" b="1" dirty="0" smtClean="0"/>
          </a:p>
          <a:p>
            <a:pPr marL="457200" indent="-457200">
              <a:spcAft>
                <a:spcPts val="2000"/>
              </a:spcAft>
              <a:buNone/>
            </a:pPr>
            <a:r>
              <a:rPr lang="en-US" sz="2000" b="1" dirty="0" smtClean="0"/>
              <a:t>     </a:t>
            </a:r>
            <a:r>
              <a:rPr lang="en-US" sz="2000" b="1" dirty="0" smtClean="0">
                <a:solidFill>
                  <a:srgbClr val="C00000"/>
                </a:solidFill>
              </a:rPr>
              <a:t>Primary Resulting Problem </a:t>
            </a:r>
            <a:r>
              <a:rPr lang="en-US" sz="2000" dirty="0" smtClean="0">
                <a:solidFill>
                  <a:srgbClr val="C00000"/>
                </a:solidFill>
              </a:rPr>
              <a:t>if personal task is not completed: Not taking responsibility for self (This is what you will see in their adult life if they have failed to master the personal tasks at this stage.)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СТАДИЯ ДЕТСТВА: ОТ 4 ДО 12 ЛЕТ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808152"/>
              </p:ext>
            </p:extLst>
          </p:nvPr>
        </p:nvGraphicFramePr>
        <p:xfrm>
          <a:off x="533400" y="1066800"/>
          <a:ext cx="7924799" cy="576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7085"/>
                <a:gridCol w="2612571"/>
                <a:gridCol w="2685143"/>
              </a:tblGrid>
              <a:tr h="281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ЛИЧНЫЕ ЗАДАЧИ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ЗАДАЧИ СЕМЬИ И ОБЩИНЫ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КОГДА ЗАДАЧИ НЕ ВЫПОЛНЕНЫ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99068">
                <a:tc>
                  <a:txBody>
                    <a:bodyPr/>
                    <a:lstStyle/>
                    <a:p>
                      <a:pPr marL="347663" marR="0" indent="-347663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effectLst/>
                        </a:rPr>
                        <a:t>1. 	Спрашивает о том, что ему нужно – может сказать, что он чувствует и думает.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dirty="0">
                          <a:effectLst/>
                        </a:rPr>
                        <a:t>Учат и позволяют ребенку, как следует выразить свои нужды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effectLst/>
                        </a:rPr>
                        <a:t>Испытывает постоянное разочарование и отчаяние, из-за не восполненных нужд; часто пассивно-агрессивен.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930">
                <a:tc>
                  <a:txBody>
                    <a:bodyPr/>
                    <a:lstStyle/>
                    <a:p>
                      <a:pPr marL="347663" marR="0" indent="-347663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effectLst/>
                        </a:rPr>
                        <a:t>2. 	Узнает, что приносит личное удовлетворение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>
                          <a:effectLst/>
                        </a:rPr>
                        <a:t>Помогают ребенку оценить последствия собственных действий, и понять, что удовлетворяет ее или его.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effectLst/>
                        </a:rPr>
                        <a:t>Зависим от обжорства, наркотиков, секса, денег или власти, в отчаянной попытке найти удовлетворение.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068">
                <a:tc>
                  <a:txBody>
                    <a:bodyPr/>
                    <a:lstStyle/>
                    <a:p>
                      <a:pPr marL="228600" marR="0" indent="-22860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effectLst/>
                        </a:rPr>
                        <a:t>3. 	Развивает терпение, чтобы трудиться,  даже если это тяжело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>
                          <a:effectLst/>
                        </a:rPr>
                        <a:t>Призывают и ободряют ребенка выполнять трудные задачи, которые, как ему кажется, он не выполнит.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effectLst/>
                        </a:rPr>
                        <a:t>Переживает неудачи, остается замкнутым и независимым, поглощен комфортом и фантазиями жизни.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068">
                <a:tc>
                  <a:txBody>
                    <a:bodyPr/>
                    <a:lstStyle/>
                    <a:p>
                      <a:pPr marL="228600" marR="0" indent="-22860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effectLst/>
                        </a:rPr>
                        <a:t>4. 	Открывает личные способности и таланты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>
                          <a:effectLst/>
                        </a:rPr>
                        <a:t>Обеспечивают возможность развить в ребенке уникальные способности и интересы.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effectLst/>
                        </a:rPr>
                        <a:t>Заполняет жизнь непродуктивной деятельностью, несмотря на способности, данные Богом.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168">
                <a:tc>
                  <a:txBody>
                    <a:bodyPr/>
                    <a:lstStyle/>
                    <a:p>
                      <a:pPr marL="228600" marR="0" indent="-22860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effectLst/>
                        </a:rPr>
                        <a:t>5. 	Знает себя и берет ответственность на  себя, за то, чтобы другие его поняли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>
                          <a:effectLst/>
                        </a:rPr>
                        <a:t>Направляют ребенка, помогая ему раскрыть уникальные черты своего сердца.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</a:rPr>
                        <a:t>Не может по настоящему осознать себя, подвержен внешнему влиянию, извращающему истинное предназначение.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930">
                <a:tc>
                  <a:txBody>
                    <a:bodyPr/>
                    <a:lstStyle/>
                    <a:p>
                      <a:pPr marL="228600" marR="0" indent="-22860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effectLst/>
                        </a:rPr>
                        <a:t>6. 	Понимает, как он или она вписывается в историю, а так же и в «большую картину жизни».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effectLst/>
                        </a:rPr>
                        <a:t>Учат ребенка семье и истории, также истории семьи Божьей.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dirty="0">
                          <a:effectLst/>
                        </a:rPr>
                        <a:t>Чувствует себя отстраненным от истории и не способен защитить себя от прошлой семейной лжи или дисфункций.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4" marR="533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-304800" y="25908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>
            <a:off x="8382000" y="25908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Child Stage:  Age 4 - 12 yrs.</a:t>
            </a:r>
            <a:endParaRPr lang="en-US" dirty="0"/>
          </a:p>
        </p:txBody>
      </p:sp>
      <p:pic>
        <p:nvPicPr>
          <p:cNvPr id="7" name="Picture 6" descr="Page_4.jpg"/>
          <p:cNvPicPr>
            <a:picLocks noChangeAspect="1"/>
          </p:cNvPicPr>
          <p:nvPr/>
        </p:nvPicPr>
        <p:blipFill>
          <a:blip r:embed="rId2" cstate="print"/>
          <a:srcRect l="6863" t="20000" r="6863" b="46667"/>
          <a:stretch>
            <a:fillRect/>
          </a:stretch>
        </p:blipFill>
        <p:spPr>
          <a:xfrm>
            <a:off x="0" y="1143000"/>
            <a:ext cx="9296400" cy="4648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-381000" y="24384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>
            <a:off x="8839200" y="24384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784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z-Cyrl-AZ" sz="3500" dirty="0" smtClean="0"/>
              <a:t>неблагополучный грешник </a:t>
            </a:r>
            <a:r>
              <a:rPr lang="en-US" sz="3500" dirty="0" smtClean="0"/>
              <a:t>+ </a:t>
            </a:r>
            <a:r>
              <a:rPr lang="az-Cyrl-AZ" sz="3500" dirty="0" smtClean="0"/>
              <a:t>спасение</a:t>
            </a:r>
            <a:endParaRPr lang="en-US" sz="35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3500" dirty="0"/>
              <a:t> </a:t>
            </a:r>
            <a:r>
              <a:rPr lang="en-US" sz="3500" dirty="0" smtClean="0"/>
              <a:t>   </a:t>
            </a:r>
            <a:r>
              <a:rPr lang="az-Cyrl-AZ" sz="3500" dirty="0" smtClean="0"/>
              <a:t> </a:t>
            </a:r>
            <a:r>
              <a:rPr lang="en-US" sz="3500" dirty="0" smtClean="0"/>
              <a:t>= </a:t>
            </a:r>
            <a:r>
              <a:rPr lang="az-Cyrl-AZ" sz="3500" dirty="0" smtClean="0"/>
              <a:t>неблагополучный христианин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2200" dirty="0" smtClean="0">
                <a:solidFill>
                  <a:srgbClr val="C00000"/>
                </a:solidFill>
              </a:rPr>
              <a:t>Dysfunctional  sinner + Salvation = Dysfunctional Christian</a:t>
            </a:r>
          </a:p>
          <a:p>
            <a:pPr marL="6350" indent="-6350">
              <a:spcAft>
                <a:spcPts val="1200"/>
              </a:spcAft>
              <a:buNone/>
            </a:pPr>
            <a:r>
              <a:rPr lang="ru-RU" sz="3600" dirty="0" smtClean="0"/>
              <a:t>Как стать духовно здоровым христианином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n-US" sz="2300" dirty="0" smtClean="0">
                <a:solidFill>
                  <a:srgbClr val="C00000"/>
                </a:solidFill>
              </a:rPr>
              <a:t>How does one become a healthy Christian?</a:t>
            </a:r>
          </a:p>
          <a:p>
            <a:pPr marL="0" indent="0">
              <a:buNone/>
            </a:pPr>
            <a:r>
              <a:rPr lang="ru-RU" sz="3600" dirty="0" smtClean="0"/>
              <a:t>Христианское ученичество!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300" dirty="0" smtClean="0">
                <a:solidFill>
                  <a:srgbClr val="C00000"/>
                </a:solidFill>
              </a:rPr>
              <a:t>Christian discipleship!</a:t>
            </a:r>
            <a:endParaRPr lang="en-US" sz="2300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610600" cy="23622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dirty="0" smtClean="0"/>
              <a:t>Спасение не превращает вас автоматически и мгновенно в духовно здорового последователя Христа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1800" dirty="0" smtClean="0">
                <a:solidFill>
                  <a:srgbClr val="C00000"/>
                </a:solidFill>
              </a:rPr>
              <a:t>Salvation does not automatically or instantly turn you into a </a:t>
            </a:r>
            <a:r>
              <a:rPr lang="en-US" sz="1800" u="sng" dirty="0" smtClean="0">
                <a:solidFill>
                  <a:srgbClr val="C00000"/>
                </a:solidFill>
              </a:rPr>
              <a:t>healthy</a:t>
            </a:r>
            <a:r>
              <a:rPr lang="en-US" sz="1800" dirty="0" smtClean="0">
                <a:solidFill>
                  <a:srgbClr val="C00000"/>
                </a:solidFill>
              </a:rPr>
              <a:t> Christian disciple.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993607"/>
              </p:ext>
            </p:extLst>
          </p:nvPr>
        </p:nvGraphicFramePr>
        <p:xfrm>
          <a:off x="609600" y="1524000"/>
          <a:ext cx="8153400" cy="493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913"/>
                <a:gridCol w="2795281"/>
                <a:gridCol w="2721206"/>
              </a:tblGrid>
              <a:tr h="564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az-Cyrl-AZ" sz="1600" dirty="0" smtClean="0">
                          <a:effectLst/>
                        </a:rPr>
                        <a:t>Индивидуальное задание </a:t>
                      </a:r>
                      <a:r>
                        <a:rPr lang="en-US" sz="1600" dirty="0" smtClean="0">
                          <a:effectLst/>
                        </a:rPr>
                        <a:t>#2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Personal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Task #2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az-Cyrl-AZ" sz="1600" dirty="0" smtClean="0">
                          <a:effectLst/>
                        </a:rPr>
                        <a:t>Стихи Библии</a:t>
                      </a:r>
                      <a:r>
                        <a:rPr lang="en-US" sz="1600" dirty="0" smtClean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Bible Verses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az-Cyrl-AZ" sz="1600" dirty="0" smtClean="0">
                          <a:effectLst/>
                        </a:rPr>
                        <a:t>Шаги, предпринимаемые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Action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Steps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824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 smtClean="0">
                          <a:effectLst/>
                        </a:rPr>
                        <a:t>Узнает, что приносит личное удовлетворение</a:t>
                      </a:r>
                      <a:r>
                        <a:rPr lang="en-US" sz="1600" dirty="0" smtClean="0">
                          <a:effectLst/>
                        </a:rPr>
                        <a:t/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</a:rPr>
                        <a:t>Learns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what brings personal satisfaction.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 smtClean="0"/>
              <a:t>личные задачи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Personal </a:t>
            </a:r>
            <a:r>
              <a:rPr lang="en-US" sz="2400" dirty="0">
                <a:solidFill>
                  <a:srgbClr val="C00000"/>
                </a:solidFill>
              </a:rPr>
              <a:t>Tasks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752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az-Cyrl-AZ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Вопросы для обсуждения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Questions for discussion </a:t>
            </a:r>
            <a:endParaRPr lang="en-US" sz="2400" b="0" i="1" dirty="0">
              <a:solidFill>
                <a:srgbClr val="C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6/2016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606040" y="6400800"/>
            <a:ext cx="3642360" cy="359735"/>
          </a:xfrm>
        </p:spPr>
        <p:txBody>
          <a:bodyPr/>
          <a:lstStyle/>
          <a:p>
            <a:r>
              <a:rPr lang="en-US" smtClean="0"/>
              <a:t>T501.08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0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az-Cyrl-AZ" sz="4000" dirty="0" smtClean="0"/>
              <a:t>Контактная информация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4400" dirty="0" smtClean="0"/>
              <a:t>Global Teen Challenge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1400" dirty="0" smtClean="0"/>
          </a:p>
          <a:p>
            <a:pPr algn="ctr">
              <a:buNone/>
              <a:defRPr/>
            </a:pPr>
            <a:r>
              <a:rPr lang="en-US" sz="4400" dirty="0" smtClean="0"/>
              <a:t>www.GlobalTC.org</a:t>
            </a:r>
          </a:p>
          <a:p>
            <a:pPr algn="ctr">
              <a:buNone/>
              <a:defRPr/>
            </a:pPr>
            <a:r>
              <a:rPr lang="en-US" sz="4400" dirty="0" smtClean="0"/>
              <a:t>www.iTeenChallenge.org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600" dirty="0" smtClean="0"/>
              <a:t>706-576-6555</a:t>
            </a:r>
            <a:endParaRPr lang="en-US" sz="4400" dirty="0" smtClean="0"/>
          </a:p>
        </p:txBody>
      </p:sp>
      <p:pic>
        <p:nvPicPr>
          <p:cNvPr id="17415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419600"/>
            <a:ext cx="3695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239000" y="6560344"/>
            <a:ext cx="1408272" cy="221456"/>
          </a:xfrm>
        </p:spPr>
        <p:txBody>
          <a:bodyPr/>
          <a:lstStyle/>
          <a:p>
            <a:pPr algn="ctr"/>
            <a:r>
              <a:rPr lang="en-US" smtClean="0"/>
              <a:t>6/2016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451847" y="6560344"/>
            <a:ext cx="558553" cy="221456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48840" y="6324600"/>
            <a:ext cx="4175760" cy="457200"/>
          </a:xfrm>
        </p:spPr>
        <p:txBody>
          <a:bodyPr/>
          <a:lstStyle/>
          <a:p>
            <a:r>
              <a:rPr lang="en-US" smtClean="0"/>
              <a:t>T501.08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0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809999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ru-RU" dirty="0"/>
              <a:t>Разработаны с целью обеспечить студентам основное понимание, что значит следовать за </a:t>
            </a:r>
            <a:r>
              <a:rPr lang="ru-RU" dirty="0" smtClean="0"/>
              <a:t>Христом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sz="2300" dirty="0" smtClean="0">
                <a:solidFill>
                  <a:srgbClr val="C00000"/>
                </a:solidFill>
              </a:rPr>
              <a:t>Designed to provide students with a basic understanding of what it means to follow Jesus.</a:t>
            </a:r>
          </a:p>
          <a:p>
            <a:pPr>
              <a:spcAft>
                <a:spcPts val="1200"/>
              </a:spcAft>
            </a:pPr>
            <a:r>
              <a:rPr lang="ru-RU" dirty="0"/>
              <a:t>Материал каждого занятия предоставляет студентам возможность применить </a:t>
            </a:r>
            <a:r>
              <a:rPr lang="ru-RU" dirty="0" smtClean="0"/>
              <a:t>библейские </a:t>
            </a:r>
            <a:r>
              <a:rPr lang="ru-RU" dirty="0"/>
              <a:t>учения в своей повседневной </a:t>
            </a:r>
            <a:r>
              <a:rPr lang="ru-RU" dirty="0" smtClean="0"/>
              <a:t>жизни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sz="2300" dirty="0" smtClean="0">
                <a:solidFill>
                  <a:srgbClr val="C00000"/>
                </a:solidFill>
              </a:rPr>
              <a:t>Each lesson provides opportunity for student to apply these Biblical teachings in their daily living.</a:t>
            </a:r>
          </a:p>
          <a:p>
            <a:r>
              <a:rPr lang="ru-RU" dirty="0"/>
              <a:t>Разработаны с целью помочь начать двигаться по пути к зрелости – зрелости в определении </a:t>
            </a:r>
            <a:r>
              <a:rPr lang="ru-RU" dirty="0" smtClean="0"/>
              <a:t>Бога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300" dirty="0" smtClean="0">
                <a:solidFill>
                  <a:srgbClr val="C00000"/>
                </a:solidFill>
              </a:rPr>
              <a:t>Designed to get them started on the path to maturity—as God defines maturity.</a:t>
            </a:r>
            <a:endParaRPr lang="en-US" sz="2300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Занятия ГЗНХ и ИЗНХ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rgbClr val="C00000"/>
                </a:solidFill>
              </a:rPr>
              <a:t>The GSNC and PSNC classes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5" b="7213"/>
          <a:stretch/>
        </p:blipFill>
        <p:spPr>
          <a:xfrm>
            <a:off x="1535379" y="1292651"/>
            <a:ext cx="1922715" cy="128643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1" b="9285"/>
          <a:stretch/>
        </p:blipFill>
        <p:spPr>
          <a:xfrm>
            <a:off x="4876800" y="1290917"/>
            <a:ext cx="2005688" cy="128816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8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4919472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200" b="1" dirty="0" smtClean="0"/>
              <a:t>Иерем., 29:11 </a:t>
            </a:r>
            <a:endParaRPr lang="en-US" sz="2200" dirty="0" smtClean="0"/>
          </a:p>
          <a:p>
            <a:pPr marL="341313" indent="0">
              <a:buNone/>
            </a:pPr>
            <a:r>
              <a:rPr lang="ru-RU" sz="2200" b="1" dirty="0" smtClean="0"/>
              <a:t>«Ибо только Я знаю намерения, какие имею о вас, говорит Господь, намерения во благо, а не на зло, чтобы дать вам будущность и надежду».</a:t>
            </a:r>
            <a:endParaRPr lang="en-US" sz="2200" dirty="0" smtClean="0"/>
          </a:p>
          <a:p>
            <a:pPr>
              <a:buNone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sz="1600" dirty="0" smtClean="0">
                <a:solidFill>
                  <a:srgbClr val="C00000"/>
                </a:solidFill>
              </a:rPr>
              <a:t>Jeremiah 29:11 NIV</a:t>
            </a:r>
          </a:p>
          <a:p>
            <a:pPr marL="365125" indent="-17463">
              <a:spcAft>
                <a:spcPts val="1500"/>
              </a:spcAft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“For I know the plans I have for you,” declares the </a:t>
            </a:r>
            <a:r>
              <a:rPr lang="en-US" sz="1600" cap="small" dirty="0" smtClean="0">
                <a:solidFill>
                  <a:srgbClr val="C00000"/>
                </a:solidFill>
              </a:rPr>
              <a:t>Lord,</a:t>
            </a:r>
            <a:r>
              <a:rPr lang="en-US" sz="1600" dirty="0" smtClean="0">
                <a:solidFill>
                  <a:srgbClr val="C00000"/>
                </a:solidFill>
              </a:rPr>
              <a:t> “plans to prosper you and not to harm you, plans to give you hope and a future.”</a:t>
            </a:r>
          </a:p>
          <a:p>
            <a:pPr marL="115888" indent="-6350">
              <a:spcAft>
                <a:spcPts val="1500"/>
              </a:spcAft>
              <a:buNone/>
            </a:pPr>
            <a:r>
              <a:rPr lang="ru-RU" sz="2800" dirty="0" smtClean="0"/>
              <a:t>Какие планы Бог приготовил конкретно для тебя?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600" dirty="0" smtClean="0">
                <a:solidFill>
                  <a:srgbClr val="C00000"/>
                </a:solidFill>
              </a:rPr>
              <a:t>What are the plans that God has for you specifically?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1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достигнуть </a:t>
            </a:r>
            <a:r>
              <a:rPr lang="ru-RU" sz="3100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полного потенциала </a:t>
            </a:r>
            <a:r>
              <a:rPr lang="en-US" sz="3100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3100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100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жизни, 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которой </a:t>
            </a:r>
            <a:r>
              <a:rPr lang="ru-RU" sz="3100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Бог желает для тебя?</a:t>
            </a:r>
            <a:r>
              <a:rPr lang="ru-RU" sz="3100" b="0" dirty="0"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sz="3100" b="0" dirty="0"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</a:rPr>
              <a:t>How do you reach the full potential in life that God desires for you?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9"/>
          <a:stretch/>
        </p:blipFill>
        <p:spPr>
          <a:xfrm>
            <a:off x="1047750" y="1636473"/>
            <a:ext cx="7149830" cy="522152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900" dirty="0" smtClean="0"/>
              <a:t>Успех не всегда то, что ты видишь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>
                <a:solidFill>
                  <a:schemeClr val="accent2"/>
                </a:solidFill>
              </a:rPr>
              <a:t>Success is not always what you see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152571"/>
            <a:ext cx="1074057" cy="18723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-3629"/>
            <a:ext cx="8229600" cy="1603829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достигнуть полного потенциала в жизни, которой Бог желает для тебя?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en-US" sz="2000" b="0" dirty="0" smtClean="0"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lang="en-US" sz="1600" dirty="0" smtClean="0">
                <a:solidFill>
                  <a:srgbClr val="C00000"/>
                </a:solidFill>
              </a:rPr>
              <a:t>How do you reach the full potential in life that God desires for you?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600200"/>
            <a:ext cx="84582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400" dirty="0" smtClean="0"/>
              <a:t>Иисус использовал</a:t>
            </a:r>
            <a:r>
              <a:rPr lang="en-US" sz="2400" dirty="0" smtClean="0"/>
              <a:t> </a:t>
            </a:r>
            <a:r>
              <a:rPr lang="az-Cyrl-AZ" sz="2400" dirty="0" smtClean="0"/>
              <a:t>притчу о сеятеле</a:t>
            </a:r>
            <a:endParaRPr lang="en-US" sz="2400" dirty="0" smtClean="0"/>
          </a:p>
          <a:p>
            <a:r>
              <a:rPr lang="ru-RU" dirty="0" smtClean="0"/>
              <a:t>Матф., 13:23</a:t>
            </a:r>
            <a:endParaRPr lang="en-US" dirty="0" smtClean="0"/>
          </a:p>
          <a:p>
            <a:r>
              <a:rPr lang="ru-RU" dirty="0" smtClean="0"/>
              <a:t>«Посеянное же на доброй земле означает слышащего слово и разумеющего, который и бывает плодоносен, так  что иной приносит плод во сто крат, иной в шестьдесят, а иной в тридцать.»</a:t>
            </a:r>
            <a:endParaRPr lang="en-US" dirty="0" smtClean="0"/>
          </a:p>
          <a:p>
            <a:endParaRPr lang="en-US" dirty="0"/>
          </a:p>
          <a:p>
            <a:r>
              <a:rPr lang="en-US" sz="2000" i="1" dirty="0">
                <a:solidFill>
                  <a:srgbClr val="C00000"/>
                </a:solidFill>
              </a:rPr>
              <a:t>Jesus from the Parable of the Sower</a:t>
            </a:r>
          </a:p>
          <a:p>
            <a:r>
              <a:rPr lang="en-US" dirty="0">
                <a:solidFill>
                  <a:srgbClr val="C00000"/>
                </a:solidFill>
              </a:rPr>
              <a:t>Matthew 13:23 NIV</a:t>
            </a:r>
          </a:p>
          <a:p>
            <a:pPr>
              <a:spcAft>
                <a:spcPts val="1500"/>
              </a:spcAft>
              <a:buNone/>
            </a:pPr>
            <a:r>
              <a:rPr lang="en-US" sz="1400" dirty="0" smtClean="0">
                <a:solidFill>
                  <a:srgbClr val="C00000"/>
                </a:solidFill>
              </a:rPr>
              <a:t>But </a:t>
            </a:r>
            <a:r>
              <a:rPr lang="en-US" sz="1400" dirty="0">
                <a:solidFill>
                  <a:srgbClr val="C00000"/>
                </a:solidFill>
              </a:rPr>
              <a:t>the one who received the seed that fell on good soil is the man who hears the word and understands it. He produces a crop, yielding a hundred, sixty or thirty times what was sown.</a:t>
            </a:r>
          </a:p>
          <a:p>
            <a:pPr>
              <a:spcAft>
                <a:spcPts val="1500"/>
              </a:spcAft>
            </a:pPr>
            <a:r>
              <a:rPr lang="ru-RU" sz="2800" dirty="0" smtClean="0"/>
              <a:t>Какой </a:t>
            </a:r>
            <a:r>
              <a:rPr lang="ru-RU" sz="2800" dirty="0"/>
              <a:t>будет </a:t>
            </a:r>
            <a:r>
              <a:rPr lang="ru-RU" sz="2800" dirty="0" smtClean="0"/>
              <a:t>ваша </a:t>
            </a:r>
            <a:r>
              <a:rPr lang="ru-RU" sz="2800" dirty="0"/>
              <a:t>жизнь, если вы принесете плода во сто крат?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600" dirty="0">
                <a:solidFill>
                  <a:srgbClr val="C00000"/>
                </a:solidFill>
              </a:rPr>
              <a:t>What would your life look like if you were producing a “hundred times” what was sown?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724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400" dirty="0" smtClean="0"/>
              <a:t>	</a:t>
            </a:r>
            <a:r>
              <a:rPr lang="ru-RU" sz="4400" dirty="0" smtClean="0"/>
              <a:t>Псалом</a:t>
            </a:r>
            <a:r>
              <a:rPr lang="ru-RU" sz="4400" dirty="0"/>
              <a:t>, 1:1-3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ru-RU" sz="4400" dirty="0"/>
              <a:t>«Блажен муж, который не ходит на совет нечестивых и не стоит на пути грешных, и не сидит в собрании развратителей; но в законе Господа воля его, и о законе Его размышляет он день и ночь! И будет он как дерево, посаженное при потоках вод, который приносит плод свой во время свое, и лист которого не вянет; и во всем, что он ни сделает, успеет».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2900" dirty="0" smtClean="0">
                <a:solidFill>
                  <a:srgbClr val="C00000"/>
                </a:solidFill>
              </a:rPr>
              <a:t/>
            </a:r>
            <a:br>
              <a:rPr lang="en-US" sz="2900" dirty="0" smtClean="0">
                <a:solidFill>
                  <a:srgbClr val="C00000"/>
                </a:solidFill>
              </a:rPr>
            </a:br>
            <a:r>
              <a:rPr lang="en-US" sz="2900" dirty="0" smtClean="0">
                <a:solidFill>
                  <a:srgbClr val="C00000"/>
                </a:solidFill>
              </a:rPr>
              <a:t>What does the Bible say?</a:t>
            </a:r>
          </a:p>
          <a:p>
            <a:r>
              <a:rPr lang="en-US" sz="2900" dirty="0" smtClean="0">
                <a:solidFill>
                  <a:srgbClr val="C00000"/>
                </a:solidFill>
              </a:rPr>
              <a:t>Psalm 1:1-3 NIV</a:t>
            </a:r>
          </a:p>
          <a:p>
            <a:r>
              <a:rPr lang="en-US" sz="2900" dirty="0" smtClean="0">
                <a:solidFill>
                  <a:srgbClr val="C00000"/>
                </a:solidFill>
              </a:rPr>
              <a:t>Blessed is the man who does not walk in the counsel of the wicked or stand in the way of sinners or sit in the seat of mockers. </a:t>
            </a:r>
            <a:br>
              <a:rPr lang="en-US" sz="2900" dirty="0" smtClean="0">
                <a:solidFill>
                  <a:srgbClr val="C00000"/>
                </a:solidFill>
              </a:rPr>
            </a:br>
            <a:r>
              <a:rPr lang="en-US" sz="2900" b="1" baseline="30000" dirty="0" smtClean="0">
                <a:solidFill>
                  <a:srgbClr val="C00000"/>
                </a:solidFill>
              </a:rPr>
              <a:t>2 </a:t>
            </a:r>
            <a:r>
              <a:rPr lang="en-US" sz="2900" dirty="0" smtClean="0">
                <a:solidFill>
                  <a:srgbClr val="C00000"/>
                </a:solidFill>
              </a:rPr>
              <a:t>But his delight is in the law of the </a:t>
            </a:r>
            <a:r>
              <a:rPr lang="en-US" sz="2900" cap="small" dirty="0" smtClean="0">
                <a:solidFill>
                  <a:srgbClr val="C00000"/>
                </a:solidFill>
              </a:rPr>
              <a:t>Lord,</a:t>
            </a:r>
            <a:r>
              <a:rPr lang="en-US" sz="2900" dirty="0" smtClean="0">
                <a:solidFill>
                  <a:srgbClr val="C00000"/>
                </a:solidFill>
              </a:rPr>
              <a:t> and on his law he meditates day and night.</a:t>
            </a:r>
            <a:br>
              <a:rPr lang="en-US" sz="2900" dirty="0" smtClean="0">
                <a:solidFill>
                  <a:srgbClr val="C00000"/>
                </a:solidFill>
              </a:rPr>
            </a:br>
            <a:r>
              <a:rPr lang="en-US" sz="2900" b="1" baseline="30000" dirty="0" smtClean="0">
                <a:solidFill>
                  <a:srgbClr val="C00000"/>
                </a:solidFill>
              </a:rPr>
              <a:t>3 </a:t>
            </a:r>
            <a:r>
              <a:rPr lang="en-US" sz="2900" dirty="0" smtClean="0">
                <a:solidFill>
                  <a:srgbClr val="C00000"/>
                </a:solidFill>
              </a:rPr>
              <a:t>He is like a tree planted by streams of water, which yields its fruit in season and whose leaf does not wither. Whatever he does prospers.</a:t>
            </a:r>
            <a:endParaRPr lang="en-US" sz="2900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 что смотрит Бог, чтобы определить, является ли Его последователь духовно здоровым?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>
                <a:solidFill>
                  <a:srgbClr val="C00000"/>
                </a:solidFill>
              </a:rPr>
              <a:t>What does God look for to determine if a person is a healthy disciple?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/>
              <a:t>1 Коринфянам </a:t>
            </a:r>
            <a:r>
              <a:rPr lang="ru-RU" dirty="0" smtClean="0"/>
              <a:t>13:1-3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1800" dirty="0" smtClean="0">
                <a:solidFill>
                  <a:srgbClr val="C00000"/>
                </a:solidFill>
              </a:rPr>
              <a:t>1 Corinthians 13:1-3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ru-RU" dirty="0"/>
              <a:t>Содержание данных стихов ясно без каких-либо сомнений:</a:t>
            </a:r>
            <a:endParaRPr lang="en-US" dirty="0"/>
          </a:p>
          <a:p>
            <a:pPr marL="109728" indent="0">
              <a:spcAft>
                <a:spcPts val="2400"/>
              </a:spcAft>
              <a:buNone/>
            </a:pPr>
            <a:r>
              <a:rPr lang="ru-RU" dirty="0"/>
              <a:t>Если любовь не является частью вашей жизни, то все ваши достижения, какими бы великими они ни были – впустую. </a:t>
            </a:r>
            <a:endParaRPr lang="en-US" dirty="0"/>
          </a:p>
          <a:p>
            <a:pPr marL="109728" indent="0">
              <a:spcAft>
                <a:spcPts val="2400"/>
              </a:spcAft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The </a:t>
            </a:r>
            <a:r>
              <a:rPr lang="en-US" sz="1800" dirty="0">
                <a:solidFill>
                  <a:srgbClr val="C00000"/>
                </a:solidFill>
              </a:rPr>
              <a:t>message of these verses is clear beyond any </a:t>
            </a:r>
            <a:r>
              <a:rPr lang="en-US" sz="1800" dirty="0" smtClean="0">
                <a:solidFill>
                  <a:srgbClr val="C00000"/>
                </a:solidFill>
              </a:rPr>
              <a:t>doubt:</a:t>
            </a:r>
            <a:br>
              <a:rPr lang="en-US" sz="1800" dirty="0" smtClean="0">
                <a:solidFill>
                  <a:srgbClr val="C00000"/>
                </a:solidFill>
              </a:rPr>
            </a:br>
            <a:r>
              <a:rPr lang="en-US" sz="1800" dirty="0" smtClean="0">
                <a:solidFill>
                  <a:srgbClr val="C00000"/>
                </a:solidFill>
              </a:rPr>
              <a:t>If </a:t>
            </a:r>
            <a:r>
              <a:rPr lang="en-US" sz="1800" dirty="0">
                <a:solidFill>
                  <a:srgbClr val="C00000"/>
                </a:solidFill>
              </a:rPr>
              <a:t>love is not a part of your life </a:t>
            </a:r>
            <a:r>
              <a:rPr lang="en-US" sz="1800" dirty="0" smtClean="0">
                <a:solidFill>
                  <a:srgbClr val="C00000"/>
                </a:solidFill>
              </a:rPr>
              <a:t>then </a:t>
            </a:r>
            <a:r>
              <a:rPr lang="en-US" sz="1800" dirty="0">
                <a:solidFill>
                  <a:srgbClr val="C00000"/>
                </a:solidFill>
              </a:rPr>
              <a:t>all your achievements, no matter how dramatic, are all empty achievements.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>
                <a:effectLst/>
              </a:rPr>
              <a:t>Любовь</a:t>
            </a:r>
            <a:r>
              <a:rPr lang="ru-RU" dirty="0">
                <a:effectLst/>
              </a:rPr>
              <a:t> есть основание для духовного возрастания и зрелости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2700" u="sng" dirty="0" smtClean="0">
                <a:solidFill>
                  <a:srgbClr val="C00000"/>
                </a:solidFill>
              </a:rPr>
              <a:t>Love</a:t>
            </a:r>
            <a:r>
              <a:rPr lang="en-US" sz="2700" dirty="0" smtClean="0">
                <a:solidFill>
                  <a:srgbClr val="C00000"/>
                </a:solidFill>
              </a:rPr>
              <a:t> is the foundation for growth and maturity</a:t>
            </a:r>
            <a:endParaRPr lang="en-US" sz="2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ca6bf3abc8c515d48857a5c5328843bb275e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4399</TotalTime>
  <Words>1379</Words>
  <Application>Microsoft Office PowerPoint</Application>
  <PresentationFormat>On-screen Show (4:3)</PresentationFormat>
  <Paragraphs>346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Как выглядит духовно здоровое  христианское ученичество? Признаки здоровой духовной жизни  What does a healthy disciple look like? Signs of healthy living</vt:lpstr>
      <vt:lpstr>Первые неудачи в обретении наркоманами свободы от зависимости. Early failures in seeing drug addicts find freedom from addiction.</vt:lpstr>
      <vt:lpstr>Спасение не превращает вас автоматически и мгновенно в духовно здорового последователя Христа Salvation does not automatically or instantly turn you into a healthy Christian disciple.</vt:lpstr>
      <vt:lpstr>Занятия ГЗНХ и ИЗНХ The GSNC and PSNC classes </vt:lpstr>
      <vt:lpstr>Как достигнуть полного потенциала  в жизни, которой Бог желает для тебя? How do you reach the full potential in life that God desires for you?</vt:lpstr>
      <vt:lpstr>Успех не всегда то, что ты видишь Success is not always what you see</vt:lpstr>
      <vt:lpstr>Как достигнуть полного потенциала в жизни, которой Бог желает для тебя? How do you reach the full potential in life that God desires for you?</vt:lpstr>
      <vt:lpstr>На что смотрит Бог, чтобы определить, является ли Его последователь духовно здоровым? What does God look for to determine if a person is a healthy disciple?</vt:lpstr>
      <vt:lpstr>Любовь есть основание для духовного возрастания и зрелости Love is the foundation for growth and maturity</vt:lpstr>
      <vt:lpstr>Как измерить степень духовного роста новообращенного христианина?  How do you measure the progress of a new Christian’s growth?  Как понять, находится ли человек на пути здорового духовного роста? How do you know if this person is on a path to healthy spiritual growth?</vt:lpstr>
      <vt:lpstr>PowerPoint Presentation</vt:lpstr>
      <vt:lpstr>Стадии жизни Stages of Life / Indicators of Maturity</vt:lpstr>
      <vt:lpstr>Личные задачи не являются путем к духовному здоровью.  Personal Tasks are not a self help path to health.</vt:lpstr>
      <vt:lpstr>1. СТАДИЯ МЛАДЕНЧЕСТВА ОТ РОЖДЕНИЯ ДО 3 ЛЕТ Infant Stage:  Birth through 3 yrs.</vt:lpstr>
      <vt:lpstr>СТАДИЯ МЛАДЕНЧЕСТВА ОТ РОЖДЕНИЯ ДО 3 ЛЕТ Infant Stage:  Birth through 3 yrs. </vt:lpstr>
      <vt:lpstr>1. Infant Stage:  Birth through 3 yrs.</vt:lpstr>
      <vt:lpstr>Личная Оценка Personal Assessment</vt:lpstr>
      <vt:lpstr>Кого можно назвать великолепным примером жизни в радости каждый день? Who is an excellent example of living in joy on a daily basis?</vt:lpstr>
      <vt:lpstr>личные задачи Personal Tasks</vt:lpstr>
      <vt:lpstr>личные задачи Personal Tasks</vt:lpstr>
      <vt:lpstr>Индивидуальное задание #5 Учится возвращаться к радости после  каждой негативной эмоции. Personal Task 5 Learns how to return to joy from every unpleasant emotion</vt:lpstr>
      <vt:lpstr> личные задачи Personal Tasks  </vt:lpstr>
      <vt:lpstr>СТАДИЯ МЛАДЕНЧЕСТВА ОТ РОЖДЕНИЯ ДО 3 ЛЕТ</vt:lpstr>
      <vt:lpstr>Infant Stage:  Birth through 3 yrs.</vt:lpstr>
      <vt:lpstr>СТАДИЯ МЛАДЕНЧЕСТВА ОТ РОЖДЕНИЯ ДО 3 ЛЕТ</vt:lpstr>
      <vt:lpstr>1. Infant Stage:  Birth through 3 yrs.</vt:lpstr>
      <vt:lpstr>2.  СТАДИЯ ДЕТСТВА: ОТ 4 ДО 12 ЛЕТ Child Stage:  age 4-12 yrs.</vt:lpstr>
      <vt:lpstr>СТАДИЯ ДЕТСТВА: ОТ 4 ДО 12 ЛЕТ</vt:lpstr>
      <vt:lpstr>2. Child Stage:  Age 4 - 12 yrs.</vt:lpstr>
      <vt:lpstr>личные задачи Personal Tasks</vt:lpstr>
      <vt:lpstr>Вопросы для обсуждения Questions for discussion 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Teen Challenge Ministry</dc:title>
  <dc:creator>Gregg Fischer</dc:creator>
  <cp:lastModifiedBy>Dave Batty</cp:lastModifiedBy>
  <cp:revision>153</cp:revision>
  <cp:lastPrinted>2014-03-15T11:23:54Z</cp:lastPrinted>
  <dcterms:created xsi:type="dcterms:W3CDTF">2009-06-30T20:45:33Z</dcterms:created>
  <dcterms:modified xsi:type="dcterms:W3CDTF">2016-06-09T23:44:09Z</dcterms:modified>
</cp:coreProperties>
</file>