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75" r:id="rId16"/>
    <p:sldId id="269" r:id="rId17"/>
    <p:sldId id="276" r:id="rId18"/>
    <p:sldId id="270" r:id="rId19"/>
    <p:sldId id="277" r:id="rId20"/>
    <p:sldId id="278" r:id="rId21"/>
    <p:sldId id="271" r:id="rId22"/>
    <p:sldId id="279" r:id="rId23"/>
    <p:sldId id="272" r:id="rId24"/>
    <p:sldId id="280" r:id="rId25"/>
    <p:sldId id="281"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95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2D84C8-1F9C-4865-924B-4DCE11FF1982}" type="datetimeFigureOut">
              <a:rPr lang="en-US" smtClean="0"/>
              <a:t>11/29/2019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AA3BC-3C46-4EFF-AB28-DBA25A229C78}" type="slidenum">
              <a:rPr lang="en-US" smtClean="0"/>
              <a:t>‹#›</a:t>
            </a:fld>
            <a:endParaRPr lang="en-US"/>
          </a:p>
        </p:txBody>
      </p:sp>
    </p:spTree>
    <p:extLst>
      <p:ext uri="{BB962C8B-B14F-4D97-AF65-F5344CB8AC3E}">
        <p14:creationId xmlns:p14="http://schemas.microsoft.com/office/powerpoint/2010/main" val="389531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8" name="Straight Connector 17"/>
          <p:cNvCxnSpPr/>
          <p:nvPr/>
        </p:nvCxnSpPr>
        <p:spPr>
          <a:xfrm>
            <a:off x="0" y="2925286"/>
            <a:ext cx="12192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352800" y="2362200"/>
            <a:ext cx="54864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3420534" y="3045461"/>
            <a:ext cx="5350933"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3420534" y="2397760"/>
            <a:ext cx="5350933"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a:xfrm>
            <a:off x="-203200" y="6477000"/>
            <a:ext cx="3149600" cy="304800"/>
          </a:xfrm>
        </p:spPr>
        <p:txBody>
          <a:bodyPr/>
          <a:lstStyle/>
          <a:p>
            <a:r>
              <a:rPr lang="en-US" smtClean="0"/>
              <a:t>11-2019</a:t>
            </a:r>
            <a:endParaRPr lang="en-US" dirty="0"/>
          </a:p>
        </p:txBody>
      </p:sp>
      <p:sp>
        <p:nvSpPr>
          <p:cNvPr id="17" name="Slide Number Placeholder 16"/>
          <p:cNvSpPr>
            <a:spLocks noGrp="1"/>
          </p:cNvSpPr>
          <p:nvPr>
            <p:ph type="sldNum" sz="quarter" idx="11"/>
          </p:nvPr>
        </p:nvSpPr>
        <p:spPr>
          <a:xfrm>
            <a:off x="10363200" y="6477000"/>
            <a:ext cx="1422400" cy="304800"/>
          </a:xfrm>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r>
              <a:rPr lang="en-US" smtClean="0"/>
              <a:t>T501.10      www.iTeenChallenge.org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11-2019</a:t>
            </a:r>
            <a:endParaRPr lang="en-US"/>
          </a:p>
        </p:txBody>
      </p:sp>
      <p:sp>
        <p:nvSpPr>
          <p:cNvPr id="5" name="Footer Placeholder 4"/>
          <p:cNvSpPr>
            <a:spLocks noGrp="1"/>
          </p:cNvSpPr>
          <p:nvPr>
            <p:ph type="ftr" sz="quarter" idx="11"/>
          </p:nvPr>
        </p:nvSpPr>
        <p:spPr/>
        <p:txBody>
          <a:bodyPr/>
          <a:lstStyle/>
          <a:p>
            <a:r>
              <a:rPr lang="en-US" smtClean="0"/>
              <a:t>T501.10      www.iTeenChallenge.org</a:t>
            </a:r>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6832600" y="3428736"/>
            <a:ext cx="6858000" cy="2117"/>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1026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Vertical Text Placeholder 2"/>
          <p:cNvSpPr>
            <a:spLocks noGrp="1"/>
          </p:cNvSpPr>
          <p:nvPr>
            <p:ph type="body" orient="vert" idx="1"/>
          </p:nvPr>
        </p:nvSpPr>
        <p:spPr>
          <a:xfrm>
            <a:off x="609600" y="914401"/>
            <a:ext cx="88392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11-2019</a:t>
            </a:r>
            <a:endParaRPr lang="en-US" dirty="0"/>
          </a:p>
        </p:txBody>
      </p:sp>
      <p:sp>
        <p:nvSpPr>
          <p:cNvPr id="5" name="Footer Placeholder 4"/>
          <p:cNvSpPr>
            <a:spLocks noGrp="1"/>
          </p:cNvSpPr>
          <p:nvPr>
            <p:ph type="ftr" sz="quarter" idx="11"/>
          </p:nvPr>
        </p:nvSpPr>
        <p:spPr/>
        <p:txBody>
          <a:bodyPr/>
          <a:lstStyle/>
          <a:p>
            <a:r>
              <a:rPr lang="en-US" smtClean="0"/>
              <a:t>T501.10      www.iTeenChallenge.org</a:t>
            </a:r>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9652000" y="914401"/>
            <a:ext cx="1235973" cy="5029200"/>
          </a:xfrm>
        </p:spPr>
        <p:txBody>
          <a:bodyPr vert="eaVert"/>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609600" y="2020824"/>
            <a:ext cx="109728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a:xfrm>
            <a:off x="-101599" y="6445120"/>
            <a:ext cx="2832100" cy="336680"/>
          </a:xfrm>
        </p:spPr>
        <p:txBody>
          <a:bodyPr/>
          <a:lstStyle/>
          <a:p>
            <a:r>
              <a:rPr lang="en-US" smtClean="0"/>
              <a:t>11-2019</a:t>
            </a:r>
            <a:endParaRPr lang="en-US" dirty="0"/>
          </a:p>
        </p:txBody>
      </p:sp>
      <p:sp>
        <p:nvSpPr>
          <p:cNvPr id="12" name="Slide Number Placeholder 11"/>
          <p:cNvSpPr>
            <a:spLocks noGrp="1"/>
          </p:cNvSpPr>
          <p:nvPr>
            <p:ph type="sldNum" sz="quarter" idx="15"/>
          </p:nvPr>
        </p:nvSpPr>
        <p:spPr>
          <a:xfrm>
            <a:off x="10363200" y="6477000"/>
            <a:ext cx="1422400" cy="304800"/>
          </a:xfrm>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r>
              <a:rPr lang="en-US" smtClean="0"/>
              <a:t>T501.10      www.iTeenChallenge.org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12192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p:cNvCxnSpPr/>
          <p:nvPr/>
        </p:nvCxnSpPr>
        <p:spPr>
          <a:xfrm>
            <a:off x="0" y="3921760"/>
            <a:ext cx="12192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352800" y="3368040"/>
            <a:ext cx="54864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3372070" y="3367247"/>
            <a:ext cx="5447863"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3358057" y="4084577"/>
            <a:ext cx="5475889"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r>
              <a:rPr lang="en-US" smtClean="0"/>
              <a:t>11-2019</a:t>
            </a:r>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r>
              <a:rPr lang="en-US" smtClean="0"/>
              <a:t>T501.10      www.iTeenChallenge.org</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609601" y="2020824"/>
            <a:ext cx="536448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6217920" y="2020824"/>
            <a:ext cx="536448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r>
              <a:rPr lang="en-US" smtClean="0"/>
              <a:t>11-2019</a:t>
            </a:r>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r>
              <a:rPr lang="en-US" smtClean="0"/>
              <a:t>T501.10      www.iTeenChallenge.org</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609601" y="2819400"/>
            <a:ext cx="536448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6217920" y="2816352"/>
            <a:ext cx="536448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609600" y="2020824"/>
            <a:ext cx="536448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6217920" y="2020824"/>
            <a:ext cx="536448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r>
              <a:rPr lang="en-US" smtClean="0"/>
              <a:t>11-2019</a:t>
            </a:r>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r>
              <a:rPr lang="en-US" smtClean="0"/>
              <a:t>T501.10      www.iTeenChallenge.org</a:t>
            </a:r>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r>
              <a:rPr lang="en-US" smtClean="0"/>
              <a:t>11-2019</a:t>
            </a:r>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r>
              <a:rPr lang="en-US" smtClean="0"/>
              <a:t>T501.10      www.iTeenChallenge.org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r>
              <a:rPr lang="en-US" smtClean="0"/>
              <a:t>11-2019</a:t>
            </a:r>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T501.10      www.iTeenChallenge.org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981200" y="1914526"/>
            <a:ext cx="82296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316480" y="5513832"/>
            <a:ext cx="755904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r>
              <a:rPr lang="en-US" smtClean="0"/>
              <a:t>11-2019</a:t>
            </a:r>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r>
              <a:rPr lang="en-US" smtClean="0"/>
              <a:t>T501.10      www.iTeenChallenge.org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469612" y="2026918"/>
            <a:ext cx="7252776"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2316480" y="5516880"/>
            <a:ext cx="755904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3352800" y="975360"/>
            <a:ext cx="54864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3975100" y="273180"/>
            <a:ext cx="4241800" cy="292100"/>
          </a:xfrm>
        </p:spPr>
        <p:txBody>
          <a:bodyPr/>
          <a:lstStyle/>
          <a:p>
            <a:r>
              <a:rPr lang="en-US" smtClean="0"/>
              <a:t>11-2019</a:t>
            </a:r>
            <a:endParaRPr lang="en-US" dirty="0"/>
          </a:p>
        </p:txBody>
      </p:sp>
      <p:sp>
        <p:nvSpPr>
          <p:cNvPr id="14" name="Slide Number Placeholder 13"/>
          <p:cNvSpPr>
            <a:spLocks noGrp="1"/>
          </p:cNvSpPr>
          <p:nvPr>
            <p:ph type="sldNum" sz="quarter" idx="15"/>
          </p:nvPr>
        </p:nvSpPr>
        <p:spPr>
          <a:xfrm>
            <a:off x="5384800" y="6172200"/>
            <a:ext cx="14224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930400" y="6486525"/>
            <a:ext cx="8331200" cy="292100"/>
          </a:xfrm>
        </p:spPr>
        <p:txBody>
          <a:bodyPr/>
          <a:lstStyle/>
          <a:p>
            <a:r>
              <a:rPr lang="en-US" smtClean="0"/>
              <a:t>T501.10      www.iTeenChallenge.org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4"/>
            <a:ext cx="12192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2019301"/>
            <a:ext cx="109728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75100" y="273180"/>
            <a:ext cx="424180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r>
              <a:rPr lang="en-US" smtClean="0"/>
              <a:t>11-2019</a:t>
            </a:r>
            <a:endParaRPr lang="en-US" dirty="0"/>
          </a:p>
        </p:txBody>
      </p:sp>
      <p:sp>
        <p:nvSpPr>
          <p:cNvPr id="5" name="Footer Placeholder 4"/>
          <p:cNvSpPr>
            <a:spLocks noGrp="1"/>
          </p:cNvSpPr>
          <p:nvPr>
            <p:ph type="ftr" sz="quarter" idx="3"/>
          </p:nvPr>
        </p:nvSpPr>
        <p:spPr>
          <a:xfrm>
            <a:off x="1930400" y="6486525"/>
            <a:ext cx="83312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r>
              <a:rPr lang="en-US" smtClean="0"/>
              <a:t>T501.10      www.iTeenChallenge.org</a:t>
            </a:r>
            <a:endParaRPr lang="en-US" dirty="0"/>
          </a:p>
        </p:txBody>
      </p:sp>
      <p:sp>
        <p:nvSpPr>
          <p:cNvPr id="6" name="Slide Number Placeholder 5"/>
          <p:cNvSpPr>
            <a:spLocks noGrp="1"/>
          </p:cNvSpPr>
          <p:nvPr>
            <p:ph type="sldNum" sz="quarter" idx="4"/>
          </p:nvPr>
        </p:nvSpPr>
        <p:spPr>
          <a:xfrm>
            <a:off x="5384800" y="6172200"/>
            <a:ext cx="14224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12192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352800" y="975360"/>
            <a:ext cx="54864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hdr="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0" y="4554330"/>
            <a:ext cx="3657298" cy="1691897"/>
          </a:xfrm>
          <a:prstGeom prst="rect">
            <a:avLst/>
          </a:prstGeom>
        </p:spPr>
      </p:pic>
      <p:sp>
        <p:nvSpPr>
          <p:cNvPr id="2" name="Subtitle 1"/>
          <p:cNvSpPr>
            <a:spLocks noGrp="1"/>
          </p:cNvSpPr>
          <p:nvPr>
            <p:ph type="subTitle" idx="1"/>
          </p:nvPr>
        </p:nvSpPr>
        <p:spPr/>
        <p:txBody>
          <a:bodyPr/>
          <a:lstStyle/>
          <a:p>
            <a:r>
              <a:rPr lang="en-US" b="1" i="1" dirty="0"/>
              <a:t>The Enemies of Christian Discipleship</a:t>
            </a:r>
          </a:p>
        </p:txBody>
      </p:sp>
      <p:sp>
        <p:nvSpPr>
          <p:cNvPr id="3" name="Title 2"/>
          <p:cNvSpPr>
            <a:spLocks noGrp="1"/>
          </p:cNvSpPr>
          <p:nvPr>
            <p:ph type="title"/>
          </p:nvPr>
        </p:nvSpPr>
        <p:spPr/>
        <p:txBody>
          <a:bodyPr>
            <a:normAutofit/>
          </a:bodyPr>
          <a:lstStyle/>
          <a:p>
            <a:r>
              <a:rPr lang="pt-BR" sz="2000" dirty="0"/>
              <a:t>Os Inimigos de Discipulado cristão</a:t>
            </a:r>
            <a:endParaRPr lang="en-US" sz="2000" dirty="0"/>
          </a:p>
        </p:txBody>
      </p:sp>
      <p:sp>
        <p:nvSpPr>
          <p:cNvPr id="6" name="Date Placeholder 5"/>
          <p:cNvSpPr>
            <a:spLocks noGrp="1"/>
          </p:cNvSpPr>
          <p:nvPr>
            <p:ph type="dt" sz="half" idx="10"/>
          </p:nvPr>
        </p:nvSpPr>
        <p:spPr>
          <a:xfrm>
            <a:off x="1219200" y="6461626"/>
            <a:ext cx="3181350" cy="292100"/>
          </a:xfrm>
        </p:spPr>
        <p:txBody>
          <a:bodyPr/>
          <a:lstStyle/>
          <a:p>
            <a:r>
              <a:rPr lang="en-US" smtClean="0"/>
              <a:t>11-2019</a:t>
            </a:r>
            <a:endParaRPr lang="en-US" dirty="0"/>
          </a:p>
        </p:txBody>
      </p:sp>
      <p:sp>
        <p:nvSpPr>
          <p:cNvPr id="8" name="Slide Number Placeholder 7"/>
          <p:cNvSpPr>
            <a:spLocks noGrp="1"/>
          </p:cNvSpPr>
          <p:nvPr>
            <p:ph type="sldNum" sz="quarter" idx="11"/>
          </p:nvPr>
        </p:nvSpPr>
        <p:spPr>
          <a:xfrm>
            <a:off x="8991600" y="6477000"/>
            <a:ext cx="1066800" cy="304800"/>
          </a:xfrm>
        </p:spPr>
        <p:txBody>
          <a:bodyPr/>
          <a:lstStyle/>
          <a:p>
            <a:fld id="{5744759D-0EFF-4FB2-9CCE-04E00944F0FE}" type="slidenum">
              <a:rPr lang="en-US" smtClean="0"/>
              <a:pPr/>
              <a:t>1</a:t>
            </a:fld>
            <a:endParaRPr lang="en-US" dirty="0"/>
          </a:p>
        </p:txBody>
      </p:sp>
      <p:sp>
        <p:nvSpPr>
          <p:cNvPr id="7" name="Footer Placeholder 6"/>
          <p:cNvSpPr>
            <a:spLocks noGrp="1"/>
          </p:cNvSpPr>
          <p:nvPr>
            <p:ph type="ftr" sz="quarter" idx="12"/>
          </p:nvPr>
        </p:nvSpPr>
        <p:spPr/>
        <p:txBody>
          <a:bodyPr/>
          <a:lstStyle/>
          <a:p>
            <a:r>
              <a:rPr lang="en-US" smtClean="0"/>
              <a:t>T501.10      www.iTeenChallenge.org</a:t>
            </a:r>
            <a:endParaRPr lang="en-US" dirty="0"/>
          </a:p>
        </p:txBody>
      </p:sp>
      <p:sp>
        <p:nvSpPr>
          <p:cNvPr id="4" name="TextBox 3"/>
          <p:cNvSpPr txBox="1"/>
          <p:nvPr/>
        </p:nvSpPr>
        <p:spPr>
          <a:xfrm>
            <a:off x="4876800" y="4191000"/>
            <a:ext cx="2362200" cy="369332"/>
          </a:xfrm>
          <a:prstGeom prst="rect">
            <a:avLst/>
          </a:prstGeom>
          <a:noFill/>
        </p:spPr>
        <p:txBody>
          <a:bodyPr wrap="square" rtlCol="0">
            <a:spAutoFit/>
          </a:bodyPr>
          <a:lstStyle/>
          <a:p>
            <a:pPr algn="ctr"/>
            <a:r>
              <a:rPr lang="en-US" b="1" dirty="0" err="1"/>
              <a:t>Por</a:t>
            </a:r>
            <a:r>
              <a:rPr lang="en-US" b="1" dirty="0"/>
              <a:t> Dave Batty</a:t>
            </a:r>
            <a:r>
              <a:rPr lang="en-US" dirty="0"/>
              <a:t>	</a:t>
            </a:r>
          </a:p>
        </p:txBody>
      </p:sp>
    </p:spTree>
    <p:extLst>
      <p:ext uri="{BB962C8B-B14F-4D97-AF65-F5344CB8AC3E}">
        <p14:creationId xmlns:p14="http://schemas.microsoft.com/office/powerpoint/2010/main" val="22465382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590800"/>
            <a:ext cx="8229600" cy="3276600"/>
          </a:xfrm>
        </p:spPr>
        <p:txBody>
          <a:bodyPr>
            <a:normAutofit/>
          </a:bodyPr>
          <a:lstStyle/>
          <a:p>
            <a:r>
              <a:rPr lang="pt-BR" sz="2800" b="1" dirty="0"/>
              <a:t>Temos que manter no alvo as nossas prioridades. Não tem a ver com o meu conforto como um professor ou obreiro.   </a:t>
            </a:r>
          </a:p>
          <a:p>
            <a:endParaRPr lang="en-US" b="1" i="1" dirty="0" smtClean="0"/>
          </a:p>
          <a:p>
            <a:r>
              <a:rPr lang="en-US" sz="2400" b="1" i="1" dirty="0"/>
              <a:t>We need to keep our priorities on target.                                                                                             It’s not about my comfort as a teacher or staff. </a:t>
            </a:r>
            <a:endParaRPr lang="en-US" b="1" i="1" dirty="0"/>
          </a:p>
        </p:txBody>
      </p:sp>
      <p:sp>
        <p:nvSpPr>
          <p:cNvPr id="3" name="Title 2"/>
          <p:cNvSpPr>
            <a:spLocks noGrp="1"/>
          </p:cNvSpPr>
          <p:nvPr>
            <p:ph type="title"/>
          </p:nvPr>
        </p:nvSpPr>
        <p:spPr>
          <a:xfrm>
            <a:off x="2286000" y="381000"/>
            <a:ext cx="7620000" cy="1600200"/>
          </a:xfrm>
        </p:spPr>
        <p:txBody>
          <a:bodyPr>
            <a:normAutofit fontScale="90000"/>
          </a:bodyPr>
          <a:lstStyle/>
          <a:p>
            <a:r>
              <a:rPr lang="pt-BR" sz="2400" dirty="0"/>
              <a:t>8. Ficamos entediados com o mesmo velho modo de fazer coisas. O método perde a sua significação. </a:t>
            </a:r>
            <a:br>
              <a:rPr lang="pt-BR" sz="2400" dirty="0"/>
            </a:br>
            <a:r>
              <a:rPr lang="en-US" i="1" dirty="0" smtClean="0"/>
              <a:t>We </a:t>
            </a:r>
            <a:r>
              <a:rPr lang="en-US" i="1" dirty="0"/>
              <a:t>become bored with the same old way of doing things. </a:t>
            </a:r>
            <a:r>
              <a:rPr lang="en-US" i="1" dirty="0" smtClean="0"/>
              <a:t>           The </a:t>
            </a:r>
            <a:r>
              <a:rPr lang="en-US" i="1" dirty="0"/>
              <a:t>method loses its meaning</a:t>
            </a:r>
            <a:r>
              <a:rPr lang="en-US" i="1" dirty="0" smtClean="0"/>
              <a:t>.</a:t>
            </a:r>
            <a:br>
              <a:rPr lang="en-US" i="1" dirty="0" smtClean="0"/>
            </a:br>
            <a:endParaRPr lang="en-US" sz="1100" i="1" dirty="0"/>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10</a:t>
            </a:fld>
            <a:endParaRPr lang="en-US" dirty="0"/>
          </a:p>
        </p:txBody>
      </p:sp>
    </p:spTree>
    <p:extLst>
      <p:ext uri="{BB962C8B-B14F-4D97-AF65-F5344CB8AC3E}">
        <p14:creationId xmlns:p14="http://schemas.microsoft.com/office/powerpoint/2010/main" val="31623351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249424"/>
            <a:ext cx="8229600" cy="3008376"/>
          </a:xfrm>
        </p:spPr>
        <p:txBody>
          <a:bodyPr>
            <a:normAutofit/>
          </a:bodyPr>
          <a:lstStyle/>
          <a:p>
            <a:r>
              <a:rPr lang="pt-BR" sz="2800" b="1" dirty="0"/>
              <a:t>Satanás fará tudo o que ele pode para enganar-nos, e afastar-nos da verdade de Deus. Temos que ficar concentrados na verdade de Deus. </a:t>
            </a:r>
          </a:p>
          <a:p>
            <a:endParaRPr lang="en-US" b="1" i="1" dirty="0" smtClean="0"/>
          </a:p>
          <a:p>
            <a:r>
              <a:rPr lang="en-US" b="1" i="1" dirty="0" smtClean="0"/>
              <a:t>Satan </a:t>
            </a:r>
            <a:r>
              <a:rPr lang="en-US" b="1" i="1" dirty="0"/>
              <a:t>will do everything he can to deceive us, and move us away from God’s truth. We need to stay focused on God’s truth. </a:t>
            </a:r>
            <a:endParaRPr lang="en-US" sz="1800" b="1" i="1" dirty="0"/>
          </a:p>
        </p:txBody>
      </p:sp>
      <p:sp>
        <p:nvSpPr>
          <p:cNvPr id="3" name="Title 2"/>
          <p:cNvSpPr>
            <a:spLocks noGrp="1"/>
          </p:cNvSpPr>
          <p:nvPr>
            <p:ph type="title"/>
          </p:nvPr>
        </p:nvSpPr>
        <p:spPr/>
        <p:txBody>
          <a:bodyPr>
            <a:normAutofit/>
          </a:bodyPr>
          <a:lstStyle/>
          <a:p>
            <a:r>
              <a:rPr lang="en-US" sz="2400" dirty="0"/>
              <a:t>9. </a:t>
            </a:r>
            <a:r>
              <a:rPr lang="en-US" sz="2400" dirty="0" err="1"/>
              <a:t>Desilusão</a:t>
            </a:r>
            <a:r>
              <a:rPr lang="en-US" sz="2400" dirty="0"/>
              <a:t>                           </a:t>
            </a:r>
            <a:r>
              <a:rPr lang="en-US" sz="2400" dirty="0" smtClean="0"/>
              <a:t/>
            </a:r>
            <a:br>
              <a:rPr lang="en-US" sz="2400" dirty="0" smtClean="0"/>
            </a:br>
            <a:r>
              <a:rPr lang="en-US" sz="1400" i="1" dirty="0" smtClean="0"/>
              <a:t>Delusion </a:t>
            </a:r>
            <a:endParaRPr lang="en-US" sz="1400" i="1" dirty="0"/>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11</a:t>
            </a:fld>
            <a:endParaRPr lang="en-US" dirty="0"/>
          </a:p>
        </p:txBody>
      </p:sp>
    </p:spTree>
    <p:extLst>
      <p:ext uri="{BB962C8B-B14F-4D97-AF65-F5344CB8AC3E}">
        <p14:creationId xmlns:p14="http://schemas.microsoft.com/office/powerpoint/2010/main" val="9298125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590800"/>
            <a:ext cx="8229600" cy="3200400"/>
          </a:xfrm>
        </p:spPr>
        <p:txBody>
          <a:bodyPr>
            <a:normAutofit/>
          </a:bodyPr>
          <a:lstStyle/>
          <a:p>
            <a:r>
              <a:rPr lang="pt-BR" sz="2800" b="1" dirty="0"/>
              <a:t>A medida que buscamos discipular novos crentes, temos de ser cuidadosos para que não terminemos por oferecer um tipo errado da ajuda.</a:t>
            </a:r>
          </a:p>
          <a:p>
            <a:endParaRPr lang="pt-BR" sz="2800" b="1" i="1" dirty="0"/>
          </a:p>
          <a:p>
            <a:r>
              <a:rPr lang="en-US" b="1" i="1" dirty="0" smtClean="0"/>
              <a:t>As </a:t>
            </a:r>
            <a:r>
              <a:rPr lang="en-US" b="1" i="1" dirty="0"/>
              <a:t>we seek to disciple new believers, we need to be careful that we do not end up offering the wrong kind of help. </a:t>
            </a:r>
            <a:endParaRPr lang="en-US" sz="1800" b="1" i="1" dirty="0"/>
          </a:p>
        </p:txBody>
      </p:sp>
      <p:sp>
        <p:nvSpPr>
          <p:cNvPr id="3" name="Title 2"/>
          <p:cNvSpPr>
            <a:spLocks noGrp="1"/>
          </p:cNvSpPr>
          <p:nvPr>
            <p:ph type="title"/>
          </p:nvPr>
        </p:nvSpPr>
        <p:spPr>
          <a:xfrm>
            <a:off x="2514600" y="975360"/>
            <a:ext cx="6781800" cy="1005840"/>
          </a:xfrm>
        </p:spPr>
        <p:txBody>
          <a:bodyPr>
            <a:normAutofit fontScale="90000"/>
          </a:bodyPr>
          <a:lstStyle/>
          <a:p>
            <a:r>
              <a:rPr lang="pt-BR" sz="2400" dirty="0"/>
              <a:t>10. </a:t>
            </a:r>
            <a:r>
              <a:rPr lang="pt-BR" sz="2400" dirty="0" smtClean="0"/>
              <a:t>oferecendo </a:t>
            </a:r>
            <a:r>
              <a:rPr lang="pt-BR" sz="2400" dirty="0"/>
              <a:t>o tipo errado de ajuda                                     </a:t>
            </a:r>
            <a:r>
              <a:rPr lang="en-US" sz="1400" i="1" dirty="0"/>
              <a:t>Enabling—offering the wrong kind of help </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12</a:t>
            </a:fld>
            <a:endParaRPr lang="en-US" dirty="0"/>
          </a:p>
        </p:txBody>
      </p:sp>
    </p:spTree>
    <p:extLst>
      <p:ext uri="{BB962C8B-B14F-4D97-AF65-F5344CB8AC3E}">
        <p14:creationId xmlns:p14="http://schemas.microsoft.com/office/powerpoint/2010/main" val="30764868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362200"/>
            <a:ext cx="8229600" cy="3962400"/>
          </a:xfrm>
        </p:spPr>
        <p:txBody>
          <a:bodyPr/>
          <a:lstStyle/>
          <a:p>
            <a:r>
              <a:rPr lang="pt-BR" b="1" dirty="0"/>
              <a:t>Esta lista de razões por que as pessoas deixam o Desafio Jovem e voltam para a vida antiga foi desenvolvida por Dom Rhymer do Ministérios Pivot em S. Norwalk, CT. Ele compilou esta lista baseada nos contatos feitos com aqueles que deixaram o Desafio Jovem.</a:t>
            </a:r>
          </a:p>
          <a:p>
            <a:r>
              <a:rPr lang="pt-BR" b="1" dirty="0"/>
              <a:t> Dom usa este material nos </a:t>
            </a:r>
            <a:r>
              <a:rPr lang="pt-BR" b="1" i="1" dirty="0"/>
              <a:t>Estudos </a:t>
            </a:r>
            <a:r>
              <a:rPr lang="pt-BR" b="1" i="1" dirty="0" smtClean="0"/>
              <a:t>de Grupos </a:t>
            </a:r>
            <a:r>
              <a:rPr lang="pt-BR" b="1" i="1" dirty="0"/>
              <a:t>para Novos </a:t>
            </a:r>
            <a:r>
              <a:rPr lang="pt-BR" b="1" i="1" dirty="0" smtClean="0"/>
              <a:t>Cristãos </a:t>
            </a:r>
            <a:r>
              <a:rPr lang="pt-BR" b="1" dirty="0"/>
              <a:t>no curso intitulado, </a:t>
            </a:r>
            <a:r>
              <a:rPr lang="pt-BR" b="1" i="1" dirty="0"/>
              <a:t>Maturidade Através do Fracasso</a:t>
            </a:r>
            <a:r>
              <a:rPr lang="pt-BR" b="1" dirty="0" smtClean="0"/>
              <a:t>.</a:t>
            </a:r>
          </a:p>
          <a:p>
            <a:endParaRPr lang="pt-BR" b="1" dirty="0"/>
          </a:p>
          <a:p>
            <a:r>
              <a:rPr lang="en-US" i="1" dirty="0" smtClean="0"/>
              <a:t>This </a:t>
            </a:r>
            <a:r>
              <a:rPr lang="en-US" i="1" dirty="0"/>
              <a:t>list of reasons why people leave Teen Challenge and relapse was developed by Don Rhymer of Pivot Ministries in S. Norwalk, CT. He compiled this list from contacts made with those who left Teen Challenge. Don uses this material in the Group Studies for New Christians course entitled, Growing Through Failure</a:t>
            </a:r>
            <a:r>
              <a:rPr lang="en-US" dirty="0"/>
              <a:t>.</a:t>
            </a:r>
          </a:p>
        </p:txBody>
      </p:sp>
      <p:sp>
        <p:nvSpPr>
          <p:cNvPr id="3" name="Title 2"/>
          <p:cNvSpPr>
            <a:spLocks noGrp="1"/>
          </p:cNvSpPr>
          <p:nvPr>
            <p:ph type="title"/>
          </p:nvPr>
        </p:nvSpPr>
        <p:spPr>
          <a:xfrm>
            <a:off x="1828800" y="533400"/>
            <a:ext cx="8610600" cy="1447800"/>
          </a:xfrm>
        </p:spPr>
        <p:txBody>
          <a:bodyPr>
            <a:noAutofit/>
          </a:bodyPr>
          <a:lstStyle/>
          <a:p>
            <a:r>
              <a:rPr lang="pt-BR" sz="2800" dirty="0">
                <a:solidFill>
                  <a:srgbClr val="000000">
                    <a:lumMod val="75000"/>
                    <a:lumOff val="25000"/>
                  </a:srgbClr>
                </a:solidFill>
              </a:rPr>
              <a:t>Doze razões por que as pessoas deixam o </a:t>
            </a:r>
            <a:br>
              <a:rPr lang="pt-BR" sz="2800" dirty="0">
                <a:solidFill>
                  <a:srgbClr val="000000">
                    <a:lumMod val="75000"/>
                    <a:lumOff val="25000"/>
                  </a:srgbClr>
                </a:solidFill>
              </a:rPr>
            </a:br>
            <a:r>
              <a:rPr lang="pt-BR" sz="2800" dirty="0">
                <a:solidFill>
                  <a:srgbClr val="000000">
                    <a:lumMod val="75000"/>
                    <a:lumOff val="25000"/>
                  </a:srgbClr>
                </a:solidFill>
              </a:rPr>
              <a:t>Desafio Jovem e voltam ao vício</a:t>
            </a:r>
            <a:br>
              <a:rPr lang="pt-BR" sz="2800" dirty="0">
                <a:solidFill>
                  <a:srgbClr val="000000">
                    <a:lumMod val="75000"/>
                    <a:lumOff val="25000"/>
                  </a:srgbClr>
                </a:solidFill>
              </a:rPr>
            </a:br>
            <a:r>
              <a:rPr lang="en-US" sz="2000" b="0" dirty="0">
                <a:solidFill>
                  <a:srgbClr val="000000">
                    <a:lumMod val="75000"/>
                    <a:lumOff val="25000"/>
                  </a:srgbClr>
                </a:solidFill>
              </a:rPr>
              <a:t>Twelve reasons why people leave Teen Challenge and relapse</a:t>
            </a:r>
            <a:endParaRPr lang="en-US" sz="2800" dirty="0"/>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13</a:t>
            </a:fld>
            <a:endParaRPr lang="en-US" dirty="0"/>
          </a:p>
        </p:txBody>
      </p:sp>
    </p:spTree>
    <p:extLst>
      <p:ext uri="{BB962C8B-B14F-4D97-AF65-F5344CB8AC3E}">
        <p14:creationId xmlns:p14="http://schemas.microsoft.com/office/powerpoint/2010/main" val="26772870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36550" indent="-336550" algn="l"/>
            <a:r>
              <a:rPr lang="pt-BR" sz="2400" dirty="0"/>
              <a:t>1. </a:t>
            </a:r>
            <a:r>
              <a:rPr lang="pt-BR" sz="2400" b="1" dirty="0"/>
              <a:t>	Não têm uma vida constante de oração. </a:t>
            </a:r>
          </a:p>
          <a:p>
            <a:pPr marL="336550" indent="-336550" algn="l">
              <a:spcBef>
                <a:spcPts val="0"/>
              </a:spcBef>
            </a:pPr>
            <a:r>
              <a:rPr lang="pt-BR" sz="800" b="1" dirty="0"/>
              <a:t/>
            </a:r>
            <a:br>
              <a:rPr lang="pt-BR" sz="800" b="1" dirty="0"/>
            </a:br>
            <a:r>
              <a:rPr lang="pt-BR" sz="2400" b="1" i="1" dirty="0"/>
              <a:t>No consistent prayer life.  </a:t>
            </a:r>
          </a:p>
          <a:p>
            <a:pPr marL="336550" indent="-336550" algn="l">
              <a:spcBef>
                <a:spcPts val="0"/>
              </a:spcBef>
            </a:pPr>
            <a:endParaRPr lang="pt-BR" sz="2400" i="1" dirty="0"/>
          </a:p>
          <a:p>
            <a:pPr marL="336550" indent="-336550" algn="l"/>
            <a:r>
              <a:rPr lang="pt-BR" sz="2400" dirty="0"/>
              <a:t>2. 	</a:t>
            </a:r>
            <a:r>
              <a:rPr lang="pt-BR" sz="2400" b="1" dirty="0"/>
              <a:t>O seu conhecimento excede a sua experiência. Eles não conseguem amadurecer porque eles não estão aplicando na vida pessoal o que eles estão aprendendo.</a:t>
            </a:r>
            <a:br>
              <a:rPr lang="pt-BR" sz="2400" b="1" dirty="0"/>
            </a:br>
            <a:r>
              <a:rPr lang="pt-BR" sz="1800" dirty="0"/>
              <a:t>                                                                                              </a:t>
            </a:r>
            <a:br>
              <a:rPr lang="pt-BR" sz="1800" dirty="0"/>
            </a:br>
            <a:r>
              <a:rPr lang="en-US" sz="2400" b="1" i="1" dirty="0"/>
              <a:t>Their knowledge exceeds their experience. They fail to mature because they are not personally applying what they are learning.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14</a:t>
            </a:fld>
            <a:endParaRPr lang="en-US" dirty="0"/>
          </a:p>
        </p:txBody>
      </p:sp>
    </p:spTree>
    <p:extLst>
      <p:ext uri="{BB962C8B-B14F-4D97-AF65-F5344CB8AC3E}">
        <p14:creationId xmlns:p14="http://schemas.microsoft.com/office/powerpoint/2010/main" val="3965105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362200"/>
            <a:ext cx="8229600" cy="3733800"/>
          </a:xfrm>
        </p:spPr>
        <p:txBody>
          <a:bodyPr>
            <a:normAutofit/>
          </a:bodyPr>
          <a:lstStyle/>
          <a:p>
            <a:pPr marL="466725" indent="-466725" algn="l"/>
            <a:r>
              <a:rPr lang="pt-BR" sz="2800" b="1" dirty="0"/>
              <a:t>3. 	Eles não se renderam completamente à Deus. Duas áreas principais que eles não conseguem render a Deus são relacionamento com o sexo oposto e materialismo</a:t>
            </a:r>
            <a:r>
              <a:rPr lang="pt-BR" sz="2800" dirty="0"/>
              <a:t>.</a:t>
            </a:r>
            <a:br>
              <a:rPr lang="pt-BR" sz="2800" dirty="0"/>
            </a:br>
            <a:r>
              <a:rPr lang="pt-BR" sz="2800" dirty="0"/>
              <a:t> </a:t>
            </a:r>
            <a:br>
              <a:rPr lang="pt-BR" sz="2800" dirty="0"/>
            </a:br>
            <a:r>
              <a:rPr lang="en-US" sz="2800" b="1" i="1" dirty="0"/>
              <a:t>They have not sold out completely to God. </a:t>
            </a:r>
            <a:br>
              <a:rPr lang="en-US" sz="2800" b="1" i="1" dirty="0"/>
            </a:br>
            <a:r>
              <a:rPr lang="en-US" sz="2800" b="1" i="1" dirty="0"/>
              <a:t>Two major areas they fail to give to God are materialism and opposite sex relationships.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15</a:t>
            </a:fld>
            <a:endParaRPr lang="en-US" dirty="0"/>
          </a:p>
        </p:txBody>
      </p:sp>
    </p:spTree>
    <p:extLst>
      <p:ext uri="{BB962C8B-B14F-4D97-AF65-F5344CB8AC3E}">
        <p14:creationId xmlns:p14="http://schemas.microsoft.com/office/powerpoint/2010/main" val="11787845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020824"/>
            <a:ext cx="8229600" cy="4532376"/>
          </a:xfrm>
        </p:spPr>
        <p:txBody>
          <a:bodyPr>
            <a:normAutofit/>
          </a:bodyPr>
          <a:lstStyle/>
          <a:p>
            <a:pPr marL="336550" indent="-336550" algn="l">
              <a:spcAft>
                <a:spcPts val="600"/>
              </a:spcAft>
            </a:pPr>
            <a:r>
              <a:rPr lang="pt-BR" sz="2400" b="1" dirty="0"/>
              <a:t>4.	Eles foram estiveram em instituições por muitos anos e não desenvolveram a auto-disciplina. </a:t>
            </a:r>
          </a:p>
          <a:p>
            <a:pPr marL="336550" indent="-336550" algn="l"/>
            <a:r>
              <a:rPr lang="en-US" sz="2400" b="1" i="1" dirty="0"/>
              <a:t>	They have been institutionalized for many years and have not developed self-discipline. </a:t>
            </a:r>
          </a:p>
          <a:p>
            <a:pPr marL="457200" indent="-457200" algn="l">
              <a:buAutoNum type="arabicPeriod" startAt="4"/>
            </a:pPr>
            <a:endParaRPr lang="en-US" sz="2400" b="1" i="1" dirty="0"/>
          </a:p>
          <a:p>
            <a:pPr marL="336550" indent="-336550" algn="l">
              <a:spcAft>
                <a:spcPts val="600"/>
              </a:spcAft>
            </a:pPr>
            <a:r>
              <a:rPr lang="pt-BR" sz="2400" b="1" dirty="0"/>
              <a:t>5. 	Eles nunca aprenderam a respeitar a autoridade. Como resultado disso eles muitas vezes se recusam a escutar àqueles com autoridade.</a:t>
            </a:r>
          </a:p>
          <a:p>
            <a:pPr marL="336550" indent="-336550" algn="l"/>
            <a:r>
              <a:rPr lang="en-US" sz="2400" b="1" i="1" dirty="0"/>
              <a:t>	They never learned to accept authority. As a result they frequently refuse to listen to those in authority.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16</a:t>
            </a:fld>
            <a:endParaRPr lang="en-US" dirty="0"/>
          </a:p>
        </p:txBody>
      </p:sp>
    </p:spTree>
    <p:extLst>
      <p:ext uri="{BB962C8B-B14F-4D97-AF65-F5344CB8AC3E}">
        <p14:creationId xmlns:p14="http://schemas.microsoft.com/office/powerpoint/2010/main" val="12339235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66725" indent="-466725" algn="l"/>
            <a:r>
              <a:rPr lang="pt-BR" sz="2800" b="1" dirty="0"/>
              <a:t>6. 	Eles são teimosos e cabeça dura.</a:t>
            </a:r>
          </a:p>
          <a:p>
            <a:pPr marL="466725" indent="-466725" algn="l"/>
            <a:r>
              <a:rPr lang="en-US" sz="2800" b="1" i="1" dirty="0"/>
              <a:t>	They are stubborn and hard headed. </a:t>
            </a:r>
          </a:p>
          <a:p>
            <a:pPr marL="466725" indent="-466725" algn="l"/>
            <a:endParaRPr lang="en-US" sz="2800" b="1" i="1" dirty="0"/>
          </a:p>
          <a:p>
            <a:pPr marL="466725" indent="-466725" algn="l"/>
            <a:r>
              <a:rPr lang="pt-BR" sz="2800" b="1" dirty="0"/>
              <a:t>7. 	Ignoram as artimanhas do diabo e a realidade da guerra espiritual.     </a:t>
            </a:r>
          </a:p>
          <a:p>
            <a:pPr marL="466725" indent="-466725" algn="l"/>
            <a:r>
              <a:rPr lang="en-US" sz="2800" b="1" i="1" dirty="0"/>
              <a:t>	Ignorance of the devil's devices and the reality of spiritual warfare</a:t>
            </a:r>
            <a:r>
              <a:rPr lang="en-US" sz="2800" b="1" dirty="0"/>
              <a:t>.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17</a:t>
            </a:fld>
            <a:endParaRPr lang="en-US" dirty="0"/>
          </a:p>
        </p:txBody>
      </p:sp>
    </p:spTree>
    <p:extLst>
      <p:ext uri="{BB962C8B-B14F-4D97-AF65-F5344CB8AC3E}">
        <p14:creationId xmlns:p14="http://schemas.microsoft.com/office/powerpoint/2010/main" val="9731771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66725" indent="-466725" algn="l"/>
            <a:r>
              <a:rPr lang="en-US" sz="2800" b="1" dirty="0"/>
              <a:t>8. 	</a:t>
            </a:r>
            <a:r>
              <a:rPr lang="pt-BR" sz="2800" b="1" dirty="0"/>
              <a:t>Eles passaram pelo programa, mas nunca deixaram Deus tratar com eles em seu dia a dia, no trabalho e responsabilidades. </a:t>
            </a:r>
            <a:br>
              <a:rPr lang="pt-BR" sz="2800" b="1" dirty="0"/>
            </a:br>
            <a:endParaRPr lang="pt-BR" sz="2800" b="1" dirty="0"/>
          </a:p>
          <a:p>
            <a:pPr marL="466725" indent="-466725" algn="l"/>
            <a:r>
              <a:rPr lang="en-US" sz="2800" b="1" i="1" dirty="0"/>
              <a:t>	They made it through the program but never let God deal with them through their every day work and responsibilities</a:t>
            </a:r>
            <a:r>
              <a:rPr lang="en-US" sz="2800" b="1" dirty="0"/>
              <a:t>.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18</a:t>
            </a:fld>
            <a:endParaRPr lang="en-US" dirty="0"/>
          </a:p>
        </p:txBody>
      </p:sp>
    </p:spTree>
    <p:extLst>
      <p:ext uri="{BB962C8B-B14F-4D97-AF65-F5344CB8AC3E}">
        <p14:creationId xmlns:p14="http://schemas.microsoft.com/office/powerpoint/2010/main" val="8096969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66725" indent="-466725" algn="l"/>
            <a:r>
              <a:rPr lang="pt-BR" sz="2800" b="1" dirty="0"/>
              <a:t>9. 	Eles não são cristãos genuínos. Ou, eles nunca experimentaram o batismo do Espírito Santo. Eles falharam em apropriar-se do poder de Deus em suas vidas. </a:t>
            </a:r>
            <a:br>
              <a:rPr lang="pt-BR" sz="2800" b="1" dirty="0"/>
            </a:br>
            <a:endParaRPr lang="pt-BR" sz="2800" b="1" dirty="0"/>
          </a:p>
          <a:p>
            <a:pPr marL="466725" indent="-466725" algn="l"/>
            <a:r>
              <a:rPr lang="en-US" sz="2800" b="1" i="1" dirty="0"/>
              <a:t>	They were not a genuine Christian. Or, they never experienced the baptism of the Holy Spirit. They failed to appropriate God's power in their lives.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19</a:t>
            </a:fld>
            <a:endParaRPr lang="en-US" dirty="0"/>
          </a:p>
        </p:txBody>
      </p:sp>
    </p:spTree>
    <p:extLst>
      <p:ext uri="{BB962C8B-B14F-4D97-AF65-F5344CB8AC3E}">
        <p14:creationId xmlns:p14="http://schemas.microsoft.com/office/powerpoint/2010/main" val="17703989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7400" y="381000"/>
            <a:ext cx="8077200" cy="1295400"/>
          </a:xfrm>
        </p:spPr>
        <p:txBody>
          <a:bodyPr/>
          <a:lstStyle/>
          <a:p>
            <a:r>
              <a:rPr lang="pt-BR" sz="2800" dirty="0"/>
              <a:t>Os Inimigos de Discipulado cristão</a:t>
            </a:r>
            <a:r>
              <a:rPr lang="pt-BR" dirty="0" smtClean="0"/>
              <a:t/>
            </a:r>
            <a:br>
              <a:rPr lang="pt-BR" dirty="0" smtClean="0"/>
            </a:br>
            <a:r>
              <a:rPr lang="en-US" i="1" dirty="0"/>
              <a:t>The Enemies of Christian Discipleship</a:t>
            </a:r>
            <a:r>
              <a:rPr lang="en-US" dirty="0"/>
              <a:t/>
            </a:r>
            <a:br>
              <a:rPr lang="en-US" dirty="0"/>
            </a:br>
            <a:endParaRPr lang="en-US" dirty="0"/>
          </a:p>
        </p:txBody>
      </p:sp>
      <p:sp>
        <p:nvSpPr>
          <p:cNvPr id="2" name="Content Placeholder 1"/>
          <p:cNvSpPr>
            <a:spLocks noGrp="1"/>
          </p:cNvSpPr>
          <p:nvPr>
            <p:ph sz="quarter" idx="13"/>
          </p:nvPr>
        </p:nvSpPr>
        <p:spPr/>
        <p:txBody>
          <a:bodyPr>
            <a:normAutofit/>
          </a:bodyPr>
          <a:lstStyle/>
          <a:p>
            <a:r>
              <a:rPr lang="pt-BR" sz="2800" b="1" dirty="0"/>
              <a:t>Há muitos problemas diferentes que podem destruir a nossa eficácia em discipular novos crentes. Nesta sessão olharemos para vários inimigos comuns do discipulado cristão. Não fique surpreso se você enfrenta outros inimigos diferentes dos que aqueles enumerados abaixo. O nosso desafio é encarar estes inimigos e superá-los</a:t>
            </a:r>
            <a:r>
              <a:rPr lang="pt-BR" dirty="0" smtClean="0"/>
              <a:t>.</a:t>
            </a:r>
          </a:p>
          <a:p>
            <a:endParaRPr lang="pt-BR" dirty="0"/>
          </a:p>
          <a:p>
            <a:r>
              <a:rPr lang="en-US" dirty="0"/>
              <a:t>There are many different problems that can destroy our effectiveness in </a:t>
            </a:r>
            <a:r>
              <a:rPr lang="en-US" dirty="0" err="1"/>
              <a:t>discipling</a:t>
            </a:r>
            <a:r>
              <a:rPr lang="en-US" dirty="0"/>
              <a:t> new believers. In this session we will look at several common enemies of Christian discipleship. Don’t be surprised if you face other enemies than the ones listed below. Our challenge is to face these enemies and overcome them.</a:t>
            </a:r>
          </a:p>
        </p:txBody>
      </p:sp>
      <p:sp>
        <p:nvSpPr>
          <p:cNvPr id="4" name="Date Placeholder 3"/>
          <p:cNvSpPr>
            <a:spLocks noGrp="1"/>
          </p:cNvSpPr>
          <p:nvPr>
            <p:ph type="dt" sz="half" idx="14"/>
          </p:nvPr>
        </p:nvSpPr>
        <p:spPr>
          <a:xfrm>
            <a:off x="1143000" y="6477000"/>
            <a:ext cx="3181350" cy="292100"/>
          </a:xfrm>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a:xfrm>
            <a:off x="8915400" y="6477000"/>
            <a:ext cx="1066800" cy="304800"/>
          </a:xfrm>
        </p:spPr>
        <p:txBody>
          <a:bodyPr/>
          <a:lstStyle/>
          <a:p>
            <a:fld id="{5744759D-0EFF-4FB2-9CCE-04E00944F0FE}" type="slidenum">
              <a:rPr lang="en-US" smtClean="0"/>
              <a:pPr/>
              <a:t>2</a:t>
            </a:fld>
            <a:endParaRPr lang="en-US" dirty="0"/>
          </a:p>
        </p:txBody>
      </p:sp>
    </p:spTree>
    <p:extLst>
      <p:ext uri="{BB962C8B-B14F-4D97-AF65-F5344CB8AC3E}">
        <p14:creationId xmlns:p14="http://schemas.microsoft.com/office/powerpoint/2010/main" val="20941761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173224"/>
            <a:ext cx="8229600" cy="3465576"/>
          </a:xfrm>
        </p:spPr>
        <p:txBody>
          <a:bodyPr>
            <a:normAutofit/>
          </a:bodyPr>
          <a:lstStyle/>
          <a:p>
            <a:pPr marL="577850" indent="-577850" algn="l"/>
            <a:r>
              <a:rPr lang="pt-BR" sz="2800" b="1" dirty="0"/>
              <a:t>10.	Eles passaram o tempo todo julgando os outros em vez de tratar com o pecado em suas próprias vidas primeiro. </a:t>
            </a:r>
            <a:br>
              <a:rPr lang="pt-BR" sz="2800" b="1" dirty="0"/>
            </a:br>
            <a:endParaRPr lang="pt-BR" sz="2800" b="1" dirty="0"/>
          </a:p>
          <a:p>
            <a:pPr marL="577850" indent="-577850" algn="l"/>
            <a:r>
              <a:rPr lang="en-US" sz="2800" b="1" i="1" dirty="0"/>
              <a:t>	They spent the whole time judging others rather than dealing with the sin in their own lives first.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20</a:t>
            </a:fld>
            <a:endParaRPr lang="en-US" dirty="0"/>
          </a:p>
        </p:txBody>
      </p:sp>
    </p:spTree>
    <p:extLst>
      <p:ext uri="{BB962C8B-B14F-4D97-AF65-F5344CB8AC3E}">
        <p14:creationId xmlns:p14="http://schemas.microsoft.com/office/powerpoint/2010/main" val="32797762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219200" y="2020824"/>
            <a:ext cx="9372600" cy="4379976"/>
          </a:xfrm>
        </p:spPr>
        <p:txBody>
          <a:bodyPr>
            <a:normAutofit/>
          </a:bodyPr>
          <a:lstStyle/>
          <a:p>
            <a:pPr marL="466725" indent="-466725" algn="l"/>
            <a:r>
              <a:rPr lang="pt-BR" sz="2400" b="1" dirty="0"/>
              <a:t>11.	Eles estavam mais preocupados com os dons do Espírito Santo do que com o Doador dos dons. Eles estavam interessados na expressão externa, em vez de desenvolverem o caráter espiritual e experimentarem o fruto do Espírito Santo.</a:t>
            </a:r>
            <a:br>
              <a:rPr lang="pt-BR" sz="2400" b="1" dirty="0"/>
            </a:br>
            <a:endParaRPr lang="pt-BR" sz="2400" b="1" dirty="0"/>
          </a:p>
          <a:p>
            <a:pPr marL="466725" indent="-466725" algn="l"/>
            <a:r>
              <a:rPr lang="en-US" sz="2400" b="1" i="1" dirty="0"/>
              <a:t>	They were more concerned about the gifts of the Holy Spirit than the Giver of these gifts. They were interested in the outward expression, instead of developing spiritual character and experiencing the fruit of the Holy Spirit.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21</a:t>
            </a:fld>
            <a:endParaRPr lang="en-US" dirty="0"/>
          </a:p>
        </p:txBody>
      </p:sp>
    </p:spTree>
    <p:extLst>
      <p:ext uri="{BB962C8B-B14F-4D97-AF65-F5344CB8AC3E}">
        <p14:creationId xmlns:p14="http://schemas.microsoft.com/office/powerpoint/2010/main" val="36544046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2325624"/>
            <a:ext cx="8229600" cy="3465576"/>
          </a:xfrm>
        </p:spPr>
        <p:txBody>
          <a:bodyPr>
            <a:normAutofit/>
          </a:bodyPr>
          <a:lstStyle/>
          <a:p>
            <a:pPr marL="577850" indent="-577850" algn="l"/>
            <a:r>
              <a:rPr lang="pt-BR" sz="2800" b="1" dirty="0"/>
              <a:t>12. 	Falta de direção (metas) dada por Deus. Eles estavam brincando quando eles deveriam estar orando.  </a:t>
            </a:r>
            <a:br>
              <a:rPr lang="pt-BR" sz="2800" b="1" dirty="0"/>
            </a:br>
            <a:endParaRPr lang="pt-BR" sz="2800" b="1" dirty="0"/>
          </a:p>
          <a:p>
            <a:pPr marL="577850" indent="-577850" algn="l"/>
            <a:r>
              <a:rPr lang="en-US" sz="2800" b="1" i="1" dirty="0"/>
              <a:t>	Lack of God given goals. They were playing when they should have been praying. </a:t>
            </a:r>
          </a:p>
        </p:txBody>
      </p:sp>
      <p:sp>
        <p:nvSpPr>
          <p:cNvPr id="3" name="Title 2"/>
          <p:cNvSpPr>
            <a:spLocks noGrp="1"/>
          </p:cNvSpPr>
          <p:nvPr>
            <p:ph type="title"/>
          </p:nvPr>
        </p:nvSpPr>
        <p:spPr>
          <a:xfrm>
            <a:off x="2438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a:t>Twelve reasons why people leave Teen Challenge and relapse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22</a:t>
            </a:fld>
            <a:endParaRPr lang="en-US" dirty="0"/>
          </a:p>
        </p:txBody>
      </p:sp>
    </p:spTree>
    <p:extLst>
      <p:ext uri="{BB962C8B-B14F-4D97-AF65-F5344CB8AC3E}">
        <p14:creationId xmlns:p14="http://schemas.microsoft.com/office/powerpoint/2010/main" val="2081053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981200" y="1600200"/>
            <a:ext cx="8229600" cy="4419600"/>
          </a:xfrm>
        </p:spPr>
        <p:txBody>
          <a:bodyPr>
            <a:normAutofit/>
          </a:bodyPr>
          <a:lstStyle/>
          <a:p>
            <a:r>
              <a:rPr lang="pt-BR" sz="2800" b="1" dirty="0"/>
              <a:t>“Prepare as suas mentes, então, confirmando por sua conduta o fato de que Deus o chamou e o escolheu. Se você caminhar por este caminho não há nenhuma razão pela qual você possa tropeçar.” </a:t>
            </a:r>
          </a:p>
          <a:p>
            <a:r>
              <a:rPr lang="pt-BR" b="1" dirty="0"/>
              <a:t>2 Pedro 1:10  Novo Testamento de Phillips </a:t>
            </a:r>
          </a:p>
          <a:p>
            <a:endParaRPr lang="en-US" sz="1800" b="1" dirty="0"/>
          </a:p>
          <a:p>
            <a:r>
              <a:rPr lang="en-US" sz="2400" b="1" i="1" dirty="0"/>
              <a:t>"Set your minds, then, on endorsing by your conduct the fact that God has called and chosen you. If you go along these lines there is no reason why you should stumble." </a:t>
            </a:r>
          </a:p>
          <a:p>
            <a:r>
              <a:rPr lang="en-US" sz="1800" b="1" dirty="0"/>
              <a:t>2 Peter 1:10 Phillips New Testament </a:t>
            </a:r>
          </a:p>
        </p:txBody>
      </p:sp>
      <p:sp>
        <p:nvSpPr>
          <p:cNvPr id="3" name="Date Placeholder 2"/>
          <p:cNvSpPr>
            <a:spLocks noGrp="1"/>
          </p:cNvSpPr>
          <p:nvPr>
            <p:ph type="dt" sz="half" idx="14"/>
          </p:nvPr>
        </p:nvSpPr>
        <p:spPr/>
        <p:txBody>
          <a:bodyPr/>
          <a:lstStyle/>
          <a:p>
            <a:r>
              <a:rPr lang="en-US" smtClean="0"/>
              <a:t>11-2019</a:t>
            </a:r>
            <a:endParaRPr lang="en-US" dirty="0"/>
          </a:p>
        </p:txBody>
      </p:sp>
      <p:sp>
        <p:nvSpPr>
          <p:cNvPr id="4" name="Footer Placeholder 3"/>
          <p:cNvSpPr>
            <a:spLocks noGrp="1"/>
          </p:cNvSpPr>
          <p:nvPr>
            <p:ph type="ftr" sz="quarter" idx="16"/>
          </p:nvPr>
        </p:nvSpPr>
        <p:spPr/>
        <p:txBody>
          <a:bodyPr/>
          <a:lstStyle/>
          <a:p>
            <a:r>
              <a:rPr lang="en-US" smtClean="0"/>
              <a:t>T501.10      www.iTeenChallenge.org</a:t>
            </a:r>
            <a:endParaRPr lang="en-US"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23</a:t>
            </a:fld>
            <a:endParaRPr lang="en-US" dirty="0"/>
          </a:p>
        </p:txBody>
      </p:sp>
    </p:spTree>
    <p:extLst>
      <p:ext uri="{BB962C8B-B14F-4D97-AF65-F5344CB8AC3E}">
        <p14:creationId xmlns:p14="http://schemas.microsoft.com/office/powerpoint/2010/main" val="20584711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62200" y="304800"/>
            <a:ext cx="7543800" cy="1447800"/>
          </a:xfrm>
        </p:spPr>
        <p:txBody>
          <a:bodyPr>
            <a:normAutofit/>
          </a:bodyPr>
          <a:lstStyle/>
          <a:p>
            <a:pPr algn="ctr">
              <a:defRPr/>
            </a:pPr>
            <a:r>
              <a:rPr lang="pt-BR" sz="2400" dirty="0"/>
              <a:t>Questões para discussão</a:t>
            </a:r>
            <a:br>
              <a:rPr lang="pt-BR" sz="2400" dirty="0"/>
            </a:br>
            <a:r>
              <a:rPr lang="en-US" dirty="0" smtClean="0">
                <a:solidFill>
                  <a:schemeClr val="bg1"/>
                </a:solidFill>
              </a:rPr>
              <a:t>Questions for discussion</a:t>
            </a:r>
            <a:endParaRPr lang="en-US" sz="1400" b="0" i="1" dirty="0">
              <a:solidFill>
                <a:schemeClr val="bg1"/>
              </a:solidFill>
            </a:endParaRPr>
          </a:p>
        </p:txBody>
      </p:sp>
      <p:sp>
        <p:nvSpPr>
          <p:cNvPr id="7" name="Date Placeholder 6"/>
          <p:cNvSpPr>
            <a:spLocks noGrp="1"/>
          </p:cNvSpPr>
          <p:nvPr>
            <p:ph type="dt" sz="half" idx="4294967295"/>
          </p:nvPr>
        </p:nvSpPr>
        <p:spPr>
          <a:xfrm>
            <a:off x="1752600" y="6248400"/>
            <a:ext cx="1386840" cy="381000"/>
          </a:xfrm>
          <a:prstGeom prst="rect">
            <a:avLst/>
          </a:prstGeom>
        </p:spPr>
        <p:txBody>
          <a:bodyPr/>
          <a:lstStyle/>
          <a:p>
            <a:pPr algn="ctr"/>
            <a:r>
              <a:rPr lang="en-US" smtClean="0"/>
              <a:t>11-2019</a:t>
            </a:r>
            <a:endParaRPr lang="en-US" dirty="0"/>
          </a:p>
        </p:txBody>
      </p:sp>
      <p:sp>
        <p:nvSpPr>
          <p:cNvPr id="8" name="Slide Number Placeholder 7"/>
          <p:cNvSpPr>
            <a:spLocks noGrp="1"/>
          </p:cNvSpPr>
          <p:nvPr>
            <p:ph type="sldNum" sz="quarter" idx="4294967295"/>
          </p:nvPr>
        </p:nvSpPr>
        <p:spPr>
          <a:xfrm>
            <a:off x="9677401" y="6248400"/>
            <a:ext cx="521881" cy="381000"/>
          </a:xfrm>
          <a:prstGeom prst="rect">
            <a:avLst/>
          </a:prstGeom>
        </p:spPr>
        <p:txBody>
          <a:bodyPr/>
          <a:lstStyle/>
          <a:p>
            <a:fld id="{1789C0F2-17E0-497A-9BBE-0C73201AAFE3}" type="slidenum">
              <a:rPr lang="en-US" smtClean="0"/>
              <a:pPr/>
              <a:t>24</a:t>
            </a:fld>
            <a:endParaRPr lang="en-US" dirty="0"/>
          </a:p>
        </p:txBody>
      </p:sp>
      <p:sp>
        <p:nvSpPr>
          <p:cNvPr id="9" name="Footer Placeholder 8"/>
          <p:cNvSpPr>
            <a:spLocks noGrp="1"/>
          </p:cNvSpPr>
          <p:nvPr>
            <p:ph type="ftr" sz="quarter" idx="4294967295"/>
          </p:nvPr>
        </p:nvSpPr>
        <p:spPr>
          <a:xfrm>
            <a:off x="4191000" y="6324600"/>
            <a:ext cx="3526632" cy="297656"/>
          </a:xfrm>
          <a:prstGeom prst="rect">
            <a:avLst/>
          </a:prstGeom>
        </p:spPr>
        <p:txBody>
          <a:bodyPr>
            <a:normAutofit fontScale="70000" lnSpcReduction="20000"/>
          </a:bodyPr>
          <a:lstStyle/>
          <a:p>
            <a:r>
              <a:rPr lang="en-US" smtClean="0"/>
              <a:t>T501.10      www.iTeenChallenge.org</a:t>
            </a:r>
            <a:endParaRPr lang="en-US" dirty="0"/>
          </a:p>
        </p:txBody>
      </p:sp>
    </p:spTree>
    <p:extLst>
      <p:ext uri="{BB962C8B-B14F-4D97-AF65-F5344CB8AC3E}">
        <p14:creationId xmlns:p14="http://schemas.microsoft.com/office/powerpoint/2010/main" val="3405597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p:spPr>
        <p:txBody>
          <a:bodyPr/>
          <a:lstStyle/>
          <a:p>
            <a:pPr algn="ctr">
              <a:defRPr/>
            </a:pPr>
            <a:r>
              <a:rPr lang="en-US" sz="4000" cap="none" dirty="0" err="1"/>
              <a:t>Informação</a:t>
            </a:r>
            <a:r>
              <a:rPr lang="en-US" sz="4000" cap="none" dirty="0"/>
              <a:t> </a:t>
            </a:r>
            <a:r>
              <a:rPr lang="en-US" sz="4000" cap="none" dirty="0" err="1"/>
              <a:t>para</a:t>
            </a:r>
            <a:r>
              <a:rPr lang="en-US" sz="4000" cap="none" dirty="0"/>
              <a:t> </a:t>
            </a:r>
            <a:r>
              <a:rPr lang="en-US" sz="4000" cap="none" dirty="0" err="1"/>
              <a:t>contatar</a:t>
            </a:r>
            <a:endParaRPr lang="en-US" sz="4000" cap="none" dirty="0"/>
          </a:p>
        </p:txBody>
      </p:sp>
      <p:sp>
        <p:nvSpPr>
          <p:cNvPr id="3" name="Content Placeholder 2"/>
          <p:cNvSpPr>
            <a:spLocks noGrp="1"/>
          </p:cNvSpPr>
          <p:nvPr>
            <p:ph idx="4294967295"/>
          </p:nvPr>
        </p:nvSpPr>
        <p:spPr>
          <a:xfrm>
            <a:off x="1981200" y="1600200"/>
            <a:ext cx="8229600" cy="3276600"/>
          </a:xfrm>
          <a:prstGeom prst="rect">
            <a:avLst/>
          </a:prstGeom>
        </p:spPr>
        <p:txBody>
          <a:bodyPr>
            <a:normAutofit/>
          </a:bodyPr>
          <a:lstStyle/>
          <a:p>
            <a:pPr algn="ctr">
              <a:buFont typeface="Wingdings" pitchFamily="2" charset="2"/>
              <a:buNone/>
              <a:defRPr/>
            </a:pPr>
            <a:r>
              <a:rPr lang="en-US" sz="4400" dirty="0"/>
              <a:t>Global Teen Challenge</a:t>
            </a:r>
          </a:p>
          <a:p>
            <a:pPr algn="ctr">
              <a:buFont typeface="Wingdings" pitchFamily="2" charset="2"/>
              <a:buNone/>
              <a:defRPr/>
            </a:pPr>
            <a:endParaRPr lang="en-US" sz="1400" dirty="0"/>
          </a:p>
          <a:p>
            <a:pPr algn="ctr">
              <a:buNone/>
              <a:defRPr/>
            </a:pPr>
            <a:r>
              <a:rPr lang="en-US" sz="4400" dirty="0"/>
              <a:t>www.GlobalTC.org</a:t>
            </a:r>
          </a:p>
          <a:p>
            <a:pPr algn="ctr">
              <a:buNone/>
              <a:defRPr/>
            </a:pPr>
            <a:r>
              <a:rPr lang="en-US" sz="4400" dirty="0"/>
              <a:t>www.iTeenChallenge.org</a:t>
            </a:r>
          </a:p>
          <a:p>
            <a:pPr algn="ctr">
              <a:buFont typeface="Wingdings" pitchFamily="2" charset="2"/>
              <a:buNone/>
              <a:defRPr/>
            </a:pPr>
            <a:r>
              <a:rPr lang="en-US" sz="3600" dirty="0"/>
              <a:t>706-576-6555</a:t>
            </a:r>
            <a:endParaRPr lang="en-US" sz="4400" dirty="0"/>
          </a:p>
        </p:txBody>
      </p:sp>
      <p:pic>
        <p:nvPicPr>
          <p:cNvPr id="17415"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191000" y="4517269"/>
            <a:ext cx="3695700" cy="1709662"/>
          </a:xfrm>
          <a:prstGeom prst="rect">
            <a:avLst/>
          </a:prstGeom>
          <a:noFill/>
          <a:ln w="9525">
            <a:noFill/>
            <a:miter lim="800000"/>
            <a:headEnd/>
            <a:tailEnd/>
          </a:ln>
        </p:spPr>
      </p:pic>
      <p:sp>
        <p:nvSpPr>
          <p:cNvPr id="8" name="Date Placeholder 7"/>
          <p:cNvSpPr>
            <a:spLocks noGrp="1"/>
          </p:cNvSpPr>
          <p:nvPr>
            <p:ph type="dt" sz="half" idx="4294967295"/>
          </p:nvPr>
        </p:nvSpPr>
        <p:spPr>
          <a:xfrm>
            <a:off x="1524000" y="6416040"/>
            <a:ext cx="1920240" cy="365760"/>
          </a:xfrm>
          <a:prstGeom prst="rect">
            <a:avLst/>
          </a:prstGeom>
        </p:spPr>
        <p:txBody>
          <a:bodyPr/>
          <a:lstStyle/>
          <a:p>
            <a:pPr algn="ctr"/>
            <a:r>
              <a:rPr lang="en-US" smtClean="0"/>
              <a:t>11-2019</a:t>
            </a:r>
            <a:endParaRPr lang="en-US" dirty="0"/>
          </a:p>
        </p:txBody>
      </p:sp>
      <p:sp>
        <p:nvSpPr>
          <p:cNvPr id="9" name="Slide Number Placeholder 8"/>
          <p:cNvSpPr>
            <a:spLocks noGrp="1"/>
          </p:cNvSpPr>
          <p:nvPr>
            <p:ph type="sldNum" sz="quarter" idx="4294967295"/>
          </p:nvPr>
        </p:nvSpPr>
        <p:spPr>
          <a:xfrm>
            <a:off x="9753601" y="6446838"/>
            <a:ext cx="612531" cy="334963"/>
          </a:xfrm>
          <a:prstGeom prst="rect">
            <a:avLst/>
          </a:prstGeom>
        </p:spPr>
        <p:txBody>
          <a:bodyPr/>
          <a:lstStyle/>
          <a:p>
            <a:fld id="{1789C0F2-17E0-497A-9BBE-0C73201AAFE3}" type="slidenum">
              <a:rPr lang="en-US" smtClean="0"/>
              <a:pPr/>
              <a:t>25</a:t>
            </a:fld>
            <a:endParaRPr lang="en-US" dirty="0"/>
          </a:p>
        </p:txBody>
      </p:sp>
      <p:sp>
        <p:nvSpPr>
          <p:cNvPr id="10" name="Footer Placeholder 9"/>
          <p:cNvSpPr>
            <a:spLocks noGrp="1"/>
          </p:cNvSpPr>
          <p:nvPr>
            <p:ph type="ftr" sz="quarter" idx="4294967295"/>
          </p:nvPr>
        </p:nvSpPr>
        <p:spPr>
          <a:xfrm>
            <a:off x="3581400" y="6407944"/>
            <a:ext cx="4305300" cy="450056"/>
          </a:xfrm>
          <a:prstGeom prst="rect">
            <a:avLst/>
          </a:prstGeom>
        </p:spPr>
        <p:txBody>
          <a:bodyPr>
            <a:normAutofit/>
          </a:bodyPr>
          <a:lstStyle/>
          <a:p>
            <a:r>
              <a:rPr lang="en-US" dirty="0" err="1" smtClean="0"/>
              <a:t>T501.10</a:t>
            </a:r>
            <a:r>
              <a:rPr lang="en-US" dirty="0" smtClean="0"/>
              <a:t>      www.iTeenChallenge.org</a:t>
            </a:r>
            <a:endParaRPr lang="en-US" dirty="0"/>
          </a:p>
        </p:txBody>
      </p:sp>
    </p:spTree>
    <p:extLst>
      <p:ext uri="{BB962C8B-B14F-4D97-AF65-F5344CB8AC3E}">
        <p14:creationId xmlns:p14="http://schemas.microsoft.com/office/powerpoint/2010/main" val="41053882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a:t>Leva tempo e é preciso energia para fazer o discipulado cristão com excelência. É preciso que você tenha a paixão, a dedicação, </a:t>
            </a:r>
            <a:r>
              <a:rPr lang="pt-BR" sz="2800" b="1" dirty="0" smtClean="0"/>
              <a:t/>
            </a:r>
            <a:br>
              <a:rPr lang="pt-BR" sz="2800" b="1" dirty="0" smtClean="0"/>
            </a:br>
            <a:r>
              <a:rPr lang="pt-BR" sz="2800" b="1" dirty="0" smtClean="0"/>
              <a:t>e </a:t>
            </a:r>
            <a:r>
              <a:rPr lang="pt-BR" sz="2800" b="1" dirty="0"/>
              <a:t>o compromisso. </a:t>
            </a:r>
            <a:endParaRPr lang="en-US" sz="2800" b="1" dirty="0"/>
          </a:p>
          <a:p>
            <a:endParaRPr lang="en-US" sz="2400" b="1" i="1" dirty="0"/>
          </a:p>
          <a:p>
            <a:r>
              <a:rPr lang="en-US" sz="2400" b="1" i="1" dirty="0"/>
              <a:t>It takes time and energy to do Christian discipleship with excellence. </a:t>
            </a:r>
            <a:r>
              <a:rPr lang="en-US" sz="2400" b="1" i="1" dirty="0" smtClean="0"/>
              <a:t/>
            </a:r>
            <a:br>
              <a:rPr lang="en-US" sz="2400" b="1" i="1" dirty="0" smtClean="0"/>
            </a:br>
            <a:r>
              <a:rPr lang="en-US" sz="2400" b="1" i="1" dirty="0" smtClean="0"/>
              <a:t>It </a:t>
            </a:r>
            <a:r>
              <a:rPr lang="en-US" sz="2400" b="1" i="1" dirty="0"/>
              <a:t>requires that you have passion, dedication, and commitment. </a:t>
            </a:r>
          </a:p>
        </p:txBody>
      </p:sp>
      <p:sp>
        <p:nvSpPr>
          <p:cNvPr id="3" name="Title 2"/>
          <p:cNvSpPr>
            <a:spLocks noGrp="1"/>
          </p:cNvSpPr>
          <p:nvPr>
            <p:ph type="title"/>
          </p:nvPr>
        </p:nvSpPr>
        <p:spPr/>
        <p:txBody>
          <a:bodyPr/>
          <a:lstStyle/>
          <a:p>
            <a:r>
              <a:rPr lang="en-US" sz="2400" dirty="0"/>
              <a:t>1. </a:t>
            </a:r>
            <a:r>
              <a:rPr lang="en-US" sz="2400" dirty="0" err="1"/>
              <a:t>Apatia</a:t>
            </a:r>
            <a:r>
              <a:rPr lang="en-US" sz="2400" dirty="0"/>
              <a:t>                                                 </a:t>
            </a:r>
            <a:r>
              <a:rPr lang="en-US" sz="1400" i="1" dirty="0"/>
              <a:t>Apathy</a:t>
            </a:r>
          </a:p>
        </p:txBody>
      </p:sp>
      <p:sp>
        <p:nvSpPr>
          <p:cNvPr id="4" name="Date Placeholder 3"/>
          <p:cNvSpPr>
            <a:spLocks noGrp="1"/>
          </p:cNvSpPr>
          <p:nvPr>
            <p:ph type="dt" sz="half" idx="14"/>
          </p:nvPr>
        </p:nvSpPr>
        <p:spPr>
          <a:xfrm>
            <a:off x="1066800" y="6477000"/>
            <a:ext cx="3181350" cy="292100"/>
          </a:xfrm>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3</a:t>
            </a:fld>
            <a:endParaRPr lang="en-US" dirty="0"/>
          </a:p>
        </p:txBody>
      </p:sp>
    </p:spTree>
    <p:extLst>
      <p:ext uri="{BB962C8B-B14F-4D97-AF65-F5344CB8AC3E}">
        <p14:creationId xmlns:p14="http://schemas.microsoft.com/office/powerpoint/2010/main" val="2884517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a:t>Este trabalho se parece muito com o cuidado com um bebê. </a:t>
            </a:r>
            <a:r>
              <a:rPr lang="pt-BR" sz="2800" b="1" dirty="0" smtClean="0"/>
              <a:t/>
            </a:r>
            <a:br>
              <a:rPr lang="pt-BR" sz="2800" b="1" dirty="0" smtClean="0"/>
            </a:br>
            <a:r>
              <a:rPr lang="pt-BR" sz="2800" b="1" dirty="0" smtClean="0"/>
              <a:t>É </a:t>
            </a:r>
            <a:r>
              <a:rPr lang="pt-BR" sz="2800" b="1" dirty="0"/>
              <a:t>muito trabalho duro com muito poucas recompensas imediatas</a:t>
            </a:r>
            <a:r>
              <a:rPr lang="pt-BR" sz="2400" b="1" i="1" dirty="0"/>
              <a:t>. </a:t>
            </a:r>
            <a:r>
              <a:rPr lang="pt-BR" sz="2800" b="1" dirty="0"/>
              <a:t>Você tem que enfrentar a realidade de como este trabalho é duro. </a:t>
            </a:r>
            <a:r>
              <a:rPr lang="pt-BR" sz="2800" b="1" dirty="0" smtClean="0"/>
              <a:t/>
            </a:r>
            <a:br>
              <a:rPr lang="pt-BR" sz="2800" b="1" dirty="0" smtClean="0"/>
            </a:br>
            <a:endParaRPr lang="pt-BR" sz="2800" b="1" dirty="0"/>
          </a:p>
          <a:p>
            <a:r>
              <a:rPr lang="en-US" sz="2400" b="1" i="1" dirty="0"/>
              <a:t>This work is much like caring for a baby. It is a lot of hard work with very little immediate rewards. You need to face the reality of how hard this work is. </a:t>
            </a:r>
          </a:p>
          <a:p>
            <a:endParaRPr lang="en-US" sz="2400" b="1" i="1" dirty="0"/>
          </a:p>
        </p:txBody>
      </p:sp>
      <p:sp>
        <p:nvSpPr>
          <p:cNvPr id="3" name="Title 2"/>
          <p:cNvSpPr>
            <a:spLocks noGrp="1"/>
          </p:cNvSpPr>
          <p:nvPr>
            <p:ph type="title"/>
          </p:nvPr>
        </p:nvSpPr>
        <p:spPr/>
        <p:txBody>
          <a:bodyPr/>
          <a:lstStyle/>
          <a:p>
            <a:r>
              <a:rPr lang="en-US" sz="2400" dirty="0"/>
              <a:t>2. </a:t>
            </a:r>
            <a:r>
              <a:rPr lang="en-US" sz="2400" dirty="0"/>
              <a:t>É </a:t>
            </a:r>
            <a:r>
              <a:rPr lang="en-US" sz="2400" dirty="0" err="1"/>
              <a:t>trabalho</a:t>
            </a:r>
            <a:r>
              <a:rPr lang="en-US" sz="2400" dirty="0"/>
              <a:t> </a:t>
            </a:r>
            <a:r>
              <a:rPr lang="en-US" sz="2400" dirty="0" err="1"/>
              <a:t>duro</a:t>
            </a:r>
            <a:r>
              <a:rPr lang="en-US" sz="2400" dirty="0" smtClean="0"/>
              <a:t/>
            </a:r>
            <a:br>
              <a:rPr lang="en-US" sz="2400" dirty="0" smtClean="0"/>
            </a:br>
            <a:r>
              <a:rPr lang="en-US" sz="1400" i="1" dirty="0" smtClean="0"/>
              <a:t>It’s </a:t>
            </a:r>
            <a:r>
              <a:rPr lang="en-US" sz="1400" i="1" dirty="0" smtClean="0"/>
              <a:t>Hard work</a:t>
            </a:r>
            <a:endParaRPr lang="en-US" sz="1400" i="1" dirty="0"/>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4</a:t>
            </a:fld>
            <a:endParaRPr lang="en-US" dirty="0"/>
          </a:p>
        </p:txBody>
      </p:sp>
    </p:spTree>
    <p:extLst>
      <p:ext uri="{BB962C8B-B14F-4D97-AF65-F5344CB8AC3E}">
        <p14:creationId xmlns:p14="http://schemas.microsoft.com/office/powerpoint/2010/main" val="28415071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a:t>Os Fariseus e outros líderes religiosos muitas vezes estavam criando problemas para Jesus. Fazer o treinamento de discipulado não é a espécie mais fascinante de ministério.</a:t>
            </a:r>
          </a:p>
          <a:p>
            <a:r>
              <a:rPr lang="en-US" sz="2400" b="1" i="1" dirty="0"/>
              <a:t>The Pharisees and other religious leaders were often creating lots of problems for Jesus. Doing discipleship training is not the most glamorous kind of ministry.</a:t>
            </a:r>
          </a:p>
        </p:txBody>
      </p:sp>
      <p:sp>
        <p:nvSpPr>
          <p:cNvPr id="3" name="Title 2"/>
          <p:cNvSpPr>
            <a:spLocks noGrp="1"/>
          </p:cNvSpPr>
          <p:nvPr>
            <p:ph type="title"/>
          </p:nvPr>
        </p:nvSpPr>
        <p:spPr/>
        <p:txBody>
          <a:bodyPr/>
          <a:lstStyle/>
          <a:p>
            <a:r>
              <a:rPr lang="en-US" sz="2400" dirty="0"/>
              <a:t>3. </a:t>
            </a:r>
            <a:r>
              <a:rPr lang="en-US" sz="2400" dirty="0" err="1"/>
              <a:t>Não</a:t>
            </a:r>
            <a:r>
              <a:rPr lang="en-US" sz="2400" dirty="0"/>
              <a:t> é popular               </a:t>
            </a:r>
            <a:r>
              <a:rPr lang="en-US" sz="2400" dirty="0" smtClean="0"/>
              <a:t/>
            </a:r>
            <a:br>
              <a:rPr lang="en-US" sz="2400" dirty="0" smtClean="0"/>
            </a:br>
            <a:r>
              <a:rPr lang="en-US" sz="1400" i="1" dirty="0" smtClean="0"/>
              <a:t>It’s </a:t>
            </a:r>
            <a:r>
              <a:rPr lang="en-US" sz="1400" i="1" dirty="0"/>
              <a:t>not popular</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5</a:t>
            </a:fld>
            <a:endParaRPr lang="en-US" dirty="0"/>
          </a:p>
        </p:txBody>
      </p:sp>
    </p:spTree>
    <p:extLst>
      <p:ext uri="{BB962C8B-B14F-4D97-AF65-F5344CB8AC3E}">
        <p14:creationId xmlns:p14="http://schemas.microsoft.com/office/powerpoint/2010/main" val="20466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a:t>Satanás não quer que você esteja empolgado com o treinamento de discipulado. Ele fará tudo que ele puder para desencorajá-lo desta espécie do ministério. Ele procurará minar tudo que você faz nesta área.                        </a:t>
            </a:r>
          </a:p>
          <a:p>
            <a:r>
              <a:rPr lang="en-US" sz="2400" b="1" i="1" dirty="0"/>
              <a:t>Satan does not want you to be passionate about discipleship training. </a:t>
            </a:r>
            <a:r>
              <a:rPr lang="en-US" sz="2400" b="1" i="1" dirty="0" smtClean="0"/>
              <a:t/>
            </a:r>
            <a:br>
              <a:rPr lang="en-US" sz="2400" b="1" i="1" dirty="0" smtClean="0"/>
            </a:br>
            <a:r>
              <a:rPr lang="en-US" sz="2400" b="1" i="1" dirty="0" smtClean="0"/>
              <a:t>He </a:t>
            </a:r>
            <a:r>
              <a:rPr lang="en-US" sz="2400" b="1" i="1" dirty="0"/>
              <a:t>will do everything he can to discourage you from this kind of ministry. </a:t>
            </a:r>
            <a:r>
              <a:rPr lang="en-US" sz="2400" b="1" i="1" dirty="0" smtClean="0"/>
              <a:t/>
            </a:r>
            <a:br>
              <a:rPr lang="en-US" sz="2400" b="1" i="1" dirty="0" smtClean="0"/>
            </a:br>
            <a:r>
              <a:rPr lang="en-US" sz="2400" b="1" i="1" dirty="0" smtClean="0"/>
              <a:t>He </a:t>
            </a:r>
            <a:r>
              <a:rPr lang="en-US" sz="2400" b="1" i="1" dirty="0"/>
              <a:t>will seek to undermine all you do in this area.</a:t>
            </a:r>
          </a:p>
        </p:txBody>
      </p:sp>
      <p:sp>
        <p:nvSpPr>
          <p:cNvPr id="3" name="Title 2"/>
          <p:cNvSpPr>
            <a:spLocks noGrp="1"/>
          </p:cNvSpPr>
          <p:nvPr>
            <p:ph type="title"/>
          </p:nvPr>
        </p:nvSpPr>
        <p:spPr/>
        <p:txBody>
          <a:bodyPr>
            <a:normAutofit/>
          </a:bodyPr>
          <a:lstStyle/>
          <a:p>
            <a:r>
              <a:rPr lang="en-US" sz="2400" dirty="0"/>
              <a:t>4. Guerra </a:t>
            </a:r>
            <a:r>
              <a:rPr lang="en-US" sz="2400" dirty="0" err="1"/>
              <a:t>espiritual</a:t>
            </a:r>
            <a:r>
              <a:rPr lang="en-US" sz="2400" dirty="0"/>
              <a:t>           </a:t>
            </a:r>
            <a:r>
              <a:rPr lang="en-US" sz="2400" dirty="0" smtClean="0"/>
              <a:t/>
            </a:r>
            <a:br>
              <a:rPr lang="en-US" sz="2400" dirty="0" smtClean="0"/>
            </a:br>
            <a:r>
              <a:rPr lang="en-US" sz="1400" i="1" dirty="0" smtClean="0"/>
              <a:t>Spiritual </a:t>
            </a:r>
            <a:r>
              <a:rPr lang="en-US" sz="1400" i="1" dirty="0"/>
              <a:t>warfare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6</a:t>
            </a:fld>
            <a:endParaRPr lang="en-US" dirty="0"/>
          </a:p>
        </p:txBody>
      </p:sp>
    </p:spTree>
    <p:extLst>
      <p:ext uri="{BB962C8B-B14F-4D97-AF65-F5344CB8AC3E}">
        <p14:creationId xmlns:p14="http://schemas.microsoft.com/office/powerpoint/2010/main" val="36549553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a:t>Quando começamos a levar o crédito por este ministério e vê-lo como nosso, causamos para nós mesmos grandes problemas.      </a:t>
            </a:r>
          </a:p>
          <a:p>
            <a:endParaRPr lang="en-US" sz="2400" b="1" i="1" dirty="0"/>
          </a:p>
          <a:p>
            <a:r>
              <a:rPr lang="en-US" sz="2400" b="1" i="1" dirty="0"/>
              <a:t>When we begin to take credit for this ministry and see it as ours, we set ourselves up for big problems. This is God’s ministry, not my ministry.</a:t>
            </a:r>
          </a:p>
        </p:txBody>
      </p:sp>
      <p:sp>
        <p:nvSpPr>
          <p:cNvPr id="3" name="Title 2"/>
          <p:cNvSpPr>
            <a:spLocks noGrp="1"/>
          </p:cNvSpPr>
          <p:nvPr>
            <p:ph type="title"/>
          </p:nvPr>
        </p:nvSpPr>
        <p:spPr>
          <a:xfrm>
            <a:off x="3200400" y="838200"/>
            <a:ext cx="5791200" cy="929640"/>
          </a:xfrm>
        </p:spPr>
        <p:txBody>
          <a:bodyPr>
            <a:normAutofit fontScale="90000"/>
          </a:bodyPr>
          <a:lstStyle/>
          <a:p>
            <a:r>
              <a:rPr lang="pt-BR" sz="2400" dirty="0"/>
              <a:t>5. Ver o discipulado como O meu                 ministério -  o meu pessoal                                                                   </a:t>
            </a:r>
            <a:r>
              <a:rPr lang="en-US" sz="1400" i="1" dirty="0"/>
              <a:t>Seeing this as My ministry – My people</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7</a:t>
            </a:fld>
            <a:endParaRPr lang="en-US" dirty="0"/>
          </a:p>
        </p:txBody>
      </p:sp>
    </p:spTree>
    <p:extLst>
      <p:ext uri="{BB962C8B-B14F-4D97-AF65-F5344CB8AC3E}">
        <p14:creationId xmlns:p14="http://schemas.microsoft.com/office/powerpoint/2010/main" val="4260070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371600" y="2209800"/>
            <a:ext cx="9220200" cy="3886200"/>
          </a:xfrm>
        </p:spPr>
        <p:txBody>
          <a:bodyPr>
            <a:normAutofit/>
          </a:bodyPr>
          <a:lstStyle/>
          <a:p>
            <a:r>
              <a:rPr lang="pt-BR" sz="2800" b="1" dirty="0"/>
              <a:t>Se um novo cristão está para tornar-se um firme seguidor de Jesus, deve haver uma mudança ao nível de coração, não somente na cabeça. Isto requer uma mudança que vai além da mudança externa.</a:t>
            </a:r>
          </a:p>
          <a:p>
            <a:r>
              <a:rPr lang="en-US" b="1" i="1" dirty="0" smtClean="0"/>
              <a:t>If </a:t>
            </a:r>
            <a:r>
              <a:rPr lang="en-US" b="1" i="1" dirty="0"/>
              <a:t>a new Christian is to become a successful follower of Jesus, </a:t>
            </a:r>
            <a:r>
              <a:rPr lang="en-US" b="1" i="1" dirty="0" smtClean="0"/>
              <a:t/>
            </a:r>
            <a:br>
              <a:rPr lang="en-US" b="1" i="1" dirty="0" smtClean="0"/>
            </a:br>
            <a:r>
              <a:rPr lang="en-US" b="1" i="1" dirty="0" smtClean="0"/>
              <a:t>there </a:t>
            </a:r>
            <a:r>
              <a:rPr lang="en-US" b="1" i="1" dirty="0"/>
              <a:t>must be a change at the heart level, not just in the head. </a:t>
            </a:r>
            <a:endParaRPr lang="en-US" b="1" i="1" dirty="0" smtClean="0"/>
          </a:p>
          <a:p>
            <a:r>
              <a:rPr lang="en-US" b="1" i="1" dirty="0" smtClean="0"/>
              <a:t>It </a:t>
            </a:r>
            <a:r>
              <a:rPr lang="en-US" b="1" i="1" dirty="0"/>
              <a:t>requires a change that goes beyond external change.</a:t>
            </a:r>
            <a:endParaRPr lang="en-US" sz="1800" b="1" i="1" dirty="0"/>
          </a:p>
        </p:txBody>
      </p:sp>
      <p:sp>
        <p:nvSpPr>
          <p:cNvPr id="3" name="Title 2"/>
          <p:cNvSpPr>
            <a:spLocks noGrp="1"/>
          </p:cNvSpPr>
          <p:nvPr>
            <p:ph type="title"/>
          </p:nvPr>
        </p:nvSpPr>
        <p:spPr>
          <a:xfrm>
            <a:off x="2286000" y="381000"/>
            <a:ext cx="7620000" cy="1600200"/>
          </a:xfrm>
        </p:spPr>
        <p:txBody>
          <a:bodyPr>
            <a:normAutofit fontScale="90000"/>
          </a:bodyPr>
          <a:lstStyle/>
          <a:p>
            <a:r>
              <a:rPr lang="pt-BR" sz="2400" dirty="0"/>
              <a:t>6. Temos o conhecimento (em nossa mente) sobre a vida cristã, mas o nosso coração permanece inalterado.                                                </a:t>
            </a:r>
            <a:r>
              <a:rPr lang="en-US" sz="1400" i="1" dirty="0"/>
              <a:t>We have head knowledge about the Christian                                                                        life, but our heart remains unchanged.</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8</a:t>
            </a:fld>
            <a:endParaRPr lang="en-US" dirty="0"/>
          </a:p>
        </p:txBody>
      </p:sp>
    </p:spTree>
    <p:extLst>
      <p:ext uri="{BB962C8B-B14F-4D97-AF65-F5344CB8AC3E}">
        <p14:creationId xmlns:p14="http://schemas.microsoft.com/office/powerpoint/2010/main" val="12864009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pt-BR" sz="2400" b="1" dirty="0"/>
              <a:t>Há um verdadeiro perigo no êxito. Podemos começar com um grande sentimento de necessidade da ajuda de Deus, mas à medida que nos tornamos mais experientes em nosso ministério, nós podemos começar a confiar na nossa própria competência em vez de continuar confiando no Senhor.</a:t>
            </a:r>
          </a:p>
          <a:p>
            <a:endParaRPr lang="pt-BR" sz="2400" b="1" dirty="0"/>
          </a:p>
          <a:p>
            <a:r>
              <a:rPr lang="en-US" sz="1800" b="1" i="1" dirty="0"/>
              <a:t>There is a real danger in success. We can start with great sense of needing God’s help, but as we become more skilled in our ministry we can begin to rely on our own competence instead of continuing to rely on the Lord.</a:t>
            </a:r>
            <a:endParaRPr lang="en-US" sz="1600" b="1" i="1" dirty="0"/>
          </a:p>
        </p:txBody>
      </p:sp>
      <p:sp>
        <p:nvSpPr>
          <p:cNvPr id="3" name="Title 2"/>
          <p:cNvSpPr>
            <a:spLocks noGrp="1"/>
          </p:cNvSpPr>
          <p:nvPr>
            <p:ph type="title"/>
          </p:nvPr>
        </p:nvSpPr>
        <p:spPr/>
        <p:txBody>
          <a:bodyPr>
            <a:normAutofit/>
          </a:bodyPr>
          <a:lstStyle/>
          <a:p>
            <a:r>
              <a:rPr lang="en-US" sz="2400" dirty="0"/>
              <a:t>7. </a:t>
            </a:r>
            <a:r>
              <a:rPr lang="en-US" sz="2400" dirty="0" err="1"/>
              <a:t>Perda</a:t>
            </a:r>
            <a:r>
              <a:rPr lang="en-US" sz="2400" dirty="0"/>
              <a:t> de </a:t>
            </a:r>
            <a:r>
              <a:rPr lang="en-US" sz="2400" dirty="0" err="1"/>
              <a:t>unção</a:t>
            </a:r>
            <a:r>
              <a:rPr lang="en-US" sz="2400" dirty="0"/>
              <a:t>       </a:t>
            </a:r>
            <a:r>
              <a:rPr lang="en-US" sz="2400" dirty="0" smtClean="0"/>
              <a:t/>
            </a:r>
            <a:br>
              <a:rPr lang="en-US" sz="2400" dirty="0" smtClean="0"/>
            </a:br>
            <a:r>
              <a:rPr lang="en-US" sz="1400" i="1" dirty="0" smtClean="0"/>
              <a:t>Losing </a:t>
            </a:r>
            <a:r>
              <a:rPr lang="en-US" sz="1400" i="1" dirty="0"/>
              <a:t>the anointing</a:t>
            </a:r>
          </a:p>
        </p:txBody>
      </p:sp>
      <p:sp>
        <p:nvSpPr>
          <p:cNvPr id="4" name="Date Placeholder 3"/>
          <p:cNvSpPr>
            <a:spLocks noGrp="1"/>
          </p:cNvSpPr>
          <p:nvPr>
            <p:ph type="dt" sz="half" idx="14"/>
          </p:nvPr>
        </p:nvSpPr>
        <p:spPr/>
        <p:txBody>
          <a:bodyPr/>
          <a:lstStyle/>
          <a:p>
            <a:r>
              <a:rPr lang="en-US" smtClean="0"/>
              <a:t>11-2019</a:t>
            </a:r>
            <a:endParaRPr lang="en-US" dirty="0"/>
          </a:p>
        </p:txBody>
      </p:sp>
      <p:sp>
        <p:nvSpPr>
          <p:cNvPr id="5" name="Footer Placeholder 4"/>
          <p:cNvSpPr>
            <a:spLocks noGrp="1"/>
          </p:cNvSpPr>
          <p:nvPr>
            <p:ph type="ftr" sz="quarter" idx="16"/>
          </p:nvPr>
        </p:nvSpPr>
        <p:spPr/>
        <p:txBody>
          <a:bodyPr/>
          <a:lstStyle/>
          <a:p>
            <a:r>
              <a:rPr lang="en-US" smtClean="0"/>
              <a:t>T501.10      www.iTeenChallenge.org</a:t>
            </a:r>
            <a:endParaRPr lang="en-US" dirty="0"/>
          </a:p>
        </p:txBody>
      </p:sp>
      <p:sp>
        <p:nvSpPr>
          <p:cNvPr id="6" name="Slide Number Placeholder 5"/>
          <p:cNvSpPr>
            <a:spLocks noGrp="1"/>
          </p:cNvSpPr>
          <p:nvPr>
            <p:ph type="sldNum" sz="quarter" idx="15"/>
          </p:nvPr>
        </p:nvSpPr>
        <p:spPr/>
        <p:txBody>
          <a:bodyPr/>
          <a:lstStyle/>
          <a:p>
            <a:fld id="{5744759D-0EFF-4FB2-9CCE-04E00944F0FE}" type="slidenum">
              <a:rPr lang="en-US" smtClean="0"/>
              <a:pPr/>
              <a:t>9</a:t>
            </a:fld>
            <a:endParaRPr lang="en-US" dirty="0"/>
          </a:p>
        </p:txBody>
      </p:sp>
    </p:spTree>
    <p:extLst>
      <p:ext uri="{BB962C8B-B14F-4D97-AF65-F5344CB8AC3E}">
        <p14:creationId xmlns:p14="http://schemas.microsoft.com/office/powerpoint/2010/main" val="6490395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c6277e475342a88f9359975c1e8cba7887de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1660</TotalTime>
  <Words>1153</Words>
  <Application>Microsoft Office PowerPoint</Application>
  <PresentationFormat>Widescreen</PresentationFormat>
  <Paragraphs>170</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Tunga</vt:lpstr>
      <vt:lpstr>Arial</vt:lpstr>
      <vt:lpstr>Calibri</vt:lpstr>
      <vt:lpstr>Garamond</vt:lpstr>
      <vt:lpstr>Tahoma</vt:lpstr>
      <vt:lpstr>Wingdings</vt:lpstr>
      <vt:lpstr>Black Tie</vt:lpstr>
      <vt:lpstr>Os Inimigos de Discipulado cristão</vt:lpstr>
      <vt:lpstr>Os Inimigos de Discipulado cristão The Enemies of Christian Discipleship </vt:lpstr>
      <vt:lpstr>1. Apatia                                                 Apathy</vt:lpstr>
      <vt:lpstr>2. É trabalho duro It’s Hard work</vt:lpstr>
      <vt:lpstr>3. Não é popular                It’s not popular</vt:lpstr>
      <vt:lpstr>4. Guerra espiritual            Spiritual warfare</vt:lpstr>
      <vt:lpstr>5. Ver o discipulado como O meu                 ministério -  o meu pessoal                                                                   Seeing this as My ministry – My people</vt:lpstr>
      <vt:lpstr>6. Temos o conhecimento (em nossa mente) sobre a vida cristã, mas o nosso coração permanece inalterado.                                                We have head knowledge about the Christian                                                                        life, but our heart remains unchanged.</vt:lpstr>
      <vt:lpstr>7. Perda de unção        Losing the anointing</vt:lpstr>
      <vt:lpstr>8. Ficamos entediados com o mesmo velho modo de fazer coisas. O método perde a sua significação.  We become bored with the same old way of doing things.            The method loses its meaning. </vt:lpstr>
      <vt:lpstr>9. Desilusão                            Delusion </vt:lpstr>
      <vt:lpstr>10. oferecendo o tipo errado de ajuda                                     Enabling—offering the wrong kind of help </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Doze razões por que as pessoas deixam o  Desafio Jovem e voltam ao vício Twelve reasons why people leave Teen Challenge and relapse</vt:lpstr>
      <vt:lpstr>PowerPoint Presentation</vt:lpstr>
      <vt:lpstr>Questões para discussão Questions for discussion</vt:lpstr>
      <vt:lpstr>Informação para contatar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Inimigos de Discipulado cristão</dc:title>
  <dc:creator>Gregg</dc:creator>
  <cp:lastModifiedBy>Dave Batty</cp:lastModifiedBy>
  <cp:revision>21</cp:revision>
  <dcterms:created xsi:type="dcterms:W3CDTF">2012-04-18T11:47:03Z</dcterms:created>
  <dcterms:modified xsi:type="dcterms:W3CDTF">2019-11-30T14:53:44Z</dcterms:modified>
</cp:coreProperties>
</file>