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63" r:id="rId9"/>
    <p:sldId id="265" r:id="rId10"/>
    <p:sldId id="266" r:id="rId11"/>
    <p:sldId id="267" r:id="rId12"/>
    <p:sldId id="268" r:id="rId13"/>
    <p:sldId id="275" r:id="rId14"/>
    <p:sldId id="271" r:id="rId15"/>
    <p:sldId id="273" r:id="rId16"/>
    <p:sldId id="274" r:id="rId17"/>
  </p:sldIdLst>
  <p:sldSz cx="12192000" cy="6858000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83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F82096-30F7-44BA-BD8A-546F1E8CF272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B4EFCB-A7A2-4CA5-B62D-D9B0D886F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8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11-2019</a:t>
            </a: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www.iTeenChallenge.org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www.iTeenChallenge.org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www.iTeenChallenge.org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www.iTeenChallenge.org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www.iTeenChallenge.org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www.iTeenChallenge.org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www.iTeenChallenge.org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www.iTeenChallenge.org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www.iTeenChallenge.org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r>
              <a:rPr lang="en-US" smtClean="0"/>
              <a:t>11-2019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www.iTeenChallenge.org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11-2019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www.iTeenChallenge.org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11-2019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www.iTeenChallenge.org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ransition spd="slow">
    <p:push dir="u"/>
  </p:transition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1"/>
            <a:ext cx="9220200" cy="2285366"/>
          </a:xfrm>
        </p:spPr>
        <p:txBody>
          <a:bodyPr>
            <a:normAutofit fontScale="90000"/>
          </a:bodyPr>
          <a:lstStyle/>
          <a:p>
            <a:r>
              <a:rPr lang="pt-BR" sz="4400" dirty="0">
                <a:effectLst/>
              </a:rPr>
              <a:t>Uma introdução às habilidades básicas de resolução de </a:t>
            </a:r>
            <a:r>
              <a:rPr lang="pt-BR" sz="4400" dirty="0" smtClean="0">
                <a:effectLst/>
              </a:rPr>
              <a:t>problemas</a:t>
            </a:r>
            <a:br>
              <a:rPr lang="pt-BR" sz="4400" dirty="0" smtClean="0">
                <a:effectLst/>
              </a:rPr>
            </a:br>
            <a:r>
              <a:rPr lang="en-US" sz="3600" dirty="0">
                <a:solidFill>
                  <a:srgbClr val="C00000"/>
                </a:solidFill>
                <a:effectLst/>
              </a:rPr>
              <a:t>An introduction to basic </a:t>
            </a:r>
            <a:r>
              <a:rPr lang="en-US" sz="3600" dirty="0" smtClean="0">
                <a:solidFill>
                  <a:srgbClr val="C00000"/>
                </a:solidFill>
                <a:effectLst/>
              </a:rPr>
              <a:t/>
            </a:r>
            <a:br>
              <a:rPr lang="en-US" sz="3600" dirty="0" smtClean="0">
                <a:solidFill>
                  <a:srgbClr val="C00000"/>
                </a:solidFill>
                <a:effectLst/>
              </a:rPr>
            </a:br>
            <a:r>
              <a:rPr lang="en-US" sz="3600" dirty="0" smtClean="0">
                <a:solidFill>
                  <a:srgbClr val="C00000"/>
                </a:solidFill>
                <a:effectLst/>
              </a:rPr>
              <a:t>problem </a:t>
            </a:r>
            <a:r>
              <a:rPr lang="en-US" sz="3600" dirty="0">
                <a:solidFill>
                  <a:srgbClr val="C00000"/>
                </a:solidFill>
                <a:effectLst/>
              </a:rPr>
              <a:t>solving skills</a:t>
            </a:r>
            <a:endParaRPr lang="en-US" sz="49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4200" y="2895601"/>
            <a:ext cx="6858000" cy="1610911"/>
          </a:xfrm>
        </p:spPr>
        <p:txBody>
          <a:bodyPr>
            <a:normAutofit/>
          </a:bodyPr>
          <a:lstStyle/>
          <a:p>
            <a:r>
              <a:rPr lang="pt-BR" sz="2400" smtClean="0">
                <a:latin typeface="Arial" pitchFamily="34" charset="0"/>
                <a:cs typeface="Arial" pitchFamily="34" charset="0"/>
              </a:rPr>
              <a:t>Discipulando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pessoas com problemas controladores da vida</a:t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r>
              <a:rPr lang="en-US" sz="24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Discipling</a:t>
            </a:r>
            <a:r>
              <a:rPr lang="en-US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people with life-controlling problems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www.iTeenChallenge.org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48400" y="44958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/>
              <a:t>Por</a:t>
            </a:r>
            <a:r>
              <a:rPr lang="en-US" dirty="0"/>
              <a:t>  Dave Batty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268670"/>
            <a:ext cx="3251994" cy="150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9700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09800" y="762000"/>
            <a:ext cx="7391400" cy="3886200"/>
          </a:xfrm>
        </p:spPr>
        <p:txBody>
          <a:bodyPr>
            <a:normAutofit/>
          </a:bodyPr>
          <a:lstStyle/>
          <a:p>
            <a:pPr marL="800100" indent="-457200">
              <a:spcBef>
                <a:spcPts val="0"/>
              </a:spcBef>
              <a:spcAft>
                <a:spcPts val="1500"/>
              </a:spcAft>
              <a:buNone/>
            </a:pPr>
            <a:r>
              <a:rPr lang="pt-BR" sz="2800" b="1" dirty="0">
                <a:latin typeface="Arial"/>
                <a:ea typeface="Times New Roman"/>
              </a:rPr>
              <a:t>6.	Que </a:t>
            </a:r>
            <a:r>
              <a:rPr lang="pt-BR" sz="2800" b="1" u="sng" dirty="0">
                <a:solidFill>
                  <a:srgbClr val="FF0000"/>
                </a:solidFill>
                <a:latin typeface="Arial"/>
                <a:ea typeface="Times New Roman"/>
              </a:rPr>
              <a:t>dano</a:t>
            </a:r>
            <a:r>
              <a:rPr lang="pt-BR" sz="2800" b="1" dirty="0">
                <a:latin typeface="Arial"/>
                <a:ea typeface="Times New Roman"/>
              </a:rPr>
              <a:t> este problema causou na minha vida?</a:t>
            </a:r>
            <a:br>
              <a:rPr lang="pt-BR" sz="2800" b="1" dirty="0">
                <a:latin typeface="Arial"/>
                <a:ea typeface="Times New Roman"/>
              </a:rPr>
            </a:br>
            <a:r>
              <a:rPr lang="en-US" sz="2400" dirty="0">
                <a:solidFill>
                  <a:srgbClr val="FF0000"/>
                </a:solidFill>
                <a:latin typeface="Arial"/>
                <a:ea typeface="Times New Roman"/>
              </a:rPr>
              <a:t>What is the damage in my life that this problem has caused?</a:t>
            </a:r>
            <a:endParaRPr lang="pt-BR" sz="2400" b="1" dirty="0">
              <a:latin typeface="Arial"/>
              <a:ea typeface="Times New Roman"/>
            </a:endParaRPr>
          </a:p>
          <a:p>
            <a:pPr marL="800100" indent="-457200">
              <a:spcBef>
                <a:spcPts val="0"/>
              </a:spcBef>
              <a:spcAft>
                <a:spcPts val="1500"/>
              </a:spcAft>
              <a:buNone/>
            </a:pPr>
            <a:r>
              <a:rPr lang="pt-BR" sz="2800" b="1" dirty="0">
                <a:latin typeface="Arial"/>
                <a:ea typeface="Calibri"/>
                <a:cs typeface="Times New Roman"/>
              </a:rPr>
              <a:t>	Que passos eu preciso dar para reparar este dano?</a:t>
            </a:r>
            <a:r>
              <a:rPr lang="en-US" sz="2800" dirty="0">
                <a:latin typeface="Calibri"/>
                <a:ea typeface="Calibri"/>
                <a:cs typeface="Times New Roman"/>
              </a:rPr>
              <a:t/>
            </a:r>
            <a:br>
              <a:rPr lang="en-US" sz="2800" dirty="0">
                <a:latin typeface="Calibri"/>
                <a:ea typeface="Calibri"/>
                <a:cs typeface="Times New Roman"/>
              </a:rPr>
            </a:br>
            <a:r>
              <a:rPr lang="en-US" sz="2400" dirty="0">
                <a:solidFill>
                  <a:srgbClr val="FF0000"/>
                </a:solidFill>
                <a:latin typeface="Arial"/>
                <a:ea typeface="Times New Roman"/>
              </a:rPr>
              <a:t>What steps do I need to take to repair this damage?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www.iTeenChallenge.org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349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609600"/>
            <a:ext cx="10539096" cy="4191000"/>
          </a:xfrm>
        </p:spPr>
        <p:txBody>
          <a:bodyPr>
            <a:normAutofit/>
          </a:bodyPr>
          <a:lstStyle/>
          <a:p>
            <a:pPr marL="800100" indent="-454025"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800" b="1" dirty="0">
                <a:latin typeface="Arial"/>
                <a:ea typeface="Times New Roman"/>
              </a:rPr>
              <a:t>7.	Quanto eu preciso </a:t>
            </a:r>
            <a:r>
              <a:rPr lang="pt-BR" sz="2800" b="1" u="sng" dirty="0">
                <a:solidFill>
                  <a:srgbClr val="FF0000"/>
                </a:solidFill>
                <a:latin typeface="Arial"/>
                <a:ea typeface="Times New Roman"/>
              </a:rPr>
              <a:t>crescer</a:t>
            </a:r>
            <a:r>
              <a:rPr lang="pt-BR" sz="2800" b="1" dirty="0">
                <a:latin typeface="Arial"/>
                <a:ea typeface="Times New Roman"/>
              </a:rPr>
              <a:t> na minha vida para que eu possa superar este problema?</a:t>
            </a:r>
            <a:br>
              <a:rPr lang="pt-BR" sz="2800" b="1" dirty="0">
                <a:latin typeface="Arial"/>
                <a:ea typeface="Times New Roman"/>
              </a:rPr>
            </a:br>
            <a:r>
              <a:rPr lang="en-US" sz="2000" dirty="0">
                <a:solidFill>
                  <a:srgbClr val="FF0000"/>
                </a:solidFill>
                <a:latin typeface="Arial"/>
                <a:ea typeface="Times New Roman"/>
              </a:rPr>
              <a:t>What </a:t>
            </a:r>
            <a:r>
              <a:rPr lang="en-US" sz="2000" b="1" u="sng" dirty="0">
                <a:solidFill>
                  <a:srgbClr val="FF0000"/>
                </a:solidFill>
                <a:latin typeface="Arial"/>
                <a:ea typeface="Times New Roman"/>
              </a:rPr>
              <a:t>growth</a:t>
            </a:r>
            <a:r>
              <a:rPr lang="en-US" sz="2000" dirty="0">
                <a:solidFill>
                  <a:srgbClr val="FF0000"/>
                </a:solidFill>
                <a:latin typeface="Arial"/>
                <a:ea typeface="Times New Roman"/>
              </a:rPr>
              <a:t> needs to take place in my life so that I can overcome this problem?</a:t>
            </a:r>
            <a:endParaRPr lang="pt-BR" sz="2000" dirty="0">
              <a:solidFill>
                <a:srgbClr val="FF0000"/>
              </a:solidFill>
              <a:latin typeface="Arial"/>
              <a:ea typeface="Times New Roman"/>
            </a:endParaRPr>
          </a:p>
          <a:p>
            <a:pPr marL="800100" indent="-454025">
              <a:spcBef>
                <a:spcPts val="0"/>
              </a:spcBef>
              <a:spcAft>
                <a:spcPts val="1000"/>
              </a:spcAft>
              <a:buNone/>
              <a:tabLst>
                <a:tab pos="3886200" algn="l"/>
              </a:tabLst>
            </a:pPr>
            <a:r>
              <a:rPr lang="pt-BR" sz="2000" b="1" dirty="0">
                <a:latin typeface="Arial"/>
                <a:ea typeface="Times New Roman"/>
              </a:rPr>
              <a:t>	</a:t>
            </a:r>
            <a:r>
              <a:rPr lang="pt-BR" sz="2400" b="1" dirty="0">
                <a:latin typeface="Arial"/>
                <a:ea typeface="Times New Roman"/>
              </a:rPr>
              <a:t>Qual é a minha parte?  </a:t>
            </a:r>
            <a:r>
              <a:rPr lang="pt-BR" sz="2000" b="1" dirty="0">
                <a:latin typeface="Arial"/>
                <a:ea typeface="Times New Roman"/>
              </a:rPr>
              <a:t>	</a:t>
            </a:r>
            <a:r>
              <a:rPr lang="pt-BR" sz="2000" b="1" dirty="0" smtClean="0">
                <a:latin typeface="Arial"/>
                <a:ea typeface="Times New Roman"/>
              </a:rPr>
              <a:t>	</a:t>
            </a:r>
            <a:r>
              <a:rPr lang="pt-BR" sz="2000" dirty="0" smtClean="0">
                <a:solidFill>
                  <a:srgbClr val="FF0000"/>
                </a:solidFill>
                <a:latin typeface="Arial"/>
                <a:ea typeface="Times New Roman"/>
              </a:rPr>
              <a:t>What </a:t>
            </a:r>
            <a:r>
              <a:rPr lang="pt-BR" sz="2000" dirty="0">
                <a:solidFill>
                  <a:srgbClr val="FF0000"/>
                </a:solidFill>
                <a:latin typeface="Arial"/>
                <a:ea typeface="Times New Roman"/>
              </a:rPr>
              <a:t>is my part?</a:t>
            </a:r>
          </a:p>
          <a:p>
            <a:pPr marL="800100" indent="-454025">
              <a:spcBef>
                <a:spcPts val="0"/>
              </a:spcBef>
              <a:spcAft>
                <a:spcPts val="1000"/>
              </a:spcAft>
              <a:buNone/>
              <a:tabLst>
                <a:tab pos="3886200" algn="l"/>
              </a:tabLst>
            </a:pPr>
            <a:r>
              <a:rPr lang="pt-BR" sz="2000" b="1" dirty="0">
                <a:latin typeface="Arial"/>
                <a:ea typeface="Times New Roman"/>
              </a:rPr>
              <a:t>	</a:t>
            </a:r>
            <a:r>
              <a:rPr lang="pt-BR" sz="2400" b="1" dirty="0">
                <a:latin typeface="Arial"/>
                <a:ea typeface="Times New Roman"/>
              </a:rPr>
              <a:t>Qual é a parte de Deus?</a:t>
            </a:r>
            <a:r>
              <a:rPr lang="pt-BR" sz="2000" b="1" dirty="0">
                <a:latin typeface="Arial"/>
                <a:ea typeface="Times New Roman"/>
              </a:rPr>
              <a:t> 	</a:t>
            </a:r>
            <a:r>
              <a:rPr lang="pt-BR" sz="2000" b="1" dirty="0" smtClean="0">
                <a:latin typeface="Arial"/>
                <a:ea typeface="Times New Roman"/>
              </a:rPr>
              <a:t>	</a:t>
            </a:r>
            <a:r>
              <a:rPr lang="pt-BR" sz="2000" dirty="0" smtClean="0">
                <a:solidFill>
                  <a:srgbClr val="FF0000"/>
                </a:solidFill>
                <a:latin typeface="Arial"/>
                <a:ea typeface="Times New Roman"/>
              </a:rPr>
              <a:t>What </a:t>
            </a:r>
            <a:r>
              <a:rPr lang="pt-BR" sz="2000" dirty="0">
                <a:solidFill>
                  <a:srgbClr val="FF0000"/>
                </a:solidFill>
                <a:latin typeface="Arial"/>
                <a:ea typeface="Times New Roman"/>
              </a:rPr>
              <a:t>is God’s part?</a:t>
            </a:r>
          </a:p>
          <a:p>
            <a:pPr marL="800100" indent="6350">
              <a:spcBef>
                <a:spcPts val="0"/>
              </a:spcBef>
              <a:spcAft>
                <a:spcPts val="1000"/>
              </a:spcAft>
              <a:buNone/>
              <a:tabLst>
                <a:tab pos="3886200" algn="l"/>
              </a:tabLst>
            </a:pPr>
            <a:r>
              <a:rPr lang="pt-BR" sz="2400" b="1" dirty="0">
                <a:latin typeface="Arial"/>
                <a:ea typeface="Times New Roman"/>
              </a:rPr>
              <a:t>Qual é a parte da outra pessoa? </a:t>
            </a:r>
            <a:r>
              <a:rPr lang="en-US" sz="2000" dirty="0" smtClean="0">
                <a:solidFill>
                  <a:srgbClr val="FF0000"/>
                </a:solidFill>
                <a:latin typeface="Arial"/>
                <a:ea typeface="Times New Roman"/>
              </a:rPr>
              <a:t>What </a:t>
            </a:r>
            <a:r>
              <a:rPr lang="en-US" sz="2000" dirty="0">
                <a:solidFill>
                  <a:srgbClr val="FF0000"/>
                </a:solidFill>
                <a:latin typeface="Arial"/>
                <a:ea typeface="Times New Roman"/>
              </a:rPr>
              <a:t>is the other person’s part? </a:t>
            </a:r>
            <a:endParaRPr lang="pt-BR" sz="2000" dirty="0">
              <a:solidFill>
                <a:srgbClr val="FF0000"/>
              </a:solidFill>
              <a:latin typeface="Arial"/>
              <a:ea typeface="Times New Roman"/>
            </a:endParaRPr>
          </a:p>
          <a:p>
            <a:pPr marL="800100" indent="-454025">
              <a:spcBef>
                <a:spcPts val="0"/>
              </a:spcBef>
              <a:spcAft>
                <a:spcPts val="1000"/>
              </a:spcAft>
              <a:buNone/>
              <a:tabLst>
                <a:tab pos="3886200" algn="l"/>
              </a:tabLst>
            </a:pPr>
            <a:endParaRPr lang="en-US" sz="2800" b="1" dirty="0">
              <a:latin typeface="Arial"/>
              <a:ea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www.iTeenChallenge.org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2088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05000" y="533402"/>
            <a:ext cx="7391400" cy="3200399"/>
          </a:xfrm>
        </p:spPr>
        <p:txBody>
          <a:bodyPr>
            <a:normAutofit/>
          </a:bodyPr>
          <a:lstStyle/>
          <a:p>
            <a:pPr marL="800100" indent="-454025">
              <a:spcBef>
                <a:spcPts val="0"/>
              </a:spcBef>
              <a:spcAft>
                <a:spcPts val="2000"/>
              </a:spcAft>
              <a:buNone/>
            </a:pPr>
            <a:r>
              <a:rPr lang="pt-BR" sz="2800" b="1" dirty="0">
                <a:latin typeface="Arial"/>
                <a:ea typeface="Times New Roman"/>
              </a:rPr>
              <a:t>8.	Como uma pessoa para prestar contas se ajusta nesta solução?</a:t>
            </a:r>
            <a:r>
              <a:rPr lang="en-US" sz="2800" b="1" dirty="0">
                <a:latin typeface="Arial"/>
                <a:ea typeface="Times New Roman"/>
              </a:rPr>
              <a:t/>
            </a:r>
            <a:br>
              <a:rPr lang="en-US" sz="2800" b="1" dirty="0">
                <a:latin typeface="Arial"/>
                <a:ea typeface="Times New Roman"/>
              </a:rPr>
            </a:br>
            <a:r>
              <a:rPr lang="en-US" sz="2000" dirty="0">
                <a:solidFill>
                  <a:srgbClr val="FF0000"/>
                </a:solidFill>
                <a:latin typeface="Arial"/>
                <a:ea typeface="Times New Roman"/>
              </a:rPr>
              <a:t>How does a person of accountability fit into this solution?</a:t>
            </a:r>
          </a:p>
          <a:p>
            <a:pPr marL="800100" indent="-454025"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 dirty="0">
                <a:latin typeface="Arial"/>
                <a:ea typeface="Times New Roman"/>
              </a:rPr>
              <a:t>	</a:t>
            </a:r>
            <a:r>
              <a:rPr lang="pt-BR" sz="2400" b="1" dirty="0">
                <a:latin typeface="Arial"/>
                <a:ea typeface="Times New Roman"/>
              </a:rPr>
              <a:t>Qual é a minha parte? </a:t>
            </a:r>
            <a:br>
              <a:rPr lang="pt-BR" sz="2400" b="1" dirty="0">
                <a:latin typeface="Arial"/>
                <a:ea typeface="Times New Roman"/>
              </a:rPr>
            </a:br>
            <a:r>
              <a:rPr lang="pt-BR" sz="2000" dirty="0">
                <a:solidFill>
                  <a:srgbClr val="FF0000"/>
                </a:solidFill>
                <a:latin typeface="Arial"/>
                <a:ea typeface="Times New Roman"/>
              </a:rPr>
              <a:t>What is my part?</a:t>
            </a:r>
          </a:p>
          <a:p>
            <a:pPr marL="347345" indent="0">
              <a:spcBef>
                <a:spcPts val="0"/>
              </a:spcBef>
              <a:spcAft>
                <a:spcPts val="1000"/>
              </a:spcAft>
              <a:buNone/>
            </a:pPr>
            <a:endParaRPr lang="en-US" sz="2800" b="1" dirty="0">
              <a:latin typeface="Arial"/>
              <a:ea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www.iTeenChallenge.org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3733801"/>
            <a:ext cx="3370834" cy="2243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0668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www.iTeenChallenge.org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3197339"/>
            <a:ext cx="2819400" cy="2831987"/>
          </a:xfrm>
          <a:prstGeom prst="rect">
            <a:avLst/>
          </a:prstGeom>
        </p:spPr>
      </p:pic>
      <p:sp>
        <p:nvSpPr>
          <p:cNvPr id="8" name="Content Placeholder 1"/>
          <p:cNvSpPr txBox="1">
            <a:spLocks/>
          </p:cNvSpPr>
          <p:nvPr/>
        </p:nvSpPr>
        <p:spPr>
          <a:xfrm>
            <a:off x="1905000" y="533402"/>
            <a:ext cx="7391400" cy="3200399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7938" indent="9525">
              <a:lnSpc>
                <a:spcPct val="11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lang="pt-BR" sz="2800" b="1" dirty="0">
                <a:latin typeface="Arial"/>
                <a:ea typeface="Times New Roman"/>
              </a:rPr>
              <a:t>A nossa meta é prover “ferramentas”  aos alunos para que eles possam instalar na sua “caixa de ferramentas da vida” e usar quando necessário para lidar com os problemas em suas vidas. </a:t>
            </a:r>
            <a:r>
              <a:rPr lang="en-US" sz="2800" b="1" dirty="0">
                <a:latin typeface="Arial"/>
                <a:ea typeface="Times New Roman"/>
              </a:rPr>
              <a:t/>
            </a:r>
            <a:br>
              <a:rPr lang="en-US" sz="2800" b="1" dirty="0">
                <a:latin typeface="Arial"/>
                <a:ea typeface="Times New Roman"/>
              </a:rPr>
            </a:br>
            <a:r>
              <a:rPr lang="en-US" sz="2000" dirty="0">
                <a:solidFill>
                  <a:srgbClr val="FF0000"/>
                </a:solidFill>
                <a:latin typeface="Arial"/>
                <a:ea typeface="Times New Roman"/>
              </a:rPr>
              <a:t>We all need to develop a “toolbox for life” with tools we can use to address the problems in our lives.</a:t>
            </a:r>
          </a:p>
          <a:p>
            <a:pPr marL="800100" indent="-454025"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 dirty="0">
                <a:latin typeface="Arial"/>
                <a:ea typeface="Times New Roman"/>
              </a:rPr>
              <a:t>	</a:t>
            </a:r>
            <a:endParaRPr lang="en-US" sz="2800" b="1" dirty="0"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27379740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www.iTeenChallenge.org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762000"/>
            <a:ext cx="101346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pt-BR" sz="40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Todos nós encontraremos problemas na nossa vida. </a:t>
            </a:r>
            <a:endParaRPr lang="pt-BR" sz="4000" dirty="0" smtClean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pt-BR" sz="4000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Como </a:t>
            </a:r>
            <a:r>
              <a:rPr lang="pt-BR" sz="40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responderemos a estes problemas é a chave para ser um discípulo de Jesus bem sucedido. </a:t>
            </a:r>
            <a:endParaRPr lang="pt-BR" sz="4000" dirty="0" smtClean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  <a:ea typeface="+mj-ea"/>
                <a:cs typeface="+mj-cs"/>
              </a:rPr>
              <a:t>We </a:t>
            </a:r>
            <a:r>
              <a:rPr lang="en-US" sz="2400" dirty="0">
                <a:solidFill>
                  <a:srgbClr val="FF0000"/>
                </a:solidFill>
                <a:ea typeface="+mj-ea"/>
                <a:cs typeface="+mj-cs"/>
              </a:rPr>
              <a:t>all will encounter problems in our life. </a:t>
            </a:r>
            <a:endParaRPr lang="en-US" sz="2400" dirty="0" smtClean="0">
              <a:solidFill>
                <a:srgbClr val="FF0000"/>
              </a:solidFill>
              <a:ea typeface="+mj-ea"/>
              <a:cs typeface="+mj-cs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  <a:ea typeface="+mj-ea"/>
                <a:cs typeface="+mj-cs"/>
              </a:rPr>
              <a:t>How </a:t>
            </a:r>
            <a:r>
              <a:rPr lang="en-US" sz="2400" dirty="0">
                <a:solidFill>
                  <a:srgbClr val="FF0000"/>
                </a:solidFill>
                <a:ea typeface="+mj-ea"/>
                <a:cs typeface="+mj-cs"/>
              </a:rPr>
              <a:t>we respond to these problems is the key to being a successful disciple of Jesus.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681050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62200" y="304800"/>
            <a:ext cx="7543800" cy="14478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t-BR" dirty="0" smtClean="0"/>
              <a:t>Questões para discussão</a:t>
            </a:r>
            <a:br>
              <a:rPr lang="pt-BR" dirty="0" smtClean="0"/>
            </a:br>
            <a:r>
              <a:rPr lang="en-US" sz="2400" dirty="0">
                <a:solidFill>
                  <a:srgbClr val="FF0000"/>
                </a:solidFill>
              </a:rPr>
              <a:t>Questions for discussion</a:t>
            </a:r>
            <a:endParaRPr lang="en-US" b="0" i="1" dirty="0">
              <a:solidFill>
                <a:srgbClr val="FF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77200" y="6248400"/>
            <a:ext cx="1386840" cy="381000"/>
          </a:xfrm>
        </p:spPr>
        <p:txBody>
          <a:bodyPr/>
          <a:lstStyle/>
          <a:p>
            <a:pPr algn="ctr"/>
            <a:r>
              <a:rPr lang="en-US" smtClean="0"/>
              <a:t>11-2019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9677401" y="6248400"/>
            <a:ext cx="521881" cy="381000"/>
          </a:xfrm>
        </p:spPr>
        <p:txBody>
          <a:bodyPr/>
          <a:lstStyle/>
          <a:p>
            <a:fld id="{1789C0F2-17E0-497A-9BBE-0C73201AAFE3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4191000" y="6324600"/>
            <a:ext cx="3526632" cy="297656"/>
          </a:xfrm>
        </p:spPr>
        <p:txBody>
          <a:bodyPr/>
          <a:lstStyle/>
          <a:p>
            <a:r>
              <a:rPr lang="en-US" dirty="0" smtClean="0"/>
              <a:t>www.iTeenChallenge.org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5390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en-US" sz="4000" dirty="0" err="1"/>
              <a:t>Informação</a:t>
            </a:r>
            <a:r>
              <a:rPr lang="en-US" sz="4000" dirty="0"/>
              <a:t> </a:t>
            </a:r>
            <a:r>
              <a:rPr lang="en-US" sz="4000" dirty="0" err="1"/>
              <a:t>para</a:t>
            </a:r>
            <a:r>
              <a:rPr lang="en-US" sz="4000" dirty="0"/>
              <a:t> </a:t>
            </a:r>
            <a:r>
              <a:rPr lang="en-US" sz="4000" dirty="0" err="1"/>
              <a:t>contatar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327660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4400" dirty="0"/>
              <a:t>Global Teen Challenge</a:t>
            </a:r>
          </a:p>
          <a:p>
            <a:pPr algn="ctr">
              <a:buFont typeface="Wingdings" pitchFamily="2" charset="2"/>
              <a:buNone/>
              <a:defRPr/>
            </a:pPr>
            <a:endParaRPr lang="en-US" sz="1400" dirty="0"/>
          </a:p>
          <a:p>
            <a:pPr algn="ctr">
              <a:buNone/>
              <a:defRPr/>
            </a:pPr>
            <a:r>
              <a:rPr lang="en-US" sz="4400" dirty="0"/>
              <a:t>www.GlobalTC.org</a:t>
            </a:r>
          </a:p>
          <a:p>
            <a:pPr algn="ctr">
              <a:buNone/>
              <a:defRPr/>
            </a:pPr>
            <a:r>
              <a:rPr lang="en-US" sz="4400" dirty="0"/>
              <a:t>www.iTeenChallenge.org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3600" dirty="0"/>
              <a:t>706-576-6555</a:t>
            </a:r>
            <a:endParaRPr lang="en-US" sz="4400" dirty="0"/>
          </a:p>
        </p:txBody>
      </p:sp>
      <p:pic>
        <p:nvPicPr>
          <p:cNvPr id="17415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1000" y="4517269"/>
            <a:ext cx="3695700" cy="170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smtClean="0"/>
              <a:t>11-2019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9753601" y="6446838"/>
            <a:ext cx="612531" cy="334963"/>
          </a:xfrm>
        </p:spPr>
        <p:txBody>
          <a:bodyPr/>
          <a:lstStyle/>
          <a:p>
            <a:fld id="{1789C0F2-17E0-497A-9BBE-0C73201AAFE3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69668" y="6324600"/>
            <a:ext cx="2917032" cy="450056"/>
          </a:xfrm>
        </p:spPr>
        <p:txBody>
          <a:bodyPr/>
          <a:lstStyle/>
          <a:p>
            <a:r>
              <a:rPr lang="en-US" dirty="0" smtClean="0"/>
              <a:t>www.iTeenChallenge.org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8263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62200" y="2209801"/>
            <a:ext cx="7391400" cy="3200399"/>
          </a:xfrm>
        </p:spPr>
        <p:txBody>
          <a:bodyPr>
            <a:normAutofit/>
          </a:bodyPr>
          <a:lstStyle/>
          <a:p>
            <a:r>
              <a:rPr lang="pt-BR" sz="2800" dirty="0"/>
              <a:t>Como eles resolveram problemas antes que eles viessem ao Desafio Jovem? </a:t>
            </a:r>
            <a:r>
              <a:rPr lang="en-US" sz="2400" dirty="0">
                <a:solidFill>
                  <a:srgbClr val="C00000"/>
                </a:solidFill>
              </a:rPr>
              <a:t>How did they solve problems before they came to Teen Challenge?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www.iTeenChallenge.org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09800" y="381000"/>
            <a:ext cx="7543800" cy="1371600"/>
          </a:xfrm>
        </p:spPr>
        <p:txBody>
          <a:bodyPr>
            <a:normAutofit fontScale="90000"/>
          </a:bodyPr>
          <a:lstStyle/>
          <a:p>
            <a:pPr marL="457200" indent="-457200"/>
            <a:r>
              <a:rPr lang="pt-BR" sz="3200" dirty="0"/>
              <a:t>A.	Quais são as suas velhas maneiras de resolver problemas? </a:t>
            </a:r>
            <a:br>
              <a:rPr lang="pt-BR" sz="3200" dirty="0"/>
            </a:br>
            <a:r>
              <a:rPr lang="en-US" sz="2700" dirty="0">
                <a:solidFill>
                  <a:srgbClr val="C00000"/>
                </a:solidFill>
              </a:rPr>
              <a:t>What are their old ways of solving problems?</a:t>
            </a:r>
            <a:endParaRPr lang="en-US" sz="2000" dirty="0">
              <a:solidFill>
                <a:srgbClr val="C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4648201"/>
            <a:ext cx="3143250" cy="145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9827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62200" y="1981201"/>
            <a:ext cx="7391400" cy="3657599"/>
          </a:xfrm>
        </p:spPr>
        <p:txBody>
          <a:bodyPr>
            <a:normAutofit/>
          </a:bodyPr>
          <a:lstStyle/>
          <a:p>
            <a:pPr marL="800100" indent="-454025"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800" b="1" dirty="0">
                <a:latin typeface="Arial"/>
                <a:ea typeface="Times New Roman"/>
              </a:rPr>
              <a:t>1.	</a:t>
            </a:r>
            <a:r>
              <a:rPr lang="pt-BR" sz="2800" b="1" u="sng" dirty="0">
                <a:solidFill>
                  <a:srgbClr val="FF0000"/>
                </a:solidFill>
                <a:latin typeface="Arial"/>
                <a:ea typeface="Times New Roman"/>
              </a:rPr>
              <a:t>Enfrente</a:t>
            </a:r>
            <a:r>
              <a:rPr lang="pt-BR" sz="2800" b="1" dirty="0">
                <a:latin typeface="Arial"/>
                <a:ea typeface="Times New Roman"/>
              </a:rPr>
              <a:t> os seus problemas. </a:t>
            </a:r>
            <a:br>
              <a:rPr lang="pt-BR" sz="2800" b="1" dirty="0">
                <a:latin typeface="Arial"/>
                <a:ea typeface="Times New Roman"/>
              </a:rPr>
            </a:br>
            <a:r>
              <a:rPr lang="pt-BR" sz="2800" b="1" dirty="0">
                <a:latin typeface="Arial"/>
                <a:ea typeface="Times New Roman"/>
              </a:rPr>
              <a:t>Não corra dos seus problemas</a:t>
            </a:r>
            <a:br>
              <a:rPr lang="pt-BR" sz="2800" b="1" dirty="0">
                <a:latin typeface="Arial"/>
                <a:ea typeface="Times New Roman"/>
              </a:rPr>
            </a:br>
            <a:r>
              <a:rPr lang="pt-BR" sz="2800" b="1" dirty="0">
                <a:latin typeface="Arial"/>
                <a:ea typeface="Times New Roman"/>
              </a:rPr>
              <a:t>		Tiago 1:2</a:t>
            </a:r>
            <a:br>
              <a:rPr lang="pt-BR" sz="2800" b="1" dirty="0">
                <a:latin typeface="Arial"/>
                <a:ea typeface="Times New Roman"/>
              </a:rPr>
            </a:br>
            <a:r>
              <a:rPr lang="en-US" sz="2400" b="1" u="sng" dirty="0">
                <a:solidFill>
                  <a:srgbClr val="FF0000"/>
                </a:solidFill>
                <a:latin typeface="Arial"/>
                <a:ea typeface="Times New Roman"/>
              </a:rPr>
              <a:t>Face</a:t>
            </a:r>
            <a:r>
              <a:rPr lang="en-US" sz="2400" dirty="0">
                <a:solidFill>
                  <a:srgbClr val="FF0000"/>
                </a:solidFill>
                <a:latin typeface="Arial"/>
                <a:ea typeface="Times New Roman"/>
              </a:rPr>
              <a:t> your problems. </a:t>
            </a:r>
            <a:br>
              <a:rPr lang="en-US" sz="2400" dirty="0">
                <a:solidFill>
                  <a:srgbClr val="FF0000"/>
                </a:solidFill>
                <a:latin typeface="Arial"/>
                <a:ea typeface="Times New Roman"/>
              </a:rPr>
            </a:br>
            <a:r>
              <a:rPr lang="en-US" sz="2400" dirty="0">
                <a:solidFill>
                  <a:srgbClr val="FF0000"/>
                </a:solidFill>
                <a:latin typeface="Arial"/>
                <a:ea typeface="Times New Roman"/>
              </a:rPr>
              <a:t>Don’t run from your problems. </a:t>
            </a:r>
            <a:br>
              <a:rPr lang="en-US" sz="2400" dirty="0">
                <a:solidFill>
                  <a:srgbClr val="FF0000"/>
                </a:solidFill>
                <a:latin typeface="Arial"/>
                <a:ea typeface="Times New Roman"/>
              </a:rPr>
            </a:br>
            <a:r>
              <a:rPr lang="en-US" sz="2400" dirty="0">
                <a:solidFill>
                  <a:srgbClr val="FF0000"/>
                </a:solidFill>
                <a:latin typeface="Arial"/>
                <a:ea typeface="Times New Roman"/>
              </a:rPr>
              <a:t>		James 1:2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www.iTeenChallenge.org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09800" y="304800"/>
            <a:ext cx="7543800" cy="1371600"/>
          </a:xfrm>
        </p:spPr>
        <p:txBody>
          <a:bodyPr>
            <a:normAutofit fontScale="90000"/>
          </a:bodyPr>
          <a:lstStyle/>
          <a:p>
            <a:pPr marL="457200" indent="-457200"/>
            <a:r>
              <a:rPr lang="pt-BR" sz="3200" dirty="0"/>
              <a:t>B. 	Quais são as grandes questões relacionadas à solução de problemas?</a:t>
            </a:r>
            <a:r>
              <a:rPr lang="en-US" sz="2000" i="1" dirty="0"/>
              <a:t> </a:t>
            </a:r>
            <a:r>
              <a:rPr lang="en-US" sz="2700" dirty="0">
                <a:solidFill>
                  <a:srgbClr val="FF0000"/>
                </a:solidFill>
              </a:rPr>
              <a:t>What are the big issues related to solving problems?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7179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62200" y="2362201"/>
            <a:ext cx="7391400" cy="3657599"/>
          </a:xfrm>
        </p:spPr>
        <p:txBody>
          <a:bodyPr>
            <a:normAutofit/>
          </a:bodyPr>
          <a:lstStyle/>
          <a:p>
            <a:pPr marL="685800" indent="-339725"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800" b="1" dirty="0">
                <a:latin typeface="Arial"/>
                <a:ea typeface="Times New Roman"/>
              </a:rPr>
              <a:t>2. Qual é a maneira de </a:t>
            </a:r>
            <a:r>
              <a:rPr lang="pt-BR" sz="2800" b="1" u="sng" dirty="0">
                <a:solidFill>
                  <a:srgbClr val="FF0000"/>
                </a:solidFill>
                <a:latin typeface="Arial"/>
                <a:ea typeface="Times New Roman"/>
              </a:rPr>
              <a:t>Deus</a:t>
            </a:r>
            <a:r>
              <a:rPr lang="pt-BR" sz="2800" b="1" dirty="0">
                <a:latin typeface="Arial"/>
                <a:ea typeface="Times New Roman"/>
              </a:rPr>
              <a:t> para livrá-lo deste problema?</a:t>
            </a:r>
            <a:r>
              <a:rPr lang="en-US" sz="2800" b="1" dirty="0">
                <a:latin typeface="Arial"/>
                <a:ea typeface="Times New Roman"/>
              </a:rPr>
              <a:t> </a:t>
            </a:r>
            <a:br>
              <a:rPr lang="en-US" sz="2800" b="1" dirty="0">
                <a:latin typeface="Arial"/>
                <a:ea typeface="Times New Roman"/>
              </a:rPr>
            </a:br>
            <a:r>
              <a:rPr lang="en-US" sz="2800" dirty="0">
                <a:solidFill>
                  <a:srgbClr val="FF0000"/>
                </a:solidFill>
                <a:latin typeface="Arial"/>
                <a:ea typeface="Times New Roman"/>
              </a:rPr>
              <a:t>What is </a:t>
            </a:r>
            <a:r>
              <a:rPr lang="en-US" sz="2800" b="1" u="sng" dirty="0">
                <a:solidFill>
                  <a:srgbClr val="FF0000"/>
                </a:solidFill>
                <a:latin typeface="Arial"/>
                <a:ea typeface="Times New Roman"/>
              </a:rPr>
              <a:t>God’s</a:t>
            </a:r>
            <a:r>
              <a:rPr lang="en-US" sz="2800" dirty="0">
                <a:solidFill>
                  <a:srgbClr val="FF0000"/>
                </a:solidFill>
                <a:latin typeface="Arial"/>
                <a:ea typeface="Times New Roman"/>
              </a:rPr>
              <a:t> way out of this problem?</a:t>
            </a:r>
            <a:endParaRPr lang="en-US" sz="2000" dirty="0">
              <a:solidFill>
                <a:srgbClr val="FF0000"/>
              </a:solidFill>
              <a:latin typeface="Arial"/>
              <a:ea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www.iTeenChallenge.org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09800" y="152400"/>
            <a:ext cx="7543800" cy="1828800"/>
          </a:xfrm>
        </p:spPr>
        <p:txBody>
          <a:bodyPr>
            <a:normAutofit fontScale="90000"/>
          </a:bodyPr>
          <a:lstStyle/>
          <a:p>
            <a:pPr marL="457200" indent="-457200"/>
            <a:r>
              <a:rPr lang="pt-BR" sz="3200" dirty="0"/>
              <a:t>B. 	Quais são as grandes questões relacionadas à solução de problemas?</a:t>
            </a:r>
            <a:r>
              <a:rPr lang="en-US" sz="2000" i="1" dirty="0"/>
              <a:t> </a:t>
            </a:r>
            <a:r>
              <a:rPr lang="en-US" sz="2700" dirty="0">
                <a:solidFill>
                  <a:srgbClr val="FF0000"/>
                </a:solidFill>
              </a:rPr>
              <a:t>What are the big issues related to solving problems?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3405478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38400" y="2209801"/>
            <a:ext cx="7391400" cy="3657599"/>
          </a:xfrm>
        </p:spPr>
        <p:txBody>
          <a:bodyPr>
            <a:normAutofit/>
          </a:bodyPr>
          <a:lstStyle/>
          <a:p>
            <a:pPr marL="800100" indent="-454025"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800" b="1" dirty="0">
                <a:latin typeface="Arial"/>
                <a:ea typeface="Times New Roman"/>
              </a:rPr>
              <a:t>3.	Qual é a maneira de Deus para viver </a:t>
            </a:r>
            <a:r>
              <a:rPr lang="pt-BR" sz="2800" b="1" u="sng" dirty="0">
                <a:solidFill>
                  <a:srgbClr val="FF0000"/>
                </a:solidFill>
                <a:latin typeface="Arial"/>
                <a:ea typeface="Times New Roman"/>
              </a:rPr>
              <a:t>saudável</a:t>
            </a:r>
            <a:r>
              <a:rPr lang="pt-BR" sz="2800" b="1" dirty="0">
                <a:latin typeface="Arial"/>
                <a:ea typeface="Times New Roman"/>
              </a:rPr>
              <a:t> e </a:t>
            </a:r>
            <a:r>
              <a:rPr lang="pt-BR" sz="2800" b="1" u="sng" dirty="0">
                <a:solidFill>
                  <a:srgbClr val="FF0000"/>
                </a:solidFill>
                <a:latin typeface="Arial"/>
                <a:ea typeface="Times New Roman"/>
              </a:rPr>
              <a:t>evitar</a:t>
            </a:r>
            <a:r>
              <a:rPr lang="pt-BR" sz="2800" b="1" dirty="0">
                <a:latin typeface="Arial"/>
                <a:ea typeface="Times New Roman"/>
              </a:rPr>
              <a:t> este problema no futuro?</a:t>
            </a:r>
            <a:r>
              <a:rPr lang="en-US" sz="2800" b="1" dirty="0">
                <a:latin typeface="Arial"/>
                <a:ea typeface="Times New Roman"/>
              </a:rPr>
              <a:t/>
            </a:r>
            <a:br>
              <a:rPr lang="en-US" sz="2800" b="1" dirty="0">
                <a:latin typeface="Arial"/>
                <a:ea typeface="Times New Roman"/>
              </a:rPr>
            </a:br>
            <a:r>
              <a:rPr lang="en-US" sz="2400" dirty="0">
                <a:solidFill>
                  <a:srgbClr val="FF0000"/>
                </a:solidFill>
                <a:latin typeface="Arial"/>
                <a:ea typeface="Times New Roman"/>
              </a:rPr>
              <a:t>What is God’s way to live </a:t>
            </a:r>
            <a:r>
              <a:rPr lang="en-US" sz="2400" b="1" u="sng" dirty="0">
                <a:solidFill>
                  <a:srgbClr val="FF0000"/>
                </a:solidFill>
                <a:latin typeface="Arial"/>
                <a:ea typeface="Times New Roman"/>
              </a:rPr>
              <a:t>healthy</a:t>
            </a:r>
            <a:r>
              <a:rPr lang="en-US" sz="2400" dirty="0">
                <a:solidFill>
                  <a:srgbClr val="FF0000"/>
                </a:solidFill>
                <a:latin typeface="Arial"/>
                <a:ea typeface="Times New Roman"/>
              </a:rPr>
              <a:t> and </a:t>
            </a:r>
            <a:r>
              <a:rPr lang="en-US" sz="2400" b="1" u="sng" dirty="0">
                <a:solidFill>
                  <a:srgbClr val="FF0000"/>
                </a:solidFill>
                <a:latin typeface="Arial"/>
                <a:ea typeface="Times New Roman"/>
              </a:rPr>
              <a:t>avoid</a:t>
            </a:r>
            <a:r>
              <a:rPr lang="en-US" sz="2400" dirty="0">
                <a:solidFill>
                  <a:srgbClr val="FF0000"/>
                </a:solidFill>
                <a:latin typeface="Arial"/>
                <a:ea typeface="Times New Roman"/>
              </a:rPr>
              <a:t> this problem in the future?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www.iTeenChallenge.org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09800" y="152400"/>
            <a:ext cx="7543800" cy="1600200"/>
          </a:xfrm>
        </p:spPr>
        <p:txBody>
          <a:bodyPr>
            <a:normAutofit fontScale="90000"/>
          </a:bodyPr>
          <a:lstStyle/>
          <a:p>
            <a:pPr marL="457200" indent="-457200"/>
            <a:r>
              <a:rPr lang="pt-BR" sz="3200" dirty="0"/>
              <a:t>B. 	Quais são as grandes questões relacionadas à solução de problemas?</a:t>
            </a:r>
            <a:r>
              <a:rPr lang="en-US" sz="2000" i="1" dirty="0"/>
              <a:t> </a:t>
            </a:r>
            <a:r>
              <a:rPr lang="en-US" sz="2700" dirty="0">
                <a:solidFill>
                  <a:srgbClr val="FF0000"/>
                </a:solidFill>
              </a:rPr>
              <a:t>What are the big issues related to solving problems?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5022648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62200" y="2286001"/>
            <a:ext cx="7391400" cy="1676400"/>
          </a:xfrm>
        </p:spPr>
        <p:txBody>
          <a:bodyPr>
            <a:normAutofit/>
          </a:bodyPr>
          <a:lstStyle/>
          <a:p>
            <a:pPr marL="800100" indent="-454025"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800" b="1" dirty="0">
                <a:latin typeface="Arial"/>
                <a:ea typeface="Times New Roman"/>
              </a:rPr>
              <a:t>1.	Pergunte-se, “Você quer </a:t>
            </a:r>
            <a:r>
              <a:rPr lang="pt-BR" sz="2800" b="1" u="sng" dirty="0">
                <a:solidFill>
                  <a:srgbClr val="FF0000"/>
                </a:solidFill>
                <a:latin typeface="Arial"/>
                <a:ea typeface="Times New Roman"/>
              </a:rPr>
              <a:t>mudar</a:t>
            </a:r>
            <a:r>
              <a:rPr lang="pt-BR" sz="2800" b="1" dirty="0">
                <a:latin typeface="Arial"/>
                <a:ea typeface="Times New Roman"/>
              </a:rPr>
              <a:t>?”</a:t>
            </a:r>
            <a:br>
              <a:rPr lang="pt-BR" sz="2800" b="1" dirty="0">
                <a:latin typeface="Arial"/>
                <a:ea typeface="Times New Roman"/>
              </a:rPr>
            </a:br>
            <a:r>
              <a:rPr lang="en-US" sz="2400" dirty="0">
                <a:solidFill>
                  <a:srgbClr val="FF0000"/>
                </a:solidFill>
                <a:latin typeface="Arial"/>
                <a:ea typeface="Times New Roman"/>
              </a:rPr>
              <a:t>Ask yourself, “Do you want to </a:t>
            </a:r>
            <a:r>
              <a:rPr lang="en-US" sz="2400" b="1" u="sng" dirty="0">
                <a:solidFill>
                  <a:srgbClr val="FF0000"/>
                </a:solidFill>
                <a:latin typeface="Arial"/>
                <a:ea typeface="Times New Roman"/>
              </a:rPr>
              <a:t>change</a:t>
            </a:r>
            <a:r>
              <a:rPr lang="en-US" sz="2400" dirty="0">
                <a:solidFill>
                  <a:srgbClr val="FF0000"/>
                </a:solidFill>
                <a:latin typeface="Arial"/>
                <a:ea typeface="Times New Roman"/>
              </a:rPr>
              <a:t>?”</a:t>
            </a:r>
          </a:p>
          <a:p>
            <a:pPr marL="800100" indent="-454025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000" i="1" dirty="0">
                <a:latin typeface="Arial"/>
                <a:ea typeface="Times New Roman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www.iTeenChallenge.org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09800" y="152400"/>
            <a:ext cx="7543800" cy="1981200"/>
          </a:xfrm>
        </p:spPr>
        <p:txBody>
          <a:bodyPr>
            <a:normAutofit fontScale="90000"/>
          </a:bodyPr>
          <a:lstStyle/>
          <a:p>
            <a:pPr marL="457200" indent="-457200"/>
            <a:r>
              <a:rPr lang="pt-BR" sz="3200" dirty="0"/>
              <a:t>C.	Quais são os passos básicos a serem utilizados na solução de problemas?</a:t>
            </a:r>
            <a:r>
              <a:rPr lang="en-US" sz="2000" i="1" dirty="0"/>
              <a:t/>
            </a:r>
            <a:br>
              <a:rPr lang="en-US" sz="2000" i="1" dirty="0"/>
            </a:br>
            <a:r>
              <a:rPr lang="en-US" sz="2700" dirty="0">
                <a:solidFill>
                  <a:srgbClr val="FF0000"/>
                </a:solidFill>
              </a:rPr>
              <a:t>What are the basic steps to using in solving problems?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82000" y="3581400"/>
            <a:ext cx="180975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4332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62200" y="2286001"/>
            <a:ext cx="3733800" cy="3886199"/>
          </a:xfrm>
        </p:spPr>
        <p:txBody>
          <a:bodyPr>
            <a:normAutofit/>
          </a:bodyPr>
          <a:lstStyle/>
          <a:p>
            <a:pPr marL="800100" indent="-454025"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800" b="1" dirty="0">
                <a:latin typeface="Arial"/>
                <a:ea typeface="Times New Roman"/>
              </a:rPr>
              <a:t>2.	O que </a:t>
            </a:r>
            <a:r>
              <a:rPr lang="pt-BR" sz="2800" b="1" u="sng" dirty="0">
                <a:solidFill>
                  <a:srgbClr val="FF0000"/>
                </a:solidFill>
                <a:latin typeface="Arial"/>
                <a:ea typeface="Times New Roman"/>
              </a:rPr>
              <a:t>causou</a:t>
            </a:r>
            <a:r>
              <a:rPr lang="pt-BR" sz="2800" b="1" dirty="0">
                <a:latin typeface="Arial"/>
                <a:ea typeface="Times New Roman"/>
              </a:rPr>
              <a:t> este problema?</a:t>
            </a:r>
            <a:r>
              <a:rPr lang="en-US" sz="2800" b="1" dirty="0">
                <a:latin typeface="Arial"/>
                <a:ea typeface="Times New Roman"/>
              </a:rPr>
              <a:t/>
            </a:r>
            <a:br>
              <a:rPr lang="en-US" sz="2800" b="1" dirty="0">
                <a:latin typeface="Arial"/>
                <a:ea typeface="Times New Roman"/>
              </a:rPr>
            </a:br>
            <a:r>
              <a:rPr lang="en-US" sz="2400" dirty="0">
                <a:solidFill>
                  <a:srgbClr val="FF0000"/>
                </a:solidFill>
                <a:latin typeface="Arial"/>
                <a:ea typeface="Times New Roman"/>
              </a:rPr>
              <a:t>What </a:t>
            </a:r>
            <a:r>
              <a:rPr lang="en-US" sz="2400" b="1" u="sng" dirty="0">
                <a:solidFill>
                  <a:srgbClr val="FF0000"/>
                </a:solidFill>
                <a:latin typeface="Arial"/>
                <a:ea typeface="Times New Roman"/>
              </a:rPr>
              <a:t>caused</a:t>
            </a:r>
            <a:r>
              <a:rPr lang="en-US" sz="2400" dirty="0">
                <a:solidFill>
                  <a:srgbClr val="FF0000"/>
                </a:solidFill>
                <a:latin typeface="Arial"/>
                <a:ea typeface="Times New Roman"/>
              </a:rPr>
              <a:t> this problem?</a:t>
            </a:r>
          </a:p>
          <a:p>
            <a:pPr marL="800100" indent="-454025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000" i="1" dirty="0">
                <a:latin typeface="Arial"/>
                <a:ea typeface="Times New Roman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www.iTeenChallenge.org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09800" y="152400"/>
            <a:ext cx="7543800" cy="1981200"/>
          </a:xfrm>
        </p:spPr>
        <p:txBody>
          <a:bodyPr>
            <a:normAutofit fontScale="90000"/>
          </a:bodyPr>
          <a:lstStyle/>
          <a:p>
            <a:pPr marL="457200" indent="-457200"/>
            <a:r>
              <a:rPr lang="pt-BR" sz="3200" dirty="0"/>
              <a:t>C.	Quais são os passos básicos a serem utilizados na solução de problemas?</a:t>
            </a:r>
            <a:r>
              <a:rPr lang="en-US" sz="2000" i="1" dirty="0"/>
              <a:t/>
            </a:r>
            <a:br>
              <a:rPr lang="en-US" sz="2000" i="1" dirty="0"/>
            </a:br>
            <a:r>
              <a:rPr lang="en-US" sz="2700" dirty="0">
                <a:solidFill>
                  <a:srgbClr val="FF0000"/>
                </a:solidFill>
              </a:rPr>
              <a:t>What are the basic steps to using in solving problems?</a:t>
            </a:r>
            <a:endParaRPr lang="en-US" sz="1800" dirty="0">
              <a:solidFill>
                <a:srgbClr val="FF0000"/>
              </a:solidFill>
            </a:endParaRPr>
          </a:p>
        </p:txBody>
      </p:sp>
      <p:pic>
        <p:nvPicPr>
          <p:cNvPr id="7" name="Picture 6" descr="iceberg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2057400"/>
            <a:ext cx="2819400" cy="423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552852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62200" y="1981200"/>
            <a:ext cx="7391400" cy="3810000"/>
          </a:xfrm>
        </p:spPr>
        <p:txBody>
          <a:bodyPr>
            <a:normAutofit/>
          </a:bodyPr>
          <a:lstStyle/>
          <a:p>
            <a:pPr marL="800100" indent="-454025"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800" b="1" dirty="0">
                <a:latin typeface="Arial"/>
                <a:ea typeface="Times New Roman"/>
              </a:rPr>
              <a:t>3.	O que a Palavra de Deus diz sobre a </a:t>
            </a:r>
            <a:r>
              <a:rPr lang="pt-BR" sz="2800" b="1" u="sng" dirty="0">
                <a:solidFill>
                  <a:srgbClr val="FF0000"/>
                </a:solidFill>
                <a:latin typeface="Arial"/>
                <a:ea typeface="Times New Roman"/>
              </a:rPr>
              <a:t>solução</a:t>
            </a:r>
            <a:r>
              <a:rPr lang="pt-BR" sz="2800" b="1" dirty="0">
                <a:latin typeface="Arial"/>
                <a:ea typeface="Times New Roman"/>
              </a:rPr>
              <a:t> deste problema?</a:t>
            </a:r>
            <a:r>
              <a:rPr lang="en-US" sz="2800" b="1" dirty="0">
                <a:latin typeface="Arial"/>
                <a:ea typeface="Times New Roman"/>
              </a:rPr>
              <a:t/>
            </a:r>
            <a:br>
              <a:rPr lang="en-US" sz="2800" b="1" dirty="0">
                <a:latin typeface="Arial"/>
                <a:ea typeface="Times New Roman"/>
              </a:rPr>
            </a:br>
            <a:r>
              <a:rPr lang="en-US" sz="2400" dirty="0">
                <a:solidFill>
                  <a:srgbClr val="FF0000"/>
                </a:solidFill>
                <a:latin typeface="Arial"/>
                <a:ea typeface="Times New Roman"/>
              </a:rPr>
              <a:t>What does God’s Word say about </a:t>
            </a:r>
            <a:r>
              <a:rPr lang="en-US" sz="2400" b="1" u="sng" dirty="0">
                <a:solidFill>
                  <a:srgbClr val="FF0000"/>
                </a:solidFill>
                <a:latin typeface="Arial"/>
                <a:ea typeface="Times New Roman"/>
              </a:rPr>
              <a:t>solving</a:t>
            </a:r>
            <a:r>
              <a:rPr lang="en-US" sz="2400" dirty="0">
                <a:solidFill>
                  <a:srgbClr val="FF0000"/>
                </a:solidFill>
                <a:latin typeface="Arial"/>
                <a:ea typeface="Times New Roman"/>
              </a:rPr>
              <a:t> this problem?</a:t>
            </a:r>
          </a:p>
          <a:p>
            <a:pPr marL="800100" indent="-454025"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800" b="1" dirty="0">
                <a:latin typeface="Arial"/>
                <a:ea typeface="Times New Roman"/>
              </a:rPr>
              <a:t>4.	Aplique a estratégia do “Despojar-se, revestir-se” de Colossenses 3:1-17</a:t>
            </a:r>
            <a:r>
              <a:rPr lang="en-US" sz="2800" b="1" dirty="0">
                <a:latin typeface="Arial"/>
                <a:ea typeface="Times New Roman"/>
              </a:rPr>
              <a:t/>
            </a:r>
            <a:br>
              <a:rPr lang="en-US" sz="2800" b="1" dirty="0">
                <a:latin typeface="Arial"/>
                <a:ea typeface="Times New Roman"/>
              </a:rPr>
            </a:br>
            <a:r>
              <a:rPr lang="en-US" sz="2400" dirty="0">
                <a:solidFill>
                  <a:srgbClr val="FF0000"/>
                </a:solidFill>
                <a:latin typeface="Arial"/>
                <a:ea typeface="Times New Roman"/>
              </a:rPr>
              <a:t>Apply the “put off, put on” strategy of Colossians 3:1-17</a:t>
            </a:r>
            <a:endParaRPr lang="en-US" sz="1800" dirty="0">
              <a:solidFill>
                <a:srgbClr val="FF0000"/>
              </a:solidFill>
              <a:latin typeface="Arial"/>
              <a:ea typeface="Times New Roman"/>
            </a:endParaRPr>
          </a:p>
          <a:p>
            <a:pPr marL="800100" indent="-454025">
              <a:spcBef>
                <a:spcPts val="0"/>
              </a:spcBef>
              <a:spcAft>
                <a:spcPts val="1000"/>
              </a:spcAft>
              <a:buNone/>
            </a:pPr>
            <a:endParaRPr lang="en-US" sz="2800" dirty="0">
              <a:solidFill>
                <a:srgbClr val="FF0000"/>
              </a:solidFill>
              <a:latin typeface="Arial"/>
              <a:ea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www.iTeenChallenge.org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09800" y="152400"/>
            <a:ext cx="7543800" cy="1828800"/>
          </a:xfrm>
        </p:spPr>
        <p:txBody>
          <a:bodyPr>
            <a:normAutofit fontScale="90000"/>
          </a:bodyPr>
          <a:lstStyle/>
          <a:p>
            <a:pPr marL="457200" indent="-457200"/>
            <a:r>
              <a:rPr lang="pt-BR" sz="3200" dirty="0"/>
              <a:t>C.	Quais são os passos básicos a serem utilizados na solução de problemas?</a:t>
            </a:r>
            <a:br>
              <a:rPr lang="pt-BR" sz="3200" dirty="0"/>
            </a:br>
            <a:r>
              <a:rPr lang="en-US" sz="2700" dirty="0">
                <a:solidFill>
                  <a:srgbClr val="FF0000"/>
                </a:solidFill>
              </a:rPr>
              <a:t>What are the basic steps to using in solving problems?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38981643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09800" y="685801"/>
            <a:ext cx="7391400" cy="3200399"/>
          </a:xfrm>
        </p:spPr>
        <p:txBody>
          <a:bodyPr>
            <a:normAutofit/>
          </a:bodyPr>
          <a:lstStyle/>
          <a:p>
            <a:pPr marL="800100" indent="-454025"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800" b="1" dirty="0">
                <a:latin typeface="Arial"/>
                <a:ea typeface="Times New Roman"/>
              </a:rPr>
              <a:t>5.	</a:t>
            </a:r>
            <a:r>
              <a:rPr lang="pt-BR" sz="2800" b="1" u="sng" dirty="0">
                <a:solidFill>
                  <a:srgbClr val="FF0000"/>
                </a:solidFill>
                <a:latin typeface="Arial"/>
                <a:ea typeface="Times New Roman"/>
              </a:rPr>
              <a:t>Destrua</a:t>
            </a:r>
            <a:r>
              <a:rPr lang="pt-BR" sz="2800" b="1" dirty="0">
                <a:latin typeface="Arial"/>
                <a:ea typeface="Times New Roman"/>
              </a:rPr>
              <a:t> os argumentos que se levantam contra a verdade de Deus</a:t>
            </a:r>
            <a:br>
              <a:rPr lang="pt-BR" sz="2800" b="1" dirty="0">
                <a:latin typeface="Arial"/>
                <a:ea typeface="Times New Roman"/>
              </a:rPr>
            </a:br>
            <a:r>
              <a:rPr lang="pt-BR" sz="2800" b="1" dirty="0">
                <a:latin typeface="Arial"/>
                <a:ea typeface="Times New Roman"/>
              </a:rPr>
              <a:t>		</a:t>
            </a:r>
            <a:r>
              <a:rPr lang="en-US" sz="2800" b="1" dirty="0"/>
              <a:t>2 </a:t>
            </a:r>
            <a:r>
              <a:rPr lang="en-US" sz="2800" b="1" dirty="0" err="1"/>
              <a:t>Coríntios10:5</a:t>
            </a:r>
            <a:endParaRPr lang="en-US" sz="2800" b="1" dirty="0"/>
          </a:p>
          <a:p>
            <a:pPr marL="800100" indent="-454025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b="1" dirty="0">
                <a:solidFill>
                  <a:srgbClr val="FF0000"/>
                </a:solidFill>
                <a:latin typeface="Arial"/>
                <a:ea typeface="Times New Roman"/>
              </a:rPr>
              <a:t>	</a:t>
            </a:r>
            <a:r>
              <a:rPr lang="en-US" sz="2400" b="1" u="sng" dirty="0">
                <a:solidFill>
                  <a:srgbClr val="FF0000"/>
                </a:solidFill>
                <a:latin typeface="Arial"/>
                <a:ea typeface="Times New Roman"/>
              </a:rPr>
              <a:t>Demolish</a:t>
            </a:r>
            <a:r>
              <a:rPr lang="en-US" sz="2400" dirty="0">
                <a:solidFill>
                  <a:srgbClr val="FF0000"/>
                </a:solidFill>
                <a:latin typeface="Arial"/>
                <a:ea typeface="Times New Roman"/>
              </a:rPr>
              <a:t> arguments that set themselves up against God’s truth</a:t>
            </a:r>
            <a:br>
              <a:rPr lang="en-US" sz="2400" dirty="0">
                <a:solidFill>
                  <a:srgbClr val="FF0000"/>
                </a:solidFill>
                <a:latin typeface="Arial"/>
                <a:ea typeface="Times New Roman"/>
              </a:rPr>
            </a:br>
            <a:r>
              <a:rPr lang="en-US" sz="2400" dirty="0">
                <a:solidFill>
                  <a:srgbClr val="FF0000"/>
                </a:solidFill>
                <a:latin typeface="Arial"/>
                <a:ea typeface="Times New Roman"/>
              </a:rPr>
              <a:t>		2 Corinthians 10:5</a:t>
            </a:r>
          </a:p>
          <a:p>
            <a:pPr marL="800100" indent="-454025">
              <a:spcBef>
                <a:spcPts val="0"/>
              </a:spcBef>
              <a:spcAft>
                <a:spcPts val="1000"/>
              </a:spcAft>
              <a:buNone/>
            </a:pPr>
            <a:endParaRPr lang="en-US" sz="1800" dirty="0">
              <a:solidFill>
                <a:srgbClr val="FF0000"/>
              </a:solidFill>
              <a:latin typeface="Arial"/>
              <a:ea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www.iTeenChallenge.org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85"/>
          <a:stretch/>
        </p:blipFill>
        <p:spPr>
          <a:xfrm>
            <a:off x="2667000" y="4463790"/>
            <a:ext cx="2705100" cy="1251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2937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dc37da6d8cf793ca9671c82538b8359ac8b2ec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238</TotalTime>
  <Words>236</Words>
  <Application>Microsoft Office PowerPoint</Application>
  <PresentationFormat>Widescreen</PresentationFormat>
  <Paragraphs>91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Uma introdução às habilidades básicas de resolução de problemas An introduction to basic  problem solving skills</vt:lpstr>
      <vt:lpstr>A. Quais são as suas velhas maneiras de resolver problemas?  What are their old ways of solving problems?</vt:lpstr>
      <vt:lpstr>B.  Quais são as grandes questões relacionadas à solução de problemas? What are the big issues related to solving problems?</vt:lpstr>
      <vt:lpstr>B.  Quais são as grandes questões relacionadas à solução de problemas? What are the big issues related to solving problems?</vt:lpstr>
      <vt:lpstr>B.  Quais são as grandes questões relacionadas à solução de problemas? What are the big issues related to solving problems?</vt:lpstr>
      <vt:lpstr>C. Quais são os passos básicos a serem utilizados na solução de problemas? What are the basic steps to using in solving problems?</vt:lpstr>
      <vt:lpstr>C. Quais são os passos básicos a serem utilizados na solução de problemas? What are the basic steps to using in solving problems?</vt:lpstr>
      <vt:lpstr>C. Quais são os passos básicos a serem utilizados na solução de problemas? What are the basic steps to using in solving problems?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Questões para discussão Questions for discussion</vt:lpstr>
      <vt:lpstr>Informação para contatar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Habilidades para resolver problemas básicos                                                           Basic Problem Solving Skills</dc:title>
  <dc:creator>Gregg</dc:creator>
  <cp:lastModifiedBy>Dave Batty</cp:lastModifiedBy>
  <cp:revision>18</cp:revision>
  <dcterms:created xsi:type="dcterms:W3CDTF">2012-04-17T14:43:41Z</dcterms:created>
  <dcterms:modified xsi:type="dcterms:W3CDTF">2019-11-29T11:49:43Z</dcterms:modified>
</cp:coreProperties>
</file>