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72" r:id="rId7"/>
    <p:sldId id="263" r:id="rId8"/>
    <p:sldId id="265" r:id="rId9"/>
    <p:sldId id="266" r:id="rId10"/>
    <p:sldId id="267" r:id="rId11"/>
    <p:sldId id="268" r:id="rId12"/>
    <p:sldId id="273" r:id="rId13"/>
    <p:sldId id="271" r:id="rId14"/>
    <p:sldId id="274" r:id="rId15"/>
    <p:sldId id="275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9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5C31C-AD41-420D-B3C8-1CDC56BE229C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7FA42-39E8-4FF4-91FF-8E09F8DBF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69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4 - 2016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T501.09   www.iTeenChallenge.org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T501.09   www.iTeenChallenge.org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T501.09   www.iTeenChallenge.org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T501.09   www.iTeenChallenge.org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T501.09   www.iTeenChallenge.org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T501.09   www.iTeenChallenge.org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T501.09   www.iTeenChallenge.org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T501.09   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T501.09   www.iTeenChallenge.org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en-US" smtClean="0"/>
              <a:t>4 - 2016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T501.09   www.iTeenChallenge.org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4 - 2016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T501.09   www.iTeenChallenge.org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4 - 2016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T501.09   www.iTeenChallenge.org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 spd="slow">
    <p:push dir="u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1"/>
                </a:solidFill>
                <a:effectLst/>
              </a:rPr>
              <a:t>Способности к решению базовых проблем </a:t>
            </a:r>
            <a:r>
              <a:rPr lang="en-US" sz="44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400" dirty="0" smtClean="0">
                <a:solidFill>
                  <a:schemeClr val="tx1"/>
                </a:solidFill>
                <a:effectLst/>
              </a:rPr>
            </a:br>
            <a:r>
              <a:rPr lang="pt-BR" sz="4000" b="1" dirty="0" smtClean="0">
                <a:solidFill>
                  <a:srgbClr val="C00000"/>
                </a:solidFill>
                <a:effectLst/>
              </a:rPr>
              <a:t>Basic </a:t>
            </a:r>
            <a:r>
              <a:rPr lang="pt-BR" sz="4000" b="1" dirty="0">
                <a:solidFill>
                  <a:srgbClr val="C00000"/>
                </a:solidFill>
                <a:effectLst/>
              </a:rPr>
              <a:t>Problem Solving </a:t>
            </a:r>
            <a:r>
              <a:rPr lang="pt-BR" sz="4000" b="1" dirty="0" smtClean="0">
                <a:solidFill>
                  <a:srgbClr val="C00000"/>
                </a:solidFill>
                <a:effectLst/>
              </a:rPr>
              <a:t>Skills</a:t>
            </a:r>
            <a:endParaRPr lang="en-US" sz="53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2895600"/>
            <a:ext cx="6248400" cy="161091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Наставляя людей с контролирующими жизнь проблемами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Discipling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people with life-controlling problems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T501.09   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44958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Автор Дэвид Бетти</a:t>
            </a:r>
            <a:r>
              <a:rPr lang="en-US" dirty="0" smtClean="0"/>
              <a:t>  By Dave Batty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0303"/>
            <a:ext cx="3657298" cy="169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970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914400"/>
            <a:ext cx="7696200" cy="5257800"/>
          </a:xfrm>
        </p:spPr>
        <p:txBody>
          <a:bodyPr>
            <a:normAutofit/>
          </a:bodyPr>
          <a:lstStyle/>
          <a:p>
            <a:pPr marL="466725" marR="0" indent="-454025">
              <a:spcBef>
                <a:spcPts val="0"/>
              </a:spcBef>
              <a:spcAft>
                <a:spcPts val="2400"/>
              </a:spcAft>
              <a:buNone/>
            </a:pPr>
            <a:r>
              <a:rPr lang="pt-BR" sz="3200" b="1" dirty="0" smtClean="0">
                <a:effectLst/>
                <a:latin typeface="Arial"/>
                <a:ea typeface="Times New Roman"/>
              </a:rPr>
              <a:t>7.	</a:t>
            </a:r>
            <a:r>
              <a:rPr lang="ru-RU" sz="3200" b="1" dirty="0" smtClean="0"/>
              <a:t>Какой </a:t>
            </a:r>
            <a:r>
              <a:rPr lang="ru-RU" sz="3200" b="1" u="sng" dirty="0" smtClean="0">
                <a:solidFill>
                  <a:srgbClr val="FF0000"/>
                </a:solidFill>
              </a:rPr>
              <a:t>рост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/>
              <a:t>должен произойти в моей жизни, чтобы я смог победить проблему? </a:t>
            </a:r>
            <a:r>
              <a:rPr lang="pt-BR" sz="2800" b="1" dirty="0">
                <a:latin typeface="Arial"/>
              </a:rPr>
              <a:t/>
            </a:r>
            <a:br>
              <a:rPr lang="pt-BR" sz="2800" b="1" dirty="0">
                <a:latin typeface="Arial"/>
              </a:rPr>
            </a:br>
            <a:r>
              <a:rPr lang="en-US" sz="1800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What </a:t>
            </a:r>
            <a:r>
              <a:rPr lang="en-US" sz="1800" b="1" u="sng" dirty="0">
                <a:solidFill>
                  <a:srgbClr val="C00000"/>
                </a:solidFill>
                <a:effectLst/>
                <a:latin typeface="Arial"/>
                <a:ea typeface="Times New Roman"/>
              </a:rPr>
              <a:t>growth</a:t>
            </a:r>
            <a:r>
              <a:rPr lang="en-US" sz="1800" dirty="0">
                <a:solidFill>
                  <a:srgbClr val="C00000"/>
                </a:solidFill>
                <a:effectLst/>
                <a:latin typeface="Arial"/>
                <a:ea typeface="Times New Roman"/>
              </a:rPr>
              <a:t> needs to take place in my life so that I can overcome this problem?</a:t>
            </a:r>
            <a:endParaRPr lang="pt-BR" sz="1900" dirty="0" smtClean="0">
              <a:solidFill>
                <a:srgbClr val="C00000"/>
              </a:solidFill>
              <a:effectLst/>
              <a:latin typeface="Arial"/>
              <a:ea typeface="Times New Roman"/>
            </a:endParaRPr>
          </a:p>
          <a:p>
            <a:pPr marL="790575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  <a:tabLst>
                <a:tab pos="3886200" algn="l"/>
              </a:tabLst>
            </a:pPr>
            <a:r>
              <a:rPr lang="ru-RU" sz="2400" b="1" dirty="0" smtClean="0"/>
              <a:t>Какую часть должен выполнить Бог? 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pt-BR" sz="1800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What </a:t>
            </a:r>
            <a:r>
              <a:rPr lang="pt-BR" sz="1800" dirty="0">
                <a:solidFill>
                  <a:srgbClr val="C00000"/>
                </a:solidFill>
                <a:effectLst/>
                <a:latin typeface="Arial"/>
                <a:ea typeface="Times New Roman"/>
              </a:rPr>
              <a:t>is God’s </a:t>
            </a:r>
            <a:r>
              <a:rPr lang="pt-BR" sz="1800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part</a:t>
            </a:r>
            <a:r>
              <a:rPr lang="pt-BR" sz="1800" dirty="0">
                <a:solidFill>
                  <a:srgbClr val="C00000"/>
                </a:solidFill>
                <a:effectLst/>
                <a:latin typeface="Arial"/>
                <a:ea typeface="Times New Roman"/>
              </a:rPr>
              <a:t>?</a:t>
            </a:r>
          </a:p>
          <a:p>
            <a:pPr marL="790575" marR="0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/>
              <a:t>Какова моя часть</a:t>
            </a:r>
            <a:r>
              <a:rPr lang="en-US" sz="2400" b="1" dirty="0" smtClean="0"/>
              <a:t>?   </a:t>
            </a:r>
            <a:br>
              <a:rPr lang="en-US" sz="2400" b="1" dirty="0" smtClean="0"/>
            </a:br>
            <a:r>
              <a:rPr lang="pt-BR" sz="1800" dirty="0" smtClean="0">
                <a:solidFill>
                  <a:srgbClr val="C00000"/>
                </a:solidFill>
                <a:latin typeface="Arial"/>
                <a:ea typeface="Times New Roman"/>
              </a:rPr>
              <a:t>What is my part?</a:t>
            </a:r>
          </a:p>
          <a:p>
            <a:pPr marL="790575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/>
              <a:t>Какова часть другого человека</a:t>
            </a:r>
            <a:r>
              <a:rPr lang="ru-RU" sz="2400" b="1" dirty="0" smtClean="0">
                <a:latin typeface="+mj-lt"/>
              </a:rPr>
              <a:t>?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</a:rPr>
              <a:t>  </a:t>
            </a:r>
            <a:br>
              <a:rPr lang="en-US" sz="2400" b="1" dirty="0" smtClean="0">
                <a:solidFill>
                  <a:srgbClr val="C00000"/>
                </a:solidFill>
                <a:latin typeface="+mj-lt"/>
              </a:rPr>
            </a:br>
            <a:r>
              <a:rPr lang="en-US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 is the other </a:t>
            </a:r>
            <a:r>
              <a:rPr lang="en-US" sz="1800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person’s part?</a:t>
            </a:r>
            <a:endParaRPr lang="en-US" sz="1800" dirty="0">
              <a:solidFill>
                <a:srgbClr val="C000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T501.09   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2088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457200"/>
            <a:ext cx="7391400" cy="4952999"/>
          </a:xfrm>
        </p:spPr>
        <p:txBody>
          <a:bodyPr>
            <a:normAutofit/>
          </a:bodyPr>
          <a:lstStyle/>
          <a:p>
            <a:pPr marL="466725" lvl="0" indent="-454025">
              <a:spcBef>
                <a:spcPts val="0"/>
              </a:spcBef>
              <a:spcAft>
                <a:spcPts val="2000"/>
              </a:spcAft>
              <a:buNone/>
            </a:pPr>
            <a:r>
              <a:rPr lang="pt-BR" sz="2800" b="1" dirty="0">
                <a:effectLst/>
                <a:latin typeface="Arial"/>
                <a:ea typeface="Times New Roman"/>
              </a:rPr>
              <a:t>8.	</a:t>
            </a:r>
            <a:r>
              <a:rPr lang="ru-RU" sz="2800" b="1" dirty="0" smtClean="0"/>
              <a:t>Как </a:t>
            </a:r>
            <a:r>
              <a:rPr lang="ru-RU" sz="2800" b="1" u="sng" dirty="0" smtClean="0">
                <a:solidFill>
                  <a:srgbClr val="C00000"/>
                </a:solidFill>
              </a:rPr>
              <a:t>подотчетный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/>
              <a:t>человек сопоставляется с этим решением?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1800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How </a:t>
            </a:r>
            <a:r>
              <a:rPr lang="en-US" sz="1800" dirty="0">
                <a:solidFill>
                  <a:srgbClr val="C00000"/>
                </a:solidFill>
                <a:effectLst/>
                <a:latin typeface="Arial"/>
                <a:ea typeface="Times New Roman"/>
              </a:rPr>
              <a:t>does a person of accountability fit into this solution</a:t>
            </a:r>
            <a:r>
              <a:rPr lang="en-US" sz="1800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?</a:t>
            </a:r>
            <a:endParaRPr lang="en-US" sz="1900" dirty="0" smtClean="0">
              <a:solidFill>
                <a:srgbClr val="C00000"/>
              </a:solidFill>
              <a:effectLst/>
              <a:latin typeface="Arial"/>
              <a:ea typeface="Times New Roman"/>
            </a:endParaRPr>
          </a:p>
          <a:p>
            <a:pPr marL="800100" marR="0" indent="-454025"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 smtClean="0">
                <a:effectLst/>
                <a:latin typeface="Arial"/>
                <a:ea typeface="Times New Roman"/>
              </a:rPr>
              <a:t>	</a:t>
            </a:r>
            <a:endParaRPr lang="en-US" sz="2800" b="1" dirty="0">
              <a:effectLst/>
              <a:latin typeface="Arial"/>
              <a:ea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T501.09   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810000"/>
            <a:ext cx="3256328" cy="216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0668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/>
          <a:lstStyle/>
          <a:p>
            <a:pPr marL="109728" indent="0">
              <a:buNone/>
            </a:pPr>
            <a:r>
              <a:rPr lang="ru-RU" dirty="0"/>
              <a:t>Наша цель заключается в том, чтобы обеспечить </a:t>
            </a:r>
            <a:r>
              <a:rPr lang="ru-RU" b="1" dirty="0"/>
              <a:t>«инструментами» </a:t>
            </a:r>
            <a:r>
              <a:rPr lang="ru-RU" dirty="0"/>
              <a:t>своих студентов, чтобы они могли использовать их в своей повседневной жизни, когда появится необходимость обратиться к своей </a:t>
            </a:r>
            <a:r>
              <a:rPr lang="ru-RU" b="1" dirty="0"/>
              <a:t>«коробке инструментов»</a:t>
            </a:r>
            <a:r>
              <a:rPr lang="ru-RU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>
                <a:solidFill>
                  <a:srgbClr val="C00000"/>
                </a:solidFill>
              </a:rPr>
              <a:t>Our </a:t>
            </a:r>
            <a:r>
              <a:rPr lang="en-US" sz="1800" dirty="0">
                <a:solidFill>
                  <a:srgbClr val="C00000"/>
                </a:solidFill>
              </a:rPr>
              <a:t>goal is to provide students </a:t>
            </a:r>
            <a:r>
              <a:rPr lang="en-US" sz="1800" dirty="0" smtClean="0">
                <a:solidFill>
                  <a:srgbClr val="C00000"/>
                </a:solidFill>
              </a:rPr>
              <a:t/>
            </a:r>
            <a:br>
              <a:rPr lang="en-US" sz="1800" dirty="0" smtClean="0">
                <a:solidFill>
                  <a:srgbClr val="C00000"/>
                </a:solidFill>
              </a:rPr>
            </a:br>
            <a:r>
              <a:rPr lang="en-US" sz="1800" dirty="0" smtClean="0">
                <a:solidFill>
                  <a:srgbClr val="C00000"/>
                </a:solidFill>
              </a:rPr>
              <a:t>with </a:t>
            </a:r>
            <a:r>
              <a:rPr lang="en-US" sz="1800" dirty="0">
                <a:solidFill>
                  <a:srgbClr val="C00000"/>
                </a:solidFill>
              </a:rPr>
              <a:t>“tools” that they can put in </a:t>
            </a:r>
            <a:r>
              <a:rPr lang="en-US" sz="1800" dirty="0" smtClean="0">
                <a:solidFill>
                  <a:srgbClr val="C00000"/>
                </a:solidFill>
              </a:rPr>
              <a:t/>
            </a:r>
            <a:br>
              <a:rPr lang="en-US" sz="1800" dirty="0" smtClean="0">
                <a:solidFill>
                  <a:srgbClr val="C00000"/>
                </a:solidFill>
              </a:rPr>
            </a:br>
            <a:r>
              <a:rPr lang="en-US" sz="1800" dirty="0" smtClean="0">
                <a:solidFill>
                  <a:srgbClr val="C00000"/>
                </a:solidFill>
              </a:rPr>
              <a:t>their </a:t>
            </a:r>
            <a:r>
              <a:rPr lang="en-US" sz="1800" dirty="0">
                <a:solidFill>
                  <a:srgbClr val="C00000"/>
                </a:solidFill>
              </a:rPr>
              <a:t>“toolbox for life” and </a:t>
            </a:r>
            <a:r>
              <a:rPr lang="en-US" sz="1800" dirty="0" smtClean="0">
                <a:solidFill>
                  <a:srgbClr val="C00000"/>
                </a:solidFill>
              </a:rPr>
              <a:t/>
            </a:r>
            <a:br>
              <a:rPr lang="en-US" sz="1800" dirty="0" smtClean="0">
                <a:solidFill>
                  <a:srgbClr val="C00000"/>
                </a:solidFill>
              </a:rPr>
            </a:br>
            <a:r>
              <a:rPr lang="en-US" sz="1800" dirty="0" smtClean="0">
                <a:solidFill>
                  <a:srgbClr val="C00000"/>
                </a:solidFill>
              </a:rPr>
              <a:t>use hen </a:t>
            </a:r>
            <a:r>
              <a:rPr lang="en-US" sz="1800" dirty="0">
                <a:solidFill>
                  <a:srgbClr val="C00000"/>
                </a:solidFill>
              </a:rPr>
              <a:t>needed to address </a:t>
            </a:r>
            <a:r>
              <a:rPr lang="en-US" sz="1800" dirty="0" smtClean="0">
                <a:solidFill>
                  <a:srgbClr val="C00000"/>
                </a:solidFill>
              </a:rPr>
              <a:t/>
            </a:r>
            <a:br>
              <a:rPr lang="en-US" sz="1800" dirty="0" smtClean="0">
                <a:solidFill>
                  <a:srgbClr val="C00000"/>
                </a:solidFill>
              </a:rPr>
            </a:br>
            <a:r>
              <a:rPr lang="en-US" sz="1800" dirty="0" smtClean="0">
                <a:solidFill>
                  <a:srgbClr val="C00000"/>
                </a:solidFill>
              </a:rPr>
              <a:t>the </a:t>
            </a:r>
            <a:r>
              <a:rPr lang="en-US" sz="1800" dirty="0">
                <a:solidFill>
                  <a:srgbClr val="C00000"/>
                </a:solidFill>
              </a:rPr>
              <a:t>problems in their life.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T501.09   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120458"/>
            <a:ext cx="2971800" cy="298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432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T501.09   www.iTeenChallenge.org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2296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Все мы должны учиться применять библейские стратегии в решении жизненных проблем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all need to learn to use Biblical strategies in solving the problems in our life.</a:t>
            </a:r>
            <a:endParaRPr lang="en-US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И все мы будем сталкиваться с проблемами в жизни.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We all will encounter problems in our life.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То, как мы реагируем на проблемы, является секретом успешного христианского ученичества.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How 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we respond to these problems is the key to being a successful disciple of Jesus.</a:t>
            </a:r>
            <a:endParaRPr lang="en-US" sz="1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6810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752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az-Cyrl-A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Вопросы для обсуждения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Questions for discussion </a:t>
            </a:r>
            <a:endParaRPr lang="en-US" sz="2400" b="0" i="1" dirty="0">
              <a:solidFill>
                <a:srgbClr val="C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4 - 2016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606040" y="6400800"/>
            <a:ext cx="3642360" cy="359735"/>
          </a:xfrm>
        </p:spPr>
        <p:txBody>
          <a:bodyPr/>
          <a:lstStyle/>
          <a:p>
            <a:r>
              <a:rPr lang="en-US" smtClean="0"/>
              <a:t>T501.09   www.iTeenChallenge.org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47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az-Cyrl-AZ" sz="4000" dirty="0" smtClean="0"/>
              <a:t>Контактная информация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6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4400" dirty="0" smtClean="0"/>
              <a:t>Global Teen Challenge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1400" dirty="0" smtClean="0"/>
          </a:p>
          <a:p>
            <a:pPr algn="ctr">
              <a:buNone/>
              <a:defRPr/>
            </a:pPr>
            <a:r>
              <a:rPr lang="en-US" sz="4400" dirty="0" smtClean="0"/>
              <a:t>www.GlobalTC.org</a:t>
            </a:r>
          </a:p>
          <a:p>
            <a:pPr algn="ctr">
              <a:buNone/>
              <a:defRPr/>
            </a:pPr>
            <a:r>
              <a:rPr lang="en-US" sz="4400" dirty="0" smtClean="0"/>
              <a:t>www.iTeenChallenge.org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3600" dirty="0" smtClean="0"/>
              <a:t>706-576-6555</a:t>
            </a:r>
            <a:endParaRPr lang="en-US" sz="4400" dirty="0" smtClean="0"/>
          </a:p>
        </p:txBody>
      </p:sp>
      <p:pic>
        <p:nvPicPr>
          <p:cNvPr id="1741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0" y="4517269"/>
            <a:ext cx="3695700" cy="17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239000" y="6560344"/>
            <a:ext cx="1408272" cy="221456"/>
          </a:xfrm>
        </p:spPr>
        <p:txBody>
          <a:bodyPr/>
          <a:lstStyle/>
          <a:p>
            <a:pPr algn="ctr"/>
            <a:r>
              <a:rPr lang="en-US" smtClean="0"/>
              <a:t>4 - 2016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451847" y="6560344"/>
            <a:ext cx="558553" cy="221456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48840" y="6324600"/>
            <a:ext cx="4175760" cy="457200"/>
          </a:xfrm>
        </p:spPr>
        <p:txBody>
          <a:bodyPr/>
          <a:lstStyle/>
          <a:p>
            <a:r>
              <a:rPr lang="en-US" smtClean="0"/>
              <a:t>T501.09   www.iTeenChallenge.org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7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438401"/>
            <a:ext cx="7391400" cy="2590800"/>
          </a:xfrm>
        </p:spPr>
        <p:txBody>
          <a:bodyPr>
            <a:normAutofit/>
          </a:bodyPr>
          <a:lstStyle/>
          <a:p>
            <a:r>
              <a:rPr lang="ru-RU" sz="2400" b="1" dirty="0"/>
              <a:t>Как </a:t>
            </a:r>
            <a:r>
              <a:rPr lang="ru-RU" sz="2400" b="1" dirty="0" smtClean="0"/>
              <a:t>они решали проблемы до того как попасть в Тин Челлендж?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1800" dirty="0" smtClean="0">
                <a:solidFill>
                  <a:srgbClr val="C00000"/>
                </a:solidFill>
              </a:rPr>
              <a:t>How did they solve problems before they came to Teen Challenge?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T501.09   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"/>
            <a:ext cx="7543800" cy="2438400"/>
          </a:xfrm>
        </p:spPr>
        <p:txBody>
          <a:bodyPr>
            <a:normAutofit/>
          </a:bodyPr>
          <a:lstStyle/>
          <a:p>
            <a:pPr marL="457200" lvl="0" indent="-457200"/>
            <a:r>
              <a:rPr lang="pt-BR" sz="2700" dirty="0" smtClean="0">
                <a:solidFill>
                  <a:schemeClr val="tx1"/>
                </a:solidFill>
              </a:rPr>
              <a:t>A. </a:t>
            </a:r>
            <a:r>
              <a:rPr lang="ru-RU" sz="2700" dirty="0" smtClean="0">
                <a:solidFill>
                  <a:schemeClr val="tx1"/>
                </a:solidFill>
              </a:rPr>
              <a:t>Каковы были способы решения проблем, которые использовали ваши студенты до прихода в программу?</a:t>
            </a:r>
            <a:r>
              <a:rPr lang="en-US" sz="2700" i="1" dirty="0"/>
              <a:t/>
            </a:r>
            <a:br>
              <a:rPr lang="en-US" sz="2700" i="1" dirty="0"/>
            </a:br>
            <a:r>
              <a:rPr lang="en-US" sz="1800" dirty="0" smtClean="0">
                <a:solidFill>
                  <a:srgbClr val="C00000"/>
                </a:solidFill>
              </a:rPr>
              <a:t>What </a:t>
            </a:r>
            <a:r>
              <a:rPr lang="en-US" sz="1800" dirty="0">
                <a:solidFill>
                  <a:srgbClr val="C00000"/>
                </a:solidFill>
              </a:rPr>
              <a:t>are their old ways of solving problems?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648200"/>
            <a:ext cx="314325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827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43400" y="2286000"/>
            <a:ext cx="4114800" cy="3581400"/>
          </a:xfrm>
        </p:spPr>
        <p:txBody>
          <a:bodyPr>
            <a:normAutofit/>
          </a:bodyPr>
          <a:lstStyle/>
          <a:p>
            <a:pPr marL="860425" lvl="0" indent="-514350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Wingdings 3"/>
              <a:buAutoNum type="arabicPeriod"/>
            </a:pPr>
            <a:r>
              <a:rPr lang="ru-RU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Встречайте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проблему лицом к лицу. </a:t>
            </a:r>
            <a:r>
              <a:rPr lang="ru-RU" sz="2800" b="1" dirty="0" smtClean="0">
                <a:latin typeface="Arial"/>
                <a:ea typeface="Times New Roman"/>
              </a:rPr>
              <a:t>не бежать от ваших проблем</a:t>
            </a:r>
            <a:r>
              <a:rPr lang="en-US" sz="2800" b="1" dirty="0" smtClean="0">
                <a:latin typeface="Arial"/>
                <a:ea typeface="Times New Roman"/>
              </a:rPr>
              <a:t/>
            </a:r>
            <a:br>
              <a:rPr lang="en-US" sz="2800" b="1" dirty="0" smtClean="0">
                <a:latin typeface="Arial"/>
                <a:ea typeface="Times New Roman"/>
              </a:rPr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Иакова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1: 2</a:t>
            </a:r>
            <a:r>
              <a:rPr lang="en-US" sz="28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/>
            </a:r>
            <a:br>
              <a:rPr lang="en-US" sz="28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en-US" sz="1800" b="1" u="sng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Face</a:t>
            </a:r>
            <a:r>
              <a:rPr lang="en-US" sz="1800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 </a:t>
            </a:r>
            <a:r>
              <a:rPr lang="en-US" sz="1800" dirty="0">
                <a:solidFill>
                  <a:srgbClr val="C00000"/>
                </a:solidFill>
                <a:effectLst/>
                <a:latin typeface="Arial"/>
                <a:ea typeface="Times New Roman"/>
              </a:rPr>
              <a:t>your </a:t>
            </a:r>
            <a:r>
              <a:rPr lang="en-US" sz="1800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problems</a:t>
            </a:r>
            <a:r>
              <a:rPr lang="en-US" sz="1800" dirty="0">
                <a:solidFill>
                  <a:srgbClr val="C00000"/>
                </a:solidFill>
                <a:effectLst/>
                <a:latin typeface="Arial"/>
                <a:ea typeface="Times New Roman"/>
              </a:rPr>
              <a:t>. Don’t run from your problems. </a:t>
            </a:r>
            <a:r>
              <a:rPr lang="en-US" sz="1800" dirty="0">
                <a:solidFill>
                  <a:srgbClr val="C00000"/>
                </a:solidFill>
                <a:latin typeface="Arial"/>
                <a:ea typeface="Times New Roman"/>
              </a:rPr>
              <a:t/>
            </a:r>
            <a:br>
              <a:rPr lang="en-US" sz="1800" dirty="0">
                <a:solidFill>
                  <a:srgbClr val="C00000"/>
                </a:solidFill>
                <a:latin typeface="Arial"/>
                <a:ea typeface="Times New Roman"/>
              </a:rPr>
            </a:br>
            <a:r>
              <a:rPr lang="en-US" sz="1800" dirty="0" smtClean="0">
                <a:solidFill>
                  <a:srgbClr val="C00000"/>
                </a:solidFill>
                <a:latin typeface="Arial"/>
                <a:ea typeface="Times New Roman"/>
              </a:rPr>
              <a:t>James 1:2</a:t>
            </a:r>
            <a:endParaRPr lang="en-US" sz="2400" dirty="0">
              <a:solidFill>
                <a:srgbClr val="C00000"/>
              </a:solidFill>
              <a:effectLst/>
              <a:latin typeface="Arial"/>
              <a:ea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T501.09   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543800" cy="2057400"/>
          </a:xfrm>
        </p:spPr>
        <p:txBody>
          <a:bodyPr>
            <a:normAutofit/>
          </a:bodyPr>
          <a:lstStyle/>
          <a:p>
            <a:pPr marL="457200" indent="-457200"/>
            <a:r>
              <a:rPr lang="ru-RU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Б.	Каковы главные вопросы, связанные с решением проблем?</a:t>
            </a:r>
            <a:r>
              <a:rPr lang="en-US" sz="3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are the big issues related to </a:t>
            </a:r>
            <a:r>
              <a:rPr lang="en-US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solving </a:t>
            </a:r>
            <a:r>
              <a:rPr lang="en-US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problems?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590800"/>
            <a:ext cx="2467721" cy="208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717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133600"/>
            <a:ext cx="7543800" cy="3886199"/>
          </a:xfrm>
        </p:spPr>
        <p:txBody>
          <a:bodyPr>
            <a:normAutofit/>
          </a:bodyPr>
          <a:lstStyle/>
          <a:p>
            <a:pPr marL="465138" lvl="0" indent="-465138">
              <a:spcBef>
                <a:spcPts val="0"/>
              </a:spcBef>
              <a:spcAft>
                <a:spcPts val="5400"/>
              </a:spcAft>
              <a:buNone/>
            </a:pPr>
            <a:r>
              <a:rPr lang="pt-BR" sz="2800" b="1" dirty="0" smtClean="0">
                <a:effectLst/>
                <a:latin typeface="Arial"/>
                <a:ea typeface="Times New Roman"/>
              </a:rPr>
              <a:t>2.	</a:t>
            </a:r>
            <a:r>
              <a:rPr lang="ru-RU" sz="2800" b="1" dirty="0" smtClean="0"/>
              <a:t>Каковы </a:t>
            </a:r>
            <a:r>
              <a:rPr lang="ru-RU" sz="2800" b="1" u="sng" dirty="0" smtClean="0">
                <a:solidFill>
                  <a:srgbClr val="C00000"/>
                </a:solidFill>
              </a:rPr>
              <a:t>Божьи</a:t>
            </a:r>
            <a:r>
              <a:rPr lang="ru-RU" sz="2800" b="1" dirty="0" smtClean="0"/>
              <a:t> пути решения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/>
              <a:t>этой проблемы?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800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What </a:t>
            </a:r>
            <a:r>
              <a:rPr lang="en-US" sz="1800" dirty="0">
                <a:solidFill>
                  <a:srgbClr val="C00000"/>
                </a:solidFill>
                <a:effectLst/>
                <a:latin typeface="Arial"/>
                <a:ea typeface="Times New Roman"/>
              </a:rPr>
              <a:t>is </a:t>
            </a:r>
            <a:r>
              <a:rPr lang="en-US" sz="1800" b="1" u="sng" dirty="0">
                <a:solidFill>
                  <a:srgbClr val="C00000"/>
                </a:solidFill>
                <a:effectLst/>
                <a:latin typeface="Arial"/>
                <a:ea typeface="Times New Roman"/>
              </a:rPr>
              <a:t>God’s</a:t>
            </a:r>
            <a:r>
              <a:rPr lang="en-US" sz="1800" dirty="0">
                <a:solidFill>
                  <a:srgbClr val="C00000"/>
                </a:solidFill>
                <a:effectLst/>
                <a:latin typeface="Arial"/>
                <a:ea typeface="Times New Roman"/>
              </a:rPr>
              <a:t> way out of this problem</a:t>
            </a:r>
            <a:r>
              <a:rPr lang="en-US" sz="1800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?</a:t>
            </a:r>
          </a:p>
          <a:p>
            <a:pPr marL="454025" lvl="0" indent="-454025"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800" b="1" dirty="0" smtClean="0">
                <a:latin typeface="Arial"/>
                <a:ea typeface="Times New Roman"/>
              </a:rPr>
              <a:t>3.	</a:t>
            </a:r>
            <a:r>
              <a:rPr lang="ru-RU" sz="2800" b="1" dirty="0" smtClean="0"/>
              <a:t>Какой </a:t>
            </a:r>
            <a:r>
              <a:rPr lang="ru-RU" sz="2800" b="1" dirty="0"/>
              <a:t>путь предлагает Бог, чтобы жить </a:t>
            </a:r>
            <a:r>
              <a:rPr lang="ru-RU" sz="2800" b="1" u="sng" dirty="0">
                <a:solidFill>
                  <a:srgbClr val="C00000"/>
                </a:solidFill>
              </a:rPr>
              <a:t>здоровой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/>
              <a:t>жизнью и </a:t>
            </a:r>
            <a:r>
              <a:rPr lang="ru-RU" sz="2800" b="1" u="sng" dirty="0">
                <a:solidFill>
                  <a:srgbClr val="C00000"/>
                </a:solidFill>
              </a:rPr>
              <a:t>избегать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/>
              <a:t>проблем в </a:t>
            </a:r>
            <a:r>
              <a:rPr lang="ru-RU" sz="2800" b="1" dirty="0" smtClean="0"/>
              <a:t>будущем?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800" dirty="0" smtClean="0">
                <a:solidFill>
                  <a:srgbClr val="C00000"/>
                </a:solidFill>
                <a:latin typeface="Arial"/>
                <a:ea typeface="Times New Roman"/>
              </a:rPr>
              <a:t>What </a:t>
            </a:r>
            <a:r>
              <a:rPr lang="en-US" sz="1800" dirty="0">
                <a:solidFill>
                  <a:srgbClr val="C00000"/>
                </a:solidFill>
                <a:latin typeface="Arial"/>
                <a:ea typeface="Times New Roman"/>
              </a:rPr>
              <a:t>is God’s way to live </a:t>
            </a:r>
            <a:r>
              <a:rPr lang="en-US" sz="1800" b="1" u="sng" dirty="0">
                <a:solidFill>
                  <a:srgbClr val="C00000"/>
                </a:solidFill>
                <a:latin typeface="Arial"/>
                <a:ea typeface="Times New Roman"/>
              </a:rPr>
              <a:t>healthy</a:t>
            </a:r>
            <a:r>
              <a:rPr lang="en-US" sz="1800" dirty="0">
                <a:solidFill>
                  <a:srgbClr val="C00000"/>
                </a:solidFill>
                <a:latin typeface="Arial"/>
                <a:ea typeface="Times New Roman"/>
              </a:rPr>
              <a:t> and </a:t>
            </a:r>
            <a:r>
              <a:rPr lang="en-US" sz="1800" b="1" u="sng" dirty="0">
                <a:solidFill>
                  <a:srgbClr val="C00000"/>
                </a:solidFill>
                <a:latin typeface="Arial"/>
                <a:ea typeface="Times New Roman"/>
              </a:rPr>
              <a:t>avoid</a:t>
            </a:r>
            <a:r>
              <a:rPr lang="en-US" sz="1800" dirty="0">
                <a:solidFill>
                  <a:srgbClr val="C00000"/>
                </a:solidFill>
                <a:latin typeface="Arial"/>
                <a:ea typeface="Times New Roman"/>
              </a:rPr>
              <a:t> this problem in the future</a:t>
            </a:r>
            <a:r>
              <a:rPr lang="en-US" sz="1800" dirty="0" smtClean="0">
                <a:solidFill>
                  <a:srgbClr val="C00000"/>
                </a:solidFill>
                <a:latin typeface="Arial"/>
                <a:ea typeface="Times New Roman"/>
              </a:rPr>
              <a:t>?</a:t>
            </a:r>
            <a:endParaRPr lang="en-US" sz="1800" dirty="0">
              <a:solidFill>
                <a:srgbClr val="C00000"/>
              </a:solidFill>
              <a:latin typeface="Arial"/>
              <a:ea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T501.09   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001000" cy="1828800"/>
          </a:xfrm>
        </p:spPr>
        <p:txBody>
          <a:bodyPr>
            <a:normAutofit/>
          </a:bodyPr>
          <a:lstStyle/>
          <a:p>
            <a:pPr marL="457200" indent="-457200"/>
            <a:r>
              <a:rPr lang="ru-RU" sz="3100" dirty="0" smtClean="0">
                <a:solidFill>
                  <a:schemeClr val="tx1"/>
                </a:solidFill>
              </a:rPr>
              <a:t>Б.	Каковы главные вопросы, связанные с решением проблем?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 are the big issues related to solving problems?</a:t>
            </a:r>
            <a:endParaRPr lang="en-US" sz="31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5478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286000"/>
            <a:ext cx="7391400" cy="3886199"/>
          </a:xfrm>
        </p:spPr>
        <p:txBody>
          <a:bodyPr>
            <a:normAutofit/>
          </a:bodyPr>
          <a:lstStyle/>
          <a:p>
            <a:pPr marL="466725" lvl="0" indent="-454025"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800" b="1" dirty="0" smtClean="0">
                <a:effectLst/>
                <a:latin typeface="Arial"/>
                <a:ea typeface="Times New Roman"/>
              </a:rPr>
              <a:t>1.</a:t>
            </a:r>
            <a:r>
              <a:rPr lang="en-US" sz="2800" b="1" dirty="0" smtClean="0">
                <a:effectLst/>
                <a:latin typeface="Arial"/>
                <a:ea typeface="Times New Roman"/>
              </a:rPr>
              <a:t>	</a:t>
            </a:r>
            <a:r>
              <a:rPr lang="ru-RU" sz="2800" b="1" dirty="0" smtClean="0"/>
              <a:t>Спросите себя: «А хочу ли я </a:t>
            </a:r>
            <a:r>
              <a:rPr lang="ru-RU" sz="2800" b="1" u="sng" dirty="0" smtClean="0">
                <a:solidFill>
                  <a:srgbClr val="C00000"/>
                </a:solidFill>
              </a:rPr>
              <a:t>меняться</a:t>
            </a:r>
            <a:r>
              <a:rPr lang="ru-RU" sz="2800" b="1" dirty="0" smtClean="0"/>
              <a:t>?»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800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Ask </a:t>
            </a:r>
            <a:r>
              <a:rPr lang="en-US" sz="1800" dirty="0">
                <a:solidFill>
                  <a:srgbClr val="C00000"/>
                </a:solidFill>
                <a:effectLst/>
                <a:latin typeface="Arial"/>
                <a:ea typeface="Times New Roman"/>
              </a:rPr>
              <a:t>yourself, “Do you want to </a:t>
            </a:r>
            <a:r>
              <a:rPr lang="en-US" sz="1800" b="1" u="sng" dirty="0">
                <a:solidFill>
                  <a:srgbClr val="C00000"/>
                </a:solidFill>
                <a:effectLst/>
                <a:latin typeface="Arial"/>
                <a:ea typeface="Times New Roman"/>
              </a:rPr>
              <a:t>change</a:t>
            </a:r>
            <a:r>
              <a:rPr lang="en-US" sz="1800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?”</a:t>
            </a:r>
          </a:p>
          <a:p>
            <a:pPr marL="800100" marR="0" indent="-454025">
              <a:spcBef>
                <a:spcPts val="0"/>
              </a:spcBef>
              <a:spcAft>
                <a:spcPts val="1000"/>
              </a:spcAft>
              <a:buNone/>
            </a:pPr>
            <a:endParaRPr lang="en-US" sz="2000" i="1" dirty="0" smtClean="0">
              <a:effectLst/>
              <a:latin typeface="Arial"/>
              <a:ea typeface="Times New Roman"/>
            </a:endParaRPr>
          </a:p>
          <a:p>
            <a:pPr marL="800100" marR="0" indent="-454025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i="1" dirty="0" smtClean="0">
                <a:effectLst/>
                <a:latin typeface="Arial"/>
                <a:ea typeface="Times New Roman"/>
              </a:rPr>
              <a:t> </a:t>
            </a:r>
            <a:endParaRPr lang="en-US" sz="2000" i="1" dirty="0">
              <a:effectLst/>
              <a:latin typeface="Arial"/>
              <a:ea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T501.09   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7924800" cy="1981200"/>
          </a:xfrm>
        </p:spPr>
        <p:txBody>
          <a:bodyPr>
            <a:normAutofit/>
          </a:bodyPr>
          <a:lstStyle/>
          <a:p>
            <a:pPr marL="457200" indent="-457200"/>
            <a:r>
              <a:rPr lang="ru-RU" sz="3100" dirty="0" smtClean="0">
                <a:solidFill>
                  <a:schemeClr val="tx1"/>
                </a:solidFill>
              </a:rPr>
              <a:t>В.	Каковы основные шаги в решении проблем?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800" dirty="0" smtClean="0">
                <a:solidFill>
                  <a:srgbClr val="C00000"/>
                </a:solidFill>
              </a:rPr>
              <a:t>What </a:t>
            </a:r>
            <a:r>
              <a:rPr lang="en-US" sz="1800" dirty="0">
                <a:solidFill>
                  <a:srgbClr val="C00000"/>
                </a:solidFill>
              </a:rPr>
              <a:t>are the basic steps to </a:t>
            </a:r>
            <a:r>
              <a:rPr lang="en-US" sz="1800" dirty="0" smtClean="0">
                <a:solidFill>
                  <a:srgbClr val="C00000"/>
                </a:solidFill>
              </a:rPr>
              <a:t>use </a:t>
            </a:r>
            <a:r>
              <a:rPr lang="en-US" sz="1800" dirty="0">
                <a:solidFill>
                  <a:srgbClr val="C00000"/>
                </a:solidFill>
              </a:rPr>
              <a:t>in solving problems?</a:t>
            </a:r>
            <a:endParaRPr lang="en-US" sz="1200" dirty="0">
              <a:solidFill>
                <a:srgbClr val="C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58000" y="3581400"/>
            <a:ext cx="18097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433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pPr marL="465138" lvl="0" indent="-465138">
              <a:buNone/>
            </a:pPr>
            <a:r>
              <a:rPr lang="pt-BR" sz="2400" b="1" dirty="0">
                <a:latin typeface="Arial"/>
                <a:ea typeface="Times New Roman"/>
              </a:rPr>
              <a:t>2.	</a:t>
            </a:r>
            <a:r>
              <a:rPr lang="ru-RU" sz="2400" b="1" dirty="0"/>
              <a:t>Что </a:t>
            </a:r>
            <a:r>
              <a:rPr lang="ru-RU" sz="2400" b="1" u="sng" dirty="0">
                <a:solidFill>
                  <a:srgbClr val="C00000"/>
                </a:solidFill>
              </a:rPr>
              <a:t>привело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/>
              <a:t>к этой проблеме?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1600" dirty="0">
                <a:solidFill>
                  <a:srgbClr val="C00000"/>
                </a:solidFill>
                <a:latin typeface="Arial"/>
                <a:ea typeface="Times New Roman"/>
              </a:rPr>
              <a:t>What </a:t>
            </a:r>
            <a:r>
              <a:rPr lang="en-US" sz="1600" b="1" u="sng" dirty="0">
                <a:solidFill>
                  <a:srgbClr val="C00000"/>
                </a:solidFill>
                <a:latin typeface="Arial"/>
                <a:ea typeface="Times New Roman"/>
              </a:rPr>
              <a:t>caused</a:t>
            </a:r>
            <a:r>
              <a:rPr lang="en-US" sz="1600" dirty="0">
                <a:solidFill>
                  <a:srgbClr val="C00000"/>
                </a:solidFill>
                <a:latin typeface="Arial"/>
                <a:ea typeface="Times New Roman"/>
              </a:rPr>
              <a:t> this problem?</a:t>
            </a:r>
            <a:endParaRPr lang="en-US" sz="2400" dirty="0">
              <a:solidFill>
                <a:srgbClr val="C00000"/>
              </a:solidFill>
              <a:latin typeface="Arial"/>
              <a:ea typeface="Times New Roman"/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T501.09   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6" descr="iceberg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524000"/>
            <a:ext cx="3352800" cy="4544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299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685800"/>
            <a:ext cx="7391400" cy="5105400"/>
          </a:xfrm>
        </p:spPr>
        <p:txBody>
          <a:bodyPr>
            <a:normAutofit/>
          </a:bodyPr>
          <a:lstStyle/>
          <a:p>
            <a:pPr marL="466725" lvl="0" indent="-454025">
              <a:spcBef>
                <a:spcPts val="0"/>
              </a:spcBef>
              <a:spcAft>
                <a:spcPts val="10800"/>
              </a:spcAft>
              <a:buNone/>
            </a:pPr>
            <a:r>
              <a:rPr lang="pt-BR" sz="2800" b="1" dirty="0" smtClean="0">
                <a:effectLst/>
                <a:latin typeface="Arial"/>
                <a:ea typeface="Times New Roman"/>
              </a:rPr>
              <a:t>3.</a:t>
            </a:r>
            <a:r>
              <a:rPr lang="ru-RU" sz="2800" b="1" dirty="0" smtClean="0"/>
              <a:t> Что говорит Божье Слово о </a:t>
            </a:r>
            <a:r>
              <a:rPr lang="ru-RU" sz="2800" b="1" u="sng" dirty="0" smtClean="0">
                <a:solidFill>
                  <a:srgbClr val="C00000"/>
                </a:solidFill>
              </a:rPr>
              <a:t>решении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/>
              <a:t>проблем?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800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What does God’s Word say about </a:t>
            </a:r>
            <a:r>
              <a:rPr lang="en-US" sz="1800" b="1" u="sng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solving</a:t>
            </a:r>
            <a:r>
              <a:rPr lang="en-US" sz="1800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 this problem?</a:t>
            </a:r>
            <a:endParaRPr lang="en-US" sz="2800" dirty="0" smtClean="0">
              <a:solidFill>
                <a:srgbClr val="C00000"/>
              </a:solidFill>
              <a:effectLst/>
              <a:latin typeface="Arial"/>
              <a:ea typeface="Times New Roman"/>
            </a:endParaRPr>
          </a:p>
          <a:p>
            <a:pPr marL="465138" lvl="0" indent="-465138">
              <a:buNone/>
            </a:pPr>
            <a:r>
              <a:rPr lang="pt-BR" sz="2800" b="1" dirty="0" smtClean="0">
                <a:latin typeface="Arial"/>
                <a:ea typeface="Times New Roman"/>
              </a:rPr>
              <a:t>4.</a:t>
            </a:r>
            <a:r>
              <a:rPr lang="ru-RU" sz="2800" b="1" dirty="0" smtClean="0"/>
              <a:t> Применяйте стратегию «облечься и совлечься», предложенную нам в Колоссянам, 3:1-17.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800" dirty="0" smtClean="0">
                <a:solidFill>
                  <a:srgbClr val="C00000"/>
                </a:solidFill>
                <a:latin typeface="Arial"/>
                <a:ea typeface="Times New Roman"/>
              </a:rPr>
              <a:t>Apply the “put off, put on” strategy of Colossians 3:1-17</a:t>
            </a:r>
            <a:endParaRPr lang="en-US" sz="2000" dirty="0" smtClean="0">
              <a:solidFill>
                <a:srgbClr val="C00000"/>
              </a:solidFill>
              <a:latin typeface="Arial"/>
              <a:ea typeface="Times New Roman"/>
            </a:endParaRPr>
          </a:p>
          <a:p>
            <a:pPr marL="800100" marR="0" indent="-454025">
              <a:spcBef>
                <a:spcPts val="0"/>
              </a:spcBef>
              <a:spcAft>
                <a:spcPts val="1000"/>
              </a:spcAft>
              <a:buNone/>
            </a:pPr>
            <a:endParaRPr lang="en-US" sz="2800" dirty="0">
              <a:solidFill>
                <a:srgbClr val="FF0000"/>
              </a:solidFill>
              <a:effectLst/>
              <a:latin typeface="Arial"/>
              <a:ea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T501.09   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164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990600"/>
            <a:ext cx="7391400" cy="4419599"/>
          </a:xfrm>
        </p:spPr>
        <p:txBody>
          <a:bodyPr>
            <a:normAutofit/>
          </a:bodyPr>
          <a:lstStyle/>
          <a:p>
            <a:pPr marL="466725" indent="-454025"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3200" b="1" dirty="0" smtClean="0">
                <a:effectLst/>
                <a:latin typeface="Arial"/>
                <a:ea typeface="Times New Roman"/>
              </a:rPr>
              <a:t>5.</a:t>
            </a:r>
            <a:r>
              <a:rPr lang="pt-BR" sz="3200" b="1" dirty="0">
                <a:latin typeface="Arial"/>
                <a:ea typeface="Times New Roman"/>
              </a:rPr>
              <a:t> </a:t>
            </a:r>
            <a:r>
              <a:rPr lang="ru-RU" sz="3200" b="1" u="sng" dirty="0" smtClean="0">
                <a:solidFill>
                  <a:srgbClr val="C00000"/>
                </a:solidFill>
              </a:rPr>
              <a:t>Сокрушая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/>
              <a:t>аргументы, восстающие против истины Божьей.</a:t>
            </a:r>
            <a:r>
              <a:rPr lang="en-US" sz="3200" b="1" dirty="0"/>
              <a:t> </a:t>
            </a:r>
            <a:r>
              <a:rPr lang="en-US" sz="3200" b="1" dirty="0" smtClean="0"/>
              <a:t>  </a:t>
            </a:r>
            <a:r>
              <a:rPr lang="en-US" sz="2400" b="1" dirty="0" smtClean="0"/>
              <a:t>2 </a:t>
            </a:r>
            <a:r>
              <a:rPr lang="ru-RU" sz="2400" b="1" dirty="0"/>
              <a:t>Коринфянам</a:t>
            </a:r>
            <a:r>
              <a:rPr lang="en-US" sz="2400" b="1" dirty="0" smtClean="0"/>
              <a:t>10:5</a:t>
            </a:r>
            <a:endParaRPr lang="en-US" sz="2400" b="1" dirty="0"/>
          </a:p>
          <a:p>
            <a:pPr marL="466725" lvl="0" indent="-454025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b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	</a:t>
            </a:r>
            <a:r>
              <a:rPr lang="en-US" sz="1800" b="1" u="sng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Demolish</a:t>
            </a:r>
            <a:r>
              <a:rPr lang="en-US" sz="1800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 </a:t>
            </a:r>
            <a:r>
              <a:rPr lang="en-US" sz="1800" dirty="0">
                <a:solidFill>
                  <a:srgbClr val="C00000"/>
                </a:solidFill>
                <a:effectLst/>
                <a:latin typeface="Arial"/>
                <a:ea typeface="Times New Roman"/>
              </a:rPr>
              <a:t>arguments that set themselves up against God’s </a:t>
            </a:r>
            <a:r>
              <a:rPr lang="en-US" sz="1800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truth</a:t>
            </a:r>
            <a:r>
              <a:rPr lang="en-US" sz="1800" dirty="0">
                <a:solidFill>
                  <a:srgbClr val="C00000"/>
                </a:solidFill>
                <a:latin typeface="Arial"/>
                <a:ea typeface="Times New Roman"/>
              </a:rPr>
              <a:t>.</a:t>
            </a:r>
            <a:br>
              <a:rPr lang="en-US" sz="1800" dirty="0">
                <a:solidFill>
                  <a:srgbClr val="C00000"/>
                </a:solidFill>
                <a:latin typeface="Arial"/>
                <a:ea typeface="Times New Roman"/>
              </a:rPr>
            </a:br>
            <a:r>
              <a:rPr lang="en-US" sz="1800" dirty="0">
                <a:solidFill>
                  <a:srgbClr val="C00000"/>
                </a:solidFill>
                <a:latin typeface="Arial"/>
                <a:ea typeface="Times New Roman"/>
              </a:rPr>
              <a:t>2 Corinthians 10:5</a:t>
            </a:r>
          </a:p>
          <a:p>
            <a:pPr marL="466725" lvl="0" indent="-454025">
              <a:spcBef>
                <a:spcPts val="0"/>
              </a:spcBef>
              <a:spcAft>
                <a:spcPts val="1000"/>
              </a:spcAft>
              <a:buNone/>
            </a:pPr>
            <a:endParaRPr lang="en-US" sz="2400" dirty="0">
              <a:solidFill>
                <a:srgbClr val="C00000"/>
              </a:solidFill>
              <a:effectLst/>
              <a:latin typeface="Arial"/>
              <a:ea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T501.09   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85"/>
          <a:stretch/>
        </p:blipFill>
        <p:spPr>
          <a:xfrm>
            <a:off x="1371600" y="4092315"/>
            <a:ext cx="2705100" cy="125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2937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609600"/>
            <a:ext cx="7391400" cy="5334000"/>
          </a:xfrm>
        </p:spPr>
        <p:txBody>
          <a:bodyPr>
            <a:normAutofit/>
          </a:bodyPr>
          <a:lstStyle/>
          <a:p>
            <a:pPr marL="466725" lvl="0" indent="-457200">
              <a:spcBef>
                <a:spcPts val="0"/>
              </a:spcBef>
              <a:spcAft>
                <a:spcPts val="6000"/>
              </a:spcAft>
              <a:buNone/>
            </a:pPr>
            <a:r>
              <a:rPr lang="pt-BR" sz="3200" b="1" dirty="0" smtClean="0">
                <a:effectLst/>
                <a:latin typeface="Arial"/>
                <a:ea typeface="Times New Roman"/>
              </a:rPr>
              <a:t>6.	</a:t>
            </a:r>
            <a:r>
              <a:rPr lang="ru-RU" sz="3200" b="1" dirty="0" smtClean="0"/>
              <a:t>Какой </a:t>
            </a:r>
            <a:r>
              <a:rPr lang="ru-RU" sz="3200" b="1" u="sng" dirty="0" smtClean="0">
                <a:solidFill>
                  <a:srgbClr val="FF0000"/>
                </a:solidFill>
              </a:rPr>
              <a:t>ущерб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/>
              <a:t>нанесла эта проблема моей жизни?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800" dirty="0" smtClean="0">
                <a:solidFill>
                  <a:srgbClr val="C00000"/>
                </a:solidFill>
                <a:latin typeface="Arial"/>
                <a:ea typeface="Times New Roman"/>
              </a:rPr>
              <a:t>What is the damage in my life that this problem has caused?</a:t>
            </a:r>
            <a:endParaRPr lang="pt-BR" sz="1800" b="1" dirty="0" smtClean="0">
              <a:solidFill>
                <a:srgbClr val="C00000"/>
              </a:solidFill>
              <a:effectLst/>
              <a:latin typeface="Arial"/>
              <a:ea typeface="Times New Roman"/>
            </a:endParaRPr>
          </a:p>
          <a:p>
            <a:pPr marL="457200" indent="-457200"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3200" b="1" dirty="0" smtClean="0">
                <a:effectLst/>
                <a:latin typeface="Arial"/>
                <a:ea typeface="Calibri"/>
                <a:cs typeface="Times New Roman"/>
              </a:rPr>
              <a:t>	</a:t>
            </a:r>
            <a:r>
              <a:rPr lang="ru-RU" sz="3200" b="1" dirty="0" smtClean="0"/>
              <a:t>Какие шаги я должен предпринять, чтобы хоть как-то восстановить причиненный ущерб?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1800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What steps do I need to take to repair this damage?</a:t>
            </a:r>
            <a:endParaRPr lang="en-US" sz="1800" dirty="0">
              <a:solidFill>
                <a:srgbClr val="C00000"/>
              </a:solidFill>
              <a:effectLst/>
              <a:latin typeface="Arial"/>
              <a:ea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T501.09   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34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dc37da6d8cf793ca9671c82538b8359ac8b2e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264</TotalTime>
  <Words>245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Способности к решению базовых проблем  Basic Problem Solving Skills</vt:lpstr>
      <vt:lpstr>A. Каковы были способы решения проблем, которые использовали ваши студенты до прихода в программу? What are their old ways of solving problems?</vt:lpstr>
      <vt:lpstr>Б. Каковы главные вопросы, связанные с решением проблем? What are the big issues related to  solving problems?</vt:lpstr>
      <vt:lpstr>Б. Каковы главные вопросы, связанные с решением проблем? What are the big issues related to solving problems?</vt:lpstr>
      <vt:lpstr>В. Каковы основные шаги в решении проблем? What are the basic steps to use in solving problems?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Вопросы для обсуждения Questions for discussion </vt:lpstr>
      <vt:lpstr>Контактная информация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Habilidades para resolver problemas básicos                                                           Basic Problem Solving Skills</dc:title>
  <dc:creator>Gregg</dc:creator>
  <cp:lastModifiedBy>Dave Batty</cp:lastModifiedBy>
  <cp:revision>30</cp:revision>
  <dcterms:created xsi:type="dcterms:W3CDTF">2012-04-17T14:43:41Z</dcterms:created>
  <dcterms:modified xsi:type="dcterms:W3CDTF">2019-08-12T18:14:06Z</dcterms:modified>
</cp:coreProperties>
</file>