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54"/>
  </p:notesMasterIdLst>
  <p:sldIdLst>
    <p:sldId id="256" r:id="rId2"/>
    <p:sldId id="277" r:id="rId3"/>
    <p:sldId id="278" r:id="rId4"/>
    <p:sldId id="279" r:id="rId5"/>
    <p:sldId id="280" r:id="rId6"/>
    <p:sldId id="281" r:id="rId7"/>
    <p:sldId id="282" r:id="rId8"/>
    <p:sldId id="283" r:id="rId9"/>
    <p:sldId id="284" r:id="rId10"/>
    <p:sldId id="257" r:id="rId11"/>
    <p:sldId id="267" r:id="rId12"/>
    <p:sldId id="258" r:id="rId13"/>
    <p:sldId id="259" r:id="rId14"/>
    <p:sldId id="260" r:id="rId15"/>
    <p:sldId id="286" r:id="rId16"/>
    <p:sldId id="285" r:id="rId17"/>
    <p:sldId id="269" r:id="rId18"/>
    <p:sldId id="263" r:id="rId19"/>
    <p:sldId id="264" r:id="rId20"/>
    <p:sldId id="270" r:id="rId21"/>
    <p:sldId id="290" r:id="rId22"/>
    <p:sldId id="287" r:id="rId23"/>
    <p:sldId id="288" r:id="rId24"/>
    <p:sldId id="271" r:id="rId25"/>
    <p:sldId id="291" r:id="rId26"/>
    <p:sldId id="292" r:id="rId27"/>
    <p:sldId id="293" r:id="rId28"/>
    <p:sldId id="294" r:id="rId29"/>
    <p:sldId id="295" r:id="rId30"/>
    <p:sldId id="289" r:id="rId31"/>
    <p:sldId id="303" r:id="rId32"/>
    <p:sldId id="297" r:id="rId33"/>
    <p:sldId id="298" r:id="rId34"/>
    <p:sldId id="299" r:id="rId35"/>
    <p:sldId id="273" r:id="rId36"/>
    <p:sldId id="274" r:id="rId37"/>
    <p:sldId id="265" r:id="rId38"/>
    <p:sldId id="266" r:id="rId39"/>
    <p:sldId id="300" r:id="rId40"/>
    <p:sldId id="301" r:id="rId41"/>
    <p:sldId id="302" r:id="rId42"/>
    <p:sldId id="307" r:id="rId43"/>
    <p:sldId id="304" r:id="rId44"/>
    <p:sldId id="310" r:id="rId45"/>
    <p:sldId id="308" r:id="rId46"/>
    <p:sldId id="305" r:id="rId47"/>
    <p:sldId id="311" r:id="rId48"/>
    <p:sldId id="309" r:id="rId49"/>
    <p:sldId id="306" r:id="rId50"/>
    <p:sldId id="312" r:id="rId51"/>
    <p:sldId id="275" r:id="rId52"/>
    <p:sldId id="276" r:id="rId53"/>
  </p:sldIdLst>
  <p:sldSz cx="12192000" cy="6858000"/>
  <p:notesSz cx="6858000" cy="9144000"/>
  <p:custDataLst>
    <p:tags r:id="rId5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84" autoAdjust="0"/>
    <p:restoredTop sz="94660"/>
  </p:normalViewPr>
  <p:slideViewPr>
    <p:cSldViewPr>
      <p:cViewPr varScale="1">
        <p:scale>
          <a:sx n="58" d="100"/>
          <a:sy n="58" d="100"/>
        </p:scale>
        <p:origin x="486"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2EA755-B649-4FB0-8289-3B1B1511A6D8}" type="datetimeFigureOut">
              <a:rPr lang="en-US" smtClean="0"/>
              <a:t>11/26/2019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F387F5-B92C-42C5-A8DF-54BC5549606A}" type="slidenum">
              <a:rPr lang="en-US" smtClean="0"/>
              <a:t>‹#›</a:t>
            </a:fld>
            <a:endParaRPr lang="en-US"/>
          </a:p>
        </p:txBody>
      </p:sp>
    </p:spTree>
    <p:extLst>
      <p:ext uri="{BB962C8B-B14F-4D97-AF65-F5344CB8AC3E}">
        <p14:creationId xmlns:p14="http://schemas.microsoft.com/office/powerpoint/2010/main" val="2786985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r>
              <a:rPr lang="en-US" smtClean="0"/>
              <a:t>11/2019</a:t>
            </a:r>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r>
              <a:rPr lang="en-US" smtClean="0"/>
              <a:t>T501.08   www.iTeenChallenge.org</a:t>
            </a:r>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36DD0FD-55B0-48C4-8AF2-8A69533EDFC3}" type="slidenum">
              <a:rPr lang="en-US" smtClean="0"/>
              <a:pPr/>
              <a:t>‹#›</a:t>
            </a:fld>
            <a:endParaRPr lang="en-US" dirty="0"/>
          </a:p>
        </p:txBody>
      </p:sp>
      <p:grpSp>
        <p:nvGrpSpPr>
          <p:cNvPr id="8" name="Group 7"/>
          <p:cNvGrpSpPr/>
          <p:nvPr/>
        </p:nvGrpSpPr>
        <p:grpSpPr>
          <a:xfrm>
            <a:off x="1592135" y="2887530"/>
            <a:ext cx="9038813"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657872"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77788" y="1387737"/>
            <a:ext cx="9036424"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828800" y="3767862"/>
            <a:ext cx="85344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11/2019</a:t>
            </a:r>
            <a:endParaRPr lang="en-US"/>
          </a:p>
        </p:txBody>
      </p:sp>
      <p:sp>
        <p:nvSpPr>
          <p:cNvPr id="5" name="Footer Placeholder 4"/>
          <p:cNvSpPr>
            <a:spLocks noGrp="1"/>
          </p:cNvSpPr>
          <p:nvPr>
            <p:ph type="ftr" sz="quarter" idx="11"/>
          </p:nvPr>
        </p:nvSpPr>
        <p:spPr/>
        <p:txBody>
          <a:bodyPr/>
          <a:lstStyle/>
          <a:p>
            <a:r>
              <a:rPr lang="en-US" smtClean="0"/>
              <a:t>T501.08   www.iTeenChallenge.org</a:t>
            </a:r>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grpSp>
        <p:nvGrpSpPr>
          <p:cNvPr id="11" name="Group 10"/>
          <p:cNvGrpSpPr/>
          <p:nvPr/>
        </p:nvGrpSpPr>
        <p:grpSpPr>
          <a:xfrm>
            <a:off x="1563446" y="1392217"/>
            <a:ext cx="9038813" cy="923330"/>
            <a:chOff x="1172584" y="1381459"/>
            <a:chExt cx="6779110" cy="923330"/>
          </a:xfrm>
        </p:grpSpPr>
        <p:sp>
          <p:nvSpPr>
            <p:cNvPr id="15" name="TextBox 14"/>
            <p:cNvSpPr txBox="1"/>
            <p:nvPr/>
          </p:nvSpPr>
          <p:spPr>
            <a:xfrm>
              <a:off x="4147073" y="1381459"/>
              <a:ext cx="657872"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22081" y="559399"/>
            <a:ext cx="2237591"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7985" y="849855"/>
            <a:ext cx="7343889"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11/2019</a:t>
            </a:r>
            <a:endParaRPr lang="en-US"/>
          </a:p>
        </p:txBody>
      </p:sp>
      <p:sp>
        <p:nvSpPr>
          <p:cNvPr id="5" name="Footer Placeholder 4"/>
          <p:cNvSpPr>
            <a:spLocks noGrp="1"/>
          </p:cNvSpPr>
          <p:nvPr>
            <p:ph type="ftr" sz="quarter" idx="11"/>
          </p:nvPr>
        </p:nvSpPr>
        <p:spPr/>
        <p:txBody>
          <a:bodyPr/>
          <a:lstStyle/>
          <a:p>
            <a:r>
              <a:rPr lang="en-US" smtClean="0"/>
              <a:t>T501.08   www.iTeenChallenge.org</a:t>
            </a:r>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grpSp>
        <p:nvGrpSpPr>
          <p:cNvPr id="11" name="Group 10"/>
          <p:cNvGrpSpPr/>
          <p:nvPr/>
        </p:nvGrpSpPr>
        <p:grpSpPr>
          <a:xfrm rot="5400000">
            <a:off x="6125426" y="2880824"/>
            <a:ext cx="5480154" cy="923330"/>
            <a:chOff x="1815339" y="1496875"/>
            <a:chExt cx="5480154" cy="692497"/>
          </a:xfrm>
        </p:grpSpPr>
        <p:sp>
          <p:nvSpPr>
            <p:cNvPr id="12" name="TextBox 11"/>
            <p:cNvSpPr txBox="1"/>
            <p:nvPr/>
          </p:nvSpPr>
          <p:spPr>
            <a:xfrm>
              <a:off x="4147073" y="1496875"/>
              <a:ext cx="877163" cy="692497"/>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11/2019</a:t>
            </a:r>
            <a:endParaRPr lang="en-US"/>
          </a:p>
        </p:txBody>
      </p:sp>
      <p:sp>
        <p:nvSpPr>
          <p:cNvPr id="5" name="Footer Placeholder 4"/>
          <p:cNvSpPr>
            <a:spLocks noGrp="1"/>
          </p:cNvSpPr>
          <p:nvPr>
            <p:ph type="ftr" sz="quarter" idx="11"/>
          </p:nvPr>
        </p:nvSpPr>
        <p:spPr/>
        <p:txBody>
          <a:bodyPr/>
          <a:lstStyle/>
          <a:p>
            <a:r>
              <a:rPr lang="en-US" smtClean="0"/>
              <a:t>T501.08   www.iTeenChallenge.org</a:t>
            </a:r>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563446" y="1392217"/>
            <a:ext cx="9038813" cy="923330"/>
            <a:chOff x="1172584" y="1381459"/>
            <a:chExt cx="6779110" cy="923330"/>
          </a:xfrm>
        </p:grpSpPr>
        <p:sp>
          <p:nvSpPr>
            <p:cNvPr id="13" name="TextBox 12"/>
            <p:cNvSpPr txBox="1"/>
            <p:nvPr/>
          </p:nvSpPr>
          <p:spPr>
            <a:xfrm>
              <a:off x="4147073" y="1381459"/>
              <a:ext cx="657872"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12192000" cy="6858000"/>
          </a:xfrm>
          <a:prstGeom prst="rect">
            <a:avLst/>
          </a:prstGeom>
        </p:spPr>
      </p:pic>
      <p:grpSp>
        <p:nvGrpSpPr>
          <p:cNvPr id="7" name="Group 7"/>
          <p:cNvGrpSpPr/>
          <p:nvPr/>
        </p:nvGrpSpPr>
        <p:grpSpPr>
          <a:xfrm>
            <a:off x="1563446" y="2887579"/>
            <a:ext cx="9038813" cy="923330"/>
            <a:chOff x="1172584" y="1381459"/>
            <a:chExt cx="6779110" cy="923330"/>
          </a:xfrm>
        </p:grpSpPr>
        <p:sp>
          <p:nvSpPr>
            <p:cNvPr id="9" name="TextBox 8"/>
            <p:cNvSpPr txBox="1"/>
            <p:nvPr/>
          </p:nvSpPr>
          <p:spPr>
            <a:xfrm>
              <a:off x="4147073" y="1381459"/>
              <a:ext cx="657872"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920054" y="1204857"/>
            <a:ext cx="10339617"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932331" y="3767317"/>
            <a:ext cx="10312996"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11/2019</a:t>
            </a:r>
            <a:endParaRPr lang="en-US"/>
          </a:p>
        </p:txBody>
      </p:sp>
      <p:sp>
        <p:nvSpPr>
          <p:cNvPr id="5" name="Footer Placeholder 4"/>
          <p:cNvSpPr>
            <a:spLocks noGrp="1"/>
          </p:cNvSpPr>
          <p:nvPr>
            <p:ph type="ftr" sz="quarter" idx="11"/>
          </p:nvPr>
        </p:nvSpPr>
        <p:spPr/>
        <p:txBody>
          <a:bodyPr/>
          <a:lstStyle/>
          <a:p>
            <a:r>
              <a:rPr lang="en-US" smtClean="0"/>
              <a:t>T501.08   www.iTeenChallenge.org</a:t>
            </a:r>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t>11/2019</a:t>
            </a:r>
            <a:endParaRPr lang="en-US"/>
          </a:p>
        </p:txBody>
      </p:sp>
      <p:sp>
        <p:nvSpPr>
          <p:cNvPr id="6" name="Footer Placeholder 5"/>
          <p:cNvSpPr>
            <a:spLocks noGrp="1"/>
          </p:cNvSpPr>
          <p:nvPr>
            <p:ph type="ftr" sz="quarter" idx="11"/>
          </p:nvPr>
        </p:nvSpPr>
        <p:spPr/>
        <p:txBody>
          <a:bodyPr/>
          <a:lstStyle/>
          <a:p>
            <a:r>
              <a:rPr lang="en-US" smtClean="0"/>
              <a:t>T501.08   www.iTeenChallenge.org</a:t>
            </a:r>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563446" y="1392217"/>
            <a:ext cx="9038813" cy="923330"/>
            <a:chOff x="1172584" y="1381459"/>
            <a:chExt cx="6779110" cy="923330"/>
          </a:xfrm>
        </p:grpSpPr>
        <p:sp>
          <p:nvSpPr>
            <p:cNvPr id="14" name="TextBox 13"/>
            <p:cNvSpPr txBox="1"/>
            <p:nvPr/>
          </p:nvSpPr>
          <p:spPr>
            <a:xfrm>
              <a:off x="4147073" y="1381459"/>
              <a:ext cx="657872"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914400" y="2240280"/>
            <a:ext cx="5071872"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6193535" y="2240280"/>
            <a:ext cx="5071872"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02080" y="2240280"/>
            <a:ext cx="458992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7984" y="2947595"/>
            <a:ext cx="5071872"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69741" y="2240280"/>
            <a:ext cx="4596384"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944368"/>
            <a:ext cx="50663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11/2019</a:t>
            </a:r>
            <a:endParaRPr lang="en-US"/>
          </a:p>
        </p:txBody>
      </p:sp>
      <p:sp>
        <p:nvSpPr>
          <p:cNvPr id="8" name="Footer Placeholder 7"/>
          <p:cNvSpPr>
            <a:spLocks noGrp="1"/>
          </p:cNvSpPr>
          <p:nvPr>
            <p:ph type="ftr" sz="quarter" idx="11"/>
          </p:nvPr>
        </p:nvSpPr>
        <p:spPr/>
        <p:txBody>
          <a:bodyPr/>
          <a:lstStyle/>
          <a:p>
            <a:r>
              <a:rPr lang="en-US" smtClean="0"/>
              <a:t>T501.08   www.iTeenChallenge.org</a:t>
            </a:r>
            <a:endParaRPr lang="en-US"/>
          </a:p>
        </p:txBody>
      </p:sp>
      <p:sp>
        <p:nvSpPr>
          <p:cNvPr id="9" name="Slide Number Placeholder 8"/>
          <p:cNvSpPr>
            <a:spLocks noGrp="1"/>
          </p:cNvSpPr>
          <p:nvPr>
            <p:ph type="sldNum" sz="quarter" idx="12"/>
          </p:nvPr>
        </p:nvSpPr>
        <p:spPr/>
        <p:txBody>
          <a:bodyPr/>
          <a:lstStyle/>
          <a:p>
            <a:fld id="{F36DD0FD-55B0-48C4-8AF2-8A69533EDFC3}" type="slidenum">
              <a:rPr lang="en-US" smtClean="0"/>
              <a:pPr/>
              <a:t>‹#›</a:t>
            </a:fld>
            <a:endParaRPr lang="en-US"/>
          </a:p>
        </p:txBody>
      </p:sp>
      <p:grpSp>
        <p:nvGrpSpPr>
          <p:cNvPr id="14" name="Group 13"/>
          <p:cNvGrpSpPr/>
          <p:nvPr/>
        </p:nvGrpSpPr>
        <p:grpSpPr>
          <a:xfrm>
            <a:off x="1563446" y="1392217"/>
            <a:ext cx="9038813" cy="923330"/>
            <a:chOff x="1172584" y="1381459"/>
            <a:chExt cx="6779110" cy="923330"/>
          </a:xfrm>
        </p:grpSpPr>
        <p:sp>
          <p:nvSpPr>
            <p:cNvPr id="16" name="TextBox 15"/>
            <p:cNvSpPr txBox="1"/>
            <p:nvPr/>
          </p:nvSpPr>
          <p:spPr>
            <a:xfrm>
              <a:off x="4147073" y="1381459"/>
              <a:ext cx="657872"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11/2019</a:t>
            </a:r>
            <a:endParaRPr lang="en-US"/>
          </a:p>
        </p:txBody>
      </p:sp>
      <p:sp>
        <p:nvSpPr>
          <p:cNvPr id="4" name="Footer Placeholder 3"/>
          <p:cNvSpPr>
            <a:spLocks noGrp="1"/>
          </p:cNvSpPr>
          <p:nvPr>
            <p:ph type="ftr" sz="quarter" idx="11"/>
          </p:nvPr>
        </p:nvSpPr>
        <p:spPr/>
        <p:txBody>
          <a:bodyPr/>
          <a:lstStyle/>
          <a:p>
            <a:r>
              <a:rPr lang="en-US" smtClean="0"/>
              <a:t>T501.08   www.iTeenChallenge.org</a:t>
            </a:r>
            <a:endParaRPr lang="en-US"/>
          </a:p>
        </p:txBody>
      </p:sp>
      <p:sp>
        <p:nvSpPr>
          <p:cNvPr id="5" name="Slide Number Placeholder 4"/>
          <p:cNvSpPr>
            <a:spLocks noGrp="1"/>
          </p:cNvSpPr>
          <p:nvPr>
            <p:ph type="sldNum" sz="quarter" idx="12"/>
          </p:nvPr>
        </p:nvSpPr>
        <p:spPr/>
        <p:txBody>
          <a:bodyPr/>
          <a:lstStyle/>
          <a:p>
            <a:fld id="{F36DD0FD-55B0-48C4-8AF2-8A69533EDFC3}" type="slidenum">
              <a:rPr lang="en-US" smtClean="0"/>
              <a:pPr/>
              <a:t>‹#›</a:t>
            </a:fld>
            <a:endParaRPr lang="en-US"/>
          </a:p>
        </p:txBody>
      </p:sp>
      <p:grpSp>
        <p:nvGrpSpPr>
          <p:cNvPr id="10" name="Group 9"/>
          <p:cNvGrpSpPr/>
          <p:nvPr/>
        </p:nvGrpSpPr>
        <p:grpSpPr>
          <a:xfrm>
            <a:off x="1563446" y="1392217"/>
            <a:ext cx="9038813" cy="923330"/>
            <a:chOff x="1172584" y="1381459"/>
            <a:chExt cx="6779110" cy="923330"/>
          </a:xfrm>
        </p:grpSpPr>
        <p:sp>
          <p:nvSpPr>
            <p:cNvPr id="14" name="TextBox 13"/>
            <p:cNvSpPr txBox="1"/>
            <p:nvPr/>
          </p:nvSpPr>
          <p:spPr>
            <a:xfrm>
              <a:off x="4147073" y="1381459"/>
              <a:ext cx="657872"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11/2019</a:t>
            </a:r>
            <a:endParaRPr lang="en-US"/>
          </a:p>
        </p:txBody>
      </p:sp>
      <p:sp>
        <p:nvSpPr>
          <p:cNvPr id="3" name="Footer Placeholder 2"/>
          <p:cNvSpPr>
            <a:spLocks noGrp="1"/>
          </p:cNvSpPr>
          <p:nvPr>
            <p:ph type="ftr" sz="quarter" idx="11"/>
          </p:nvPr>
        </p:nvSpPr>
        <p:spPr/>
        <p:txBody>
          <a:bodyPr/>
          <a:lstStyle/>
          <a:p>
            <a:r>
              <a:rPr lang="en-US" smtClean="0"/>
              <a:t>T501.08   www.iTeenChallenge.org</a:t>
            </a:r>
            <a:endParaRPr lang="en-US"/>
          </a:p>
        </p:txBody>
      </p:sp>
      <p:sp>
        <p:nvSpPr>
          <p:cNvPr id="4" name="Slide Number Placeholder 3"/>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12773" y="1678196"/>
            <a:ext cx="4563311"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922669" y="559399"/>
            <a:ext cx="5488889"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12773" y="3603813"/>
            <a:ext cx="4548967"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11/2019</a:t>
            </a:r>
            <a:endParaRPr lang="en-US"/>
          </a:p>
        </p:txBody>
      </p:sp>
      <p:sp>
        <p:nvSpPr>
          <p:cNvPr id="6" name="Footer Placeholder 5"/>
          <p:cNvSpPr>
            <a:spLocks noGrp="1"/>
          </p:cNvSpPr>
          <p:nvPr>
            <p:ph type="ftr" sz="quarter" idx="11"/>
          </p:nvPr>
        </p:nvSpPr>
        <p:spPr/>
        <p:txBody>
          <a:bodyPr/>
          <a:lstStyle/>
          <a:p>
            <a:r>
              <a:rPr lang="en-US" smtClean="0"/>
              <a:t>T501.08   www.iTeenChallenge.org</a:t>
            </a:r>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3642" y="4668819"/>
            <a:ext cx="10356028"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911723" y="666965"/>
            <a:ext cx="6362875"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7986" y="5324306"/>
            <a:ext cx="10341685"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11/2019</a:t>
            </a:r>
            <a:endParaRPr lang="en-US"/>
          </a:p>
        </p:txBody>
      </p:sp>
      <p:sp>
        <p:nvSpPr>
          <p:cNvPr id="6" name="Footer Placeholder 5"/>
          <p:cNvSpPr>
            <a:spLocks noGrp="1"/>
          </p:cNvSpPr>
          <p:nvPr>
            <p:ph type="ftr" sz="quarter" idx="11"/>
          </p:nvPr>
        </p:nvSpPr>
        <p:spPr/>
        <p:txBody>
          <a:bodyPr/>
          <a:lstStyle/>
          <a:p>
            <a:r>
              <a:rPr lang="en-US" smtClean="0"/>
              <a:t>T501.08   www.iTeenChallenge.org</a:t>
            </a:r>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917987" y="570156"/>
            <a:ext cx="10341684"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932330" y="2248348"/>
            <a:ext cx="10327340"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80504" y="6161443"/>
            <a:ext cx="2844800" cy="365125"/>
          </a:xfrm>
          <a:prstGeom prst="rect">
            <a:avLst/>
          </a:prstGeom>
        </p:spPr>
        <p:txBody>
          <a:bodyPr vert="horz" lIns="91440" tIns="45720" rIns="91440" bIns="45720" rtlCol="0" anchor="ctr"/>
          <a:lstStyle>
            <a:lvl1pPr algn="l">
              <a:defRPr sz="1200">
                <a:solidFill>
                  <a:schemeClr val="tx2"/>
                </a:solidFill>
              </a:defRPr>
            </a:lvl1pPr>
          </a:lstStyle>
          <a:p>
            <a:r>
              <a:rPr lang="en-US" smtClean="0"/>
              <a:t>11/2019</a:t>
            </a:r>
            <a:endParaRPr lang="en-US" dirty="0"/>
          </a:p>
        </p:txBody>
      </p:sp>
      <p:sp>
        <p:nvSpPr>
          <p:cNvPr id="5" name="Footer Placeholder 4"/>
          <p:cNvSpPr>
            <a:spLocks noGrp="1"/>
          </p:cNvSpPr>
          <p:nvPr>
            <p:ph type="ftr" sz="quarter" idx="3"/>
          </p:nvPr>
        </p:nvSpPr>
        <p:spPr>
          <a:xfrm>
            <a:off x="4165600" y="6161443"/>
            <a:ext cx="3860800" cy="365125"/>
          </a:xfrm>
          <a:prstGeom prst="rect">
            <a:avLst/>
          </a:prstGeom>
        </p:spPr>
        <p:txBody>
          <a:bodyPr vert="horz" lIns="91440" tIns="45720" rIns="91440" bIns="45720" rtlCol="0" anchor="ctr"/>
          <a:lstStyle>
            <a:lvl1pPr algn="ctr">
              <a:defRPr sz="1200">
                <a:solidFill>
                  <a:schemeClr val="tx2"/>
                </a:solidFill>
              </a:defRPr>
            </a:lvl1pPr>
          </a:lstStyle>
          <a:p>
            <a:r>
              <a:rPr lang="en-US" smtClean="0"/>
              <a:t>T501.08   www.iTeenChallenge.org</a:t>
            </a:r>
            <a:endParaRPr lang="en-US" dirty="0"/>
          </a:p>
        </p:txBody>
      </p:sp>
      <p:sp>
        <p:nvSpPr>
          <p:cNvPr id="6" name="Slide Number Placeholder 5"/>
          <p:cNvSpPr>
            <a:spLocks noGrp="1"/>
          </p:cNvSpPr>
          <p:nvPr>
            <p:ph type="sldNum" sz="quarter" idx="4"/>
          </p:nvPr>
        </p:nvSpPr>
        <p:spPr>
          <a:xfrm>
            <a:off x="8852352" y="6161443"/>
            <a:ext cx="2844800" cy="365125"/>
          </a:xfrm>
          <a:prstGeom prst="rect">
            <a:avLst/>
          </a:prstGeom>
        </p:spPr>
        <p:txBody>
          <a:bodyPr vert="horz" lIns="91440" tIns="45720" rIns="91440" bIns="45720" rtlCol="0" anchor="ctr"/>
          <a:lstStyle>
            <a:lvl1pPr algn="r">
              <a:defRPr sz="1200">
                <a:solidFill>
                  <a:schemeClr val="tx2"/>
                </a:solidFill>
              </a:defRPr>
            </a:lvl1pPr>
          </a:lstStyle>
          <a:p>
            <a:fld id="{F36DD0FD-55B0-48C4-8AF2-8A69533EDFC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hf hdr="0"/>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1295400"/>
            <a:ext cx="7467600" cy="1731982"/>
          </a:xfrm>
        </p:spPr>
        <p:txBody>
          <a:bodyPr/>
          <a:lstStyle/>
          <a:p>
            <a:r>
              <a:rPr lang="pt-BR" sz="4000" b="1" dirty="0">
                <a:solidFill>
                  <a:srgbClr val="FFC000"/>
                </a:solidFill>
                <a:effectLst/>
              </a:rPr>
              <a:t>Como é um discípulo sadio?</a:t>
            </a:r>
            <a:r>
              <a:rPr lang="en-US" sz="4000" dirty="0">
                <a:solidFill>
                  <a:srgbClr val="FFC000"/>
                </a:solidFill>
                <a:effectLst/>
              </a:rPr>
              <a:t/>
            </a:r>
            <a:br>
              <a:rPr lang="en-US" sz="4000" dirty="0">
                <a:solidFill>
                  <a:srgbClr val="FFC000"/>
                </a:solidFill>
                <a:effectLst/>
              </a:rPr>
            </a:br>
            <a:r>
              <a:rPr lang="en-US" sz="2800" b="1" i="1" dirty="0">
                <a:effectLst/>
              </a:rPr>
              <a:t>What does a healthy disciple look like?</a:t>
            </a:r>
            <a:endParaRPr lang="en-US" sz="4000" i="1" dirty="0"/>
          </a:p>
        </p:txBody>
      </p:sp>
      <p:sp>
        <p:nvSpPr>
          <p:cNvPr id="3" name="Subtitle 2"/>
          <p:cNvSpPr>
            <a:spLocks noGrp="1"/>
          </p:cNvSpPr>
          <p:nvPr>
            <p:ph type="subTitle" idx="1"/>
          </p:nvPr>
        </p:nvSpPr>
        <p:spPr/>
        <p:txBody>
          <a:bodyPr/>
          <a:lstStyle/>
          <a:p>
            <a:r>
              <a:rPr lang="pt-BR" sz="2800" b="1" dirty="0">
                <a:solidFill>
                  <a:srgbClr val="FFC000"/>
                </a:solidFill>
                <a:effectLst/>
              </a:rPr>
              <a:t>Sinais da vida Saudável </a:t>
            </a:r>
            <a:br>
              <a:rPr lang="pt-BR" sz="2800" b="1" dirty="0">
                <a:solidFill>
                  <a:srgbClr val="FFC000"/>
                </a:solidFill>
                <a:effectLst/>
              </a:rPr>
            </a:br>
            <a:r>
              <a:rPr lang="en-US" i="1" dirty="0" smtClean="0"/>
              <a:t>Signs </a:t>
            </a:r>
            <a:r>
              <a:rPr lang="en-US" i="1" dirty="0"/>
              <a:t>of healthy living</a:t>
            </a:r>
            <a:r>
              <a:rPr lang="en-US" dirty="0"/>
              <a:t/>
            </a:r>
            <a:br>
              <a:rPr lang="en-US" dirty="0"/>
            </a:br>
            <a:r>
              <a:rPr lang="en-US" dirty="0" err="1" smtClean="0"/>
              <a:t>Por</a:t>
            </a:r>
            <a:r>
              <a:rPr lang="en-US" dirty="0" smtClean="0"/>
              <a:t>  Dave Batty</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4686170"/>
            <a:ext cx="3657298" cy="1691897"/>
          </a:xfrm>
          <a:prstGeom prst="rect">
            <a:avLst/>
          </a:prstGeom>
        </p:spPr>
      </p:pic>
      <p:sp>
        <p:nvSpPr>
          <p:cNvPr id="5" name="Date Placeholder 4"/>
          <p:cNvSpPr>
            <a:spLocks noGrp="1"/>
          </p:cNvSpPr>
          <p:nvPr>
            <p:ph type="dt" sz="half" idx="10"/>
          </p:nvPr>
        </p:nvSpPr>
        <p:spPr/>
        <p:txBody>
          <a:bodyPr/>
          <a:lstStyle/>
          <a:p>
            <a:r>
              <a:rPr lang="en-US" smtClean="0"/>
              <a:t>11/2019</a:t>
            </a:r>
            <a:endParaRPr lang="en-US" dirty="0"/>
          </a:p>
        </p:txBody>
      </p:sp>
      <p:sp>
        <p:nvSpPr>
          <p:cNvPr id="6" name="Footer Placeholder 5"/>
          <p:cNvSpPr>
            <a:spLocks noGrp="1"/>
          </p:cNvSpPr>
          <p:nvPr>
            <p:ph type="ftr" sz="quarter" idx="11"/>
          </p:nvPr>
        </p:nvSpPr>
        <p:spPr/>
        <p:txBody>
          <a:bodyPr/>
          <a:lstStyle/>
          <a:p>
            <a:r>
              <a:rPr lang="en-US" smtClean="0"/>
              <a:t>T501.08   www.iTeenChallenge.org</a:t>
            </a:r>
            <a:endParaRPr lang="en-US" dirty="0"/>
          </a:p>
        </p:txBody>
      </p:sp>
      <p:sp>
        <p:nvSpPr>
          <p:cNvPr id="7" name="Slide Number Placeholder 6"/>
          <p:cNvSpPr>
            <a:spLocks noGrp="1"/>
          </p:cNvSpPr>
          <p:nvPr>
            <p:ph type="sldNum" sz="quarter" idx="12"/>
          </p:nvPr>
        </p:nvSpPr>
        <p:spPr/>
        <p:txBody>
          <a:bodyPr/>
          <a:lstStyle/>
          <a:p>
            <a:fld id="{F36DD0FD-55B0-48C4-8AF2-8A69533EDFC3}" type="slidenum">
              <a:rPr lang="en-US" smtClean="0"/>
              <a:pPr/>
              <a:t>1</a:t>
            </a:fld>
            <a:endParaRPr lang="en-US" dirty="0"/>
          </a:p>
        </p:txBody>
      </p:sp>
    </p:spTree>
    <p:extLst>
      <p:ext uri="{BB962C8B-B14F-4D97-AF65-F5344CB8AC3E}">
        <p14:creationId xmlns:p14="http://schemas.microsoft.com/office/powerpoint/2010/main" val="76222883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600" y="304801"/>
            <a:ext cx="8978153" cy="5821362"/>
          </a:xfrm>
        </p:spPr>
        <p:txBody>
          <a:bodyPr/>
          <a:lstStyle/>
          <a:p>
            <a:pPr marL="0" indent="0">
              <a:spcAft>
                <a:spcPts val="2400"/>
              </a:spcAft>
              <a:buNone/>
            </a:pPr>
            <a:r>
              <a:rPr lang="pt-BR" sz="3200" dirty="0">
                <a:solidFill>
                  <a:schemeClr val="accent5"/>
                </a:solidFill>
              </a:rPr>
              <a:t>Como você mede o progresso do crescimento de um novo cristão?</a:t>
            </a:r>
            <a:br>
              <a:rPr lang="pt-BR" sz="3200" dirty="0">
                <a:solidFill>
                  <a:schemeClr val="accent5"/>
                </a:solidFill>
              </a:rPr>
            </a:br>
            <a:r>
              <a:rPr lang="en-US" sz="2000" dirty="0"/>
              <a:t>How do you measure the progress of a new Christian’s growth?</a:t>
            </a:r>
            <a:r>
              <a:rPr lang="pt-BR" sz="2000" dirty="0"/>
              <a:t> </a:t>
            </a:r>
            <a:endParaRPr lang="pt-BR" sz="3200" dirty="0"/>
          </a:p>
          <a:p>
            <a:pPr marL="0" indent="0">
              <a:buNone/>
            </a:pPr>
            <a:r>
              <a:rPr lang="pt-BR" sz="3200" dirty="0">
                <a:solidFill>
                  <a:schemeClr val="accent5"/>
                </a:solidFill>
              </a:rPr>
              <a:t>Como você sabe se esta pessoa está caminhando para o crescimento espiritual sadio?</a:t>
            </a:r>
            <a:r>
              <a:rPr lang="en-US" sz="3200" dirty="0">
                <a:solidFill>
                  <a:schemeClr val="accent5"/>
                </a:solidFill>
              </a:rPr>
              <a:t> </a:t>
            </a:r>
            <a:br>
              <a:rPr lang="en-US" sz="3200" dirty="0">
                <a:solidFill>
                  <a:schemeClr val="accent5"/>
                </a:solidFill>
              </a:rPr>
            </a:br>
            <a:r>
              <a:rPr lang="en-US" sz="2000" dirty="0"/>
              <a:t>How do you know if this person is on a path to healthy spiritual growth?</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8400" y="3810000"/>
            <a:ext cx="4038600" cy="2682354"/>
          </a:xfrm>
          <a:prstGeom prst="rect">
            <a:avLst/>
          </a:prstGeom>
          <a:ln>
            <a:noFill/>
          </a:ln>
          <a:effectLst>
            <a:outerShdw blurRad="292100" dist="139700" dir="2700000" algn="tl" rotWithShape="0">
              <a:srgbClr val="333333">
                <a:alpha val="65000"/>
              </a:srgbClr>
            </a:outerShdw>
          </a:effectLst>
        </p:spPr>
      </p:pic>
      <p:sp>
        <p:nvSpPr>
          <p:cNvPr id="3" name="Date Placeholder 2"/>
          <p:cNvSpPr>
            <a:spLocks noGrp="1"/>
          </p:cNvSpPr>
          <p:nvPr>
            <p:ph type="dt" sz="half" idx="10"/>
          </p:nvPr>
        </p:nvSpPr>
        <p:spPr/>
        <p:txBody>
          <a:bodyPr/>
          <a:lstStyle/>
          <a:p>
            <a:r>
              <a:rPr lang="en-US" smtClean="0"/>
              <a:t>11/2019</a:t>
            </a:r>
            <a:endParaRPr lang="en-US"/>
          </a:p>
        </p:txBody>
      </p:sp>
      <p:sp>
        <p:nvSpPr>
          <p:cNvPr id="5" name="Footer Placeholder 4"/>
          <p:cNvSpPr>
            <a:spLocks noGrp="1"/>
          </p:cNvSpPr>
          <p:nvPr>
            <p:ph type="ftr" sz="quarter" idx="11"/>
          </p:nvPr>
        </p:nvSpPr>
        <p:spPr/>
        <p:txBody>
          <a:bodyPr/>
          <a:lstStyle/>
          <a:p>
            <a:r>
              <a:rPr lang="en-US" smtClean="0"/>
              <a:t>T501.08   www.iTeenChallenge.org</a:t>
            </a:r>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10</a:t>
            </a:fld>
            <a:endParaRPr lang="en-US"/>
          </a:p>
        </p:txBody>
      </p:sp>
    </p:spTree>
    <p:extLst>
      <p:ext uri="{BB962C8B-B14F-4D97-AF65-F5344CB8AC3E}">
        <p14:creationId xmlns:p14="http://schemas.microsoft.com/office/powerpoint/2010/main" val="387520806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34200" y="225462"/>
            <a:ext cx="3733800" cy="5710520"/>
          </a:xfrm>
          <a:prstGeom prst="rect">
            <a:avLst/>
          </a:prstGeom>
          <a:ln>
            <a:noFill/>
          </a:ln>
          <a:effectLst>
            <a:outerShdw blurRad="292100" dist="139700" dir="2700000" algn="tl" rotWithShape="0">
              <a:srgbClr val="333333">
                <a:alpha val="65000"/>
              </a:srgbClr>
            </a:outerShdw>
          </a:effectLst>
        </p:spPr>
      </p:pic>
      <p:sp>
        <p:nvSpPr>
          <p:cNvPr id="2" name="Date Placeholder 1"/>
          <p:cNvSpPr>
            <a:spLocks noGrp="1"/>
          </p:cNvSpPr>
          <p:nvPr>
            <p:ph type="dt" sz="half" idx="10"/>
          </p:nvPr>
        </p:nvSpPr>
        <p:spPr/>
        <p:txBody>
          <a:bodyPr/>
          <a:lstStyle/>
          <a:p>
            <a:r>
              <a:rPr lang="en-US" smtClean="0"/>
              <a:t>11/2019</a:t>
            </a:r>
            <a:endParaRPr lang="en-US"/>
          </a:p>
        </p:txBody>
      </p:sp>
      <p:sp>
        <p:nvSpPr>
          <p:cNvPr id="3" name="Footer Placeholder 2"/>
          <p:cNvSpPr>
            <a:spLocks noGrp="1"/>
          </p:cNvSpPr>
          <p:nvPr>
            <p:ph type="ftr" sz="quarter" idx="11"/>
          </p:nvPr>
        </p:nvSpPr>
        <p:spPr/>
        <p:txBody>
          <a:bodyPr/>
          <a:lstStyle/>
          <a:p>
            <a:r>
              <a:rPr lang="en-US" smtClean="0"/>
              <a:t>T501.08   www.iTeenChallenge.org</a:t>
            </a:r>
            <a:endParaRPr lang="en-US"/>
          </a:p>
        </p:txBody>
      </p:sp>
      <p:sp>
        <p:nvSpPr>
          <p:cNvPr id="5" name="Slide Number Placeholder 4"/>
          <p:cNvSpPr>
            <a:spLocks noGrp="1"/>
          </p:cNvSpPr>
          <p:nvPr>
            <p:ph type="sldNum" sz="quarter" idx="12"/>
          </p:nvPr>
        </p:nvSpPr>
        <p:spPr/>
        <p:txBody>
          <a:bodyPr/>
          <a:lstStyle/>
          <a:p>
            <a:fld id="{F36DD0FD-55B0-48C4-8AF2-8A69533EDFC3}" type="slidenum">
              <a:rPr lang="en-US" smtClean="0"/>
              <a:pPr/>
              <a:t>11</a:t>
            </a:fld>
            <a:endParaRPr lang="en-US"/>
          </a:p>
        </p:txBody>
      </p:sp>
      <p:pic>
        <p:nvPicPr>
          <p:cNvPr id="6"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9041" y="225462"/>
            <a:ext cx="3912255" cy="57105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293070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23247" y="1981201"/>
            <a:ext cx="9473903" cy="4419599"/>
          </a:xfrm>
        </p:spPr>
        <p:txBody>
          <a:bodyPr>
            <a:normAutofit/>
          </a:bodyPr>
          <a:lstStyle/>
          <a:p>
            <a:pPr marL="3538538" indent="-3538538">
              <a:spcAft>
                <a:spcPts val="1800"/>
              </a:spcAft>
              <a:buNone/>
              <a:tabLst>
                <a:tab pos="344488" algn="l"/>
              </a:tabLst>
            </a:pPr>
            <a:r>
              <a:rPr lang="pt-BR" dirty="0" smtClean="0"/>
              <a:t>1</a:t>
            </a:r>
            <a:r>
              <a:rPr lang="pt-BR" dirty="0"/>
              <a:t>.	A Fase  Infantil	</a:t>
            </a:r>
            <a:r>
              <a:rPr lang="pt-BR" dirty="0" smtClean="0"/>
              <a:t>Nascimento </a:t>
            </a:r>
            <a:r>
              <a:rPr lang="pt-BR" dirty="0"/>
              <a:t>até  3 anos</a:t>
            </a:r>
          </a:p>
          <a:p>
            <a:pPr marL="3538538" indent="-3538538">
              <a:spcAft>
                <a:spcPts val="1800"/>
              </a:spcAft>
              <a:buNone/>
              <a:tabLst>
                <a:tab pos="344488" algn="l"/>
              </a:tabLst>
            </a:pPr>
            <a:r>
              <a:rPr lang="pt-BR" dirty="0"/>
              <a:t>2.	A Fase </a:t>
            </a:r>
            <a:r>
              <a:rPr lang="pt-BR" dirty="0" smtClean="0"/>
              <a:t>da Criança</a:t>
            </a:r>
            <a:r>
              <a:rPr lang="pt-BR" dirty="0"/>
              <a:t>	</a:t>
            </a:r>
            <a:r>
              <a:rPr lang="pt-BR" dirty="0" smtClean="0"/>
              <a:t> </a:t>
            </a:r>
            <a:r>
              <a:rPr lang="pt-BR" dirty="0"/>
              <a:t>4 </a:t>
            </a:r>
            <a:r>
              <a:rPr lang="pt-BR" dirty="0" smtClean="0"/>
              <a:t>– 12 anos</a:t>
            </a:r>
            <a:endParaRPr lang="pt-BR" dirty="0"/>
          </a:p>
          <a:p>
            <a:pPr marL="3538538" indent="-3538538">
              <a:spcAft>
                <a:spcPts val="1800"/>
              </a:spcAft>
              <a:buNone/>
              <a:tabLst>
                <a:tab pos="344488" algn="l"/>
              </a:tabLst>
            </a:pPr>
            <a:r>
              <a:rPr lang="pt-BR" dirty="0"/>
              <a:t>3.	A Fase Adulta	</a:t>
            </a:r>
            <a:r>
              <a:rPr lang="pt-BR" dirty="0" smtClean="0"/>
              <a:t>13 </a:t>
            </a:r>
            <a:r>
              <a:rPr lang="pt-BR" dirty="0"/>
              <a:t>anos – até o nascimento do 1º filho</a:t>
            </a:r>
          </a:p>
          <a:p>
            <a:pPr marL="3538538" indent="-3538538">
              <a:spcAft>
                <a:spcPts val="1800"/>
              </a:spcAft>
              <a:buNone/>
              <a:tabLst>
                <a:tab pos="344488" algn="l"/>
              </a:tabLst>
            </a:pPr>
            <a:r>
              <a:rPr lang="pt-BR" dirty="0"/>
              <a:t>4.	A Fase </a:t>
            </a:r>
            <a:r>
              <a:rPr lang="pt-BR" dirty="0" smtClean="0"/>
              <a:t>da </a:t>
            </a:r>
            <a:r>
              <a:rPr lang="pt-BR" dirty="0"/>
              <a:t>Paternidade	Nascimento do primeiro filho, até o </a:t>
            </a:r>
            <a:r>
              <a:rPr lang="pt-BR" dirty="0" smtClean="0"/>
              <a:t>caçula se </a:t>
            </a:r>
            <a:r>
              <a:rPr lang="pt-BR" dirty="0"/>
              <a:t>tornar adulto</a:t>
            </a:r>
          </a:p>
          <a:p>
            <a:pPr marL="3538538" indent="-3538538">
              <a:spcAft>
                <a:spcPts val="1800"/>
              </a:spcAft>
              <a:buNone/>
              <a:tabLst>
                <a:tab pos="344488" algn="l"/>
              </a:tabLst>
            </a:pPr>
            <a:r>
              <a:rPr lang="pt-BR" dirty="0"/>
              <a:t>5.	A Fase </a:t>
            </a:r>
            <a:r>
              <a:rPr lang="pt-BR" dirty="0" smtClean="0"/>
              <a:t>do Ancião</a:t>
            </a:r>
            <a:r>
              <a:rPr lang="pt-BR" dirty="0"/>
              <a:t>	Começa quando o filho mais novo se torna um adulto</a:t>
            </a:r>
          </a:p>
        </p:txBody>
      </p:sp>
      <p:sp>
        <p:nvSpPr>
          <p:cNvPr id="3" name="Title 2"/>
          <p:cNvSpPr>
            <a:spLocks noGrp="1"/>
          </p:cNvSpPr>
          <p:nvPr>
            <p:ph type="title"/>
          </p:nvPr>
        </p:nvSpPr>
        <p:spPr>
          <a:xfrm>
            <a:off x="480504" y="570156"/>
            <a:ext cx="11216647" cy="1054250"/>
          </a:xfrm>
        </p:spPr>
        <p:txBody>
          <a:bodyPr/>
          <a:lstStyle/>
          <a:p>
            <a:r>
              <a:rPr lang="pt-BR" sz="4400" dirty="0"/>
              <a:t>Fases da vida / Estágios para a Maturidade</a:t>
            </a:r>
            <a:r>
              <a:rPr lang="en-US" dirty="0"/>
              <a:t/>
            </a:r>
            <a:br>
              <a:rPr lang="en-US" dirty="0"/>
            </a:br>
            <a:r>
              <a:rPr lang="en-US" sz="3200" i="1" dirty="0">
                <a:solidFill>
                  <a:schemeClr val="tx1"/>
                </a:solidFill>
              </a:rPr>
              <a:t>Stages of life / Stages to Maturity</a:t>
            </a:r>
            <a:endParaRPr lang="en-US" i="1" dirty="0">
              <a:solidFill>
                <a:schemeClr val="tx1"/>
              </a:solidFill>
            </a:endParaRPr>
          </a:p>
        </p:txBody>
      </p:sp>
      <p:sp>
        <p:nvSpPr>
          <p:cNvPr id="4" name="Date Placeholder 3"/>
          <p:cNvSpPr>
            <a:spLocks noGrp="1"/>
          </p:cNvSpPr>
          <p:nvPr>
            <p:ph type="dt" sz="half" idx="10"/>
          </p:nvPr>
        </p:nvSpPr>
        <p:spPr/>
        <p:txBody>
          <a:bodyPr/>
          <a:lstStyle/>
          <a:p>
            <a:r>
              <a:rPr lang="en-US" smtClean="0"/>
              <a:t>11/2019</a:t>
            </a:r>
            <a:endParaRPr lang="en-US"/>
          </a:p>
        </p:txBody>
      </p:sp>
      <p:sp>
        <p:nvSpPr>
          <p:cNvPr id="5" name="Footer Placeholder 4"/>
          <p:cNvSpPr>
            <a:spLocks noGrp="1"/>
          </p:cNvSpPr>
          <p:nvPr>
            <p:ph type="ftr" sz="quarter" idx="11"/>
          </p:nvPr>
        </p:nvSpPr>
        <p:spPr/>
        <p:txBody>
          <a:bodyPr/>
          <a:lstStyle/>
          <a:p>
            <a:r>
              <a:rPr lang="en-US" smtClean="0"/>
              <a:t>T501.08   www.iTeenChallenge.org</a:t>
            </a:r>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12</a:t>
            </a:fld>
            <a:endParaRPr lang="en-US"/>
          </a:p>
        </p:txBody>
      </p:sp>
    </p:spTree>
    <p:extLst>
      <p:ext uri="{BB962C8B-B14F-4D97-AF65-F5344CB8AC3E}">
        <p14:creationId xmlns:p14="http://schemas.microsoft.com/office/powerpoint/2010/main" val="312090415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23248" y="2057402"/>
            <a:ext cx="7745505" cy="4495799"/>
          </a:xfrm>
        </p:spPr>
        <p:txBody>
          <a:bodyPr>
            <a:normAutofit/>
          </a:bodyPr>
          <a:lstStyle/>
          <a:p>
            <a:pPr marL="3087688" indent="-3087688">
              <a:spcAft>
                <a:spcPts val="1800"/>
              </a:spcAft>
              <a:buNone/>
              <a:tabLst>
                <a:tab pos="344488" algn="l"/>
              </a:tabLst>
            </a:pPr>
            <a:r>
              <a:rPr lang="en-US" dirty="0"/>
              <a:t>1.	The Infant Stage	Birth to 3	</a:t>
            </a:r>
          </a:p>
          <a:p>
            <a:pPr marL="3087688" indent="-3087688">
              <a:spcAft>
                <a:spcPts val="1800"/>
              </a:spcAft>
              <a:buNone/>
              <a:tabLst>
                <a:tab pos="344488" algn="l"/>
              </a:tabLst>
            </a:pPr>
            <a:r>
              <a:rPr lang="en-US" dirty="0"/>
              <a:t>2.	The Child Stage	Age 4 - 12	</a:t>
            </a:r>
          </a:p>
          <a:p>
            <a:pPr marL="3087688" indent="-3087688">
              <a:spcAft>
                <a:spcPts val="1800"/>
              </a:spcAft>
              <a:buNone/>
              <a:tabLst>
                <a:tab pos="344488" algn="l"/>
              </a:tabLst>
            </a:pPr>
            <a:r>
              <a:rPr lang="en-US" dirty="0"/>
              <a:t>3.	The Adult Stage	Age 13 – to birth of 1st child</a:t>
            </a:r>
          </a:p>
          <a:p>
            <a:pPr marL="3087688" indent="-3087688">
              <a:spcAft>
                <a:spcPts val="1800"/>
              </a:spcAft>
              <a:buNone/>
              <a:tabLst>
                <a:tab pos="344488" algn="l"/>
              </a:tabLst>
            </a:pPr>
            <a:r>
              <a:rPr lang="en-US" dirty="0"/>
              <a:t>4.	The Parent Stage	Birth of 1st child until youngest child has become an adult</a:t>
            </a:r>
          </a:p>
          <a:p>
            <a:pPr marL="3087688" indent="-3087688">
              <a:spcAft>
                <a:spcPts val="1800"/>
              </a:spcAft>
              <a:buNone/>
              <a:tabLst>
                <a:tab pos="344488" algn="l"/>
              </a:tabLst>
            </a:pPr>
            <a:r>
              <a:rPr lang="en-US" dirty="0"/>
              <a:t>5.	The Elder Stage	Beginning when youngest child has become an adult</a:t>
            </a:r>
          </a:p>
          <a:p>
            <a:endParaRPr lang="en-US" dirty="0"/>
          </a:p>
        </p:txBody>
      </p:sp>
      <p:sp>
        <p:nvSpPr>
          <p:cNvPr id="4" name="Date Placeholder 3"/>
          <p:cNvSpPr>
            <a:spLocks noGrp="1"/>
          </p:cNvSpPr>
          <p:nvPr>
            <p:ph type="dt" sz="half" idx="10"/>
          </p:nvPr>
        </p:nvSpPr>
        <p:spPr/>
        <p:txBody>
          <a:bodyPr/>
          <a:lstStyle/>
          <a:p>
            <a:r>
              <a:rPr lang="en-US" smtClean="0"/>
              <a:t>11/2019</a:t>
            </a:r>
            <a:endParaRPr lang="en-US"/>
          </a:p>
        </p:txBody>
      </p:sp>
      <p:sp>
        <p:nvSpPr>
          <p:cNvPr id="5" name="Footer Placeholder 4"/>
          <p:cNvSpPr>
            <a:spLocks noGrp="1"/>
          </p:cNvSpPr>
          <p:nvPr>
            <p:ph type="ftr" sz="quarter" idx="11"/>
          </p:nvPr>
        </p:nvSpPr>
        <p:spPr/>
        <p:txBody>
          <a:bodyPr/>
          <a:lstStyle/>
          <a:p>
            <a:r>
              <a:rPr lang="en-US" smtClean="0"/>
              <a:t>T501.08   www.iTeenChallenge.org</a:t>
            </a:r>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13</a:t>
            </a:fld>
            <a:endParaRPr lang="en-US"/>
          </a:p>
        </p:txBody>
      </p:sp>
      <p:sp>
        <p:nvSpPr>
          <p:cNvPr id="9" name="Title 2"/>
          <p:cNvSpPr>
            <a:spLocks noGrp="1"/>
          </p:cNvSpPr>
          <p:nvPr>
            <p:ph type="title"/>
          </p:nvPr>
        </p:nvSpPr>
        <p:spPr>
          <a:xfrm>
            <a:off x="480504" y="570156"/>
            <a:ext cx="11216647" cy="1054250"/>
          </a:xfrm>
        </p:spPr>
        <p:txBody>
          <a:bodyPr/>
          <a:lstStyle/>
          <a:p>
            <a:r>
              <a:rPr lang="pt-BR" sz="4400" dirty="0"/>
              <a:t>Fases da vida / Estágios para a Maturidade</a:t>
            </a:r>
            <a:r>
              <a:rPr lang="en-US" dirty="0"/>
              <a:t/>
            </a:r>
            <a:br>
              <a:rPr lang="en-US" dirty="0"/>
            </a:br>
            <a:r>
              <a:rPr lang="en-US" sz="3200" i="1" dirty="0">
                <a:solidFill>
                  <a:schemeClr val="tx1"/>
                </a:solidFill>
              </a:rPr>
              <a:t>Stages of life / Stages to Maturity</a:t>
            </a:r>
            <a:endParaRPr lang="en-US" i="1" dirty="0">
              <a:solidFill>
                <a:schemeClr val="tx1"/>
              </a:solidFill>
            </a:endParaRPr>
          </a:p>
        </p:txBody>
      </p:sp>
    </p:spTree>
    <p:extLst>
      <p:ext uri="{BB962C8B-B14F-4D97-AF65-F5344CB8AC3E}">
        <p14:creationId xmlns:p14="http://schemas.microsoft.com/office/powerpoint/2010/main" val="80390739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23248" y="533400"/>
            <a:ext cx="7745505" cy="5943600"/>
          </a:xfrm>
        </p:spPr>
        <p:txBody>
          <a:bodyPr>
            <a:normAutofit/>
          </a:bodyPr>
          <a:lstStyle/>
          <a:p>
            <a:pPr>
              <a:spcAft>
                <a:spcPts val="1800"/>
              </a:spcAft>
              <a:buFont typeface="Wingdings" panose="05000000000000000000" pitchFamily="2" charset="2"/>
              <a:buChar char="Ø"/>
            </a:pPr>
            <a:r>
              <a:rPr lang="pt-BR" b="1" dirty="0">
                <a:solidFill>
                  <a:schemeClr val="accent1">
                    <a:lumMod val="75000"/>
                  </a:schemeClr>
                </a:solidFill>
              </a:rPr>
              <a:t>A coluna cada um </a:t>
            </a:r>
            <a:r>
              <a:rPr lang="pt-BR" dirty="0">
                <a:solidFill>
                  <a:schemeClr val="accent1">
                    <a:lumMod val="75000"/>
                  </a:schemeClr>
                </a:solidFill>
              </a:rPr>
              <a:t>enumera as tarefas que você tem que controlar</a:t>
            </a:r>
            <a:r>
              <a:rPr lang="pt-BR" dirty="0" smtClean="0">
                <a:solidFill>
                  <a:schemeClr val="accent1">
                    <a:lumMod val="75000"/>
                  </a:schemeClr>
                </a:solidFill>
              </a:rPr>
              <a:t>.</a:t>
            </a:r>
            <a:br>
              <a:rPr lang="pt-BR" dirty="0" smtClean="0">
                <a:solidFill>
                  <a:schemeClr val="accent1">
                    <a:lumMod val="75000"/>
                  </a:schemeClr>
                </a:solidFill>
              </a:rPr>
            </a:br>
            <a:r>
              <a:rPr lang="en-US" sz="2000" b="1" dirty="0"/>
              <a:t>Column one </a:t>
            </a:r>
            <a:r>
              <a:rPr lang="en-US" sz="2000" dirty="0"/>
              <a:t>lists the tasks that you need to </a:t>
            </a:r>
            <a:r>
              <a:rPr lang="en-US" sz="2000" dirty="0" smtClean="0"/>
              <a:t>master.</a:t>
            </a:r>
            <a:endParaRPr lang="pt-BR" sz="2000" dirty="0"/>
          </a:p>
          <a:p>
            <a:pPr>
              <a:spcAft>
                <a:spcPts val="1800"/>
              </a:spcAft>
              <a:buFont typeface="Wingdings" panose="05000000000000000000" pitchFamily="2" charset="2"/>
              <a:buChar char="Ø"/>
            </a:pPr>
            <a:r>
              <a:rPr lang="pt-BR" b="1" dirty="0">
                <a:solidFill>
                  <a:schemeClr val="accent1">
                    <a:lumMod val="75000"/>
                  </a:schemeClr>
                </a:solidFill>
              </a:rPr>
              <a:t>A coluna dois </a:t>
            </a:r>
            <a:r>
              <a:rPr lang="pt-BR" dirty="0">
                <a:solidFill>
                  <a:schemeClr val="accent1">
                    <a:lumMod val="75000"/>
                  </a:schemeClr>
                </a:solidFill>
              </a:rPr>
              <a:t>descreve as maneiras com que os membros da família e os amigos podem ajudá-lo a dominar cada uma destas tarefas. </a:t>
            </a:r>
            <a:r>
              <a:rPr lang="pt-BR" dirty="0" smtClean="0">
                <a:solidFill>
                  <a:schemeClr val="accent1">
                    <a:lumMod val="75000"/>
                  </a:schemeClr>
                </a:solidFill>
              </a:rPr>
              <a:t/>
            </a:r>
            <a:br>
              <a:rPr lang="pt-BR" dirty="0" smtClean="0">
                <a:solidFill>
                  <a:schemeClr val="accent1">
                    <a:lumMod val="75000"/>
                  </a:schemeClr>
                </a:solidFill>
              </a:rPr>
            </a:br>
            <a:r>
              <a:rPr lang="en-US" sz="2000" b="1" dirty="0"/>
              <a:t>Column two </a:t>
            </a:r>
            <a:r>
              <a:rPr lang="en-US" sz="2000" dirty="0"/>
              <a:t>describes the ways that family members and friends can assist you in mastering each of these tasks.</a:t>
            </a:r>
            <a:endParaRPr lang="pt-BR" sz="2000" dirty="0"/>
          </a:p>
          <a:p>
            <a:pPr>
              <a:buFont typeface="Wingdings" panose="05000000000000000000" pitchFamily="2" charset="2"/>
              <a:buChar char="Ø"/>
            </a:pPr>
            <a:r>
              <a:rPr lang="pt-BR" b="1" dirty="0">
                <a:solidFill>
                  <a:schemeClr val="accent1">
                    <a:lumMod val="75000"/>
                  </a:schemeClr>
                </a:solidFill>
              </a:rPr>
              <a:t>A coluna três </a:t>
            </a:r>
            <a:r>
              <a:rPr lang="pt-BR" dirty="0">
                <a:solidFill>
                  <a:schemeClr val="accent1">
                    <a:lumMod val="75000"/>
                  </a:schemeClr>
                </a:solidFill>
              </a:rPr>
              <a:t>identifica os problemas que são comuns quando cada o aluno não consegue dominar a habilidade enumerada na coluna um. </a:t>
            </a:r>
            <a:r>
              <a:rPr lang="pt-BR" dirty="0" smtClean="0">
                <a:solidFill>
                  <a:schemeClr val="accent1">
                    <a:lumMod val="75000"/>
                  </a:schemeClr>
                </a:solidFill>
              </a:rPr>
              <a:t/>
            </a:r>
            <a:br>
              <a:rPr lang="pt-BR" dirty="0" smtClean="0">
                <a:solidFill>
                  <a:schemeClr val="accent1">
                    <a:lumMod val="75000"/>
                  </a:schemeClr>
                </a:solidFill>
              </a:rPr>
            </a:br>
            <a:r>
              <a:rPr lang="en-US" sz="2000" b="1" dirty="0"/>
              <a:t>Column three </a:t>
            </a:r>
            <a:r>
              <a:rPr lang="en-US" sz="2000" dirty="0"/>
              <a:t>identifies the problems that are common when one fails to master the skill listed in column one</a:t>
            </a:r>
            <a:r>
              <a:rPr lang="en-US" sz="2000" dirty="0" smtClean="0"/>
              <a:t>.</a:t>
            </a:r>
            <a:endParaRPr lang="en-US" sz="2000" dirty="0"/>
          </a:p>
        </p:txBody>
      </p:sp>
      <p:sp>
        <p:nvSpPr>
          <p:cNvPr id="4" name="Date Placeholder 3"/>
          <p:cNvSpPr>
            <a:spLocks noGrp="1"/>
          </p:cNvSpPr>
          <p:nvPr>
            <p:ph type="dt" sz="half" idx="10"/>
          </p:nvPr>
        </p:nvSpPr>
        <p:spPr/>
        <p:txBody>
          <a:bodyPr/>
          <a:lstStyle/>
          <a:p>
            <a:r>
              <a:rPr lang="en-US" smtClean="0"/>
              <a:t>11/2019</a:t>
            </a:r>
            <a:endParaRPr lang="en-US"/>
          </a:p>
        </p:txBody>
      </p:sp>
      <p:sp>
        <p:nvSpPr>
          <p:cNvPr id="5" name="Footer Placeholder 4"/>
          <p:cNvSpPr>
            <a:spLocks noGrp="1"/>
          </p:cNvSpPr>
          <p:nvPr>
            <p:ph type="ftr" sz="quarter" idx="11"/>
          </p:nvPr>
        </p:nvSpPr>
        <p:spPr/>
        <p:txBody>
          <a:bodyPr/>
          <a:lstStyle/>
          <a:p>
            <a:r>
              <a:rPr lang="en-US" smtClean="0"/>
              <a:t>T501.08   www.iTeenChallenge.org</a:t>
            </a:r>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14</a:t>
            </a:fld>
            <a:endParaRPr lang="en-US"/>
          </a:p>
        </p:txBody>
      </p:sp>
    </p:spTree>
    <p:extLst>
      <p:ext uri="{BB962C8B-B14F-4D97-AF65-F5344CB8AC3E}">
        <p14:creationId xmlns:p14="http://schemas.microsoft.com/office/powerpoint/2010/main" val="233862804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902904" y="2076190"/>
            <a:ext cx="8765096" cy="4343399"/>
          </a:xfrm>
        </p:spPr>
        <p:txBody>
          <a:bodyPr>
            <a:normAutofit/>
          </a:bodyPr>
          <a:lstStyle/>
          <a:p>
            <a:pPr>
              <a:spcAft>
                <a:spcPts val="1800"/>
              </a:spcAft>
              <a:buFont typeface="Wingdings" panose="05000000000000000000" pitchFamily="2" charset="2"/>
              <a:buChar char="Ø"/>
            </a:pPr>
            <a:r>
              <a:rPr lang="pt-BR" dirty="0"/>
              <a:t>Como eu domino estas tarefas sendo um discípulo sadio de Jesus</a:t>
            </a:r>
            <a:r>
              <a:rPr lang="ru-RU" dirty="0"/>
              <a:t>? </a:t>
            </a:r>
            <a:r>
              <a:rPr lang="en-US" dirty="0"/>
              <a:t/>
            </a:r>
            <a:br>
              <a:rPr lang="en-US" dirty="0"/>
            </a:br>
            <a:r>
              <a:rPr lang="en-US" sz="1600" dirty="0">
                <a:solidFill>
                  <a:srgbClr val="C00000"/>
                </a:solidFill>
              </a:rPr>
              <a:t>How do I master these personal tasks as a healthy disciple of God?</a:t>
            </a:r>
            <a:endParaRPr lang="en-US" sz="1600" dirty="0"/>
          </a:p>
          <a:p>
            <a:pPr>
              <a:spcAft>
                <a:spcPts val="1800"/>
              </a:spcAft>
              <a:buFont typeface="Wingdings" panose="05000000000000000000" pitchFamily="2" charset="2"/>
              <a:buChar char="Ø"/>
            </a:pPr>
            <a:r>
              <a:rPr lang="pt-BR" dirty="0"/>
              <a:t>Como sigo a Jesus em cada uma dessas áreas da minha vida</a:t>
            </a:r>
            <a:r>
              <a:rPr lang="ru-RU" dirty="0"/>
              <a:t>?</a:t>
            </a:r>
            <a:r>
              <a:rPr lang="en-US" dirty="0"/>
              <a:t>  </a:t>
            </a:r>
            <a:r>
              <a:rPr lang="en-US" sz="2000" dirty="0"/>
              <a:t/>
            </a:r>
            <a:br>
              <a:rPr lang="en-US" sz="2000" dirty="0"/>
            </a:br>
            <a:r>
              <a:rPr lang="en-US" sz="1600" dirty="0">
                <a:solidFill>
                  <a:srgbClr val="C00000"/>
                </a:solidFill>
              </a:rPr>
              <a:t>How do I “follow Jesus” in each of these areas of my life?</a:t>
            </a:r>
          </a:p>
          <a:p>
            <a:pPr lvl="0">
              <a:buFont typeface="Wingdings" panose="05000000000000000000" pitchFamily="2" charset="2"/>
              <a:buChar char="Ø"/>
            </a:pPr>
            <a:r>
              <a:rPr lang="pt-BR" dirty="0"/>
              <a:t>Qual é o caminho que Deus tem para eu dominar em cada área da minha vida</a:t>
            </a:r>
            <a:r>
              <a:rPr lang="ru-RU" dirty="0"/>
              <a:t>?</a:t>
            </a:r>
            <a:endParaRPr lang="en-US" dirty="0"/>
          </a:p>
          <a:p>
            <a:pPr marL="365125" indent="-9525">
              <a:buNone/>
            </a:pPr>
            <a:r>
              <a:rPr lang="en-US" sz="1600" dirty="0" smtClean="0">
                <a:solidFill>
                  <a:srgbClr val="C00000"/>
                </a:solidFill>
              </a:rPr>
              <a:t>What </a:t>
            </a:r>
            <a:r>
              <a:rPr lang="en-US" sz="1600" dirty="0">
                <a:solidFill>
                  <a:srgbClr val="C00000"/>
                </a:solidFill>
              </a:rPr>
              <a:t>is God’s path for me to master each of these areas in my life?</a:t>
            </a:r>
          </a:p>
        </p:txBody>
      </p:sp>
      <p:sp>
        <p:nvSpPr>
          <p:cNvPr id="3" name="Footer Placeholder 2"/>
          <p:cNvSpPr>
            <a:spLocks noGrp="1"/>
          </p:cNvSpPr>
          <p:nvPr>
            <p:ph type="ftr" sz="quarter" idx="11"/>
          </p:nvPr>
        </p:nvSpPr>
        <p:spPr/>
        <p:txBody>
          <a:bodyPr/>
          <a:lstStyle/>
          <a:p>
            <a:r>
              <a:rPr lang="en-US" smtClean="0"/>
              <a:t>T501.08   www.iTeenChallenge.org</a:t>
            </a:r>
            <a:endParaRPr lang="en-US"/>
          </a:p>
        </p:txBody>
      </p:sp>
      <p:sp>
        <p:nvSpPr>
          <p:cNvPr id="4" name="Slide Number Placeholder 3"/>
          <p:cNvSpPr>
            <a:spLocks noGrp="1"/>
          </p:cNvSpPr>
          <p:nvPr>
            <p:ph type="sldNum" sz="quarter" idx="12"/>
          </p:nvPr>
        </p:nvSpPr>
        <p:spPr/>
        <p:txBody>
          <a:bodyPr/>
          <a:lstStyle/>
          <a:p>
            <a:fld id="{2B0F847D-B594-46E7-ABAA-98DB647124F3}" type="slidenum">
              <a:rPr lang="en-US" smtClean="0"/>
              <a:pPr/>
              <a:t>15</a:t>
            </a:fld>
            <a:endParaRPr lang="en-US"/>
          </a:p>
        </p:txBody>
      </p:sp>
      <p:sp>
        <p:nvSpPr>
          <p:cNvPr id="5" name="Title 4"/>
          <p:cNvSpPr>
            <a:spLocks noGrp="1"/>
          </p:cNvSpPr>
          <p:nvPr>
            <p:ph type="title"/>
          </p:nvPr>
        </p:nvSpPr>
        <p:spPr>
          <a:xfrm>
            <a:off x="1981200" y="0"/>
            <a:ext cx="8229600" cy="1981200"/>
          </a:xfrm>
        </p:spPr>
        <p:txBody>
          <a:bodyPr>
            <a:normAutofit/>
          </a:bodyPr>
          <a:lstStyle/>
          <a:p>
            <a:pPr lvl="0"/>
            <a:r>
              <a:rPr lang="pt-BR" sz="2800" dirty="0"/>
              <a:t>Estas “Tarefas Pessoais” não são um caminho de auto-ajuda para a maturidade e saúde</a:t>
            </a:r>
            <a:r>
              <a:rPr lang="ru-RU" sz="2800" dirty="0"/>
              <a:t>. </a:t>
            </a:r>
            <a:r>
              <a:rPr lang="en-US" sz="2700" dirty="0"/>
              <a:t/>
            </a:r>
            <a:br>
              <a:rPr lang="en-US" sz="2700" dirty="0"/>
            </a:br>
            <a:r>
              <a:rPr lang="en-US" sz="1800" dirty="0">
                <a:solidFill>
                  <a:srgbClr val="C00000"/>
                </a:solidFill>
              </a:rPr>
              <a:t>Personal Tasks are not a self help path to health.</a:t>
            </a:r>
            <a:endParaRPr lang="en-US" sz="1600" dirty="0">
              <a:solidFill>
                <a:srgbClr val="C00000"/>
              </a:solidFill>
            </a:endParaRPr>
          </a:p>
        </p:txBody>
      </p:sp>
      <p:sp>
        <p:nvSpPr>
          <p:cNvPr id="2" name="Date Placeholder 1"/>
          <p:cNvSpPr>
            <a:spLocks noGrp="1"/>
          </p:cNvSpPr>
          <p:nvPr>
            <p:ph type="dt" sz="half" idx="10"/>
          </p:nvPr>
        </p:nvSpPr>
        <p:spPr/>
        <p:txBody>
          <a:bodyPr/>
          <a:lstStyle/>
          <a:p>
            <a:r>
              <a:rPr lang="en-US" smtClean="0"/>
              <a:t>11/2019</a:t>
            </a:r>
            <a:endParaRPr lang="en-US"/>
          </a:p>
        </p:txBody>
      </p:sp>
    </p:spTree>
    <p:extLst>
      <p:ext uri="{BB962C8B-B14F-4D97-AF65-F5344CB8AC3E}">
        <p14:creationId xmlns:p14="http://schemas.microsoft.com/office/powerpoint/2010/main" val="237329527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1000"/>
                                        <p:tgtEl>
                                          <p:spTgt spid="6">
                                            <p:txEl>
                                              <p:pRg st="3" end="3"/>
                                            </p:txEl>
                                          </p:spTgt>
                                        </p:tgtEl>
                                      </p:cBhvr>
                                    </p:animEffect>
                                    <p:anim calcmode="lin" valueType="num">
                                      <p:cBhvr>
                                        <p:cTn id="28"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0504" y="2133600"/>
            <a:ext cx="5539296" cy="3873692"/>
          </a:xfrm>
        </p:spPr>
        <p:txBody>
          <a:bodyPr>
            <a:normAutofit fontScale="92500"/>
          </a:bodyPr>
          <a:lstStyle/>
          <a:p>
            <a:pPr marL="465138" indent="-465138">
              <a:spcAft>
                <a:spcPts val="2400"/>
              </a:spcAft>
              <a:buNone/>
              <a:tabLst>
                <a:tab pos="463550" algn="l"/>
              </a:tabLst>
            </a:pPr>
            <a:r>
              <a:rPr lang="en-US" dirty="0" smtClean="0"/>
              <a:t>1.	</a:t>
            </a:r>
            <a:r>
              <a:rPr lang="en-US" dirty="0" err="1"/>
              <a:t>Aprender</a:t>
            </a:r>
            <a:r>
              <a:rPr lang="en-US" dirty="0"/>
              <a:t> a </a:t>
            </a:r>
            <a:r>
              <a:rPr lang="en-US" dirty="0" err="1"/>
              <a:t>receber</a:t>
            </a:r>
            <a:r>
              <a:rPr lang="en-US" dirty="0" smtClean="0"/>
              <a:t>	</a:t>
            </a:r>
          </a:p>
          <a:p>
            <a:pPr marL="465138" indent="-465138">
              <a:spcAft>
                <a:spcPts val="2400"/>
              </a:spcAft>
              <a:buNone/>
              <a:tabLst>
                <a:tab pos="463550" algn="l"/>
              </a:tabLst>
            </a:pPr>
            <a:r>
              <a:rPr lang="en-US" dirty="0" smtClean="0"/>
              <a:t>2.	</a:t>
            </a:r>
            <a:r>
              <a:rPr lang="en-US" dirty="0" err="1"/>
              <a:t>Cuidar</a:t>
            </a:r>
            <a:r>
              <a:rPr lang="en-US" dirty="0"/>
              <a:t> de </a:t>
            </a:r>
            <a:r>
              <a:rPr lang="en-US" dirty="0" err="1"/>
              <a:t>si</a:t>
            </a:r>
            <a:r>
              <a:rPr lang="en-US" dirty="0"/>
              <a:t> </a:t>
            </a:r>
            <a:r>
              <a:rPr lang="en-US" dirty="0" err="1"/>
              <a:t>mesmo</a:t>
            </a:r>
            <a:r>
              <a:rPr lang="en-US" dirty="0" smtClean="0"/>
              <a:t>	</a:t>
            </a:r>
          </a:p>
          <a:p>
            <a:pPr marL="465138" indent="-465138">
              <a:spcAft>
                <a:spcPts val="2400"/>
              </a:spcAft>
              <a:buNone/>
              <a:tabLst>
                <a:tab pos="463550" algn="l"/>
              </a:tabLst>
            </a:pPr>
            <a:r>
              <a:rPr lang="en-US" dirty="0" smtClean="0"/>
              <a:t>3.	</a:t>
            </a:r>
            <a:r>
              <a:rPr lang="pt-BR" dirty="0"/>
              <a:t>Cuidar de duas pessoas simultaneamente</a:t>
            </a:r>
            <a:endParaRPr lang="en-US" dirty="0" smtClean="0"/>
          </a:p>
          <a:p>
            <a:pPr marL="465138" indent="-465138">
              <a:spcAft>
                <a:spcPts val="2400"/>
              </a:spcAft>
              <a:buNone/>
              <a:tabLst>
                <a:tab pos="463550" algn="l"/>
              </a:tabLst>
            </a:pPr>
            <a:r>
              <a:rPr lang="en-US" dirty="0" smtClean="0"/>
              <a:t>4.	</a:t>
            </a:r>
            <a:r>
              <a:rPr lang="en-US" dirty="0" err="1"/>
              <a:t>Cuidar</a:t>
            </a:r>
            <a:r>
              <a:rPr lang="en-US" dirty="0"/>
              <a:t> das </a:t>
            </a:r>
            <a:r>
              <a:rPr lang="en-US" dirty="0" err="1"/>
              <a:t>crianças</a:t>
            </a:r>
            <a:r>
              <a:rPr lang="en-US" dirty="0"/>
              <a:t> </a:t>
            </a:r>
            <a:r>
              <a:rPr lang="en-US" dirty="0" err="1"/>
              <a:t>sacrificíalmenre</a:t>
            </a:r>
            <a:endParaRPr lang="en-US" dirty="0" smtClean="0"/>
          </a:p>
          <a:p>
            <a:pPr marL="465138" indent="-465138">
              <a:spcAft>
                <a:spcPts val="2400"/>
              </a:spcAft>
              <a:buNone/>
              <a:tabLst>
                <a:tab pos="463550" algn="l"/>
              </a:tabLst>
            </a:pPr>
            <a:r>
              <a:rPr lang="en-US" dirty="0" smtClean="0"/>
              <a:t>5.	</a:t>
            </a:r>
            <a:r>
              <a:rPr lang="en-US" dirty="0" err="1"/>
              <a:t>Cuidar</a:t>
            </a:r>
            <a:r>
              <a:rPr lang="en-US" dirty="0"/>
              <a:t> da </a:t>
            </a:r>
            <a:r>
              <a:rPr lang="en-US" dirty="0" err="1"/>
              <a:t>comunidade</a:t>
            </a:r>
            <a:r>
              <a:rPr lang="en-US" dirty="0"/>
              <a:t> </a:t>
            </a:r>
            <a:r>
              <a:rPr lang="en-US" dirty="0" err="1"/>
              <a:t>sacrificialmente</a:t>
            </a:r>
            <a:endParaRPr lang="en-US" dirty="0"/>
          </a:p>
        </p:txBody>
      </p:sp>
      <p:sp>
        <p:nvSpPr>
          <p:cNvPr id="3" name="Footer Placeholder 2"/>
          <p:cNvSpPr>
            <a:spLocks noGrp="1"/>
          </p:cNvSpPr>
          <p:nvPr>
            <p:ph type="ftr" sz="quarter" idx="11"/>
          </p:nvPr>
        </p:nvSpPr>
        <p:spPr/>
        <p:txBody>
          <a:bodyPr/>
          <a:lstStyle/>
          <a:p>
            <a:r>
              <a:rPr lang="en-US" smtClean="0"/>
              <a:t>T501.08   www.iTeenChallenge.org</a:t>
            </a:r>
            <a:endParaRPr lang="en-US"/>
          </a:p>
        </p:txBody>
      </p:sp>
      <p:sp>
        <p:nvSpPr>
          <p:cNvPr id="4" name="Slide Number Placeholder 3"/>
          <p:cNvSpPr>
            <a:spLocks noGrp="1"/>
          </p:cNvSpPr>
          <p:nvPr>
            <p:ph type="sldNum" sz="quarter" idx="12"/>
          </p:nvPr>
        </p:nvSpPr>
        <p:spPr/>
        <p:txBody>
          <a:bodyPr/>
          <a:lstStyle/>
          <a:p>
            <a:fld id="{2B0F847D-B594-46E7-ABAA-98DB647124F3}" type="slidenum">
              <a:rPr lang="en-US" smtClean="0"/>
              <a:pPr/>
              <a:t>16</a:t>
            </a:fld>
            <a:endParaRPr lang="en-US"/>
          </a:p>
        </p:txBody>
      </p:sp>
      <p:sp>
        <p:nvSpPr>
          <p:cNvPr id="5" name="Title 4"/>
          <p:cNvSpPr>
            <a:spLocks noGrp="1"/>
          </p:cNvSpPr>
          <p:nvPr>
            <p:ph type="title"/>
          </p:nvPr>
        </p:nvSpPr>
        <p:spPr>
          <a:xfrm>
            <a:off x="917987" y="457200"/>
            <a:ext cx="10341684" cy="1054250"/>
          </a:xfrm>
        </p:spPr>
        <p:txBody>
          <a:bodyPr>
            <a:noAutofit/>
          </a:bodyPr>
          <a:lstStyle/>
          <a:p>
            <a:r>
              <a:rPr lang="en-US" sz="3200" dirty="0" err="1"/>
              <a:t>Fases</a:t>
            </a:r>
            <a:r>
              <a:rPr lang="en-US" sz="3200" dirty="0"/>
              <a:t> da </a:t>
            </a:r>
            <a:r>
              <a:rPr lang="en-US" sz="3200" dirty="0" err="1" smtClean="0"/>
              <a:t>vida</a:t>
            </a:r>
            <a:r>
              <a:rPr lang="en-US" sz="3200" dirty="0" smtClean="0"/>
              <a:t> </a:t>
            </a:r>
            <a:r>
              <a:rPr lang="en-US" sz="3200" dirty="0"/>
              <a:t>/ </a:t>
            </a:r>
            <a:r>
              <a:rPr lang="en-US" sz="3200" dirty="0" err="1"/>
              <a:t>Tarefa</a:t>
            </a:r>
            <a:r>
              <a:rPr lang="en-US" sz="3200" dirty="0"/>
              <a:t> principal</a:t>
            </a:r>
            <a:r>
              <a:rPr lang="en-US" sz="3200" dirty="0" smtClean="0"/>
              <a:t/>
            </a:r>
            <a:br>
              <a:rPr lang="en-US" sz="3200" dirty="0" smtClean="0"/>
            </a:br>
            <a:r>
              <a:rPr lang="en-US" sz="2400" b="1" dirty="0" smtClean="0">
                <a:solidFill>
                  <a:schemeClr val="tx1"/>
                </a:solidFill>
              </a:rPr>
              <a:t>Stages </a:t>
            </a:r>
            <a:r>
              <a:rPr lang="en-US" sz="2400" b="1" dirty="0">
                <a:solidFill>
                  <a:schemeClr val="tx1"/>
                </a:solidFill>
              </a:rPr>
              <a:t>of Life / Primary Task</a:t>
            </a:r>
          </a:p>
        </p:txBody>
      </p:sp>
      <p:sp>
        <p:nvSpPr>
          <p:cNvPr id="6" name="Date Placeholder 5"/>
          <p:cNvSpPr>
            <a:spLocks noGrp="1"/>
          </p:cNvSpPr>
          <p:nvPr>
            <p:ph type="dt" sz="half" idx="10"/>
          </p:nvPr>
        </p:nvSpPr>
        <p:spPr/>
        <p:txBody>
          <a:bodyPr/>
          <a:lstStyle/>
          <a:p>
            <a:r>
              <a:rPr lang="en-US" smtClean="0"/>
              <a:t>11/2019</a:t>
            </a:r>
            <a:endParaRPr lang="en-US"/>
          </a:p>
        </p:txBody>
      </p:sp>
      <p:sp>
        <p:nvSpPr>
          <p:cNvPr id="7" name="Content Placeholder 1"/>
          <p:cNvSpPr txBox="1">
            <a:spLocks/>
          </p:cNvSpPr>
          <p:nvPr/>
        </p:nvSpPr>
        <p:spPr>
          <a:xfrm>
            <a:off x="6477000" y="2210676"/>
            <a:ext cx="5539296" cy="3873692"/>
          </a:xfrm>
          <a:prstGeom prst="rect">
            <a:avLst/>
          </a:prstGeom>
        </p:spPr>
        <p:txBody>
          <a:bodyPr vert="horz" lIns="91440" tIns="45720" rIns="91440" bIns="45720" rtlCol="0">
            <a:normAutofit fontScale="92500"/>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465138" indent="-465138">
              <a:spcAft>
                <a:spcPts val="2400"/>
              </a:spcAft>
              <a:buFont typeface="Wingdings" pitchFamily="2" charset="2"/>
              <a:buNone/>
              <a:tabLst>
                <a:tab pos="463550" algn="l"/>
              </a:tabLst>
            </a:pPr>
            <a:r>
              <a:rPr lang="en-US" dirty="0" smtClean="0">
                <a:solidFill>
                  <a:schemeClr val="accent5"/>
                </a:solidFill>
              </a:rPr>
              <a:t>1.	Learning to receive	</a:t>
            </a:r>
          </a:p>
          <a:p>
            <a:pPr marL="465138" indent="-465138">
              <a:spcAft>
                <a:spcPts val="2400"/>
              </a:spcAft>
              <a:buFont typeface="Wingdings" pitchFamily="2" charset="2"/>
              <a:buNone/>
              <a:tabLst>
                <a:tab pos="463550" algn="l"/>
              </a:tabLst>
            </a:pPr>
            <a:r>
              <a:rPr lang="en-US" dirty="0" smtClean="0">
                <a:solidFill>
                  <a:schemeClr val="accent5"/>
                </a:solidFill>
              </a:rPr>
              <a:t>2.	Taking care of self	</a:t>
            </a:r>
          </a:p>
          <a:p>
            <a:pPr marL="465138" indent="-465138">
              <a:spcAft>
                <a:spcPts val="2400"/>
              </a:spcAft>
              <a:buFont typeface="Wingdings" pitchFamily="2" charset="2"/>
              <a:buNone/>
              <a:tabLst>
                <a:tab pos="463550" algn="l"/>
              </a:tabLst>
            </a:pPr>
            <a:r>
              <a:rPr lang="en-US" dirty="0" smtClean="0">
                <a:solidFill>
                  <a:schemeClr val="accent5"/>
                </a:solidFill>
              </a:rPr>
              <a:t>3.	Taking care of 2 people simultaneously</a:t>
            </a:r>
          </a:p>
          <a:p>
            <a:pPr marL="465138" indent="-465138">
              <a:spcAft>
                <a:spcPts val="2400"/>
              </a:spcAft>
              <a:buFont typeface="Wingdings" pitchFamily="2" charset="2"/>
              <a:buNone/>
              <a:tabLst>
                <a:tab pos="463550" algn="l"/>
              </a:tabLst>
            </a:pPr>
            <a:r>
              <a:rPr lang="en-US" dirty="0" smtClean="0">
                <a:solidFill>
                  <a:schemeClr val="accent5"/>
                </a:solidFill>
              </a:rPr>
              <a:t>4.	Sacrificially taking care of children</a:t>
            </a:r>
          </a:p>
          <a:p>
            <a:pPr marL="465138" indent="-465138">
              <a:spcAft>
                <a:spcPts val="2400"/>
              </a:spcAft>
              <a:buFont typeface="Wingdings" pitchFamily="2" charset="2"/>
              <a:buNone/>
              <a:tabLst>
                <a:tab pos="463550" algn="l"/>
              </a:tabLst>
            </a:pPr>
            <a:r>
              <a:rPr lang="en-US" dirty="0" smtClean="0">
                <a:solidFill>
                  <a:schemeClr val="accent5"/>
                </a:solidFill>
              </a:rPr>
              <a:t>5.	Sacrificially taking care of the community</a:t>
            </a:r>
            <a:endParaRPr lang="en-US" dirty="0">
              <a:solidFill>
                <a:schemeClr val="accent5"/>
              </a:solidFill>
            </a:endParaRPr>
          </a:p>
        </p:txBody>
      </p:sp>
    </p:spTree>
    <p:extLst>
      <p:ext uri="{BB962C8B-B14F-4D97-AF65-F5344CB8AC3E}">
        <p14:creationId xmlns:p14="http://schemas.microsoft.com/office/powerpoint/2010/main" val="246479292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8839200" cy="1219200"/>
          </a:xfrm>
        </p:spPr>
        <p:txBody>
          <a:bodyPr>
            <a:normAutofit fontScale="90000"/>
          </a:bodyPr>
          <a:lstStyle/>
          <a:p>
            <a:pPr algn="ctr"/>
            <a:r>
              <a:rPr lang="es-AR" sz="2900" dirty="0">
                <a:solidFill>
                  <a:schemeClr val="accent1">
                    <a:lumMod val="75000"/>
                  </a:schemeClr>
                </a:solidFill>
              </a:rPr>
              <a:t>O Modelo de Vida: INDICADORES DE MATURIDADE</a:t>
            </a:r>
            <a:r>
              <a:rPr lang="en-US" dirty="0" smtClean="0">
                <a:solidFill>
                  <a:schemeClr val="accent1">
                    <a:lumMod val="75000"/>
                  </a:schemeClr>
                </a:solidFill>
              </a:rPr>
              <a:t/>
            </a:r>
            <a:br>
              <a:rPr lang="en-US" dirty="0" smtClean="0">
                <a:solidFill>
                  <a:schemeClr val="accent1">
                    <a:lumMod val="75000"/>
                  </a:schemeClr>
                </a:solidFill>
              </a:rPr>
            </a:br>
            <a:r>
              <a:rPr lang="en-US" sz="3100" dirty="0">
                <a:effectLst>
                  <a:outerShdw blurRad="38100" dist="38100" dir="2700000" algn="tl">
                    <a:srgbClr val="000000">
                      <a:alpha val="43137"/>
                    </a:srgbClr>
                  </a:outerShdw>
                </a:effectLst>
              </a:rPr>
              <a:t> </a:t>
            </a:r>
            <a:r>
              <a:rPr lang="en-US" sz="2200" dirty="0">
                <a:solidFill>
                  <a:schemeClr val="tx1"/>
                </a:solidFill>
              </a:rPr>
              <a:t>The Life Model:  MATURITY INDICATORS</a:t>
            </a:r>
            <a:endParaRPr lang="en-US" sz="3100" dirty="0">
              <a:solidFill>
                <a:schemeClr val="tx1"/>
              </a:solidFill>
            </a:endParaRPr>
          </a:p>
        </p:txBody>
      </p:sp>
      <p:sp>
        <p:nvSpPr>
          <p:cNvPr id="3" name="Content Placeholder 2"/>
          <p:cNvSpPr>
            <a:spLocks noGrp="1"/>
          </p:cNvSpPr>
          <p:nvPr>
            <p:ph idx="1"/>
          </p:nvPr>
        </p:nvSpPr>
        <p:spPr>
          <a:xfrm>
            <a:off x="1981200" y="1371600"/>
            <a:ext cx="9067800" cy="4922838"/>
          </a:xfrm>
        </p:spPr>
        <p:txBody>
          <a:bodyPr>
            <a:normAutofit/>
          </a:bodyPr>
          <a:lstStyle/>
          <a:p>
            <a:pPr marL="0" indent="0">
              <a:buNone/>
            </a:pPr>
            <a:r>
              <a:rPr lang="es-AR" sz="3200" b="1" dirty="0">
                <a:solidFill>
                  <a:schemeClr val="accent1">
                    <a:lumMod val="75000"/>
                  </a:schemeClr>
                </a:solidFill>
              </a:rPr>
              <a:t>A </a:t>
            </a:r>
            <a:r>
              <a:rPr lang="es-AR" sz="3200" b="1" dirty="0" smtClean="0">
                <a:solidFill>
                  <a:schemeClr val="accent1">
                    <a:lumMod val="75000"/>
                  </a:schemeClr>
                </a:solidFill>
              </a:rPr>
              <a:t>fase </a:t>
            </a:r>
            <a:r>
              <a:rPr lang="es-AR" sz="3200" b="1" dirty="0">
                <a:solidFill>
                  <a:schemeClr val="accent1">
                    <a:lumMod val="75000"/>
                  </a:schemeClr>
                </a:solidFill>
              </a:rPr>
              <a:t>infantil</a:t>
            </a:r>
            <a:r>
              <a:rPr lang="es-AR" sz="3200" dirty="0">
                <a:solidFill>
                  <a:schemeClr val="accent1">
                    <a:lumMod val="75000"/>
                  </a:schemeClr>
                </a:solidFill>
              </a:rPr>
              <a:t>: </a:t>
            </a:r>
            <a:r>
              <a:rPr lang="es-AR" sz="3200" dirty="0" smtClean="0">
                <a:solidFill>
                  <a:schemeClr val="accent1">
                    <a:lumMod val="75000"/>
                  </a:schemeClr>
                </a:solidFill>
              </a:rPr>
              <a:t>N</a:t>
            </a:r>
            <a:r>
              <a:rPr lang="pt-BR" sz="3200" dirty="0" smtClean="0">
                <a:solidFill>
                  <a:schemeClr val="accent1">
                    <a:lumMod val="75000"/>
                  </a:schemeClr>
                </a:solidFill>
              </a:rPr>
              <a:t>ascimento </a:t>
            </a:r>
            <a:r>
              <a:rPr lang="pt-BR" sz="3200" dirty="0">
                <a:solidFill>
                  <a:schemeClr val="accent1">
                    <a:lumMod val="75000"/>
                  </a:schemeClr>
                </a:solidFill>
              </a:rPr>
              <a:t>até </a:t>
            </a:r>
            <a:r>
              <a:rPr lang="pt-BR" sz="3200" dirty="0" smtClean="0">
                <a:solidFill>
                  <a:schemeClr val="accent1">
                    <a:lumMod val="75000"/>
                  </a:schemeClr>
                </a:solidFill>
              </a:rPr>
              <a:t>3 </a:t>
            </a:r>
            <a:r>
              <a:rPr lang="pt-BR" sz="3200" dirty="0">
                <a:solidFill>
                  <a:schemeClr val="accent1">
                    <a:lumMod val="75000"/>
                  </a:schemeClr>
                </a:solidFill>
              </a:rPr>
              <a:t>anos</a:t>
            </a:r>
            <a:endParaRPr lang="es-AR" sz="3200" dirty="0">
              <a:solidFill>
                <a:schemeClr val="accent1">
                  <a:lumMod val="75000"/>
                </a:schemeClr>
              </a:solidFill>
            </a:endParaRPr>
          </a:p>
          <a:p>
            <a:pPr marL="0" indent="0">
              <a:spcBef>
                <a:spcPts val="0"/>
              </a:spcBef>
              <a:spcAft>
                <a:spcPts val="3000"/>
              </a:spcAft>
              <a:buNone/>
            </a:pPr>
            <a:r>
              <a:rPr lang="en-US" b="1" dirty="0" smtClean="0"/>
              <a:t>The Infant Stage:  </a:t>
            </a:r>
            <a:r>
              <a:rPr lang="en-US" dirty="0" smtClean="0"/>
              <a:t>Birth through age 3</a:t>
            </a:r>
          </a:p>
          <a:p>
            <a:pPr marL="0" indent="0">
              <a:buNone/>
            </a:pPr>
            <a:r>
              <a:rPr lang="pt-BR" sz="3200" b="1" dirty="0">
                <a:solidFill>
                  <a:schemeClr val="accent1">
                    <a:lumMod val="75000"/>
                  </a:schemeClr>
                </a:solidFill>
              </a:rPr>
              <a:t>Tarefa</a:t>
            </a:r>
            <a:r>
              <a:rPr lang="es-AR" sz="3200" b="1" dirty="0">
                <a:solidFill>
                  <a:schemeClr val="accent1">
                    <a:lumMod val="75000"/>
                  </a:schemeClr>
                </a:solidFill>
              </a:rPr>
              <a:t> </a:t>
            </a:r>
            <a:r>
              <a:rPr lang="pt-BR" sz="3200" b="1" dirty="0">
                <a:solidFill>
                  <a:schemeClr val="accent1">
                    <a:lumMod val="75000"/>
                  </a:schemeClr>
                </a:solidFill>
              </a:rPr>
              <a:t>primária</a:t>
            </a:r>
            <a:r>
              <a:rPr lang="es-AR" sz="3200" dirty="0">
                <a:solidFill>
                  <a:schemeClr val="accent1">
                    <a:lumMod val="75000"/>
                  </a:schemeClr>
                </a:solidFill>
              </a:rPr>
              <a:t>: </a:t>
            </a:r>
            <a:r>
              <a:rPr lang="es-AR" sz="3200" u="sng" dirty="0" err="1">
                <a:solidFill>
                  <a:schemeClr val="accent1">
                    <a:lumMod val="75000"/>
                  </a:schemeClr>
                </a:solidFill>
              </a:rPr>
              <a:t>Aprendendo</a:t>
            </a:r>
            <a:r>
              <a:rPr lang="es-AR" sz="3200" u="sng" dirty="0">
                <a:solidFill>
                  <a:schemeClr val="accent1">
                    <a:lumMod val="75000"/>
                  </a:schemeClr>
                </a:solidFill>
              </a:rPr>
              <a:t> a </a:t>
            </a:r>
            <a:r>
              <a:rPr lang="es-AR" sz="3200" u="sng" dirty="0" err="1">
                <a:solidFill>
                  <a:schemeClr val="accent1">
                    <a:lumMod val="75000"/>
                  </a:schemeClr>
                </a:solidFill>
              </a:rPr>
              <a:t>receber</a:t>
            </a:r>
            <a:endParaRPr lang="en-US" sz="3200" dirty="0">
              <a:solidFill>
                <a:schemeClr val="accent1">
                  <a:lumMod val="75000"/>
                </a:schemeClr>
              </a:solidFill>
            </a:endParaRPr>
          </a:p>
          <a:p>
            <a:pPr marL="0" indent="0">
              <a:spcBef>
                <a:spcPts val="0"/>
              </a:spcBef>
              <a:spcAft>
                <a:spcPts val="3000"/>
              </a:spcAft>
              <a:buNone/>
            </a:pPr>
            <a:r>
              <a:rPr lang="en-US" b="1" dirty="0" smtClean="0"/>
              <a:t>Primary Task:</a:t>
            </a:r>
            <a:r>
              <a:rPr lang="en-US" dirty="0" smtClean="0"/>
              <a:t>  </a:t>
            </a:r>
            <a:r>
              <a:rPr lang="en-US" u="sng" dirty="0" smtClean="0"/>
              <a:t>Learning to Receive</a:t>
            </a:r>
            <a:endParaRPr lang="en-US" dirty="0" smtClean="0"/>
          </a:p>
          <a:p>
            <a:pPr marL="0" indent="0">
              <a:buNone/>
            </a:pPr>
            <a:r>
              <a:rPr lang="es-AR" sz="3200" b="1" dirty="0">
                <a:solidFill>
                  <a:schemeClr val="accent1">
                    <a:lumMod val="75000"/>
                  </a:schemeClr>
                </a:solidFill>
              </a:rPr>
              <a:t>Problema resultante </a:t>
            </a:r>
            <a:r>
              <a:rPr lang="es-AR" sz="3200" b="1" dirty="0" err="1">
                <a:solidFill>
                  <a:schemeClr val="accent1">
                    <a:lumMod val="75000"/>
                  </a:schemeClr>
                </a:solidFill>
              </a:rPr>
              <a:t>primário</a:t>
            </a:r>
            <a:r>
              <a:rPr lang="es-AR" sz="3200" b="1" dirty="0">
                <a:solidFill>
                  <a:schemeClr val="accent1">
                    <a:lumMod val="75000"/>
                  </a:schemeClr>
                </a:solidFill>
              </a:rPr>
              <a:t>: </a:t>
            </a:r>
            <a:r>
              <a:rPr lang="pt-BR" sz="3200" dirty="0">
                <a:solidFill>
                  <a:schemeClr val="accent1">
                    <a:lumMod val="75000"/>
                  </a:schemeClr>
                </a:solidFill>
              </a:rPr>
              <a:t>as relações são fracas ou tempestuosas</a:t>
            </a:r>
            <a:endParaRPr lang="es-AR" sz="3200" dirty="0">
              <a:solidFill>
                <a:schemeClr val="accent1">
                  <a:lumMod val="75000"/>
                </a:schemeClr>
              </a:solidFill>
            </a:endParaRPr>
          </a:p>
          <a:p>
            <a:pPr marL="0" indent="0">
              <a:spcBef>
                <a:spcPts val="0"/>
              </a:spcBef>
              <a:buNone/>
            </a:pPr>
            <a:r>
              <a:rPr lang="en-US" b="1" dirty="0" smtClean="0"/>
              <a:t>Primary Resulting Problem</a:t>
            </a:r>
            <a:r>
              <a:rPr lang="en-US" dirty="0" smtClean="0"/>
              <a:t>: weak or stormy relationships</a:t>
            </a:r>
            <a:endParaRPr lang="en-US" dirty="0">
              <a:solidFill>
                <a:srgbClr val="FFC000"/>
              </a:solidFill>
            </a:endParaRPr>
          </a:p>
        </p:txBody>
      </p:sp>
      <p:sp>
        <p:nvSpPr>
          <p:cNvPr id="4" name="Date Placeholder 3"/>
          <p:cNvSpPr>
            <a:spLocks noGrp="1"/>
          </p:cNvSpPr>
          <p:nvPr>
            <p:ph type="dt" sz="half" idx="10"/>
          </p:nvPr>
        </p:nvSpPr>
        <p:spPr/>
        <p:txBody>
          <a:bodyPr/>
          <a:lstStyle/>
          <a:p>
            <a:pPr>
              <a:defRPr/>
            </a:pPr>
            <a:r>
              <a:rPr lang="en-US" smtClean="0"/>
              <a:t>11/2019</a:t>
            </a:r>
            <a:endParaRPr lang="en-US" dirty="0"/>
          </a:p>
        </p:txBody>
      </p:sp>
      <p:sp>
        <p:nvSpPr>
          <p:cNvPr id="5" name="Footer Placeholder 4"/>
          <p:cNvSpPr>
            <a:spLocks noGrp="1"/>
          </p:cNvSpPr>
          <p:nvPr>
            <p:ph type="ftr" sz="quarter" idx="11"/>
          </p:nvPr>
        </p:nvSpPr>
        <p:spPr/>
        <p:txBody>
          <a:bodyPr/>
          <a:lstStyle/>
          <a:p>
            <a:pPr>
              <a:defRPr/>
            </a:pPr>
            <a:r>
              <a:rPr lang="en-US" smtClean="0"/>
              <a:t>T501.08   www.iTeenChallenge.org</a:t>
            </a:r>
            <a:endParaRPr lang="en-US"/>
          </a:p>
        </p:txBody>
      </p:sp>
      <p:sp>
        <p:nvSpPr>
          <p:cNvPr id="6" name="Slide Number Placeholder 5"/>
          <p:cNvSpPr>
            <a:spLocks noGrp="1"/>
          </p:cNvSpPr>
          <p:nvPr>
            <p:ph type="sldNum" sz="quarter" idx="12"/>
          </p:nvPr>
        </p:nvSpPr>
        <p:spPr/>
        <p:txBody>
          <a:bodyPr/>
          <a:lstStyle/>
          <a:p>
            <a:pPr>
              <a:defRPr/>
            </a:pPr>
            <a:fld id="{474097A7-0CC8-4B37-BB74-928581C9D395}" type="slidenum">
              <a:rPr lang="en-US" smtClean="0"/>
              <a:pPr>
                <a:defRPr/>
              </a:pPr>
              <a:t>17</a:t>
            </a:fld>
            <a:endParaRPr lang="en-US" dirty="0"/>
          </a:p>
        </p:txBody>
      </p:sp>
    </p:spTree>
    <p:extLst>
      <p:ext uri="{BB962C8B-B14F-4D97-AF65-F5344CB8AC3E}">
        <p14:creationId xmlns:p14="http://schemas.microsoft.com/office/powerpoint/2010/main" val="167743453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 presetClass="entr" presetSubtype="4" fill="hold" grpId="0" nodeType="after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additive="base">
                                        <p:cTn id="3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6261" y="874933"/>
            <a:ext cx="6555511" cy="5733654"/>
          </a:xfrm>
          <a:prstGeom prst="rect">
            <a:avLst/>
          </a:prstGeom>
        </p:spPr>
      </p:pic>
      <p:sp>
        <p:nvSpPr>
          <p:cNvPr id="3" name="TextBox 2"/>
          <p:cNvSpPr txBox="1"/>
          <p:nvPr/>
        </p:nvSpPr>
        <p:spPr>
          <a:xfrm>
            <a:off x="2937647" y="228601"/>
            <a:ext cx="6334125" cy="646331"/>
          </a:xfrm>
          <a:prstGeom prst="rect">
            <a:avLst/>
          </a:prstGeom>
          <a:noFill/>
        </p:spPr>
        <p:txBody>
          <a:bodyPr wrap="square" rtlCol="0">
            <a:spAutoFit/>
          </a:bodyPr>
          <a:lstStyle/>
          <a:p>
            <a:r>
              <a:rPr lang="pt-BR" dirty="0"/>
              <a:t>O Modelo de Vida: INDICADORES DE MATURIDADE</a:t>
            </a:r>
          </a:p>
          <a:p>
            <a:r>
              <a:rPr lang="pt-BR" dirty="0"/>
              <a:t>A F</a:t>
            </a:r>
            <a:r>
              <a:rPr lang="pt-BR" dirty="0" smtClean="0"/>
              <a:t>ase </a:t>
            </a:r>
            <a:r>
              <a:rPr lang="pt-BR" dirty="0"/>
              <a:t>Infantil: </a:t>
            </a:r>
            <a:r>
              <a:rPr lang="pt-BR" dirty="0" smtClean="0"/>
              <a:t>Nascimento </a:t>
            </a:r>
            <a:r>
              <a:rPr lang="pt-BR" dirty="0"/>
              <a:t>até </a:t>
            </a:r>
            <a:r>
              <a:rPr lang="pt-BR" dirty="0" smtClean="0"/>
              <a:t>3 </a:t>
            </a:r>
            <a:r>
              <a:rPr lang="pt-BR" dirty="0"/>
              <a:t>anos</a:t>
            </a:r>
          </a:p>
        </p:txBody>
      </p:sp>
      <p:sp>
        <p:nvSpPr>
          <p:cNvPr id="4" name="Date Placeholder 3"/>
          <p:cNvSpPr>
            <a:spLocks noGrp="1"/>
          </p:cNvSpPr>
          <p:nvPr>
            <p:ph type="dt" sz="half" idx="10"/>
          </p:nvPr>
        </p:nvSpPr>
        <p:spPr/>
        <p:txBody>
          <a:bodyPr/>
          <a:lstStyle/>
          <a:p>
            <a:r>
              <a:rPr lang="en-US" smtClean="0"/>
              <a:t>11/2019</a:t>
            </a:r>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18</a:t>
            </a:fld>
            <a:endParaRPr lang="en-US"/>
          </a:p>
        </p:txBody>
      </p:sp>
      <p:sp>
        <p:nvSpPr>
          <p:cNvPr id="8" name="Rectangle 7"/>
          <p:cNvSpPr/>
          <p:nvPr/>
        </p:nvSpPr>
        <p:spPr>
          <a:xfrm>
            <a:off x="540079" y="2590800"/>
            <a:ext cx="1542410" cy="523220"/>
          </a:xfrm>
          <a:prstGeom prst="rect">
            <a:avLst/>
          </a:prstGeom>
        </p:spPr>
        <p:txBody>
          <a:bodyPr wrap="none">
            <a:spAutoFit/>
          </a:bodyPr>
          <a:lstStyle/>
          <a:p>
            <a:r>
              <a:rPr lang="en-US" sz="2800" dirty="0" err="1"/>
              <a:t>página</a:t>
            </a:r>
            <a:r>
              <a:rPr lang="en-US" sz="2800" dirty="0"/>
              <a:t> 7</a:t>
            </a:r>
          </a:p>
        </p:txBody>
      </p:sp>
    </p:spTree>
    <p:extLst>
      <p:ext uri="{BB962C8B-B14F-4D97-AF65-F5344CB8AC3E}">
        <p14:creationId xmlns:p14="http://schemas.microsoft.com/office/powerpoint/2010/main" val="16326393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524001"/>
            <a:ext cx="8382000" cy="4957763"/>
          </a:xfrm>
          <a:prstGeom prst="rect">
            <a:avLst/>
          </a:prstGeom>
        </p:spPr>
      </p:pic>
      <p:sp>
        <p:nvSpPr>
          <p:cNvPr id="3" name="TextBox 2"/>
          <p:cNvSpPr txBox="1"/>
          <p:nvPr/>
        </p:nvSpPr>
        <p:spPr>
          <a:xfrm>
            <a:off x="2133601" y="457200"/>
            <a:ext cx="8385143" cy="830997"/>
          </a:xfrm>
          <a:prstGeom prst="rect">
            <a:avLst/>
          </a:prstGeom>
          <a:noFill/>
        </p:spPr>
        <p:txBody>
          <a:bodyPr wrap="square" rtlCol="0">
            <a:spAutoFit/>
          </a:bodyPr>
          <a:lstStyle/>
          <a:p>
            <a:r>
              <a:rPr lang="en-US" sz="2400" dirty="0"/>
              <a:t>The Life Model:  MATURITY INDICATORS</a:t>
            </a:r>
          </a:p>
          <a:p>
            <a:r>
              <a:rPr lang="en-US" sz="2400" dirty="0"/>
              <a:t>The Infant Stage:  Birth through Age 3</a:t>
            </a:r>
          </a:p>
        </p:txBody>
      </p:sp>
      <p:sp>
        <p:nvSpPr>
          <p:cNvPr id="4" name="Date Placeholder 3"/>
          <p:cNvSpPr>
            <a:spLocks noGrp="1"/>
          </p:cNvSpPr>
          <p:nvPr>
            <p:ph type="dt" sz="half" idx="10"/>
          </p:nvPr>
        </p:nvSpPr>
        <p:spPr/>
        <p:txBody>
          <a:bodyPr/>
          <a:lstStyle/>
          <a:p>
            <a:r>
              <a:rPr lang="en-US" smtClean="0"/>
              <a:t>11/2019</a:t>
            </a:r>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19</a:t>
            </a:fld>
            <a:endParaRPr lang="en-US"/>
          </a:p>
        </p:txBody>
      </p:sp>
    </p:spTree>
    <p:extLst>
      <p:ext uri="{BB962C8B-B14F-4D97-AF65-F5344CB8AC3E}">
        <p14:creationId xmlns:p14="http://schemas.microsoft.com/office/powerpoint/2010/main" val="66431708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duotone>
              <a:schemeClr val="bg1">
                <a:tint val="93000"/>
                <a:shade val="20000"/>
              </a:schemeClr>
              <a:schemeClr val="bg1">
                <a:tint val="90000"/>
                <a:shade val="85000"/>
                <a:satMod val="115000"/>
              </a:schemeClr>
            </a:duotone>
            <a:lum/>
          </a:blip>
          <a:srcRect/>
          <a:tile tx="0" ty="0" sx="100000" sy="100000" flip="none" algn="tl"/>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1981200" y="1752601"/>
            <a:ext cx="8229600" cy="1600200"/>
          </a:xfrm>
        </p:spPr>
        <p:txBody>
          <a:bodyPr>
            <a:normAutofit/>
          </a:bodyPr>
          <a:lstStyle/>
          <a:p>
            <a:pPr>
              <a:buFont typeface="Wingdings" panose="05000000000000000000" pitchFamily="2" charset="2"/>
              <a:buChar char="Ø"/>
            </a:pPr>
            <a:r>
              <a:rPr lang="pt-BR" sz="2800" dirty="0">
                <a:solidFill>
                  <a:schemeClr val="tx1"/>
                </a:solidFill>
              </a:rPr>
              <a:t>Eles perceberam a necessidade de evangelismo e discipulado</a:t>
            </a:r>
            <a:r>
              <a:rPr lang="ru-RU" sz="2800" dirty="0" smtClean="0">
                <a:solidFill>
                  <a:schemeClr val="tx1"/>
                </a:solidFill>
              </a:rPr>
              <a:t> </a:t>
            </a:r>
            <a:endParaRPr lang="en-US" sz="2800" dirty="0">
              <a:solidFill>
                <a:schemeClr val="tx1"/>
              </a:solidFill>
            </a:endParaRPr>
          </a:p>
          <a:p>
            <a:pPr>
              <a:buFont typeface="Wingdings" panose="05000000000000000000" pitchFamily="2" charset="2"/>
              <a:buChar char="Ø"/>
            </a:pPr>
            <a:r>
              <a:rPr lang="en-US" sz="1800" dirty="0">
                <a:solidFill>
                  <a:srgbClr val="C00000"/>
                </a:solidFill>
              </a:rPr>
              <a:t>They realized the need for both evangelism and discipleship</a:t>
            </a:r>
          </a:p>
        </p:txBody>
      </p:sp>
      <p:sp>
        <p:nvSpPr>
          <p:cNvPr id="11" name="Footer Placeholder 10"/>
          <p:cNvSpPr>
            <a:spLocks noGrp="1"/>
          </p:cNvSpPr>
          <p:nvPr>
            <p:ph type="ftr" sz="quarter" idx="11"/>
          </p:nvPr>
        </p:nvSpPr>
        <p:spPr/>
        <p:txBody>
          <a:bodyPr/>
          <a:lstStyle/>
          <a:p>
            <a:r>
              <a:rPr lang="en-US" smtClean="0"/>
              <a:t>T501.08   www.iTeenChallenge.org</a:t>
            </a:r>
            <a:endParaRPr lang="en-US"/>
          </a:p>
        </p:txBody>
      </p:sp>
      <p:sp>
        <p:nvSpPr>
          <p:cNvPr id="10" name="Slide Number Placeholder 9"/>
          <p:cNvSpPr>
            <a:spLocks noGrp="1"/>
          </p:cNvSpPr>
          <p:nvPr>
            <p:ph type="sldNum" sz="quarter" idx="12"/>
          </p:nvPr>
        </p:nvSpPr>
        <p:spPr/>
        <p:txBody>
          <a:bodyPr/>
          <a:lstStyle/>
          <a:p>
            <a:fld id="{2B0F847D-B594-46E7-ABAA-98DB647124F3}" type="slidenum">
              <a:rPr lang="en-US" smtClean="0"/>
              <a:pPr/>
              <a:t>2</a:t>
            </a:fld>
            <a:endParaRPr lang="en-US"/>
          </a:p>
        </p:txBody>
      </p:sp>
      <p:sp>
        <p:nvSpPr>
          <p:cNvPr id="3" name="Title 2"/>
          <p:cNvSpPr>
            <a:spLocks noGrp="1"/>
          </p:cNvSpPr>
          <p:nvPr>
            <p:ph type="title"/>
          </p:nvPr>
        </p:nvSpPr>
        <p:spPr>
          <a:xfrm>
            <a:off x="1219200" y="0"/>
            <a:ext cx="9829800" cy="1858962"/>
          </a:xfrm>
        </p:spPr>
        <p:txBody>
          <a:bodyPr>
            <a:noAutofit/>
          </a:bodyPr>
          <a:lstStyle/>
          <a:p>
            <a:pPr lvl="0" algn="l"/>
            <a:r>
              <a:rPr lang="pt-BR" sz="2800" dirty="0">
                <a:solidFill>
                  <a:schemeClr val="tx1"/>
                </a:solidFill>
              </a:rPr>
              <a:t>Os primeiros fracassos em ver toxicodependentes encontram liberdade do vício</a:t>
            </a:r>
            <a:r>
              <a:rPr lang="pt-BR" sz="2800" dirty="0" smtClean="0">
                <a:solidFill>
                  <a:schemeClr val="tx1"/>
                </a:solidFill>
              </a:rPr>
              <a:t>.</a:t>
            </a:r>
            <a:r>
              <a:rPr lang="en-US" sz="3200" dirty="0">
                <a:solidFill>
                  <a:schemeClr val="tx1"/>
                </a:solidFill>
              </a:rPr>
              <a:t/>
            </a:r>
            <a:br>
              <a:rPr lang="en-US" sz="3200" dirty="0">
                <a:solidFill>
                  <a:schemeClr val="tx1"/>
                </a:solidFill>
              </a:rPr>
            </a:br>
            <a:r>
              <a:rPr lang="en-US" sz="1800" dirty="0">
                <a:solidFill>
                  <a:srgbClr val="C00000"/>
                </a:solidFill>
              </a:rPr>
              <a:t>Early failures in seeing drug addicts find freedom from addiction.</a:t>
            </a:r>
            <a:endParaRPr lang="en-US" sz="1800" i="1" dirty="0">
              <a:solidFill>
                <a:srgbClr val="C00000"/>
              </a:solidFill>
            </a:endParaRPr>
          </a:p>
        </p:txBody>
      </p:sp>
      <p:pic>
        <p:nvPicPr>
          <p:cNvPr id="6" name="Picture 6" descr="Frank Reynolds-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3505201"/>
            <a:ext cx="3733800" cy="2845077"/>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76438" y="3505201"/>
            <a:ext cx="3362362" cy="2845076"/>
          </a:xfrm>
          <a:prstGeom prst="rect">
            <a:avLst/>
          </a:prstGeom>
          <a:ln>
            <a:noFill/>
          </a:ln>
          <a:effectLst>
            <a:outerShdw blurRad="292100" dist="139700" dir="2700000" algn="tl" rotWithShape="0">
              <a:srgbClr val="333333">
                <a:alpha val="65000"/>
              </a:srgbClr>
            </a:outerShdw>
          </a:effectLst>
        </p:spPr>
      </p:pic>
      <p:sp>
        <p:nvSpPr>
          <p:cNvPr id="4" name="Date Placeholder 3"/>
          <p:cNvSpPr>
            <a:spLocks noGrp="1"/>
          </p:cNvSpPr>
          <p:nvPr>
            <p:ph type="dt" sz="half" idx="10"/>
          </p:nvPr>
        </p:nvSpPr>
        <p:spPr/>
        <p:txBody>
          <a:bodyPr/>
          <a:lstStyle/>
          <a:p>
            <a:r>
              <a:rPr lang="en-US" smtClean="0"/>
              <a:t>11/2019</a:t>
            </a:r>
            <a:endParaRPr lang="en-US"/>
          </a:p>
        </p:txBody>
      </p:sp>
    </p:spTree>
    <p:extLst>
      <p:ext uri="{BB962C8B-B14F-4D97-AF65-F5344CB8AC3E}">
        <p14:creationId xmlns:p14="http://schemas.microsoft.com/office/powerpoint/2010/main" val="206601169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AR" b="1" dirty="0" err="1">
                <a:solidFill>
                  <a:schemeClr val="accent1">
                    <a:lumMod val="75000"/>
                  </a:schemeClr>
                </a:solidFill>
              </a:rPr>
              <a:t>Avaliação</a:t>
            </a:r>
            <a:r>
              <a:rPr lang="es-AR" b="1" dirty="0">
                <a:solidFill>
                  <a:schemeClr val="accent1">
                    <a:lumMod val="75000"/>
                  </a:schemeClr>
                </a:solidFill>
              </a:rPr>
              <a:t> </a:t>
            </a:r>
            <a:r>
              <a:rPr lang="es-AR" b="1" dirty="0" err="1">
                <a:solidFill>
                  <a:schemeClr val="accent1">
                    <a:lumMod val="75000"/>
                  </a:schemeClr>
                </a:solidFill>
              </a:rPr>
              <a:t>pessoal</a:t>
            </a:r>
            <a:r>
              <a:rPr lang="es-AR" b="1" dirty="0" smtClean="0">
                <a:solidFill>
                  <a:schemeClr val="accent1">
                    <a:lumMod val="75000"/>
                  </a:schemeClr>
                </a:solidFill>
              </a:rPr>
              <a:t/>
            </a:r>
            <a:br>
              <a:rPr lang="es-AR" b="1" dirty="0" smtClean="0">
                <a:solidFill>
                  <a:schemeClr val="accent1">
                    <a:lumMod val="75000"/>
                  </a:schemeClr>
                </a:solidFill>
              </a:rPr>
            </a:br>
            <a:r>
              <a:rPr lang="es-AR" sz="2800" b="1" dirty="0"/>
              <a:t>Personal </a:t>
            </a:r>
            <a:r>
              <a:rPr lang="es-AR" sz="2800" b="1" dirty="0" err="1"/>
              <a:t>Assessment</a:t>
            </a:r>
            <a:r>
              <a:rPr lang="es-AR" sz="2800" b="1" dirty="0"/>
              <a:t> </a:t>
            </a:r>
            <a:r>
              <a:rPr lang="en-US" sz="2800" dirty="0"/>
              <a:t/>
            </a:r>
            <a:br>
              <a:rPr lang="en-US" sz="2800" dirty="0"/>
            </a:br>
            <a:endParaRPr lang="en-US" sz="2800" dirty="0"/>
          </a:p>
        </p:txBody>
      </p:sp>
      <p:sp>
        <p:nvSpPr>
          <p:cNvPr id="4" name="Content Placeholder 1"/>
          <p:cNvSpPr txBox="1">
            <a:spLocks/>
          </p:cNvSpPr>
          <p:nvPr/>
        </p:nvSpPr>
        <p:spPr>
          <a:xfrm>
            <a:off x="1981200" y="1981200"/>
            <a:ext cx="8229600" cy="4001282"/>
          </a:xfrm>
          <a:prstGeom prst="rect">
            <a:avLst/>
          </a:prstGeom>
        </p:spPr>
        <p:txBody>
          <a:bodyPr vert="horz" lIns="91440" tIns="45720" rIns="91440" bIns="45720" rtlCol="0">
            <a:norm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buNone/>
            </a:pPr>
            <a:r>
              <a:rPr lang="en-US" sz="2800" dirty="0" err="1">
                <a:solidFill>
                  <a:schemeClr val="accent1">
                    <a:lumMod val="75000"/>
                  </a:schemeClr>
                </a:solidFill>
              </a:rPr>
              <a:t>Página</a:t>
            </a:r>
            <a:r>
              <a:rPr lang="en-US" sz="2800" dirty="0">
                <a:solidFill>
                  <a:schemeClr val="accent1">
                    <a:lumMod val="75000"/>
                  </a:schemeClr>
                </a:solidFill>
              </a:rPr>
              <a:t> </a:t>
            </a:r>
            <a:r>
              <a:rPr lang="en-US" sz="2800" dirty="0" smtClean="0">
                <a:solidFill>
                  <a:schemeClr val="accent1">
                    <a:lumMod val="75000"/>
                  </a:schemeClr>
                </a:solidFill>
              </a:rPr>
              <a:t>8    </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6201" y="2819400"/>
            <a:ext cx="5145921" cy="3404050"/>
          </a:xfrm>
          <a:prstGeom prst="rect">
            <a:avLst/>
          </a:prstGeom>
          <a:ln w="3175">
            <a:solidFill>
              <a:schemeClr val="tx1"/>
            </a:solidFill>
          </a:ln>
          <a:effectLst>
            <a:outerShdw blurRad="292100" dist="139700" dir="2700000" algn="tl" rotWithShape="0">
              <a:srgbClr val="333333">
                <a:alpha val="65000"/>
              </a:srgbClr>
            </a:outerShdw>
          </a:effectLst>
        </p:spPr>
      </p:pic>
      <p:sp>
        <p:nvSpPr>
          <p:cNvPr id="2" name="Date Placeholder 1"/>
          <p:cNvSpPr>
            <a:spLocks noGrp="1"/>
          </p:cNvSpPr>
          <p:nvPr>
            <p:ph type="dt" sz="half" idx="10"/>
          </p:nvPr>
        </p:nvSpPr>
        <p:spPr/>
        <p:txBody>
          <a:bodyPr/>
          <a:lstStyle/>
          <a:p>
            <a:r>
              <a:rPr lang="en-US" smtClean="0"/>
              <a:t>11/2019</a:t>
            </a:r>
            <a:endParaRPr lang="en-US"/>
          </a:p>
        </p:txBody>
      </p:sp>
      <p:sp>
        <p:nvSpPr>
          <p:cNvPr id="6" name="Footer Placeholder 5"/>
          <p:cNvSpPr>
            <a:spLocks noGrp="1"/>
          </p:cNvSpPr>
          <p:nvPr>
            <p:ph type="ftr" sz="quarter" idx="11"/>
          </p:nvPr>
        </p:nvSpPr>
        <p:spPr/>
        <p:txBody>
          <a:bodyPr/>
          <a:lstStyle/>
          <a:p>
            <a:r>
              <a:rPr lang="en-US" smtClean="0"/>
              <a:t>T501.08   www.iTeenChallenge.org</a:t>
            </a:r>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20</a:t>
            </a:fld>
            <a:endParaRPr lang="en-US"/>
          </a:p>
        </p:txBody>
      </p:sp>
    </p:spTree>
    <p:extLst>
      <p:ext uri="{BB962C8B-B14F-4D97-AF65-F5344CB8AC3E}">
        <p14:creationId xmlns:p14="http://schemas.microsoft.com/office/powerpoint/2010/main" val="947582682"/>
      </p:ext>
    </p:extLst>
  </p:cSld>
  <p:clrMapOvr>
    <a:masterClrMapping/>
  </p:clrMapOvr>
  <p:transition spd="slow">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995" y="2887192"/>
            <a:ext cx="3487270" cy="3230563"/>
          </a:xfrm>
        </p:spPr>
        <p:txBody>
          <a:bodyPr/>
          <a:lstStyle/>
          <a:p>
            <a:pPr marL="0" indent="0" algn="ctr">
              <a:buNone/>
            </a:pPr>
            <a:r>
              <a:rPr lang="en-US" sz="4000" dirty="0" err="1" smtClean="0">
                <a:solidFill>
                  <a:srgbClr val="C00000"/>
                </a:solidFill>
              </a:rPr>
              <a:t>Coluna</a:t>
            </a:r>
            <a:r>
              <a:rPr lang="en-US" sz="4000" dirty="0" smtClean="0">
                <a:solidFill>
                  <a:srgbClr val="C00000"/>
                </a:solidFill>
              </a:rPr>
              <a:t> 1</a:t>
            </a:r>
          </a:p>
          <a:p>
            <a:pPr marL="0" indent="0">
              <a:buNone/>
            </a:pPr>
            <a:r>
              <a:rPr lang="pt-BR" dirty="0">
                <a:solidFill>
                  <a:srgbClr val="C00000"/>
                </a:solidFill>
              </a:rPr>
              <a:t>Viver em alegria. Expandir a capacidade da ser alegre, aprender que a alegria é o nosso estado normal, e criar a força da mesma.</a:t>
            </a:r>
            <a:endParaRPr lang="en-US" dirty="0" smtClean="0">
              <a:solidFill>
                <a:srgbClr val="C00000"/>
              </a:solidFill>
            </a:endParaRPr>
          </a:p>
          <a:p>
            <a:endParaRPr lang="en-US" dirty="0"/>
          </a:p>
        </p:txBody>
      </p:sp>
      <p:sp>
        <p:nvSpPr>
          <p:cNvPr id="3" name="Date Placeholder 2"/>
          <p:cNvSpPr>
            <a:spLocks noGrp="1"/>
          </p:cNvSpPr>
          <p:nvPr>
            <p:ph type="dt" sz="half" idx="10"/>
          </p:nvPr>
        </p:nvSpPr>
        <p:spPr/>
        <p:txBody>
          <a:bodyPr/>
          <a:lstStyle/>
          <a:p>
            <a:r>
              <a:rPr lang="en-US" smtClean="0"/>
              <a:t>11/2019</a:t>
            </a:r>
            <a:endParaRPr lang="en-US"/>
          </a:p>
        </p:txBody>
      </p:sp>
      <p:sp>
        <p:nvSpPr>
          <p:cNvPr id="4" name="Footer Placeholder 3"/>
          <p:cNvSpPr>
            <a:spLocks noGrp="1"/>
          </p:cNvSpPr>
          <p:nvPr>
            <p:ph type="ftr" sz="quarter" idx="11"/>
          </p:nvPr>
        </p:nvSpPr>
        <p:spPr/>
        <p:txBody>
          <a:bodyPr/>
          <a:lstStyle/>
          <a:p>
            <a:r>
              <a:rPr lang="en-US" smtClean="0"/>
              <a:t>T501.08   www.iTeenChallenge.org</a:t>
            </a:r>
            <a:endParaRPr lang="en-US"/>
          </a:p>
        </p:txBody>
      </p:sp>
      <p:sp>
        <p:nvSpPr>
          <p:cNvPr id="5" name="Slide Number Placeholder 4"/>
          <p:cNvSpPr>
            <a:spLocks noGrp="1"/>
          </p:cNvSpPr>
          <p:nvPr>
            <p:ph type="sldNum" sz="quarter" idx="12"/>
          </p:nvPr>
        </p:nvSpPr>
        <p:spPr/>
        <p:txBody>
          <a:bodyPr/>
          <a:lstStyle/>
          <a:p>
            <a:fld id="{F36DD0FD-55B0-48C4-8AF2-8A69533EDFC3}" type="slidenum">
              <a:rPr lang="en-US" smtClean="0"/>
              <a:pPr/>
              <a:t>21</a:t>
            </a:fld>
            <a:endParaRPr lang="en-US"/>
          </a:p>
        </p:txBody>
      </p:sp>
      <p:sp>
        <p:nvSpPr>
          <p:cNvPr id="6" name="Title 5"/>
          <p:cNvSpPr>
            <a:spLocks noGrp="1"/>
          </p:cNvSpPr>
          <p:nvPr>
            <p:ph type="title"/>
          </p:nvPr>
        </p:nvSpPr>
        <p:spPr>
          <a:xfrm>
            <a:off x="917987" y="-76200"/>
            <a:ext cx="10341684" cy="2554044"/>
          </a:xfrm>
        </p:spPr>
        <p:txBody>
          <a:bodyPr/>
          <a:lstStyle/>
          <a:p>
            <a:r>
              <a:rPr lang="pt-BR" b="1" dirty="0"/>
              <a:t>Um olhar mair próximo da </a:t>
            </a:r>
            <a:r>
              <a:rPr lang="pt-BR" b="1" dirty="0" smtClean="0"/>
              <a:t/>
            </a:r>
            <a:br>
              <a:rPr lang="pt-BR" b="1" dirty="0" smtClean="0"/>
            </a:br>
            <a:r>
              <a:rPr lang="pt-BR" b="1" dirty="0" smtClean="0"/>
              <a:t>fase </a:t>
            </a:r>
            <a:r>
              <a:rPr lang="pt-BR" b="1" dirty="0"/>
              <a:t>1</a:t>
            </a:r>
            <a:r>
              <a:rPr lang="pt-BR" b="1" dirty="0" smtClean="0"/>
              <a:t>:  </a:t>
            </a:r>
            <a:r>
              <a:rPr lang="en-US" b="1" dirty="0" err="1"/>
              <a:t>Tarefa</a:t>
            </a:r>
            <a:r>
              <a:rPr lang="en-US" b="1" dirty="0"/>
              <a:t> </a:t>
            </a:r>
            <a:r>
              <a:rPr lang="en-US" b="1" dirty="0" err="1"/>
              <a:t>Pessoal</a:t>
            </a:r>
            <a:r>
              <a:rPr lang="en-US" b="1" dirty="0"/>
              <a:t> #</a:t>
            </a:r>
            <a:r>
              <a:rPr lang="en-US" b="1" dirty="0" smtClean="0"/>
              <a:t>1</a:t>
            </a:r>
            <a:br>
              <a:rPr lang="en-US" b="1" dirty="0" smtClean="0"/>
            </a:br>
            <a:r>
              <a:rPr lang="en-US" sz="2800" b="1" dirty="0" smtClean="0"/>
              <a:t/>
            </a:r>
            <a:br>
              <a:rPr lang="en-US" sz="2800" b="1" dirty="0" smtClean="0"/>
            </a:br>
            <a:r>
              <a:rPr lang="en-US" sz="2400" b="1" dirty="0" smtClean="0">
                <a:solidFill>
                  <a:schemeClr val="tx1"/>
                </a:solidFill>
              </a:rPr>
              <a:t>A closer look at Phase 1: Personal Task #1</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178300" y="3362900"/>
            <a:ext cx="3835400" cy="2876550"/>
          </a:xfrm>
          <a:prstGeom prst="rect">
            <a:avLst/>
          </a:prstGeom>
        </p:spPr>
      </p:pic>
      <p:sp>
        <p:nvSpPr>
          <p:cNvPr id="8" name="Content Placeholder 1"/>
          <p:cNvSpPr txBox="1">
            <a:spLocks/>
          </p:cNvSpPr>
          <p:nvPr/>
        </p:nvSpPr>
        <p:spPr>
          <a:xfrm>
            <a:off x="8026400" y="2930880"/>
            <a:ext cx="3487270" cy="3230563"/>
          </a:xfrm>
          <a:prstGeom prst="rect">
            <a:avLst/>
          </a:prstGeom>
        </p:spPr>
        <p:txBody>
          <a:bodyPr vert="horz" lIns="91440" tIns="45720" rIns="91440" bIns="45720" rtlCol="0">
            <a:norm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lgn="ctr">
              <a:buFont typeface="Wingdings" pitchFamily="2" charset="2"/>
              <a:buNone/>
            </a:pPr>
            <a:r>
              <a:rPr lang="en-US" sz="4000" dirty="0" smtClean="0">
                <a:solidFill>
                  <a:schemeClr val="tx1"/>
                </a:solidFill>
              </a:rPr>
              <a:t>Column 1</a:t>
            </a:r>
          </a:p>
          <a:p>
            <a:pPr marL="0" indent="0">
              <a:buFont typeface="Wingdings" pitchFamily="2" charset="2"/>
              <a:buNone/>
            </a:pPr>
            <a:r>
              <a:rPr lang="pt-BR" dirty="0" smtClean="0">
                <a:solidFill>
                  <a:schemeClr val="tx1"/>
                </a:solidFill>
              </a:rPr>
              <a:t>Lives in joy. Expands capacity for joy, learns that joy is one’s normal state, and builds joy strength.</a:t>
            </a:r>
            <a:endParaRPr lang="en-US" dirty="0" smtClean="0">
              <a:solidFill>
                <a:schemeClr val="tx1"/>
              </a:solidFill>
            </a:endParaRPr>
          </a:p>
          <a:p>
            <a:endParaRPr lang="en-US" dirty="0"/>
          </a:p>
        </p:txBody>
      </p:sp>
    </p:spTree>
    <p:extLst>
      <p:ext uri="{BB962C8B-B14F-4D97-AF65-F5344CB8AC3E}">
        <p14:creationId xmlns:p14="http://schemas.microsoft.com/office/powerpoint/2010/main" val="357778312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0" y="2659380"/>
            <a:ext cx="4886960" cy="3665220"/>
          </a:xfrm>
          <a:prstGeom prst="rect">
            <a:avLst/>
          </a:prstGeom>
          <a:ln w="3175">
            <a:solidFill>
              <a:schemeClr val="accent1"/>
            </a:solidFill>
          </a:ln>
          <a:effectLst>
            <a:outerShdw blurRad="292100" dist="139700" dir="2700000" algn="tl" rotWithShape="0">
              <a:srgbClr val="333333">
                <a:alpha val="65000"/>
              </a:srgbClr>
            </a:outerShdw>
          </a:effectLst>
        </p:spPr>
      </p:pic>
      <p:sp>
        <p:nvSpPr>
          <p:cNvPr id="3" name="Date Placeholder 2"/>
          <p:cNvSpPr>
            <a:spLocks noGrp="1"/>
          </p:cNvSpPr>
          <p:nvPr>
            <p:ph type="dt" sz="half" idx="10"/>
          </p:nvPr>
        </p:nvSpPr>
        <p:spPr/>
        <p:txBody>
          <a:bodyPr/>
          <a:lstStyle/>
          <a:p>
            <a:r>
              <a:rPr lang="en-US" smtClean="0"/>
              <a:t>11/2019</a:t>
            </a:r>
            <a:endParaRPr lang="en-US"/>
          </a:p>
        </p:txBody>
      </p:sp>
      <p:sp>
        <p:nvSpPr>
          <p:cNvPr id="4" name="Footer Placeholder 3"/>
          <p:cNvSpPr>
            <a:spLocks noGrp="1"/>
          </p:cNvSpPr>
          <p:nvPr>
            <p:ph type="ftr" sz="quarter" idx="11"/>
          </p:nvPr>
        </p:nvSpPr>
        <p:spPr/>
        <p:txBody>
          <a:bodyPr/>
          <a:lstStyle/>
          <a:p>
            <a:r>
              <a:rPr lang="en-US" smtClean="0"/>
              <a:t>T501.08   www.iTeenChallenge.org</a:t>
            </a:r>
            <a:endParaRPr lang="en-US"/>
          </a:p>
        </p:txBody>
      </p:sp>
      <p:sp>
        <p:nvSpPr>
          <p:cNvPr id="5" name="Slide Number Placeholder 4"/>
          <p:cNvSpPr>
            <a:spLocks noGrp="1"/>
          </p:cNvSpPr>
          <p:nvPr>
            <p:ph type="sldNum" sz="quarter" idx="12"/>
          </p:nvPr>
        </p:nvSpPr>
        <p:spPr/>
        <p:txBody>
          <a:bodyPr/>
          <a:lstStyle/>
          <a:p>
            <a:fld id="{2B0F847D-B594-46E7-ABAA-98DB647124F3}" type="slidenum">
              <a:rPr lang="en-US" smtClean="0"/>
              <a:pPr/>
              <a:t>22</a:t>
            </a:fld>
            <a:endParaRPr lang="en-US"/>
          </a:p>
        </p:txBody>
      </p:sp>
      <p:sp>
        <p:nvSpPr>
          <p:cNvPr id="6" name="Title 5"/>
          <p:cNvSpPr>
            <a:spLocks noGrp="1"/>
          </p:cNvSpPr>
          <p:nvPr>
            <p:ph type="title"/>
          </p:nvPr>
        </p:nvSpPr>
        <p:spPr>
          <a:xfrm>
            <a:off x="762000" y="274638"/>
            <a:ext cx="10935152" cy="2011362"/>
          </a:xfrm>
        </p:spPr>
        <p:txBody>
          <a:bodyPr>
            <a:normAutofit fontScale="90000"/>
          </a:bodyPr>
          <a:lstStyle/>
          <a:p>
            <a:r>
              <a:rPr lang="pt-BR" dirty="0"/>
              <a:t>Quem é um excelente exemplo de viver em alegria diariamente</a:t>
            </a:r>
            <a:r>
              <a:rPr lang="pt-BR" dirty="0" smtClean="0"/>
              <a:t>?</a:t>
            </a:r>
            <a:br>
              <a:rPr lang="pt-BR" dirty="0" smtClean="0"/>
            </a:br>
            <a:r>
              <a:rPr lang="en-US" sz="2200" dirty="0" smtClean="0">
                <a:solidFill>
                  <a:srgbClr val="C00000"/>
                </a:solidFill>
              </a:rPr>
              <a:t>Who </a:t>
            </a:r>
            <a:r>
              <a:rPr lang="en-US" sz="2200" dirty="0">
                <a:solidFill>
                  <a:srgbClr val="C00000"/>
                </a:solidFill>
              </a:rPr>
              <a:t>is an excellent example of living in joy on a daily basis?</a:t>
            </a:r>
          </a:p>
        </p:txBody>
      </p:sp>
    </p:spTree>
    <p:extLst>
      <p:ext uri="{BB962C8B-B14F-4D97-AF65-F5344CB8AC3E}">
        <p14:creationId xmlns:p14="http://schemas.microsoft.com/office/powerpoint/2010/main" val="341683351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904073" y="6103145"/>
            <a:ext cx="2350681" cy="365125"/>
          </a:xfrm>
        </p:spPr>
        <p:txBody>
          <a:bodyPr/>
          <a:lstStyle/>
          <a:p>
            <a:r>
              <a:rPr lang="en-US" smtClean="0"/>
              <a:t>T501.08   www.iTeenChallenge.org</a:t>
            </a:r>
            <a:endParaRPr lang="en-US"/>
          </a:p>
        </p:txBody>
      </p:sp>
      <p:sp>
        <p:nvSpPr>
          <p:cNvPr id="4" name="Slide Number Placeholder 3"/>
          <p:cNvSpPr>
            <a:spLocks noGrp="1"/>
          </p:cNvSpPr>
          <p:nvPr>
            <p:ph type="sldNum" sz="quarter" idx="12"/>
          </p:nvPr>
        </p:nvSpPr>
        <p:spPr>
          <a:xfrm>
            <a:off x="10171272" y="6103145"/>
            <a:ext cx="365760" cy="365125"/>
          </a:xfrm>
        </p:spPr>
        <p:txBody>
          <a:bodyPr/>
          <a:lstStyle/>
          <a:p>
            <a:fld id="{2B0F847D-B594-46E7-ABAA-98DB647124F3}" type="slidenum">
              <a:rPr lang="en-US" smtClean="0"/>
              <a:pPr/>
              <a:t>23</a:t>
            </a:fld>
            <a:endParaRPr lang="en-US"/>
          </a:p>
        </p:txBody>
      </p:sp>
      <p:sp>
        <p:nvSpPr>
          <p:cNvPr id="5" name="Title 4"/>
          <p:cNvSpPr>
            <a:spLocks noGrp="1"/>
          </p:cNvSpPr>
          <p:nvPr>
            <p:ph type="title"/>
          </p:nvPr>
        </p:nvSpPr>
        <p:spPr>
          <a:xfrm>
            <a:off x="2057400" y="76200"/>
            <a:ext cx="8229600" cy="762000"/>
          </a:xfrm>
        </p:spPr>
        <p:txBody>
          <a:bodyPr>
            <a:normAutofit fontScale="90000"/>
          </a:bodyPr>
          <a:lstStyle/>
          <a:p>
            <a:r>
              <a:rPr lang="en-US" dirty="0" err="1" smtClean="0"/>
              <a:t>Tarefas</a:t>
            </a:r>
            <a:r>
              <a:rPr lang="en-US" dirty="0" smtClean="0"/>
              <a:t> </a:t>
            </a:r>
            <a:r>
              <a:rPr lang="en-US" dirty="0" err="1" smtClean="0"/>
              <a:t>Pessoais</a:t>
            </a:r>
            <a:r>
              <a:rPr lang="en-US" dirty="0" smtClean="0"/>
              <a:t>   </a:t>
            </a:r>
            <a:r>
              <a:rPr lang="en-US" sz="1800" dirty="0" smtClean="0">
                <a:solidFill>
                  <a:srgbClr val="C00000"/>
                </a:solidFill>
              </a:rPr>
              <a:t>Personal </a:t>
            </a:r>
            <a:r>
              <a:rPr lang="en-US" sz="1800" dirty="0">
                <a:solidFill>
                  <a:srgbClr val="C00000"/>
                </a:solidFill>
              </a:rPr>
              <a:t>Tasks</a:t>
            </a:r>
          </a:p>
        </p:txBody>
      </p:sp>
      <p:sp>
        <p:nvSpPr>
          <p:cNvPr id="7" name="Date Placeholder 6"/>
          <p:cNvSpPr>
            <a:spLocks noGrp="1"/>
          </p:cNvSpPr>
          <p:nvPr>
            <p:ph type="dt" sz="half" idx="10"/>
          </p:nvPr>
        </p:nvSpPr>
        <p:spPr>
          <a:xfrm>
            <a:off x="8251032" y="6103144"/>
            <a:ext cx="1920240" cy="365760"/>
          </a:xfrm>
        </p:spPr>
        <p:txBody>
          <a:bodyPr/>
          <a:lstStyle/>
          <a:p>
            <a:r>
              <a:rPr lang="en-US" smtClean="0"/>
              <a:t>11/2019</a:t>
            </a:r>
            <a:endParaRPr lang="en-US"/>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713147129"/>
              </p:ext>
            </p:extLst>
          </p:nvPr>
        </p:nvGraphicFramePr>
        <p:xfrm>
          <a:off x="1981201" y="914400"/>
          <a:ext cx="8381999" cy="5595546"/>
        </p:xfrm>
        <a:graphic>
          <a:graphicData uri="http://schemas.openxmlformats.org/drawingml/2006/table">
            <a:tbl>
              <a:tblPr firstRow="1" bandRow="1">
                <a:tableStyleId>{5C22544A-7EE6-4342-B048-85BDC9FD1C3A}</a:tableStyleId>
              </a:tblPr>
              <a:tblGrid>
                <a:gridCol w="2710845">
                  <a:extLst>
                    <a:ext uri="{9D8B030D-6E8A-4147-A177-3AD203B41FA5}">
                      <a16:colId xmlns:a16="http://schemas.microsoft.com/office/drawing/2014/main" val="20000"/>
                    </a:ext>
                  </a:extLst>
                </a:gridCol>
                <a:gridCol w="2873653">
                  <a:extLst>
                    <a:ext uri="{9D8B030D-6E8A-4147-A177-3AD203B41FA5}">
                      <a16:colId xmlns:a16="http://schemas.microsoft.com/office/drawing/2014/main" val="20001"/>
                    </a:ext>
                  </a:extLst>
                </a:gridCol>
                <a:gridCol w="2797501">
                  <a:extLst>
                    <a:ext uri="{9D8B030D-6E8A-4147-A177-3AD203B41FA5}">
                      <a16:colId xmlns:a16="http://schemas.microsoft.com/office/drawing/2014/main" val="20002"/>
                    </a:ext>
                  </a:extLst>
                </a:gridCol>
              </a:tblGrid>
              <a:tr h="1160706">
                <a:tc>
                  <a:txBody>
                    <a:bodyPr/>
                    <a:lstStyle/>
                    <a:p>
                      <a:pPr marL="0" marR="0" algn="ctr">
                        <a:spcBef>
                          <a:spcPts val="0"/>
                        </a:spcBef>
                        <a:spcAft>
                          <a:spcPts val="0"/>
                        </a:spcAft>
                        <a:tabLst>
                          <a:tab pos="457200" algn="l"/>
                        </a:tabLst>
                      </a:pPr>
                      <a:r>
                        <a:rPr lang="en-US" sz="2400" dirty="0" err="1" smtClean="0">
                          <a:effectLst/>
                        </a:rPr>
                        <a:t>Tarefa</a:t>
                      </a:r>
                      <a:r>
                        <a:rPr lang="en-US" sz="2400" dirty="0" smtClean="0">
                          <a:effectLst/>
                        </a:rPr>
                        <a:t> </a:t>
                      </a:r>
                      <a:r>
                        <a:rPr lang="en-US" sz="2400" dirty="0" err="1" smtClean="0">
                          <a:effectLst/>
                        </a:rPr>
                        <a:t>Pessoal</a:t>
                      </a:r>
                      <a:r>
                        <a:rPr lang="en-US" sz="2400" dirty="0" smtClean="0">
                          <a:effectLst/>
                        </a:rPr>
                        <a:t> #1 </a:t>
                      </a:r>
                      <a:r>
                        <a:rPr lang="en-US" sz="2400" dirty="0" err="1" smtClean="0">
                          <a:effectLst/>
                        </a:rPr>
                        <a:t>Coluna</a:t>
                      </a:r>
                      <a:r>
                        <a:rPr lang="en-US" sz="2400" dirty="0" smtClean="0">
                          <a:effectLst/>
                        </a:rPr>
                        <a:t> 1</a:t>
                      </a:r>
                    </a:p>
                    <a:p>
                      <a:pPr marL="0" marR="0" algn="ctr">
                        <a:spcBef>
                          <a:spcPts val="0"/>
                        </a:spcBef>
                        <a:spcAft>
                          <a:spcPts val="0"/>
                        </a:spcAft>
                        <a:tabLst>
                          <a:tab pos="457200" algn="l"/>
                        </a:tabLst>
                      </a:pPr>
                      <a:r>
                        <a:rPr lang="en-US" sz="1400" dirty="0" smtClean="0">
                          <a:solidFill>
                            <a:schemeClr val="tx2">
                              <a:lumMod val="20000"/>
                              <a:lumOff val="80000"/>
                            </a:schemeClr>
                          </a:solidFill>
                          <a:effectLst/>
                        </a:rPr>
                        <a:t>Personal Task #1 Column 1</a:t>
                      </a:r>
                      <a:endParaRPr lang="en-US" sz="1400" dirty="0">
                        <a:solidFill>
                          <a:schemeClr val="tx2">
                            <a:lumMod val="20000"/>
                            <a:lumOff val="80000"/>
                          </a:schemeClr>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457200" algn="l"/>
                        </a:tabLst>
                      </a:pPr>
                      <a:r>
                        <a:rPr lang="en-US" sz="2200" dirty="0" err="1" smtClean="0">
                          <a:effectLst/>
                        </a:rPr>
                        <a:t>Versículos</a:t>
                      </a:r>
                      <a:r>
                        <a:rPr lang="en-US" sz="2200" dirty="0" smtClean="0">
                          <a:effectLst/>
                        </a:rPr>
                        <a:t> </a:t>
                      </a:r>
                      <a:r>
                        <a:rPr lang="en-US" sz="2200" dirty="0" err="1" smtClean="0">
                          <a:effectLst/>
                        </a:rPr>
                        <a:t>Bíblicos</a:t>
                      </a:r>
                      <a:r>
                        <a:rPr lang="en-US" sz="2200" dirty="0">
                          <a:effectLst/>
                        </a:rPr>
                        <a:t> </a:t>
                      </a:r>
                      <a:endParaRPr lang="en-US" sz="2200" dirty="0" smtClean="0">
                        <a:effectLst/>
                      </a:endParaRPr>
                    </a:p>
                    <a:p>
                      <a:pPr marL="0" marR="0" indent="0" algn="ctr" defTabSz="914400" rtl="0" eaLnBrk="1" fontAlgn="auto" latinLnBrk="0" hangingPunct="1">
                        <a:lnSpc>
                          <a:spcPct val="100000"/>
                        </a:lnSpc>
                        <a:spcBef>
                          <a:spcPts val="0"/>
                        </a:spcBef>
                        <a:spcAft>
                          <a:spcPts val="0"/>
                        </a:spcAft>
                        <a:buClrTx/>
                        <a:buSzTx/>
                        <a:buFontTx/>
                        <a:buNone/>
                        <a:tabLst>
                          <a:tab pos="457200" algn="l"/>
                        </a:tabLst>
                        <a:defRPr/>
                      </a:pPr>
                      <a:r>
                        <a:rPr lang="en-US" sz="1400" dirty="0" smtClean="0">
                          <a:solidFill>
                            <a:schemeClr val="tx2">
                              <a:lumMod val="20000"/>
                              <a:lumOff val="80000"/>
                            </a:schemeClr>
                          </a:solidFill>
                          <a:effectLst/>
                        </a:rPr>
                        <a:t>Bible Verses</a:t>
                      </a:r>
                      <a:endParaRPr lang="en-US" sz="1400" dirty="0">
                        <a:solidFill>
                          <a:schemeClr val="tx2">
                            <a:lumMod val="20000"/>
                            <a:lumOff val="80000"/>
                          </a:schemeClr>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457200" algn="l"/>
                        </a:tabLst>
                      </a:pPr>
                      <a:r>
                        <a:rPr lang="en-US" sz="2400" dirty="0" err="1" smtClean="0">
                          <a:effectLst/>
                        </a:rPr>
                        <a:t>Passos</a:t>
                      </a:r>
                      <a:r>
                        <a:rPr lang="en-US" sz="2400" dirty="0" smtClean="0">
                          <a:effectLst/>
                        </a:rPr>
                        <a:t> de </a:t>
                      </a:r>
                      <a:r>
                        <a:rPr lang="en-US" sz="2400" dirty="0" err="1" smtClean="0">
                          <a:effectLst/>
                        </a:rPr>
                        <a:t>Ação</a:t>
                      </a:r>
                      <a:endParaRPr lang="en-US" sz="2400" dirty="0" smtClean="0">
                        <a:effectLst/>
                      </a:endParaRPr>
                    </a:p>
                    <a:p>
                      <a:pPr marL="0" marR="0" algn="ctr">
                        <a:spcBef>
                          <a:spcPts val="0"/>
                        </a:spcBef>
                        <a:spcAft>
                          <a:spcPts val="0"/>
                        </a:spcAft>
                        <a:tabLst>
                          <a:tab pos="457200" algn="l"/>
                        </a:tabLst>
                      </a:pPr>
                      <a:r>
                        <a:rPr lang="en-US" sz="1400" dirty="0" smtClean="0">
                          <a:solidFill>
                            <a:schemeClr val="tx2">
                              <a:lumMod val="20000"/>
                              <a:lumOff val="80000"/>
                            </a:schemeClr>
                          </a:solidFill>
                          <a:effectLst/>
                        </a:rPr>
                        <a:t>Action Steps</a:t>
                      </a:r>
                      <a:endParaRPr lang="en-US" sz="1400" dirty="0">
                        <a:solidFill>
                          <a:schemeClr val="tx2">
                            <a:lumMod val="20000"/>
                            <a:lumOff val="80000"/>
                          </a:schemeClr>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417134">
                <a:tc>
                  <a:txBody>
                    <a:bodyPr/>
                    <a:lstStyle/>
                    <a:p>
                      <a:pPr marL="342900" marR="0" lvl="0" indent="-342900">
                        <a:spcBef>
                          <a:spcPts val="800"/>
                        </a:spcBef>
                        <a:spcAft>
                          <a:spcPts val="0"/>
                        </a:spcAft>
                        <a:buFont typeface="Wingdings"/>
                        <a:buChar char=""/>
                      </a:pPr>
                      <a:r>
                        <a:rPr lang="en-US" sz="1800" dirty="0" smtClean="0">
                          <a:latin typeface="Times New Roman"/>
                          <a:ea typeface="Times New Roman"/>
                        </a:rPr>
                        <a:t>Vive com </a:t>
                      </a:r>
                      <a:r>
                        <a:rPr lang="en-US" sz="1800" dirty="0" err="1" smtClean="0">
                          <a:latin typeface="Times New Roman"/>
                          <a:ea typeface="Times New Roman"/>
                        </a:rPr>
                        <a:t>alegria</a:t>
                      </a:r>
                      <a:r>
                        <a:rPr lang="en-US" sz="1600" dirty="0" smtClean="0">
                          <a:latin typeface="Times New Roman"/>
                          <a:ea typeface="Times New Roman"/>
                        </a:rPr>
                        <a:t/>
                      </a:r>
                      <a:br>
                        <a:rPr lang="en-US" sz="1600" dirty="0" smtClean="0">
                          <a:latin typeface="Times New Roman"/>
                          <a:ea typeface="Times New Roman"/>
                        </a:rPr>
                      </a:br>
                      <a:r>
                        <a:rPr kumimoji="0" lang="en-US" sz="1400" kern="1200" dirty="0" smtClean="0">
                          <a:solidFill>
                            <a:srgbClr val="C00000"/>
                          </a:solidFill>
                          <a:latin typeface="+mn-lt"/>
                          <a:ea typeface="+mn-ea"/>
                          <a:cs typeface="+mn-cs"/>
                        </a:rPr>
                        <a:t>Lives in joy</a:t>
                      </a:r>
                      <a:endParaRPr lang="en-US" sz="1400" dirty="0" smtClean="0">
                        <a:solidFill>
                          <a:srgbClr val="C00000"/>
                        </a:solidFill>
                        <a:latin typeface="Times New Roman"/>
                        <a:ea typeface="Times New Roman"/>
                      </a:endParaRPr>
                    </a:p>
                    <a:p>
                      <a:pPr marL="342900" marR="0" lvl="0" indent="-342900">
                        <a:spcBef>
                          <a:spcPts val="800"/>
                        </a:spcBef>
                        <a:spcAft>
                          <a:spcPts val="0"/>
                        </a:spcAft>
                        <a:buFont typeface="Wingdings"/>
                        <a:buChar char=""/>
                      </a:pPr>
                      <a:r>
                        <a:rPr lang="pt-BR" sz="1800" dirty="0" smtClean="0">
                          <a:latin typeface="Times New Roman"/>
                          <a:ea typeface="Times New Roman"/>
                        </a:rPr>
                        <a:t>Expande a capacidade da alegría</a:t>
                      </a:r>
                      <a:r>
                        <a:rPr lang="en-US" sz="1800" dirty="0" smtClean="0">
                          <a:latin typeface="Times New Roman"/>
                          <a:ea typeface="Times New Roman"/>
                        </a:rPr>
                        <a:t/>
                      </a:r>
                      <a:br>
                        <a:rPr lang="en-US" sz="1800" dirty="0" smtClean="0">
                          <a:latin typeface="Times New Roman"/>
                          <a:ea typeface="Times New Roman"/>
                        </a:rPr>
                      </a:br>
                      <a:r>
                        <a:rPr kumimoji="0" lang="en-US" sz="1400" kern="1200" dirty="0" smtClean="0">
                          <a:solidFill>
                            <a:srgbClr val="C00000"/>
                          </a:solidFill>
                          <a:latin typeface="+mn-lt"/>
                          <a:ea typeface="+mn-ea"/>
                          <a:cs typeface="+mn-cs"/>
                        </a:rPr>
                        <a:t>Expands capacity for joy</a:t>
                      </a:r>
                      <a:endParaRPr lang="en-US" sz="1400" dirty="0" smtClean="0">
                        <a:solidFill>
                          <a:srgbClr val="C00000"/>
                        </a:solidFill>
                        <a:latin typeface="Times New Roman"/>
                        <a:ea typeface="Times New Roman"/>
                      </a:endParaRPr>
                    </a:p>
                    <a:p>
                      <a:pPr marL="342900" marR="0" lvl="0" indent="-342900">
                        <a:spcBef>
                          <a:spcPts val="800"/>
                        </a:spcBef>
                        <a:spcAft>
                          <a:spcPts val="0"/>
                        </a:spcAft>
                        <a:buFont typeface="Wingdings"/>
                        <a:buChar char=""/>
                      </a:pPr>
                      <a:r>
                        <a:rPr lang="pt-BR" sz="1800" dirty="0" smtClean="0">
                          <a:latin typeface="Times New Roman"/>
                          <a:ea typeface="Times New Roman"/>
                        </a:rPr>
                        <a:t>Aprende que a alegria é o estado normal das pessoas</a:t>
                      </a:r>
                      <a:r>
                        <a:rPr lang="en-US" sz="1600" dirty="0" smtClean="0">
                          <a:latin typeface="Times New Roman"/>
                          <a:ea typeface="Times New Roman"/>
                        </a:rPr>
                        <a:t/>
                      </a:r>
                      <a:br>
                        <a:rPr lang="en-US" sz="1600" dirty="0" smtClean="0">
                          <a:latin typeface="Times New Roman"/>
                          <a:ea typeface="Times New Roman"/>
                        </a:rPr>
                      </a:br>
                      <a:r>
                        <a:rPr lang="en-US" sz="1400" dirty="0" smtClean="0">
                          <a:solidFill>
                            <a:srgbClr val="C00000"/>
                          </a:solidFill>
                          <a:effectLst/>
                        </a:rPr>
                        <a:t>Learns </a:t>
                      </a:r>
                      <a:r>
                        <a:rPr lang="en-US" sz="1400" dirty="0">
                          <a:solidFill>
                            <a:srgbClr val="C00000"/>
                          </a:solidFill>
                          <a:effectLst/>
                        </a:rPr>
                        <a:t>that joy is one’s normal state. </a:t>
                      </a:r>
                    </a:p>
                    <a:p>
                      <a:pPr marL="342900" marR="0" lvl="0" indent="-342900">
                        <a:spcBef>
                          <a:spcPts val="800"/>
                        </a:spcBef>
                        <a:spcAft>
                          <a:spcPts val="0"/>
                        </a:spcAft>
                        <a:buFont typeface="Wingdings"/>
                        <a:buChar char=""/>
                      </a:pPr>
                      <a:r>
                        <a:rPr lang="pt-BR" sz="1800" dirty="0" smtClean="0">
                          <a:latin typeface="Times New Roman"/>
                          <a:ea typeface="Times New Roman"/>
                        </a:rPr>
                        <a:t>Constrói a força da alegria</a:t>
                      </a:r>
                      <a:r>
                        <a:rPr lang="en-US" sz="1800" dirty="0" smtClean="0">
                          <a:effectLst/>
                          <a:latin typeface="+mn-lt"/>
                          <a:ea typeface="+mn-ea"/>
                        </a:rPr>
                        <a:t/>
                      </a:r>
                      <a:br>
                        <a:rPr lang="en-US" sz="1800" dirty="0" smtClean="0">
                          <a:effectLst/>
                          <a:latin typeface="+mn-lt"/>
                          <a:ea typeface="+mn-ea"/>
                        </a:rPr>
                      </a:br>
                      <a:r>
                        <a:rPr lang="en-US" sz="1400" dirty="0" smtClean="0">
                          <a:solidFill>
                            <a:srgbClr val="C00000"/>
                          </a:solidFill>
                          <a:effectLst/>
                        </a:rPr>
                        <a:t>Builds </a:t>
                      </a:r>
                      <a:r>
                        <a:rPr lang="en-US" sz="1400" dirty="0">
                          <a:solidFill>
                            <a:srgbClr val="C00000"/>
                          </a:solidFill>
                          <a:effectLst/>
                        </a:rPr>
                        <a:t>joy strength.</a:t>
                      </a:r>
                      <a:endParaRPr lang="en-US" sz="1400" dirty="0">
                        <a:solidFill>
                          <a:srgbClr val="C00000"/>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600"/>
                        </a:spcAft>
                        <a:buClrTx/>
                        <a:buSzTx/>
                        <a:buFontTx/>
                        <a:buNone/>
                        <a:tabLst>
                          <a:tab pos="457200" algn="l"/>
                        </a:tabLst>
                        <a:defRPr/>
                      </a:pPr>
                      <a:r>
                        <a:rPr kumimoji="0" lang="az-Cyrl-AZ" sz="1800" b="0" i="0" kern="1200" dirty="0" smtClean="0">
                          <a:solidFill>
                            <a:schemeClr val="dk1"/>
                          </a:solidFill>
                          <a:latin typeface="+mn-lt"/>
                          <a:ea typeface="+mn-ea"/>
                          <a:cs typeface="+mn-cs"/>
                        </a:rPr>
                        <a:t>1</a:t>
                      </a:r>
                      <a:r>
                        <a:rPr kumimoji="0" lang="en-US" sz="1800" b="0" i="0" kern="1200" baseline="0" dirty="0" smtClean="0">
                          <a:solidFill>
                            <a:schemeClr val="dk1"/>
                          </a:solidFill>
                          <a:latin typeface="+mn-lt"/>
                          <a:ea typeface="+mn-ea"/>
                          <a:cs typeface="+mn-cs"/>
                        </a:rPr>
                        <a:t> </a:t>
                      </a:r>
                      <a:r>
                        <a:rPr kumimoji="0" lang="en-US" sz="1800" b="0" i="0" kern="1200" baseline="0" dirty="0" err="1" smtClean="0">
                          <a:solidFill>
                            <a:schemeClr val="dk1"/>
                          </a:solidFill>
                          <a:latin typeface="+mn-lt"/>
                          <a:ea typeface="+mn-ea"/>
                          <a:cs typeface="+mn-cs"/>
                        </a:rPr>
                        <a:t>Tessalonicenses</a:t>
                      </a:r>
                      <a:r>
                        <a:rPr kumimoji="0" lang="en-US" sz="1800" b="0" i="0" kern="1200" baseline="0" dirty="0" smtClean="0">
                          <a:solidFill>
                            <a:schemeClr val="dk1"/>
                          </a:solidFill>
                          <a:latin typeface="+mn-lt"/>
                          <a:ea typeface="+mn-ea"/>
                          <a:cs typeface="+mn-cs"/>
                        </a:rPr>
                        <a:t> </a:t>
                      </a:r>
                      <a:r>
                        <a:rPr kumimoji="0" lang="az-Cyrl-AZ" sz="1800" b="0" i="0" kern="1200" dirty="0" smtClean="0">
                          <a:solidFill>
                            <a:schemeClr val="dk1"/>
                          </a:solidFill>
                          <a:latin typeface="+mn-lt"/>
                          <a:ea typeface="+mn-ea"/>
                          <a:cs typeface="+mn-cs"/>
                        </a:rPr>
                        <a:t>5:16</a:t>
                      </a:r>
                      <a:r>
                        <a:rPr kumimoji="0" lang="en-US" sz="1800" b="0" i="0" kern="1200" dirty="0" smtClean="0">
                          <a:solidFill>
                            <a:schemeClr val="dk1"/>
                          </a:solidFill>
                          <a:latin typeface="+mn-lt"/>
                          <a:ea typeface="+mn-ea"/>
                          <a:cs typeface="+mn-cs"/>
                        </a:rPr>
                        <a:t/>
                      </a:r>
                      <a:br>
                        <a:rPr kumimoji="0" lang="en-US" sz="1800" b="0" i="0" kern="1200" dirty="0" smtClean="0">
                          <a:solidFill>
                            <a:schemeClr val="dk1"/>
                          </a:solidFill>
                          <a:latin typeface="+mn-lt"/>
                          <a:ea typeface="+mn-ea"/>
                          <a:cs typeface="+mn-cs"/>
                        </a:rPr>
                      </a:br>
                      <a:r>
                        <a:rPr lang="en-US" sz="1400" dirty="0" smtClean="0">
                          <a:solidFill>
                            <a:srgbClr val="C00000"/>
                          </a:solidFill>
                          <a:effectLst/>
                        </a:rPr>
                        <a:t>1 Thessalonians 5:16</a:t>
                      </a:r>
                    </a:p>
                    <a:p>
                      <a:pPr marL="0" marR="0" indent="0" algn="l" defTabSz="914400" rtl="0" eaLnBrk="1" fontAlgn="auto" latinLnBrk="0" hangingPunct="1">
                        <a:lnSpc>
                          <a:spcPct val="100000"/>
                        </a:lnSpc>
                        <a:spcBef>
                          <a:spcPts val="0"/>
                        </a:spcBef>
                        <a:spcAft>
                          <a:spcPts val="600"/>
                        </a:spcAft>
                        <a:buClrTx/>
                        <a:buSzTx/>
                        <a:buFontTx/>
                        <a:buNone/>
                        <a:tabLst>
                          <a:tab pos="457200" algn="l"/>
                        </a:tabLst>
                        <a:defRPr/>
                      </a:pPr>
                      <a:r>
                        <a:rPr kumimoji="0" lang="en-US" sz="1800" b="0" i="0" kern="1200" dirty="0" err="1" smtClean="0">
                          <a:solidFill>
                            <a:schemeClr val="dk1"/>
                          </a:solidFill>
                          <a:latin typeface="+mn-lt"/>
                          <a:ea typeface="+mn-ea"/>
                          <a:cs typeface="+mn-cs"/>
                        </a:rPr>
                        <a:t>Neemias</a:t>
                      </a:r>
                      <a:r>
                        <a:rPr kumimoji="0" lang="en-US" sz="1800" b="0" i="0" kern="1200" dirty="0" smtClean="0">
                          <a:solidFill>
                            <a:schemeClr val="dk1"/>
                          </a:solidFill>
                          <a:latin typeface="+mn-lt"/>
                          <a:ea typeface="+mn-ea"/>
                          <a:cs typeface="+mn-cs"/>
                        </a:rPr>
                        <a:t> </a:t>
                      </a:r>
                      <a:r>
                        <a:rPr kumimoji="0" lang="az-Cyrl-AZ" sz="1800" b="0" i="0" kern="1200" dirty="0" smtClean="0">
                          <a:solidFill>
                            <a:schemeClr val="dk1"/>
                          </a:solidFill>
                          <a:latin typeface="+mn-lt"/>
                          <a:ea typeface="+mn-ea"/>
                          <a:cs typeface="+mn-cs"/>
                        </a:rPr>
                        <a:t> 8:10 </a:t>
                      </a:r>
                      <a:r>
                        <a:rPr kumimoji="0" lang="en-US" sz="1600" b="0" i="0" kern="1200" dirty="0" smtClean="0">
                          <a:solidFill>
                            <a:schemeClr val="dk1"/>
                          </a:solidFill>
                          <a:latin typeface="+mn-lt"/>
                          <a:ea typeface="+mn-ea"/>
                          <a:cs typeface="+mn-cs"/>
                        </a:rPr>
                        <a:t/>
                      </a:r>
                      <a:br>
                        <a:rPr kumimoji="0" lang="en-US" sz="1600" b="0" i="0" kern="1200" dirty="0" smtClean="0">
                          <a:solidFill>
                            <a:schemeClr val="dk1"/>
                          </a:solidFill>
                          <a:latin typeface="+mn-lt"/>
                          <a:ea typeface="+mn-ea"/>
                          <a:cs typeface="+mn-cs"/>
                        </a:rPr>
                      </a:br>
                      <a:r>
                        <a:rPr lang="en-US" sz="1400" dirty="0" smtClean="0">
                          <a:solidFill>
                            <a:srgbClr val="C00000"/>
                          </a:solidFill>
                          <a:effectLst/>
                        </a:rPr>
                        <a:t>Nehemiah 8:10</a:t>
                      </a:r>
                    </a:p>
                    <a:p>
                      <a:pPr marL="0" marR="0" indent="0" algn="l" defTabSz="914400" rtl="0" eaLnBrk="1" fontAlgn="auto" latinLnBrk="0" hangingPunct="1">
                        <a:lnSpc>
                          <a:spcPct val="100000"/>
                        </a:lnSpc>
                        <a:spcBef>
                          <a:spcPts val="0"/>
                        </a:spcBef>
                        <a:spcAft>
                          <a:spcPts val="600"/>
                        </a:spcAft>
                        <a:buClrTx/>
                        <a:buSzTx/>
                        <a:buFontTx/>
                        <a:buNone/>
                        <a:tabLst>
                          <a:tab pos="457200" algn="l"/>
                        </a:tabLst>
                        <a:defRPr/>
                      </a:pPr>
                      <a:r>
                        <a:rPr kumimoji="0" lang="en-US" sz="1800" b="0" i="0" kern="1200" dirty="0" err="1" smtClean="0">
                          <a:solidFill>
                            <a:schemeClr val="dk1"/>
                          </a:solidFill>
                          <a:latin typeface="+mn-lt"/>
                          <a:ea typeface="+mn-ea"/>
                          <a:cs typeface="+mn-cs"/>
                        </a:rPr>
                        <a:t>Salmos</a:t>
                      </a:r>
                      <a:r>
                        <a:rPr kumimoji="0" lang="en-US" sz="1800" b="0" i="0" kern="1200" dirty="0" smtClean="0">
                          <a:solidFill>
                            <a:schemeClr val="dk1"/>
                          </a:solidFill>
                          <a:latin typeface="+mn-lt"/>
                          <a:ea typeface="+mn-ea"/>
                          <a:cs typeface="+mn-cs"/>
                        </a:rPr>
                        <a:t> </a:t>
                      </a:r>
                      <a:r>
                        <a:rPr kumimoji="0" lang="az-Cyrl-AZ" sz="1800" b="0" i="0" kern="1200" dirty="0" smtClean="0">
                          <a:solidFill>
                            <a:schemeClr val="dk1"/>
                          </a:solidFill>
                          <a:latin typeface="+mn-lt"/>
                          <a:ea typeface="+mn-ea"/>
                          <a:cs typeface="+mn-cs"/>
                        </a:rPr>
                        <a:t> </a:t>
                      </a:r>
                      <a:r>
                        <a:rPr kumimoji="0" lang="en-US" sz="1800" b="0" i="0" kern="1200" dirty="0" smtClean="0">
                          <a:solidFill>
                            <a:schemeClr val="dk1"/>
                          </a:solidFill>
                          <a:latin typeface="+mn-lt"/>
                          <a:ea typeface="+mn-ea"/>
                          <a:cs typeface="+mn-cs"/>
                        </a:rPr>
                        <a:t>1</a:t>
                      </a:r>
                      <a:r>
                        <a:rPr kumimoji="0" lang="az-Cyrl-AZ" sz="1800" b="0" i="0" kern="1200" dirty="0" smtClean="0">
                          <a:solidFill>
                            <a:schemeClr val="dk1"/>
                          </a:solidFill>
                          <a:latin typeface="+mn-lt"/>
                          <a:ea typeface="+mn-ea"/>
                          <a:cs typeface="+mn-cs"/>
                        </a:rPr>
                        <a:t>1</a:t>
                      </a:r>
                      <a:r>
                        <a:rPr kumimoji="0" lang="en-US" sz="1800" b="0" i="0" kern="1200" dirty="0" smtClean="0">
                          <a:solidFill>
                            <a:schemeClr val="dk1"/>
                          </a:solidFill>
                          <a:latin typeface="+mn-lt"/>
                          <a:ea typeface="+mn-ea"/>
                          <a:cs typeface="+mn-cs"/>
                        </a:rPr>
                        <a:t>8</a:t>
                      </a:r>
                      <a:r>
                        <a:rPr kumimoji="0" lang="az-Cyrl-AZ" sz="1800" b="0" i="0" kern="1200" dirty="0" smtClean="0">
                          <a:solidFill>
                            <a:schemeClr val="dk1"/>
                          </a:solidFill>
                          <a:latin typeface="+mn-lt"/>
                          <a:ea typeface="+mn-ea"/>
                          <a:cs typeface="+mn-cs"/>
                        </a:rPr>
                        <a:t>:24</a:t>
                      </a:r>
                      <a:r>
                        <a:rPr kumimoji="0" lang="en-US" sz="1800" b="0" i="0" kern="1200" dirty="0" smtClean="0">
                          <a:solidFill>
                            <a:schemeClr val="dk1"/>
                          </a:solidFill>
                          <a:latin typeface="+mn-lt"/>
                          <a:ea typeface="+mn-ea"/>
                          <a:cs typeface="+mn-cs"/>
                        </a:rPr>
                        <a:t/>
                      </a:r>
                      <a:br>
                        <a:rPr kumimoji="0" lang="en-US" sz="1800" b="0" i="0" kern="1200" dirty="0" smtClean="0">
                          <a:solidFill>
                            <a:schemeClr val="dk1"/>
                          </a:solidFill>
                          <a:latin typeface="+mn-lt"/>
                          <a:ea typeface="+mn-ea"/>
                          <a:cs typeface="+mn-cs"/>
                        </a:rPr>
                      </a:br>
                      <a:r>
                        <a:rPr lang="en-US" sz="1400" dirty="0" smtClean="0">
                          <a:solidFill>
                            <a:srgbClr val="C00000"/>
                          </a:solidFill>
                          <a:effectLst/>
                        </a:rPr>
                        <a:t>Psalm 118:24</a:t>
                      </a:r>
                    </a:p>
                    <a:p>
                      <a:pPr marL="0" marR="0" indent="0" algn="l" defTabSz="914400" rtl="0" eaLnBrk="1" fontAlgn="auto" latinLnBrk="0" hangingPunct="1">
                        <a:lnSpc>
                          <a:spcPct val="100000"/>
                        </a:lnSpc>
                        <a:spcBef>
                          <a:spcPts val="0"/>
                        </a:spcBef>
                        <a:spcAft>
                          <a:spcPts val="600"/>
                        </a:spcAft>
                        <a:buClrTx/>
                        <a:buSzTx/>
                        <a:buFontTx/>
                        <a:buNone/>
                        <a:tabLst>
                          <a:tab pos="457200" algn="l"/>
                        </a:tabLst>
                        <a:defRPr/>
                      </a:pPr>
                      <a:r>
                        <a:rPr kumimoji="0" lang="en-US" sz="1800" b="0" i="0" kern="1200" dirty="0" smtClean="0">
                          <a:solidFill>
                            <a:schemeClr val="dk1"/>
                          </a:solidFill>
                          <a:latin typeface="+mn-lt"/>
                          <a:ea typeface="+mn-ea"/>
                          <a:cs typeface="+mn-cs"/>
                        </a:rPr>
                        <a:t>Lucas </a:t>
                      </a:r>
                      <a:r>
                        <a:rPr kumimoji="0" lang="az-Cyrl-AZ" sz="1800" b="0" i="0" kern="1200" dirty="0" smtClean="0">
                          <a:solidFill>
                            <a:schemeClr val="dk1"/>
                          </a:solidFill>
                          <a:latin typeface="+mn-lt"/>
                          <a:ea typeface="+mn-ea"/>
                          <a:cs typeface="+mn-cs"/>
                        </a:rPr>
                        <a:t>10:20</a:t>
                      </a:r>
                      <a:r>
                        <a:rPr kumimoji="0" lang="en-US" sz="1800" b="0" i="0" kern="1200" dirty="0" smtClean="0">
                          <a:solidFill>
                            <a:schemeClr val="dk1"/>
                          </a:solidFill>
                          <a:latin typeface="+mn-lt"/>
                          <a:ea typeface="+mn-ea"/>
                          <a:cs typeface="+mn-cs"/>
                        </a:rPr>
                        <a:t/>
                      </a:r>
                      <a:br>
                        <a:rPr kumimoji="0" lang="en-US" sz="1800" b="0" i="0" kern="1200" dirty="0" smtClean="0">
                          <a:solidFill>
                            <a:schemeClr val="dk1"/>
                          </a:solidFill>
                          <a:latin typeface="+mn-lt"/>
                          <a:ea typeface="+mn-ea"/>
                          <a:cs typeface="+mn-cs"/>
                        </a:rPr>
                      </a:br>
                      <a:r>
                        <a:rPr lang="en-US" sz="1400" dirty="0" smtClean="0">
                          <a:solidFill>
                            <a:srgbClr val="C00000"/>
                          </a:solidFill>
                          <a:effectLst/>
                        </a:rPr>
                        <a:t>Luke 10:20</a:t>
                      </a:r>
                    </a:p>
                    <a:p>
                      <a:pPr>
                        <a:spcAft>
                          <a:spcPts val="600"/>
                        </a:spcAft>
                      </a:pPr>
                      <a:r>
                        <a:rPr lang="pt-BR" sz="1800" kern="1200" dirty="0" smtClean="0">
                          <a:solidFill>
                            <a:schemeClr val="dk1"/>
                          </a:solidFill>
                          <a:effectLst/>
                          <a:latin typeface="+mn-lt"/>
                          <a:ea typeface="+mn-ea"/>
                          <a:cs typeface="+mn-cs"/>
                        </a:rPr>
                        <a:t>João </a:t>
                      </a:r>
                      <a:r>
                        <a:rPr kumimoji="0" lang="az-Cyrl-AZ" sz="1800" b="0" i="0" kern="1200" dirty="0" smtClean="0">
                          <a:solidFill>
                            <a:schemeClr val="dk1"/>
                          </a:solidFill>
                          <a:latin typeface="+mn-lt"/>
                          <a:ea typeface="+mn-ea"/>
                          <a:cs typeface="+mn-cs"/>
                        </a:rPr>
                        <a:t>15:11</a:t>
                      </a:r>
                      <a:r>
                        <a:rPr kumimoji="0" lang="en-US" sz="1800" b="0" i="0" kern="1200" dirty="0" smtClean="0">
                          <a:solidFill>
                            <a:schemeClr val="dk1"/>
                          </a:solidFill>
                          <a:latin typeface="+mn-lt"/>
                          <a:ea typeface="+mn-ea"/>
                          <a:cs typeface="+mn-cs"/>
                        </a:rPr>
                        <a:t/>
                      </a:r>
                      <a:br>
                        <a:rPr kumimoji="0" lang="en-US" sz="1800" b="0" i="0" kern="1200" dirty="0" smtClean="0">
                          <a:solidFill>
                            <a:schemeClr val="dk1"/>
                          </a:solidFill>
                          <a:latin typeface="+mn-lt"/>
                          <a:ea typeface="+mn-ea"/>
                          <a:cs typeface="+mn-cs"/>
                        </a:rPr>
                      </a:br>
                      <a:r>
                        <a:rPr lang="en-US" sz="1400" dirty="0" smtClean="0">
                          <a:solidFill>
                            <a:srgbClr val="C00000"/>
                          </a:solidFill>
                          <a:effectLst/>
                        </a:rPr>
                        <a:t>John 15:11</a:t>
                      </a:r>
                    </a:p>
                    <a:p>
                      <a:pPr marL="0" marR="0" indent="0" algn="l" defTabSz="914400" rtl="0" eaLnBrk="1" fontAlgn="auto" latinLnBrk="0" hangingPunct="1">
                        <a:lnSpc>
                          <a:spcPct val="100000"/>
                        </a:lnSpc>
                        <a:spcBef>
                          <a:spcPts val="0"/>
                        </a:spcBef>
                        <a:spcAft>
                          <a:spcPts val="600"/>
                        </a:spcAft>
                        <a:buClrTx/>
                        <a:buSzTx/>
                        <a:buFontTx/>
                        <a:buNone/>
                        <a:tabLst>
                          <a:tab pos="457200" algn="l"/>
                        </a:tabLst>
                        <a:defRPr/>
                      </a:pPr>
                      <a:r>
                        <a:rPr lang="pt-BR" sz="1800" kern="1200" dirty="0" smtClean="0">
                          <a:solidFill>
                            <a:schemeClr val="dk1"/>
                          </a:solidFill>
                          <a:effectLst/>
                          <a:latin typeface="+mn-lt"/>
                          <a:ea typeface="+mn-ea"/>
                          <a:cs typeface="+mn-cs"/>
                        </a:rPr>
                        <a:t>João </a:t>
                      </a:r>
                      <a:r>
                        <a:rPr kumimoji="0" lang="az-Cyrl-AZ" sz="1800" b="0" i="0" kern="1200" dirty="0" smtClean="0">
                          <a:solidFill>
                            <a:schemeClr val="dk1"/>
                          </a:solidFill>
                          <a:latin typeface="+mn-lt"/>
                          <a:ea typeface="+mn-ea"/>
                          <a:cs typeface="+mn-cs"/>
                        </a:rPr>
                        <a:t>16:24</a:t>
                      </a:r>
                      <a:r>
                        <a:rPr kumimoji="0" lang="en-US" sz="1800" b="0" i="0" kern="1200" dirty="0" smtClean="0">
                          <a:solidFill>
                            <a:schemeClr val="dk1"/>
                          </a:solidFill>
                          <a:latin typeface="+mn-lt"/>
                          <a:ea typeface="+mn-ea"/>
                          <a:cs typeface="+mn-cs"/>
                        </a:rPr>
                        <a:t/>
                      </a:r>
                      <a:br>
                        <a:rPr kumimoji="0" lang="en-US" sz="1800" b="0" i="0" kern="1200" dirty="0" smtClean="0">
                          <a:solidFill>
                            <a:schemeClr val="dk1"/>
                          </a:solidFill>
                          <a:latin typeface="+mn-lt"/>
                          <a:ea typeface="+mn-ea"/>
                          <a:cs typeface="+mn-cs"/>
                        </a:rPr>
                      </a:br>
                      <a:r>
                        <a:rPr lang="en-US" sz="1400" dirty="0" smtClean="0">
                          <a:solidFill>
                            <a:srgbClr val="C00000"/>
                          </a:solidFill>
                          <a:effectLst/>
                        </a:rPr>
                        <a:t>John 16:24</a:t>
                      </a:r>
                    </a:p>
                    <a:p>
                      <a:pPr>
                        <a:spcAft>
                          <a:spcPts val="600"/>
                        </a:spcAft>
                      </a:pPr>
                      <a:r>
                        <a:rPr kumimoji="0" lang="en-US" sz="1800" b="0" i="0" kern="1200" dirty="0" err="1" smtClean="0">
                          <a:solidFill>
                            <a:schemeClr val="dk1"/>
                          </a:solidFill>
                          <a:latin typeface="+mn-lt"/>
                          <a:ea typeface="+mn-ea"/>
                          <a:cs typeface="+mn-cs"/>
                        </a:rPr>
                        <a:t>Romanos</a:t>
                      </a:r>
                      <a:r>
                        <a:rPr kumimoji="0" lang="en-US" sz="1800" b="0" i="0" kern="1200" baseline="0" dirty="0" smtClean="0">
                          <a:solidFill>
                            <a:schemeClr val="dk1"/>
                          </a:solidFill>
                          <a:latin typeface="+mn-lt"/>
                          <a:ea typeface="+mn-ea"/>
                          <a:cs typeface="+mn-cs"/>
                        </a:rPr>
                        <a:t> </a:t>
                      </a:r>
                      <a:r>
                        <a:rPr kumimoji="0" lang="az-Cyrl-AZ" sz="1800" b="0" i="0" kern="1200" dirty="0" smtClean="0">
                          <a:solidFill>
                            <a:schemeClr val="dk1"/>
                          </a:solidFill>
                          <a:latin typeface="+mn-lt"/>
                          <a:ea typeface="+mn-ea"/>
                          <a:cs typeface="+mn-cs"/>
                        </a:rPr>
                        <a:t>15:13</a:t>
                      </a:r>
                      <a:r>
                        <a:rPr kumimoji="0" lang="en-US" sz="1600" b="0" i="0" kern="1200" dirty="0" smtClean="0">
                          <a:solidFill>
                            <a:schemeClr val="dk1"/>
                          </a:solidFill>
                          <a:latin typeface="+mn-lt"/>
                          <a:ea typeface="+mn-ea"/>
                          <a:cs typeface="+mn-cs"/>
                        </a:rPr>
                        <a:t/>
                      </a:r>
                      <a:br>
                        <a:rPr kumimoji="0" lang="en-US" sz="1600" b="0" i="0" kern="1200" dirty="0" smtClean="0">
                          <a:solidFill>
                            <a:schemeClr val="dk1"/>
                          </a:solidFill>
                          <a:latin typeface="+mn-lt"/>
                          <a:ea typeface="+mn-ea"/>
                          <a:cs typeface="+mn-cs"/>
                        </a:rPr>
                      </a:br>
                      <a:r>
                        <a:rPr lang="en-US" sz="1400" dirty="0" smtClean="0">
                          <a:solidFill>
                            <a:srgbClr val="C00000"/>
                          </a:solidFill>
                          <a:effectLst/>
                        </a:rPr>
                        <a:t>Romans 15:13</a:t>
                      </a:r>
                    </a:p>
                    <a:p>
                      <a:pPr marL="0" marR="0" indent="0" algn="l" defTabSz="914400" rtl="0" eaLnBrk="1" fontAlgn="auto" latinLnBrk="0" hangingPunct="1">
                        <a:lnSpc>
                          <a:spcPct val="100000"/>
                        </a:lnSpc>
                        <a:spcBef>
                          <a:spcPts val="0"/>
                        </a:spcBef>
                        <a:spcAft>
                          <a:spcPts val="600"/>
                        </a:spcAft>
                        <a:buClrTx/>
                        <a:buSzTx/>
                        <a:buFontTx/>
                        <a:buNone/>
                        <a:tabLst>
                          <a:tab pos="457200" algn="l"/>
                        </a:tabLst>
                        <a:defRPr/>
                      </a:pPr>
                      <a:r>
                        <a:rPr kumimoji="0" lang="az-Cyrl-AZ" sz="1800" b="0" i="0" kern="1200" dirty="0" smtClean="0">
                          <a:solidFill>
                            <a:schemeClr val="dk1"/>
                          </a:solidFill>
                          <a:latin typeface="+mn-lt"/>
                          <a:ea typeface="+mn-ea"/>
                          <a:cs typeface="+mn-cs"/>
                        </a:rPr>
                        <a:t>2 </a:t>
                      </a:r>
                      <a:r>
                        <a:rPr kumimoji="0" lang="en-US" sz="1800" b="0" i="0" kern="1200" dirty="0" err="1" smtClean="0">
                          <a:solidFill>
                            <a:schemeClr val="dk1"/>
                          </a:solidFill>
                          <a:latin typeface="+mn-lt"/>
                          <a:ea typeface="+mn-ea"/>
                          <a:cs typeface="+mn-cs"/>
                        </a:rPr>
                        <a:t>Coríntios</a:t>
                      </a:r>
                      <a:r>
                        <a:rPr kumimoji="0" lang="en-US" sz="1800" b="0" i="0" kern="1200" dirty="0" smtClean="0">
                          <a:solidFill>
                            <a:schemeClr val="dk1"/>
                          </a:solidFill>
                          <a:latin typeface="+mn-lt"/>
                          <a:ea typeface="+mn-ea"/>
                          <a:cs typeface="+mn-cs"/>
                        </a:rPr>
                        <a:t> </a:t>
                      </a:r>
                      <a:r>
                        <a:rPr kumimoji="0" lang="az-Cyrl-AZ" sz="1800" b="0" i="0" kern="1200" dirty="0" smtClean="0">
                          <a:solidFill>
                            <a:schemeClr val="dk1"/>
                          </a:solidFill>
                          <a:latin typeface="+mn-lt"/>
                          <a:ea typeface="+mn-ea"/>
                          <a:cs typeface="+mn-cs"/>
                        </a:rPr>
                        <a:t> 7:4</a:t>
                      </a:r>
                      <a:r>
                        <a:rPr kumimoji="0" lang="en-US" sz="1800" b="0" i="0" kern="1200" dirty="0" smtClean="0">
                          <a:solidFill>
                            <a:schemeClr val="dk1"/>
                          </a:solidFill>
                          <a:latin typeface="+mn-lt"/>
                          <a:ea typeface="+mn-ea"/>
                          <a:cs typeface="+mn-cs"/>
                        </a:rPr>
                        <a:t/>
                      </a:r>
                      <a:br>
                        <a:rPr kumimoji="0" lang="en-US" sz="1800" b="0" i="0" kern="1200" dirty="0" smtClean="0">
                          <a:solidFill>
                            <a:schemeClr val="dk1"/>
                          </a:solidFill>
                          <a:latin typeface="+mn-lt"/>
                          <a:ea typeface="+mn-ea"/>
                          <a:cs typeface="+mn-cs"/>
                        </a:rPr>
                      </a:br>
                      <a:r>
                        <a:rPr lang="en-US" sz="1400" dirty="0" smtClean="0">
                          <a:solidFill>
                            <a:srgbClr val="C00000"/>
                          </a:solidFill>
                          <a:effectLst/>
                        </a:rPr>
                        <a:t>2 Corinthians 7:4</a:t>
                      </a:r>
                      <a:endParaRPr lang="en-US" sz="1400" dirty="0">
                        <a:solidFill>
                          <a:srgbClr val="C00000"/>
                        </a:solidFill>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spcAft>
                          <a:spcPts val="1000"/>
                        </a:spcAft>
                      </a:pPr>
                      <a:r>
                        <a:rPr kumimoji="0" lang="pt-BR" sz="1800" kern="1200" dirty="0" smtClean="0">
                          <a:solidFill>
                            <a:schemeClr val="dk1"/>
                          </a:solidFill>
                          <a:latin typeface="+mn-lt"/>
                          <a:ea typeface="+mn-ea"/>
                          <a:cs typeface="+mn-cs"/>
                        </a:rPr>
                        <a:t>Acordar de manhã e citar Salmos 118:24 a si mesmo, meditando</a:t>
                      </a:r>
                      <a:r>
                        <a:rPr kumimoji="0" lang="ru-RU" sz="1400" kern="1200" dirty="0" smtClean="0">
                          <a:solidFill>
                            <a:schemeClr val="dk1"/>
                          </a:solidFill>
                          <a:latin typeface="+mn-lt"/>
                          <a:ea typeface="+mn-ea"/>
                          <a:cs typeface="+mn-cs"/>
                        </a:rPr>
                        <a:t>.</a:t>
                      </a:r>
                      <a:r>
                        <a:rPr kumimoji="0" lang="en-US" sz="1400" kern="1200" dirty="0" smtClean="0">
                          <a:solidFill>
                            <a:schemeClr val="dk1"/>
                          </a:solidFill>
                          <a:latin typeface="+mn-lt"/>
                          <a:ea typeface="+mn-ea"/>
                          <a:cs typeface="+mn-cs"/>
                        </a:rPr>
                        <a:t/>
                      </a:r>
                      <a:br>
                        <a:rPr kumimoji="0" lang="en-US" sz="1400" kern="1200" dirty="0" smtClean="0">
                          <a:solidFill>
                            <a:schemeClr val="dk1"/>
                          </a:solidFill>
                          <a:latin typeface="+mn-lt"/>
                          <a:ea typeface="+mn-ea"/>
                          <a:cs typeface="+mn-cs"/>
                        </a:rPr>
                      </a:br>
                      <a:r>
                        <a:rPr lang="en-US" sz="1200" dirty="0" smtClean="0">
                          <a:solidFill>
                            <a:srgbClr val="C00000"/>
                          </a:solidFill>
                          <a:effectLst/>
                        </a:rPr>
                        <a:t>Wake up in the morning and quote Psalm 118:24 to myself.</a:t>
                      </a:r>
                    </a:p>
                    <a:p>
                      <a:pPr lvl="0">
                        <a:spcAft>
                          <a:spcPts val="1000"/>
                        </a:spcAft>
                      </a:pPr>
                      <a:r>
                        <a:rPr kumimoji="0" lang="pt-BR" sz="1700" kern="1200" dirty="0" smtClean="0">
                          <a:solidFill>
                            <a:schemeClr val="dk1"/>
                          </a:solidFill>
                          <a:latin typeface="+mn-lt"/>
                          <a:ea typeface="+mn-ea"/>
                          <a:cs typeface="+mn-cs"/>
                        </a:rPr>
                        <a:t>Ver as coisas, hoje, às quais posso ser agradecido e me alegrar nelas.</a:t>
                      </a:r>
                      <a:r>
                        <a:rPr kumimoji="0" lang="en-US" sz="1700" kern="1200" dirty="0" smtClean="0">
                          <a:solidFill>
                            <a:schemeClr val="dk1"/>
                          </a:solidFill>
                          <a:latin typeface="+mn-lt"/>
                          <a:ea typeface="+mn-ea"/>
                          <a:cs typeface="+mn-cs"/>
                        </a:rPr>
                        <a:t/>
                      </a:r>
                      <a:br>
                        <a:rPr kumimoji="0" lang="en-US" sz="1700" kern="1200" dirty="0" smtClean="0">
                          <a:solidFill>
                            <a:schemeClr val="dk1"/>
                          </a:solidFill>
                          <a:latin typeface="+mn-lt"/>
                          <a:ea typeface="+mn-ea"/>
                          <a:cs typeface="+mn-cs"/>
                        </a:rPr>
                      </a:br>
                      <a:r>
                        <a:rPr lang="en-US" sz="1200" dirty="0" smtClean="0">
                          <a:solidFill>
                            <a:srgbClr val="C00000"/>
                          </a:solidFill>
                          <a:effectLst/>
                        </a:rPr>
                        <a:t>Look </a:t>
                      </a:r>
                      <a:r>
                        <a:rPr lang="en-US" sz="1200" dirty="0">
                          <a:solidFill>
                            <a:srgbClr val="C00000"/>
                          </a:solidFill>
                          <a:effectLst/>
                        </a:rPr>
                        <a:t>for things today that I can be thankful for and rejoice in them.</a:t>
                      </a:r>
                    </a:p>
                    <a:p>
                      <a:pPr lvl="0"/>
                      <a:r>
                        <a:rPr kumimoji="0" lang="pt-BR" sz="1800" kern="1200" dirty="0" smtClean="0">
                          <a:solidFill>
                            <a:schemeClr val="dk1"/>
                          </a:solidFill>
                          <a:latin typeface="+mn-lt"/>
                          <a:ea typeface="+mn-ea"/>
                          <a:cs typeface="+mn-cs"/>
                        </a:rPr>
                        <a:t>Escolher ser alegre ao executar as obras que devo fazer hoje</a:t>
                      </a:r>
                      <a:r>
                        <a:rPr kumimoji="0" lang="ru-RU" sz="1800" kern="1200" dirty="0" smtClean="0">
                          <a:solidFill>
                            <a:schemeClr val="dk1"/>
                          </a:solidFill>
                          <a:latin typeface="+mn-lt"/>
                          <a:ea typeface="+mn-ea"/>
                          <a:cs typeface="+mn-cs"/>
                        </a:rPr>
                        <a:t>.</a:t>
                      </a:r>
                      <a:r>
                        <a:rPr kumimoji="0" lang="en-US" sz="1600" kern="1200" dirty="0" smtClean="0">
                          <a:solidFill>
                            <a:schemeClr val="dk1"/>
                          </a:solidFill>
                          <a:latin typeface="+mn-lt"/>
                          <a:ea typeface="+mn-ea"/>
                          <a:cs typeface="+mn-cs"/>
                        </a:rPr>
                        <a:t/>
                      </a:r>
                      <a:br>
                        <a:rPr kumimoji="0" lang="en-US" sz="1600" kern="1200" dirty="0" smtClean="0">
                          <a:solidFill>
                            <a:schemeClr val="dk1"/>
                          </a:solidFill>
                          <a:latin typeface="+mn-lt"/>
                          <a:ea typeface="+mn-ea"/>
                          <a:cs typeface="+mn-cs"/>
                        </a:rPr>
                      </a:br>
                      <a:r>
                        <a:rPr lang="en-US" sz="1200" dirty="0" smtClean="0">
                          <a:solidFill>
                            <a:srgbClr val="C00000"/>
                          </a:solidFill>
                          <a:effectLst/>
                        </a:rPr>
                        <a:t>Choose </a:t>
                      </a:r>
                      <a:r>
                        <a:rPr lang="en-US" sz="1200" dirty="0">
                          <a:solidFill>
                            <a:srgbClr val="C00000"/>
                          </a:solidFill>
                          <a:effectLst/>
                        </a:rPr>
                        <a:t>to be joyful as I do the work that I must do today.</a:t>
                      </a:r>
                    </a:p>
                    <a:p>
                      <a:pPr marL="0" marR="0">
                        <a:spcBef>
                          <a:spcPts val="0"/>
                        </a:spcBef>
                        <a:spcAft>
                          <a:spcPts val="800"/>
                        </a:spcAft>
                      </a:pPr>
                      <a:r>
                        <a:rPr lang="en-US" sz="1800" dirty="0">
                          <a:effectLst/>
                        </a:rPr>
                        <a:t> </a:t>
                      </a:r>
                    </a:p>
                    <a:p>
                      <a:pPr marL="0" marR="0">
                        <a:spcBef>
                          <a:spcPts val="0"/>
                        </a:spcBef>
                        <a:spcAft>
                          <a:spcPts val="800"/>
                        </a:spcAft>
                      </a:pPr>
                      <a:r>
                        <a:rPr lang="en-US" sz="1800" dirty="0">
                          <a:effectLst/>
                        </a:rPr>
                        <a:t> </a:t>
                      </a:r>
                      <a:endParaRPr lang="en-US" sz="18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3052171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680505273"/>
              </p:ext>
            </p:extLst>
          </p:nvPr>
        </p:nvGraphicFramePr>
        <p:xfrm>
          <a:off x="1981200" y="929640"/>
          <a:ext cx="8229600" cy="5547360"/>
        </p:xfrm>
        <a:graphic>
          <a:graphicData uri="http://schemas.openxmlformats.org/drawingml/2006/table">
            <a:tbl>
              <a:tblPr firstRow="1" bandRow="1">
                <a:tableStyleId>{2D5ABB26-0587-4C30-8999-92F81FD0307C}</a:tableStyleId>
              </a:tblPr>
              <a:tblGrid>
                <a:gridCol w="30480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294640">
                <a:tc>
                  <a:txBody>
                    <a:bodyPr/>
                    <a:lstStyle/>
                    <a:p>
                      <a:pPr marL="0" marR="0" algn="ctr">
                        <a:spcBef>
                          <a:spcPts val="500"/>
                        </a:spcBef>
                        <a:spcAft>
                          <a:spcPts val="500"/>
                        </a:spcAft>
                      </a:pPr>
                      <a:r>
                        <a:rPr lang="es-AR" sz="2000" b="1" dirty="0" smtClean="0">
                          <a:solidFill>
                            <a:schemeClr val="accent1">
                              <a:lumMod val="75000"/>
                            </a:schemeClr>
                          </a:solidFill>
                          <a:effectLst/>
                          <a:latin typeface="Arial"/>
                          <a:ea typeface="Calibri"/>
                          <a:cs typeface="Mangal"/>
                        </a:rPr>
                        <a:t>TAREFAS PESSOAIS</a:t>
                      </a:r>
                      <a:endParaRPr lang="en-US" sz="2000" dirty="0">
                        <a:solidFill>
                          <a:schemeClr val="accent1">
                            <a:lumMod val="75000"/>
                          </a:schemeClr>
                        </a:solidFill>
                        <a:effectLst/>
                        <a:latin typeface="Times New Roman"/>
                        <a:ea typeface="Times New Roman"/>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500"/>
                        </a:spcBef>
                        <a:spcAft>
                          <a:spcPts val="500"/>
                        </a:spcAft>
                      </a:pPr>
                      <a:r>
                        <a:rPr lang="pt-BR" sz="2000" b="1" dirty="0" smtClean="0">
                          <a:solidFill>
                            <a:schemeClr val="accent1">
                              <a:lumMod val="75000"/>
                            </a:schemeClr>
                          </a:solidFill>
                          <a:effectLst/>
                          <a:latin typeface="Arial Narrow"/>
                          <a:ea typeface="Calibri"/>
                          <a:cs typeface="Mangal"/>
                        </a:rPr>
                        <a:t>TAREFAS DA FAMÍLIA </a:t>
                      </a:r>
                      <a:br>
                        <a:rPr lang="pt-BR" sz="2000" b="1" dirty="0" smtClean="0">
                          <a:solidFill>
                            <a:schemeClr val="accent1">
                              <a:lumMod val="75000"/>
                            </a:schemeClr>
                          </a:solidFill>
                          <a:effectLst/>
                          <a:latin typeface="Arial Narrow"/>
                          <a:ea typeface="Calibri"/>
                          <a:cs typeface="Mangal"/>
                        </a:rPr>
                      </a:br>
                      <a:r>
                        <a:rPr lang="pt-BR" sz="2000" b="1" dirty="0" smtClean="0">
                          <a:solidFill>
                            <a:schemeClr val="accent1">
                              <a:lumMod val="75000"/>
                            </a:schemeClr>
                          </a:solidFill>
                          <a:effectLst/>
                          <a:latin typeface="Arial Narrow"/>
                          <a:ea typeface="Calibri"/>
                          <a:cs typeface="Mangal"/>
                        </a:rPr>
                        <a:t>E DA</a:t>
                      </a:r>
                      <a:r>
                        <a:rPr lang="pt-BR" sz="2000" b="1" baseline="0" dirty="0" smtClean="0">
                          <a:solidFill>
                            <a:schemeClr val="accent1">
                              <a:lumMod val="75000"/>
                            </a:schemeClr>
                          </a:solidFill>
                          <a:effectLst/>
                          <a:latin typeface="Arial Narrow"/>
                          <a:ea typeface="Calibri"/>
                          <a:cs typeface="Mangal"/>
                        </a:rPr>
                        <a:t> </a:t>
                      </a:r>
                      <a:r>
                        <a:rPr lang="pt-BR" sz="2000" b="1" dirty="0" smtClean="0">
                          <a:solidFill>
                            <a:schemeClr val="accent1">
                              <a:lumMod val="75000"/>
                            </a:schemeClr>
                          </a:solidFill>
                          <a:effectLst/>
                          <a:latin typeface="Arial Narrow"/>
                          <a:ea typeface="Calibri"/>
                          <a:cs typeface="Mangal"/>
                        </a:rPr>
                        <a:t>COMUNIDADE</a:t>
                      </a:r>
                      <a:endParaRPr lang="en-US" sz="2000" dirty="0">
                        <a:solidFill>
                          <a:schemeClr val="accent1">
                            <a:lumMod val="75000"/>
                          </a:schemeClr>
                        </a:solidFill>
                        <a:effectLst/>
                        <a:latin typeface="Times New Roman"/>
                        <a:ea typeface="Times New Roman"/>
                        <a:cs typeface="Mang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500"/>
                        </a:spcBef>
                        <a:spcAft>
                          <a:spcPts val="500"/>
                        </a:spcAft>
                      </a:pPr>
                      <a:r>
                        <a:rPr lang="es-AR" sz="2000" b="1" dirty="0" smtClean="0">
                          <a:solidFill>
                            <a:schemeClr val="accent1">
                              <a:lumMod val="75000"/>
                            </a:schemeClr>
                          </a:solidFill>
                          <a:effectLst/>
                          <a:latin typeface="Arial Narrow"/>
                          <a:ea typeface="Calibri"/>
                          <a:cs typeface="Arial"/>
                        </a:rPr>
                        <a:t>QUANDO AS </a:t>
                      </a:r>
                      <a:r>
                        <a:rPr lang="es-AR" sz="2000" b="1" dirty="0" err="1" smtClean="0">
                          <a:solidFill>
                            <a:schemeClr val="accent1">
                              <a:lumMod val="75000"/>
                            </a:schemeClr>
                          </a:solidFill>
                          <a:effectLst/>
                          <a:latin typeface="Arial Narrow"/>
                          <a:ea typeface="Calibri"/>
                          <a:cs typeface="Arial"/>
                        </a:rPr>
                        <a:t>TAREFAS</a:t>
                      </a:r>
                      <a:r>
                        <a:rPr lang="es-AR" sz="2000" b="1" dirty="0" smtClean="0">
                          <a:solidFill>
                            <a:schemeClr val="accent1">
                              <a:lumMod val="75000"/>
                            </a:schemeClr>
                          </a:solidFill>
                          <a:effectLst/>
                          <a:latin typeface="Arial Narrow"/>
                          <a:ea typeface="Calibri"/>
                          <a:cs typeface="Arial"/>
                        </a:rPr>
                        <a:t> NAO SAO </a:t>
                      </a:r>
                      <a:r>
                        <a:rPr lang="es-AR" sz="2000" b="1" dirty="0" err="1" smtClean="0">
                          <a:solidFill>
                            <a:schemeClr val="accent1">
                              <a:lumMod val="75000"/>
                            </a:schemeClr>
                          </a:solidFill>
                          <a:effectLst/>
                          <a:latin typeface="Arial Narrow"/>
                          <a:ea typeface="Calibri"/>
                          <a:cs typeface="Arial"/>
                        </a:rPr>
                        <a:t>ALCANÇADAS</a:t>
                      </a:r>
                      <a:endParaRPr lang="en-US" sz="2000" dirty="0">
                        <a:solidFill>
                          <a:schemeClr val="accent1">
                            <a:lumMod val="75000"/>
                          </a:schemeClr>
                        </a:solidFill>
                        <a:effectLst/>
                        <a:latin typeface="Times New Roman"/>
                        <a:ea typeface="Times New Roman"/>
                        <a:cs typeface="Mang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marL="0" marR="0" algn="ctr">
                        <a:spcBef>
                          <a:spcPts val="0"/>
                        </a:spcBef>
                        <a:spcAft>
                          <a:spcPts val="0"/>
                        </a:spcAft>
                      </a:pPr>
                      <a:r>
                        <a:rPr lang="en-US" sz="2000" b="1" dirty="0">
                          <a:effectLst/>
                          <a:latin typeface="Arial"/>
                          <a:ea typeface="Times New Roman"/>
                        </a:rPr>
                        <a:t>PERSONAL TASKS</a:t>
                      </a:r>
                      <a:endParaRPr lang="en-US" sz="2000" dirty="0">
                        <a:effectLst/>
                        <a:latin typeface="Times New Roman"/>
                        <a:ea typeface="Times New Roman"/>
                      </a:endParaRPr>
                    </a:p>
                  </a:txBody>
                  <a:tcPr marL="73025" marR="73025"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Arial"/>
                          <a:ea typeface="Times New Roman"/>
                        </a:rPr>
                        <a:t>COMMUNITY AND FAMILY TASKS</a:t>
                      </a:r>
                      <a:endParaRPr lang="en-US" sz="2000" dirty="0">
                        <a:effectLst/>
                        <a:latin typeface="Times New Roman"/>
                        <a:ea typeface="Times New Roman"/>
                      </a:endParaRPr>
                    </a:p>
                  </a:txBody>
                  <a:tcPr marL="73025" marR="73025"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Arial"/>
                          <a:ea typeface="Times New Roman"/>
                        </a:rPr>
                        <a:t>WHEN THE TASKS FAIL</a:t>
                      </a:r>
                      <a:endParaRPr lang="en-US" sz="2000" dirty="0">
                        <a:effectLst/>
                        <a:latin typeface="Times New Roman"/>
                        <a:ea typeface="Times New Roman"/>
                      </a:endParaRPr>
                    </a:p>
                  </a:txBody>
                  <a:tcPr marL="73025" marR="73025"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marL="338138" marR="0" indent="-338138">
                        <a:spcBef>
                          <a:spcPts val="500"/>
                        </a:spcBef>
                        <a:spcAft>
                          <a:spcPts val="500"/>
                        </a:spcAft>
                      </a:pPr>
                      <a:r>
                        <a:rPr lang="es-AR" sz="2000" dirty="0">
                          <a:solidFill>
                            <a:schemeClr val="accent1">
                              <a:lumMod val="75000"/>
                            </a:schemeClr>
                          </a:solidFill>
                          <a:effectLst/>
                          <a:latin typeface="Arial" pitchFamily="34" charset="0"/>
                          <a:ea typeface="Calibri"/>
                          <a:cs typeface="Arial" pitchFamily="34" charset="0"/>
                        </a:rPr>
                        <a:t>1.</a:t>
                      </a:r>
                      <a:r>
                        <a:rPr lang="es-AR" sz="2000" b="1" dirty="0">
                          <a:solidFill>
                            <a:schemeClr val="accent1">
                              <a:lumMod val="75000"/>
                            </a:schemeClr>
                          </a:solidFill>
                          <a:effectLst/>
                          <a:latin typeface="Arial" pitchFamily="34" charset="0"/>
                          <a:ea typeface="Calibri"/>
                          <a:cs typeface="Arial" pitchFamily="34" charset="0"/>
                        </a:rPr>
                        <a:t>	</a:t>
                      </a:r>
                      <a:r>
                        <a:rPr lang="pt-BR" sz="2000" dirty="0" smtClean="0">
                          <a:solidFill>
                            <a:schemeClr val="accent1">
                              <a:lumMod val="75000"/>
                            </a:schemeClr>
                          </a:solidFill>
                          <a:effectLst/>
                          <a:latin typeface="Arial" pitchFamily="34" charset="0"/>
                          <a:ea typeface="Calibri"/>
                          <a:cs typeface="Arial" pitchFamily="34" charset="0"/>
                        </a:rPr>
                        <a:t>Viver em alegria. Expandir a capacidade da ser alegre, aprender que a alegria é o nosso estado normal, e criar a força da mesma</a:t>
                      </a:r>
                      <a:r>
                        <a:rPr lang="es-AR" sz="2000" dirty="0" smtClean="0">
                          <a:solidFill>
                            <a:schemeClr val="accent1">
                              <a:lumMod val="75000"/>
                            </a:schemeClr>
                          </a:solidFill>
                          <a:effectLst/>
                          <a:latin typeface="Arial" pitchFamily="34" charset="0"/>
                          <a:ea typeface="Calibri"/>
                          <a:cs typeface="Arial" pitchFamily="34" charset="0"/>
                        </a:rPr>
                        <a:t>.</a:t>
                      </a:r>
                      <a:endParaRPr lang="en-US" sz="2000" dirty="0">
                        <a:solidFill>
                          <a:schemeClr val="accent1">
                            <a:lumMod val="75000"/>
                          </a:schemeClr>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500"/>
                        </a:spcBef>
                        <a:spcAft>
                          <a:spcPts val="500"/>
                        </a:spcAft>
                      </a:pPr>
                      <a:r>
                        <a:rPr lang="pt-BR" sz="2000" dirty="0" smtClean="0">
                          <a:solidFill>
                            <a:schemeClr val="accent1">
                              <a:lumMod val="75000"/>
                            </a:schemeClr>
                          </a:solidFill>
                          <a:effectLst/>
                          <a:latin typeface="Arial" pitchFamily="34" charset="0"/>
                          <a:ea typeface="Calibri"/>
                          <a:cs typeface="Arial" pitchFamily="34" charset="0"/>
                        </a:rPr>
                        <a:t>Pais deliciarem-se com a existência única e maravilhosa da criança</a:t>
                      </a:r>
                      <a:r>
                        <a:rPr lang="es-AR" sz="2000" dirty="0" smtClean="0">
                          <a:solidFill>
                            <a:schemeClr val="accent1">
                              <a:lumMod val="75000"/>
                            </a:schemeClr>
                          </a:solidFill>
                          <a:effectLst/>
                          <a:latin typeface="Arial" pitchFamily="34" charset="0"/>
                          <a:ea typeface="Calibri"/>
                          <a:cs typeface="Arial" pitchFamily="34" charset="0"/>
                        </a:rPr>
                        <a:t>.</a:t>
                      </a:r>
                      <a:endParaRPr lang="en-US" sz="2000" dirty="0">
                        <a:solidFill>
                          <a:schemeClr val="accent1">
                            <a:lumMod val="75000"/>
                          </a:schemeClr>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500"/>
                        </a:spcBef>
                        <a:spcAft>
                          <a:spcPts val="500"/>
                        </a:spcAft>
                      </a:pPr>
                      <a:r>
                        <a:rPr lang="pt-BR" sz="2000" dirty="0" smtClean="0">
                          <a:solidFill>
                            <a:schemeClr val="accent1">
                              <a:lumMod val="75000"/>
                            </a:schemeClr>
                          </a:solidFill>
                          <a:effectLst/>
                          <a:latin typeface="Arial" pitchFamily="34" charset="0"/>
                          <a:ea typeface="Calibri"/>
                          <a:cs typeface="Arial" pitchFamily="34" charset="0"/>
                        </a:rPr>
                        <a:t>Identidade fraca; o medo e a frieza dominam vínculos com os outros</a:t>
                      </a:r>
                      <a:r>
                        <a:rPr lang="es-AR" sz="2000" dirty="0" smtClean="0">
                          <a:solidFill>
                            <a:schemeClr val="accent1">
                              <a:lumMod val="75000"/>
                            </a:schemeClr>
                          </a:solidFill>
                          <a:effectLst/>
                          <a:latin typeface="Arial" pitchFamily="34" charset="0"/>
                          <a:ea typeface="Calibri"/>
                          <a:cs typeface="Arial" pitchFamily="34" charset="0"/>
                        </a:rPr>
                        <a:t>.</a:t>
                      </a:r>
                      <a:endParaRPr lang="en-US" sz="2000" dirty="0">
                        <a:solidFill>
                          <a:schemeClr val="accent1">
                            <a:lumMod val="75000"/>
                          </a:schemeClr>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marL="280988" marR="0" indent="-280988">
                        <a:spcBef>
                          <a:spcPts val="0"/>
                        </a:spcBef>
                        <a:spcAft>
                          <a:spcPts val="0"/>
                        </a:spcAft>
                      </a:pPr>
                      <a:r>
                        <a:rPr lang="en-US" sz="2000" dirty="0">
                          <a:effectLst/>
                          <a:latin typeface="Arial" pitchFamily="34" charset="0"/>
                          <a:ea typeface="Times New Roman"/>
                          <a:cs typeface="Arial" pitchFamily="34" charset="0"/>
                        </a:rPr>
                        <a:t>1. </a:t>
                      </a:r>
                      <a:r>
                        <a:rPr lang="en-US" sz="2000" b="1" dirty="0">
                          <a:effectLst/>
                          <a:latin typeface="Arial" pitchFamily="34" charset="0"/>
                          <a:ea typeface="Times New Roman"/>
                          <a:cs typeface="Arial" pitchFamily="34" charset="0"/>
                        </a:rPr>
                        <a:t>	</a:t>
                      </a:r>
                      <a:r>
                        <a:rPr lang="en-US" sz="2000" dirty="0">
                          <a:effectLst/>
                          <a:latin typeface="Arial" pitchFamily="34" charset="0"/>
                          <a:ea typeface="Times New Roman"/>
                          <a:cs typeface="Arial" pitchFamily="34" charset="0"/>
                        </a:rPr>
                        <a:t>Lives in joy. Expands capacity for joy, learns that joy is one’s normal state, and builds joy strength.</a:t>
                      </a:r>
                    </a:p>
                  </a:txBody>
                  <a:tcPr marL="73025" marR="73025"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dirty="0">
                          <a:effectLst/>
                          <a:latin typeface="Arial" pitchFamily="34" charset="0"/>
                          <a:ea typeface="Times New Roman"/>
                          <a:cs typeface="Arial" pitchFamily="34" charset="0"/>
                        </a:rPr>
                        <a:t>Parents delight in the infant’s wonderful and unique existence.</a:t>
                      </a:r>
                    </a:p>
                  </a:txBody>
                  <a:tcPr marL="73025" marR="73025"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dirty="0">
                          <a:effectLst/>
                          <a:latin typeface="Arial" pitchFamily="34" charset="0"/>
                          <a:ea typeface="Times New Roman"/>
                          <a:cs typeface="Arial" pitchFamily="34" charset="0"/>
                        </a:rPr>
                        <a:t>Weak identity; fear and coldness dominate bonds with others.</a:t>
                      </a:r>
                    </a:p>
                  </a:txBody>
                  <a:tcPr marL="73025" marR="73025"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4" name="Date Placeholder 3"/>
          <p:cNvSpPr>
            <a:spLocks noGrp="1"/>
          </p:cNvSpPr>
          <p:nvPr>
            <p:ph type="dt" sz="half" idx="10"/>
          </p:nvPr>
        </p:nvSpPr>
        <p:spPr/>
        <p:txBody>
          <a:bodyPr/>
          <a:lstStyle/>
          <a:p>
            <a:pPr>
              <a:defRPr/>
            </a:pPr>
            <a:r>
              <a:rPr lang="en-US" smtClean="0"/>
              <a:t>11/2019</a:t>
            </a:r>
            <a:endParaRPr lang="en-US" dirty="0"/>
          </a:p>
        </p:txBody>
      </p:sp>
      <p:sp>
        <p:nvSpPr>
          <p:cNvPr id="5" name="Footer Placeholder 4"/>
          <p:cNvSpPr>
            <a:spLocks noGrp="1"/>
          </p:cNvSpPr>
          <p:nvPr>
            <p:ph type="ftr" sz="quarter" idx="11"/>
          </p:nvPr>
        </p:nvSpPr>
        <p:spPr/>
        <p:txBody>
          <a:bodyPr/>
          <a:lstStyle/>
          <a:p>
            <a:pPr>
              <a:defRPr/>
            </a:pPr>
            <a:r>
              <a:rPr lang="en-US" smtClean="0"/>
              <a:t>T501.08   www.iTeenChallenge.org</a:t>
            </a:r>
            <a:endParaRPr lang="en-US"/>
          </a:p>
        </p:txBody>
      </p:sp>
      <p:sp>
        <p:nvSpPr>
          <p:cNvPr id="6" name="Slide Number Placeholder 5"/>
          <p:cNvSpPr>
            <a:spLocks noGrp="1"/>
          </p:cNvSpPr>
          <p:nvPr>
            <p:ph type="sldNum" sz="quarter" idx="12"/>
          </p:nvPr>
        </p:nvSpPr>
        <p:spPr/>
        <p:txBody>
          <a:bodyPr/>
          <a:lstStyle/>
          <a:p>
            <a:pPr>
              <a:defRPr/>
            </a:pPr>
            <a:fld id="{474097A7-0CC8-4B37-BB74-928581C9D395}" type="slidenum">
              <a:rPr lang="en-US" smtClean="0"/>
              <a:pPr>
                <a:defRPr/>
              </a:pPr>
              <a:t>24</a:t>
            </a:fld>
            <a:endParaRPr lang="en-US" dirty="0"/>
          </a:p>
        </p:txBody>
      </p:sp>
      <p:sp>
        <p:nvSpPr>
          <p:cNvPr id="8" name="TextBox 7"/>
          <p:cNvSpPr txBox="1"/>
          <p:nvPr/>
        </p:nvSpPr>
        <p:spPr>
          <a:xfrm>
            <a:off x="1981200" y="228600"/>
            <a:ext cx="8305800" cy="523220"/>
          </a:xfrm>
          <a:prstGeom prst="rect">
            <a:avLst/>
          </a:prstGeom>
          <a:noFill/>
        </p:spPr>
        <p:txBody>
          <a:bodyPr wrap="square" rtlCol="0">
            <a:spAutoFit/>
          </a:bodyPr>
          <a:lstStyle/>
          <a:p>
            <a:pPr algn="ctr"/>
            <a:r>
              <a:rPr lang="es-CR" sz="2800" dirty="0">
                <a:solidFill>
                  <a:schemeClr val="accent1">
                    <a:lumMod val="75000"/>
                  </a:schemeClr>
                </a:solidFill>
              </a:rPr>
              <a:t>A </a:t>
            </a:r>
            <a:r>
              <a:rPr lang="es-CR" sz="2800" dirty="0" smtClean="0">
                <a:solidFill>
                  <a:schemeClr val="accent1">
                    <a:lumMod val="75000"/>
                  </a:schemeClr>
                </a:solidFill>
              </a:rPr>
              <a:t>fase </a:t>
            </a:r>
            <a:r>
              <a:rPr lang="es-CR" sz="2800" dirty="0">
                <a:solidFill>
                  <a:schemeClr val="accent1">
                    <a:lumMod val="75000"/>
                  </a:schemeClr>
                </a:solidFill>
              </a:rPr>
              <a:t>Infantil   </a:t>
            </a:r>
            <a:r>
              <a:rPr lang="en-US" sz="2800" dirty="0"/>
              <a:t>The </a:t>
            </a:r>
            <a:r>
              <a:rPr lang="en-US" sz="2800" b="1" u="sng" dirty="0">
                <a:solidFill>
                  <a:schemeClr val="tx2"/>
                </a:solidFill>
              </a:rPr>
              <a:t>Infant</a:t>
            </a:r>
            <a:r>
              <a:rPr lang="en-US" sz="2800" dirty="0"/>
              <a:t> Stage</a:t>
            </a:r>
          </a:p>
        </p:txBody>
      </p:sp>
    </p:spTree>
    <p:extLst>
      <p:ext uri="{BB962C8B-B14F-4D97-AF65-F5344CB8AC3E}">
        <p14:creationId xmlns:p14="http://schemas.microsoft.com/office/powerpoint/2010/main" val="918511986"/>
      </p:ext>
    </p:extLst>
  </p:cSld>
  <p:clrMapOvr>
    <a:masterClrMapping/>
  </p:clrMapOvr>
  <p:transition spd="slow">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904073" y="6103145"/>
            <a:ext cx="2350681" cy="365125"/>
          </a:xfrm>
        </p:spPr>
        <p:txBody>
          <a:bodyPr/>
          <a:lstStyle/>
          <a:p>
            <a:r>
              <a:rPr lang="en-US" smtClean="0"/>
              <a:t>T501.08   www.iTeenChallenge.org</a:t>
            </a:r>
            <a:endParaRPr lang="en-US"/>
          </a:p>
        </p:txBody>
      </p:sp>
      <p:sp>
        <p:nvSpPr>
          <p:cNvPr id="4" name="Slide Number Placeholder 3"/>
          <p:cNvSpPr>
            <a:spLocks noGrp="1"/>
          </p:cNvSpPr>
          <p:nvPr>
            <p:ph type="sldNum" sz="quarter" idx="12"/>
          </p:nvPr>
        </p:nvSpPr>
        <p:spPr>
          <a:xfrm>
            <a:off x="10171272" y="6103145"/>
            <a:ext cx="365760" cy="365125"/>
          </a:xfrm>
        </p:spPr>
        <p:txBody>
          <a:bodyPr/>
          <a:lstStyle/>
          <a:p>
            <a:fld id="{2B0F847D-B594-46E7-ABAA-98DB647124F3}" type="slidenum">
              <a:rPr lang="en-US" smtClean="0"/>
              <a:pPr/>
              <a:t>25</a:t>
            </a:fld>
            <a:endParaRPr lang="en-US"/>
          </a:p>
        </p:txBody>
      </p:sp>
      <p:sp>
        <p:nvSpPr>
          <p:cNvPr id="5" name="Title 4"/>
          <p:cNvSpPr>
            <a:spLocks noGrp="1"/>
          </p:cNvSpPr>
          <p:nvPr>
            <p:ph type="title"/>
          </p:nvPr>
        </p:nvSpPr>
        <p:spPr>
          <a:xfrm>
            <a:off x="2057400" y="76200"/>
            <a:ext cx="8229600" cy="762000"/>
          </a:xfrm>
        </p:spPr>
        <p:txBody>
          <a:bodyPr>
            <a:normAutofit fontScale="90000"/>
          </a:bodyPr>
          <a:lstStyle/>
          <a:p>
            <a:r>
              <a:rPr lang="en-US" dirty="0" err="1" smtClean="0"/>
              <a:t>Tarefas</a:t>
            </a:r>
            <a:r>
              <a:rPr lang="en-US" dirty="0" smtClean="0"/>
              <a:t> </a:t>
            </a:r>
            <a:r>
              <a:rPr lang="en-US" dirty="0" err="1" smtClean="0"/>
              <a:t>Pessoais</a:t>
            </a:r>
            <a:r>
              <a:rPr lang="en-US" dirty="0" smtClean="0"/>
              <a:t>   </a:t>
            </a:r>
            <a:r>
              <a:rPr lang="en-US" sz="1800" dirty="0" smtClean="0">
                <a:solidFill>
                  <a:srgbClr val="C00000"/>
                </a:solidFill>
              </a:rPr>
              <a:t>Personal </a:t>
            </a:r>
            <a:r>
              <a:rPr lang="en-US" sz="1800" dirty="0">
                <a:solidFill>
                  <a:srgbClr val="C00000"/>
                </a:solidFill>
              </a:rPr>
              <a:t>Tasks</a:t>
            </a:r>
          </a:p>
        </p:txBody>
      </p:sp>
      <p:sp>
        <p:nvSpPr>
          <p:cNvPr id="7" name="Date Placeholder 6"/>
          <p:cNvSpPr>
            <a:spLocks noGrp="1"/>
          </p:cNvSpPr>
          <p:nvPr>
            <p:ph type="dt" sz="half" idx="10"/>
          </p:nvPr>
        </p:nvSpPr>
        <p:spPr>
          <a:xfrm>
            <a:off x="8251032" y="6103144"/>
            <a:ext cx="1920240" cy="365760"/>
          </a:xfrm>
        </p:spPr>
        <p:txBody>
          <a:bodyPr/>
          <a:lstStyle/>
          <a:p>
            <a:r>
              <a:rPr lang="en-US" smtClean="0"/>
              <a:t>11/2019</a:t>
            </a:r>
            <a:endParaRPr lang="en-US"/>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4051786054"/>
              </p:ext>
            </p:extLst>
          </p:nvPr>
        </p:nvGraphicFramePr>
        <p:xfrm>
          <a:off x="1981201" y="914400"/>
          <a:ext cx="8381999" cy="5577840"/>
        </p:xfrm>
        <a:graphic>
          <a:graphicData uri="http://schemas.openxmlformats.org/drawingml/2006/table">
            <a:tbl>
              <a:tblPr firstRow="1" bandRow="1">
                <a:tableStyleId>{5C22544A-7EE6-4342-B048-85BDC9FD1C3A}</a:tableStyleId>
              </a:tblPr>
              <a:tblGrid>
                <a:gridCol w="2710845">
                  <a:extLst>
                    <a:ext uri="{9D8B030D-6E8A-4147-A177-3AD203B41FA5}">
                      <a16:colId xmlns:a16="http://schemas.microsoft.com/office/drawing/2014/main" val="20000"/>
                    </a:ext>
                  </a:extLst>
                </a:gridCol>
                <a:gridCol w="2873653">
                  <a:extLst>
                    <a:ext uri="{9D8B030D-6E8A-4147-A177-3AD203B41FA5}">
                      <a16:colId xmlns:a16="http://schemas.microsoft.com/office/drawing/2014/main" val="20001"/>
                    </a:ext>
                  </a:extLst>
                </a:gridCol>
                <a:gridCol w="2797501">
                  <a:extLst>
                    <a:ext uri="{9D8B030D-6E8A-4147-A177-3AD203B41FA5}">
                      <a16:colId xmlns:a16="http://schemas.microsoft.com/office/drawing/2014/main" val="20002"/>
                    </a:ext>
                  </a:extLst>
                </a:gridCol>
              </a:tblGrid>
              <a:tr h="1160706">
                <a:tc>
                  <a:txBody>
                    <a:bodyPr/>
                    <a:lstStyle/>
                    <a:p>
                      <a:pPr marL="0" marR="0" algn="ctr">
                        <a:spcBef>
                          <a:spcPts val="0"/>
                        </a:spcBef>
                        <a:spcAft>
                          <a:spcPts val="0"/>
                        </a:spcAft>
                        <a:tabLst>
                          <a:tab pos="457200" algn="l"/>
                        </a:tabLst>
                      </a:pPr>
                      <a:r>
                        <a:rPr lang="en-US" sz="2400" dirty="0" err="1" smtClean="0">
                          <a:effectLst/>
                        </a:rPr>
                        <a:t>Tarefa</a:t>
                      </a:r>
                      <a:r>
                        <a:rPr lang="en-US" sz="2400" dirty="0" smtClean="0">
                          <a:effectLst/>
                        </a:rPr>
                        <a:t> </a:t>
                      </a:r>
                      <a:r>
                        <a:rPr lang="en-US" sz="2400" dirty="0" err="1" smtClean="0">
                          <a:effectLst/>
                        </a:rPr>
                        <a:t>Pessoal</a:t>
                      </a:r>
                      <a:r>
                        <a:rPr lang="en-US" sz="2400" dirty="0" smtClean="0">
                          <a:effectLst/>
                        </a:rPr>
                        <a:t> #1</a:t>
                      </a:r>
                    </a:p>
                    <a:p>
                      <a:pPr marL="0" marR="0" algn="ctr">
                        <a:spcBef>
                          <a:spcPts val="0"/>
                        </a:spcBef>
                        <a:spcAft>
                          <a:spcPts val="0"/>
                        </a:spcAft>
                        <a:tabLst>
                          <a:tab pos="457200" algn="l"/>
                        </a:tabLst>
                      </a:pPr>
                      <a:r>
                        <a:rPr lang="en-US" sz="2400" dirty="0" err="1" smtClean="0">
                          <a:effectLst/>
                        </a:rPr>
                        <a:t>Coluna</a:t>
                      </a:r>
                      <a:r>
                        <a:rPr lang="en-US" sz="2400" dirty="0" smtClean="0">
                          <a:effectLst/>
                        </a:rPr>
                        <a:t> #3</a:t>
                      </a:r>
                    </a:p>
                    <a:p>
                      <a:pPr marL="0" marR="0" algn="ctr">
                        <a:spcBef>
                          <a:spcPts val="0"/>
                        </a:spcBef>
                        <a:spcAft>
                          <a:spcPts val="0"/>
                        </a:spcAft>
                        <a:tabLst>
                          <a:tab pos="457200" algn="l"/>
                        </a:tabLst>
                      </a:pPr>
                      <a:r>
                        <a:rPr lang="en-US" sz="1400" dirty="0" smtClean="0">
                          <a:solidFill>
                            <a:schemeClr val="tx2">
                              <a:lumMod val="20000"/>
                              <a:lumOff val="80000"/>
                            </a:schemeClr>
                          </a:solidFill>
                          <a:effectLst/>
                        </a:rPr>
                        <a:t>Personal Task #1 Column 3</a:t>
                      </a:r>
                      <a:endParaRPr lang="en-US" sz="1400" dirty="0">
                        <a:solidFill>
                          <a:schemeClr val="tx2">
                            <a:lumMod val="20000"/>
                            <a:lumOff val="80000"/>
                          </a:schemeClr>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457200" algn="l"/>
                        </a:tabLst>
                      </a:pPr>
                      <a:r>
                        <a:rPr lang="en-US" sz="2200" dirty="0" err="1" smtClean="0">
                          <a:effectLst/>
                        </a:rPr>
                        <a:t>Versículos</a:t>
                      </a:r>
                      <a:r>
                        <a:rPr lang="en-US" sz="2200" dirty="0" smtClean="0">
                          <a:effectLst/>
                        </a:rPr>
                        <a:t> </a:t>
                      </a:r>
                      <a:r>
                        <a:rPr lang="en-US" sz="2200" dirty="0" err="1" smtClean="0">
                          <a:effectLst/>
                        </a:rPr>
                        <a:t>Bíblicos</a:t>
                      </a:r>
                      <a:r>
                        <a:rPr lang="en-US" sz="2200" dirty="0">
                          <a:effectLst/>
                        </a:rPr>
                        <a:t> </a:t>
                      </a:r>
                      <a:endParaRPr lang="en-US" sz="2200" dirty="0" smtClean="0">
                        <a:effectLst/>
                      </a:endParaRPr>
                    </a:p>
                    <a:p>
                      <a:pPr marL="0" marR="0" indent="0" algn="ctr" defTabSz="914400" rtl="0" eaLnBrk="1" fontAlgn="auto" latinLnBrk="0" hangingPunct="1">
                        <a:lnSpc>
                          <a:spcPct val="100000"/>
                        </a:lnSpc>
                        <a:spcBef>
                          <a:spcPts val="0"/>
                        </a:spcBef>
                        <a:spcAft>
                          <a:spcPts val="0"/>
                        </a:spcAft>
                        <a:buClrTx/>
                        <a:buSzTx/>
                        <a:buFontTx/>
                        <a:buNone/>
                        <a:tabLst>
                          <a:tab pos="457200" algn="l"/>
                        </a:tabLst>
                        <a:defRPr/>
                      </a:pPr>
                      <a:r>
                        <a:rPr lang="en-US" sz="1400" dirty="0" smtClean="0">
                          <a:solidFill>
                            <a:schemeClr val="tx2">
                              <a:lumMod val="20000"/>
                              <a:lumOff val="80000"/>
                            </a:schemeClr>
                          </a:solidFill>
                          <a:effectLst/>
                        </a:rPr>
                        <a:t>Bible Verses</a:t>
                      </a:r>
                      <a:endParaRPr lang="en-US" sz="1400" dirty="0">
                        <a:solidFill>
                          <a:schemeClr val="tx2">
                            <a:lumMod val="20000"/>
                            <a:lumOff val="80000"/>
                          </a:schemeClr>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457200" algn="l"/>
                        </a:tabLst>
                      </a:pPr>
                      <a:r>
                        <a:rPr lang="en-US" sz="2400" dirty="0" err="1" smtClean="0">
                          <a:effectLst/>
                        </a:rPr>
                        <a:t>Passos</a:t>
                      </a:r>
                      <a:r>
                        <a:rPr lang="en-US" sz="2400" dirty="0" smtClean="0">
                          <a:effectLst/>
                        </a:rPr>
                        <a:t> de </a:t>
                      </a:r>
                      <a:r>
                        <a:rPr lang="en-US" sz="2400" dirty="0" err="1" smtClean="0">
                          <a:effectLst/>
                        </a:rPr>
                        <a:t>Ação</a:t>
                      </a:r>
                      <a:endParaRPr lang="en-US" sz="2400" dirty="0" smtClean="0">
                        <a:effectLst/>
                      </a:endParaRPr>
                    </a:p>
                    <a:p>
                      <a:pPr marL="0" marR="0" algn="ctr">
                        <a:spcBef>
                          <a:spcPts val="0"/>
                        </a:spcBef>
                        <a:spcAft>
                          <a:spcPts val="0"/>
                        </a:spcAft>
                        <a:tabLst>
                          <a:tab pos="457200" algn="l"/>
                        </a:tabLst>
                      </a:pPr>
                      <a:r>
                        <a:rPr lang="en-US" sz="1400" dirty="0" smtClean="0">
                          <a:solidFill>
                            <a:schemeClr val="tx2">
                              <a:lumMod val="20000"/>
                              <a:lumOff val="80000"/>
                            </a:schemeClr>
                          </a:solidFill>
                          <a:effectLst/>
                        </a:rPr>
                        <a:t>Action Steps</a:t>
                      </a:r>
                      <a:endParaRPr lang="en-US" sz="1400" dirty="0">
                        <a:solidFill>
                          <a:schemeClr val="tx2">
                            <a:lumMod val="20000"/>
                            <a:lumOff val="80000"/>
                          </a:schemeClr>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417134">
                <a:tc>
                  <a:txBody>
                    <a:bodyPr/>
                    <a:lstStyle/>
                    <a:p>
                      <a:pPr marL="342900" marR="0" lvl="0" indent="-342900">
                        <a:spcBef>
                          <a:spcPts val="800"/>
                        </a:spcBef>
                        <a:spcAft>
                          <a:spcPts val="0"/>
                        </a:spcAft>
                        <a:buFont typeface="Wingdings"/>
                        <a:buChar char=""/>
                      </a:pPr>
                      <a:r>
                        <a:rPr lang="pt-BR" sz="1800" kern="1200" dirty="0" smtClean="0">
                          <a:solidFill>
                            <a:schemeClr val="dk1"/>
                          </a:solidFill>
                          <a:effectLst/>
                          <a:latin typeface="+mn-lt"/>
                          <a:ea typeface="+mn-ea"/>
                          <a:cs typeface="+mn-cs"/>
                        </a:rPr>
                        <a:t>Identidade fraca</a:t>
                      </a:r>
                      <a:r>
                        <a:rPr lang="en-US" sz="1600" dirty="0" smtClean="0">
                          <a:latin typeface="Times New Roman"/>
                          <a:ea typeface="Times New Roman"/>
                        </a:rPr>
                        <a:t/>
                      </a:r>
                      <a:br>
                        <a:rPr lang="en-US" sz="1600" dirty="0" smtClean="0">
                          <a:latin typeface="Times New Roman"/>
                          <a:ea typeface="Times New Roman"/>
                        </a:rPr>
                      </a:br>
                      <a:r>
                        <a:rPr kumimoji="0" lang="en-US" sz="1400" kern="1200" dirty="0" smtClean="0">
                          <a:solidFill>
                            <a:srgbClr val="C00000"/>
                          </a:solidFill>
                          <a:latin typeface="+mn-lt"/>
                          <a:ea typeface="+mn-ea"/>
                          <a:cs typeface="+mn-cs"/>
                        </a:rPr>
                        <a:t>Weak identity</a:t>
                      </a:r>
                      <a:endParaRPr lang="en-US" sz="1400" dirty="0" smtClean="0">
                        <a:solidFill>
                          <a:srgbClr val="C00000"/>
                        </a:solidFill>
                        <a:latin typeface="Times New Roman"/>
                        <a:ea typeface="Times New Roman"/>
                      </a:endParaRPr>
                    </a:p>
                    <a:p>
                      <a:pPr marL="342900" marR="0" lvl="0" indent="-342900">
                        <a:spcBef>
                          <a:spcPts val="800"/>
                        </a:spcBef>
                        <a:spcAft>
                          <a:spcPts val="0"/>
                        </a:spcAft>
                        <a:buFont typeface="Wingdings"/>
                        <a:buChar char=""/>
                      </a:pPr>
                      <a:r>
                        <a:rPr lang="pt-BR" sz="1800" dirty="0" smtClean="0">
                          <a:latin typeface="Times New Roman"/>
                          <a:ea typeface="Times New Roman"/>
                        </a:rPr>
                        <a:t>O medo domina meus relacionamentos com os outros</a:t>
                      </a:r>
                      <a:r>
                        <a:rPr lang="en-US" sz="1800" dirty="0" smtClean="0">
                          <a:latin typeface="Times New Roman"/>
                          <a:ea typeface="Times New Roman"/>
                        </a:rPr>
                        <a:t/>
                      </a:r>
                      <a:br>
                        <a:rPr lang="en-US" sz="1800" dirty="0" smtClean="0">
                          <a:latin typeface="Times New Roman"/>
                          <a:ea typeface="Times New Roman"/>
                        </a:rPr>
                      </a:br>
                      <a:r>
                        <a:rPr kumimoji="0" lang="en-US" sz="1400" kern="1200" dirty="0" smtClean="0">
                          <a:solidFill>
                            <a:srgbClr val="C00000"/>
                          </a:solidFill>
                          <a:latin typeface="+mn-lt"/>
                          <a:ea typeface="+mn-ea"/>
                          <a:cs typeface="+mn-cs"/>
                        </a:rPr>
                        <a:t>Fear dominates</a:t>
                      </a:r>
                      <a:r>
                        <a:rPr kumimoji="0" lang="en-US" sz="1400" kern="1200" baseline="0" dirty="0" smtClean="0">
                          <a:solidFill>
                            <a:srgbClr val="C00000"/>
                          </a:solidFill>
                          <a:latin typeface="+mn-lt"/>
                          <a:ea typeface="+mn-ea"/>
                          <a:cs typeface="+mn-cs"/>
                        </a:rPr>
                        <a:t> my relationships with others</a:t>
                      </a:r>
                      <a:endParaRPr lang="en-US" sz="1400" dirty="0" smtClean="0">
                        <a:solidFill>
                          <a:srgbClr val="C00000"/>
                        </a:solidFill>
                        <a:latin typeface="Times New Roman"/>
                        <a:ea typeface="Times New Roman"/>
                      </a:endParaRPr>
                    </a:p>
                    <a:p>
                      <a:pPr marL="342900" marR="0" lvl="0" indent="-342900">
                        <a:spcBef>
                          <a:spcPts val="800"/>
                        </a:spcBef>
                        <a:spcAft>
                          <a:spcPts val="0"/>
                        </a:spcAft>
                        <a:buFont typeface="Wingdings"/>
                        <a:buChar char=""/>
                      </a:pPr>
                      <a:r>
                        <a:rPr lang="pt-BR" sz="1800" dirty="0" smtClean="0">
                          <a:latin typeface="Times New Roman"/>
                          <a:ea typeface="Times New Roman"/>
                        </a:rPr>
                        <a:t>A frieza domina meus relacionamentos com os outros</a:t>
                      </a:r>
                      <a:r>
                        <a:rPr lang="en-US" sz="1600" dirty="0" smtClean="0">
                          <a:latin typeface="Times New Roman"/>
                          <a:ea typeface="Times New Roman"/>
                        </a:rPr>
                        <a:t/>
                      </a:r>
                      <a:br>
                        <a:rPr lang="en-US" sz="1600" dirty="0" smtClean="0">
                          <a:latin typeface="Times New Roman"/>
                          <a:ea typeface="Times New Roman"/>
                        </a:rPr>
                      </a:br>
                      <a:r>
                        <a:rPr kumimoji="0" lang="en-US" sz="1400" kern="1200" dirty="0" smtClean="0">
                          <a:solidFill>
                            <a:srgbClr val="C00000"/>
                          </a:solidFill>
                          <a:latin typeface="+mn-lt"/>
                          <a:ea typeface="+mn-ea"/>
                          <a:cs typeface="+mn-cs"/>
                        </a:rPr>
                        <a:t>Coldness dominates</a:t>
                      </a:r>
                      <a:r>
                        <a:rPr kumimoji="0" lang="en-US" sz="1400" kern="1200" baseline="0" dirty="0" smtClean="0">
                          <a:solidFill>
                            <a:srgbClr val="C00000"/>
                          </a:solidFill>
                          <a:latin typeface="+mn-lt"/>
                          <a:ea typeface="+mn-ea"/>
                          <a:cs typeface="+mn-cs"/>
                        </a:rPr>
                        <a:t> my relationships with others</a:t>
                      </a:r>
                      <a:r>
                        <a:rPr lang="en-US" sz="1400" dirty="0" smtClean="0">
                          <a:solidFill>
                            <a:srgbClr val="C00000"/>
                          </a:solidFill>
                          <a:effectLst/>
                        </a:rPr>
                        <a:t>. </a:t>
                      </a:r>
                      <a:endParaRPr lang="en-US" sz="1400" dirty="0">
                        <a:solidFill>
                          <a:srgbClr val="C00000"/>
                        </a:solidFill>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600"/>
                        </a:spcAft>
                        <a:buClrTx/>
                        <a:buSzTx/>
                        <a:buFontTx/>
                        <a:buNone/>
                        <a:tabLst>
                          <a:tab pos="457200" algn="l"/>
                        </a:tabLst>
                        <a:defRPr/>
                      </a:pPr>
                      <a:r>
                        <a:rPr lang="pt-BR" sz="2400" kern="1200" baseline="0" dirty="0" smtClean="0">
                          <a:solidFill>
                            <a:schemeClr val="dk1"/>
                          </a:solidFill>
                          <a:effectLst/>
                          <a:latin typeface="+mn-lt"/>
                          <a:ea typeface="+mn-ea"/>
                          <a:cs typeface="+mn-cs"/>
                        </a:rPr>
                        <a:t>Efésios </a:t>
                      </a:r>
                      <a:r>
                        <a:rPr kumimoji="0" lang="az-Cyrl-AZ" sz="2400" b="0" i="0" kern="1200" baseline="0" dirty="0" smtClean="0">
                          <a:solidFill>
                            <a:schemeClr val="dk1"/>
                          </a:solidFill>
                          <a:latin typeface="+mn-lt"/>
                          <a:ea typeface="+mn-ea"/>
                          <a:cs typeface="+mn-cs"/>
                        </a:rPr>
                        <a:t>6:</a:t>
                      </a:r>
                      <a:r>
                        <a:rPr kumimoji="0" lang="en-US" sz="2400" b="0" i="0" kern="1200" baseline="0" dirty="0" smtClean="0">
                          <a:solidFill>
                            <a:schemeClr val="dk1"/>
                          </a:solidFill>
                          <a:latin typeface="+mn-lt"/>
                          <a:ea typeface="+mn-ea"/>
                          <a:cs typeface="+mn-cs"/>
                        </a:rPr>
                        <a:t>10</a:t>
                      </a:r>
                      <a:r>
                        <a:rPr kumimoji="0" lang="en-US" sz="1800" b="0" i="0" kern="1200" baseline="0" dirty="0" smtClean="0">
                          <a:solidFill>
                            <a:schemeClr val="dk1"/>
                          </a:solidFill>
                          <a:latin typeface="+mn-lt"/>
                          <a:ea typeface="+mn-ea"/>
                          <a:cs typeface="+mn-cs"/>
                        </a:rPr>
                        <a:t/>
                      </a:r>
                      <a:br>
                        <a:rPr kumimoji="0" lang="en-US" sz="1800" b="0" i="0" kern="1200" baseline="0" dirty="0" smtClean="0">
                          <a:solidFill>
                            <a:schemeClr val="dk1"/>
                          </a:solidFill>
                          <a:latin typeface="+mn-lt"/>
                          <a:ea typeface="+mn-ea"/>
                          <a:cs typeface="+mn-cs"/>
                        </a:rPr>
                      </a:br>
                      <a:r>
                        <a:rPr lang="en-US" sz="1800" baseline="0" dirty="0" smtClean="0">
                          <a:solidFill>
                            <a:srgbClr val="C00000"/>
                          </a:solidFill>
                          <a:effectLst/>
                        </a:rPr>
                        <a:t>Ephesians 6:10</a:t>
                      </a:r>
                    </a:p>
                    <a:p>
                      <a:pPr>
                        <a:spcAft>
                          <a:spcPts val="600"/>
                        </a:spcAft>
                      </a:pPr>
                      <a:r>
                        <a:rPr kumimoji="0" lang="en-US" sz="2400" b="0" i="0" kern="1200" baseline="0" dirty="0" err="1" smtClean="0">
                          <a:solidFill>
                            <a:schemeClr val="dk1"/>
                          </a:solidFill>
                          <a:latin typeface="+mn-lt"/>
                          <a:ea typeface="+mn-ea"/>
                          <a:cs typeface="+mn-cs"/>
                        </a:rPr>
                        <a:t>Romanos</a:t>
                      </a:r>
                      <a:r>
                        <a:rPr kumimoji="0" lang="en-US" sz="2400" b="0" i="0" kern="1200" baseline="0" dirty="0" smtClean="0">
                          <a:solidFill>
                            <a:schemeClr val="dk1"/>
                          </a:solidFill>
                          <a:latin typeface="+mn-lt"/>
                          <a:ea typeface="+mn-ea"/>
                          <a:cs typeface="+mn-cs"/>
                        </a:rPr>
                        <a:t> 1:11</a:t>
                      </a:r>
                      <a:r>
                        <a:rPr kumimoji="0" lang="en-US" sz="1600" b="0" i="0" kern="1200" baseline="0" dirty="0" smtClean="0">
                          <a:solidFill>
                            <a:schemeClr val="dk1"/>
                          </a:solidFill>
                          <a:latin typeface="+mn-lt"/>
                          <a:ea typeface="+mn-ea"/>
                          <a:cs typeface="+mn-cs"/>
                        </a:rPr>
                        <a:t/>
                      </a:r>
                      <a:br>
                        <a:rPr kumimoji="0" lang="en-US" sz="1600" b="0" i="0" kern="1200" baseline="0" dirty="0" smtClean="0">
                          <a:solidFill>
                            <a:schemeClr val="dk1"/>
                          </a:solidFill>
                          <a:latin typeface="+mn-lt"/>
                          <a:ea typeface="+mn-ea"/>
                          <a:cs typeface="+mn-cs"/>
                        </a:rPr>
                      </a:br>
                      <a:r>
                        <a:rPr lang="en-US" sz="1800" baseline="0" dirty="0" smtClean="0">
                          <a:solidFill>
                            <a:srgbClr val="C00000"/>
                          </a:solidFill>
                          <a:effectLst/>
                        </a:rPr>
                        <a:t>Romans 1:11</a:t>
                      </a:r>
                    </a:p>
                    <a:p>
                      <a:pPr marL="0" marR="0" lvl="0" indent="0" algn="l" defTabSz="914400" rtl="0" eaLnBrk="1" fontAlgn="auto" latinLnBrk="0" hangingPunct="1">
                        <a:lnSpc>
                          <a:spcPct val="100000"/>
                        </a:lnSpc>
                        <a:spcBef>
                          <a:spcPts val="0"/>
                        </a:spcBef>
                        <a:spcAft>
                          <a:spcPts val="600"/>
                        </a:spcAft>
                        <a:buClrTx/>
                        <a:buSzTx/>
                        <a:buFontTx/>
                        <a:buNone/>
                        <a:tabLst>
                          <a:tab pos="457200" algn="l"/>
                        </a:tabLst>
                        <a:defRPr/>
                      </a:pPr>
                      <a:r>
                        <a:rPr kumimoji="0" lang="en-US" sz="2400" b="0" i="0" kern="1200" dirty="0" smtClean="0">
                          <a:solidFill>
                            <a:schemeClr val="dk1"/>
                          </a:solidFill>
                          <a:latin typeface="+mn-lt"/>
                          <a:ea typeface="+mn-ea"/>
                          <a:cs typeface="+mn-cs"/>
                        </a:rPr>
                        <a:t>1</a:t>
                      </a:r>
                      <a:r>
                        <a:rPr kumimoji="0" lang="az-Cyrl-AZ" sz="2400" b="0" i="0" kern="1200" dirty="0" smtClean="0">
                          <a:solidFill>
                            <a:schemeClr val="dk1"/>
                          </a:solidFill>
                          <a:latin typeface="+mn-lt"/>
                          <a:ea typeface="+mn-ea"/>
                          <a:cs typeface="+mn-cs"/>
                        </a:rPr>
                        <a:t> </a:t>
                      </a:r>
                      <a:r>
                        <a:rPr kumimoji="0" lang="en-US" sz="2400" b="0" i="0" kern="1200" dirty="0" err="1" smtClean="0">
                          <a:solidFill>
                            <a:schemeClr val="dk1"/>
                          </a:solidFill>
                          <a:latin typeface="+mn-lt"/>
                          <a:ea typeface="+mn-ea"/>
                          <a:cs typeface="+mn-cs"/>
                        </a:rPr>
                        <a:t>Coríntios</a:t>
                      </a:r>
                      <a:r>
                        <a:rPr kumimoji="0" lang="en-US" sz="2400" b="0" i="0" kern="1200" dirty="0" smtClean="0">
                          <a:solidFill>
                            <a:schemeClr val="dk1"/>
                          </a:solidFill>
                          <a:latin typeface="+mn-lt"/>
                          <a:ea typeface="+mn-ea"/>
                          <a:cs typeface="+mn-cs"/>
                        </a:rPr>
                        <a:t> </a:t>
                      </a:r>
                      <a:r>
                        <a:rPr kumimoji="0" lang="az-Cyrl-AZ" sz="2400" b="0" i="0" kern="1200" dirty="0" smtClean="0">
                          <a:solidFill>
                            <a:schemeClr val="dk1"/>
                          </a:solidFill>
                          <a:latin typeface="+mn-lt"/>
                          <a:ea typeface="+mn-ea"/>
                          <a:cs typeface="+mn-cs"/>
                        </a:rPr>
                        <a:t> </a:t>
                      </a:r>
                      <a:r>
                        <a:rPr kumimoji="0" lang="en-US" sz="2400" b="0" i="0" kern="1200" dirty="0" smtClean="0">
                          <a:solidFill>
                            <a:schemeClr val="dk1"/>
                          </a:solidFill>
                          <a:latin typeface="+mn-lt"/>
                          <a:ea typeface="+mn-ea"/>
                          <a:cs typeface="+mn-cs"/>
                        </a:rPr>
                        <a:t>1:8</a:t>
                      </a:r>
                      <a:br>
                        <a:rPr kumimoji="0" lang="en-US" sz="2400" b="0" i="0" kern="1200" dirty="0" smtClean="0">
                          <a:solidFill>
                            <a:schemeClr val="dk1"/>
                          </a:solidFill>
                          <a:latin typeface="+mn-lt"/>
                          <a:ea typeface="+mn-ea"/>
                          <a:cs typeface="+mn-cs"/>
                        </a:rPr>
                      </a:br>
                      <a:r>
                        <a:rPr lang="en-US" sz="1800" dirty="0" smtClean="0">
                          <a:solidFill>
                            <a:srgbClr val="C00000"/>
                          </a:solidFill>
                          <a:effectLst/>
                        </a:rPr>
                        <a:t>1 Corinthians 1:8</a:t>
                      </a:r>
                    </a:p>
                    <a:p>
                      <a:pPr marL="0" marR="0" lvl="0" indent="0" algn="l" defTabSz="914400" rtl="0" eaLnBrk="1" fontAlgn="auto" latinLnBrk="0" hangingPunct="1">
                        <a:lnSpc>
                          <a:spcPct val="100000"/>
                        </a:lnSpc>
                        <a:spcBef>
                          <a:spcPts val="0"/>
                        </a:spcBef>
                        <a:spcAft>
                          <a:spcPts val="600"/>
                        </a:spcAft>
                        <a:buClrTx/>
                        <a:buSzTx/>
                        <a:buFontTx/>
                        <a:buNone/>
                        <a:tabLst>
                          <a:tab pos="457200" algn="l"/>
                        </a:tabLst>
                        <a:defRPr/>
                      </a:pPr>
                      <a:r>
                        <a:rPr kumimoji="0" lang="en-US" sz="2400" b="0" i="0" kern="1200" dirty="0" smtClean="0">
                          <a:solidFill>
                            <a:schemeClr val="dk1"/>
                          </a:solidFill>
                          <a:latin typeface="+mn-lt"/>
                          <a:ea typeface="+mn-ea"/>
                          <a:cs typeface="+mn-cs"/>
                        </a:rPr>
                        <a:t>1</a:t>
                      </a:r>
                      <a:r>
                        <a:rPr kumimoji="0" lang="az-Cyrl-AZ" sz="2400" b="0" i="0" kern="1200" dirty="0" smtClean="0">
                          <a:solidFill>
                            <a:schemeClr val="dk1"/>
                          </a:solidFill>
                          <a:latin typeface="+mn-lt"/>
                          <a:ea typeface="+mn-ea"/>
                          <a:cs typeface="+mn-cs"/>
                        </a:rPr>
                        <a:t> </a:t>
                      </a:r>
                      <a:r>
                        <a:rPr kumimoji="0" lang="en-US" sz="2400" b="0" i="0" kern="1200" dirty="0" err="1" smtClean="0">
                          <a:solidFill>
                            <a:schemeClr val="dk1"/>
                          </a:solidFill>
                          <a:latin typeface="+mn-lt"/>
                          <a:ea typeface="+mn-ea"/>
                          <a:cs typeface="+mn-cs"/>
                        </a:rPr>
                        <a:t>Coríntios</a:t>
                      </a:r>
                      <a:r>
                        <a:rPr kumimoji="0" lang="en-US" sz="2400" b="0" i="0" kern="1200" dirty="0" smtClean="0">
                          <a:solidFill>
                            <a:schemeClr val="dk1"/>
                          </a:solidFill>
                          <a:latin typeface="+mn-lt"/>
                          <a:ea typeface="+mn-ea"/>
                          <a:cs typeface="+mn-cs"/>
                        </a:rPr>
                        <a:t> </a:t>
                      </a:r>
                      <a:r>
                        <a:rPr kumimoji="0" lang="az-Cyrl-AZ" sz="2400" b="0" i="0" kern="1200" dirty="0" smtClean="0">
                          <a:solidFill>
                            <a:schemeClr val="dk1"/>
                          </a:solidFill>
                          <a:latin typeface="+mn-lt"/>
                          <a:ea typeface="+mn-ea"/>
                          <a:cs typeface="+mn-cs"/>
                        </a:rPr>
                        <a:t> </a:t>
                      </a:r>
                      <a:r>
                        <a:rPr kumimoji="0" lang="en-US" sz="2400" b="0" i="0" kern="1200" dirty="0" smtClean="0">
                          <a:solidFill>
                            <a:schemeClr val="dk1"/>
                          </a:solidFill>
                          <a:latin typeface="+mn-lt"/>
                          <a:ea typeface="+mn-ea"/>
                          <a:cs typeface="+mn-cs"/>
                        </a:rPr>
                        <a:t>15:58</a:t>
                      </a:r>
                      <a:br>
                        <a:rPr kumimoji="0" lang="en-US" sz="2400" b="0" i="0" kern="1200" dirty="0" smtClean="0">
                          <a:solidFill>
                            <a:schemeClr val="dk1"/>
                          </a:solidFill>
                          <a:latin typeface="+mn-lt"/>
                          <a:ea typeface="+mn-ea"/>
                          <a:cs typeface="+mn-cs"/>
                        </a:rPr>
                      </a:br>
                      <a:r>
                        <a:rPr lang="en-US" sz="1800" dirty="0" smtClean="0">
                          <a:solidFill>
                            <a:srgbClr val="C00000"/>
                          </a:solidFill>
                          <a:effectLst/>
                        </a:rPr>
                        <a:t>1 Corinthians 15:58</a:t>
                      </a:r>
                    </a:p>
                    <a:p>
                      <a:pPr marL="0" marR="0" indent="0" algn="l" defTabSz="914400" rtl="0" eaLnBrk="1" fontAlgn="auto" latinLnBrk="0" hangingPunct="1">
                        <a:lnSpc>
                          <a:spcPct val="100000"/>
                        </a:lnSpc>
                        <a:spcBef>
                          <a:spcPts val="0"/>
                        </a:spcBef>
                        <a:spcAft>
                          <a:spcPts val="600"/>
                        </a:spcAft>
                        <a:buClrTx/>
                        <a:buSzTx/>
                        <a:buFontTx/>
                        <a:buNone/>
                        <a:tabLst>
                          <a:tab pos="457200" algn="l"/>
                        </a:tabLst>
                        <a:defRPr/>
                      </a:pPr>
                      <a:endParaRPr lang="en-US" sz="1800" dirty="0">
                        <a:solidFill>
                          <a:srgbClr val="C00000"/>
                        </a:solidFill>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spcAft>
                          <a:spcPts val="1000"/>
                        </a:spcAft>
                      </a:pPr>
                      <a:endParaRPr lang="en-US" sz="18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5051293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1981200" y="929640"/>
          <a:ext cx="8229600" cy="5547360"/>
        </p:xfrm>
        <a:graphic>
          <a:graphicData uri="http://schemas.openxmlformats.org/drawingml/2006/table">
            <a:tbl>
              <a:tblPr firstRow="1" bandRow="1">
                <a:tableStyleId>{2D5ABB26-0587-4C30-8999-92F81FD0307C}</a:tableStyleId>
              </a:tblPr>
              <a:tblGrid>
                <a:gridCol w="30480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294640">
                <a:tc>
                  <a:txBody>
                    <a:bodyPr/>
                    <a:lstStyle/>
                    <a:p>
                      <a:pPr marL="0" marR="0" algn="ctr">
                        <a:spcBef>
                          <a:spcPts val="500"/>
                        </a:spcBef>
                        <a:spcAft>
                          <a:spcPts val="500"/>
                        </a:spcAft>
                      </a:pPr>
                      <a:r>
                        <a:rPr lang="es-AR" sz="2000" b="1" dirty="0" smtClean="0">
                          <a:solidFill>
                            <a:schemeClr val="accent1">
                              <a:lumMod val="75000"/>
                            </a:schemeClr>
                          </a:solidFill>
                          <a:effectLst/>
                          <a:latin typeface="Arial"/>
                          <a:ea typeface="Calibri"/>
                          <a:cs typeface="Mangal"/>
                        </a:rPr>
                        <a:t>TAREFAS PESSOAIS</a:t>
                      </a:r>
                      <a:endParaRPr lang="en-US" sz="2000" dirty="0">
                        <a:solidFill>
                          <a:schemeClr val="accent1">
                            <a:lumMod val="75000"/>
                          </a:schemeClr>
                        </a:solidFill>
                        <a:effectLst/>
                        <a:latin typeface="Times New Roman"/>
                        <a:ea typeface="Times New Roman"/>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500"/>
                        </a:spcBef>
                        <a:spcAft>
                          <a:spcPts val="500"/>
                        </a:spcAft>
                      </a:pPr>
                      <a:r>
                        <a:rPr lang="pt-BR" sz="2000" b="1" dirty="0" smtClean="0">
                          <a:solidFill>
                            <a:schemeClr val="accent1">
                              <a:lumMod val="75000"/>
                            </a:schemeClr>
                          </a:solidFill>
                          <a:effectLst/>
                          <a:latin typeface="Arial Narrow"/>
                          <a:ea typeface="Calibri"/>
                          <a:cs typeface="Mangal"/>
                        </a:rPr>
                        <a:t>TAREFAS DA FAMÍLIA </a:t>
                      </a:r>
                      <a:br>
                        <a:rPr lang="pt-BR" sz="2000" b="1" dirty="0" smtClean="0">
                          <a:solidFill>
                            <a:schemeClr val="accent1">
                              <a:lumMod val="75000"/>
                            </a:schemeClr>
                          </a:solidFill>
                          <a:effectLst/>
                          <a:latin typeface="Arial Narrow"/>
                          <a:ea typeface="Calibri"/>
                          <a:cs typeface="Mangal"/>
                        </a:rPr>
                      </a:br>
                      <a:r>
                        <a:rPr lang="pt-BR" sz="2000" b="1" dirty="0" smtClean="0">
                          <a:solidFill>
                            <a:schemeClr val="accent1">
                              <a:lumMod val="75000"/>
                            </a:schemeClr>
                          </a:solidFill>
                          <a:effectLst/>
                          <a:latin typeface="Arial Narrow"/>
                          <a:ea typeface="Calibri"/>
                          <a:cs typeface="Mangal"/>
                        </a:rPr>
                        <a:t>E DA</a:t>
                      </a:r>
                      <a:r>
                        <a:rPr lang="pt-BR" sz="2000" b="1" baseline="0" dirty="0" smtClean="0">
                          <a:solidFill>
                            <a:schemeClr val="accent1">
                              <a:lumMod val="75000"/>
                            </a:schemeClr>
                          </a:solidFill>
                          <a:effectLst/>
                          <a:latin typeface="Arial Narrow"/>
                          <a:ea typeface="Calibri"/>
                          <a:cs typeface="Mangal"/>
                        </a:rPr>
                        <a:t> </a:t>
                      </a:r>
                      <a:r>
                        <a:rPr lang="pt-BR" sz="2000" b="1" dirty="0" smtClean="0">
                          <a:solidFill>
                            <a:schemeClr val="accent1">
                              <a:lumMod val="75000"/>
                            </a:schemeClr>
                          </a:solidFill>
                          <a:effectLst/>
                          <a:latin typeface="Arial Narrow"/>
                          <a:ea typeface="Calibri"/>
                          <a:cs typeface="Mangal"/>
                        </a:rPr>
                        <a:t>COMUNIDADE</a:t>
                      </a:r>
                      <a:endParaRPr lang="en-US" sz="2000" dirty="0">
                        <a:solidFill>
                          <a:schemeClr val="accent1">
                            <a:lumMod val="75000"/>
                          </a:schemeClr>
                        </a:solidFill>
                        <a:effectLst/>
                        <a:latin typeface="Times New Roman"/>
                        <a:ea typeface="Times New Roman"/>
                        <a:cs typeface="Mang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500"/>
                        </a:spcBef>
                        <a:spcAft>
                          <a:spcPts val="500"/>
                        </a:spcAft>
                      </a:pPr>
                      <a:r>
                        <a:rPr lang="es-AR" sz="2000" b="1" dirty="0" smtClean="0">
                          <a:solidFill>
                            <a:schemeClr val="accent1">
                              <a:lumMod val="75000"/>
                            </a:schemeClr>
                          </a:solidFill>
                          <a:effectLst/>
                          <a:latin typeface="Arial Narrow"/>
                          <a:ea typeface="Calibri"/>
                          <a:cs typeface="Arial"/>
                        </a:rPr>
                        <a:t>QUANDO AS </a:t>
                      </a:r>
                      <a:r>
                        <a:rPr lang="es-AR" sz="2000" b="1" dirty="0" err="1" smtClean="0">
                          <a:solidFill>
                            <a:schemeClr val="accent1">
                              <a:lumMod val="75000"/>
                            </a:schemeClr>
                          </a:solidFill>
                          <a:effectLst/>
                          <a:latin typeface="Arial Narrow"/>
                          <a:ea typeface="Calibri"/>
                          <a:cs typeface="Arial"/>
                        </a:rPr>
                        <a:t>TAREFAS</a:t>
                      </a:r>
                      <a:r>
                        <a:rPr lang="es-AR" sz="2000" b="1" dirty="0" smtClean="0">
                          <a:solidFill>
                            <a:schemeClr val="accent1">
                              <a:lumMod val="75000"/>
                            </a:schemeClr>
                          </a:solidFill>
                          <a:effectLst/>
                          <a:latin typeface="Arial Narrow"/>
                          <a:ea typeface="Calibri"/>
                          <a:cs typeface="Arial"/>
                        </a:rPr>
                        <a:t> NAO SAO </a:t>
                      </a:r>
                      <a:r>
                        <a:rPr lang="es-AR" sz="2000" b="1" dirty="0" err="1" smtClean="0">
                          <a:solidFill>
                            <a:schemeClr val="accent1">
                              <a:lumMod val="75000"/>
                            </a:schemeClr>
                          </a:solidFill>
                          <a:effectLst/>
                          <a:latin typeface="Arial Narrow"/>
                          <a:ea typeface="Calibri"/>
                          <a:cs typeface="Arial"/>
                        </a:rPr>
                        <a:t>ALCANÇADAS</a:t>
                      </a:r>
                      <a:endParaRPr lang="en-US" sz="2000" dirty="0">
                        <a:solidFill>
                          <a:schemeClr val="accent1">
                            <a:lumMod val="75000"/>
                          </a:schemeClr>
                        </a:solidFill>
                        <a:effectLst/>
                        <a:latin typeface="Times New Roman"/>
                        <a:ea typeface="Times New Roman"/>
                        <a:cs typeface="Mang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marL="0" marR="0" algn="ctr">
                        <a:spcBef>
                          <a:spcPts val="0"/>
                        </a:spcBef>
                        <a:spcAft>
                          <a:spcPts val="0"/>
                        </a:spcAft>
                      </a:pPr>
                      <a:r>
                        <a:rPr lang="en-US" sz="2000" b="1" dirty="0">
                          <a:effectLst/>
                          <a:latin typeface="Arial"/>
                          <a:ea typeface="Times New Roman"/>
                        </a:rPr>
                        <a:t>PERSONAL TASKS</a:t>
                      </a:r>
                      <a:endParaRPr lang="en-US" sz="2000" dirty="0">
                        <a:effectLst/>
                        <a:latin typeface="Times New Roman"/>
                        <a:ea typeface="Times New Roman"/>
                      </a:endParaRPr>
                    </a:p>
                  </a:txBody>
                  <a:tcPr marL="73025" marR="73025"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Arial"/>
                          <a:ea typeface="Times New Roman"/>
                        </a:rPr>
                        <a:t>COMMUNITY AND FAMILY TASKS</a:t>
                      </a:r>
                      <a:endParaRPr lang="en-US" sz="2000" dirty="0">
                        <a:effectLst/>
                        <a:latin typeface="Times New Roman"/>
                        <a:ea typeface="Times New Roman"/>
                      </a:endParaRPr>
                    </a:p>
                  </a:txBody>
                  <a:tcPr marL="73025" marR="73025"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Arial"/>
                          <a:ea typeface="Times New Roman"/>
                        </a:rPr>
                        <a:t>WHEN THE TASKS FAIL</a:t>
                      </a:r>
                      <a:endParaRPr lang="en-US" sz="2000" dirty="0">
                        <a:effectLst/>
                        <a:latin typeface="Times New Roman"/>
                        <a:ea typeface="Times New Roman"/>
                      </a:endParaRPr>
                    </a:p>
                  </a:txBody>
                  <a:tcPr marL="73025" marR="73025"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marL="338138" marR="0" indent="-338138">
                        <a:spcBef>
                          <a:spcPts val="500"/>
                        </a:spcBef>
                        <a:spcAft>
                          <a:spcPts val="500"/>
                        </a:spcAft>
                      </a:pPr>
                      <a:r>
                        <a:rPr lang="es-AR" sz="2000" dirty="0">
                          <a:solidFill>
                            <a:schemeClr val="accent1">
                              <a:lumMod val="75000"/>
                            </a:schemeClr>
                          </a:solidFill>
                          <a:effectLst/>
                          <a:latin typeface="Arial" pitchFamily="34" charset="0"/>
                          <a:ea typeface="Calibri"/>
                          <a:cs typeface="Arial" pitchFamily="34" charset="0"/>
                        </a:rPr>
                        <a:t>1.</a:t>
                      </a:r>
                      <a:r>
                        <a:rPr lang="es-AR" sz="2000" b="1" dirty="0">
                          <a:solidFill>
                            <a:schemeClr val="accent1">
                              <a:lumMod val="75000"/>
                            </a:schemeClr>
                          </a:solidFill>
                          <a:effectLst/>
                          <a:latin typeface="Arial" pitchFamily="34" charset="0"/>
                          <a:ea typeface="Calibri"/>
                          <a:cs typeface="Arial" pitchFamily="34" charset="0"/>
                        </a:rPr>
                        <a:t>	</a:t>
                      </a:r>
                      <a:r>
                        <a:rPr lang="pt-BR" sz="2000" dirty="0" smtClean="0">
                          <a:solidFill>
                            <a:schemeClr val="accent1">
                              <a:lumMod val="75000"/>
                            </a:schemeClr>
                          </a:solidFill>
                          <a:effectLst/>
                          <a:latin typeface="Arial" pitchFamily="34" charset="0"/>
                          <a:ea typeface="Calibri"/>
                          <a:cs typeface="Arial" pitchFamily="34" charset="0"/>
                        </a:rPr>
                        <a:t>Viver em alegria. Expandir a capacidade da ser alegre, aprender que a alegria é o nosso estado normal, e criar a força da mesma</a:t>
                      </a:r>
                      <a:r>
                        <a:rPr lang="es-AR" sz="2000" dirty="0" smtClean="0">
                          <a:solidFill>
                            <a:schemeClr val="accent1">
                              <a:lumMod val="75000"/>
                            </a:schemeClr>
                          </a:solidFill>
                          <a:effectLst/>
                          <a:latin typeface="Arial" pitchFamily="34" charset="0"/>
                          <a:ea typeface="Calibri"/>
                          <a:cs typeface="Arial" pitchFamily="34" charset="0"/>
                        </a:rPr>
                        <a:t>.</a:t>
                      </a:r>
                      <a:endParaRPr lang="en-US" sz="2000" dirty="0">
                        <a:solidFill>
                          <a:schemeClr val="accent1">
                            <a:lumMod val="75000"/>
                          </a:schemeClr>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500"/>
                        </a:spcBef>
                        <a:spcAft>
                          <a:spcPts val="500"/>
                        </a:spcAft>
                      </a:pPr>
                      <a:r>
                        <a:rPr lang="pt-BR" sz="2000" dirty="0" smtClean="0">
                          <a:solidFill>
                            <a:schemeClr val="accent1">
                              <a:lumMod val="75000"/>
                            </a:schemeClr>
                          </a:solidFill>
                          <a:effectLst/>
                          <a:latin typeface="Arial" pitchFamily="34" charset="0"/>
                          <a:ea typeface="Calibri"/>
                          <a:cs typeface="Arial" pitchFamily="34" charset="0"/>
                        </a:rPr>
                        <a:t>Pais deliciarem-se com a existência única e maravilhosa da criança</a:t>
                      </a:r>
                      <a:r>
                        <a:rPr lang="es-AR" sz="2000" dirty="0" smtClean="0">
                          <a:solidFill>
                            <a:schemeClr val="accent1">
                              <a:lumMod val="75000"/>
                            </a:schemeClr>
                          </a:solidFill>
                          <a:effectLst/>
                          <a:latin typeface="Arial" pitchFamily="34" charset="0"/>
                          <a:ea typeface="Calibri"/>
                          <a:cs typeface="Arial" pitchFamily="34" charset="0"/>
                        </a:rPr>
                        <a:t>.</a:t>
                      </a:r>
                      <a:endParaRPr lang="en-US" sz="2000" dirty="0">
                        <a:solidFill>
                          <a:schemeClr val="accent1">
                            <a:lumMod val="75000"/>
                          </a:schemeClr>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500"/>
                        </a:spcBef>
                        <a:spcAft>
                          <a:spcPts val="500"/>
                        </a:spcAft>
                      </a:pPr>
                      <a:r>
                        <a:rPr lang="pt-BR" sz="2000" dirty="0" smtClean="0">
                          <a:solidFill>
                            <a:schemeClr val="accent1">
                              <a:lumMod val="75000"/>
                            </a:schemeClr>
                          </a:solidFill>
                          <a:effectLst/>
                          <a:latin typeface="Arial" pitchFamily="34" charset="0"/>
                          <a:ea typeface="Calibri"/>
                          <a:cs typeface="Arial" pitchFamily="34" charset="0"/>
                        </a:rPr>
                        <a:t>Identidade fraca; o medo e a frieza dominam vínculos com os outros</a:t>
                      </a:r>
                      <a:r>
                        <a:rPr lang="es-AR" sz="2000" dirty="0" smtClean="0">
                          <a:solidFill>
                            <a:schemeClr val="accent1">
                              <a:lumMod val="75000"/>
                            </a:schemeClr>
                          </a:solidFill>
                          <a:effectLst/>
                          <a:latin typeface="Arial" pitchFamily="34" charset="0"/>
                          <a:ea typeface="Calibri"/>
                          <a:cs typeface="Arial" pitchFamily="34" charset="0"/>
                        </a:rPr>
                        <a:t>.</a:t>
                      </a:r>
                      <a:endParaRPr lang="en-US" sz="2000" dirty="0">
                        <a:solidFill>
                          <a:schemeClr val="accent1">
                            <a:lumMod val="75000"/>
                          </a:schemeClr>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marL="280988" marR="0" indent="-280988">
                        <a:spcBef>
                          <a:spcPts val="0"/>
                        </a:spcBef>
                        <a:spcAft>
                          <a:spcPts val="0"/>
                        </a:spcAft>
                      </a:pPr>
                      <a:r>
                        <a:rPr lang="en-US" sz="2000" dirty="0">
                          <a:effectLst/>
                          <a:latin typeface="Arial" pitchFamily="34" charset="0"/>
                          <a:ea typeface="Times New Roman"/>
                          <a:cs typeface="Arial" pitchFamily="34" charset="0"/>
                        </a:rPr>
                        <a:t>1. </a:t>
                      </a:r>
                      <a:r>
                        <a:rPr lang="en-US" sz="2000" b="1" dirty="0">
                          <a:effectLst/>
                          <a:latin typeface="Arial" pitchFamily="34" charset="0"/>
                          <a:ea typeface="Times New Roman"/>
                          <a:cs typeface="Arial" pitchFamily="34" charset="0"/>
                        </a:rPr>
                        <a:t>	</a:t>
                      </a:r>
                      <a:r>
                        <a:rPr lang="en-US" sz="2000" dirty="0">
                          <a:effectLst/>
                          <a:latin typeface="Arial" pitchFamily="34" charset="0"/>
                          <a:ea typeface="Times New Roman"/>
                          <a:cs typeface="Arial" pitchFamily="34" charset="0"/>
                        </a:rPr>
                        <a:t>Lives in joy. Expands capacity for joy, learns that joy is one’s normal state, and builds joy strength.</a:t>
                      </a:r>
                    </a:p>
                  </a:txBody>
                  <a:tcPr marL="73025" marR="73025"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dirty="0">
                          <a:effectLst/>
                          <a:latin typeface="Arial" pitchFamily="34" charset="0"/>
                          <a:ea typeface="Times New Roman"/>
                          <a:cs typeface="Arial" pitchFamily="34" charset="0"/>
                        </a:rPr>
                        <a:t>Parents delight in the infant’s wonderful and unique existence.</a:t>
                      </a:r>
                    </a:p>
                  </a:txBody>
                  <a:tcPr marL="73025" marR="73025"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dirty="0">
                          <a:effectLst/>
                          <a:latin typeface="Arial" pitchFamily="34" charset="0"/>
                          <a:ea typeface="Times New Roman"/>
                          <a:cs typeface="Arial" pitchFamily="34" charset="0"/>
                        </a:rPr>
                        <a:t>Weak identity; fear and coldness dominate bonds with others.</a:t>
                      </a:r>
                    </a:p>
                  </a:txBody>
                  <a:tcPr marL="73025" marR="73025"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4" name="Date Placeholder 3"/>
          <p:cNvSpPr>
            <a:spLocks noGrp="1"/>
          </p:cNvSpPr>
          <p:nvPr>
            <p:ph type="dt" sz="half" idx="10"/>
          </p:nvPr>
        </p:nvSpPr>
        <p:spPr/>
        <p:txBody>
          <a:bodyPr/>
          <a:lstStyle/>
          <a:p>
            <a:pPr>
              <a:defRPr/>
            </a:pPr>
            <a:r>
              <a:rPr lang="en-US" smtClean="0"/>
              <a:t>11/2019</a:t>
            </a:r>
            <a:endParaRPr lang="en-US" dirty="0"/>
          </a:p>
        </p:txBody>
      </p:sp>
      <p:sp>
        <p:nvSpPr>
          <p:cNvPr id="5" name="Footer Placeholder 4"/>
          <p:cNvSpPr>
            <a:spLocks noGrp="1"/>
          </p:cNvSpPr>
          <p:nvPr>
            <p:ph type="ftr" sz="quarter" idx="11"/>
          </p:nvPr>
        </p:nvSpPr>
        <p:spPr/>
        <p:txBody>
          <a:bodyPr/>
          <a:lstStyle/>
          <a:p>
            <a:pPr>
              <a:defRPr/>
            </a:pPr>
            <a:r>
              <a:rPr lang="en-US" smtClean="0"/>
              <a:t>T501.08   www.iTeenChallenge.org</a:t>
            </a:r>
            <a:endParaRPr lang="en-US"/>
          </a:p>
        </p:txBody>
      </p:sp>
      <p:sp>
        <p:nvSpPr>
          <p:cNvPr id="6" name="Slide Number Placeholder 5"/>
          <p:cNvSpPr>
            <a:spLocks noGrp="1"/>
          </p:cNvSpPr>
          <p:nvPr>
            <p:ph type="sldNum" sz="quarter" idx="12"/>
          </p:nvPr>
        </p:nvSpPr>
        <p:spPr/>
        <p:txBody>
          <a:bodyPr/>
          <a:lstStyle/>
          <a:p>
            <a:pPr>
              <a:defRPr/>
            </a:pPr>
            <a:fld id="{474097A7-0CC8-4B37-BB74-928581C9D395}" type="slidenum">
              <a:rPr lang="en-US" smtClean="0"/>
              <a:pPr>
                <a:defRPr/>
              </a:pPr>
              <a:t>26</a:t>
            </a:fld>
            <a:endParaRPr lang="en-US" dirty="0"/>
          </a:p>
        </p:txBody>
      </p:sp>
      <p:sp>
        <p:nvSpPr>
          <p:cNvPr id="8" name="TextBox 7"/>
          <p:cNvSpPr txBox="1"/>
          <p:nvPr/>
        </p:nvSpPr>
        <p:spPr>
          <a:xfrm>
            <a:off x="1981200" y="228600"/>
            <a:ext cx="8305800" cy="523220"/>
          </a:xfrm>
          <a:prstGeom prst="rect">
            <a:avLst/>
          </a:prstGeom>
          <a:noFill/>
        </p:spPr>
        <p:txBody>
          <a:bodyPr wrap="square" rtlCol="0">
            <a:spAutoFit/>
          </a:bodyPr>
          <a:lstStyle/>
          <a:p>
            <a:pPr algn="ctr"/>
            <a:r>
              <a:rPr lang="es-CR" sz="2800" dirty="0">
                <a:solidFill>
                  <a:schemeClr val="accent1">
                    <a:lumMod val="75000"/>
                  </a:schemeClr>
                </a:solidFill>
              </a:rPr>
              <a:t>A </a:t>
            </a:r>
            <a:r>
              <a:rPr lang="es-CR" sz="2800" dirty="0" smtClean="0">
                <a:solidFill>
                  <a:schemeClr val="accent1">
                    <a:lumMod val="75000"/>
                  </a:schemeClr>
                </a:solidFill>
              </a:rPr>
              <a:t>fase </a:t>
            </a:r>
            <a:r>
              <a:rPr lang="es-CR" sz="2800" dirty="0">
                <a:solidFill>
                  <a:schemeClr val="accent1">
                    <a:lumMod val="75000"/>
                  </a:schemeClr>
                </a:solidFill>
              </a:rPr>
              <a:t>Infantil   </a:t>
            </a:r>
            <a:r>
              <a:rPr lang="en-US" sz="2800" dirty="0"/>
              <a:t>The </a:t>
            </a:r>
            <a:r>
              <a:rPr lang="en-US" sz="2800" b="1" u="sng" dirty="0">
                <a:solidFill>
                  <a:schemeClr val="tx2"/>
                </a:solidFill>
              </a:rPr>
              <a:t>Infant</a:t>
            </a:r>
            <a:r>
              <a:rPr lang="en-US" sz="2800" dirty="0"/>
              <a:t> Stage</a:t>
            </a:r>
          </a:p>
        </p:txBody>
      </p:sp>
    </p:spTree>
    <p:extLst>
      <p:ext uri="{BB962C8B-B14F-4D97-AF65-F5344CB8AC3E}">
        <p14:creationId xmlns:p14="http://schemas.microsoft.com/office/powerpoint/2010/main" val="2259715795"/>
      </p:ext>
    </p:extLst>
  </p:cSld>
  <p:clrMapOvr>
    <a:masterClrMapping/>
  </p:clrMapOvr>
  <p:transition spd="slow">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904073" y="6103145"/>
            <a:ext cx="2350681" cy="365125"/>
          </a:xfrm>
        </p:spPr>
        <p:txBody>
          <a:bodyPr/>
          <a:lstStyle/>
          <a:p>
            <a:r>
              <a:rPr lang="en-US" smtClean="0"/>
              <a:t>T501.08   www.iTeenChallenge.org</a:t>
            </a:r>
            <a:endParaRPr lang="en-US"/>
          </a:p>
        </p:txBody>
      </p:sp>
      <p:sp>
        <p:nvSpPr>
          <p:cNvPr id="4" name="Slide Number Placeholder 3"/>
          <p:cNvSpPr>
            <a:spLocks noGrp="1"/>
          </p:cNvSpPr>
          <p:nvPr>
            <p:ph type="sldNum" sz="quarter" idx="12"/>
          </p:nvPr>
        </p:nvSpPr>
        <p:spPr>
          <a:xfrm>
            <a:off x="10171272" y="6103145"/>
            <a:ext cx="365760" cy="365125"/>
          </a:xfrm>
        </p:spPr>
        <p:txBody>
          <a:bodyPr/>
          <a:lstStyle/>
          <a:p>
            <a:fld id="{2B0F847D-B594-46E7-ABAA-98DB647124F3}" type="slidenum">
              <a:rPr lang="en-US" smtClean="0"/>
              <a:pPr/>
              <a:t>27</a:t>
            </a:fld>
            <a:endParaRPr lang="en-US"/>
          </a:p>
        </p:txBody>
      </p:sp>
      <p:sp>
        <p:nvSpPr>
          <p:cNvPr id="5" name="Title 4"/>
          <p:cNvSpPr>
            <a:spLocks noGrp="1"/>
          </p:cNvSpPr>
          <p:nvPr>
            <p:ph type="title"/>
          </p:nvPr>
        </p:nvSpPr>
        <p:spPr>
          <a:xfrm>
            <a:off x="2057400" y="76200"/>
            <a:ext cx="8229600" cy="762000"/>
          </a:xfrm>
        </p:spPr>
        <p:txBody>
          <a:bodyPr>
            <a:normAutofit fontScale="90000"/>
          </a:bodyPr>
          <a:lstStyle/>
          <a:p>
            <a:r>
              <a:rPr lang="en-US" dirty="0" err="1" smtClean="0"/>
              <a:t>Tarefas</a:t>
            </a:r>
            <a:r>
              <a:rPr lang="en-US" dirty="0" smtClean="0"/>
              <a:t> </a:t>
            </a:r>
            <a:r>
              <a:rPr lang="en-US" dirty="0" err="1" smtClean="0"/>
              <a:t>Pessoais</a:t>
            </a:r>
            <a:r>
              <a:rPr lang="en-US" dirty="0" smtClean="0"/>
              <a:t>   </a:t>
            </a:r>
            <a:r>
              <a:rPr lang="en-US" sz="1800" dirty="0" smtClean="0">
                <a:solidFill>
                  <a:srgbClr val="C00000"/>
                </a:solidFill>
              </a:rPr>
              <a:t>Personal </a:t>
            </a:r>
            <a:r>
              <a:rPr lang="en-US" sz="1800" dirty="0">
                <a:solidFill>
                  <a:srgbClr val="C00000"/>
                </a:solidFill>
              </a:rPr>
              <a:t>Tasks</a:t>
            </a:r>
          </a:p>
        </p:txBody>
      </p:sp>
      <p:sp>
        <p:nvSpPr>
          <p:cNvPr id="7" name="Date Placeholder 6"/>
          <p:cNvSpPr>
            <a:spLocks noGrp="1"/>
          </p:cNvSpPr>
          <p:nvPr>
            <p:ph type="dt" sz="half" idx="10"/>
          </p:nvPr>
        </p:nvSpPr>
        <p:spPr>
          <a:xfrm>
            <a:off x="8251032" y="6103144"/>
            <a:ext cx="1920240" cy="365760"/>
          </a:xfrm>
        </p:spPr>
        <p:txBody>
          <a:bodyPr/>
          <a:lstStyle/>
          <a:p>
            <a:r>
              <a:rPr lang="en-US" smtClean="0"/>
              <a:t>11/2019</a:t>
            </a:r>
            <a:endParaRPr lang="en-US"/>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793911302"/>
              </p:ext>
            </p:extLst>
          </p:nvPr>
        </p:nvGraphicFramePr>
        <p:xfrm>
          <a:off x="1981201" y="914400"/>
          <a:ext cx="8381999" cy="5577840"/>
        </p:xfrm>
        <a:graphic>
          <a:graphicData uri="http://schemas.openxmlformats.org/drawingml/2006/table">
            <a:tbl>
              <a:tblPr firstRow="1" bandRow="1">
                <a:tableStyleId>{5C22544A-7EE6-4342-B048-85BDC9FD1C3A}</a:tableStyleId>
              </a:tblPr>
              <a:tblGrid>
                <a:gridCol w="2710845">
                  <a:extLst>
                    <a:ext uri="{9D8B030D-6E8A-4147-A177-3AD203B41FA5}">
                      <a16:colId xmlns:a16="http://schemas.microsoft.com/office/drawing/2014/main" val="20000"/>
                    </a:ext>
                  </a:extLst>
                </a:gridCol>
                <a:gridCol w="2873653">
                  <a:extLst>
                    <a:ext uri="{9D8B030D-6E8A-4147-A177-3AD203B41FA5}">
                      <a16:colId xmlns:a16="http://schemas.microsoft.com/office/drawing/2014/main" val="20001"/>
                    </a:ext>
                  </a:extLst>
                </a:gridCol>
                <a:gridCol w="2797501">
                  <a:extLst>
                    <a:ext uri="{9D8B030D-6E8A-4147-A177-3AD203B41FA5}">
                      <a16:colId xmlns:a16="http://schemas.microsoft.com/office/drawing/2014/main" val="20002"/>
                    </a:ext>
                  </a:extLst>
                </a:gridCol>
              </a:tblGrid>
              <a:tr h="1160706">
                <a:tc>
                  <a:txBody>
                    <a:bodyPr/>
                    <a:lstStyle/>
                    <a:p>
                      <a:pPr marL="0" marR="0" algn="ctr">
                        <a:spcBef>
                          <a:spcPts val="0"/>
                        </a:spcBef>
                        <a:spcAft>
                          <a:spcPts val="0"/>
                        </a:spcAft>
                        <a:tabLst>
                          <a:tab pos="457200" algn="l"/>
                        </a:tabLst>
                      </a:pPr>
                      <a:r>
                        <a:rPr lang="en-US" sz="2400" dirty="0" err="1" smtClean="0">
                          <a:effectLst/>
                        </a:rPr>
                        <a:t>Tarefa</a:t>
                      </a:r>
                      <a:r>
                        <a:rPr lang="en-US" sz="2400" dirty="0" smtClean="0">
                          <a:effectLst/>
                        </a:rPr>
                        <a:t> </a:t>
                      </a:r>
                      <a:r>
                        <a:rPr lang="en-US" sz="2400" dirty="0" err="1" smtClean="0">
                          <a:effectLst/>
                        </a:rPr>
                        <a:t>Pessoal</a:t>
                      </a:r>
                      <a:r>
                        <a:rPr lang="en-US" sz="2400" dirty="0" smtClean="0">
                          <a:effectLst/>
                        </a:rPr>
                        <a:t> #1</a:t>
                      </a:r>
                    </a:p>
                    <a:p>
                      <a:pPr marL="0" marR="0" algn="ctr">
                        <a:spcBef>
                          <a:spcPts val="0"/>
                        </a:spcBef>
                        <a:spcAft>
                          <a:spcPts val="0"/>
                        </a:spcAft>
                        <a:tabLst>
                          <a:tab pos="457200" algn="l"/>
                        </a:tabLst>
                      </a:pPr>
                      <a:r>
                        <a:rPr lang="en-US" sz="2400" dirty="0" err="1" smtClean="0">
                          <a:effectLst/>
                        </a:rPr>
                        <a:t>Coluna</a:t>
                      </a:r>
                      <a:r>
                        <a:rPr lang="en-US" sz="2400" dirty="0" smtClean="0">
                          <a:effectLst/>
                        </a:rPr>
                        <a:t> #2</a:t>
                      </a:r>
                    </a:p>
                    <a:p>
                      <a:pPr marL="0" marR="0" algn="ctr">
                        <a:spcBef>
                          <a:spcPts val="0"/>
                        </a:spcBef>
                        <a:spcAft>
                          <a:spcPts val="0"/>
                        </a:spcAft>
                        <a:tabLst>
                          <a:tab pos="457200" algn="l"/>
                        </a:tabLst>
                      </a:pPr>
                      <a:r>
                        <a:rPr lang="en-US" sz="1400" dirty="0" smtClean="0">
                          <a:solidFill>
                            <a:schemeClr val="tx2">
                              <a:lumMod val="20000"/>
                              <a:lumOff val="80000"/>
                            </a:schemeClr>
                          </a:solidFill>
                          <a:effectLst/>
                        </a:rPr>
                        <a:t>Personal Task #1 Column 2</a:t>
                      </a:r>
                      <a:endParaRPr lang="en-US" sz="1400" dirty="0">
                        <a:solidFill>
                          <a:schemeClr val="tx2">
                            <a:lumMod val="20000"/>
                            <a:lumOff val="80000"/>
                          </a:schemeClr>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457200" algn="l"/>
                        </a:tabLst>
                      </a:pPr>
                      <a:r>
                        <a:rPr lang="en-US" sz="2200" dirty="0" err="1" smtClean="0">
                          <a:effectLst/>
                        </a:rPr>
                        <a:t>Versículos</a:t>
                      </a:r>
                      <a:r>
                        <a:rPr lang="en-US" sz="2200" dirty="0" smtClean="0">
                          <a:effectLst/>
                        </a:rPr>
                        <a:t> </a:t>
                      </a:r>
                      <a:r>
                        <a:rPr lang="en-US" sz="2200" dirty="0" err="1" smtClean="0">
                          <a:effectLst/>
                        </a:rPr>
                        <a:t>Bíblicos</a:t>
                      </a:r>
                      <a:r>
                        <a:rPr lang="en-US" sz="2200" dirty="0">
                          <a:effectLst/>
                        </a:rPr>
                        <a:t> </a:t>
                      </a:r>
                      <a:endParaRPr lang="en-US" sz="2200" dirty="0" smtClean="0">
                        <a:effectLst/>
                      </a:endParaRPr>
                    </a:p>
                    <a:p>
                      <a:pPr marL="0" marR="0" indent="0" algn="ctr" defTabSz="914400" rtl="0" eaLnBrk="1" fontAlgn="auto" latinLnBrk="0" hangingPunct="1">
                        <a:lnSpc>
                          <a:spcPct val="100000"/>
                        </a:lnSpc>
                        <a:spcBef>
                          <a:spcPts val="0"/>
                        </a:spcBef>
                        <a:spcAft>
                          <a:spcPts val="0"/>
                        </a:spcAft>
                        <a:buClrTx/>
                        <a:buSzTx/>
                        <a:buFontTx/>
                        <a:buNone/>
                        <a:tabLst>
                          <a:tab pos="457200" algn="l"/>
                        </a:tabLst>
                        <a:defRPr/>
                      </a:pPr>
                      <a:r>
                        <a:rPr lang="en-US" sz="1400" dirty="0" smtClean="0">
                          <a:solidFill>
                            <a:schemeClr val="tx2">
                              <a:lumMod val="20000"/>
                              <a:lumOff val="80000"/>
                            </a:schemeClr>
                          </a:solidFill>
                          <a:effectLst/>
                        </a:rPr>
                        <a:t>Bible Verses</a:t>
                      </a:r>
                      <a:endParaRPr lang="en-US" sz="1400" dirty="0">
                        <a:solidFill>
                          <a:schemeClr val="tx2">
                            <a:lumMod val="20000"/>
                            <a:lumOff val="80000"/>
                          </a:schemeClr>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457200" algn="l"/>
                        </a:tabLst>
                      </a:pPr>
                      <a:r>
                        <a:rPr lang="en-US" sz="2400" dirty="0" err="1" smtClean="0">
                          <a:effectLst/>
                        </a:rPr>
                        <a:t>Passos</a:t>
                      </a:r>
                      <a:r>
                        <a:rPr lang="en-US" sz="2400" dirty="0" smtClean="0">
                          <a:effectLst/>
                        </a:rPr>
                        <a:t> de </a:t>
                      </a:r>
                      <a:r>
                        <a:rPr lang="en-US" sz="2400" dirty="0" err="1" smtClean="0">
                          <a:effectLst/>
                        </a:rPr>
                        <a:t>Ação</a:t>
                      </a:r>
                      <a:endParaRPr lang="en-US" sz="2400" dirty="0" smtClean="0">
                        <a:effectLst/>
                      </a:endParaRPr>
                    </a:p>
                    <a:p>
                      <a:pPr marL="0" marR="0" algn="ctr">
                        <a:spcBef>
                          <a:spcPts val="0"/>
                        </a:spcBef>
                        <a:spcAft>
                          <a:spcPts val="0"/>
                        </a:spcAft>
                        <a:tabLst>
                          <a:tab pos="457200" algn="l"/>
                        </a:tabLst>
                      </a:pPr>
                      <a:r>
                        <a:rPr lang="en-US" sz="1400" dirty="0" smtClean="0">
                          <a:solidFill>
                            <a:schemeClr val="tx2">
                              <a:lumMod val="20000"/>
                              <a:lumOff val="80000"/>
                            </a:schemeClr>
                          </a:solidFill>
                          <a:effectLst/>
                        </a:rPr>
                        <a:t>Action Steps</a:t>
                      </a:r>
                      <a:endParaRPr lang="en-US" sz="1400" dirty="0">
                        <a:solidFill>
                          <a:schemeClr val="tx2">
                            <a:lumMod val="20000"/>
                            <a:lumOff val="80000"/>
                          </a:schemeClr>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417134">
                <a:tc>
                  <a:txBody>
                    <a:bodyPr/>
                    <a:lstStyle/>
                    <a:p>
                      <a:pPr marL="342900" marR="0" lvl="0" indent="-342900">
                        <a:spcBef>
                          <a:spcPts val="800"/>
                        </a:spcBef>
                        <a:spcAft>
                          <a:spcPts val="0"/>
                        </a:spcAft>
                        <a:buFont typeface="Wingdings"/>
                        <a:buChar char=""/>
                      </a:pPr>
                      <a:r>
                        <a:rPr lang="pt-BR" sz="2000" kern="1200" dirty="0" smtClean="0">
                          <a:solidFill>
                            <a:schemeClr val="dk1"/>
                          </a:solidFill>
                          <a:effectLst/>
                          <a:latin typeface="+mn-lt"/>
                          <a:ea typeface="+mn-ea"/>
                          <a:cs typeface="+mn-cs"/>
                        </a:rPr>
                        <a:t>Pais deliciarem-se com a existência única e maravilhosa da criança.</a:t>
                      </a:r>
                      <a:r>
                        <a:rPr lang="en-US" sz="1800" dirty="0" smtClean="0">
                          <a:latin typeface="Times New Roman"/>
                          <a:ea typeface="Times New Roman"/>
                        </a:rPr>
                        <a:t/>
                      </a:r>
                      <a:br>
                        <a:rPr lang="en-US" sz="1800" dirty="0" smtClean="0">
                          <a:latin typeface="Times New Roman"/>
                          <a:ea typeface="Times New Roman"/>
                        </a:rPr>
                      </a:br>
                      <a:r>
                        <a:rPr kumimoji="0" lang="en-US" sz="1800" kern="1200" dirty="0" smtClean="0">
                          <a:solidFill>
                            <a:srgbClr val="C00000"/>
                          </a:solidFill>
                          <a:latin typeface="+mn-lt"/>
                          <a:ea typeface="+mn-ea"/>
                          <a:cs typeface="+mn-cs"/>
                        </a:rPr>
                        <a:t>We delight in this person’s wonderful and unique existence</a:t>
                      </a:r>
                      <a:r>
                        <a:rPr kumimoji="0" lang="en-US" sz="1400" kern="1200" dirty="0" smtClean="0">
                          <a:solidFill>
                            <a:srgbClr val="C00000"/>
                          </a:solidFill>
                          <a:latin typeface="Times New Roman"/>
                          <a:ea typeface="+mn-ea"/>
                          <a:cs typeface="+mn-cs"/>
                        </a:rPr>
                        <a:t>.</a:t>
                      </a:r>
                      <a:endParaRPr kumimoji="0" lang="en-US" sz="1800" kern="1200" dirty="0" smtClean="0">
                        <a:solidFill>
                          <a:srgbClr val="C00000"/>
                        </a:solidFill>
                        <a:latin typeface="+mn-lt"/>
                        <a:ea typeface="+mn-ea"/>
                        <a:cs typeface="+mn-cs"/>
                      </a:endParaRPr>
                    </a:p>
                  </a:txBody>
                  <a:tcPr marL="68580" marR="68580" marT="1828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600"/>
                        </a:spcAft>
                        <a:buClrTx/>
                        <a:buSzTx/>
                        <a:buFontTx/>
                        <a:buNone/>
                        <a:tabLst>
                          <a:tab pos="457200" algn="l"/>
                        </a:tabLst>
                        <a:defRPr/>
                      </a:pPr>
                      <a:endParaRPr lang="en-US" sz="1800" dirty="0">
                        <a:solidFill>
                          <a:srgbClr val="C00000"/>
                        </a:solidFill>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spcAft>
                          <a:spcPts val="1000"/>
                        </a:spcAft>
                      </a:pPr>
                      <a:endParaRPr lang="en-US" sz="18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1342365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388730" y="1614679"/>
            <a:ext cx="6298070" cy="4767072"/>
          </a:xfrm>
        </p:spPr>
        <p:txBody>
          <a:bodyPr>
            <a:normAutofit lnSpcReduction="10000"/>
          </a:bodyPr>
          <a:lstStyle/>
          <a:p>
            <a:pPr>
              <a:spcAft>
                <a:spcPts val="2000"/>
              </a:spcAft>
              <a:buFont typeface="Wingdings" panose="05000000000000000000" pitchFamily="2" charset="2"/>
              <a:buChar char="Ø"/>
            </a:pPr>
            <a:r>
              <a:rPr lang="pt-BR" sz="2800" dirty="0">
                <a:solidFill>
                  <a:srgbClr val="C00000"/>
                </a:solidFill>
              </a:rPr>
              <a:t>Aos 3 anos, uma pessoa tem o potencial de dominar todas essas tarefas - ser uma pessoa madura e saudável </a:t>
            </a:r>
            <a:r>
              <a:rPr lang="pt-BR" dirty="0"/>
              <a:t/>
            </a:r>
            <a:br>
              <a:rPr lang="pt-BR" dirty="0"/>
            </a:br>
            <a:r>
              <a:rPr lang="en-US" dirty="0" smtClean="0"/>
              <a:t>By age 3 a person has the potential to master all these tasks—to be a mature, healthy person.</a:t>
            </a:r>
          </a:p>
          <a:p>
            <a:pPr>
              <a:spcAft>
                <a:spcPts val="2000"/>
              </a:spcAft>
              <a:buFont typeface="Wingdings" panose="05000000000000000000" pitchFamily="2" charset="2"/>
              <a:buChar char="Ø"/>
            </a:pPr>
            <a:r>
              <a:rPr lang="pt-BR" sz="2800" dirty="0">
                <a:solidFill>
                  <a:srgbClr val="C00000"/>
                </a:solidFill>
              </a:rPr>
              <a:t>Você pode passar a vida nunca dominando algumas dessas tarefas </a:t>
            </a:r>
            <a:r>
              <a:rPr lang="pt-BR" sz="2800" dirty="0" smtClean="0">
                <a:solidFill>
                  <a:srgbClr val="C00000"/>
                </a:solidFill>
              </a:rPr>
              <a:t>pessoais.</a:t>
            </a:r>
            <a:r>
              <a:rPr lang="pt-BR" dirty="0" smtClean="0"/>
              <a:t/>
            </a:r>
            <a:br>
              <a:rPr lang="pt-BR" dirty="0" smtClean="0"/>
            </a:br>
            <a:r>
              <a:rPr lang="en-US" dirty="0" smtClean="0"/>
              <a:t>You can go through life never mastering some of these personal tasks.</a:t>
            </a:r>
          </a:p>
        </p:txBody>
      </p:sp>
      <p:sp>
        <p:nvSpPr>
          <p:cNvPr id="4" name="Slide Number Placeholder 3"/>
          <p:cNvSpPr>
            <a:spLocks noGrp="1"/>
          </p:cNvSpPr>
          <p:nvPr>
            <p:ph type="sldNum" sz="quarter" idx="12"/>
          </p:nvPr>
        </p:nvSpPr>
        <p:spPr/>
        <p:txBody>
          <a:bodyPr/>
          <a:lstStyle/>
          <a:p>
            <a:fld id="{2B0F847D-B594-46E7-ABAA-98DB647124F3}" type="slidenum">
              <a:rPr lang="en-US" smtClean="0"/>
              <a:pPr/>
              <a:t>28</a:t>
            </a:fld>
            <a:endParaRPr lang="en-US"/>
          </a:p>
        </p:txBody>
      </p:sp>
      <p:sp>
        <p:nvSpPr>
          <p:cNvPr id="5" name="Title 4"/>
          <p:cNvSpPr>
            <a:spLocks noGrp="1"/>
          </p:cNvSpPr>
          <p:nvPr>
            <p:ph type="title"/>
          </p:nvPr>
        </p:nvSpPr>
        <p:spPr>
          <a:xfrm>
            <a:off x="480504" y="0"/>
            <a:ext cx="11216647" cy="1624406"/>
          </a:xfrm>
        </p:spPr>
        <p:txBody>
          <a:bodyPr>
            <a:normAutofit fontScale="90000"/>
          </a:bodyPr>
          <a:lstStyle/>
          <a:p>
            <a:r>
              <a:rPr lang="pt-BR" dirty="0"/>
              <a:t>A Fase Infantil: Nascimento até 3 anos</a:t>
            </a:r>
            <a:br>
              <a:rPr lang="pt-BR" dirty="0"/>
            </a:br>
            <a:r>
              <a:rPr lang="en-US" sz="3600" dirty="0" smtClean="0">
                <a:solidFill>
                  <a:schemeClr val="tx1"/>
                </a:solidFill>
              </a:rPr>
              <a:t>Infant Stage:  Birth through 3 yrs.</a:t>
            </a:r>
            <a:endParaRPr lang="en-US" sz="3600" dirty="0">
              <a:solidFill>
                <a:schemeClr val="tx1"/>
              </a:solidFill>
            </a:endParaRPr>
          </a:p>
        </p:txBody>
      </p:sp>
      <p:pic>
        <p:nvPicPr>
          <p:cNvPr id="7" name="Picture 6" descr="page 3.jpg"/>
          <p:cNvPicPr>
            <a:picLocks noChangeAspect="1"/>
          </p:cNvPicPr>
          <p:nvPr/>
        </p:nvPicPr>
        <p:blipFill rotWithShape="1">
          <a:blip r:embed="rId2" cstate="print"/>
          <a:srcRect l="10444" t="22537" r="66637" b="49543"/>
          <a:stretch/>
        </p:blipFill>
        <p:spPr>
          <a:xfrm>
            <a:off x="9144000" y="1600200"/>
            <a:ext cx="2971800" cy="5334000"/>
          </a:xfrm>
          <a:prstGeom prst="rect">
            <a:avLst/>
          </a:prstGeom>
        </p:spPr>
      </p:pic>
      <p:sp>
        <p:nvSpPr>
          <p:cNvPr id="2" name="Date Placeholder 1"/>
          <p:cNvSpPr>
            <a:spLocks noGrp="1"/>
          </p:cNvSpPr>
          <p:nvPr>
            <p:ph type="dt" sz="half" idx="10"/>
          </p:nvPr>
        </p:nvSpPr>
        <p:spPr/>
        <p:txBody>
          <a:bodyPr/>
          <a:lstStyle/>
          <a:p>
            <a:r>
              <a:rPr lang="en-US" smtClean="0"/>
              <a:t>11/2019</a:t>
            </a:r>
            <a:endParaRPr lang="en-US"/>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849" t="2658" r="67042" b="2984"/>
          <a:stretch/>
        </p:blipFill>
        <p:spPr>
          <a:xfrm>
            <a:off x="152400" y="1600200"/>
            <a:ext cx="1908226" cy="5410200"/>
          </a:xfrm>
          <a:prstGeom prst="rect">
            <a:avLst/>
          </a:prstGeom>
        </p:spPr>
      </p:pic>
    </p:spTree>
    <p:extLst>
      <p:ext uri="{BB962C8B-B14F-4D97-AF65-F5344CB8AC3E}">
        <p14:creationId xmlns:p14="http://schemas.microsoft.com/office/powerpoint/2010/main" val="1927753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388730" y="1614679"/>
            <a:ext cx="6298070" cy="4767072"/>
          </a:xfrm>
        </p:spPr>
        <p:txBody>
          <a:bodyPr>
            <a:normAutofit/>
          </a:bodyPr>
          <a:lstStyle/>
          <a:p>
            <a:pPr>
              <a:spcAft>
                <a:spcPts val="2000"/>
              </a:spcAft>
              <a:buFont typeface="Wingdings" panose="05000000000000000000" pitchFamily="2" charset="2"/>
              <a:buChar char="Ø"/>
            </a:pPr>
            <a:r>
              <a:rPr lang="pt-BR" sz="2800" dirty="0">
                <a:solidFill>
                  <a:srgbClr val="C00000"/>
                </a:solidFill>
              </a:rPr>
              <a:t>Você pode começar hoje a dominar qualquer uma dessas tarefas</a:t>
            </a:r>
            <a:r>
              <a:rPr lang="pt-BR" sz="2800" dirty="0" smtClean="0">
                <a:solidFill>
                  <a:srgbClr val="C00000"/>
                </a:solidFill>
              </a:rPr>
              <a:t>.</a:t>
            </a:r>
            <a:r>
              <a:rPr lang="en-US" dirty="0" smtClean="0"/>
              <a:t/>
            </a:r>
            <a:br>
              <a:rPr lang="en-US" dirty="0" smtClean="0"/>
            </a:br>
            <a:r>
              <a:rPr lang="en-US" dirty="0" smtClean="0"/>
              <a:t>You can begin today to master any one of these tasks.</a:t>
            </a:r>
            <a:endParaRPr lang="en-US" dirty="0"/>
          </a:p>
        </p:txBody>
      </p:sp>
      <p:sp>
        <p:nvSpPr>
          <p:cNvPr id="3" name="Footer Placeholder 2"/>
          <p:cNvSpPr>
            <a:spLocks noGrp="1"/>
          </p:cNvSpPr>
          <p:nvPr>
            <p:ph type="ftr" sz="quarter" idx="11"/>
          </p:nvPr>
        </p:nvSpPr>
        <p:spPr/>
        <p:txBody>
          <a:bodyPr/>
          <a:lstStyle/>
          <a:p>
            <a:r>
              <a:rPr lang="en-US" smtClean="0"/>
              <a:t>T501.08   www.iTeenChallenge.org</a:t>
            </a:r>
            <a:endParaRPr lang="en-US"/>
          </a:p>
        </p:txBody>
      </p:sp>
      <p:sp>
        <p:nvSpPr>
          <p:cNvPr id="4" name="Slide Number Placeholder 3"/>
          <p:cNvSpPr>
            <a:spLocks noGrp="1"/>
          </p:cNvSpPr>
          <p:nvPr>
            <p:ph type="sldNum" sz="quarter" idx="12"/>
          </p:nvPr>
        </p:nvSpPr>
        <p:spPr/>
        <p:txBody>
          <a:bodyPr/>
          <a:lstStyle/>
          <a:p>
            <a:fld id="{2B0F847D-B594-46E7-ABAA-98DB647124F3}" type="slidenum">
              <a:rPr lang="en-US" smtClean="0"/>
              <a:pPr/>
              <a:t>29</a:t>
            </a:fld>
            <a:endParaRPr lang="en-US"/>
          </a:p>
        </p:txBody>
      </p:sp>
      <p:sp>
        <p:nvSpPr>
          <p:cNvPr id="5" name="Title 4"/>
          <p:cNvSpPr>
            <a:spLocks noGrp="1"/>
          </p:cNvSpPr>
          <p:nvPr>
            <p:ph type="title"/>
          </p:nvPr>
        </p:nvSpPr>
        <p:spPr>
          <a:xfrm>
            <a:off x="480504" y="0"/>
            <a:ext cx="11216647" cy="1624406"/>
          </a:xfrm>
        </p:spPr>
        <p:txBody>
          <a:bodyPr>
            <a:normAutofit fontScale="90000"/>
          </a:bodyPr>
          <a:lstStyle/>
          <a:p>
            <a:r>
              <a:rPr lang="pt-BR" dirty="0"/>
              <a:t>A Fase Infantil: Nascimento até 3 anos</a:t>
            </a:r>
            <a:br>
              <a:rPr lang="pt-BR" dirty="0"/>
            </a:br>
            <a:r>
              <a:rPr lang="en-US" sz="3600" dirty="0" smtClean="0">
                <a:solidFill>
                  <a:schemeClr val="tx1"/>
                </a:solidFill>
              </a:rPr>
              <a:t>Infant Stage:  Birth through 3 yrs.</a:t>
            </a:r>
            <a:endParaRPr lang="en-US" sz="3600" dirty="0">
              <a:solidFill>
                <a:schemeClr val="tx1"/>
              </a:solidFill>
            </a:endParaRPr>
          </a:p>
        </p:txBody>
      </p:sp>
      <p:pic>
        <p:nvPicPr>
          <p:cNvPr id="7" name="Picture 6" descr="page 3.jpg"/>
          <p:cNvPicPr>
            <a:picLocks noChangeAspect="1"/>
          </p:cNvPicPr>
          <p:nvPr/>
        </p:nvPicPr>
        <p:blipFill rotWithShape="1">
          <a:blip r:embed="rId2" cstate="print"/>
          <a:srcRect l="9857" t="22418" r="66637" b="49543"/>
          <a:stretch/>
        </p:blipFill>
        <p:spPr>
          <a:xfrm>
            <a:off x="8991600" y="1600200"/>
            <a:ext cx="3048000" cy="5356698"/>
          </a:xfrm>
          <a:prstGeom prst="rect">
            <a:avLst/>
          </a:prstGeom>
        </p:spPr>
      </p:pic>
      <p:sp>
        <p:nvSpPr>
          <p:cNvPr id="2" name="Date Placeholder 1"/>
          <p:cNvSpPr>
            <a:spLocks noGrp="1"/>
          </p:cNvSpPr>
          <p:nvPr>
            <p:ph type="dt" sz="half" idx="10"/>
          </p:nvPr>
        </p:nvSpPr>
        <p:spPr/>
        <p:txBody>
          <a:bodyPr/>
          <a:lstStyle/>
          <a:p>
            <a:r>
              <a:rPr lang="en-US" smtClean="0"/>
              <a:t>11/2019</a:t>
            </a:r>
            <a:endParaRPr lang="en-US"/>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849" t="2658" r="67042" b="2984"/>
          <a:stretch/>
        </p:blipFill>
        <p:spPr>
          <a:xfrm>
            <a:off x="152400" y="1600200"/>
            <a:ext cx="1908226" cy="5410200"/>
          </a:xfrm>
          <a:prstGeom prst="rect">
            <a:avLst/>
          </a:prstGeom>
        </p:spPr>
      </p:pic>
    </p:spTree>
    <p:extLst>
      <p:ext uri="{BB962C8B-B14F-4D97-AF65-F5344CB8AC3E}">
        <p14:creationId xmlns:p14="http://schemas.microsoft.com/office/powerpoint/2010/main" val="3472641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2362201"/>
            <a:ext cx="10896600" cy="4178491"/>
          </a:xfrm>
        </p:spPr>
        <p:txBody>
          <a:bodyPr>
            <a:normAutofit/>
          </a:bodyPr>
          <a:lstStyle/>
          <a:p>
            <a:pPr marL="0" indent="0">
              <a:spcBef>
                <a:spcPts val="0"/>
              </a:spcBef>
              <a:buNone/>
            </a:pPr>
            <a:r>
              <a:rPr lang="en-US" sz="3500" dirty="0"/>
              <a:t>um </a:t>
            </a:r>
            <a:r>
              <a:rPr lang="en-US" sz="3500" dirty="0" err="1"/>
              <a:t>pecador</a:t>
            </a:r>
            <a:r>
              <a:rPr lang="en-US" sz="3500" dirty="0"/>
              <a:t> </a:t>
            </a:r>
            <a:r>
              <a:rPr lang="en-US" sz="3500" dirty="0" err="1"/>
              <a:t>disfuncional</a:t>
            </a:r>
            <a:r>
              <a:rPr lang="az-Cyrl-AZ" sz="3500" dirty="0" smtClean="0"/>
              <a:t> </a:t>
            </a:r>
            <a:r>
              <a:rPr lang="en-US" sz="3500" dirty="0"/>
              <a:t>+ </a:t>
            </a:r>
            <a:r>
              <a:rPr lang="en-US" sz="3500" dirty="0" err="1" smtClean="0"/>
              <a:t>salvação</a:t>
            </a:r>
            <a:r>
              <a:rPr lang="en-US" sz="3500" dirty="0" smtClean="0"/>
              <a:t> </a:t>
            </a:r>
            <a:endParaRPr lang="en-US" sz="3500" dirty="0"/>
          </a:p>
          <a:p>
            <a:pPr marL="0" indent="0" algn="r">
              <a:spcBef>
                <a:spcPts val="0"/>
              </a:spcBef>
              <a:buNone/>
            </a:pPr>
            <a:r>
              <a:rPr lang="en-US" sz="3500" dirty="0"/>
              <a:t>    </a:t>
            </a:r>
            <a:r>
              <a:rPr lang="az-Cyrl-AZ" sz="3500" dirty="0"/>
              <a:t> </a:t>
            </a:r>
            <a:r>
              <a:rPr lang="en-US" sz="3500" dirty="0"/>
              <a:t>= </a:t>
            </a:r>
            <a:r>
              <a:rPr lang="en-US" sz="3500" dirty="0" err="1"/>
              <a:t>cristão</a:t>
            </a:r>
            <a:r>
              <a:rPr lang="en-US" sz="3500" dirty="0"/>
              <a:t> </a:t>
            </a:r>
            <a:r>
              <a:rPr lang="en-US" sz="3500" dirty="0" err="1" smtClean="0"/>
              <a:t>disfuncional</a:t>
            </a:r>
            <a:endParaRPr lang="en-US" sz="3500" dirty="0" smtClean="0"/>
          </a:p>
          <a:p>
            <a:pPr marL="0" indent="0">
              <a:spcAft>
                <a:spcPts val="1200"/>
              </a:spcAft>
              <a:buNone/>
            </a:pPr>
            <a:r>
              <a:rPr lang="en-US" sz="2200" dirty="0" smtClean="0">
                <a:solidFill>
                  <a:srgbClr val="C00000"/>
                </a:solidFill>
              </a:rPr>
              <a:t>Dysfunctional  </a:t>
            </a:r>
            <a:r>
              <a:rPr lang="en-US" sz="2200" dirty="0">
                <a:solidFill>
                  <a:srgbClr val="C00000"/>
                </a:solidFill>
              </a:rPr>
              <a:t>sinner + Salvation = Dysfunctional Christian</a:t>
            </a:r>
          </a:p>
          <a:p>
            <a:pPr marL="6350" indent="-6350">
              <a:spcAft>
                <a:spcPts val="1200"/>
              </a:spcAft>
              <a:buNone/>
            </a:pPr>
            <a:r>
              <a:rPr lang="pt-BR" sz="3600" dirty="0" smtClean="0"/>
              <a:t>Como </a:t>
            </a:r>
            <a:r>
              <a:rPr lang="pt-BR" sz="3600" dirty="0"/>
              <a:t>alguém se torna um cristão </a:t>
            </a:r>
            <a:r>
              <a:rPr lang="pt-BR" sz="3600" dirty="0" smtClean="0"/>
              <a:t>saudável</a:t>
            </a:r>
            <a:r>
              <a:rPr lang="en-US" sz="3600" dirty="0" smtClean="0"/>
              <a:t>?</a:t>
            </a:r>
            <a:r>
              <a:rPr lang="en-US" sz="3600" dirty="0"/>
              <a:t/>
            </a:r>
            <a:br>
              <a:rPr lang="en-US" sz="3600" dirty="0"/>
            </a:br>
            <a:r>
              <a:rPr lang="en-US" sz="2300" dirty="0">
                <a:solidFill>
                  <a:srgbClr val="C00000"/>
                </a:solidFill>
              </a:rPr>
              <a:t>How does one become a healthy Christian?</a:t>
            </a:r>
          </a:p>
          <a:p>
            <a:pPr marL="0" indent="0">
              <a:buNone/>
            </a:pPr>
            <a:r>
              <a:rPr lang="en-US" sz="3600" dirty="0" err="1"/>
              <a:t>Discipulado</a:t>
            </a:r>
            <a:r>
              <a:rPr lang="en-US" sz="3600" dirty="0"/>
              <a:t> </a:t>
            </a:r>
            <a:r>
              <a:rPr lang="en-US" sz="3600" dirty="0" err="1"/>
              <a:t>Cristão</a:t>
            </a:r>
            <a:r>
              <a:rPr lang="ru-RU" sz="3600" dirty="0" smtClean="0"/>
              <a:t>!</a:t>
            </a:r>
            <a:r>
              <a:rPr lang="en-US" sz="3600" dirty="0"/>
              <a:t/>
            </a:r>
            <a:br>
              <a:rPr lang="en-US" sz="3600" dirty="0"/>
            </a:br>
            <a:r>
              <a:rPr lang="en-US" sz="2300" dirty="0">
                <a:solidFill>
                  <a:srgbClr val="C00000"/>
                </a:solidFill>
              </a:rPr>
              <a:t>Christian discipleship!</a:t>
            </a:r>
          </a:p>
        </p:txBody>
      </p:sp>
      <p:sp>
        <p:nvSpPr>
          <p:cNvPr id="3" name="Footer Placeholder 2"/>
          <p:cNvSpPr>
            <a:spLocks noGrp="1"/>
          </p:cNvSpPr>
          <p:nvPr>
            <p:ph type="ftr" sz="quarter" idx="11"/>
          </p:nvPr>
        </p:nvSpPr>
        <p:spPr/>
        <p:txBody>
          <a:bodyPr/>
          <a:lstStyle/>
          <a:p>
            <a:r>
              <a:rPr lang="en-US" smtClean="0"/>
              <a:t>T501.08   www.iTeenChallenge.org</a:t>
            </a:r>
            <a:endParaRPr lang="en-US"/>
          </a:p>
        </p:txBody>
      </p:sp>
      <p:sp>
        <p:nvSpPr>
          <p:cNvPr id="4" name="Slide Number Placeholder 3"/>
          <p:cNvSpPr>
            <a:spLocks noGrp="1"/>
          </p:cNvSpPr>
          <p:nvPr>
            <p:ph type="sldNum" sz="quarter" idx="12"/>
          </p:nvPr>
        </p:nvSpPr>
        <p:spPr/>
        <p:txBody>
          <a:bodyPr/>
          <a:lstStyle/>
          <a:p>
            <a:fld id="{2B0F847D-B594-46E7-ABAA-98DB647124F3}" type="slidenum">
              <a:rPr lang="en-US" smtClean="0"/>
              <a:pPr/>
              <a:t>3</a:t>
            </a:fld>
            <a:endParaRPr lang="en-US"/>
          </a:p>
        </p:txBody>
      </p:sp>
      <p:sp>
        <p:nvSpPr>
          <p:cNvPr id="5" name="Title 4"/>
          <p:cNvSpPr>
            <a:spLocks noGrp="1"/>
          </p:cNvSpPr>
          <p:nvPr>
            <p:ph type="title"/>
          </p:nvPr>
        </p:nvSpPr>
        <p:spPr>
          <a:xfrm>
            <a:off x="1066800" y="0"/>
            <a:ext cx="9753600" cy="2362200"/>
          </a:xfrm>
          <a:ln>
            <a:noFill/>
          </a:ln>
        </p:spPr>
        <p:style>
          <a:lnRef idx="2">
            <a:schemeClr val="accent2"/>
          </a:lnRef>
          <a:fillRef idx="1">
            <a:schemeClr val="lt1"/>
          </a:fillRef>
          <a:effectRef idx="0">
            <a:schemeClr val="accent2"/>
          </a:effectRef>
          <a:fontRef idx="minor">
            <a:schemeClr val="dk1"/>
          </a:fontRef>
        </p:style>
        <p:txBody>
          <a:bodyPr>
            <a:normAutofit/>
          </a:bodyPr>
          <a:lstStyle/>
          <a:p>
            <a:r>
              <a:rPr lang="pt-BR" sz="3100" dirty="0">
                <a:solidFill>
                  <a:schemeClr val="accent1"/>
                </a:solidFill>
              </a:rPr>
              <a:t>A Salvação não lhe torna automática ou instantaneamente um discípulo cristão </a:t>
            </a:r>
            <a:r>
              <a:rPr lang="pt-BR" sz="3100" u="sng" dirty="0">
                <a:solidFill>
                  <a:schemeClr val="accent1"/>
                </a:solidFill>
              </a:rPr>
              <a:t>sadio</a:t>
            </a:r>
            <a:r>
              <a:rPr lang="pt-BR" sz="3100" dirty="0">
                <a:solidFill>
                  <a:schemeClr val="accent1"/>
                </a:solidFill>
              </a:rPr>
              <a:t>.</a:t>
            </a:r>
            <a:br>
              <a:rPr lang="pt-BR" sz="3100" dirty="0">
                <a:solidFill>
                  <a:schemeClr val="accent1"/>
                </a:solidFill>
              </a:rPr>
            </a:br>
            <a:r>
              <a:rPr lang="en-US" sz="1800" dirty="0" smtClean="0">
                <a:solidFill>
                  <a:srgbClr val="C00000"/>
                </a:solidFill>
              </a:rPr>
              <a:t>Salvation </a:t>
            </a:r>
            <a:r>
              <a:rPr lang="en-US" sz="1800" dirty="0">
                <a:solidFill>
                  <a:srgbClr val="C00000"/>
                </a:solidFill>
              </a:rPr>
              <a:t>does not automatically or instantly turn you into a </a:t>
            </a:r>
            <a:r>
              <a:rPr lang="en-US" sz="1800" u="sng" dirty="0">
                <a:solidFill>
                  <a:srgbClr val="C00000"/>
                </a:solidFill>
              </a:rPr>
              <a:t>healthy</a:t>
            </a:r>
            <a:r>
              <a:rPr lang="en-US" sz="1800" dirty="0">
                <a:solidFill>
                  <a:srgbClr val="C00000"/>
                </a:solidFill>
              </a:rPr>
              <a:t> Christian disciple.</a:t>
            </a:r>
          </a:p>
        </p:txBody>
      </p:sp>
      <p:sp>
        <p:nvSpPr>
          <p:cNvPr id="6" name="Date Placeholder 5"/>
          <p:cNvSpPr>
            <a:spLocks noGrp="1"/>
          </p:cNvSpPr>
          <p:nvPr>
            <p:ph type="dt" sz="half" idx="10"/>
          </p:nvPr>
        </p:nvSpPr>
        <p:spPr/>
        <p:txBody>
          <a:bodyPr/>
          <a:lstStyle/>
          <a:p>
            <a:r>
              <a:rPr lang="en-US" smtClean="0"/>
              <a:t>11/2019</a:t>
            </a:r>
            <a:endParaRPr lang="en-US"/>
          </a:p>
        </p:txBody>
      </p:sp>
    </p:spTree>
    <p:extLst>
      <p:ext uri="{BB962C8B-B14F-4D97-AF65-F5344CB8AC3E}">
        <p14:creationId xmlns:p14="http://schemas.microsoft.com/office/powerpoint/2010/main" val="96926774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 calcmode="lin" valueType="num">
                                      <p:cBhvr additive="base">
                                        <p:cTn id="2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904073" y="6026945"/>
            <a:ext cx="2350681" cy="365125"/>
          </a:xfrm>
        </p:spPr>
        <p:txBody>
          <a:bodyPr/>
          <a:lstStyle/>
          <a:p>
            <a:r>
              <a:rPr lang="en-US" smtClean="0"/>
              <a:t>T501.08   www.iTeenChallenge.org</a:t>
            </a:r>
            <a:endParaRPr lang="en-US"/>
          </a:p>
        </p:txBody>
      </p:sp>
      <p:sp>
        <p:nvSpPr>
          <p:cNvPr id="4" name="Slide Number Placeholder 3"/>
          <p:cNvSpPr>
            <a:spLocks noGrp="1"/>
          </p:cNvSpPr>
          <p:nvPr>
            <p:ph type="sldNum" sz="quarter" idx="12"/>
          </p:nvPr>
        </p:nvSpPr>
        <p:spPr/>
        <p:txBody>
          <a:bodyPr/>
          <a:lstStyle/>
          <a:p>
            <a:fld id="{2B0F847D-B594-46E7-ABAA-98DB647124F3}" type="slidenum">
              <a:rPr lang="en-US" smtClean="0"/>
              <a:pPr/>
              <a:t>30</a:t>
            </a:fld>
            <a:endParaRPr lang="en-US"/>
          </a:p>
        </p:txBody>
      </p:sp>
      <p:sp>
        <p:nvSpPr>
          <p:cNvPr id="5" name="Title 4"/>
          <p:cNvSpPr>
            <a:spLocks noGrp="1"/>
          </p:cNvSpPr>
          <p:nvPr>
            <p:ph type="title"/>
          </p:nvPr>
        </p:nvSpPr>
        <p:spPr>
          <a:xfrm>
            <a:off x="1981200" y="0"/>
            <a:ext cx="8229600" cy="1143000"/>
          </a:xfrm>
        </p:spPr>
        <p:txBody>
          <a:bodyPr>
            <a:normAutofit/>
          </a:bodyPr>
          <a:lstStyle/>
          <a:p>
            <a:r>
              <a:rPr lang="en-US" dirty="0" err="1" smtClean="0"/>
              <a:t>Tarefas</a:t>
            </a:r>
            <a:r>
              <a:rPr lang="en-US" dirty="0" smtClean="0"/>
              <a:t> </a:t>
            </a:r>
            <a:r>
              <a:rPr lang="en-US" dirty="0" err="1" smtClean="0"/>
              <a:t>Pessoais</a:t>
            </a:r>
            <a:r>
              <a:rPr lang="en-US" dirty="0" smtClean="0"/>
              <a:t> </a:t>
            </a:r>
            <a:r>
              <a:rPr lang="en-US" sz="3200" dirty="0" smtClean="0">
                <a:solidFill>
                  <a:srgbClr val="C00000"/>
                </a:solidFill>
              </a:rPr>
              <a:t>Personal Tasks</a:t>
            </a:r>
            <a:endParaRPr lang="en-US" sz="3200" dirty="0"/>
          </a:p>
        </p:txBody>
      </p:sp>
      <p:sp>
        <p:nvSpPr>
          <p:cNvPr id="7" name="Date Placeholder 6"/>
          <p:cNvSpPr>
            <a:spLocks noGrp="1"/>
          </p:cNvSpPr>
          <p:nvPr>
            <p:ph type="dt" sz="half" idx="10"/>
          </p:nvPr>
        </p:nvSpPr>
        <p:spPr>
          <a:xfrm>
            <a:off x="8251032" y="6026944"/>
            <a:ext cx="1920240" cy="365760"/>
          </a:xfrm>
        </p:spPr>
        <p:txBody>
          <a:bodyPr/>
          <a:lstStyle/>
          <a:p>
            <a:r>
              <a:rPr lang="en-US" smtClean="0"/>
              <a:t>11/2019</a:t>
            </a:r>
            <a:endParaRPr lang="en-US"/>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654286987"/>
              </p:ext>
            </p:extLst>
          </p:nvPr>
        </p:nvGraphicFramePr>
        <p:xfrm>
          <a:off x="1828800" y="1219200"/>
          <a:ext cx="8458200" cy="5120640"/>
        </p:xfrm>
        <a:graphic>
          <a:graphicData uri="http://schemas.openxmlformats.org/drawingml/2006/table">
            <a:tbl>
              <a:tblPr firstRow="1" bandRow="1">
                <a:tableStyleId>{5C22544A-7EE6-4342-B048-85BDC9FD1C3A}</a:tableStyleId>
              </a:tblPr>
              <a:tblGrid>
                <a:gridCol w="2735489">
                  <a:extLst>
                    <a:ext uri="{9D8B030D-6E8A-4147-A177-3AD203B41FA5}">
                      <a16:colId xmlns:a16="http://schemas.microsoft.com/office/drawing/2014/main" val="20000"/>
                    </a:ext>
                  </a:extLst>
                </a:gridCol>
                <a:gridCol w="2899778">
                  <a:extLst>
                    <a:ext uri="{9D8B030D-6E8A-4147-A177-3AD203B41FA5}">
                      <a16:colId xmlns:a16="http://schemas.microsoft.com/office/drawing/2014/main" val="20001"/>
                    </a:ext>
                  </a:extLst>
                </a:gridCol>
                <a:gridCol w="2822933">
                  <a:extLst>
                    <a:ext uri="{9D8B030D-6E8A-4147-A177-3AD203B41FA5}">
                      <a16:colId xmlns:a16="http://schemas.microsoft.com/office/drawing/2014/main" val="20002"/>
                    </a:ext>
                  </a:extLst>
                </a:gridCol>
              </a:tblGrid>
              <a:tr h="511757">
                <a:tc>
                  <a:txBody>
                    <a:bodyPr/>
                    <a:lstStyle/>
                    <a:p>
                      <a:pPr marL="0" marR="0" algn="ctr">
                        <a:spcBef>
                          <a:spcPts val="0"/>
                        </a:spcBef>
                        <a:spcAft>
                          <a:spcPts val="0"/>
                        </a:spcAft>
                        <a:tabLst>
                          <a:tab pos="457200" algn="l"/>
                        </a:tabLst>
                      </a:pPr>
                      <a:r>
                        <a:rPr lang="en-US" sz="2400" dirty="0" err="1" smtClean="0">
                          <a:effectLst/>
                        </a:rPr>
                        <a:t>Tarefa</a:t>
                      </a:r>
                      <a:r>
                        <a:rPr lang="en-US" sz="2400" dirty="0" smtClean="0">
                          <a:effectLst/>
                        </a:rPr>
                        <a:t> </a:t>
                      </a:r>
                      <a:r>
                        <a:rPr lang="en-US" sz="2400" dirty="0" err="1" smtClean="0">
                          <a:effectLst/>
                        </a:rPr>
                        <a:t>Pessoal</a:t>
                      </a:r>
                      <a:r>
                        <a:rPr lang="en-US" sz="2400" dirty="0" smtClean="0">
                          <a:effectLst/>
                        </a:rPr>
                        <a:t> #2</a:t>
                      </a:r>
                    </a:p>
                    <a:p>
                      <a:pPr marL="0" marR="0" algn="ctr">
                        <a:spcBef>
                          <a:spcPts val="0"/>
                        </a:spcBef>
                        <a:spcAft>
                          <a:spcPts val="0"/>
                        </a:spcAft>
                        <a:tabLst>
                          <a:tab pos="457200" algn="l"/>
                        </a:tabLst>
                      </a:pPr>
                      <a:r>
                        <a:rPr lang="en-US" sz="1400" dirty="0" smtClean="0">
                          <a:solidFill>
                            <a:schemeClr val="tx2">
                              <a:lumMod val="20000"/>
                              <a:lumOff val="80000"/>
                            </a:schemeClr>
                          </a:solidFill>
                          <a:effectLst/>
                        </a:rPr>
                        <a:t>Personal Task #2</a:t>
                      </a:r>
                      <a:endParaRPr lang="en-US" sz="1400" dirty="0">
                        <a:solidFill>
                          <a:schemeClr val="tx2">
                            <a:lumMod val="20000"/>
                            <a:lumOff val="80000"/>
                          </a:schemeClr>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457200" algn="l"/>
                        </a:tabLst>
                      </a:pPr>
                      <a:r>
                        <a:rPr lang="en-US" sz="2200" dirty="0" err="1" smtClean="0">
                          <a:effectLst/>
                        </a:rPr>
                        <a:t>Versículos</a:t>
                      </a:r>
                      <a:r>
                        <a:rPr lang="en-US" sz="2200" dirty="0" smtClean="0">
                          <a:effectLst/>
                        </a:rPr>
                        <a:t> </a:t>
                      </a:r>
                      <a:r>
                        <a:rPr lang="en-US" sz="2200" dirty="0" err="1" smtClean="0">
                          <a:effectLst/>
                        </a:rPr>
                        <a:t>Bíblicos</a:t>
                      </a:r>
                      <a:r>
                        <a:rPr lang="en-US" sz="2200" dirty="0">
                          <a:effectLst/>
                        </a:rPr>
                        <a:t> </a:t>
                      </a:r>
                      <a:endParaRPr lang="en-US" sz="2200" dirty="0" smtClean="0">
                        <a:effectLst/>
                      </a:endParaRPr>
                    </a:p>
                    <a:p>
                      <a:pPr marL="0" marR="0" indent="0" algn="ctr" defTabSz="914400" rtl="0" eaLnBrk="1" fontAlgn="auto" latinLnBrk="0" hangingPunct="1">
                        <a:lnSpc>
                          <a:spcPct val="100000"/>
                        </a:lnSpc>
                        <a:spcBef>
                          <a:spcPts val="0"/>
                        </a:spcBef>
                        <a:spcAft>
                          <a:spcPts val="0"/>
                        </a:spcAft>
                        <a:buClrTx/>
                        <a:buSzTx/>
                        <a:buFontTx/>
                        <a:buNone/>
                        <a:tabLst>
                          <a:tab pos="457200" algn="l"/>
                        </a:tabLst>
                        <a:defRPr/>
                      </a:pPr>
                      <a:r>
                        <a:rPr lang="en-US" sz="1400" dirty="0" smtClean="0">
                          <a:solidFill>
                            <a:schemeClr val="tx2">
                              <a:lumMod val="20000"/>
                              <a:lumOff val="80000"/>
                            </a:schemeClr>
                          </a:solidFill>
                          <a:effectLst/>
                        </a:rPr>
                        <a:t>Bible Verses</a:t>
                      </a:r>
                      <a:endParaRPr lang="en-US" sz="1400" dirty="0">
                        <a:solidFill>
                          <a:schemeClr val="tx2">
                            <a:lumMod val="20000"/>
                            <a:lumOff val="80000"/>
                          </a:schemeClr>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457200" algn="l"/>
                        </a:tabLst>
                      </a:pPr>
                      <a:r>
                        <a:rPr lang="en-US" sz="2400" dirty="0" err="1" smtClean="0">
                          <a:effectLst/>
                        </a:rPr>
                        <a:t>Passos</a:t>
                      </a:r>
                      <a:r>
                        <a:rPr lang="en-US" sz="2400" dirty="0" smtClean="0">
                          <a:effectLst/>
                        </a:rPr>
                        <a:t> de </a:t>
                      </a:r>
                      <a:r>
                        <a:rPr lang="en-US" sz="2400" dirty="0" err="1" smtClean="0">
                          <a:effectLst/>
                        </a:rPr>
                        <a:t>Ação</a:t>
                      </a:r>
                      <a:endParaRPr lang="en-US" sz="2400" dirty="0" smtClean="0">
                        <a:effectLst/>
                      </a:endParaRPr>
                    </a:p>
                    <a:p>
                      <a:pPr marL="0" marR="0" algn="ctr">
                        <a:spcBef>
                          <a:spcPts val="0"/>
                        </a:spcBef>
                        <a:spcAft>
                          <a:spcPts val="0"/>
                        </a:spcAft>
                        <a:tabLst>
                          <a:tab pos="457200" algn="l"/>
                        </a:tabLst>
                      </a:pPr>
                      <a:r>
                        <a:rPr lang="en-US" sz="1400" dirty="0" smtClean="0">
                          <a:solidFill>
                            <a:schemeClr val="tx2">
                              <a:lumMod val="20000"/>
                              <a:lumOff val="80000"/>
                            </a:schemeClr>
                          </a:solidFill>
                          <a:effectLst/>
                        </a:rPr>
                        <a:t>Action Steps</a:t>
                      </a:r>
                      <a:endParaRPr lang="en-US" sz="1400" dirty="0">
                        <a:solidFill>
                          <a:schemeClr val="tx2">
                            <a:lumMod val="20000"/>
                            <a:lumOff val="80000"/>
                          </a:schemeClr>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298243">
                <a:tc>
                  <a:txBody>
                    <a:bodyPr/>
                    <a:lstStyle/>
                    <a:p>
                      <a:pPr marL="342900" marR="0" lvl="0" indent="-342900">
                        <a:spcBef>
                          <a:spcPts val="0"/>
                        </a:spcBef>
                        <a:spcAft>
                          <a:spcPts val="0"/>
                        </a:spcAft>
                        <a:buFont typeface="Wingdings"/>
                        <a:buChar char=""/>
                      </a:pPr>
                      <a:endParaRPr lang="en-US" sz="1600" dirty="0" smtClean="0">
                        <a:effectLst/>
                      </a:endParaRPr>
                    </a:p>
                    <a:p>
                      <a:pPr marL="342900" marR="0" lvl="0" indent="-342900">
                        <a:spcBef>
                          <a:spcPts val="0"/>
                        </a:spcBef>
                        <a:spcAft>
                          <a:spcPts val="0"/>
                        </a:spcAft>
                        <a:buFont typeface="Wingdings"/>
                        <a:buChar char=""/>
                      </a:pPr>
                      <a:r>
                        <a:rPr lang="pt-BR" sz="1800" kern="1200" dirty="0" smtClean="0">
                          <a:solidFill>
                            <a:schemeClr val="dk1"/>
                          </a:solidFill>
                          <a:effectLst/>
                          <a:latin typeface="+mn-lt"/>
                          <a:ea typeface="+mn-ea"/>
                          <a:cs typeface="+mn-cs"/>
                        </a:rPr>
                        <a:t>Desenvolve a confiança</a:t>
                      </a:r>
                      <a:r>
                        <a:rPr lang="en-US" sz="1800" dirty="0" smtClean="0">
                          <a:effectLst/>
                        </a:rPr>
                        <a:t/>
                      </a:r>
                      <a:br>
                        <a:rPr lang="en-US" sz="1800" dirty="0" smtClean="0">
                          <a:effectLst/>
                        </a:rPr>
                      </a:br>
                      <a:r>
                        <a:rPr lang="en-US" sz="1600" dirty="0" smtClean="0">
                          <a:solidFill>
                            <a:srgbClr val="C00000"/>
                          </a:solidFill>
                          <a:effectLst/>
                        </a:rPr>
                        <a:t>Develops </a:t>
                      </a:r>
                      <a:r>
                        <a:rPr lang="en-US" sz="1600" dirty="0">
                          <a:solidFill>
                            <a:srgbClr val="C00000"/>
                          </a:solidFill>
                          <a:effectLst/>
                        </a:rPr>
                        <a:t>trust</a:t>
                      </a:r>
                      <a:endParaRPr lang="en-US" sz="1600" dirty="0">
                        <a:solidFill>
                          <a:srgbClr val="C00000"/>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600"/>
                        </a:spcBef>
                        <a:spcAft>
                          <a:spcPts val="600"/>
                        </a:spcAft>
                        <a:buClrTx/>
                        <a:buSzTx/>
                        <a:buFontTx/>
                        <a:buNone/>
                        <a:tabLst>
                          <a:tab pos="457200" algn="l"/>
                        </a:tabLst>
                        <a:defRPr/>
                      </a:pPr>
                      <a:r>
                        <a:rPr kumimoji="0" lang="en-US" sz="1800" b="0" i="0" kern="1200" dirty="0" err="1" smtClean="0">
                          <a:solidFill>
                            <a:schemeClr val="dk1"/>
                          </a:solidFill>
                          <a:latin typeface="+mn-lt"/>
                          <a:ea typeface="+mn-ea"/>
                          <a:cs typeface="+mn-cs"/>
                        </a:rPr>
                        <a:t>Provérbios</a:t>
                      </a:r>
                      <a:r>
                        <a:rPr kumimoji="0" lang="en-US" sz="1800" b="0" i="0" kern="1200" dirty="0" smtClean="0">
                          <a:solidFill>
                            <a:schemeClr val="dk1"/>
                          </a:solidFill>
                          <a:latin typeface="+mn-lt"/>
                          <a:ea typeface="+mn-ea"/>
                          <a:cs typeface="+mn-cs"/>
                        </a:rPr>
                        <a:t> </a:t>
                      </a:r>
                      <a:r>
                        <a:rPr kumimoji="0" lang="az-Cyrl-AZ" sz="1800" b="0" i="0" kern="1200" dirty="0" smtClean="0">
                          <a:solidFill>
                            <a:schemeClr val="dk1"/>
                          </a:solidFill>
                          <a:latin typeface="+mn-lt"/>
                          <a:ea typeface="+mn-ea"/>
                          <a:cs typeface="+mn-cs"/>
                        </a:rPr>
                        <a:t> 3:5-6</a:t>
                      </a:r>
                      <a:r>
                        <a:rPr kumimoji="0" lang="en-US" sz="1800" b="0" i="0" kern="1200" dirty="0" smtClean="0">
                          <a:solidFill>
                            <a:schemeClr val="dk1"/>
                          </a:solidFill>
                          <a:latin typeface="+mn-lt"/>
                          <a:ea typeface="+mn-ea"/>
                          <a:cs typeface="+mn-cs"/>
                        </a:rPr>
                        <a:t/>
                      </a:r>
                      <a:br>
                        <a:rPr kumimoji="0" lang="en-US" sz="1800" b="0" i="0" kern="1200" dirty="0" smtClean="0">
                          <a:solidFill>
                            <a:schemeClr val="dk1"/>
                          </a:solidFill>
                          <a:latin typeface="+mn-lt"/>
                          <a:ea typeface="+mn-ea"/>
                          <a:cs typeface="+mn-cs"/>
                        </a:rPr>
                      </a:br>
                      <a:r>
                        <a:rPr lang="en-US" sz="1600" dirty="0" smtClean="0">
                          <a:solidFill>
                            <a:srgbClr val="C00000"/>
                          </a:solidFill>
                          <a:effectLst/>
                        </a:rPr>
                        <a:t>Proverbs </a:t>
                      </a:r>
                      <a:r>
                        <a:rPr lang="en-US" sz="1600" dirty="0">
                          <a:solidFill>
                            <a:srgbClr val="C00000"/>
                          </a:solidFill>
                          <a:effectLst/>
                        </a:rPr>
                        <a:t>3:5-6</a:t>
                      </a:r>
                    </a:p>
                    <a:p>
                      <a:pPr>
                        <a:spcAft>
                          <a:spcPts val="600"/>
                        </a:spcAft>
                      </a:pPr>
                      <a:r>
                        <a:rPr lang="en-US" sz="1800" kern="1200" dirty="0" err="1" smtClean="0">
                          <a:solidFill>
                            <a:schemeClr val="dk1"/>
                          </a:solidFill>
                          <a:effectLst/>
                          <a:latin typeface="+mn-lt"/>
                          <a:ea typeface="+mn-ea"/>
                          <a:cs typeface="+mn-cs"/>
                        </a:rPr>
                        <a:t>Salmos</a:t>
                      </a:r>
                      <a:r>
                        <a:rPr lang="en-US" sz="1800" kern="1200" dirty="0" smtClean="0">
                          <a:solidFill>
                            <a:schemeClr val="dk1"/>
                          </a:solidFill>
                          <a:effectLst/>
                          <a:latin typeface="+mn-lt"/>
                          <a:ea typeface="+mn-ea"/>
                          <a:cs typeface="+mn-cs"/>
                        </a:rPr>
                        <a:t> </a:t>
                      </a:r>
                      <a:r>
                        <a:rPr kumimoji="0" lang="az-Cyrl-AZ" sz="1800" b="0" i="0" kern="1200" dirty="0" smtClean="0">
                          <a:solidFill>
                            <a:schemeClr val="dk1"/>
                          </a:solidFill>
                          <a:latin typeface="+mn-lt"/>
                          <a:ea typeface="+mn-ea"/>
                          <a:cs typeface="+mn-cs"/>
                        </a:rPr>
                        <a:t> 14</a:t>
                      </a:r>
                      <a:r>
                        <a:rPr kumimoji="0" lang="en-US" sz="1800" b="0" i="0" kern="1200" dirty="0" smtClean="0">
                          <a:solidFill>
                            <a:schemeClr val="dk1"/>
                          </a:solidFill>
                          <a:latin typeface="+mn-lt"/>
                          <a:ea typeface="+mn-ea"/>
                          <a:cs typeface="+mn-cs"/>
                        </a:rPr>
                        <a:t>3</a:t>
                      </a:r>
                      <a:r>
                        <a:rPr kumimoji="0" lang="az-Cyrl-AZ" sz="1800" b="0" i="0" kern="1200" dirty="0" smtClean="0">
                          <a:solidFill>
                            <a:schemeClr val="dk1"/>
                          </a:solidFill>
                          <a:latin typeface="+mn-lt"/>
                          <a:ea typeface="+mn-ea"/>
                          <a:cs typeface="+mn-cs"/>
                        </a:rPr>
                        <a:t>:8</a:t>
                      </a:r>
                      <a:r>
                        <a:rPr kumimoji="0" lang="en-US" sz="1600" b="0" i="0" kern="1200" dirty="0" smtClean="0">
                          <a:solidFill>
                            <a:schemeClr val="dk1"/>
                          </a:solidFill>
                          <a:latin typeface="+mn-lt"/>
                          <a:ea typeface="+mn-ea"/>
                          <a:cs typeface="+mn-cs"/>
                        </a:rPr>
                        <a:t/>
                      </a:r>
                      <a:br>
                        <a:rPr kumimoji="0" lang="en-US" sz="1600" b="0" i="0" kern="1200" dirty="0" smtClean="0">
                          <a:solidFill>
                            <a:schemeClr val="dk1"/>
                          </a:solidFill>
                          <a:latin typeface="+mn-lt"/>
                          <a:ea typeface="+mn-ea"/>
                          <a:cs typeface="+mn-cs"/>
                        </a:rPr>
                      </a:br>
                      <a:r>
                        <a:rPr lang="en-US" sz="1600" dirty="0" smtClean="0">
                          <a:solidFill>
                            <a:srgbClr val="C00000"/>
                          </a:solidFill>
                          <a:effectLst/>
                        </a:rPr>
                        <a:t>Psalm 143:8</a:t>
                      </a:r>
                      <a:endParaRPr lang="en-US" sz="1600" dirty="0">
                        <a:solidFill>
                          <a:srgbClr val="C00000"/>
                        </a:solidFill>
                        <a:effectLst/>
                      </a:endParaRPr>
                    </a:p>
                    <a:p>
                      <a:pPr marL="0" marR="0" indent="0" algn="l" defTabSz="914400" rtl="0" eaLnBrk="1" fontAlgn="auto" latinLnBrk="0" hangingPunct="1">
                        <a:lnSpc>
                          <a:spcPct val="100000"/>
                        </a:lnSpc>
                        <a:spcBef>
                          <a:spcPts val="0"/>
                        </a:spcBef>
                        <a:spcAft>
                          <a:spcPts val="600"/>
                        </a:spcAft>
                        <a:buClrTx/>
                        <a:buSzTx/>
                        <a:buFontTx/>
                        <a:buNone/>
                        <a:tabLst>
                          <a:tab pos="457200" algn="l"/>
                        </a:tabLst>
                        <a:defRPr/>
                      </a:pPr>
                      <a:r>
                        <a:rPr lang="en-US" sz="1800" kern="1200" dirty="0" err="1" smtClean="0">
                          <a:solidFill>
                            <a:schemeClr val="dk1"/>
                          </a:solidFill>
                          <a:effectLst/>
                          <a:latin typeface="+mn-lt"/>
                          <a:ea typeface="+mn-ea"/>
                          <a:cs typeface="+mn-cs"/>
                        </a:rPr>
                        <a:t>Salmos</a:t>
                      </a:r>
                      <a:r>
                        <a:rPr lang="en-US" sz="1800" kern="1200" dirty="0" smtClean="0">
                          <a:solidFill>
                            <a:schemeClr val="dk1"/>
                          </a:solidFill>
                          <a:effectLst/>
                          <a:latin typeface="+mn-lt"/>
                          <a:ea typeface="+mn-ea"/>
                          <a:cs typeface="+mn-cs"/>
                        </a:rPr>
                        <a:t> </a:t>
                      </a:r>
                      <a:r>
                        <a:rPr kumimoji="0" lang="az-Cyrl-AZ" sz="1800" b="0" i="0" kern="1200" dirty="0" smtClean="0">
                          <a:solidFill>
                            <a:schemeClr val="dk1"/>
                          </a:solidFill>
                          <a:latin typeface="+mn-lt"/>
                          <a:ea typeface="+mn-ea"/>
                          <a:cs typeface="+mn-cs"/>
                        </a:rPr>
                        <a:t> </a:t>
                      </a:r>
                      <a:r>
                        <a:rPr kumimoji="0" lang="en-US" sz="1800" b="0" i="0" kern="1200" dirty="0" smtClean="0">
                          <a:solidFill>
                            <a:schemeClr val="dk1"/>
                          </a:solidFill>
                          <a:latin typeface="+mn-lt"/>
                          <a:ea typeface="+mn-ea"/>
                          <a:cs typeface="+mn-cs"/>
                        </a:rPr>
                        <a:t>40</a:t>
                      </a:r>
                      <a:r>
                        <a:rPr kumimoji="0" lang="az-Cyrl-AZ" sz="1800" b="0" i="0" kern="1200" dirty="0" smtClean="0">
                          <a:solidFill>
                            <a:schemeClr val="dk1"/>
                          </a:solidFill>
                          <a:latin typeface="+mn-lt"/>
                          <a:ea typeface="+mn-ea"/>
                          <a:cs typeface="+mn-cs"/>
                        </a:rPr>
                        <a:t>:4</a:t>
                      </a:r>
                      <a:r>
                        <a:rPr kumimoji="0" lang="az-Cyrl-AZ" sz="1600" b="0" i="0" kern="1200" dirty="0" smtClean="0">
                          <a:solidFill>
                            <a:schemeClr val="dk1"/>
                          </a:solidFill>
                          <a:latin typeface="+mn-lt"/>
                          <a:ea typeface="+mn-ea"/>
                          <a:cs typeface="+mn-cs"/>
                        </a:rPr>
                        <a:t> </a:t>
                      </a:r>
                      <a:r>
                        <a:rPr kumimoji="0" lang="en-US" sz="1600" b="0" i="0" kern="1200" dirty="0" smtClean="0">
                          <a:solidFill>
                            <a:schemeClr val="dk1"/>
                          </a:solidFill>
                          <a:latin typeface="+mn-lt"/>
                          <a:ea typeface="+mn-ea"/>
                          <a:cs typeface="+mn-cs"/>
                        </a:rPr>
                        <a:t/>
                      </a:r>
                      <a:br>
                        <a:rPr kumimoji="0" lang="en-US" sz="1600" b="0" i="0" kern="1200" dirty="0" smtClean="0">
                          <a:solidFill>
                            <a:schemeClr val="dk1"/>
                          </a:solidFill>
                          <a:latin typeface="+mn-lt"/>
                          <a:ea typeface="+mn-ea"/>
                          <a:cs typeface="+mn-cs"/>
                        </a:rPr>
                      </a:br>
                      <a:r>
                        <a:rPr lang="en-US" sz="1600" dirty="0" smtClean="0">
                          <a:solidFill>
                            <a:srgbClr val="C00000"/>
                          </a:solidFill>
                          <a:effectLst/>
                        </a:rPr>
                        <a:t>Psalm </a:t>
                      </a:r>
                      <a:r>
                        <a:rPr lang="en-US" sz="1600" dirty="0">
                          <a:solidFill>
                            <a:srgbClr val="C00000"/>
                          </a:solidFill>
                          <a:effectLst/>
                        </a:rPr>
                        <a:t>40:4</a:t>
                      </a:r>
                    </a:p>
                    <a:p>
                      <a:pPr marL="0" marR="0" indent="0" algn="l" defTabSz="914400" rtl="0" eaLnBrk="1" fontAlgn="auto" latinLnBrk="0" hangingPunct="1">
                        <a:lnSpc>
                          <a:spcPct val="100000"/>
                        </a:lnSpc>
                        <a:spcBef>
                          <a:spcPts val="0"/>
                        </a:spcBef>
                        <a:spcAft>
                          <a:spcPts val="600"/>
                        </a:spcAft>
                        <a:buClrTx/>
                        <a:buSzTx/>
                        <a:buFontTx/>
                        <a:buNone/>
                        <a:tabLst>
                          <a:tab pos="457200" algn="l"/>
                        </a:tabLst>
                        <a:defRPr/>
                      </a:pPr>
                      <a:r>
                        <a:rPr kumimoji="0" lang="en-US" sz="1800" b="0" i="0" kern="1200" dirty="0" err="1" smtClean="0">
                          <a:solidFill>
                            <a:schemeClr val="dk1"/>
                          </a:solidFill>
                          <a:latin typeface="+mn-lt"/>
                          <a:ea typeface="+mn-ea"/>
                          <a:cs typeface="+mn-cs"/>
                        </a:rPr>
                        <a:t>Provérbios</a:t>
                      </a:r>
                      <a:r>
                        <a:rPr kumimoji="0" lang="az-Cyrl-AZ" sz="1800" b="0" i="0" kern="1200" dirty="0" smtClean="0">
                          <a:solidFill>
                            <a:schemeClr val="dk1"/>
                          </a:solidFill>
                          <a:latin typeface="+mn-lt"/>
                          <a:ea typeface="+mn-ea"/>
                          <a:cs typeface="+mn-cs"/>
                        </a:rPr>
                        <a:t> 11:28</a:t>
                      </a:r>
                      <a:r>
                        <a:rPr kumimoji="0" lang="en-US" sz="1600" b="0" i="0" kern="1200" dirty="0" smtClean="0">
                          <a:solidFill>
                            <a:schemeClr val="dk1"/>
                          </a:solidFill>
                          <a:latin typeface="+mn-lt"/>
                          <a:ea typeface="+mn-ea"/>
                          <a:cs typeface="+mn-cs"/>
                        </a:rPr>
                        <a:t/>
                      </a:r>
                      <a:br>
                        <a:rPr kumimoji="0" lang="en-US" sz="1600" b="0" i="0" kern="1200" dirty="0" smtClean="0">
                          <a:solidFill>
                            <a:schemeClr val="dk1"/>
                          </a:solidFill>
                          <a:latin typeface="+mn-lt"/>
                          <a:ea typeface="+mn-ea"/>
                          <a:cs typeface="+mn-cs"/>
                        </a:rPr>
                      </a:br>
                      <a:r>
                        <a:rPr lang="en-US" sz="1600" dirty="0" smtClean="0">
                          <a:solidFill>
                            <a:srgbClr val="C00000"/>
                          </a:solidFill>
                          <a:effectLst/>
                        </a:rPr>
                        <a:t>Proverbs </a:t>
                      </a:r>
                      <a:r>
                        <a:rPr lang="en-US" sz="1600" dirty="0">
                          <a:solidFill>
                            <a:srgbClr val="C00000"/>
                          </a:solidFill>
                          <a:effectLst/>
                        </a:rPr>
                        <a:t>11:28</a:t>
                      </a:r>
                    </a:p>
                    <a:p>
                      <a:pPr marL="0" marR="0" indent="0" algn="l" defTabSz="914400" rtl="0" eaLnBrk="1" fontAlgn="auto" latinLnBrk="0" hangingPunct="1">
                        <a:lnSpc>
                          <a:spcPct val="100000"/>
                        </a:lnSpc>
                        <a:spcBef>
                          <a:spcPts val="0"/>
                        </a:spcBef>
                        <a:spcAft>
                          <a:spcPts val="600"/>
                        </a:spcAft>
                        <a:buClrTx/>
                        <a:buSzTx/>
                        <a:buFontTx/>
                        <a:buNone/>
                        <a:tabLst>
                          <a:tab pos="457200" algn="l"/>
                        </a:tabLst>
                        <a:defRPr/>
                      </a:pPr>
                      <a:r>
                        <a:rPr lang="en-US" sz="1800" dirty="0" smtClean="0">
                          <a:effectLst/>
                        </a:rPr>
                        <a:t>1 Corinthians 13:7</a:t>
                      </a:r>
                      <a:r>
                        <a:rPr lang="en-US" sz="1600" dirty="0" smtClean="0">
                          <a:effectLst/>
                        </a:rPr>
                        <a:t/>
                      </a:r>
                      <a:br>
                        <a:rPr lang="en-US" sz="1600" dirty="0" smtClean="0">
                          <a:effectLst/>
                        </a:rPr>
                      </a:br>
                      <a:r>
                        <a:rPr kumimoji="0" lang="az-Cyrl-AZ" sz="1600" b="0" i="0" kern="1200" dirty="0" smtClean="0">
                          <a:solidFill>
                            <a:srgbClr val="C00000"/>
                          </a:solidFill>
                          <a:latin typeface="+mn-lt"/>
                          <a:ea typeface="+mn-ea"/>
                          <a:cs typeface="+mn-cs"/>
                        </a:rPr>
                        <a:t>1</a:t>
                      </a:r>
                      <a:r>
                        <a:rPr kumimoji="0" lang="en-US" sz="1600" b="0" i="0" kern="1200" baseline="0" dirty="0" smtClean="0">
                          <a:solidFill>
                            <a:srgbClr val="C00000"/>
                          </a:solidFill>
                          <a:latin typeface="+mn-lt"/>
                          <a:ea typeface="+mn-ea"/>
                          <a:cs typeface="+mn-cs"/>
                        </a:rPr>
                        <a:t> </a:t>
                      </a:r>
                      <a:r>
                        <a:rPr kumimoji="0" lang="en-US" sz="1600" b="0" i="0" kern="1200" baseline="0" dirty="0" err="1" smtClean="0">
                          <a:solidFill>
                            <a:srgbClr val="C00000"/>
                          </a:solidFill>
                          <a:latin typeface="+mn-lt"/>
                          <a:ea typeface="+mn-ea"/>
                          <a:cs typeface="+mn-cs"/>
                        </a:rPr>
                        <a:t>Coríntios</a:t>
                      </a:r>
                      <a:r>
                        <a:rPr kumimoji="0" lang="en-US" sz="1600" b="0" i="0" kern="1200" baseline="0" dirty="0" smtClean="0">
                          <a:solidFill>
                            <a:srgbClr val="C00000"/>
                          </a:solidFill>
                          <a:latin typeface="+mn-lt"/>
                          <a:ea typeface="+mn-ea"/>
                          <a:cs typeface="+mn-cs"/>
                        </a:rPr>
                        <a:t> </a:t>
                      </a:r>
                      <a:r>
                        <a:rPr kumimoji="0" lang="az-Cyrl-AZ" sz="1600" b="0" i="0" kern="1200" dirty="0" smtClean="0">
                          <a:solidFill>
                            <a:srgbClr val="C00000"/>
                          </a:solidFill>
                          <a:latin typeface="+mn-lt"/>
                          <a:ea typeface="+mn-ea"/>
                          <a:cs typeface="+mn-cs"/>
                        </a:rPr>
                        <a:t>13:7</a:t>
                      </a:r>
                    </a:p>
                    <a:p>
                      <a:pPr marL="0" marR="0" indent="0" algn="l" defTabSz="914400" rtl="0" eaLnBrk="1" fontAlgn="auto" latinLnBrk="0" hangingPunct="1">
                        <a:lnSpc>
                          <a:spcPct val="100000"/>
                        </a:lnSpc>
                        <a:spcBef>
                          <a:spcPts val="0"/>
                        </a:spcBef>
                        <a:spcAft>
                          <a:spcPts val="600"/>
                        </a:spcAft>
                        <a:buClrTx/>
                        <a:buSzTx/>
                        <a:buFontTx/>
                        <a:buNone/>
                        <a:tabLst>
                          <a:tab pos="457200" algn="l"/>
                        </a:tabLst>
                        <a:defRPr/>
                      </a:pPr>
                      <a:r>
                        <a:rPr kumimoji="0" lang="en-US" sz="1800" b="0" i="0" kern="1200" dirty="0" err="1" smtClean="0">
                          <a:solidFill>
                            <a:schemeClr val="dk1"/>
                          </a:solidFill>
                          <a:latin typeface="+mn-lt"/>
                          <a:ea typeface="+mn-ea"/>
                          <a:cs typeface="+mn-cs"/>
                        </a:rPr>
                        <a:t>Provérbios</a:t>
                      </a:r>
                      <a:r>
                        <a:rPr kumimoji="0" lang="az-Cyrl-AZ" sz="1800" b="0" i="0" kern="1200" dirty="0" smtClean="0">
                          <a:solidFill>
                            <a:schemeClr val="dk1"/>
                          </a:solidFill>
                          <a:latin typeface="+mn-lt"/>
                          <a:ea typeface="+mn-ea"/>
                          <a:cs typeface="+mn-cs"/>
                        </a:rPr>
                        <a:t> 28:26</a:t>
                      </a:r>
                      <a:r>
                        <a:rPr kumimoji="0" lang="en-US" sz="1600" b="0" i="0" kern="1200" dirty="0" smtClean="0">
                          <a:solidFill>
                            <a:schemeClr val="dk1"/>
                          </a:solidFill>
                          <a:latin typeface="+mn-lt"/>
                          <a:ea typeface="+mn-ea"/>
                          <a:cs typeface="+mn-cs"/>
                        </a:rPr>
                        <a:t/>
                      </a:r>
                      <a:br>
                        <a:rPr kumimoji="0" lang="en-US" sz="1600" b="0" i="0" kern="1200" dirty="0" smtClean="0">
                          <a:solidFill>
                            <a:schemeClr val="dk1"/>
                          </a:solidFill>
                          <a:latin typeface="+mn-lt"/>
                          <a:ea typeface="+mn-ea"/>
                          <a:cs typeface="+mn-cs"/>
                        </a:rPr>
                      </a:br>
                      <a:r>
                        <a:rPr lang="en-US" sz="1600" dirty="0" smtClean="0">
                          <a:solidFill>
                            <a:srgbClr val="C00000"/>
                          </a:solidFill>
                          <a:effectLst/>
                        </a:rPr>
                        <a:t>Proverbs </a:t>
                      </a:r>
                      <a:r>
                        <a:rPr lang="en-US" sz="1600" dirty="0">
                          <a:solidFill>
                            <a:srgbClr val="C00000"/>
                          </a:solidFill>
                          <a:effectLst/>
                        </a:rPr>
                        <a:t>28:26</a:t>
                      </a:r>
                    </a:p>
                    <a:p>
                      <a:pPr marL="0" marR="0" indent="0" algn="l" defTabSz="914400" rtl="0" eaLnBrk="1" fontAlgn="auto" latinLnBrk="0" hangingPunct="1">
                        <a:lnSpc>
                          <a:spcPct val="100000"/>
                        </a:lnSpc>
                        <a:spcBef>
                          <a:spcPts val="0"/>
                        </a:spcBef>
                        <a:spcAft>
                          <a:spcPts val="600"/>
                        </a:spcAft>
                        <a:buClrTx/>
                        <a:buSzTx/>
                        <a:buFontTx/>
                        <a:buNone/>
                        <a:tabLst>
                          <a:tab pos="457200" algn="l"/>
                        </a:tabLst>
                        <a:defRPr/>
                      </a:pPr>
                      <a:r>
                        <a:rPr lang="en-US" sz="1800" kern="1200" dirty="0" err="1" smtClean="0">
                          <a:solidFill>
                            <a:schemeClr val="dk1"/>
                          </a:solidFill>
                          <a:effectLst/>
                          <a:latin typeface="+mn-lt"/>
                          <a:ea typeface="+mn-ea"/>
                          <a:cs typeface="+mn-cs"/>
                        </a:rPr>
                        <a:t>Mateus</a:t>
                      </a:r>
                      <a:r>
                        <a:rPr lang="en-US" sz="1800" kern="1200" dirty="0" smtClean="0">
                          <a:solidFill>
                            <a:schemeClr val="dk1"/>
                          </a:solidFill>
                          <a:effectLst/>
                          <a:latin typeface="+mn-lt"/>
                          <a:ea typeface="+mn-ea"/>
                          <a:cs typeface="+mn-cs"/>
                        </a:rPr>
                        <a:t> </a:t>
                      </a:r>
                      <a:r>
                        <a:rPr kumimoji="0" lang="az-Cyrl-AZ" sz="1800" b="0" i="0" kern="1200" dirty="0" smtClean="0">
                          <a:solidFill>
                            <a:schemeClr val="dk1"/>
                          </a:solidFill>
                          <a:latin typeface="+mn-lt"/>
                          <a:ea typeface="+mn-ea"/>
                          <a:cs typeface="+mn-cs"/>
                        </a:rPr>
                        <a:t>25:21</a:t>
                      </a:r>
                      <a:r>
                        <a:rPr kumimoji="0" lang="en-US" sz="1600" b="0" i="0" kern="1200" dirty="0" smtClean="0">
                          <a:solidFill>
                            <a:schemeClr val="dk1"/>
                          </a:solidFill>
                          <a:latin typeface="+mn-lt"/>
                          <a:ea typeface="+mn-ea"/>
                          <a:cs typeface="+mn-cs"/>
                        </a:rPr>
                        <a:t/>
                      </a:r>
                      <a:br>
                        <a:rPr kumimoji="0" lang="en-US" sz="1600" b="0" i="0" kern="1200" dirty="0" smtClean="0">
                          <a:solidFill>
                            <a:schemeClr val="dk1"/>
                          </a:solidFill>
                          <a:latin typeface="+mn-lt"/>
                          <a:ea typeface="+mn-ea"/>
                          <a:cs typeface="+mn-cs"/>
                        </a:rPr>
                      </a:br>
                      <a:r>
                        <a:rPr lang="en-US" sz="1600" dirty="0" smtClean="0">
                          <a:solidFill>
                            <a:srgbClr val="C00000"/>
                          </a:solidFill>
                          <a:effectLst/>
                        </a:rPr>
                        <a:t>Matthew </a:t>
                      </a:r>
                      <a:r>
                        <a:rPr lang="en-US" sz="1600" dirty="0">
                          <a:solidFill>
                            <a:srgbClr val="C00000"/>
                          </a:solidFill>
                          <a:effectLst/>
                        </a:rPr>
                        <a:t>25:21</a:t>
                      </a:r>
                      <a:endParaRPr lang="en-US" sz="1600" dirty="0">
                        <a:solidFill>
                          <a:srgbClr val="C00000"/>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spcAft>
                          <a:spcPts val="1200"/>
                        </a:spcAft>
                      </a:pPr>
                      <a:r>
                        <a:rPr kumimoji="0" lang="pt-BR" sz="1800" kern="1200" dirty="0" smtClean="0">
                          <a:solidFill>
                            <a:schemeClr val="dk1"/>
                          </a:solidFill>
                          <a:latin typeface="+mn-lt"/>
                          <a:ea typeface="+mn-ea"/>
                          <a:cs typeface="+mn-cs"/>
                        </a:rPr>
                        <a:t>Como posso confiar no Senhor com todo o meu coração, hoje</a:t>
                      </a:r>
                      <a:r>
                        <a:rPr kumimoji="0" lang="ru-RU" sz="1800" kern="1200" dirty="0" smtClean="0">
                          <a:solidFill>
                            <a:schemeClr val="dk1"/>
                          </a:solidFill>
                          <a:latin typeface="+mn-lt"/>
                          <a:ea typeface="+mn-ea"/>
                          <a:cs typeface="+mn-cs"/>
                        </a:rPr>
                        <a:t>?</a:t>
                      </a:r>
                      <a:r>
                        <a:rPr kumimoji="0" lang="en-US" sz="1800" kern="1200" dirty="0" smtClean="0">
                          <a:solidFill>
                            <a:schemeClr val="dk1"/>
                          </a:solidFill>
                          <a:latin typeface="+mn-lt"/>
                          <a:ea typeface="+mn-ea"/>
                          <a:cs typeface="+mn-cs"/>
                        </a:rPr>
                        <a:t/>
                      </a:r>
                      <a:br>
                        <a:rPr kumimoji="0" lang="en-US" sz="1800" kern="1200" dirty="0" smtClean="0">
                          <a:solidFill>
                            <a:schemeClr val="dk1"/>
                          </a:solidFill>
                          <a:latin typeface="+mn-lt"/>
                          <a:ea typeface="+mn-ea"/>
                          <a:cs typeface="+mn-cs"/>
                        </a:rPr>
                      </a:br>
                      <a:r>
                        <a:rPr lang="en-US" sz="1200" dirty="0" smtClean="0">
                          <a:solidFill>
                            <a:srgbClr val="C00000"/>
                          </a:solidFill>
                          <a:effectLst/>
                        </a:rPr>
                        <a:t>How </a:t>
                      </a:r>
                      <a:r>
                        <a:rPr lang="en-US" sz="1200" dirty="0">
                          <a:solidFill>
                            <a:srgbClr val="C00000"/>
                          </a:solidFill>
                          <a:effectLst/>
                        </a:rPr>
                        <a:t>can I trust in the Lord with all my heart today?</a:t>
                      </a:r>
                    </a:p>
                    <a:p>
                      <a:pPr lvl="0">
                        <a:spcAft>
                          <a:spcPts val="1200"/>
                        </a:spcAft>
                      </a:pPr>
                      <a:r>
                        <a:rPr kumimoji="0" lang="pt-BR" sz="1800" kern="1200" dirty="0" smtClean="0">
                          <a:solidFill>
                            <a:schemeClr val="dk1"/>
                          </a:solidFill>
                          <a:latin typeface="+mn-lt"/>
                          <a:ea typeface="+mn-ea"/>
                          <a:cs typeface="+mn-cs"/>
                        </a:rPr>
                        <a:t>Como o meu amor por esta pessoa se relaciona com a minha capacidade de confiar nela</a:t>
                      </a:r>
                      <a:r>
                        <a:rPr kumimoji="0" lang="ru-RU" sz="1800" kern="1200" dirty="0" smtClean="0">
                          <a:solidFill>
                            <a:schemeClr val="dk1"/>
                          </a:solidFill>
                          <a:latin typeface="+mn-lt"/>
                          <a:ea typeface="+mn-ea"/>
                          <a:cs typeface="+mn-cs"/>
                        </a:rPr>
                        <a:t>?</a:t>
                      </a:r>
                      <a:r>
                        <a:rPr kumimoji="0" lang="en-US" sz="1800" kern="1200" dirty="0" smtClean="0">
                          <a:solidFill>
                            <a:schemeClr val="dk1"/>
                          </a:solidFill>
                          <a:latin typeface="+mn-lt"/>
                          <a:ea typeface="+mn-ea"/>
                          <a:cs typeface="+mn-cs"/>
                        </a:rPr>
                        <a:t/>
                      </a:r>
                      <a:br>
                        <a:rPr kumimoji="0" lang="en-US" sz="1800" kern="1200" dirty="0" smtClean="0">
                          <a:solidFill>
                            <a:schemeClr val="dk1"/>
                          </a:solidFill>
                          <a:latin typeface="+mn-lt"/>
                          <a:ea typeface="+mn-ea"/>
                          <a:cs typeface="+mn-cs"/>
                        </a:rPr>
                      </a:br>
                      <a:r>
                        <a:rPr lang="en-US" sz="1200" dirty="0" smtClean="0">
                          <a:solidFill>
                            <a:srgbClr val="C00000"/>
                          </a:solidFill>
                          <a:effectLst/>
                        </a:rPr>
                        <a:t>How </a:t>
                      </a:r>
                      <a:r>
                        <a:rPr lang="en-US" sz="1200" dirty="0">
                          <a:solidFill>
                            <a:srgbClr val="C00000"/>
                          </a:solidFill>
                          <a:effectLst/>
                        </a:rPr>
                        <a:t>does my love for this person relate to my ability to trust this person?</a:t>
                      </a:r>
                    </a:p>
                    <a:p>
                      <a:pPr lvl="0">
                        <a:spcAft>
                          <a:spcPts val="1200"/>
                        </a:spcAft>
                      </a:pPr>
                      <a:r>
                        <a:rPr kumimoji="0" lang="pt-BR" sz="1800" kern="1200" dirty="0" smtClean="0">
                          <a:solidFill>
                            <a:schemeClr val="dk1"/>
                          </a:solidFill>
                          <a:latin typeface="+mn-lt"/>
                          <a:ea typeface="+mn-ea"/>
                          <a:cs typeface="+mn-cs"/>
                        </a:rPr>
                        <a:t>O que esta pessoa fez para me levar a não confiar nela</a:t>
                      </a:r>
                      <a:r>
                        <a:rPr kumimoji="0" lang="ru-RU" sz="1800" kern="1200" dirty="0" smtClean="0">
                          <a:solidFill>
                            <a:schemeClr val="dk1"/>
                          </a:solidFill>
                          <a:latin typeface="+mn-lt"/>
                          <a:ea typeface="+mn-ea"/>
                          <a:cs typeface="+mn-cs"/>
                        </a:rPr>
                        <a:t>?</a:t>
                      </a:r>
                      <a:r>
                        <a:rPr kumimoji="0" lang="en-US" sz="1800" kern="1200" dirty="0" smtClean="0">
                          <a:solidFill>
                            <a:schemeClr val="dk1"/>
                          </a:solidFill>
                          <a:latin typeface="+mn-lt"/>
                          <a:ea typeface="+mn-ea"/>
                          <a:cs typeface="+mn-cs"/>
                        </a:rPr>
                        <a:t/>
                      </a:r>
                      <a:br>
                        <a:rPr kumimoji="0" lang="en-US" sz="1800" kern="1200" dirty="0" smtClean="0">
                          <a:solidFill>
                            <a:schemeClr val="dk1"/>
                          </a:solidFill>
                          <a:latin typeface="+mn-lt"/>
                          <a:ea typeface="+mn-ea"/>
                          <a:cs typeface="+mn-cs"/>
                        </a:rPr>
                      </a:br>
                      <a:r>
                        <a:rPr lang="en-US" sz="1200" dirty="0" smtClean="0">
                          <a:solidFill>
                            <a:srgbClr val="C00000"/>
                          </a:solidFill>
                          <a:effectLst/>
                        </a:rPr>
                        <a:t>What </a:t>
                      </a:r>
                      <a:r>
                        <a:rPr lang="en-US" sz="1200" dirty="0">
                          <a:solidFill>
                            <a:srgbClr val="C00000"/>
                          </a:solidFill>
                          <a:effectLst/>
                        </a:rPr>
                        <a:t>has this person done to cause me to not trust them?</a:t>
                      </a:r>
                    </a:p>
                    <a:p>
                      <a:pPr marL="0" marR="0">
                        <a:spcBef>
                          <a:spcPts val="0"/>
                        </a:spcBef>
                        <a:spcAft>
                          <a:spcPts val="800"/>
                        </a:spcAft>
                      </a:pPr>
                      <a:r>
                        <a:rPr lang="en-US" sz="1600" dirty="0">
                          <a:effectLst/>
                        </a:rPr>
                        <a:t> </a:t>
                      </a:r>
                      <a:endParaRPr lang="en-US" sz="16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3437885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70517" y="2213067"/>
            <a:ext cx="5163670" cy="3877815"/>
          </a:xfrm>
        </p:spPr>
        <p:txBody>
          <a:bodyPr>
            <a:normAutofit fontScale="77500" lnSpcReduction="20000"/>
          </a:bodyPr>
          <a:lstStyle/>
          <a:p>
            <a:pPr marL="624078" indent="-514350">
              <a:buFont typeface="+mj-lt"/>
              <a:buAutoNum type="arabicPeriod"/>
            </a:pPr>
            <a:r>
              <a:rPr lang="en-US" dirty="0">
                <a:solidFill>
                  <a:schemeClr val="accent5"/>
                </a:solidFill>
              </a:rPr>
              <a:t>a gift</a:t>
            </a:r>
          </a:p>
          <a:p>
            <a:pPr marL="624078" indent="-514350">
              <a:buFont typeface="+mj-lt"/>
              <a:buAutoNum type="arabicPeriod"/>
            </a:pPr>
            <a:r>
              <a:rPr lang="en-US" dirty="0">
                <a:solidFill>
                  <a:schemeClr val="accent5"/>
                </a:solidFill>
              </a:rPr>
              <a:t>correction, rebuke</a:t>
            </a:r>
          </a:p>
          <a:p>
            <a:pPr marL="624078" indent="-514350">
              <a:buFont typeface="+mj-lt"/>
              <a:buAutoNum type="arabicPeriod"/>
            </a:pPr>
            <a:r>
              <a:rPr lang="en-US" dirty="0">
                <a:solidFill>
                  <a:schemeClr val="accent5"/>
                </a:solidFill>
              </a:rPr>
              <a:t>discipline</a:t>
            </a:r>
          </a:p>
          <a:p>
            <a:pPr marL="624078" indent="-514350">
              <a:buFont typeface="+mj-lt"/>
              <a:buAutoNum type="arabicPeriod"/>
            </a:pPr>
            <a:r>
              <a:rPr lang="en-US" dirty="0">
                <a:solidFill>
                  <a:schemeClr val="accent5"/>
                </a:solidFill>
              </a:rPr>
              <a:t>a compliment</a:t>
            </a:r>
          </a:p>
          <a:p>
            <a:pPr marL="624078" indent="-514350">
              <a:buFont typeface="+mj-lt"/>
              <a:buAutoNum type="arabicPeriod"/>
            </a:pPr>
            <a:r>
              <a:rPr lang="en-US" dirty="0">
                <a:solidFill>
                  <a:schemeClr val="accent5"/>
                </a:solidFill>
              </a:rPr>
              <a:t>an insult, an attack</a:t>
            </a:r>
          </a:p>
          <a:p>
            <a:pPr marL="624078" indent="-514350">
              <a:buFont typeface="+mj-lt"/>
              <a:buAutoNum type="arabicPeriod"/>
            </a:pPr>
            <a:r>
              <a:rPr lang="en-US" dirty="0">
                <a:solidFill>
                  <a:schemeClr val="accent5"/>
                </a:solidFill>
              </a:rPr>
              <a:t>love</a:t>
            </a:r>
          </a:p>
          <a:p>
            <a:pPr marL="624078" indent="-514350">
              <a:buFont typeface="+mj-lt"/>
              <a:buAutoNum type="arabicPeriod"/>
            </a:pPr>
            <a:r>
              <a:rPr lang="en-US" dirty="0">
                <a:solidFill>
                  <a:schemeClr val="accent5"/>
                </a:solidFill>
              </a:rPr>
              <a:t>an act of kindness from someone else</a:t>
            </a:r>
          </a:p>
          <a:p>
            <a:pPr marL="624078" indent="-514350">
              <a:buFont typeface="+mj-lt"/>
              <a:buAutoNum type="arabicPeriod"/>
            </a:pPr>
            <a:r>
              <a:rPr lang="en-US" dirty="0">
                <a:solidFill>
                  <a:schemeClr val="accent5"/>
                </a:solidFill>
              </a:rPr>
              <a:t>an offer to help you</a:t>
            </a:r>
          </a:p>
          <a:p>
            <a:pPr marL="624078" indent="-514350">
              <a:buFont typeface="+mj-lt"/>
              <a:buAutoNum type="arabicPeriod"/>
            </a:pPr>
            <a:r>
              <a:rPr lang="en-US" dirty="0">
                <a:solidFill>
                  <a:schemeClr val="accent5"/>
                </a:solidFill>
              </a:rPr>
              <a:t>an opportunity</a:t>
            </a:r>
          </a:p>
          <a:p>
            <a:pPr marL="624078" indent="-514350">
              <a:buFont typeface="+mj-lt"/>
              <a:buAutoNum type="arabicPeriod"/>
            </a:pPr>
            <a:r>
              <a:rPr lang="en-US" dirty="0">
                <a:solidFill>
                  <a:schemeClr val="accent5"/>
                </a:solidFill>
              </a:rPr>
              <a:t>a problem</a:t>
            </a:r>
          </a:p>
          <a:p>
            <a:pPr marL="624078" indent="-514350">
              <a:buFont typeface="+mj-lt"/>
              <a:buAutoNum type="arabicPeriod"/>
            </a:pPr>
            <a:r>
              <a:rPr lang="en-US" dirty="0">
                <a:solidFill>
                  <a:schemeClr val="accent5"/>
                </a:solidFill>
              </a:rPr>
              <a:t>an interruption</a:t>
            </a:r>
          </a:p>
          <a:p>
            <a:pPr marL="624078" indent="-514350">
              <a:buFont typeface="+mj-lt"/>
              <a:buAutoNum type="arabicPeriod"/>
            </a:pPr>
            <a:r>
              <a:rPr lang="en-US" dirty="0">
                <a:solidFill>
                  <a:schemeClr val="accent5"/>
                </a:solidFill>
              </a:rPr>
              <a:t>a hard assignment</a:t>
            </a:r>
          </a:p>
          <a:p>
            <a:pPr marL="624078" indent="-514350">
              <a:buFont typeface="+mj-lt"/>
              <a:buAutoNum type="arabicPeriod"/>
            </a:pPr>
            <a:r>
              <a:rPr lang="en-US" dirty="0">
                <a:solidFill>
                  <a:schemeClr val="accent5"/>
                </a:solidFill>
              </a:rPr>
              <a:t>a negative thought</a:t>
            </a:r>
          </a:p>
          <a:p>
            <a:pPr marL="109728" indent="0">
              <a:buNone/>
            </a:pPr>
            <a:endParaRPr lang="en-US" dirty="0"/>
          </a:p>
        </p:txBody>
      </p:sp>
      <p:sp>
        <p:nvSpPr>
          <p:cNvPr id="3" name="Date Placeholder 2"/>
          <p:cNvSpPr>
            <a:spLocks noGrp="1"/>
          </p:cNvSpPr>
          <p:nvPr>
            <p:ph type="dt" sz="half" idx="10"/>
          </p:nvPr>
        </p:nvSpPr>
        <p:spPr/>
        <p:txBody>
          <a:bodyPr/>
          <a:lstStyle/>
          <a:p>
            <a:r>
              <a:rPr lang="en-US" smtClean="0"/>
              <a:t>09/2018</a:t>
            </a:r>
            <a:endParaRPr lang="en-US"/>
          </a:p>
        </p:txBody>
      </p:sp>
      <p:sp>
        <p:nvSpPr>
          <p:cNvPr id="4" name="Footer Placeholder 3"/>
          <p:cNvSpPr>
            <a:spLocks noGrp="1"/>
          </p:cNvSpPr>
          <p:nvPr>
            <p:ph type="ftr" sz="quarter" idx="11"/>
          </p:nvPr>
        </p:nvSpPr>
        <p:spPr/>
        <p:txBody>
          <a:bodyPr/>
          <a:lstStyle/>
          <a:p>
            <a:r>
              <a:rPr lang="en-US" smtClean="0"/>
              <a:t>T501.08</a:t>
            </a:r>
            <a:endParaRPr lang="en-US"/>
          </a:p>
        </p:txBody>
      </p:sp>
      <p:sp>
        <p:nvSpPr>
          <p:cNvPr id="5" name="Slide Number Placeholder 4"/>
          <p:cNvSpPr>
            <a:spLocks noGrp="1"/>
          </p:cNvSpPr>
          <p:nvPr>
            <p:ph type="sldNum" sz="quarter" idx="12"/>
          </p:nvPr>
        </p:nvSpPr>
        <p:spPr/>
        <p:txBody>
          <a:bodyPr/>
          <a:lstStyle/>
          <a:p>
            <a:fld id="{2B0F847D-B594-46E7-ABAA-98DB647124F3}" type="slidenum">
              <a:rPr lang="en-US" smtClean="0"/>
              <a:pPr/>
              <a:t>31</a:t>
            </a:fld>
            <a:endParaRPr lang="en-US"/>
          </a:p>
        </p:txBody>
      </p:sp>
      <p:sp>
        <p:nvSpPr>
          <p:cNvPr id="6" name="Title 5"/>
          <p:cNvSpPr>
            <a:spLocks noGrp="1"/>
          </p:cNvSpPr>
          <p:nvPr>
            <p:ph type="title"/>
          </p:nvPr>
        </p:nvSpPr>
        <p:spPr>
          <a:xfrm>
            <a:off x="917987" y="152400"/>
            <a:ext cx="10341684" cy="1447800"/>
          </a:xfrm>
        </p:spPr>
        <p:txBody>
          <a:bodyPr/>
          <a:lstStyle/>
          <a:p>
            <a:r>
              <a:rPr lang="en-US" dirty="0"/>
              <a:t>#</a:t>
            </a:r>
            <a:r>
              <a:rPr lang="en-US" dirty="0" smtClean="0"/>
              <a:t>3 </a:t>
            </a:r>
            <a:r>
              <a:rPr lang="en-US" dirty="0" err="1" smtClean="0"/>
              <a:t>Aprende</a:t>
            </a:r>
            <a:r>
              <a:rPr lang="en-US" dirty="0" smtClean="0"/>
              <a:t> </a:t>
            </a:r>
            <a:r>
              <a:rPr lang="en-US" dirty="0" err="1"/>
              <a:t>como</a:t>
            </a:r>
            <a:r>
              <a:rPr lang="en-US" dirty="0"/>
              <a:t> </a:t>
            </a:r>
            <a:r>
              <a:rPr lang="en-US" dirty="0" err="1"/>
              <a:t>receber</a:t>
            </a:r>
            <a:r>
              <a:rPr lang="en-US" dirty="0"/>
              <a:t> </a:t>
            </a:r>
            <a:br>
              <a:rPr lang="en-US" dirty="0"/>
            </a:br>
            <a:r>
              <a:rPr lang="en-US" sz="2800" dirty="0">
                <a:solidFill>
                  <a:schemeClr val="tx1"/>
                </a:solidFill>
              </a:rPr>
              <a:t>#</a:t>
            </a:r>
            <a:r>
              <a:rPr lang="en-US" sz="2800" dirty="0" smtClean="0">
                <a:solidFill>
                  <a:schemeClr val="tx1"/>
                </a:solidFill>
              </a:rPr>
              <a:t>3 Learns how to receive</a:t>
            </a:r>
            <a:endParaRPr lang="en-US" sz="2800" dirty="0">
              <a:solidFill>
                <a:schemeClr val="tx1"/>
              </a:solidFill>
            </a:endParaRPr>
          </a:p>
        </p:txBody>
      </p:sp>
      <p:sp>
        <p:nvSpPr>
          <p:cNvPr id="7" name="Content Placeholder 1"/>
          <p:cNvSpPr txBox="1">
            <a:spLocks/>
          </p:cNvSpPr>
          <p:nvPr/>
        </p:nvSpPr>
        <p:spPr>
          <a:xfrm>
            <a:off x="757813" y="2283628"/>
            <a:ext cx="5163670" cy="3877815"/>
          </a:xfrm>
          <a:prstGeom prst="rect">
            <a:avLst/>
          </a:prstGeom>
        </p:spPr>
        <p:txBody>
          <a:bodyPr vert="horz" lIns="91440" tIns="45720" rIns="91440" bIns="45720" rtlCol="0">
            <a:normAutofit fontScale="77500" lnSpcReduction="20000"/>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624078" indent="-514350">
              <a:buFont typeface="+mj-lt"/>
              <a:buAutoNum type="arabicPeriod"/>
            </a:pPr>
            <a:r>
              <a:rPr lang="pt-BR" dirty="0"/>
              <a:t>um presente</a:t>
            </a:r>
          </a:p>
          <a:p>
            <a:pPr marL="624078" indent="-514350">
              <a:buFont typeface="+mj-lt"/>
              <a:buAutoNum type="arabicPeriod"/>
            </a:pPr>
            <a:r>
              <a:rPr lang="pt-BR" dirty="0"/>
              <a:t>correção, repreensão</a:t>
            </a:r>
          </a:p>
          <a:p>
            <a:pPr marL="624078" indent="-514350">
              <a:buFont typeface="+mj-lt"/>
              <a:buAutoNum type="arabicPeriod"/>
            </a:pPr>
            <a:r>
              <a:rPr lang="pt-BR" dirty="0"/>
              <a:t>disciplina</a:t>
            </a:r>
          </a:p>
          <a:p>
            <a:pPr marL="624078" indent="-514350">
              <a:buFont typeface="+mj-lt"/>
              <a:buAutoNum type="arabicPeriod"/>
            </a:pPr>
            <a:r>
              <a:rPr lang="pt-BR" dirty="0"/>
              <a:t>um elogio</a:t>
            </a:r>
          </a:p>
          <a:p>
            <a:pPr marL="624078" indent="-514350">
              <a:buFont typeface="+mj-lt"/>
              <a:buAutoNum type="arabicPeriod"/>
            </a:pPr>
            <a:r>
              <a:rPr lang="pt-BR" dirty="0"/>
              <a:t>um insulto, um ataque</a:t>
            </a:r>
          </a:p>
          <a:p>
            <a:pPr marL="624078" indent="-514350">
              <a:buFont typeface="+mj-lt"/>
              <a:buAutoNum type="arabicPeriod"/>
            </a:pPr>
            <a:r>
              <a:rPr lang="pt-BR" dirty="0"/>
              <a:t>amar</a:t>
            </a:r>
          </a:p>
          <a:p>
            <a:pPr marL="624078" indent="-514350">
              <a:buFont typeface="+mj-lt"/>
              <a:buAutoNum type="arabicPeriod"/>
            </a:pPr>
            <a:r>
              <a:rPr lang="pt-BR" dirty="0"/>
              <a:t>um ato de bondade de outra pessoa</a:t>
            </a:r>
          </a:p>
          <a:p>
            <a:pPr marL="624078" indent="-514350">
              <a:buFont typeface="+mj-lt"/>
              <a:buAutoNum type="arabicPeriod"/>
            </a:pPr>
            <a:r>
              <a:rPr lang="pt-BR" dirty="0"/>
              <a:t>uma oferta para ajudá-lo</a:t>
            </a:r>
          </a:p>
          <a:p>
            <a:pPr marL="624078" indent="-514350">
              <a:buFont typeface="+mj-lt"/>
              <a:buAutoNum type="arabicPeriod"/>
            </a:pPr>
            <a:r>
              <a:rPr lang="pt-BR" dirty="0"/>
              <a:t>uma oportunidade</a:t>
            </a:r>
          </a:p>
          <a:p>
            <a:pPr marL="624078" indent="-514350">
              <a:buFont typeface="+mj-lt"/>
              <a:buAutoNum type="arabicPeriod"/>
            </a:pPr>
            <a:r>
              <a:rPr lang="pt-BR" dirty="0"/>
              <a:t>um problema</a:t>
            </a:r>
          </a:p>
          <a:p>
            <a:pPr marL="624078" indent="-514350">
              <a:buFont typeface="+mj-lt"/>
              <a:buAutoNum type="arabicPeriod"/>
            </a:pPr>
            <a:r>
              <a:rPr lang="pt-BR" dirty="0"/>
              <a:t>uma interrupção</a:t>
            </a:r>
          </a:p>
          <a:p>
            <a:pPr marL="624078" indent="-514350">
              <a:buFont typeface="+mj-lt"/>
              <a:buAutoNum type="arabicPeriod"/>
            </a:pPr>
            <a:r>
              <a:rPr lang="pt-BR" dirty="0"/>
              <a:t>uma tarefa difícil</a:t>
            </a:r>
          </a:p>
          <a:p>
            <a:pPr marL="624078" indent="-514350">
              <a:buFont typeface="+mj-lt"/>
              <a:buAutoNum type="arabicPeriod"/>
            </a:pPr>
            <a:r>
              <a:rPr lang="pt-BR" dirty="0"/>
              <a:t>um pensamento negativo</a:t>
            </a:r>
            <a:endParaRPr lang="en-US" dirty="0"/>
          </a:p>
        </p:txBody>
      </p:sp>
    </p:spTree>
    <p:extLst>
      <p:ext uri="{BB962C8B-B14F-4D97-AF65-F5344CB8AC3E}">
        <p14:creationId xmlns:p14="http://schemas.microsoft.com/office/powerpoint/2010/main" val="2645829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86200" y="2438400"/>
            <a:ext cx="7086600" cy="3949891"/>
          </a:xfrm>
        </p:spPr>
        <p:txBody>
          <a:bodyPr>
            <a:normAutofit lnSpcReduction="10000"/>
          </a:bodyPr>
          <a:lstStyle/>
          <a:p>
            <a:pPr>
              <a:buFont typeface="Arial" panose="020B0604020202020204" pitchFamily="34" charset="0"/>
              <a:buChar char="•"/>
              <a:tabLst>
                <a:tab pos="2852738" algn="l"/>
              </a:tabLst>
            </a:pPr>
            <a:r>
              <a:rPr lang="en-US" dirty="0" err="1"/>
              <a:t>Raiva</a:t>
            </a:r>
            <a:r>
              <a:rPr lang="en-US" dirty="0"/>
              <a:t>	</a:t>
            </a:r>
            <a:r>
              <a:rPr lang="en-US" sz="1800" dirty="0">
                <a:solidFill>
                  <a:srgbClr val="C00000"/>
                </a:solidFill>
              </a:rPr>
              <a:t>Anger</a:t>
            </a:r>
          </a:p>
          <a:p>
            <a:pPr>
              <a:buFont typeface="Arial" panose="020B0604020202020204" pitchFamily="34" charset="0"/>
              <a:buChar char="•"/>
              <a:tabLst>
                <a:tab pos="2852738" algn="l"/>
              </a:tabLst>
            </a:pPr>
            <a:r>
              <a:rPr lang="en-US" dirty="0" err="1"/>
              <a:t>Medo</a:t>
            </a:r>
            <a:r>
              <a:rPr lang="en-US" dirty="0" smtClean="0"/>
              <a:t>	</a:t>
            </a:r>
            <a:r>
              <a:rPr lang="en-US" sz="1800" dirty="0">
                <a:solidFill>
                  <a:srgbClr val="C00000"/>
                </a:solidFill>
              </a:rPr>
              <a:t>Fear</a:t>
            </a:r>
          </a:p>
          <a:p>
            <a:pPr>
              <a:buFont typeface="Arial" panose="020B0604020202020204" pitchFamily="34" charset="0"/>
              <a:buChar char="•"/>
              <a:tabLst>
                <a:tab pos="2852738" algn="l"/>
              </a:tabLst>
            </a:pPr>
            <a:r>
              <a:rPr lang="en-US" dirty="0" err="1" smtClean="0"/>
              <a:t>Tristeza</a:t>
            </a:r>
            <a:r>
              <a:rPr lang="en-US" dirty="0" smtClean="0"/>
              <a:t>	</a:t>
            </a:r>
            <a:r>
              <a:rPr lang="en-US" sz="1800" dirty="0">
                <a:solidFill>
                  <a:srgbClr val="C00000"/>
                </a:solidFill>
              </a:rPr>
              <a:t>Sadness</a:t>
            </a:r>
            <a:endParaRPr lang="en-US" dirty="0">
              <a:solidFill>
                <a:srgbClr val="C00000"/>
              </a:solidFill>
            </a:endParaRPr>
          </a:p>
          <a:p>
            <a:pPr>
              <a:buFont typeface="Arial" panose="020B0604020202020204" pitchFamily="34" charset="0"/>
              <a:buChar char="•"/>
              <a:tabLst>
                <a:tab pos="2852738" algn="l"/>
              </a:tabLst>
            </a:pPr>
            <a:r>
              <a:rPr lang="en-US" dirty="0" err="1" smtClean="0"/>
              <a:t>Nojo</a:t>
            </a:r>
            <a:r>
              <a:rPr lang="en-US" dirty="0" smtClean="0"/>
              <a:t>	</a:t>
            </a:r>
            <a:r>
              <a:rPr lang="en-US" sz="1800" dirty="0">
                <a:solidFill>
                  <a:srgbClr val="C00000"/>
                </a:solidFill>
              </a:rPr>
              <a:t>Disgust</a:t>
            </a:r>
            <a:endParaRPr lang="en-US" dirty="0">
              <a:solidFill>
                <a:srgbClr val="C00000"/>
              </a:solidFill>
            </a:endParaRPr>
          </a:p>
          <a:p>
            <a:pPr>
              <a:buFont typeface="Arial" panose="020B0604020202020204" pitchFamily="34" charset="0"/>
              <a:buChar char="•"/>
              <a:tabLst>
                <a:tab pos="2852738" algn="l"/>
              </a:tabLst>
            </a:pPr>
            <a:r>
              <a:rPr lang="en-US" dirty="0" err="1" smtClean="0"/>
              <a:t>Vergonha</a:t>
            </a:r>
            <a:r>
              <a:rPr lang="en-US" dirty="0" smtClean="0"/>
              <a:t>	</a:t>
            </a:r>
            <a:r>
              <a:rPr lang="en-US" sz="1800" dirty="0">
                <a:solidFill>
                  <a:srgbClr val="C00000"/>
                </a:solidFill>
              </a:rPr>
              <a:t>Shame</a:t>
            </a:r>
            <a:endParaRPr lang="en-US" dirty="0">
              <a:solidFill>
                <a:srgbClr val="C00000"/>
              </a:solidFill>
            </a:endParaRPr>
          </a:p>
          <a:p>
            <a:pPr>
              <a:buFont typeface="Arial" panose="020B0604020202020204" pitchFamily="34" charset="0"/>
              <a:buChar char="•"/>
              <a:tabLst>
                <a:tab pos="2852738" algn="l"/>
              </a:tabLst>
            </a:pPr>
            <a:r>
              <a:rPr lang="en-US" dirty="0" err="1" smtClean="0"/>
              <a:t>Desespero</a:t>
            </a:r>
            <a:r>
              <a:rPr lang="en-US" dirty="0" smtClean="0"/>
              <a:t>	</a:t>
            </a:r>
            <a:r>
              <a:rPr lang="en-US" sz="1800" dirty="0">
                <a:solidFill>
                  <a:srgbClr val="C00000"/>
                </a:solidFill>
              </a:rPr>
              <a:t>Despair</a:t>
            </a:r>
            <a:endParaRPr lang="en-US" dirty="0">
              <a:solidFill>
                <a:srgbClr val="C00000"/>
              </a:solidFill>
            </a:endParaRPr>
          </a:p>
          <a:p>
            <a:pPr>
              <a:buFont typeface="Arial" panose="020B0604020202020204" pitchFamily="34" charset="0"/>
              <a:buChar char="•"/>
              <a:tabLst>
                <a:tab pos="2852738" algn="l"/>
              </a:tabLst>
            </a:pPr>
            <a:r>
              <a:rPr lang="en-US" dirty="0" err="1"/>
              <a:t>Depressão</a:t>
            </a:r>
            <a:r>
              <a:rPr lang="en-US" dirty="0" smtClean="0"/>
              <a:t>	</a:t>
            </a:r>
            <a:r>
              <a:rPr lang="en-US" sz="1800" dirty="0">
                <a:solidFill>
                  <a:srgbClr val="C00000"/>
                </a:solidFill>
              </a:rPr>
              <a:t>Depression</a:t>
            </a:r>
            <a:endParaRPr lang="en-US" dirty="0">
              <a:solidFill>
                <a:srgbClr val="C00000"/>
              </a:solidFill>
            </a:endParaRPr>
          </a:p>
          <a:p>
            <a:pPr>
              <a:buFont typeface="Arial" panose="020B0604020202020204" pitchFamily="34" charset="0"/>
              <a:buChar char="•"/>
              <a:tabLst>
                <a:tab pos="2852738" algn="l"/>
              </a:tabLst>
            </a:pPr>
            <a:r>
              <a:rPr lang="en-US" dirty="0" err="1"/>
              <a:t>Ciúme</a:t>
            </a:r>
            <a:r>
              <a:rPr lang="en-US" dirty="0" smtClean="0"/>
              <a:t>	</a:t>
            </a:r>
            <a:r>
              <a:rPr lang="en-US" sz="1800" dirty="0">
                <a:solidFill>
                  <a:srgbClr val="C00000"/>
                </a:solidFill>
              </a:rPr>
              <a:t>Jealousy</a:t>
            </a:r>
            <a:endParaRPr lang="en-US" dirty="0">
              <a:solidFill>
                <a:srgbClr val="C00000"/>
              </a:solidFill>
            </a:endParaRPr>
          </a:p>
          <a:p>
            <a:pPr>
              <a:buFont typeface="Arial" panose="020B0604020202020204" pitchFamily="34" charset="0"/>
              <a:buChar char="•"/>
              <a:tabLst>
                <a:tab pos="2852738" algn="l"/>
              </a:tabLst>
            </a:pPr>
            <a:r>
              <a:rPr lang="en-US" dirty="0" err="1" smtClean="0"/>
              <a:t>Preocupação</a:t>
            </a:r>
            <a:r>
              <a:rPr lang="en-US" dirty="0" smtClean="0"/>
              <a:t>	</a:t>
            </a:r>
            <a:r>
              <a:rPr lang="en-US" sz="1800" dirty="0">
                <a:solidFill>
                  <a:srgbClr val="C00000"/>
                </a:solidFill>
              </a:rPr>
              <a:t>Worry</a:t>
            </a:r>
            <a:endParaRPr lang="en-US" dirty="0">
              <a:solidFill>
                <a:srgbClr val="C00000"/>
              </a:solidFill>
            </a:endParaRPr>
          </a:p>
        </p:txBody>
      </p:sp>
      <p:sp>
        <p:nvSpPr>
          <p:cNvPr id="3" name="Date Placeholder 2"/>
          <p:cNvSpPr>
            <a:spLocks noGrp="1"/>
          </p:cNvSpPr>
          <p:nvPr>
            <p:ph type="dt" sz="half" idx="10"/>
          </p:nvPr>
        </p:nvSpPr>
        <p:spPr/>
        <p:txBody>
          <a:bodyPr/>
          <a:lstStyle/>
          <a:p>
            <a:r>
              <a:rPr lang="en-US" smtClean="0"/>
              <a:t>11/2019</a:t>
            </a:r>
            <a:endParaRPr lang="en-US"/>
          </a:p>
        </p:txBody>
      </p:sp>
      <p:sp>
        <p:nvSpPr>
          <p:cNvPr id="4" name="Footer Placeholder 3"/>
          <p:cNvSpPr>
            <a:spLocks noGrp="1"/>
          </p:cNvSpPr>
          <p:nvPr>
            <p:ph type="ftr" sz="quarter" idx="11"/>
          </p:nvPr>
        </p:nvSpPr>
        <p:spPr/>
        <p:txBody>
          <a:bodyPr/>
          <a:lstStyle/>
          <a:p>
            <a:r>
              <a:rPr lang="en-US" smtClean="0"/>
              <a:t>T501.08   www.iTeenChallenge.org</a:t>
            </a:r>
            <a:endParaRPr lang="en-US"/>
          </a:p>
        </p:txBody>
      </p:sp>
      <p:sp>
        <p:nvSpPr>
          <p:cNvPr id="5" name="Slide Number Placeholder 4"/>
          <p:cNvSpPr>
            <a:spLocks noGrp="1"/>
          </p:cNvSpPr>
          <p:nvPr>
            <p:ph type="sldNum" sz="quarter" idx="12"/>
          </p:nvPr>
        </p:nvSpPr>
        <p:spPr/>
        <p:txBody>
          <a:bodyPr/>
          <a:lstStyle/>
          <a:p>
            <a:fld id="{2B0F847D-B594-46E7-ABAA-98DB647124F3}" type="slidenum">
              <a:rPr lang="en-US" smtClean="0"/>
              <a:pPr/>
              <a:t>32</a:t>
            </a:fld>
            <a:endParaRPr lang="en-US"/>
          </a:p>
        </p:txBody>
      </p:sp>
      <p:sp>
        <p:nvSpPr>
          <p:cNvPr id="6" name="Title 5"/>
          <p:cNvSpPr>
            <a:spLocks noGrp="1"/>
          </p:cNvSpPr>
          <p:nvPr>
            <p:ph type="title"/>
          </p:nvPr>
        </p:nvSpPr>
        <p:spPr>
          <a:xfrm>
            <a:off x="304800" y="0"/>
            <a:ext cx="11201400" cy="2362200"/>
          </a:xfrm>
        </p:spPr>
        <p:txBody>
          <a:bodyPr>
            <a:normAutofit/>
          </a:bodyPr>
          <a:lstStyle/>
          <a:p>
            <a:r>
              <a:rPr lang="en-US" sz="3000" dirty="0" err="1"/>
              <a:t>Tarefa</a:t>
            </a:r>
            <a:r>
              <a:rPr lang="en-US" sz="3000" dirty="0"/>
              <a:t> </a:t>
            </a:r>
            <a:r>
              <a:rPr lang="en-US" sz="3000" dirty="0" err="1"/>
              <a:t>Pessoal</a:t>
            </a:r>
            <a:r>
              <a:rPr lang="en-US" sz="3000" dirty="0"/>
              <a:t> #5 </a:t>
            </a:r>
            <a:r>
              <a:rPr lang="en-US" sz="3000" dirty="0" smtClean="0"/>
              <a:t/>
            </a:r>
            <a:br>
              <a:rPr lang="en-US" sz="3000" dirty="0" smtClean="0"/>
            </a:br>
            <a:r>
              <a:rPr lang="pt-BR" sz="3000" dirty="0"/>
              <a:t>Aprender a voltar, das emoções desagradáveis, </a:t>
            </a:r>
            <a:br>
              <a:rPr lang="pt-BR" sz="3000" dirty="0"/>
            </a:br>
            <a:r>
              <a:rPr lang="pt-BR" sz="3000" dirty="0"/>
              <a:t>para a </a:t>
            </a:r>
            <a:r>
              <a:rPr lang="pt-BR" sz="3000" dirty="0" smtClean="0"/>
              <a:t>alegria</a:t>
            </a:r>
            <a:r>
              <a:rPr lang="ru-RU" sz="3000" dirty="0" smtClean="0"/>
              <a:t>.</a:t>
            </a:r>
            <a:r>
              <a:rPr lang="ru-RU" sz="3000" dirty="0"/>
              <a:t/>
            </a:r>
            <a:br>
              <a:rPr lang="ru-RU" sz="3000" dirty="0"/>
            </a:br>
            <a:r>
              <a:rPr lang="en-US" sz="2200" dirty="0">
                <a:solidFill>
                  <a:srgbClr val="C00000"/>
                </a:solidFill>
              </a:rPr>
              <a:t>Personal Task 5</a:t>
            </a:r>
            <a:br>
              <a:rPr lang="en-US" sz="2200" dirty="0">
                <a:solidFill>
                  <a:srgbClr val="C00000"/>
                </a:solidFill>
              </a:rPr>
            </a:br>
            <a:r>
              <a:rPr lang="en-US" sz="2200" dirty="0">
                <a:solidFill>
                  <a:srgbClr val="C00000"/>
                </a:solidFill>
              </a:rPr>
              <a:t>Learns how to return to joy from every unpleasant emotion</a:t>
            </a:r>
          </a:p>
        </p:txBody>
      </p:sp>
    </p:spTree>
    <p:extLst>
      <p:ext uri="{BB962C8B-B14F-4D97-AF65-F5344CB8AC3E}">
        <p14:creationId xmlns:p14="http://schemas.microsoft.com/office/powerpoint/2010/main" val="125009144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3986696988"/>
              </p:ext>
            </p:extLst>
          </p:nvPr>
        </p:nvGraphicFramePr>
        <p:xfrm>
          <a:off x="1219200" y="0"/>
          <a:ext cx="10477952" cy="6526568"/>
        </p:xfrm>
        <a:graphic>
          <a:graphicData uri="http://schemas.openxmlformats.org/drawingml/2006/table">
            <a:tbl>
              <a:tblPr firstRow="1" bandRow="1">
                <a:tableStyleId>{5C22544A-7EE6-4342-B048-85BDC9FD1C3A}</a:tableStyleId>
              </a:tblPr>
              <a:tblGrid>
                <a:gridCol w="3388702">
                  <a:extLst>
                    <a:ext uri="{9D8B030D-6E8A-4147-A177-3AD203B41FA5}">
                      <a16:colId xmlns:a16="http://schemas.microsoft.com/office/drawing/2014/main" val="20000"/>
                    </a:ext>
                  </a:extLst>
                </a:gridCol>
                <a:gridCol w="2988328">
                  <a:extLst>
                    <a:ext uri="{9D8B030D-6E8A-4147-A177-3AD203B41FA5}">
                      <a16:colId xmlns:a16="http://schemas.microsoft.com/office/drawing/2014/main" val="20001"/>
                    </a:ext>
                  </a:extLst>
                </a:gridCol>
                <a:gridCol w="4100922">
                  <a:extLst>
                    <a:ext uri="{9D8B030D-6E8A-4147-A177-3AD203B41FA5}">
                      <a16:colId xmlns:a16="http://schemas.microsoft.com/office/drawing/2014/main" val="20002"/>
                    </a:ext>
                  </a:extLst>
                </a:gridCol>
              </a:tblGrid>
              <a:tr h="1041116">
                <a:tc>
                  <a:txBody>
                    <a:bodyPr/>
                    <a:lstStyle/>
                    <a:p>
                      <a:pPr marL="0" marR="0" algn="ctr">
                        <a:spcBef>
                          <a:spcPts val="0"/>
                        </a:spcBef>
                        <a:spcAft>
                          <a:spcPts val="0"/>
                        </a:spcAft>
                        <a:tabLst>
                          <a:tab pos="457200" algn="l"/>
                        </a:tabLst>
                      </a:pPr>
                      <a:r>
                        <a:rPr lang="en-US" sz="2600" dirty="0" err="1" smtClean="0">
                          <a:effectLst/>
                        </a:rPr>
                        <a:t>Tarefa</a:t>
                      </a:r>
                      <a:r>
                        <a:rPr lang="en-US" sz="2600" dirty="0" smtClean="0">
                          <a:effectLst/>
                        </a:rPr>
                        <a:t> </a:t>
                      </a:r>
                      <a:r>
                        <a:rPr lang="en-US" sz="2600" dirty="0" err="1" smtClean="0">
                          <a:effectLst/>
                        </a:rPr>
                        <a:t>Pessoal</a:t>
                      </a:r>
                      <a:r>
                        <a:rPr lang="en-US" sz="2600" dirty="0" smtClean="0">
                          <a:effectLst/>
                        </a:rPr>
                        <a:t> #5 </a:t>
                      </a:r>
                      <a:r>
                        <a:rPr lang="en-US" sz="2600" dirty="0" err="1" smtClean="0">
                          <a:effectLst/>
                        </a:rPr>
                        <a:t>Coluna</a:t>
                      </a:r>
                      <a:r>
                        <a:rPr lang="en-US" sz="2600" dirty="0" smtClean="0">
                          <a:effectLst/>
                        </a:rPr>
                        <a:t> 1</a:t>
                      </a:r>
                    </a:p>
                    <a:p>
                      <a:pPr marL="0" marR="0" algn="ctr">
                        <a:spcBef>
                          <a:spcPts val="0"/>
                        </a:spcBef>
                        <a:spcAft>
                          <a:spcPts val="0"/>
                        </a:spcAft>
                        <a:tabLst>
                          <a:tab pos="457200" algn="l"/>
                        </a:tabLst>
                      </a:pPr>
                      <a:r>
                        <a:rPr lang="en-US" sz="1500" dirty="0" smtClean="0">
                          <a:solidFill>
                            <a:schemeClr val="tx2">
                              <a:lumMod val="20000"/>
                              <a:lumOff val="80000"/>
                            </a:schemeClr>
                          </a:solidFill>
                          <a:effectLst/>
                        </a:rPr>
                        <a:t>Personal Task #5 Column 1</a:t>
                      </a:r>
                      <a:endParaRPr lang="en-US" sz="1500" dirty="0">
                        <a:solidFill>
                          <a:schemeClr val="tx2">
                            <a:lumMod val="20000"/>
                            <a:lumOff val="80000"/>
                          </a:schemeClr>
                        </a:solidFill>
                        <a:effectLst/>
                        <a:latin typeface="Times New Roman"/>
                        <a:ea typeface="Times New Roman"/>
                      </a:endParaRPr>
                    </a:p>
                  </a:txBody>
                  <a:tcPr marL="75565" marR="755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457200" algn="l"/>
                        </a:tabLst>
                      </a:pPr>
                      <a:r>
                        <a:rPr lang="en-US" sz="2400" dirty="0" err="1" smtClean="0">
                          <a:effectLst/>
                        </a:rPr>
                        <a:t>Versículos</a:t>
                      </a:r>
                      <a:r>
                        <a:rPr lang="en-US" sz="2400" dirty="0" smtClean="0">
                          <a:effectLst/>
                        </a:rPr>
                        <a:t> </a:t>
                      </a:r>
                      <a:r>
                        <a:rPr lang="en-US" sz="2400" dirty="0" err="1" smtClean="0">
                          <a:effectLst/>
                        </a:rPr>
                        <a:t>Bíblicos</a:t>
                      </a:r>
                      <a:r>
                        <a:rPr lang="en-US" sz="2400" dirty="0">
                          <a:effectLst/>
                        </a:rPr>
                        <a:t> </a:t>
                      </a:r>
                      <a:endParaRPr lang="en-US" sz="2400" dirty="0" smtClean="0">
                        <a:effectLst/>
                      </a:endParaRPr>
                    </a:p>
                    <a:p>
                      <a:pPr marL="0" marR="0" indent="0" algn="ctr" defTabSz="914400" rtl="0" eaLnBrk="1" fontAlgn="auto" latinLnBrk="0" hangingPunct="1">
                        <a:lnSpc>
                          <a:spcPct val="100000"/>
                        </a:lnSpc>
                        <a:spcBef>
                          <a:spcPts val="0"/>
                        </a:spcBef>
                        <a:spcAft>
                          <a:spcPts val="0"/>
                        </a:spcAft>
                        <a:buClrTx/>
                        <a:buSzTx/>
                        <a:buFontTx/>
                        <a:buNone/>
                        <a:tabLst>
                          <a:tab pos="457200" algn="l"/>
                        </a:tabLst>
                        <a:defRPr/>
                      </a:pPr>
                      <a:r>
                        <a:rPr lang="en-US" sz="1500" dirty="0" smtClean="0">
                          <a:solidFill>
                            <a:schemeClr val="tx2">
                              <a:lumMod val="20000"/>
                              <a:lumOff val="80000"/>
                            </a:schemeClr>
                          </a:solidFill>
                          <a:effectLst/>
                        </a:rPr>
                        <a:t>Bible Verses</a:t>
                      </a:r>
                      <a:endParaRPr lang="en-US" sz="1500" dirty="0">
                        <a:solidFill>
                          <a:schemeClr val="tx2">
                            <a:lumMod val="20000"/>
                            <a:lumOff val="80000"/>
                          </a:schemeClr>
                        </a:solidFill>
                        <a:effectLst/>
                        <a:latin typeface="Times New Roman"/>
                        <a:ea typeface="Times New Roman"/>
                      </a:endParaRPr>
                    </a:p>
                  </a:txBody>
                  <a:tcPr marL="75565" marR="755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457200" algn="l"/>
                        </a:tabLst>
                      </a:pPr>
                      <a:r>
                        <a:rPr lang="en-US" sz="2600" dirty="0" err="1" smtClean="0">
                          <a:effectLst/>
                        </a:rPr>
                        <a:t>Passos</a:t>
                      </a:r>
                      <a:r>
                        <a:rPr lang="en-US" sz="2600" dirty="0" smtClean="0">
                          <a:effectLst/>
                        </a:rPr>
                        <a:t> de </a:t>
                      </a:r>
                      <a:r>
                        <a:rPr lang="en-US" sz="2600" dirty="0" err="1" smtClean="0">
                          <a:effectLst/>
                        </a:rPr>
                        <a:t>Ação</a:t>
                      </a:r>
                      <a:endParaRPr lang="en-US" sz="2600" dirty="0" smtClean="0">
                        <a:effectLst/>
                      </a:endParaRPr>
                    </a:p>
                    <a:p>
                      <a:pPr marL="0" marR="0" algn="ctr">
                        <a:spcBef>
                          <a:spcPts val="0"/>
                        </a:spcBef>
                        <a:spcAft>
                          <a:spcPts val="0"/>
                        </a:spcAft>
                        <a:tabLst>
                          <a:tab pos="457200" algn="l"/>
                        </a:tabLst>
                      </a:pPr>
                      <a:r>
                        <a:rPr lang="en-US" sz="1500" dirty="0" smtClean="0">
                          <a:solidFill>
                            <a:schemeClr val="tx2">
                              <a:lumMod val="20000"/>
                              <a:lumOff val="80000"/>
                            </a:schemeClr>
                          </a:solidFill>
                          <a:effectLst/>
                        </a:rPr>
                        <a:t>Action Steps</a:t>
                      </a:r>
                      <a:endParaRPr lang="en-US" sz="1500" dirty="0">
                        <a:solidFill>
                          <a:schemeClr val="tx2">
                            <a:lumMod val="20000"/>
                            <a:lumOff val="80000"/>
                          </a:schemeClr>
                        </a:solidFill>
                        <a:effectLst/>
                        <a:latin typeface="Times New Roman"/>
                        <a:ea typeface="Times New Roman"/>
                      </a:endParaRPr>
                    </a:p>
                  </a:txBody>
                  <a:tcPr marL="75565" marR="755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485452">
                <a:tc>
                  <a:txBody>
                    <a:bodyPr/>
                    <a:lstStyle/>
                    <a:p>
                      <a:pPr marL="0" marR="0">
                        <a:spcBef>
                          <a:spcPts val="0"/>
                        </a:spcBef>
                        <a:spcAft>
                          <a:spcPts val="0"/>
                        </a:spcAft>
                      </a:pPr>
                      <a:endParaRPr lang="en-US" sz="1800" dirty="0" smtClean="0">
                        <a:effectLst/>
                      </a:endParaRPr>
                    </a:p>
                    <a:p>
                      <a:pPr marL="0" marR="0">
                        <a:spcBef>
                          <a:spcPts val="0"/>
                        </a:spcBef>
                        <a:spcAft>
                          <a:spcPts val="0"/>
                        </a:spcAft>
                      </a:pPr>
                      <a:r>
                        <a:rPr lang="pt-BR" sz="2600" dirty="0" smtClean="0">
                          <a:latin typeface="Times New Roman"/>
                          <a:ea typeface="Times New Roman"/>
                        </a:rPr>
                        <a:t>Aprender a voltar, das emoções desagradáveis, para a alegria</a:t>
                      </a:r>
                      <a:r>
                        <a:rPr lang="ru-RU" sz="2600" dirty="0" smtClean="0">
                          <a:latin typeface="Times New Roman"/>
                          <a:ea typeface="Times New Roman"/>
                        </a:rPr>
                        <a:t>.</a:t>
                      </a:r>
                      <a:endParaRPr lang="en-US" sz="2600" dirty="0" smtClean="0">
                        <a:effectLst/>
                      </a:endParaRPr>
                    </a:p>
                    <a:p>
                      <a:pPr marL="0" marR="0">
                        <a:spcBef>
                          <a:spcPts val="0"/>
                        </a:spcBef>
                        <a:spcAft>
                          <a:spcPts val="0"/>
                        </a:spcAft>
                      </a:pPr>
                      <a:endParaRPr lang="en-US" sz="1800" dirty="0" smtClean="0">
                        <a:effectLst/>
                      </a:endParaRPr>
                    </a:p>
                    <a:p>
                      <a:pPr marL="0" marR="0">
                        <a:spcBef>
                          <a:spcPts val="0"/>
                        </a:spcBef>
                        <a:spcAft>
                          <a:spcPts val="0"/>
                        </a:spcAft>
                      </a:pPr>
                      <a:r>
                        <a:rPr lang="en-US" sz="1800" dirty="0" smtClean="0">
                          <a:solidFill>
                            <a:srgbClr val="C00000"/>
                          </a:solidFill>
                          <a:effectLst/>
                        </a:rPr>
                        <a:t>Learns </a:t>
                      </a:r>
                      <a:r>
                        <a:rPr lang="en-US" sz="1800" dirty="0">
                          <a:solidFill>
                            <a:srgbClr val="C00000"/>
                          </a:solidFill>
                          <a:effectLst/>
                        </a:rPr>
                        <a:t>how to return to joy from every unpleasant emotion.</a:t>
                      </a:r>
                      <a:endParaRPr lang="en-US" sz="1800" dirty="0">
                        <a:solidFill>
                          <a:srgbClr val="C00000"/>
                        </a:solidFill>
                        <a:effectLst/>
                        <a:latin typeface="Times New Roman"/>
                        <a:ea typeface="Times New Roman"/>
                      </a:endParaRPr>
                    </a:p>
                  </a:txBody>
                  <a:tcPr marL="75565" marR="75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1000"/>
                        </a:spcAft>
                        <a:buClrTx/>
                        <a:buSzTx/>
                        <a:buFontTx/>
                        <a:buNone/>
                        <a:tabLst>
                          <a:tab pos="457200" algn="l"/>
                        </a:tabLst>
                        <a:defRPr/>
                      </a:pPr>
                      <a:r>
                        <a:rPr kumimoji="0" lang="az-Cyrl-AZ" sz="1800" b="0" i="0" kern="1200" dirty="0" smtClean="0">
                          <a:solidFill>
                            <a:schemeClr val="dk1"/>
                          </a:solidFill>
                          <a:latin typeface="+mn-lt"/>
                          <a:ea typeface="+mn-ea"/>
                          <a:cs typeface="+mn-cs"/>
                        </a:rPr>
                        <a:t>1</a:t>
                      </a:r>
                      <a:r>
                        <a:rPr kumimoji="0" lang="en-US" sz="1800" b="0" i="0" kern="1200" baseline="0" dirty="0" smtClean="0">
                          <a:solidFill>
                            <a:schemeClr val="dk1"/>
                          </a:solidFill>
                          <a:latin typeface="+mn-lt"/>
                          <a:ea typeface="+mn-ea"/>
                          <a:cs typeface="+mn-cs"/>
                        </a:rPr>
                        <a:t> </a:t>
                      </a:r>
                      <a:r>
                        <a:rPr lang="pt-BR" sz="1800" kern="1200" dirty="0" smtClean="0">
                          <a:solidFill>
                            <a:schemeClr val="dk1"/>
                          </a:solidFill>
                          <a:effectLst/>
                          <a:latin typeface="+mn-lt"/>
                          <a:ea typeface="+mn-ea"/>
                          <a:cs typeface="+mn-cs"/>
                        </a:rPr>
                        <a:t>Tessalonicenses </a:t>
                      </a:r>
                      <a:r>
                        <a:rPr kumimoji="0" lang="az-Cyrl-AZ" sz="1800" b="0" i="0" kern="1200" dirty="0" smtClean="0">
                          <a:solidFill>
                            <a:schemeClr val="dk1"/>
                          </a:solidFill>
                          <a:latin typeface="+mn-lt"/>
                          <a:ea typeface="+mn-ea"/>
                          <a:cs typeface="+mn-cs"/>
                        </a:rPr>
                        <a:t>5:16 </a:t>
                      </a:r>
                      <a:r>
                        <a:rPr kumimoji="0" lang="en-US" sz="1800" b="0" i="0" kern="1200" dirty="0" smtClean="0">
                          <a:solidFill>
                            <a:schemeClr val="dk1"/>
                          </a:solidFill>
                          <a:latin typeface="+mn-lt"/>
                          <a:ea typeface="+mn-ea"/>
                          <a:cs typeface="+mn-cs"/>
                        </a:rPr>
                        <a:t/>
                      </a:r>
                      <a:br>
                        <a:rPr kumimoji="0" lang="en-US" sz="1800" b="0" i="0" kern="1200" dirty="0" smtClean="0">
                          <a:solidFill>
                            <a:schemeClr val="dk1"/>
                          </a:solidFill>
                          <a:latin typeface="+mn-lt"/>
                          <a:ea typeface="+mn-ea"/>
                          <a:cs typeface="+mn-cs"/>
                        </a:rPr>
                      </a:br>
                      <a:r>
                        <a:rPr lang="en-US" sz="1300" dirty="0" smtClean="0">
                          <a:solidFill>
                            <a:srgbClr val="C00000"/>
                          </a:solidFill>
                          <a:effectLst/>
                        </a:rPr>
                        <a:t>1 </a:t>
                      </a:r>
                      <a:r>
                        <a:rPr lang="en-US" sz="1300" dirty="0">
                          <a:solidFill>
                            <a:srgbClr val="C00000"/>
                          </a:solidFill>
                          <a:effectLst/>
                        </a:rPr>
                        <a:t>Thessalonians 5:16</a:t>
                      </a:r>
                    </a:p>
                    <a:p>
                      <a:pPr marL="0" marR="0" indent="0" algn="l" defTabSz="914400" rtl="0" eaLnBrk="1" fontAlgn="auto" latinLnBrk="0" hangingPunct="1">
                        <a:lnSpc>
                          <a:spcPct val="100000"/>
                        </a:lnSpc>
                        <a:spcBef>
                          <a:spcPts val="0"/>
                        </a:spcBef>
                        <a:spcAft>
                          <a:spcPts val="1000"/>
                        </a:spcAft>
                        <a:buClrTx/>
                        <a:buSzTx/>
                        <a:buFontTx/>
                        <a:buNone/>
                        <a:tabLst>
                          <a:tab pos="457200" algn="l"/>
                        </a:tabLst>
                        <a:defRPr/>
                      </a:pPr>
                      <a:r>
                        <a:rPr lang="pt-BR" sz="1800" kern="1200" dirty="0" smtClean="0">
                          <a:solidFill>
                            <a:schemeClr val="dk1"/>
                          </a:solidFill>
                          <a:effectLst/>
                          <a:latin typeface="+mn-lt"/>
                          <a:ea typeface="+mn-ea"/>
                          <a:cs typeface="+mn-cs"/>
                        </a:rPr>
                        <a:t>Neemias </a:t>
                      </a:r>
                      <a:r>
                        <a:rPr kumimoji="0" lang="az-Cyrl-AZ" sz="1800" b="0" i="0" kern="1200" dirty="0" smtClean="0">
                          <a:solidFill>
                            <a:schemeClr val="dk1"/>
                          </a:solidFill>
                          <a:latin typeface="+mn-lt"/>
                          <a:ea typeface="+mn-ea"/>
                          <a:cs typeface="+mn-cs"/>
                        </a:rPr>
                        <a:t> 8:10</a:t>
                      </a:r>
                      <a:r>
                        <a:rPr kumimoji="0" lang="en-US" sz="1800" b="0" i="0" kern="1200" baseline="0" dirty="0" smtClean="0">
                          <a:solidFill>
                            <a:schemeClr val="dk1"/>
                          </a:solidFill>
                          <a:latin typeface="+mn-lt"/>
                          <a:ea typeface="+mn-ea"/>
                          <a:cs typeface="+mn-cs"/>
                        </a:rPr>
                        <a:t> </a:t>
                      </a:r>
                      <a:br>
                        <a:rPr kumimoji="0" lang="en-US" sz="1800" b="0" i="0" kern="1200" baseline="0" dirty="0" smtClean="0">
                          <a:solidFill>
                            <a:schemeClr val="dk1"/>
                          </a:solidFill>
                          <a:latin typeface="+mn-lt"/>
                          <a:ea typeface="+mn-ea"/>
                          <a:cs typeface="+mn-cs"/>
                        </a:rPr>
                      </a:br>
                      <a:r>
                        <a:rPr lang="en-US" sz="1300" dirty="0" smtClean="0">
                          <a:solidFill>
                            <a:srgbClr val="C00000"/>
                          </a:solidFill>
                          <a:effectLst/>
                        </a:rPr>
                        <a:t>Nehemiah </a:t>
                      </a:r>
                      <a:r>
                        <a:rPr lang="en-US" sz="1300" dirty="0">
                          <a:solidFill>
                            <a:srgbClr val="C00000"/>
                          </a:solidFill>
                          <a:effectLst/>
                        </a:rPr>
                        <a:t>8:10</a:t>
                      </a:r>
                    </a:p>
                    <a:p>
                      <a:pPr marL="0" marR="0" indent="0" algn="l" defTabSz="914400" rtl="0" eaLnBrk="1" fontAlgn="auto" latinLnBrk="0" hangingPunct="1">
                        <a:lnSpc>
                          <a:spcPct val="100000"/>
                        </a:lnSpc>
                        <a:spcBef>
                          <a:spcPts val="0"/>
                        </a:spcBef>
                        <a:spcAft>
                          <a:spcPts val="1000"/>
                        </a:spcAft>
                        <a:buClrTx/>
                        <a:buSzTx/>
                        <a:buFontTx/>
                        <a:buNone/>
                        <a:tabLst>
                          <a:tab pos="457200" algn="l"/>
                        </a:tabLst>
                        <a:defRPr/>
                      </a:pPr>
                      <a:r>
                        <a:rPr kumimoji="0" lang="en-US" sz="1800" b="0" i="0" kern="1200" dirty="0" err="1" smtClean="0">
                          <a:solidFill>
                            <a:schemeClr val="tx1"/>
                          </a:solidFill>
                          <a:latin typeface="+mn-lt"/>
                          <a:ea typeface="+mn-ea"/>
                          <a:cs typeface="+mn-cs"/>
                        </a:rPr>
                        <a:t>Salmos</a:t>
                      </a:r>
                      <a:r>
                        <a:rPr kumimoji="0" lang="en-US" sz="1800" b="0" i="0" kern="1200" dirty="0" smtClean="0">
                          <a:solidFill>
                            <a:schemeClr val="tx1"/>
                          </a:solidFill>
                          <a:latin typeface="+mn-lt"/>
                          <a:ea typeface="+mn-ea"/>
                          <a:cs typeface="+mn-cs"/>
                        </a:rPr>
                        <a:t> </a:t>
                      </a:r>
                      <a:r>
                        <a:rPr kumimoji="0" lang="az-Cyrl-AZ" sz="1800" b="0" i="0" kern="1200" dirty="0" smtClean="0">
                          <a:solidFill>
                            <a:schemeClr val="tx1"/>
                          </a:solidFill>
                          <a:latin typeface="+mn-lt"/>
                          <a:ea typeface="+mn-ea"/>
                          <a:cs typeface="+mn-cs"/>
                        </a:rPr>
                        <a:t>11</a:t>
                      </a:r>
                      <a:r>
                        <a:rPr kumimoji="0" lang="en-US" sz="1800" b="0" i="0" kern="1200" dirty="0" smtClean="0">
                          <a:solidFill>
                            <a:schemeClr val="tx1"/>
                          </a:solidFill>
                          <a:latin typeface="+mn-lt"/>
                          <a:ea typeface="+mn-ea"/>
                          <a:cs typeface="+mn-cs"/>
                        </a:rPr>
                        <a:t>8</a:t>
                      </a:r>
                      <a:r>
                        <a:rPr kumimoji="0" lang="az-Cyrl-AZ" sz="1800" b="0" i="0" kern="1200" dirty="0" smtClean="0">
                          <a:solidFill>
                            <a:schemeClr val="tx1"/>
                          </a:solidFill>
                          <a:latin typeface="+mn-lt"/>
                          <a:ea typeface="+mn-ea"/>
                          <a:cs typeface="+mn-cs"/>
                        </a:rPr>
                        <a:t>:24 </a:t>
                      </a:r>
                      <a:r>
                        <a:rPr kumimoji="0" lang="en-US" sz="1800" b="0" i="0" kern="1200" baseline="0" dirty="0" smtClean="0">
                          <a:solidFill>
                            <a:schemeClr val="tx1"/>
                          </a:solidFill>
                          <a:latin typeface="+mn-lt"/>
                          <a:ea typeface="+mn-ea"/>
                          <a:cs typeface="+mn-cs"/>
                        </a:rPr>
                        <a:t/>
                      </a:r>
                      <a:br>
                        <a:rPr kumimoji="0" lang="en-US" sz="1800" b="0" i="0" kern="1200" baseline="0" dirty="0" smtClean="0">
                          <a:solidFill>
                            <a:schemeClr val="tx1"/>
                          </a:solidFill>
                          <a:latin typeface="+mn-lt"/>
                          <a:ea typeface="+mn-ea"/>
                          <a:cs typeface="+mn-cs"/>
                        </a:rPr>
                      </a:br>
                      <a:r>
                        <a:rPr lang="en-US" sz="1300" dirty="0" smtClean="0">
                          <a:solidFill>
                            <a:srgbClr val="C00000"/>
                          </a:solidFill>
                          <a:effectLst/>
                        </a:rPr>
                        <a:t>Psalm </a:t>
                      </a:r>
                      <a:r>
                        <a:rPr lang="en-US" sz="1300" dirty="0">
                          <a:solidFill>
                            <a:srgbClr val="C00000"/>
                          </a:solidFill>
                          <a:effectLst/>
                        </a:rPr>
                        <a:t>118:24</a:t>
                      </a:r>
                    </a:p>
                    <a:p>
                      <a:pPr marL="0" marR="0" indent="0" algn="l" defTabSz="914400" rtl="0" eaLnBrk="1" fontAlgn="auto" latinLnBrk="0" hangingPunct="1">
                        <a:lnSpc>
                          <a:spcPct val="100000"/>
                        </a:lnSpc>
                        <a:spcBef>
                          <a:spcPts val="0"/>
                        </a:spcBef>
                        <a:spcAft>
                          <a:spcPts val="1000"/>
                        </a:spcAft>
                        <a:buClrTx/>
                        <a:buSzTx/>
                        <a:buFontTx/>
                        <a:buNone/>
                        <a:tabLst>
                          <a:tab pos="457200" algn="l"/>
                        </a:tabLst>
                        <a:defRPr/>
                      </a:pPr>
                      <a:r>
                        <a:rPr kumimoji="0" lang="en-US" sz="1800" b="0" i="0" kern="1200" dirty="0" smtClean="0">
                          <a:solidFill>
                            <a:schemeClr val="dk1"/>
                          </a:solidFill>
                          <a:latin typeface="+mn-lt"/>
                          <a:ea typeface="+mn-ea"/>
                          <a:cs typeface="+mn-cs"/>
                        </a:rPr>
                        <a:t>2</a:t>
                      </a:r>
                      <a:r>
                        <a:rPr kumimoji="0" lang="en-US" sz="1800" b="0" i="0" kern="1200" baseline="0" dirty="0" smtClean="0">
                          <a:solidFill>
                            <a:schemeClr val="dk1"/>
                          </a:solidFill>
                          <a:latin typeface="+mn-lt"/>
                          <a:ea typeface="+mn-ea"/>
                          <a:cs typeface="+mn-cs"/>
                        </a:rPr>
                        <a:t> </a:t>
                      </a:r>
                      <a:r>
                        <a:rPr lang="pt-BR" sz="1800" kern="1200" dirty="0" smtClean="0">
                          <a:solidFill>
                            <a:schemeClr val="dk1"/>
                          </a:solidFill>
                          <a:effectLst/>
                          <a:latin typeface="+mn-lt"/>
                          <a:ea typeface="+mn-ea"/>
                          <a:cs typeface="+mn-cs"/>
                        </a:rPr>
                        <a:t>Coríntios </a:t>
                      </a:r>
                      <a:r>
                        <a:rPr kumimoji="0" lang="az-Cyrl-AZ" sz="1800" b="0" i="0" kern="1200" dirty="0" smtClean="0">
                          <a:solidFill>
                            <a:schemeClr val="dk1"/>
                          </a:solidFill>
                          <a:latin typeface="+mn-lt"/>
                          <a:ea typeface="+mn-ea"/>
                          <a:cs typeface="+mn-cs"/>
                        </a:rPr>
                        <a:t>12:7-11</a:t>
                      </a:r>
                      <a:r>
                        <a:rPr kumimoji="0" lang="en-US" sz="1800" b="0" i="0" kern="1200" baseline="0" dirty="0" smtClean="0">
                          <a:solidFill>
                            <a:schemeClr val="dk1"/>
                          </a:solidFill>
                          <a:latin typeface="+mn-lt"/>
                          <a:ea typeface="+mn-ea"/>
                          <a:cs typeface="+mn-cs"/>
                        </a:rPr>
                        <a:t> </a:t>
                      </a:r>
                      <a:r>
                        <a:rPr kumimoji="0" lang="en-US" sz="1300" b="0" i="0" kern="1200" baseline="0" dirty="0" smtClean="0">
                          <a:solidFill>
                            <a:schemeClr val="dk1"/>
                          </a:solidFill>
                          <a:latin typeface="+mn-lt"/>
                          <a:ea typeface="+mn-ea"/>
                          <a:cs typeface="+mn-cs"/>
                        </a:rPr>
                        <a:t/>
                      </a:r>
                      <a:br>
                        <a:rPr kumimoji="0" lang="en-US" sz="1300" b="0" i="0" kern="1200" baseline="0" dirty="0" smtClean="0">
                          <a:solidFill>
                            <a:schemeClr val="dk1"/>
                          </a:solidFill>
                          <a:latin typeface="+mn-lt"/>
                          <a:ea typeface="+mn-ea"/>
                          <a:cs typeface="+mn-cs"/>
                        </a:rPr>
                      </a:br>
                      <a:r>
                        <a:rPr lang="en-US" sz="1300" dirty="0" smtClean="0">
                          <a:solidFill>
                            <a:srgbClr val="C00000"/>
                          </a:solidFill>
                          <a:effectLst/>
                        </a:rPr>
                        <a:t>2 Corinthians </a:t>
                      </a:r>
                      <a:r>
                        <a:rPr lang="en-US" sz="1300" dirty="0">
                          <a:solidFill>
                            <a:srgbClr val="C00000"/>
                          </a:solidFill>
                          <a:effectLst/>
                        </a:rPr>
                        <a:t>12:7-11</a:t>
                      </a:r>
                    </a:p>
                    <a:p>
                      <a:pPr marL="0" marR="0" indent="0" algn="l" defTabSz="914400" rtl="0" eaLnBrk="1" fontAlgn="auto" latinLnBrk="0" hangingPunct="1">
                        <a:lnSpc>
                          <a:spcPct val="100000"/>
                        </a:lnSpc>
                        <a:spcBef>
                          <a:spcPts val="0"/>
                        </a:spcBef>
                        <a:spcAft>
                          <a:spcPts val="1000"/>
                        </a:spcAft>
                        <a:buClrTx/>
                        <a:buSzTx/>
                        <a:buFontTx/>
                        <a:buNone/>
                        <a:tabLst>
                          <a:tab pos="457200" algn="l"/>
                        </a:tabLst>
                        <a:defRPr/>
                      </a:pPr>
                      <a:r>
                        <a:rPr kumimoji="0" lang="en-US" sz="1800" b="0" i="0" kern="1200" dirty="0" smtClean="0">
                          <a:solidFill>
                            <a:schemeClr val="dk1"/>
                          </a:solidFill>
                          <a:latin typeface="+mn-lt"/>
                          <a:ea typeface="+mn-ea"/>
                          <a:cs typeface="+mn-cs"/>
                        </a:rPr>
                        <a:t>Tiago</a:t>
                      </a:r>
                      <a:r>
                        <a:rPr kumimoji="0" lang="az-Cyrl-AZ" sz="1800" b="0" i="0" kern="1200" dirty="0" smtClean="0">
                          <a:solidFill>
                            <a:schemeClr val="dk1"/>
                          </a:solidFill>
                          <a:latin typeface="+mn-lt"/>
                          <a:ea typeface="+mn-ea"/>
                          <a:cs typeface="+mn-cs"/>
                        </a:rPr>
                        <a:t> 1:2-5</a:t>
                      </a:r>
                      <a:r>
                        <a:rPr kumimoji="0" lang="en-US" sz="1800" b="0" i="0" kern="1200" dirty="0" smtClean="0">
                          <a:solidFill>
                            <a:schemeClr val="dk1"/>
                          </a:solidFill>
                          <a:latin typeface="+mn-lt"/>
                          <a:ea typeface="+mn-ea"/>
                          <a:cs typeface="+mn-cs"/>
                        </a:rPr>
                        <a:t/>
                      </a:r>
                      <a:br>
                        <a:rPr kumimoji="0" lang="en-US" sz="1800" b="0" i="0" kern="1200" dirty="0" smtClean="0">
                          <a:solidFill>
                            <a:schemeClr val="dk1"/>
                          </a:solidFill>
                          <a:latin typeface="+mn-lt"/>
                          <a:ea typeface="+mn-ea"/>
                          <a:cs typeface="+mn-cs"/>
                        </a:rPr>
                      </a:br>
                      <a:r>
                        <a:rPr lang="en-US" sz="1300" dirty="0" smtClean="0">
                          <a:solidFill>
                            <a:srgbClr val="C00000"/>
                          </a:solidFill>
                          <a:effectLst/>
                        </a:rPr>
                        <a:t>James </a:t>
                      </a:r>
                      <a:r>
                        <a:rPr lang="en-US" sz="1300" dirty="0">
                          <a:solidFill>
                            <a:srgbClr val="C00000"/>
                          </a:solidFill>
                          <a:effectLst/>
                        </a:rPr>
                        <a:t>1:2-5</a:t>
                      </a:r>
                    </a:p>
                    <a:p>
                      <a:pPr marL="0" marR="0" indent="0" algn="l" defTabSz="914400" rtl="0" eaLnBrk="1" fontAlgn="auto" latinLnBrk="0" hangingPunct="1">
                        <a:lnSpc>
                          <a:spcPct val="100000"/>
                        </a:lnSpc>
                        <a:spcBef>
                          <a:spcPts val="0"/>
                        </a:spcBef>
                        <a:spcAft>
                          <a:spcPts val="1000"/>
                        </a:spcAft>
                        <a:buClrTx/>
                        <a:buSzTx/>
                        <a:buFontTx/>
                        <a:buNone/>
                        <a:tabLst>
                          <a:tab pos="457200" algn="l"/>
                        </a:tabLst>
                        <a:defRPr/>
                      </a:pPr>
                      <a:r>
                        <a:rPr kumimoji="0" lang="en-US" sz="1800" b="0" i="0" kern="1200" dirty="0" smtClean="0">
                          <a:solidFill>
                            <a:schemeClr val="dk1"/>
                          </a:solidFill>
                          <a:latin typeface="+mn-lt"/>
                          <a:ea typeface="+mn-ea"/>
                          <a:cs typeface="+mn-cs"/>
                        </a:rPr>
                        <a:t>2</a:t>
                      </a:r>
                      <a:r>
                        <a:rPr kumimoji="0" lang="en-US" sz="1800" b="0" i="0" kern="1200" baseline="0" dirty="0" smtClean="0">
                          <a:solidFill>
                            <a:schemeClr val="dk1"/>
                          </a:solidFill>
                          <a:latin typeface="+mn-lt"/>
                          <a:ea typeface="+mn-ea"/>
                          <a:cs typeface="+mn-cs"/>
                        </a:rPr>
                        <a:t> Reis </a:t>
                      </a:r>
                      <a:r>
                        <a:rPr kumimoji="0" lang="az-Cyrl-AZ" sz="1800" b="0" i="0" kern="1200" dirty="0" smtClean="0">
                          <a:solidFill>
                            <a:schemeClr val="dk1"/>
                          </a:solidFill>
                          <a:latin typeface="+mn-lt"/>
                          <a:ea typeface="+mn-ea"/>
                          <a:cs typeface="+mn-cs"/>
                        </a:rPr>
                        <a:t>18:5 </a:t>
                      </a:r>
                      <a:r>
                        <a:rPr kumimoji="0" lang="en-US" sz="1300" b="0" i="0" kern="1200" baseline="0" dirty="0" smtClean="0">
                          <a:solidFill>
                            <a:srgbClr val="C00000"/>
                          </a:solidFill>
                          <a:latin typeface="+mn-lt"/>
                          <a:ea typeface="+mn-ea"/>
                          <a:cs typeface="+mn-cs"/>
                        </a:rPr>
                        <a:t> </a:t>
                      </a:r>
                      <a:br>
                        <a:rPr kumimoji="0" lang="en-US" sz="1300" b="0" i="0" kern="1200" baseline="0" dirty="0" smtClean="0">
                          <a:solidFill>
                            <a:srgbClr val="C00000"/>
                          </a:solidFill>
                          <a:latin typeface="+mn-lt"/>
                          <a:ea typeface="+mn-ea"/>
                          <a:cs typeface="+mn-cs"/>
                        </a:rPr>
                      </a:br>
                      <a:r>
                        <a:rPr lang="en-US" sz="1300" dirty="0" smtClean="0">
                          <a:solidFill>
                            <a:srgbClr val="C00000"/>
                          </a:solidFill>
                          <a:effectLst/>
                        </a:rPr>
                        <a:t>2 </a:t>
                      </a:r>
                      <a:r>
                        <a:rPr lang="en-US" sz="1300" dirty="0">
                          <a:solidFill>
                            <a:srgbClr val="C00000"/>
                          </a:solidFill>
                          <a:effectLst/>
                        </a:rPr>
                        <a:t>Kings </a:t>
                      </a:r>
                      <a:r>
                        <a:rPr lang="en-US" sz="1300" dirty="0" smtClean="0">
                          <a:solidFill>
                            <a:srgbClr val="C00000"/>
                          </a:solidFill>
                          <a:effectLst/>
                        </a:rPr>
                        <a:t>18:5</a:t>
                      </a:r>
                    </a:p>
                    <a:p>
                      <a:pPr marL="0" marR="0" indent="0" algn="l" defTabSz="914400" rtl="0" eaLnBrk="1" fontAlgn="auto" latinLnBrk="0" hangingPunct="1">
                        <a:lnSpc>
                          <a:spcPct val="100000"/>
                        </a:lnSpc>
                        <a:spcBef>
                          <a:spcPts val="0"/>
                        </a:spcBef>
                        <a:spcAft>
                          <a:spcPts val="1000"/>
                        </a:spcAft>
                        <a:buClrTx/>
                        <a:buSzTx/>
                        <a:buFontTx/>
                        <a:buNone/>
                        <a:tabLst>
                          <a:tab pos="457200" algn="l"/>
                        </a:tabLst>
                        <a:defRPr/>
                      </a:pPr>
                      <a:r>
                        <a:rPr lang="pt-BR" sz="2000" kern="1200" dirty="0" smtClean="0">
                          <a:solidFill>
                            <a:schemeClr val="dk1"/>
                          </a:solidFill>
                          <a:effectLst/>
                          <a:latin typeface="+mn-lt"/>
                          <a:ea typeface="+mn-ea"/>
                          <a:cs typeface="+mn-cs"/>
                        </a:rPr>
                        <a:t>João </a:t>
                      </a:r>
                      <a:r>
                        <a:rPr kumimoji="0" lang="az-Cyrl-AZ" sz="1800" b="0" i="0" kern="1200" dirty="0" smtClean="0">
                          <a:solidFill>
                            <a:schemeClr val="dk1"/>
                          </a:solidFill>
                          <a:latin typeface="+mn-lt"/>
                          <a:ea typeface="+mn-ea"/>
                          <a:cs typeface="+mn-cs"/>
                        </a:rPr>
                        <a:t>16:21-22 </a:t>
                      </a:r>
                      <a:r>
                        <a:rPr kumimoji="0" lang="en-US" sz="1300" b="0" i="0" kern="1200" baseline="0" dirty="0" smtClean="0">
                          <a:solidFill>
                            <a:schemeClr val="dk1"/>
                          </a:solidFill>
                          <a:latin typeface="+mn-lt"/>
                          <a:ea typeface="+mn-ea"/>
                          <a:cs typeface="+mn-cs"/>
                        </a:rPr>
                        <a:t> </a:t>
                      </a:r>
                      <a:br>
                        <a:rPr kumimoji="0" lang="en-US" sz="1300" b="0" i="0" kern="1200" baseline="0" dirty="0" smtClean="0">
                          <a:solidFill>
                            <a:schemeClr val="dk1"/>
                          </a:solidFill>
                          <a:latin typeface="+mn-lt"/>
                          <a:ea typeface="+mn-ea"/>
                          <a:cs typeface="+mn-cs"/>
                        </a:rPr>
                      </a:br>
                      <a:r>
                        <a:rPr lang="en-US" sz="1300" dirty="0" smtClean="0">
                          <a:solidFill>
                            <a:srgbClr val="C00000"/>
                          </a:solidFill>
                          <a:effectLst/>
                        </a:rPr>
                        <a:t>John 16:21-22</a:t>
                      </a:r>
                    </a:p>
                    <a:p>
                      <a:pPr marL="0" marR="0" indent="0" algn="l" defTabSz="914400" rtl="0" eaLnBrk="1" fontAlgn="auto" latinLnBrk="0" hangingPunct="1">
                        <a:lnSpc>
                          <a:spcPct val="100000"/>
                        </a:lnSpc>
                        <a:spcBef>
                          <a:spcPts val="0"/>
                        </a:spcBef>
                        <a:spcAft>
                          <a:spcPts val="1000"/>
                        </a:spcAft>
                        <a:buClrTx/>
                        <a:buSzTx/>
                        <a:buFontTx/>
                        <a:buNone/>
                        <a:tabLst>
                          <a:tab pos="457200" algn="l"/>
                        </a:tabLst>
                        <a:defRPr/>
                      </a:pPr>
                      <a:r>
                        <a:rPr kumimoji="0" lang="en-US" sz="1800" b="0" i="0" kern="1200" dirty="0" err="1" smtClean="0">
                          <a:solidFill>
                            <a:schemeClr val="dk1"/>
                          </a:solidFill>
                          <a:latin typeface="+mn-lt"/>
                          <a:ea typeface="+mn-ea"/>
                          <a:cs typeface="+mn-cs"/>
                        </a:rPr>
                        <a:t>Salmos</a:t>
                      </a:r>
                      <a:r>
                        <a:rPr kumimoji="0" lang="az-Cyrl-AZ" sz="1800" b="0" i="0" kern="1200" dirty="0" smtClean="0">
                          <a:solidFill>
                            <a:schemeClr val="dk1"/>
                          </a:solidFill>
                          <a:latin typeface="+mn-lt"/>
                          <a:ea typeface="+mn-ea"/>
                          <a:cs typeface="+mn-cs"/>
                        </a:rPr>
                        <a:t> 10</a:t>
                      </a:r>
                      <a:r>
                        <a:rPr kumimoji="0" lang="en-US" sz="1800" b="0" i="0" kern="1200" dirty="0" smtClean="0">
                          <a:solidFill>
                            <a:schemeClr val="dk1"/>
                          </a:solidFill>
                          <a:latin typeface="+mn-lt"/>
                          <a:ea typeface="+mn-ea"/>
                          <a:cs typeface="+mn-cs"/>
                        </a:rPr>
                        <a:t>3</a:t>
                      </a:r>
                      <a:r>
                        <a:rPr kumimoji="0" lang="az-Cyrl-AZ" sz="1800" b="0" i="0" kern="1200" dirty="0" smtClean="0">
                          <a:solidFill>
                            <a:schemeClr val="dk1"/>
                          </a:solidFill>
                          <a:latin typeface="+mn-lt"/>
                          <a:ea typeface="+mn-ea"/>
                          <a:cs typeface="+mn-cs"/>
                        </a:rPr>
                        <a:t>:19</a:t>
                      </a:r>
                      <a:r>
                        <a:rPr kumimoji="0" lang="en-US" sz="1800" b="0" i="0" kern="1200" baseline="0" dirty="0" smtClean="0">
                          <a:solidFill>
                            <a:schemeClr val="dk1"/>
                          </a:solidFill>
                          <a:latin typeface="+mn-lt"/>
                          <a:ea typeface="+mn-ea"/>
                          <a:cs typeface="+mn-cs"/>
                        </a:rPr>
                        <a:t> </a:t>
                      </a:r>
                      <a:r>
                        <a:rPr kumimoji="0" lang="en-US" sz="1300" b="0" i="0" kern="1200" baseline="0" dirty="0" smtClean="0">
                          <a:solidFill>
                            <a:schemeClr val="dk1"/>
                          </a:solidFill>
                          <a:latin typeface="+mn-lt"/>
                          <a:ea typeface="+mn-ea"/>
                          <a:cs typeface="+mn-cs"/>
                        </a:rPr>
                        <a:t/>
                      </a:r>
                      <a:br>
                        <a:rPr kumimoji="0" lang="en-US" sz="1300" b="0" i="0" kern="1200" baseline="0" dirty="0" smtClean="0">
                          <a:solidFill>
                            <a:schemeClr val="dk1"/>
                          </a:solidFill>
                          <a:latin typeface="+mn-lt"/>
                          <a:ea typeface="+mn-ea"/>
                          <a:cs typeface="+mn-cs"/>
                        </a:rPr>
                      </a:br>
                      <a:r>
                        <a:rPr lang="en-US" sz="1300" dirty="0" smtClean="0">
                          <a:solidFill>
                            <a:srgbClr val="C00000"/>
                          </a:solidFill>
                          <a:effectLst/>
                        </a:rPr>
                        <a:t>Psalm </a:t>
                      </a:r>
                      <a:r>
                        <a:rPr lang="en-US" sz="1300" dirty="0">
                          <a:solidFill>
                            <a:srgbClr val="C00000"/>
                          </a:solidFill>
                          <a:effectLst/>
                        </a:rPr>
                        <a:t>103:19</a:t>
                      </a:r>
                    </a:p>
                    <a:p>
                      <a:pPr marL="0" marR="0" indent="0" algn="l" defTabSz="914400" rtl="0" eaLnBrk="1" fontAlgn="auto" latinLnBrk="0" hangingPunct="1">
                        <a:lnSpc>
                          <a:spcPct val="100000"/>
                        </a:lnSpc>
                        <a:spcBef>
                          <a:spcPts val="0"/>
                        </a:spcBef>
                        <a:spcAft>
                          <a:spcPts val="1000"/>
                        </a:spcAft>
                        <a:buClrTx/>
                        <a:buSzTx/>
                        <a:buFontTx/>
                        <a:buNone/>
                        <a:tabLst>
                          <a:tab pos="457200" algn="l"/>
                        </a:tabLst>
                        <a:defRPr/>
                      </a:pPr>
                      <a:r>
                        <a:rPr kumimoji="0" lang="en-US" sz="1800" b="0" i="0" kern="1200" dirty="0" err="1" smtClean="0">
                          <a:solidFill>
                            <a:schemeClr val="dk1"/>
                          </a:solidFill>
                          <a:latin typeface="+mn-lt"/>
                          <a:ea typeface="+mn-ea"/>
                          <a:cs typeface="+mn-cs"/>
                        </a:rPr>
                        <a:t>Romanos</a:t>
                      </a:r>
                      <a:r>
                        <a:rPr kumimoji="0" lang="az-Cyrl-AZ" sz="1800" b="0" i="0" kern="1200" dirty="0" smtClean="0">
                          <a:solidFill>
                            <a:schemeClr val="dk1"/>
                          </a:solidFill>
                          <a:latin typeface="+mn-lt"/>
                          <a:ea typeface="+mn-ea"/>
                          <a:cs typeface="+mn-cs"/>
                        </a:rPr>
                        <a:t> </a:t>
                      </a:r>
                      <a:r>
                        <a:rPr kumimoji="0" lang="az-Cyrl-AZ" sz="1800" b="0" i="0" kern="1200" dirty="0" smtClean="0">
                          <a:solidFill>
                            <a:schemeClr val="tx1"/>
                          </a:solidFill>
                          <a:latin typeface="+mn-lt"/>
                          <a:ea typeface="+mn-ea"/>
                          <a:cs typeface="+mn-cs"/>
                        </a:rPr>
                        <a:t>8:28</a:t>
                      </a:r>
                      <a:r>
                        <a:rPr kumimoji="0" lang="en-US" sz="1800" b="0" i="0" kern="1200" baseline="0" dirty="0" smtClean="0">
                          <a:solidFill>
                            <a:schemeClr val="tx1"/>
                          </a:solidFill>
                          <a:latin typeface="+mn-lt"/>
                          <a:ea typeface="+mn-ea"/>
                          <a:cs typeface="+mn-cs"/>
                        </a:rPr>
                        <a:t> </a:t>
                      </a:r>
                      <a:r>
                        <a:rPr kumimoji="0" lang="en-US" sz="1300" b="0" i="0" kern="1200" baseline="0" dirty="0" smtClean="0">
                          <a:solidFill>
                            <a:srgbClr val="C00000"/>
                          </a:solidFill>
                          <a:latin typeface="+mn-lt"/>
                          <a:ea typeface="+mn-ea"/>
                          <a:cs typeface="+mn-cs"/>
                        </a:rPr>
                        <a:t/>
                      </a:r>
                      <a:br>
                        <a:rPr kumimoji="0" lang="en-US" sz="1300" b="0" i="0" kern="1200" baseline="0" dirty="0" smtClean="0">
                          <a:solidFill>
                            <a:srgbClr val="C00000"/>
                          </a:solidFill>
                          <a:latin typeface="+mn-lt"/>
                          <a:ea typeface="+mn-ea"/>
                          <a:cs typeface="+mn-cs"/>
                        </a:rPr>
                      </a:br>
                      <a:r>
                        <a:rPr lang="en-US" sz="1300" dirty="0" smtClean="0">
                          <a:solidFill>
                            <a:srgbClr val="C00000"/>
                          </a:solidFill>
                          <a:effectLst/>
                        </a:rPr>
                        <a:t>Romans 8:28</a:t>
                      </a:r>
                      <a:endParaRPr lang="en-US" sz="1800" dirty="0">
                        <a:effectLst/>
                        <a:latin typeface="Times New Roman"/>
                        <a:ea typeface="Times New Roman"/>
                      </a:endParaRPr>
                    </a:p>
                  </a:txBody>
                  <a:tcPr marL="75565" marR="75565" marT="10075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31775" marR="0" lvl="0" indent="-231775" algn="l" defTabSz="914400" rtl="0" eaLnBrk="1" fontAlgn="auto" latinLnBrk="0" hangingPunct="1">
                        <a:lnSpc>
                          <a:spcPct val="100000"/>
                        </a:lnSpc>
                        <a:spcBef>
                          <a:spcPts val="0"/>
                        </a:spcBef>
                        <a:spcAft>
                          <a:spcPts val="800"/>
                        </a:spcAft>
                        <a:buClrTx/>
                        <a:buSzTx/>
                        <a:buFont typeface="Wingdings"/>
                        <a:buChar char=""/>
                        <a:tabLst/>
                        <a:defRPr/>
                      </a:pPr>
                      <a:r>
                        <a:rPr kumimoji="0" lang="pt-BR" sz="1800" kern="1200" dirty="0" smtClean="0">
                          <a:solidFill>
                            <a:schemeClr val="dk1"/>
                          </a:solidFill>
                          <a:latin typeface="+mn-lt"/>
                          <a:ea typeface="+mn-ea"/>
                          <a:cs typeface="+mn-cs"/>
                        </a:rPr>
                        <a:t>Como posso aplicar cada um desses versículos na minha vida, hoje</a:t>
                      </a:r>
                      <a:r>
                        <a:rPr kumimoji="0" lang="ru-RU" sz="1800" kern="1200" dirty="0" smtClean="0">
                          <a:solidFill>
                            <a:schemeClr val="dk1"/>
                          </a:solidFill>
                          <a:latin typeface="+mn-lt"/>
                          <a:ea typeface="+mn-ea"/>
                          <a:cs typeface="+mn-cs"/>
                        </a:rPr>
                        <a:t>?</a:t>
                      </a:r>
                      <a:r>
                        <a:rPr lang="en-US" sz="1800" baseline="0" dirty="0" smtClean="0">
                          <a:effectLst/>
                        </a:rPr>
                        <a:t>  </a:t>
                      </a:r>
                      <a:r>
                        <a:rPr lang="en-US" sz="1200" baseline="0" dirty="0" smtClean="0">
                          <a:effectLst/>
                        </a:rPr>
                        <a:t/>
                      </a:r>
                      <a:br>
                        <a:rPr lang="en-US" sz="1200" baseline="0" dirty="0" smtClean="0">
                          <a:effectLst/>
                        </a:rPr>
                      </a:br>
                      <a:r>
                        <a:rPr lang="en-US" sz="1400" dirty="0" smtClean="0">
                          <a:solidFill>
                            <a:srgbClr val="C00000"/>
                          </a:solidFill>
                          <a:effectLst/>
                        </a:rPr>
                        <a:t>How </a:t>
                      </a:r>
                      <a:r>
                        <a:rPr lang="en-US" sz="1400" dirty="0">
                          <a:solidFill>
                            <a:srgbClr val="C00000"/>
                          </a:solidFill>
                          <a:effectLst/>
                        </a:rPr>
                        <a:t>can I apply each of these verses in my life today?</a:t>
                      </a:r>
                    </a:p>
                    <a:p>
                      <a:pPr marL="231775" marR="0" lvl="0" indent="-231775" algn="l" defTabSz="914400" rtl="0" eaLnBrk="1" fontAlgn="auto" latinLnBrk="0" hangingPunct="1">
                        <a:lnSpc>
                          <a:spcPct val="100000"/>
                        </a:lnSpc>
                        <a:spcBef>
                          <a:spcPts val="0"/>
                        </a:spcBef>
                        <a:spcAft>
                          <a:spcPts val="800"/>
                        </a:spcAft>
                        <a:buClrTx/>
                        <a:buSzTx/>
                        <a:buFont typeface="Wingdings"/>
                        <a:buChar char=""/>
                        <a:tabLst/>
                        <a:defRPr/>
                      </a:pPr>
                      <a:r>
                        <a:rPr kumimoji="0" lang="pt-BR" sz="1800" kern="1200" dirty="0" smtClean="0">
                          <a:solidFill>
                            <a:schemeClr val="dk1"/>
                          </a:solidFill>
                          <a:latin typeface="+mn-lt"/>
                          <a:ea typeface="+mn-ea"/>
                          <a:cs typeface="+mn-cs"/>
                        </a:rPr>
                        <a:t>Tiago 1:2 diz que precisoenfrentar os problemas na minha vida. Qual problema preciso enfrentar ao invés de ignorar ou fugir dele</a:t>
                      </a:r>
                      <a:r>
                        <a:rPr kumimoji="0" lang="ru-RU" sz="1800" kern="1200" dirty="0" smtClean="0">
                          <a:solidFill>
                            <a:schemeClr val="dk1"/>
                          </a:solidFill>
                          <a:latin typeface="+mn-lt"/>
                          <a:ea typeface="+mn-ea"/>
                          <a:cs typeface="+mn-cs"/>
                        </a:rPr>
                        <a:t>?</a:t>
                      </a:r>
                      <a:r>
                        <a:rPr kumimoji="0" lang="en-US" sz="1800" kern="1200" baseline="0" dirty="0" smtClean="0">
                          <a:solidFill>
                            <a:schemeClr val="dk1"/>
                          </a:solidFill>
                          <a:latin typeface="+mn-lt"/>
                          <a:ea typeface="+mn-ea"/>
                          <a:cs typeface="+mn-cs"/>
                        </a:rPr>
                        <a:t>  </a:t>
                      </a:r>
                      <a:r>
                        <a:rPr kumimoji="0" lang="en-US" sz="1300" kern="1200" baseline="0" dirty="0" smtClean="0">
                          <a:solidFill>
                            <a:schemeClr val="dk1"/>
                          </a:solidFill>
                          <a:latin typeface="+mn-lt"/>
                          <a:ea typeface="+mn-ea"/>
                          <a:cs typeface="+mn-cs"/>
                        </a:rPr>
                        <a:t/>
                      </a:r>
                      <a:br>
                        <a:rPr kumimoji="0" lang="en-US" sz="1300" kern="1200" baseline="0" dirty="0" smtClean="0">
                          <a:solidFill>
                            <a:schemeClr val="dk1"/>
                          </a:solidFill>
                          <a:latin typeface="+mn-lt"/>
                          <a:ea typeface="+mn-ea"/>
                          <a:cs typeface="+mn-cs"/>
                        </a:rPr>
                      </a:br>
                      <a:r>
                        <a:rPr lang="en-US" sz="1400" dirty="0" smtClean="0">
                          <a:solidFill>
                            <a:srgbClr val="C00000"/>
                          </a:solidFill>
                          <a:effectLst/>
                        </a:rPr>
                        <a:t>James </a:t>
                      </a:r>
                      <a:r>
                        <a:rPr lang="en-US" sz="1400" dirty="0">
                          <a:solidFill>
                            <a:srgbClr val="C00000"/>
                          </a:solidFill>
                          <a:effectLst/>
                        </a:rPr>
                        <a:t>1:2 says I need to face the problems in my life. What problem do I need to face today instead of ignoring it or running from it?</a:t>
                      </a:r>
                    </a:p>
                    <a:p>
                      <a:pPr marL="231775" lvl="0" indent="-231775">
                        <a:buFont typeface="Wingdings" panose="05000000000000000000" pitchFamily="2" charset="2"/>
                        <a:buChar char="Ø"/>
                      </a:pPr>
                      <a:r>
                        <a:rPr kumimoji="0" lang="pt-BR" sz="1800" kern="1200" dirty="0" smtClean="0">
                          <a:solidFill>
                            <a:schemeClr val="dk1"/>
                          </a:solidFill>
                          <a:latin typeface="+mn-lt"/>
                          <a:ea typeface="+mn-ea"/>
                          <a:cs typeface="+mn-cs"/>
                        </a:rPr>
                        <a:t>Como retornarei à alegria saindo de um(a):</a:t>
                      </a:r>
                    </a:p>
                    <a:p>
                      <a:pPr marL="231775" lvl="0" indent="-231775">
                        <a:buFont typeface="Wingdings" panose="05000000000000000000" pitchFamily="2" charset="2"/>
                        <a:buChar char="Ø"/>
                      </a:pPr>
                      <a:r>
                        <a:rPr kumimoji="0" lang="pt-BR" sz="1800" kern="1200" dirty="0" smtClean="0">
                          <a:solidFill>
                            <a:schemeClr val="dk1"/>
                          </a:solidFill>
                          <a:latin typeface="+mn-lt"/>
                          <a:ea typeface="+mn-ea"/>
                          <a:cs typeface="+mn-cs"/>
                        </a:rPr>
                        <a:t>Raiva</a:t>
                      </a:r>
                    </a:p>
                    <a:p>
                      <a:pPr marL="231775" lvl="0" indent="-231775">
                        <a:buFont typeface="Wingdings" panose="05000000000000000000" pitchFamily="2" charset="2"/>
                        <a:buChar char="Ø"/>
                      </a:pPr>
                      <a:r>
                        <a:rPr kumimoji="0" lang="pt-BR" sz="1800" kern="1200" dirty="0" smtClean="0">
                          <a:solidFill>
                            <a:schemeClr val="dk1"/>
                          </a:solidFill>
                          <a:latin typeface="+mn-lt"/>
                          <a:ea typeface="+mn-ea"/>
                          <a:cs typeface="+mn-cs"/>
                        </a:rPr>
                        <a:t>Depressão</a:t>
                      </a:r>
                    </a:p>
                    <a:p>
                      <a:pPr marL="231775" lvl="0" indent="-231775">
                        <a:buFont typeface="Wingdings" panose="05000000000000000000" pitchFamily="2" charset="2"/>
                        <a:buChar char="Ø"/>
                      </a:pPr>
                      <a:r>
                        <a:rPr kumimoji="0" lang="pt-BR" sz="1800" kern="1200" dirty="0" smtClean="0">
                          <a:solidFill>
                            <a:schemeClr val="dk1"/>
                          </a:solidFill>
                          <a:latin typeface="+mn-lt"/>
                          <a:ea typeface="+mn-ea"/>
                          <a:cs typeface="+mn-cs"/>
                        </a:rPr>
                        <a:t>Medo</a:t>
                      </a:r>
                    </a:p>
                    <a:p>
                      <a:pPr marL="231775" lvl="0" indent="-231775">
                        <a:buFont typeface="Wingdings" panose="05000000000000000000" pitchFamily="2" charset="2"/>
                        <a:buChar char="Ø"/>
                      </a:pPr>
                      <a:r>
                        <a:rPr kumimoji="0" lang="pt-BR" sz="1800" kern="1200" dirty="0" smtClean="0">
                          <a:solidFill>
                            <a:schemeClr val="dk1"/>
                          </a:solidFill>
                          <a:latin typeface="+mn-lt"/>
                          <a:ea typeface="+mn-ea"/>
                          <a:cs typeface="+mn-cs"/>
                        </a:rPr>
                        <a:t>Ciúme</a:t>
                      </a:r>
                    </a:p>
                    <a:p>
                      <a:pPr marL="231775" lvl="0" indent="-231775">
                        <a:buFont typeface="Wingdings" panose="05000000000000000000" pitchFamily="2" charset="2"/>
                        <a:buChar char="Ø"/>
                      </a:pPr>
                      <a:r>
                        <a:rPr kumimoji="0" lang="pt-BR" sz="1800" kern="1200" dirty="0" smtClean="0">
                          <a:solidFill>
                            <a:schemeClr val="dk1"/>
                          </a:solidFill>
                          <a:latin typeface="+mn-lt"/>
                          <a:ea typeface="+mn-ea"/>
                          <a:cs typeface="+mn-cs"/>
                        </a:rPr>
                        <a:t>Preocupação</a:t>
                      </a:r>
                      <a:endParaRPr kumimoji="0" lang="en-US" sz="1800" kern="1200" dirty="0" smtClean="0">
                        <a:solidFill>
                          <a:schemeClr val="dk1"/>
                        </a:solidFill>
                        <a:latin typeface="+mn-lt"/>
                        <a:ea typeface="+mn-ea"/>
                        <a:cs typeface="+mn-cs"/>
                      </a:endParaRPr>
                    </a:p>
                    <a:p>
                      <a:pPr marL="231775" marR="0" lvl="0" indent="0">
                        <a:spcBef>
                          <a:spcPts val="0"/>
                        </a:spcBef>
                        <a:spcAft>
                          <a:spcPts val="800"/>
                        </a:spcAft>
                        <a:buFont typeface="Wingdings"/>
                        <a:buNone/>
                      </a:pPr>
                      <a:r>
                        <a:rPr lang="en-US" sz="1400" dirty="0" smtClean="0">
                          <a:solidFill>
                            <a:srgbClr val="C00000"/>
                          </a:solidFill>
                          <a:effectLst/>
                        </a:rPr>
                        <a:t>How will I return to joy from:</a:t>
                      </a:r>
                      <a:r>
                        <a:rPr lang="en-US" sz="1400" baseline="0" dirty="0" smtClean="0">
                          <a:solidFill>
                            <a:srgbClr val="C00000"/>
                          </a:solidFill>
                          <a:effectLst/>
                        </a:rPr>
                        <a:t> </a:t>
                      </a:r>
                      <a:r>
                        <a:rPr lang="en-US" sz="1400" dirty="0" smtClean="0">
                          <a:solidFill>
                            <a:srgbClr val="C00000"/>
                          </a:solidFill>
                          <a:effectLst/>
                        </a:rPr>
                        <a:t>Anger/Depression/Fear/Jealousy/Worry</a:t>
                      </a:r>
                      <a:endParaRPr lang="en-US" sz="2000" dirty="0">
                        <a:effectLst/>
                        <a:latin typeface="Times New Roman"/>
                        <a:ea typeface="Times New Roman"/>
                      </a:endParaRPr>
                    </a:p>
                  </a:txBody>
                  <a:tcPr marL="75565" marR="75565" marT="91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4" name="Slide Number Placeholder 3"/>
          <p:cNvSpPr>
            <a:spLocks noGrp="1"/>
          </p:cNvSpPr>
          <p:nvPr>
            <p:ph type="sldNum" sz="quarter" idx="12"/>
          </p:nvPr>
        </p:nvSpPr>
        <p:spPr/>
        <p:txBody>
          <a:bodyPr/>
          <a:lstStyle/>
          <a:p>
            <a:fld id="{2B0F847D-B594-46E7-ABAA-98DB647124F3}" type="slidenum">
              <a:rPr lang="en-US" smtClean="0"/>
              <a:pPr/>
              <a:t>33</a:t>
            </a:fld>
            <a:endParaRPr lang="en-US"/>
          </a:p>
        </p:txBody>
      </p:sp>
      <p:sp>
        <p:nvSpPr>
          <p:cNvPr id="7" name="Date Placeholder 6"/>
          <p:cNvSpPr>
            <a:spLocks noGrp="1"/>
          </p:cNvSpPr>
          <p:nvPr>
            <p:ph type="dt" sz="half" idx="10"/>
          </p:nvPr>
        </p:nvSpPr>
        <p:spPr/>
        <p:txBody>
          <a:bodyPr/>
          <a:lstStyle/>
          <a:p>
            <a:r>
              <a:rPr lang="en-US" smtClean="0"/>
              <a:t>11/2019</a:t>
            </a:r>
            <a:endParaRPr lang="en-US"/>
          </a:p>
        </p:txBody>
      </p:sp>
    </p:spTree>
    <p:extLst>
      <p:ext uri="{BB962C8B-B14F-4D97-AF65-F5344CB8AC3E}">
        <p14:creationId xmlns:p14="http://schemas.microsoft.com/office/powerpoint/2010/main" val="389788557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11/2019</a:t>
            </a:r>
            <a:endParaRPr lang="en-US"/>
          </a:p>
        </p:txBody>
      </p:sp>
      <p:sp>
        <p:nvSpPr>
          <p:cNvPr id="4" name="Footer Placeholder 3"/>
          <p:cNvSpPr>
            <a:spLocks noGrp="1"/>
          </p:cNvSpPr>
          <p:nvPr>
            <p:ph type="ftr" sz="quarter" idx="11"/>
          </p:nvPr>
        </p:nvSpPr>
        <p:spPr/>
        <p:txBody>
          <a:bodyPr/>
          <a:lstStyle/>
          <a:p>
            <a:r>
              <a:rPr lang="en-US" smtClean="0"/>
              <a:t>T501.08   www.iTeenChallenge.org</a:t>
            </a:r>
            <a:endParaRPr lang="en-US"/>
          </a:p>
        </p:txBody>
      </p:sp>
      <p:sp>
        <p:nvSpPr>
          <p:cNvPr id="5" name="Slide Number Placeholder 4"/>
          <p:cNvSpPr>
            <a:spLocks noGrp="1"/>
          </p:cNvSpPr>
          <p:nvPr>
            <p:ph type="sldNum" sz="quarter" idx="12"/>
          </p:nvPr>
        </p:nvSpPr>
        <p:spPr/>
        <p:txBody>
          <a:bodyPr/>
          <a:lstStyle/>
          <a:p>
            <a:fld id="{2B0F847D-B594-46E7-ABAA-98DB647124F3}" type="slidenum">
              <a:rPr lang="en-US" smtClean="0"/>
              <a:pPr/>
              <a:t>34</a:t>
            </a:fld>
            <a:endParaRPr lang="en-US"/>
          </a:p>
        </p:txBody>
      </p:sp>
      <p:sp>
        <p:nvSpPr>
          <p:cNvPr id="6" name="Title 5"/>
          <p:cNvSpPr>
            <a:spLocks noGrp="1"/>
          </p:cNvSpPr>
          <p:nvPr>
            <p:ph type="title"/>
          </p:nvPr>
        </p:nvSpPr>
        <p:spPr>
          <a:xfrm>
            <a:off x="304800" y="274637"/>
            <a:ext cx="11392352" cy="5886805"/>
          </a:xfrm>
        </p:spPr>
        <p:txBody>
          <a:bodyPr>
            <a:normAutofit/>
          </a:bodyPr>
          <a:lstStyle/>
          <a:p>
            <a:r>
              <a:rPr lang="pt-BR" sz="5300" dirty="0"/>
              <a:t>Ao dominar cada tarefa pessoal na </a:t>
            </a:r>
            <a:r>
              <a:rPr lang="pt-BR" sz="5300" dirty="0" smtClean="0"/>
              <a:t>Fase </a:t>
            </a:r>
            <a:r>
              <a:rPr lang="pt-BR" sz="5300" dirty="0"/>
              <a:t>1, você terá a melhor base para então avançar para as </a:t>
            </a:r>
            <a:r>
              <a:rPr lang="pt-BR" sz="5300" dirty="0" smtClean="0"/>
              <a:t/>
            </a:r>
            <a:br>
              <a:rPr lang="pt-BR" sz="5300" dirty="0" smtClean="0"/>
            </a:br>
            <a:r>
              <a:rPr lang="pt-BR" sz="5300" dirty="0" smtClean="0"/>
              <a:t>Tarefas </a:t>
            </a:r>
            <a:r>
              <a:rPr lang="pt-BR" sz="5300" dirty="0"/>
              <a:t>Pessoais no </a:t>
            </a:r>
            <a:r>
              <a:rPr lang="pt-BR" sz="5300" dirty="0" smtClean="0"/>
              <a:t>Fase 2.</a:t>
            </a:r>
            <a:br>
              <a:rPr lang="pt-BR" sz="5300" dirty="0" smtClean="0"/>
            </a:br>
            <a:r>
              <a:rPr lang="en-US" sz="3200" dirty="0" smtClean="0">
                <a:solidFill>
                  <a:schemeClr val="tx1"/>
                </a:solidFill>
              </a:rPr>
              <a:t>When you master each of the personal tasks at Stage One, that is the best foundation to then move on to the personal tasks in Stage Two.</a:t>
            </a:r>
            <a:endParaRPr lang="en-US" sz="3200" dirty="0">
              <a:solidFill>
                <a:schemeClr val="tx1"/>
              </a:solidFill>
            </a:endParaRPr>
          </a:p>
        </p:txBody>
      </p:sp>
    </p:spTree>
    <p:extLst>
      <p:ext uri="{BB962C8B-B14F-4D97-AF65-F5344CB8AC3E}">
        <p14:creationId xmlns:p14="http://schemas.microsoft.com/office/powerpoint/2010/main" val="1745092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5991" y="2394921"/>
            <a:ext cx="6405809" cy="2971800"/>
          </a:xfrm>
        </p:spPr>
        <p:txBody>
          <a:bodyPr/>
          <a:lstStyle/>
          <a:p>
            <a:r>
              <a:rPr lang="es-CR" sz="4800" dirty="0">
                <a:solidFill>
                  <a:schemeClr val="accent1">
                    <a:lumMod val="75000"/>
                  </a:schemeClr>
                </a:solidFill>
                <a:effectLst>
                  <a:outerShdw blurRad="38100" dist="38100" dir="2700000" algn="tl">
                    <a:srgbClr val="000000">
                      <a:alpha val="43137"/>
                    </a:srgbClr>
                  </a:outerShdw>
                </a:effectLst>
              </a:rPr>
              <a:t>A </a:t>
            </a:r>
            <a:r>
              <a:rPr lang="es-CR" sz="4800" dirty="0" smtClean="0">
                <a:solidFill>
                  <a:schemeClr val="accent1">
                    <a:lumMod val="75000"/>
                  </a:schemeClr>
                </a:solidFill>
                <a:effectLst>
                  <a:outerShdw blurRad="38100" dist="38100" dir="2700000" algn="tl">
                    <a:srgbClr val="000000">
                      <a:alpha val="43137"/>
                    </a:srgbClr>
                  </a:outerShdw>
                </a:effectLst>
              </a:rPr>
              <a:t>Fase da </a:t>
            </a:r>
            <a:r>
              <a:rPr lang="es-CR" sz="4800" dirty="0" err="1" smtClean="0">
                <a:solidFill>
                  <a:schemeClr val="accent1">
                    <a:lumMod val="75000"/>
                  </a:schemeClr>
                </a:solidFill>
                <a:effectLst>
                  <a:outerShdw blurRad="38100" dist="38100" dir="2700000" algn="tl">
                    <a:srgbClr val="000000">
                      <a:alpha val="43137"/>
                    </a:srgbClr>
                  </a:outerShdw>
                </a:effectLst>
              </a:rPr>
              <a:t>Criança</a:t>
            </a:r>
            <a:r>
              <a:rPr lang="es-CR" sz="4800" dirty="0">
                <a:solidFill>
                  <a:schemeClr val="accent1">
                    <a:lumMod val="75000"/>
                  </a:schemeClr>
                </a:solidFill>
                <a:effectLst>
                  <a:outerShdw blurRad="38100" dist="38100" dir="2700000" algn="tl">
                    <a:srgbClr val="000000">
                      <a:alpha val="43137"/>
                    </a:srgbClr>
                  </a:outerShdw>
                </a:effectLst>
              </a:rPr>
              <a:t/>
            </a:r>
            <a:br>
              <a:rPr lang="es-CR" sz="4800" dirty="0">
                <a:solidFill>
                  <a:schemeClr val="accent1">
                    <a:lumMod val="75000"/>
                  </a:schemeClr>
                </a:solidFill>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The Child</a:t>
            </a:r>
            <a:r>
              <a:rPr lang="en-US" sz="3600" b="1" dirty="0">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rPr>
              <a:t>Stage</a:t>
            </a:r>
            <a:br>
              <a:rPr lang="en-US" sz="3600" dirty="0">
                <a:effectLst>
                  <a:outerShdw blurRad="38100" dist="38100" dir="2700000" algn="tl">
                    <a:srgbClr val="000000">
                      <a:alpha val="43137"/>
                    </a:srgbClr>
                  </a:outerShdw>
                </a:effectLst>
              </a:rPr>
            </a:br>
            <a:r>
              <a:rPr lang="es-CR" sz="3200" dirty="0">
                <a:solidFill>
                  <a:srgbClr val="FFC000"/>
                </a:solidFill>
                <a:effectLst>
                  <a:outerShdw blurRad="38100" dist="38100" dir="2700000" algn="tl">
                    <a:srgbClr val="000000">
                      <a:alpha val="43137"/>
                    </a:srgbClr>
                  </a:outerShdw>
                </a:effectLst>
              </a:rPr>
              <a:t> </a:t>
            </a:r>
            <a:br>
              <a:rPr lang="es-CR" sz="3200" dirty="0">
                <a:solidFill>
                  <a:srgbClr val="FFC000"/>
                </a:solidFill>
                <a:effectLst>
                  <a:outerShdw blurRad="38100" dist="38100" dir="2700000" algn="tl">
                    <a:srgbClr val="000000">
                      <a:alpha val="43137"/>
                    </a:srgbClr>
                  </a:outerShdw>
                </a:effectLst>
              </a:rPr>
            </a:br>
            <a:r>
              <a:rPr lang="es-CR" sz="3600" dirty="0">
                <a:solidFill>
                  <a:schemeClr val="accent1">
                    <a:lumMod val="75000"/>
                  </a:schemeClr>
                </a:solidFill>
                <a:effectLst>
                  <a:outerShdw blurRad="38100" dist="38100" dir="2700000" algn="tl">
                    <a:srgbClr val="000000">
                      <a:alpha val="43137"/>
                    </a:srgbClr>
                  </a:outerShdw>
                </a:effectLst>
              </a:rPr>
              <a:t>Edad 4 – 12 </a:t>
            </a:r>
            <a:r>
              <a:rPr lang="es-AR" sz="3600" dirty="0">
                <a:solidFill>
                  <a:schemeClr val="accent1">
                    <a:lumMod val="75000"/>
                  </a:schemeClr>
                </a:solidFill>
                <a:effectLst>
                  <a:outerShdw blurRad="38100" dist="38100" dir="2700000" algn="tl">
                    <a:srgbClr val="000000">
                      <a:alpha val="43137"/>
                    </a:srgbClr>
                  </a:outerShdw>
                </a:effectLst>
              </a:rPr>
              <a:t>años </a:t>
            </a:r>
            <a:br>
              <a:rPr lang="es-AR" sz="3600" dirty="0">
                <a:solidFill>
                  <a:schemeClr val="accent1">
                    <a:lumMod val="75000"/>
                  </a:schemeClr>
                </a:solidFill>
                <a:effectLst>
                  <a:outerShdw blurRad="38100" dist="38100" dir="2700000" algn="tl">
                    <a:srgbClr val="000000">
                      <a:alpha val="43137"/>
                    </a:srgbClr>
                  </a:outerShdw>
                </a:effectLst>
              </a:rPr>
            </a:br>
            <a:r>
              <a:rPr lang="es-AR" sz="3600" dirty="0" err="1">
                <a:solidFill>
                  <a:schemeClr val="tx1"/>
                </a:solidFill>
                <a:effectLst>
                  <a:outerShdw blurRad="38100" dist="38100" dir="2700000" algn="tl">
                    <a:srgbClr val="000000">
                      <a:alpha val="43137"/>
                    </a:srgbClr>
                  </a:outerShdw>
                </a:effectLst>
              </a:rPr>
              <a:t>Age</a:t>
            </a:r>
            <a:r>
              <a:rPr lang="es-AR" sz="3600" dirty="0">
                <a:solidFill>
                  <a:schemeClr val="tx1"/>
                </a:solidFill>
                <a:effectLst>
                  <a:outerShdw blurRad="38100" dist="38100" dir="2700000" algn="tl">
                    <a:srgbClr val="000000">
                      <a:alpha val="43137"/>
                    </a:srgbClr>
                  </a:outerShdw>
                </a:effectLst>
              </a:rPr>
              <a:t> 4 - 12 </a:t>
            </a:r>
            <a:r>
              <a:rPr lang="es-AR" sz="3600" dirty="0" err="1">
                <a:solidFill>
                  <a:schemeClr val="tx1"/>
                </a:solidFill>
                <a:effectLst>
                  <a:outerShdw blurRad="38100" dist="38100" dir="2700000" algn="tl">
                    <a:srgbClr val="000000">
                      <a:alpha val="43137"/>
                    </a:srgbClr>
                  </a:outerShdw>
                </a:effectLst>
              </a:rPr>
              <a:t>yrs</a:t>
            </a:r>
            <a:endParaRPr lang="en-US" sz="6600" dirty="0">
              <a:solidFill>
                <a:schemeClr val="tx1"/>
              </a:solidFill>
            </a:endParaRPr>
          </a:p>
        </p:txBody>
      </p:sp>
      <p:sp>
        <p:nvSpPr>
          <p:cNvPr id="4" name="Title 2"/>
          <p:cNvSpPr txBox="1">
            <a:spLocks/>
          </p:cNvSpPr>
          <p:nvPr/>
        </p:nvSpPr>
        <p:spPr>
          <a:xfrm>
            <a:off x="1828801" y="76200"/>
            <a:ext cx="8408933" cy="14859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CR" sz="4800" dirty="0" smtClean="0">
                <a:solidFill>
                  <a:schemeClr val="accent1">
                    <a:lumMod val="75000"/>
                  </a:schemeClr>
                </a:solidFill>
                <a:effectLst>
                  <a:outerShdw blurRad="38100" dist="38100" dir="2700000" algn="tl">
                    <a:srgbClr val="000000">
                      <a:alpha val="43137"/>
                    </a:srgbClr>
                  </a:outerShdw>
                </a:effectLst>
              </a:rPr>
              <a:t>Fase </a:t>
            </a:r>
            <a:r>
              <a:rPr lang="en-US" sz="4800" dirty="0">
                <a:solidFill>
                  <a:schemeClr val="accent1">
                    <a:lumMod val="75000"/>
                  </a:schemeClr>
                </a:solidFill>
                <a:effectLst>
                  <a:outerShdw blurRad="38100" dist="38100" dir="2700000" algn="tl">
                    <a:srgbClr val="000000">
                      <a:alpha val="43137"/>
                    </a:srgbClr>
                  </a:outerShdw>
                </a:effectLst>
              </a:rPr>
              <a:t>2</a:t>
            </a:r>
            <a:r>
              <a:rPr lang="es-AR" sz="4800" dirty="0">
                <a:solidFill>
                  <a:schemeClr val="accent1">
                    <a:lumMod val="75000"/>
                  </a:schemeClr>
                </a:solidFill>
                <a:effectLst>
                  <a:outerShdw blurRad="38100" dist="38100" dir="2700000" algn="tl">
                    <a:srgbClr val="000000">
                      <a:alpha val="43137"/>
                    </a:srgbClr>
                  </a:outerShdw>
                </a:effectLst>
              </a:rPr>
              <a:t/>
            </a:r>
            <a:br>
              <a:rPr lang="es-AR" sz="4800" dirty="0">
                <a:solidFill>
                  <a:schemeClr val="accent1">
                    <a:lumMod val="75000"/>
                  </a:schemeClr>
                </a:solidFill>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Stage 2</a:t>
            </a:r>
            <a:endParaRPr lang="en-US" sz="6600" dirty="0">
              <a:solidFill>
                <a:schemeClr val="tx1"/>
              </a:solidFill>
            </a:endParaRPr>
          </a:p>
        </p:txBody>
      </p:sp>
      <p:sp>
        <p:nvSpPr>
          <p:cNvPr id="2" name="Date Placeholder 1"/>
          <p:cNvSpPr>
            <a:spLocks noGrp="1"/>
          </p:cNvSpPr>
          <p:nvPr>
            <p:ph type="dt" sz="half" idx="10"/>
          </p:nvPr>
        </p:nvSpPr>
        <p:spPr/>
        <p:txBody>
          <a:bodyPr/>
          <a:lstStyle/>
          <a:p>
            <a:r>
              <a:rPr lang="en-US" smtClean="0"/>
              <a:t>11/2019</a:t>
            </a:r>
            <a:endParaRPr lang="en-US"/>
          </a:p>
        </p:txBody>
      </p:sp>
      <p:sp>
        <p:nvSpPr>
          <p:cNvPr id="5" name="Footer Placeholder 4"/>
          <p:cNvSpPr>
            <a:spLocks noGrp="1"/>
          </p:cNvSpPr>
          <p:nvPr>
            <p:ph type="ftr" sz="quarter" idx="11"/>
          </p:nvPr>
        </p:nvSpPr>
        <p:spPr/>
        <p:txBody>
          <a:bodyPr/>
          <a:lstStyle/>
          <a:p>
            <a:r>
              <a:rPr lang="en-US" smtClean="0"/>
              <a:t>T501.08   www.iTeenChallenge.org</a:t>
            </a:r>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35</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9402" y="2457805"/>
            <a:ext cx="4857750" cy="3886200"/>
          </a:xfrm>
          <a:prstGeom prst="rect">
            <a:avLst/>
          </a:prstGeom>
        </p:spPr>
      </p:pic>
    </p:spTree>
    <p:extLst>
      <p:ext uri="{BB962C8B-B14F-4D97-AF65-F5344CB8AC3E}">
        <p14:creationId xmlns:p14="http://schemas.microsoft.com/office/powerpoint/2010/main" val="274497216"/>
      </p:ext>
    </p:extLst>
  </p:cSld>
  <p:clrMapOvr>
    <a:masterClrMapping/>
  </p:clrMapOvr>
  <p:transition spd="slow">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219200"/>
          </a:xfrm>
        </p:spPr>
        <p:txBody>
          <a:bodyPr>
            <a:normAutofit fontScale="90000"/>
          </a:bodyPr>
          <a:lstStyle/>
          <a:p>
            <a:pPr algn="ctr"/>
            <a:r>
              <a:rPr lang="es-AR" sz="2900" dirty="0">
                <a:solidFill>
                  <a:schemeClr val="accent1">
                    <a:lumMod val="75000"/>
                  </a:schemeClr>
                </a:solidFill>
              </a:rPr>
              <a:t>El Modelo de Vida: INDICADORES DE MADUREZ</a:t>
            </a:r>
            <a:r>
              <a:rPr lang="en-US" dirty="0" smtClean="0">
                <a:solidFill>
                  <a:schemeClr val="accent1">
                    <a:lumMod val="75000"/>
                  </a:schemeClr>
                </a:solidFill>
              </a:rPr>
              <a:t/>
            </a:r>
            <a:br>
              <a:rPr lang="en-US" dirty="0" smtClean="0">
                <a:solidFill>
                  <a:schemeClr val="accent1">
                    <a:lumMod val="75000"/>
                  </a:schemeClr>
                </a:solidFill>
              </a:rPr>
            </a:br>
            <a:r>
              <a:rPr lang="en-US" sz="3100" dirty="0"/>
              <a:t> </a:t>
            </a:r>
            <a:r>
              <a:rPr lang="en-US" sz="2700" dirty="0"/>
              <a:t>The Life Model:  MATURITY INDICATORS</a:t>
            </a:r>
          </a:p>
        </p:txBody>
      </p:sp>
      <p:sp>
        <p:nvSpPr>
          <p:cNvPr id="3" name="Content Placeholder 2"/>
          <p:cNvSpPr>
            <a:spLocks noGrp="1"/>
          </p:cNvSpPr>
          <p:nvPr>
            <p:ph idx="1"/>
          </p:nvPr>
        </p:nvSpPr>
        <p:spPr>
          <a:xfrm>
            <a:off x="1981200" y="1371600"/>
            <a:ext cx="8229600" cy="4922838"/>
          </a:xfrm>
        </p:spPr>
        <p:txBody>
          <a:bodyPr>
            <a:normAutofit/>
          </a:bodyPr>
          <a:lstStyle/>
          <a:p>
            <a:pPr marL="0" indent="0">
              <a:spcBef>
                <a:spcPts val="0"/>
              </a:spcBef>
              <a:spcAft>
                <a:spcPts val="1000"/>
              </a:spcAft>
              <a:buNone/>
            </a:pPr>
            <a:r>
              <a:rPr lang="es-AR" sz="2800" b="1" dirty="0">
                <a:solidFill>
                  <a:schemeClr val="accent1">
                    <a:lumMod val="75000"/>
                  </a:schemeClr>
                </a:solidFill>
              </a:rPr>
              <a:t>A </a:t>
            </a:r>
            <a:r>
              <a:rPr lang="es-AR" sz="2800" b="1" dirty="0" smtClean="0">
                <a:solidFill>
                  <a:schemeClr val="accent1">
                    <a:lumMod val="75000"/>
                  </a:schemeClr>
                </a:solidFill>
              </a:rPr>
              <a:t>fase da </a:t>
            </a:r>
            <a:r>
              <a:rPr lang="es-AR" sz="2800" b="1" dirty="0" err="1" smtClean="0">
                <a:solidFill>
                  <a:schemeClr val="accent1">
                    <a:lumMod val="75000"/>
                  </a:schemeClr>
                </a:solidFill>
              </a:rPr>
              <a:t>criança</a:t>
            </a:r>
            <a:r>
              <a:rPr lang="es-AR" sz="2800" dirty="0" smtClean="0">
                <a:solidFill>
                  <a:schemeClr val="accent1">
                    <a:lumMod val="75000"/>
                  </a:schemeClr>
                </a:solidFill>
              </a:rPr>
              <a:t>:  </a:t>
            </a:r>
            <a:r>
              <a:rPr lang="pt-BR" sz="2800" dirty="0">
                <a:solidFill>
                  <a:schemeClr val="accent1">
                    <a:lumMod val="75000"/>
                  </a:schemeClr>
                </a:solidFill>
              </a:rPr>
              <a:t>Idade 4 para 12 anos</a:t>
            </a:r>
            <a:endParaRPr lang="es-AR" sz="2800" dirty="0">
              <a:solidFill>
                <a:schemeClr val="accent1">
                  <a:lumMod val="75000"/>
                </a:schemeClr>
              </a:solidFill>
            </a:endParaRPr>
          </a:p>
          <a:p>
            <a:pPr marL="0" indent="0">
              <a:spcBef>
                <a:spcPts val="0"/>
              </a:spcBef>
              <a:spcAft>
                <a:spcPts val="3000"/>
              </a:spcAft>
              <a:buNone/>
            </a:pPr>
            <a:r>
              <a:rPr lang="en-US" b="1" dirty="0" smtClean="0"/>
              <a:t>The Child Stage:  A</a:t>
            </a:r>
            <a:r>
              <a:rPr lang="en-US" dirty="0" smtClean="0"/>
              <a:t>ge 4-12</a:t>
            </a:r>
          </a:p>
          <a:p>
            <a:pPr marL="0" indent="0">
              <a:buNone/>
            </a:pPr>
            <a:r>
              <a:rPr lang="pt-BR" sz="2800" b="1" dirty="0">
                <a:solidFill>
                  <a:schemeClr val="accent1">
                    <a:lumMod val="75000"/>
                  </a:schemeClr>
                </a:solidFill>
              </a:rPr>
              <a:t>Tarefa</a:t>
            </a:r>
            <a:r>
              <a:rPr lang="es-AR" sz="2800" b="1" dirty="0">
                <a:solidFill>
                  <a:schemeClr val="accent1">
                    <a:lumMod val="75000"/>
                  </a:schemeClr>
                </a:solidFill>
              </a:rPr>
              <a:t> </a:t>
            </a:r>
            <a:r>
              <a:rPr lang="pt-BR" sz="2800" b="1" dirty="0" smtClean="0">
                <a:solidFill>
                  <a:schemeClr val="accent1">
                    <a:lumMod val="75000"/>
                  </a:schemeClr>
                </a:solidFill>
              </a:rPr>
              <a:t>principal</a:t>
            </a:r>
            <a:r>
              <a:rPr lang="es-AR" sz="2800" dirty="0" smtClean="0">
                <a:solidFill>
                  <a:schemeClr val="accent1">
                    <a:lumMod val="75000"/>
                  </a:schemeClr>
                </a:solidFill>
              </a:rPr>
              <a:t>:  </a:t>
            </a:r>
            <a:r>
              <a:rPr lang="es-AR" sz="2800" u="sng" dirty="0">
                <a:solidFill>
                  <a:schemeClr val="accent1">
                    <a:lumMod val="75000"/>
                  </a:schemeClr>
                </a:solidFill>
              </a:rPr>
              <a:t>Cuidar de si </a:t>
            </a:r>
            <a:r>
              <a:rPr lang="es-AR" sz="2800" u="sng" dirty="0" err="1">
                <a:solidFill>
                  <a:schemeClr val="accent1">
                    <a:lumMod val="75000"/>
                  </a:schemeClr>
                </a:solidFill>
              </a:rPr>
              <a:t>mesmo</a:t>
            </a:r>
            <a:endParaRPr lang="en-US" sz="2800" dirty="0">
              <a:solidFill>
                <a:schemeClr val="accent1">
                  <a:lumMod val="75000"/>
                </a:schemeClr>
              </a:solidFill>
            </a:endParaRPr>
          </a:p>
          <a:p>
            <a:pPr marL="0" indent="0">
              <a:spcBef>
                <a:spcPts val="0"/>
              </a:spcBef>
              <a:spcAft>
                <a:spcPts val="3000"/>
              </a:spcAft>
              <a:buNone/>
            </a:pPr>
            <a:r>
              <a:rPr lang="en-US" b="1" dirty="0" smtClean="0"/>
              <a:t>Primary Task:</a:t>
            </a:r>
            <a:r>
              <a:rPr lang="en-US" dirty="0" smtClean="0"/>
              <a:t>  </a:t>
            </a:r>
            <a:r>
              <a:rPr lang="en-US" u="sng" dirty="0" smtClean="0"/>
              <a:t>Taking care of self</a:t>
            </a:r>
            <a:endParaRPr lang="en-US" dirty="0" smtClean="0"/>
          </a:p>
          <a:p>
            <a:pPr marL="0" indent="0">
              <a:spcAft>
                <a:spcPts val="600"/>
              </a:spcAft>
              <a:buNone/>
            </a:pPr>
            <a:r>
              <a:rPr lang="es-AR" sz="2800" b="1" dirty="0">
                <a:solidFill>
                  <a:schemeClr val="accent1">
                    <a:lumMod val="75000"/>
                  </a:schemeClr>
                </a:solidFill>
              </a:rPr>
              <a:t>Problema </a:t>
            </a:r>
            <a:r>
              <a:rPr lang="es-AR" sz="2800" b="1" dirty="0" err="1" smtClean="0">
                <a:solidFill>
                  <a:schemeClr val="accent1">
                    <a:lumMod val="75000"/>
                  </a:schemeClr>
                </a:solidFill>
              </a:rPr>
              <a:t>primário</a:t>
            </a:r>
            <a:r>
              <a:rPr lang="es-AR" sz="2800" b="1" dirty="0" smtClean="0">
                <a:solidFill>
                  <a:schemeClr val="accent1">
                    <a:lumMod val="75000"/>
                  </a:schemeClr>
                </a:solidFill>
              </a:rPr>
              <a:t> resultante:  </a:t>
            </a:r>
            <a:br>
              <a:rPr lang="es-AR" sz="2800" b="1" dirty="0" smtClean="0">
                <a:solidFill>
                  <a:schemeClr val="accent1">
                    <a:lumMod val="75000"/>
                  </a:schemeClr>
                </a:solidFill>
              </a:rPr>
            </a:br>
            <a:r>
              <a:rPr lang="pt-BR" sz="2800" dirty="0">
                <a:solidFill>
                  <a:schemeClr val="accent1">
                    <a:lumMod val="75000"/>
                  </a:schemeClr>
                </a:solidFill>
              </a:rPr>
              <a:t>Não assume a responsabilidade sobre si</a:t>
            </a:r>
            <a:endParaRPr lang="pt-BR" sz="2800" dirty="0" smtClean="0">
              <a:solidFill>
                <a:schemeClr val="accent1">
                  <a:lumMod val="75000"/>
                </a:schemeClr>
              </a:solidFill>
            </a:endParaRPr>
          </a:p>
          <a:p>
            <a:pPr marL="0" indent="0">
              <a:spcBef>
                <a:spcPts val="0"/>
              </a:spcBef>
              <a:buNone/>
            </a:pPr>
            <a:r>
              <a:rPr lang="en-US" b="1" dirty="0" smtClean="0"/>
              <a:t>Primary Resulting Problem</a:t>
            </a:r>
            <a:r>
              <a:rPr lang="en-US" dirty="0" smtClean="0"/>
              <a:t>: </a:t>
            </a:r>
            <a:br>
              <a:rPr lang="en-US" dirty="0" smtClean="0"/>
            </a:br>
            <a:r>
              <a:rPr lang="en-US" dirty="0" smtClean="0"/>
              <a:t>Not taking responsibility for self</a:t>
            </a:r>
            <a:endParaRPr lang="en-US" dirty="0">
              <a:solidFill>
                <a:srgbClr val="FFC000"/>
              </a:solidFill>
            </a:endParaRPr>
          </a:p>
        </p:txBody>
      </p:sp>
      <p:sp>
        <p:nvSpPr>
          <p:cNvPr id="4" name="Date Placeholder 3"/>
          <p:cNvSpPr>
            <a:spLocks noGrp="1"/>
          </p:cNvSpPr>
          <p:nvPr>
            <p:ph type="dt" sz="half" idx="10"/>
          </p:nvPr>
        </p:nvSpPr>
        <p:spPr/>
        <p:txBody>
          <a:bodyPr/>
          <a:lstStyle/>
          <a:p>
            <a:pPr>
              <a:defRPr/>
            </a:pPr>
            <a:r>
              <a:rPr lang="en-US" smtClean="0"/>
              <a:t>11/2019</a:t>
            </a:r>
            <a:endParaRPr lang="en-US" dirty="0"/>
          </a:p>
        </p:txBody>
      </p:sp>
      <p:sp>
        <p:nvSpPr>
          <p:cNvPr id="5" name="Footer Placeholder 4"/>
          <p:cNvSpPr>
            <a:spLocks noGrp="1"/>
          </p:cNvSpPr>
          <p:nvPr>
            <p:ph type="ftr" sz="quarter" idx="11"/>
          </p:nvPr>
        </p:nvSpPr>
        <p:spPr/>
        <p:txBody>
          <a:bodyPr/>
          <a:lstStyle/>
          <a:p>
            <a:pPr>
              <a:defRPr/>
            </a:pPr>
            <a:r>
              <a:rPr lang="en-US" smtClean="0"/>
              <a:t>T501.08   www.iTeenChallenge.org</a:t>
            </a:r>
            <a:endParaRPr lang="en-US"/>
          </a:p>
        </p:txBody>
      </p:sp>
      <p:sp>
        <p:nvSpPr>
          <p:cNvPr id="6" name="Slide Number Placeholder 5"/>
          <p:cNvSpPr>
            <a:spLocks noGrp="1"/>
          </p:cNvSpPr>
          <p:nvPr>
            <p:ph type="sldNum" sz="quarter" idx="12"/>
          </p:nvPr>
        </p:nvSpPr>
        <p:spPr/>
        <p:txBody>
          <a:bodyPr/>
          <a:lstStyle/>
          <a:p>
            <a:pPr>
              <a:defRPr/>
            </a:pPr>
            <a:fld id="{474097A7-0CC8-4B37-BB74-928581C9D395}" type="slidenum">
              <a:rPr lang="en-US" smtClean="0"/>
              <a:pPr>
                <a:defRPr/>
              </a:pPr>
              <a:t>36</a:t>
            </a:fld>
            <a:endParaRPr lang="en-US" dirty="0"/>
          </a:p>
        </p:txBody>
      </p:sp>
    </p:spTree>
    <p:extLst>
      <p:ext uri="{BB962C8B-B14F-4D97-AF65-F5344CB8AC3E}">
        <p14:creationId xmlns:p14="http://schemas.microsoft.com/office/powerpoint/2010/main" val="339331404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 presetClass="entr" presetSubtype="4" fill="hold" grpId="0" nodeType="after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additive="base">
                                        <p:cTn id="3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1219201"/>
            <a:ext cx="6307811" cy="5419725"/>
          </a:xfrm>
          <a:prstGeom prst="rect">
            <a:avLst/>
          </a:prstGeom>
        </p:spPr>
      </p:pic>
      <p:sp>
        <p:nvSpPr>
          <p:cNvPr id="3" name="TextBox 2"/>
          <p:cNvSpPr txBox="1"/>
          <p:nvPr/>
        </p:nvSpPr>
        <p:spPr>
          <a:xfrm>
            <a:off x="2362200" y="533400"/>
            <a:ext cx="7391400" cy="707886"/>
          </a:xfrm>
          <a:prstGeom prst="rect">
            <a:avLst/>
          </a:prstGeom>
          <a:noFill/>
        </p:spPr>
        <p:txBody>
          <a:bodyPr wrap="square" rtlCol="0">
            <a:spAutoFit/>
          </a:bodyPr>
          <a:lstStyle/>
          <a:p>
            <a:r>
              <a:rPr lang="pt-BR" sz="2000" dirty="0"/>
              <a:t>O Modelo de Vida: INDICADORES DE MATURIDADE</a:t>
            </a:r>
          </a:p>
          <a:p>
            <a:r>
              <a:rPr lang="pt-BR" sz="2000" dirty="0"/>
              <a:t>A </a:t>
            </a:r>
            <a:r>
              <a:rPr lang="pt-BR" sz="2000" dirty="0" smtClean="0"/>
              <a:t>Fase da Criança: </a:t>
            </a:r>
            <a:r>
              <a:rPr lang="pt-BR" sz="2000" dirty="0"/>
              <a:t>Idade 4 para 12 anos</a:t>
            </a:r>
          </a:p>
        </p:txBody>
      </p:sp>
      <p:sp>
        <p:nvSpPr>
          <p:cNvPr id="4" name="Right Arrow 3"/>
          <p:cNvSpPr/>
          <p:nvPr/>
        </p:nvSpPr>
        <p:spPr>
          <a:xfrm>
            <a:off x="963706" y="2286000"/>
            <a:ext cx="1371600" cy="1143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eft Arrow 4"/>
          <p:cNvSpPr/>
          <p:nvPr/>
        </p:nvSpPr>
        <p:spPr>
          <a:xfrm>
            <a:off x="8915400" y="2255293"/>
            <a:ext cx="1524000" cy="1143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75000"/>
                </a:schemeClr>
              </a:solidFill>
            </a:endParaRPr>
          </a:p>
        </p:txBody>
      </p:sp>
      <p:sp>
        <p:nvSpPr>
          <p:cNvPr id="6" name="Date Placeholder 5"/>
          <p:cNvSpPr>
            <a:spLocks noGrp="1"/>
          </p:cNvSpPr>
          <p:nvPr>
            <p:ph type="dt" sz="half" idx="10"/>
          </p:nvPr>
        </p:nvSpPr>
        <p:spPr/>
        <p:txBody>
          <a:bodyPr/>
          <a:lstStyle/>
          <a:p>
            <a:r>
              <a:rPr lang="en-US" smtClean="0"/>
              <a:t>11/2019</a:t>
            </a:r>
            <a:endParaRPr lang="en-US"/>
          </a:p>
        </p:txBody>
      </p:sp>
      <p:sp>
        <p:nvSpPr>
          <p:cNvPr id="8" name="Slide Number Placeholder 7"/>
          <p:cNvSpPr>
            <a:spLocks noGrp="1"/>
          </p:cNvSpPr>
          <p:nvPr>
            <p:ph type="sldNum" sz="quarter" idx="12"/>
          </p:nvPr>
        </p:nvSpPr>
        <p:spPr/>
        <p:txBody>
          <a:bodyPr/>
          <a:lstStyle/>
          <a:p>
            <a:fld id="{F36DD0FD-55B0-48C4-8AF2-8A69533EDFC3}" type="slidenum">
              <a:rPr lang="en-US" smtClean="0"/>
              <a:pPr/>
              <a:t>37</a:t>
            </a:fld>
            <a:endParaRPr lang="en-US"/>
          </a:p>
        </p:txBody>
      </p:sp>
    </p:spTree>
    <p:extLst>
      <p:ext uri="{BB962C8B-B14F-4D97-AF65-F5344CB8AC3E}">
        <p14:creationId xmlns:p14="http://schemas.microsoft.com/office/powerpoint/2010/main" val="420168460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1" y="1447800"/>
            <a:ext cx="8232231" cy="4800600"/>
          </a:xfrm>
          <a:prstGeom prst="rect">
            <a:avLst/>
          </a:prstGeom>
        </p:spPr>
      </p:pic>
      <p:sp>
        <p:nvSpPr>
          <p:cNvPr id="3" name="TextBox 2"/>
          <p:cNvSpPr txBox="1"/>
          <p:nvPr/>
        </p:nvSpPr>
        <p:spPr>
          <a:xfrm>
            <a:off x="2133601" y="533401"/>
            <a:ext cx="8079831" cy="830997"/>
          </a:xfrm>
          <a:prstGeom prst="rect">
            <a:avLst/>
          </a:prstGeom>
          <a:noFill/>
        </p:spPr>
        <p:txBody>
          <a:bodyPr wrap="square" rtlCol="0">
            <a:spAutoFit/>
          </a:bodyPr>
          <a:lstStyle/>
          <a:p>
            <a:r>
              <a:rPr lang="en-US" sz="2400" dirty="0"/>
              <a:t>The Life Model:  MATURITY INDICATORS</a:t>
            </a:r>
          </a:p>
          <a:p>
            <a:r>
              <a:rPr lang="en-US" sz="2400" dirty="0"/>
              <a:t>The Child Stage:  Age 4 through 12 </a:t>
            </a:r>
          </a:p>
        </p:txBody>
      </p:sp>
      <p:sp>
        <p:nvSpPr>
          <p:cNvPr id="6" name="Right Arrow 5"/>
          <p:cNvSpPr/>
          <p:nvPr/>
        </p:nvSpPr>
        <p:spPr>
          <a:xfrm>
            <a:off x="762000" y="2438400"/>
            <a:ext cx="1371600" cy="1143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a:off x="10210800" y="2362200"/>
            <a:ext cx="1524000" cy="1143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75000"/>
                </a:schemeClr>
              </a:solidFill>
            </a:endParaRPr>
          </a:p>
        </p:txBody>
      </p:sp>
      <p:sp>
        <p:nvSpPr>
          <p:cNvPr id="8" name="Date Placeholder 7"/>
          <p:cNvSpPr>
            <a:spLocks noGrp="1"/>
          </p:cNvSpPr>
          <p:nvPr>
            <p:ph type="dt" sz="half" idx="10"/>
          </p:nvPr>
        </p:nvSpPr>
        <p:spPr/>
        <p:txBody>
          <a:bodyPr/>
          <a:lstStyle/>
          <a:p>
            <a:r>
              <a:rPr lang="en-US" smtClean="0"/>
              <a:t>11/2019</a:t>
            </a:r>
            <a:endParaRPr lang="en-US"/>
          </a:p>
        </p:txBody>
      </p:sp>
      <p:sp>
        <p:nvSpPr>
          <p:cNvPr id="9" name="Footer Placeholder 8"/>
          <p:cNvSpPr>
            <a:spLocks noGrp="1"/>
          </p:cNvSpPr>
          <p:nvPr>
            <p:ph type="ftr" sz="quarter" idx="11"/>
          </p:nvPr>
        </p:nvSpPr>
        <p:spPr/>
        <p:txBody>
          <a:bodyPr/>
          <a:lstStyle/>
          <a:p>
            <a:r>
              <a:rPr lang="en-US" smtClean="0"/>
              <a:t>T501.08   www.iTeenChallenge.org</a:t>
            </a:r>
            <a:endParaRPr lang="en-US"/>
          </a:p>
        </p:txBody>
      </p:sp>
      <p:sp>
        <p:nvSpPr>
          <p:cNvPr id="10" name="Slide Number Placeholder 9"/>
          <p:cNvSpPr>
            <a:spLocks noGrp="1"/>
          </p:cNvSpPr>
          <p:nvPr>
            <p:ph type="sldNum" sz="quarter" idx="12"/>
          </p:nvPr>
        </p:nvSpPr>
        <p:spPr/>
        <p:txBody>
          <a:bodyPr/>
          <a:lstStyle/>
          <a:p>
            <a:fld id="{F36DD0FD-55B0-48C4-8AF2-8A69533EDFC3}" type="slidenum">
              <a:rPr lang="en-US" smtClean="0"/>
              <a:pPr/>
              <a:t>38</a:t>
            </a:fld>
            <a:endParaRPr lang="en-US"/>
          </a:p>
        </p:txBody>
      </p:sp>
    </p:spTree>
    <p:extLst>
      <p:ext uri="{BB962C8B-B14F-4D97-AF65-F5344CB8AC3E}">
        <p14:creationId xmlns:p14="http://schemas.microsoft.com/office/powerpoint/2010/main" val="221529103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81200" y="0"/>
            <a:ext cx="8229600" cy="1143000"/>
          </a:xfrm>
        </p:spPr>
        <p:txBody>
          <a:bodyPr>
            <a:normAutofit/>
          </a:bodyPr>
          <a:lstStyle/>
          <a:p>
            <a:r>
              <a:rPr lang="en-US" dirty="0" err="1" smtClean="0"/>
              <a:t>Tarefas</a:t>
            </a:r>
            <a:r>
              <a:rPr lang="en-US" dirty="0" smtClean="0"/>
              <a:t> </a:t>
            </a:r>
            <a:r>
              <a:rPr lang="en-US" dirty="0" err="1" smtClean="0"/>
              <a:t>Pessoais</a:t>
            </a:r>
            <a:r>
              <a:rPr lang="en-US" dirty="0" smtClean="0"/>
              <a:t> </a:t>
            </a:r>
            <a:r>
              <a:rPr lang="en-US" sz="3200" dirty="0" smtClean="0">
                <a:solidFill>
                  <a:srgbClr val="C00000"/>
                </a:solidFill>
              </a:rPr>
              <a:t>Personal Tasks</a:t>
            </a:r>
            <a:endParaRPr lang="en-US" sz="3200"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089673769"/>
              </p:ext>
            </p:extLst>
          </p:nvPr>
        </p:nvGraphicFramePr>
        <p:xfrm>
          <a:off x="1828800" y="1219200"/>
          <a:ext cx="8458200" cy="5516880"/>
        </p:xfrm>
        <a:graphic>
          <a:graphicData uri="http://schemas.openxmlformats.org/drawingml/2006/table">
            <a:tbl>
              <a:tblPr firstRow="1" bandRow="1">
                <a:tableStyleId>{5C22544A-7EE6-4342-B048-85BDC9FD1C3A}</a:tableStyleId>
              </a:tblPr>
              <a:tblGrid>
                <a:gridCol w="2735489">
                  <a:extLst>
                    <a:ext uri="{9D8B030D-6E8A-4147-A177-3AD203B41FA5}">
                      <a16:colId xmlns:a16="http://schemas.microsoft.com/office/drawing/2014/main" val="20000"/>
                    </a:ext>
                  </a:extLst>
                </a:gridCol>
                <a:gridCol w="2899778">
                  <a:extLst>
                    <a:ext uri="{9D8B030D-6E8A-4147-A177-3AD203B41FA5}">
                      <a16:colId xmlns:a16="http://schemas.microsoft.com/office/drawing/2014/main" val="20001"/>
                    </a:ext>
                  </a:extLst>
                </a:gridCol>
                <a:gridCol w="2822933">
                  <a:extLst>
                    <a:ext uri="{9D8B030D-6E8A-4147-A177-3AD203B41FA5}">
                      <a16:colId xmlns:a16="http://schemas.microsoft.com/office/drawing/2014/main" val="20002"/>
                    </a:ext>
                  </a:extLst>
                </a:gridCol>
              </a:tblGrid>
              <a:tr h="511757">
                <a:tc>
                  <a:txBody>
                    <a:bodyPr/>
                    <a:lstStyle/>
                    <a:p>
                      <a:pPr marL="0" marR="0" algn="ctr">
                        <a:spcBef>
                          <a:spcPts val="0"/>
                        </a:spcBef>
                        <a:spcAft>
                          <a:spcPts val="0"/>
                        </a:spcAft>
                        <a:tabLst>
                          <a:tab pos="457200" algn="l"/>
                        </a:tabLst>
                      </a:pPr>
                      <a:r>
                        <a:rPr lang="en-US" sz="2400" dirty="0" err="1" smtClean="0">
                          <a:effectLst/>
                        </a:rPr>
                        <a:t>Tarefa</a:t>
                      </a:r>
                      <a:r>
                        <a:rPr lang="en-US" sz="2400" dirty="0" smtClean="0">
                          <a:effectLst/>
                        </a:rPr>
                        <a:t> </a:t>
                      </a:r>
                      <a:r>
                        <a:rPr lang="en-US" sz="2400" dirty="0" err="1" smtClean="0">
                          <a:effectLst/>
                        </a:rPr>
                        <a:t>Pessoal</a:t>
                      </a:r>
                      <a:r>
                        <a:rPr lang="en-US" sz="2400" dirty="0" smtClean="0">
                          <a:effectLst/>
                        </a:rPr>
                        <a:t> #2</a:t>
                      </a:r>
                    </a:p>
                    <a:p>
                      <a:pPr marL="0" marR="0" algn="ctr">
                        <a:spcBef>
                          <a:spcPts val="0"/>
                        </a:spcBef>
                        <a:spcAft>
                          <a:spcPts val="0"/>
                        </a:spcAft>
                        <a:tabLst>
                          <a:tab pos="457200" algn="l"/>
                        </a:tabLst>
                      </a:pPr>
                      <a:r>
                        <a:rPr lang="en-US" sz="1400" dirty="0" smtClean="0">
                          <a:solidFill>
                            <a:schemeClr val="tx2">
                              <a:lumMod val="20000"/>
                              <a:lumOff val="80000"/>
                            </a:schemeClr>
                          </a:solidFill>
                          <a:effectLst/>
                        </a:rPr>
                        <a:t>Personal Task #2</a:t>
                      </a:r>
                      <a:endParaRPr lang="en-US" sz="1400" dirty="0">
                        <a:solidFill>
                          <a:schemeClr val="tx2">
                            <a:lumMod val="20000"/>
                            <a:lumOff val="80000"/>
                          </a:schemeClr>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457200" algn="l"/>
                        </a:tabLst>
                      </a:pPr>
                      <a:r>
                        <a:rPr lang="en-US" sz="2200" dirty="0" err="1" smtClean="0">
                          <a:effectLst/>
                        </a:rPr>
                        <a:t>Versículos</a:t>
                      </a:r>
                      <a:r>
                        <a:rPr lang="en-US" sz="2200" dirty="0" smtClean="0">
                          <a:effectLst/>
                        </a:rPr>
                        <a:t> </a:t>
                      </a:r>
                      <a:r>
                        <a:rPr lang="en-US" sz="2200" dirty="0" err="1" smtClean="0">
                          <a:effectLst/>
                        </a:rPr>
                        <a:t>Bíblicos</a:t>
                      </a:r>
                      <a:r>
                        <a:rPr lang="en-US" sz="2200" dirty="0">
                          <a:effectLst/>
                        </a:rPr>
                        <a:t> </a:t>
                      </a:r>
                      <a:endParaRPr lang="en-US" sz="2200" dirty="0" smtClean="0">
                        <a:effectLst/>
                      </a:endParaRPr>
                    </a:p>
                    <a:p>
                      <a:pPr marL="0" marR="0" indent="0" algn="ctr" defTabSz="914400" rtl="0" eaLnBrk="1" fontAlgn="auto" latinLnBrk="0" hangingPunct="1">
                        <a:lnSpc>
                          <a:spcPct val="100000"/>
                        </a:lnSpc>
                        <a:spcBef>
                          <a:spcPts val="0"/>
                        </a:spcBef>
                        <a:spcAft>
                          <a:spcPts val="0"/>
                        </a:spcAft>
                        <a:buClrTx/>
                        <a:buSzTx/>
                        <a:buFontTx/>
                        <a:buNone/>
                        <a:tabLst>
                          <a:tab pos="457200" algn="l"/>
                        </a:tabLst>
                        <a:defRPr/>
                      </a:pPr>
                      <a:r>
                        <a:rPr lang="en-US" sz="1400" dirty="0" smtClean="0">
                          <a:solidFill>
                            <a:schemeClr val="tx2">
                              <a:lumMod val="20000"/>
                              <a:lumOff val="80000"/>
                            </a:schemeClr>
                          </a:solidFill>
                          <a:effectLst/>
                        </a:rPr>
                        <a:t>Bible Verses</a:t>
                      </a:r>
                      <a:endParaRPr lang="en-US" sz="1400" dirty="0">
                        <a:solidFill>
                          <a:schemeClr val="tx2">
                            <a:lumMod val="20000"/>
                            <a:lumOff val="80000"/>
                          </a:schemeClr>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457200" algn="l"/>
                        </a:tabLst>
                      </a:pPr>
                      <a:r>
                        <a:rPr lang="en-US" sz="2400" dirty="0" err="1" smtClean="0">
                          <a:effectLst/>
                        </a:rPr>
                        <a:t>Passos</a:t>
                      </a:r>
                      <a:r>
                        <a:rPr lang="en-US" sz="2400" dirty="0" smtClean="0">
                          <a:effectLst/>
                        </a:rPr>
                        <a:t> de </a:t>
                      </a:r>
                      <a:r>
                        <a:rPr lang="en-US" sz="2400" dirty="0" err="1" smtClean="0">
                          <a:effectLst/>
                        </a:rPr>
                        <a:t>Ação</a:t>
                      </a:r>
                      <a:endParaRPr lang="en-US" sz="2400" dirty="0" smtClean="0">
                        <a:effectLst/>
                      </a:endParaRPr>
                    </a:p>
                    <a:p>
                      <a:pPr marL="0" marR="0" algn="ctr">
                        <a:spcBef>
                          <a:spcPts val="0"/>
                        </a:spcBef>
                        <a:spcAft>
                          <a:spcPts val="0"/>
                        </a:spcAft>
                        <a:tabLst>
                          <a:tab pos="457200" algn="l"/>
                        </a:tabLst>
                      </a:pPr>
                      <a:r>
                        <a:rPr lang="en-US" sz="1400" dirty="0" smtClean="0">
                          <a:solidFill>
                            <a:schemeClr val="tx2">
                              <a:lumMod val="20000"/>
                              <a:lumOff val="80000"/>
                            </a:schemeClr>
                          </a:solidFill>
                          <a:effectLst/>
                        </a:rPr>
                        <a:t>Action Steps</a:t>
                      </a:r>
                      <a:endParaRPr lang="en-US" sz="1400" dirty="0">
                        <a:solidFill>
                          <a:schemeClr val="tx2">
                            <a:lumMod val="20000"/>
                            <a:lumOff val="80000"/>
                          </a:schemeClr>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298243">
                <a:tc>
                  <a:txBody>
                    <a:bodyPr/>
                    <a:lstStyle/>
                    <a:p>
                      <a:pPr marL="342900" marR="0" lvl="0" indent="-342900">
                        <a:spcBef>
                          <a:spcPts val="0"/>
                        </a:spcBef>
                        <a:spcAft>
                          <a:spcPts val="0"/>
                        </a:spcAft>
                        <a:buFont typeface="Wingdings"/>
                        <a:buChar char=""/>
                      </a:pPr>
                      <a:endParaRPr lang="en-US" sz="1600" dirty="0" smtClean="0">
                        <a:effectLst/>
                      </a:endParaRPr>
                    </a:p>
                    <a:p>
                      <a:pPr marL="342900" marR="0" lvl="0" indent="-342900">
                        <a:spcBef>
                          <a:spcPts val="0"/>
                        </a:spcBef>
                        <a:spcAft>
                          <a:spcPts val="0"/>
                        </a:spcAft>
                        <a:buFont typeface="Wingdings"/>
                        <a:buChar char=""/>
                      </a:pPr>
                      <a:r>
                        <a:rPr lang="pt-BR" sz="2400" kern="1200" dirty="0" smtClean="0">
                          <a:solidFill>
                            <a:schemeClr val="dk1"/>
                          </a:solidFill>
                          <a:effectLst/>
                          <a:latin typeface="+mn-lt"/>
                          <a:ea typeface="+mn-ea"/>
                          <a:cs typeface="+mn-cs"/>
                        </a:rPr>
                        <a:t>Aprende o que traz satisfação pessoal</a:t>
                      </a:r>
                      <a:r>
                        <a:rPr lang="en-US" sz="2400" dirty="0" smtClean="0">
                          <a:effectLst/>
                        </a:rPr>
                        <a:t/>
                      </a:r>
                      <a:br>
                        <a:rPr lang="en-US" sz="2400" dirty="0" smtClean="0">
                          <a:effectLst/>
                        </a:rPr>
                      </a:br>
                      <a:r>
                        <a:rPr lang="en-US" sz="2000" dirty="0" smtClean="0">
                          <a:solidFill>
                            <a:srgbClr val="C00000"/>
                          </a:solidFill>
                          <a:effectLst/>
                        </a:rPr>
                        <a:t>Learns what brings personal satisfaction.</a:t>
                      </a:r>
                    </a:p>
                    <a:p>
                      <a:pPr marL="342900" marR="0" lvl="0" indent="-342900">
                        <a:spcBef>
                          <a:spcPts val="0"/>
                        </a:spcBef>
                        <a:spcAft>
                          <a:spcPts val="0"/>
                        </a:spcAft>
                        <a:buFont typeface="Wingdings"/>
                        <a:buChar char=""/>
                      </a:pPr>
                      <a:endParaRPr lang="en-US" sz="1600" dirty="0" smtClean="0">
                        <a:solidFill>
                          <a:srgbClr val="C00000"/>
                        </a:solidFill>
                        <a:effectLst/>
                        <a:latin typeface="Times New Roman"/>
                        <a:ea typeface="Times New Roman"/>
                      </a:endParaRPr>
                    </a:p>
                    <a:p>
                      <a:pPr marL="342900" marR="0" lvl="0" indent="-342900">
                        <a:spcBef>
                          <a:spcPts val="0"/>
                        </a:spcBef>
                        <a:spcAft>
                          <a:spcPts val="0"/>
                        </a:spcAft>
                        <a:buFont typeface="Wingdings"/>
                        <a:buChar char=""/>
                      </a:pPr>
                      <a:endParaRPr lang="en-US" sz="1600" dirty="0" smtClean="0">
                        <a:solidFill>
                          <a:srgbClr val="C00000"/>
                        </a:solidFill>
                        <a:effectLst/>
                        <a:latin typeface="Times New Roman"/>
                        <a:ea typeface="Times New Roman"/>
                      </a:endParaRPr>
                    </a:p>
                    <a:p>
                      <a:pPr marL="342900" marR="0" lvl="0" indent="-342900">
                        <a:spcBef>
                          <a:spcPts val="0"/>
                        </a:spcBef>
                        <a:spcAft>
                          <a:spcPts val="0"/>
                        </a:spcAft>
                        <a:buFont typeface="Wingdings"/>
                        <a:buChar char=""/>
                      </a:pPr>
                      <a:endParaRPr lang="en-US" sz="1600" dirty="0" smtClean="0">
                        <a:solidFill>
                          <a:srgbClr val="C00000"/>
                        </a:solidFill>
                        <a:effectLst/>
                        <a:latin typeface="Times New Roman"/>
                        <a:ea typeface="Times New Roman"/>
                      </a:endParaRPr>
                    </a:p>
                    <a:p>
                      <a:pPr marL="342900" marR="0" lvl="0" indent="-342900">
                        <a:spcBef>
                          <a:spcPts val="0"/>
                        </a:spcBef>
                        <a:spcAft>
                          <a:spcPts val="0"/>
                        </a:spcAft>
                        <a:buFont typeface="Wingdings"/>
                        <a:buChar char=""/>
                      </a:pPr>
                      <a:endParaRPr lang="en-US" sz="1600" dirty="0" smtClean="0">
                        <a:solidFill>
                          <a:srgbClr val="C00000"/>
                        </a:solidFill>
                        <a:effectLst/>
                        <a:latin typeface="Times New Roman"/>
                        <a:ea typeface="Times New Roman"/>
                      </a:endParaRPr>
                    </a:p>
                    <a:p>
                      <a:pPr marL="342900" marR="0" lvl="0" indent="-342900">
                        <a:spcBef>
                          <a:spcPts val="0"/>
                        </a:spcBef>
                        <a:spcAft>
                          <a:spcPts val="0"/>
                        </a:spcAft>
                        <a:buFont typeface="Wingdings"/>
                        <a:buChar char=""/>
                      </a:pPr>
                      <a:endParaRPr lang="en-US" sz="1600" dirty="0" smtClean="0">
                        <a:solidFill>
                          <a:srgbClr val="C00000"/>
                        </a:solidFill>
                        <a:effectLst/>
                        <a:latin typeface="Times New Roman"/>
                        <a:ea typeface="Times New Roman"/>
                      </a:endParaRPr>
                    </a:p>
                    <a:p>
                      <a:pPr marL="342900" marR="0" lvl="0" indent="-342900">
                        <a:spcBef>
                          <a:spcPts val="0"/>
                        </a:spcBef>
                        <a:spcAft>
                          <a:spcPts val="0"/>
                        </a:spcAft>
                        <a:buFont typeface="Wingdings"/>
                        <a:buChar char=""/>
                      </a:pPr>
                      <a:endParaRPr lang="en-US" sz="1600" dirty="0" smtClean="0">
                        <a:solidFill>
                          <a:srgbClr val="C00000"/>
                        </a:solidFill>
                        <a:effectLst/>
                        <a:latin typeface="Times New Roman"/>
                        <a:ea typeface="Times New Roman"/>
                      </a:endParaRPr>
                    </a:p>
                    <a:p>
                      <a:pPr marL="342900" marR="0" lvl="0" indent="-342900">
                        <a:spcBef>
                          <a:spcPts val="0"/>
                        </a:spcBef>
                        <a:spcAft>
                          <a:spcPts val="0"/>
                        </a:spcAft>
                        <a:buFont typeface="Wingdings"/>
                        <a:buChar char=""/>
                      </a:pPr>
                      <a:endParaRPr lang="en-US" sz="1600" dirty="0" smtClean="0">
                        <a:solidFill>
                          <a:srgbClr val="C00000"/>
                        </a:solidFill>
                        <a:effectLst/>
                        <a:latin typeface="Times New Roman"/>
                        <a:ea typeface="Times New Roman"/>
                      </a:endParaRPr>
                    </a:p>
                    <a:p>
                      <a:pPr marL="342900" marR="0" lvl="0" indent="-342900">
                        <a:spcBef>
                          <a:spcPts val="0"/>
                        </a:spcBef>
                        <a:spcAft>
                          <a:spcPts val="0"/>
                        </a:spcAft>
                        <a:buFont typeface="Wingdings"/>
                        <a:buChar char=""/>
                      </a:pPr>
                      <a:endParaRPr lang="en-US" sz="1600" dirty="0" smtClean="0">
                        <a:solidFill>
                          <a:srgbClr val="C00000"/>
                        </a:solidFill>
                        <a:effectLst/>
                        <a:latin typeface="Times New Roman"/>
                        <a:ea typeface="Times New Roman"/>
                      </a:endParaRPr>
                    </a:p>
                    <a:p>
                      <a:pPr marL="342900" marR="0" lvl="0" indent="-342900">
                        <a:spcBef>
                          <a:spcPts val="0"/>
                        </a:spcBef>
                        <a:spcAft>
                          <a:spcPts val="0"/>
                        </a:spcAft>
                        <a:buFont typeface="Wingdings"/>
                        <a:buChar char=""/>
                      </a:pPr>
                      <a:endParaRPr lang="en-US" sz="1600" dirty="0" smtClean="0">
                        <a:solidFill>
                          <a:srgbClr val="C00000"/>
                        </a:solidFill>
                        <a:effectLst/>
                        <a:latin typeface="Times New Roman"/>
                        <a:ea typeface="Times New Roman"/>
                      </a:endParaRPr>
                    </a:p>
                    <a:p>
                      <a:pPr marL="342900" marR="0" lvl="0" indent="-342900">
                        <a:spcBef>
                          <a:spcPts val="0"/>
                        </a:spcBef>
                        <a:spcAft>
                          <a:spcPts val="0"/>
                        </a:spcAft>
                        <a:buFont typeface="Wingdings"/>
                        <a:buChar char=""/>
                      </a:pPr>
                      <a:endParaRPr lang="en-US" sz="1600" dirty="0" smtClean="0">
                        <a:solidFill>
                          <a:srgbClr val="C00000"/>
                        </a:solidFill>
                        <a:effectLst/>
                        <a:latin typeface="Times New Roman"/>
                        <a:ea typeface="Times New Roman"/>
                      </a:endParaRPr>
                    </a:p>
                    <a:p>
                      <a:pPr marL="342900" marR="0" lvl="0" indent="-342900">
                        <a:spcBef>
                          <a:spcPts val="0"/>
                        </a:spcBef>
                        <a:spcAft>
                          <a:spcPts val="0"/>
                        </a:spcAft>
                        <a:buFont typeface="Wingdings"/>
                        <a:buChar char=""/>
                      </a:pPr>
                      <a:endParaRPr lang="en-US" sz="1600" dirty="0">
                        <a:solidFill>
                          <a:srgbClr val="C00000"/>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600"/>
                        </a:spcBef>
                        <a:spcAft>
                          <a:spcPts val="600"/>
                        </a:spcAft>
                        <a:buClrTx/>
                        <a:buSzTx/>
                        <a:buFontTx/>
                        <a:buNone/>
                        <a:tabLst>
                          <a:tab pos="457200" algn="l"/>
                        </a:tabLst>
                        <a:defRPr/>
                      </a:pPr>
                      <a:endParaRPr lang="en-US" sz="1600" dirty="0">
                        <a:solidFill>
                          <a:srgbClr val="C00000"/>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spcAft>
                          <a:spcPts val="1200"/>
                        </a:spcAft>
                      </a:pPr>
                      <a:endParaRPr lang="en-US" sz="16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 name="Date Placeholder 1"/>
          <p:cNvSpPr>
            <a:spLocks noGrp="1"/>
          </p:cNvSpPr>
          <p:nvPr>
            <p:ph type="dt" sz="half" idx="10"/>
          </p:nvPr>
        </p:nvSpPr>
        <p:spPr/>
        <p:txBody>
          <a:bodyPr/>
          <a:lstStyle/>
          <a:p>
            <a:r>
              <a:rPr lang="en-US" smtClean="0"/>
              <a:t>11/2019</a:t>
            </a:r>
            <a:endParaRPr lang="en-US"/>
          </a:p>
        </p:txBody>
      </p:sp>
      <p:sp>
        <p:nvSpPr>
          <p:cNvPr id="6" name="Footer Placeholder 5"/>
          <p:cNvSpPr>
            <a:spLocks noGrp="1"/>
          </p:cNvSpPr>
          <p:nvPr>
            <p:ph type="ftr" sz="quarter" idx="11"/>
          </p:nvPr>
        </p:nvSpPr>
        <p:spPr/>
        <p:txBody>
          <a:bodyPr/>
          <a:lstStyle/>
          <a:p>
            <a:r>
              <a:rPr lang="en-US" smtClean="0"/>
              <a:t>T501.08   www.iTeenChallenge.org</a:t>
            </a:r>
            <a:endParaRPr lang="en-US"/>
          </a:p>
        </p:txBody>
      </p:sp>
      <p:sp>
        <p:nvSpPr>
          <p:cNvPr id="8" name="Slide Number Placeholder 7"/>
          <p:cNvSpPr>
            <a:spLocks noGrp="1"/>
          </p:cNvSpPr>
          <p:nvPr>
            <p:ph type="sldNum" sz="quarter" idx="12"/>
          </p:nvPr>
        </p:nvSpPr>
        <p:spPr/>
        <p:txBody>
          <a:bodyPr/>
          <a:lstStyle/>
          <a:p>
            <a:fld id="{F36DD0FD-55B0-48C4-8AF2-8A69533EDFC3}" type="slidenum">
              <a:rPr lang="en-US" smtClean="0"/>
              <a:pPr/>
              <a:t>39</a:t>
            </a:fld>
            <a:endParaRPr lang="en-US"/>
          </a:p>
        </p:txBody>
      </p:sp>
    </p:spTree>
    <p:extLst>
      <p:ext uri="{BB962C8B-B14F-4D97-AF65-F5344CB8AC3E}">
        <p14:creationId xmlns:p14="http://schemas.microsoft.com/office/powerpoint/2010/main" val="291755161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2819401"/>
            <a:ext cx="8915400" cy="3809999"/>
          </a:xfrm>
        </p:spPr>
        <p:txBody>
          <a:bodyPr>
            <a:normAutofit fontScale="85000" lnSpcReduction="20000"/>
          </a:bodyPr>
          <a:lstStyle/>
          <a:p>
            <a:pPr>
              <a:spcAft>
                <a:spcPts val="1200"/>
              </a:spcAft>
              <a:buFont typeface="Wingdings" panose="05000000000000000000" pitchFamily="2" charset="2"/>
              <a:buChar char="Ø"/>
            </a:pPr>
            <a:r>
              <a:rPr lang="pt-BR" dirty="0"/>
              <a:t>são projetadas para fornecer aos alunos uma compreensão básica do que significa seguir a Jesus</a:t>
            </a:r>
            <a:r>
              <a:rPr lang="en-US" dirty="0" smtClean="0"/>
              <a:t>.</a:t>
            </a:r>
            <a:br>
              <a:rPr lang="en-US" dirty="0" smtClean="0"/>
            </a:br>
            <a:r>
              <a:rPr lang="en-US" sz="2300" dirty="0">
                <a:solidFill>
                  <a:srgbClr val="C00000"/>
                </a:solidFill>
              </a:rPr>
              <a:t>Designed to provide students with a basic understanding of what it means to follow Jesus.</a:t>
            </a:r>
          </a:p>
          <a:p>
            <a:pPr>
              <a:spcAft>
                <a:spcPts val="1200"/>
              </a:spcAft>
              <a:buFont typeface="Wingdings" panose="05000000000000000000" pitchFamily="2" charset="2"/>
              <a:buChar char="Ø"/>
            </a:pPr>
            <a:r>
              <a:rPr lang="pt-BR" dirty="0"/>
              <a:t>Cada curso é projetado para fornecer aos alunos oportunidades específicas para aplicar esses ensinamentos bíblicos em sua vida diária</a:t>
            </a:r>
            <a:r>
              <a:rPr lang="en-US" dirty="0" smtClean="0"/>
              <a:t>.</a:t>
            </a:r>
            <a:br>
              <a:rPr lang="en-US" dirty="0" smtClean="0"/>
            </a:br>
            <a:r>
              <a:rPr lang="en-US" sz="2300" dirty="0">
                <a:solidFill>
                  <a:srgbClr val="C00000"/>
                </a:solidFill>
              </a:rPr>
              <a:t>Each lesson provides opportunity for student to apply these Biblical teachings in their daily living.</a:t>
            </a:r>
          </a:p>
          <a:p>
            <a:pPr>
              <a:buFont typeface="Wingdings" panose="05000000000000000000" pitchFamily="2" charset="2"/>
              <a:buChar char="Ø"/>
            </a:pPr>
            <a:r>
              <a:rPr lang="pt-BR" dirty="0"/>
              <a:t>Este foco no aplicação pessoal é um componente-chave no ingresso da caminhada à maturidade – conforme Deus assim a </a:t>
            </a:r>
            <a:r>
              <a:rPr lang="pt-BR" dirty="0" smtClean="0"/>
              <a:t>define.</a:t>
            </a:r>
            <a:r>
              <a:rPr lang="en-US" dirty="0" smtClean="0"/>
              <a:t/>
            </a:r>
            <a:br>
              <a:rPr lang="en-US" dirty="0" smtClean="0"/>
            </a:br>
            <a:r>
              <a:rPr lang="en-US" sz="2300" dirty="0">
                <a:solidFill>
                  <a:srgbClr val="C00000"/>
                </a:solidFill>
              </a:rPr>
              <a:t>Designed to get them started on the path to maturity—as God defines maturity.</a:t>
            </a:r>
          </a:p>
        </p:txBody>
      </p:sp>
      <p:sp>
        <p:nvSpPr>
          <p:cNvPr id="3" name="Date Placeholder 2"/>
          <p:cNvSpPr>
            <a:spLocks noGrp="1"/>
          </p:cNvSpPr>
          <p:nvPr>
            <p:ph type="dt" sz="half" idx="10"/>
          </p:nvPr>
        </p:nvSpPr>
        <p:spPr/>
        <p:txBody>
          <a:bodyPr/>
          <a:lstStyle/>
          <a:p>
            <a:r>
              <a:rPr lang="en-US" smtClean="0"/>
              <a:t>11/2019</a:t>
            </a:r>
            <a:endParaRPr lang="en-US"/>
          </a:p>
        </p:txBody>
      </p:sp>
      <p:sp>
        <p:nvSpPr>
          <p:cNvPr id="4" name="Footer Placeholder 3"/>
          <p:cNvSpPr>
            <a:spLocks noGrp="1"/>
          </p:cNvSpPr>
          <p:nvPr>
            <p:ph type="ftr" sz="quarter" idx="11"/>
          </p:nvPr>
        </p:nvSpPr>
        <p:spPr/>
        <p:txBody>
          <a:bodyPr/>
          <a:lstStyle/>
          <a:p>
            <a:r>
              <a:rPr lang="en-US" smtClean="0"/>
              <a:t>T501.08   www.iTeenChallenge.org</a:t>
            </a:r>
            <a:endParaRPr lang="en-US" dirty="0"/>
          </a:p>
        </p:txBody>
      </p:sp>
      <p:sp>
        <p:nvSpPr>
          <p:cNvPr id="5" name="Slide Number Placeholder 4"/>
          <p:cNvSpPr>
            <a:spLocks noGrp="1"/>
          </p:cNvSpPr>
          <p:nvPr>
            <p:ph type="sldNum" sz="quarter" idx="12"/>
          </p:nvPr>
        </p:nvSpPr>
        <p:spPr/>
        <p:txBody>
          <a:bodyPr/>
          <a:lstStyle/>
          <a:p>
            <a:fld id="{2B0F847D-B594-46E7-ABAA-98DB647124F3}" type="slidenum">
              <a:rPr lang="en-US" smtClean="0"/>
              <a:pPr/>
              <a:t>4</a:t>
            </a:fld>
            <a:endParaRPr lang="en-US"/>
          </a:p>
        </p:txBody>
      </p:sp>
      <p:sp>
        <p:nvSpPr>
          <p:cNvPr id="6" name="Title 5"/>
          <p:cNvSpPr>
            <a:spLocks noGrp="1"/>
          </p:cNvSpPr>
          <p:nvPr>
            <p:ph type="title"/>
          </p:nvPr>
        </p:nvSpPr>
        <p:spPr>
          <a:xfrm>
            <a:off x="1981200" y="0"/>
            <a:ext cx="8229600" cy="1143000"/>
          </a:xfrm>
        </p:spPr>
        <p:txBody>
          <a:bodyPr>
            <a:normAutofit fontScale="90000"/>
          </a:bodyPr>
          <a:lstStyle/>
          <a:p>
            <a:r>
              <a:rPr lang="pt-BR" dirty="0"/>
              <a:t>O aulas de </a:t>
            </a:r>
            <a:r>
              <a:rPr lang="pt-BR" dirty="0" smtClean="0"/>
              <a:t>EGNC </a:t>
            </a:r>
            <a:r>
              <a:rPr lang="pt-BR" dirty="0"/>
              <a:t>e os </a:t>
            </a:r>
            <a:r>
              <a:rPr lang="pt-BR" dirty="0" smtClean="0"/>
              <a:t>EPNC</a:t>
            </a:r>
            <a:r>
              <a:rPr lang="en-US" dirty="0"/>
              <a:t/>
            </a:r>
            <a:br>
              <a:rPr lang="en-US" dirty="0"/>
            </a:br>
            <a:r>
              <a:rPr lang="en-US" sz="2000" dirty="0">
                <a:solidFill>
                  <a:srgbClr val="C00000"/>
                </a:solidFill>
              </a:rPr>
              <a:t>The GSNC and PSNC classes </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9380" y="1356340"/>
            <a:ext cx="1922715" cy="1159056"/>
          </a:xfrm>
          <a:prstGeom prst="rect">
            <a:avLst/>
          </a:prstGeom>
          <a:ln w="3175">
            <a:solidFill>
              <a:schemeClr val="tx1"/>
            </a:solid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1330638"/>
            <a:ext cx="2005688" cy="1208725"/>
          </a:xfrm>
          <a:prstGeom prst="rect">
            <a:avLst/>
          </a:prstGeom>
          <a:ln w="3175">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6991213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32330" y="2248348"/>
            <a:ext cx="10327340" cy="4278220"/>
          </a:xfrm>
        </p:spPr>
        <p:txBody>
          <a:bodyPr>
            <a:normAutofit/>
          </a:bodyPr>
          <a:lstStyle/>
          <a:p>
            <a:pPr marL="0" indent="0">
              <a:buNone/>
              <a:tabLst>
                <a:tab pos="5143500" algn="l"/>
              </a:tabLst>
            </a:pPr>
            <a:r>
              <a:rPr lang="pt-BR" b="1" dirty="0">
                <a:solidFill>
                  <a:srgbClr val="C00000"/>
                </a:solidFill>
              </a:rPr>
              <a:t>O que traz a satisfação pessoal?	O que traz a satisfação </a:t>
            </a:r>
            <a:r>
              <a:rPr lang="pt-BR" b="1" dirty="0" smtClean="0">
                <a:solidFill>
                  <a:srgbClr val="C00000"/>
                </a:solidFill>
              </a:rPr>
              <a:t>pessoal?</a:t>
            </a:r>
            <a:endParaRPr lang="en-US" dirty="0">
              <a:solidFill>
                <a:srgbClr val="C00000"/>
              </a:solidFill>
            </a:endParaRPr>
          </a:p>
          <a:p>
            <a:pPr marL="0" indent="0">
              <a:buNone/>
              <a:tabLst>
                <a:tab pos="5143500" algn="l"/>
              </a:tabLst>
            </a:pPr>
            <a:r>
              <a:rPr lang="pt-BR" b="1" dirty="0">
                <a:solidFill>
                  <a:srgbClr val="C00000"/>
                </a:solidFill>
              </a:rPr>
              <a:t>Do ponto de vista de Deus	Do ponto de vista deste </a:t>
            </a:r>
            <a:r>
              <a:rPr lang="pt-BR" b="1" dirty="0" smtClean="0">
                <a:solidFill>
                  <a:srgbClr val="C00000"/>
                </a:solidFill>
              </a:rPr>
              <a:t>mundo</a:t>
            </a:r>
          </a:p>
          <a:p>
            <a:pPr marL="0" indent="0">
              <a:buNone/>
              <a:tabLst>
                <a:tab pos="5143500" algn="l"/>
              </a:tabLst>
            </a:pPr>
            <a:r>
              <a:rPr lang="pt-BR" b="1" dirty="0" smtClean="0"/>
              <a:t>What brings personal satisfaction?	</a:t>
            </a:r>
            <a:r>
              <a:rPr lang="pt-BR" b="1" dirty="0"/>
              <a:t>What brings personal satisfaction?</a:t>
            </a:r>
            <a:endParaRPr lang="en-US" dirty="0"/>
          </a:p>
          <a:p>
            <a:pPr marL="0" indent="0">
              <a:buNone/>
              <a:tabLst>
                <a:tab pos="5143500" algn="l"/>
              </a:tabLst>
            </a:pPr>
            <a:r>
              <a:rPr lang="en-US" dirty="0" smtClean="0"/>
              <a:t>From God’s point of view	From the world’s point of view</a:t>
            </a:r>
            <a:endParaRPr lang="pt-BR" dirty="0" smtClean="0">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tabLst>
                <a:tab pos="4914900" algn="l"/>
                <a:tab pos="5143500" algn="l"/>
                <a:tab pos="10001250" algn="l"/>
              </a:tabLst>
            </a:pPr>
            <a:r>
              <a:rPr lang="pt-BR" u="sng" dirty="0">
                <a:latin typeface="Arial" panose="020B0604020202020204" pitchFamily="34" charset="0"/>
                <a:ea typeface="Calibri" panose="020F0502020204030204" pitchFamily="34" charset="0"/>
                <a:cs typeface="Arial" panose="020B0604020202020204" pitchFamily="34" charset="0"/>
              </a:rPr>
              <a:t>	</a:t>
            </a:r>
            <a:r>
              <a:rPr lang="pt-BR" dirty="0">
                <a:latin typeface="Arial" panose="020B0604020202020204" pitchFamily="34" charset="0"/>
                <a:ea typeface="Calibri" panose="020F0502020204030204" pitchFamily="34" charset="0"/>
                <a:cs typeface="Arial" panose="020B0604020202020204" pitchFamily="34" charset="0"/>
              </a:rPr>
              <a:t>	</a:t>
            </a:r>
            <a:r>
              <a:rPr lang="pt-BR" u="sng" dirty="0">
                <a:latin typeface="Arial" panose="020B0604020202020204" pitchFamily="34" charset="0"/>
                <a:ea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tabLst>
                <a:tab pos="4914900" algn="l"/>
                <a:tab pos="5143500" algn="l"/>
                <a:tab pos="10001250" algn="l"/>
              </a:tabLst>
            </a:pPr>
            <a:r>
              <a:rPr lang="pt-BR" u="sng" dirty="0">
                <a:latin typeface="Arial" panose="020B0604020202020204" pitchFamily="34" charset="0"/>
                <a:ea typeface="Calibri" panose="020F0502020204030204" pitchFamily="34" charset="0"/>
                <a:cs typeface="Arial" panose="020B0604020202020204" pitchFamily="34" charset="0"/>
              </a:rPr>
              <a:t>	</a:t>
            </a:r>
            <a:r>
              <a:rPr lang="pt-BR" dirty="0">
                <a:latin typeface="Arial" panose="020B0604020202020204" pitchFamily="34" charset="0"/>
                <a:ea typeface="Calibri" panose="020F0502020204030204" pitchFamily="34" charset="0"/>
                <a:cs typeface="Arial" panose="020B0604020202020204" pitchFamily="34" charset="0"/>
              </a:rPr>
              <a:t>	</a:t>
            </a:r>
            <a:r>
              <a:rPr lang="pt-BR" u="sng" dirty="0">
                <a:latin typeface="Arial" panose="020B0604020202020204" pitchFamily="34" charset="0"/>
                <a:ea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tabLst>
                <a:tab pos="4914900" algn="l"/>
                <a:tab pos="5143500" algn="l"/>
                <a:tab pos="10001250" algn="l"/>
              </a:tabLst>
            </a:pPr>
            <a:r>
              <a:rPr lang="pt-BR" u="sng" dirty="0">
                <a:latin typeface="Arial" panose="020B0604020202020204" pitchFamily="34" charset="0"/>
                <a:ea typeface="Calibri" panose="020F0502020204030204" pitchFamily="34" charset="0"/>
                <a:cs typeface="Arial" panose="020B0604020202020204" pitchFamily="34" charset="0"/>
              </a:rPr>
              <a:t>	</a:t>
            </a:r>
            <a:r>
              <a:rPr lang="pt-BR" dirty="0">
                <a:latin typeface="Arial" panose="020B0604020202020204" pitchFamily="34" charset="0"/>
                <a:ea typeface="Calibri" panose="020F0502020204030204" pitchFamily="34" charset="0"/>
                <a:cs typeface="Arial" panose="020B0604020202020204" pitchFamily="34" charset="0"/>
              </a:rPr>
              <a:t>	</a:t>
            </a:r>
            <a:r>
              <a:rPr lang="pt-BR" u="sng" dirty="0">
                <a:latin typeface="Arial" panose="020B0604020202020204" pitchFamily="34" charset="0"/>
                <a:ea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tabLst>
                <a:tab pos="4914900" algn="l"/>
                <a:tab pos="5143500" algn="l"/>
                <a:tab pos="10001250" algn="l"/>
              </a:tabLst>
            </a:pPr>
            <a:r>
              <a:rPr lang="pt-BR" u="sng" dirty="0">
                <a:latin typeface="Arial" panose="020B0604020202020204" pitchFamily="34" charset="0"/>
                <a:ea typeface="Calibri" panose="020F0502020204030204" pitchFamily="34" charset="0"/>
                <a:cs typeface="Arial" panose="020B0604020202020204" pitchFamily="34" charset="0"/>
              </a:rPr>
              <a:t>	</a:t>
            </a:r>
            <a:r>
              <a:rPr lang="pt-BR" dirty="0">
                <a:latin typeface="Arial" panose="020B0604020202020204" pitchFamily="34" charset="0"/>
                <a:ea typeface="Calibri" panose="020F0502020204030204" pitchFamily="34" charset="0"/>
                <a:cs typeface="Arial" panose="020B0604020202020204" pitchFamily="34" charset="0"/>
              </a:rPr>
              <a:t>	</a:t>
            </a:r>
            <a:r>
              <a:rPr lang="pt-BR" u="sng" dirty="0">
                <a:latin typeface="Arial" panose="020B0604020202020204" pitchFamily="34" charset="0"/>
                <a:ea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tabLst>
                <a:tab pos="4914900" algn="l"/>
                <a:tab pos="5143500" algn="l"/>
                <a:tab pos="10001250" algn="l"/>
              </a:tabLst>
            </a:pPr>
            <a:r>
              <a:rPr lang="pt-BR" u="sng" dirty="0">
                <a:latin typeface="Arial" panose="020B0604020202020204" pitchFamily="34" charset="0"/>
                <a:ea typeface="Calibri" panose="020F0502020204030204" pitchFamily="34" charset="0"/>
                <a:cs typeface="Arial" panose="020B0604020202020204" pitchFamily="34" charset="0"/>
              </a:rPr>
              <a:t>	</a:t>
            </a:r>
            <a:r>
              <a:rPr lang="pt-BR" dirty="0">
                <a:latin typeface="Arial" panose="020B0604020202020204" pitchFamily="34" charset="0"/>
                <a:ea typeface="Calibri" panose="020F0502020204030204" pitchFamily="34" charset="0"/>
                <a:cs typeface="Arial" panose="020B0604020202020204" pitchFamily="34" charset="0"/>
              </a:rPr>
              <a:t>	</a:t>
            </a:r>
            <a:r>
              <a:rPr lang="pt-BR" u="sng" dirty="0">
                <a:latin typeface="Arial" panose="020B0604020202020204" pitchFamily="34" charset="0"/>
                <a:ea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p:txBody>
      </p:sp>
      <p:sp>
        <p:nvSpPr>
          <p:cNvPr id="3" name="Date Placeholder 2"/>
          <p:cNvSpPr>
            <a:spLocks noGrp="1"/>
          </p:cNvSpPr>
          <p:nvPr>
            <p:ph type="dt" sz="half" idx="10"/>
          </p:nvPr>
        </p:nvSpPr>
        <p:spPr/>
        <p:txBody>
          <a:bodyPr/>
          <a:lstStyle/>
          <a:p>
            <a:r>
              <a:rPr lang="en-US" smtClean="0"/>
              <a:t>11/2019</a:t>
            </a:r>
            <a:endParaRPr lang="en-US"/>
          </a:p>
        </p:txBody>
      </p:sp>
      <p:sp>
        <p:nvSpPr>
          <p:cNvPr id="4" name="Footer Placeholder 3"/>
          <p:cNvSpPr>
            <a:spLocks noGrp="1"/>
          </p:cNvSpPr>
          <p:nvPr>
            <p:ph type="ftr" sz="quarter" idx="11"/>
          </p:nvPr>
        </p:nvSpPr>
        <p:spPr/>
        <p:txBody>
          <a:bodyPr/>
          <a:lstStyle/>
          <a:p>
            <a:r>
              <a:rPr lang="en-US" smtClean="0"/>
              <a:t>T501.08   www.iTeenChallenge.org</a:t>
            </a:r>
            <a:endParaRPr lang="en-US"/>
          </a:p>
        </p:txBody>
      </p:sp>
      <p:sp>
        <p:nvSpPr>
          <p:cNvPr id="5" name="Slide Number Placeholder 4"/>
          <p:cNvSpPr>
            <a:spLocks noGrp="1"/>
          </p:cNvSpPr>
          <p:nvPr>
            <p:ph type="sldNum" sz="quarter" idx="12"/>
          </p:nvPr>
        </p:nvSpPr>
        <p:spPr/>
        <p:txBody>
          <a:bodyPr/>
          <a:lstStyle/>
          <a:p>
            <a:fld id="{F36DD0FD-55B0-48C4-8AF2-8A69533EDFC3}" type="slidenum">
              <a:rPr lang="en-US" smtClean="0"/>
              <a:pPr/>
              <a:t>40</a:t>
            </a:fld>
            <a:endParaRPr lang="en-US"/>
          </a:p>
        </p:txBody>
      </p:sp>
      <p:sp>
        <p:nvSpPr>
          <p:cNvPr id="6" name="Title 5"/>
          <p:cNvSpPr>
            <a:spLocks noGrp="1"/>
          </p:cNvSpPr>
          <p:nvPr>
            <p:ph type="title"/>
          </p:nvPr>
        </p:nvSpPr>
        <p:spPr>
          <a:xfrm>
            <a:off x="228600" y="570156"/>
            <a:ext cx="11734800" cy="1054250"/>
          </a:xfrm>
        </p:spPr>
        <p:txBody>
          <a:bodyPr/>
          <a:lstStyle/>
          <a:p>
            <a:r>
              <a:rPr lang="pt-BR" sz="2900" b="1" dirty="0"/>
              <a:t>O que traz a satisfação pessoal? </a:t>
            </a:r>
            <a:r>
              <a:rPr lang="pt-BR" sz="2900" b="1" dirty="0" smtClean="0"/>
              <a:t>A </a:t>
            </a:r>
            <a:r>
              <a:rPr lang="pt-BR" sz="2900" b="1" dirty="0"/>
              <a:t>visão de Deus versus a do </a:t>
            </a:r>
            <a:r>
              <a:rPr lang="pt-BR" sz="2900" b="1" dirty="0" smtClean="0"/>
              <a:t>Mundo</a:t>
            </a:r>
            <a:r>
              <a:rPr lang="pt-BR" b="1" dirty="0" smtClean="0"/>
              <a:t/>
            </a:r>
            <a:br>
              <a:rPr lang="pt-BR" b="1" dirty="0" smtClean="0"/>
            </a:br>
            <a:r>
              <a:rPr lang="en-US" sz="2400" dirty="0" smtClean="0">
                <a:solidFill>
                  <a:schemeClr val="tx1"/>
                </a:solidFill>
              </a:rPr>
              <a:t>What brings personal satisfaction?  God’s view vs. the world’s view</a:t>
            </a:r>
            <a:endParaRPr lang="en-US" sz="2400" dirty="0">
              <a:solidFill>
                <a:schemeClr val="tx1"/>
              </a:solidFill>
            </a:endParaRPr>
          </a:p>
        </p:txBody>
      </p:sp>
    </p:spTree>
    <p:extLst>
      <p:ext uri="{BB962C8B-B14F-4D97-AF65-F5344CB8AC3E}">
        <p14:creationId xmlns:p14="http://schemas.microsoft.com/office/powerpoint/2010/main" val="428953638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6248" y="2248348"/>
            <a:ext cx="11468552" cy="4278220"/>
          </a:xfrm>
        </p:spPr>
        <p:txBody>
          <a:bodyPr>
            <a:normAutofit/>
          </a:bodyPr>
          <a:lstStyle/>
          <a:p>
            <a:pPr marL="0" indent="0">
              <a:buNone/>
              <a:tabLst>
                <a:tab pos="5600700" algn="l"/>
              </a:tabLst>
            </a:pPr>
            <a:r>
              <a:rPr lang="pt-BR" b="1" dirty="0">
                <a:solidFill>
                  <a:srgbClr val="C00000"/>
                </a:solidFill>
              </a:rPr>
              <a:t>O que me traz satisfação pessoal?	Versículos Bíblicos</a:t>
            </a:r>
            <a:endParaRPr lang="en-US" dirty="0">
              <a:solidFill>
                <a:srgbClr val="C00000"/>
              </a:solidFill>
            </a:endParaRPr>
          </a:p>
          <a:p>
            <a:pPr marL="0" indent="0">
              <a:buNone/>
              <a:tabLst>
                <a:tab pos="5600700" algn="l"/>
              </a:tabLst>
            </a:pPr>
            <a:r>
              <a:rPr lang="pt-BR" b="1" dirty="0" smtClean="0"/>
              <a:t>What brings me personal satisfaction?	</a:t>
            </a:r>
            <a:r>
              <a:rPr lang="pt-BR" b="1" smtClean="0"/>
              <a:t>Scripture</a:t>
            </a:r>
            <a:endParaRPr lang="en-US" dirty="0"/>
          </a:p>
          <a:p>
            <a:pPr marL="0" indent="0">
              <a:buNone/>
              <a:tabLst>
                <a:tab pos="5143500" algn="l"/>
              </a:tabLst>
            </a:pPr>
            <a:endParaRPr lang="pt-BR" dirty="0" smtClean="0">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tabLst>
                <a:tab pos="5372100" algn="l"/>
                <a:tab pos="5600700" algn="l"/>
                <a:tab pos="11029950" algn="l"/>
              </a:tabLst>
            </a:pPr>
            <a:r>
              <a:rPr lang="pt-BR" u="sng" dirty="0">
                <a:latin typeface="Arial" panose="020B0604020202020204" pitchFamily="34" charset="0"/>
                <a:ea typeface="Calibri" panose="020F0502020204030204" pitchFamily="34" charset="0"/>
                <a:cs typeface="Arial" panose="020B0604020202020204" pitchFamily="34" charset="0"/>
              </a:rPr>
              <a:t>	</a:t>
            </a:r>
            <a:r>
              <a:rPr lang="pt-BR" dirty="0">
                <a:latin typeface="Arial" panose="020B0604020202020204" pitchFamily="34" charset="0"/>
                <a:ea typeface="Calibri" panose="020F0502020204030204" pitchFamily="34" charset="0"/>
                <a:cs typeface="Arial" panose="020B0604020202020204" pitchFamily="34" charset="0"/>
              </a:rPr>
              <a:t>	</a:t>
            </a:r>
            <a:r>
              <a:rPr lang="pt-BR" u="sng" dirty="0">
                <a:latin typeface="Arial" panose="020B0604020202020204" pitchFamily="34" charset="0"/>
                <a:ea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tabLst>
                <a:tab pos="5372100" algn="l"/>
                <a:tab pos="5600700" algn="l"/>
                <a:tab pos="11029950" algn="l"/>
              </a:tabLst>
            </a:pPr>
            <a:r>
              <a:rPr lang="pt-BR" u="sng" dirty="0">
                <a:latin typeface="Arial" panose="020B0604020202020204" pitchFamily="34" charset="0"/>
                <a:ea typeface="Calibri" panose="020F0502020204030204" pitchFamily="34" charset="0"/>
                <a:cs typeface="Arial" panose="020B0604020202020204" pitchFamily="34" charset="0"/>
              </a:rPr>
              <a:t>	</a:t>
            </a:r>
            <a:r>
              <a:rPr lang="pt-BR" dirty="0">
                <a:latin typeface="Arial" panose="020B0604020202020204" pitchFamily="34" charset="0"/>
                <a:ea typeface="Calibri" panose="020F0502020204030204" pitchFamily="34" charset="0"/>
                <a:cs typeface="Arial" panose="020B0604020202020204" pitchFamily="34" charset="0"/>
              </a:rPr>
              <a:t>	</a:t>
            </a:r>
            <a:r>
              <a:rPr lang="pt-BR" u="sng" dirty="0">
                <a:latin typeface="Arial" panose="020B0604020202020204" pitchFamily="34" charset="0"/>
                <a:ea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tabLst>
                <a:tab pos="5372100" algn="l"/>
                <a:tab pos="5600700" algn="l"/>
                <a:tab pos="11029950" algn="l"/>
              </a:tabLst>
            </a:pPr>
            <a:r>
              <a:rPr lang="pt-BR" u="sng" dirty="0">
                <a:latin typeface="Arial" panose="020B0604020202020204" pitchFamily="34" charset="0"/>
                <a:ea typeface="Calibri" panose="020F0502020204030204" pitchFamily="34" charset="0"/>
                <a:cs typeface="Arial" panose="020B0604020202020204" pitchFamily="34" charset="0"/>
              </a:rPr>
              <a:t>	</a:t>
            </a:r>
            <a:r>
              <a:rPr lang="pt-BR" dirty="0">
                <a:latin typeface="Arial" panose="020B0604020202020204" pitchFamily="34" charset="0"/>
                <a:ea typeface="Calibri" panose="020F0502020204030204" pitchFamily="34" charset="0"/>
                <a:cs typeface="Arial" panose="020B0604020202020204" pitchFamily="34" charset="0"/>
              </a:rPr>
              <a:t>	</a:t>
            </a:r>
            <a:r>
              <a:rPr lang="pt-BR" u="sng" dirty="0">
                <a:latin typeface="Arial" panose="020B0604020202020204" pitchFamily="34" charset="0"/>
                <a:ea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tabLst>
                <a:tab pos="5372100" algn="l"/>
                <a:tab pos="5600700" algn="l"/>
                <a:tab pos="11029950" algn="l"/>
              </a:tabLst>
            </a:pPr>
            <a:r>
              <a:rPr lang="pt-BR" u="sng" dirty="0">
                <a:latin typeface="Arial" panose="020B0604020202020204" pitchFamily="34" charset="0"/>
                <a:ea typeface="Calibri" panose="020F0502020204030204" pitchFamily="34" charset="0"/>
                <a:cs typeface="Arial" panose="020B0604020202020204" pitchFamily="34" charset="0"/>
              </a:rPr>
              <a:t>	</a:t>
            </a:r>
            <a:r>
              <a:rPr lang="pt-BR" dirty="0">
                <a:latin typeface="Arial" panose="020B0604020202020204" pitchFamily="34" charset="0"/>
                <a:ea typeface="Calibri" panose="020F0502020204030204" pitchFamily="34" charset="0"/>
                <a:cs typeface="Arial" panose="020B0604020202020204" pitchFamily="34" charset="0"/>
              </a:rPr>
              <a:t>	</a:t>
            </a:r>
            <a:r>
              <a:rPr lang="pt-BR" u="sng" dirty="0">
                <a:latin typeface="Arial" panose="020B0604020202020204" pitchFamily="34" charset="0"/>
                <a:ea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tabLst>
                <a:tab pos="5372100" algn="l"/>
                <a:tab pos="5600700" algn="l"/>
                <a:tab pos="11029950" algn="l"/>
              </a:tabLst>
            </a:pPr>
            <a:r>
              <a:rPr lang="pt-BR" u="sng" dirty="0">
                <a:latin typeface="Arial" panose="020B0604020202020204" pitchFamily="34" charset="0"/>
                <a:ea typeface="Calibri" panose="020F0502020204030204" pitchFamily="34" charset="0"/>
                <a:cs typeface="Arial" panose="020B0604020202020204" pitchFamily="34" charset="0"/>
              </a:rPr>
              <a:t>	</a:t>
            </a:r>
            <a:r>
              <a:rPr lang="pt-BR" dirty="0">
                <a:latin typeface="Arial" panose="020B0604020202020204" pitchFamily="34" charset="0"/>
                <a:ea typeface="Calibri" panose="020F0502020204030204" pitchFamily="34" charset="0"/>
                <a:cs typeface="Arial" panose="020B0604020202020204" pitchFamily="34" charset="0"/>
              </a:rPr>
              <a:t>	</a:t>
            </a:r>
            <a:r>
              <a:rPr lang="pt-BR" u="sng" dirty="0">
                <a:latin typeface="Arial" panose="020B0604020202020204" pitchFamily="34" charset="0"/>
                <a:ea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p:txBody>
      </p:sp>
      <p:sp>
        <p:nvSpPr>
          <p:cNvPr id="3" name="Date Placeholder 2"/>
          <p:cNvSpPr>
            <a:spLocks noGrp="1"/>
          </p:cNvSpPr>
          <p:nvPr>
            <p:ph type="dt" sz="half" idx="10"/>
          </p:nvPr>
        </p:nvSpPr>
        <p:spPr/>
        <p:txBody>
          <a:bodyPr/>
          <a:lstStyle/>
          <a:p>
            <a:r>
              <a:rPr lang="en-US" smtClean="0"/>
              <a:t>11/2019</a:t>
            </a:r>
            <a:endParaRPr lang="en-US"/>
          </a:p>
        </p:txBody>
      </p:sp>
      <p:sp>
        <p:nvSpPr>
          <p:cNvPr id="4" name="Footer Placeholder 3"/>
          <p:cNvSpPr>
            <a:spLocks noGrp="1"/>
          </p:cNvSpPr>
          <p:nvPr>
            <p:ph type="ftr" sz="quarter" idx="11"/>
          </p:nvPr>
        </p:nvSpPr>
        <p:spPr/>
        <p:txBody>
          <a:bodyPr/>
          <a:lstStyle/>
          <a:p>
            <a:r>
              <a:rPr lang="en-US" smtClean="0"/>
              <a:t>T501.08   www.iTeenChallenge.org</a:t>
            </a:r>
            <a:endParaRPr lang="en-US"/>
          </a:p>
        </p:txBody>
      </p:sp>
      <p:sp>
        <p:nvSpPr>
          <p:cNvPr id="5" name="Slide Number Placeholder 4"/>
          <p:cNvSpPr>
            <a:spLocks noGrp="1"/>
          </p:cNvSpPr>
          <p:nvPr>
            <p:ph type="sldNum" sz="quarter" idx="12"/>
          </p:nvPr>
        </p:nvSpPr>
        <p:spPr/>
        <p:txBody>
          <a:bodyPr/>
          <a:lstStyle/>
          <a:p>
            <a:fld id="{F36DD0FD-55B0-48C4-8AF2-8A69533EDFC3}" type="slidenum">
              <a:rPr lang="en-US" smtClean="0"/>
              <a:pPr/>
              <a:t>41</a:t>
            </a:fld>
            <a:endParaRPr lang="en-US"/>
          </a:p>
        </p:txBody>
      </p:sp>
      <p:sp>
        <p:nvSpPr>
          <p:cNvPr id="6" name="Title 5"/>
          <p:cNvSpPr>
            <a:spLocks noGrp="1"/>
          </p:cNvSpPr>
          <p:nvPr>
            <p:ph type="title"/>
          </p:nvPr>
        </p:nvSpPr>
        <p:spPr>
          <a:xfrm>
            <a:off x="228600" y="570156"/>
            <a:ext cx="11734800" cy="1054250"/>
          </a:xfrm>
        </p:spPr>
        <p:txBody>
          <a:bodyPr/>
          <a:lstStyle/>
          <a:p>
            <a:r>
              <a:rPr lang="pt-BR" sz="2900" b="1" dirty="0"/>
              <a:t>Tornando-o pessoal – O que me traz satisfação pessoal? </a:t>
            </a:r>
            <a:r>
              <a:rPr lang="pt-BR" b="1" dirty="0" smtClean="0"/>
              <a:t/>
            </a:r>
            <a:br>
              <a:rPr lang="pt-BR" b="1" dirty="0" smtClean="0"/>
            </a:br>
            <a:r>
              <a:rPr lang="en-US" sz="2400" dirty="0" smtClean="0">
                <a:solidFill>
                  <a:schemeClr val="tx1"/>
                </a:solidFill>
              </a:rPr>
              <a:t>Making it personal – What brings personal satisfaction to  me?  </a:t>
            </a:r>
            <a:endParaRPr lang="en-US" sz="2400" dirty="0">
              <a:solidFill>
                <a:schemeClr val="tx1"/>
              </a:solidFill>
            </a:endParaRPr>
          </a:p>
        </p:txBody>
      </p:sp>
    </p:spTree>
    <p:extLst>
      <p:ext uri="{BB962C8B-B14F-4D97-AF65-F5344CB8AC3E}">
        <p14:creationId xmlns:p14="http://schemas.microsoft.com/office/powerpoint/2010/main" val="386457452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5991" y="2394921"/>
            <a:ext cx="6405809" cy="3766522"/>
          </a:xfrm>
        </p:spPr>
        <p:txBody>
          <a:bodyPr/>
          <a:lstStyle/>
          <a:p>
            <a:r>
              <a:rPr lang="es-CR" sz="4800" dirty="0">
                <a:effectLst>
                  <a:outerShdw blurRad="38100" dist="38100" dir="2700000" algn="tl">
                    <a:srgbClr val="000000">
                      <a:alpha val="43137"/>
                    </a:srgbClr>
                  </a:outerShdw>
                </a:effectLst>
              </a:rPr>
              <a:t>A </a:t>
            </a:r>
            <a:r>
              <a:rPr lang="es-CR" sz="4800" dirty="0" smtClean="0">
                <a:effectLst>
                  <a:outerShdw blurRad="38100" dist="38100" dir="2700000" algn="tl">
                    <a:srgbClr val="000000">
                      <a:alpha val="43137"/>
                    </a:srgbClr>
                  </a:outerShdw>
                </a:effectLst>
              </a:rPr>
              <a:t>Fase Adulta</a:t>
            </a:r>
            <a:r>
              <a:rPr lang="es-CR" sz="4800" dirty="0">
                <a:effectLst>
                  <a:outerShdw blurRad="38100" dist="38100" dir="2700000" algn="tl">
                    <a:srgbClr val="000000">
                      <a:alpha val="43137"/>
                    </a:srgbClr>
                  </a:outerShdw>
                </a:effectLst>
              </a:rPr>
              <a:t/>
            </a:r>
            <a:br>
              <a:rPr lang="es-CR" sz="4800" dirty="0">
                <a:effectLst>
                  <a:outerShdw blurRad="38100" dist="38100" dir="2700000" algn="tl">
                    <a:srgbClr val="000000">
                      <a:alpha val="43137"/>
                    </a:srgbClr>
                  </a:outerShdw>
                </a:effectLst>
              </a:rPr>
            </a:br>
            <a:r>
              <a:rPr lang="en-US" sz="3600" dirty="0">
                <a:solidFill>
                  <a:schemeClr val="tx1"/>
                </a:solidFill>
                <a:effectLst>
                  <a:outerShdw blurRad="38100" dist="38100" dir="2700000" algn="tl">
                    <a:srgbClr val="000000">
                      <a:alpha val="43137"/>
                    </a:srgbClr>
                  </a:outerShdw>
                </a:effectLst>
              </a:rPr>
              <a:t>The </a:t>
            </a:r>
            <a:r>
              <a:rPr lang="en-US" sz="3600" dirty="0" smtClean="0">
                <a:solidFill>
                  <a:schemeClr val="tx1"/>
                </a:solidFill>
                <a:effectLst>
                  <a:outerShdw blurRad="38100" dist="38100" dir="2700000" algn="tl">
                    <a:srgbClr val="000000">
                      <a:alpha val="43137"/>
                    </a:srgbClr>
                  </a:outerShdw>
                </a:effectLst>
              </a:rPr>
              <a:t>Adult</a:t>
            </a:r>
            <a:r>
              <a:rPr lang="en-US" sz="3600" b="1" dirty="0" smtClean="0">
                <a:solidFill>
                  <a:schemeClr val="tx1"/>
                </a:solidFill>
                <a:effectLst>
                  <a:outerShdw blurRad="38100" dist="38100" dir="2700000" algn="tl">
                    <a:srgbClr val="000000">
                      <a:alpha val="43137"/>
                    </a:srgbClr>
                  </a:outerShdw>
                </a:effectLst>
              </a:rPr>
              <a:t> </a:t>
            </a:r>
            <a:r>
              <a:rPr lang="en-US" sz="3600" dirty="0">
                <a:solidFill>
                  <a:schemeClr val="tx1"/>
                </a:solidFill>
                <a:effectLst>
                  <a:outerShdw blurRad="38100" dist="38100" dir="2700000" algn="tl">
                    <a:srgbClr val="000000">
                      <a:alpha val="43137"/>
                    </a:srgbClr>
                  </a:outerShdw>
                </a:effectLst>
              </a:rPr>
              <a:t>Stage</a:t>
            </a:r>
            <a:br>
              <a:rPr lang="en-US" sz="3600" dirty="0">
                <a:solidFill>
                  <a:schemeClr val="tx1"/>
                </a:solidFill>
                <a:effectLst>
                  <a:outerShdw blurRad="38100" dist="38100" dir="2700000" algn="tl">
                    <a:srgbClr val="000000">
                      <a:alpha val="43137"/>
                    </a:srgbClr>
                  </a:outerShdw>
                </a:effectLst>
              </a:rPr>
            </a:br>
            <a:r>
              <a:rPr lang="es-CR" sz="3200" dirty="0">
                <a:solidFill>
                  <a:srgbClr val="FFC000"/>
                </a:solidFill>
                <a:effectLst>
                  <a:outerShdw blurRad="38100" dist="38100" dir="2700000" algn="tl">
                    <a:srgbClr val="000000">
                      <a:alpha val="43137"/>
                    </a:srgbClr>
                  </a:outerShdw>
                </a:effectLst>
              </a:rPr>
              <a:t> </a:t>
            </a:r>
            <a:br>
              <a:rPr lang="es-CR" sz="3200" dirty="0">
                <a:solidFill>
                  <a:srgbClr val="FFC000"/>
                </a:solidFill>
                <a:effectLst>
                  <a:outerShdw blurRad="38100" dist="38100" dir="2700000" algn="tl">
                    <a:srgbClr val="000000">
                      <a:alpha val="43137"/>
                    </a:srgbClr>
                  </a:outerShdw>
                </a:effectLst>
              </a:rPr>
            </a:br>
            <a:r>
              <a:rPr lang="pt-BR" sz="3200" b="1" dirty="0"/>
              <a:t>13 anos até o nascimento do primeiro filho</a:t>
            </a:r>
            <a:r>
              <a:rPr lang="es-AR" sz="3200" dirty="0">
                <a:solidFill>
                  <a:schemeClr val="accent1">
                    <a:lumMod val="75000"/>
                  </a:schemeClr>
                </a:solidFill>
                <a:effectLst>
                  <a:outerShdw blurRad="38100" dist="38100" dir="2700000" algn="tl">
                    <a:srgbClr val="000000">
                      <a:alpha val="43137"/>
                    </a:srgbClr>
                  </a:outerShdw>
                </a:effectLst>
              </a:rPr>
              <a:t/>
            </a:r>
            <a:br>
              <a:rPr lang="es-AR" sz="3200" dirty="0">
                <a:solidFill>
                  <a:schemeClr val="accent1">
                    <a:lumMod val="75000"/>
                  </a:schemeClr>
                </a:solidFill>
                <a:effectLst>
                  <a:outerShdw blurRad="38100" dist="38100" dir="2700000" algn="tl">
                    <a:srgbClr val="000000">
                      <a:alpha val="43137"/>
                    </a:srgbClr>
                  </a:outerShdw>
                </a:effectLst>
              </a:rPr>
            </a:br>
            <a:r>
              <a:rPr lang="es-AR" sz="3200" dirty="0" err="1" smtClean="0">
                <a:solidFill>
                  <a:schemeClr val="tx1"/>
                </a:solidFill>
                <a:effectLst>
                  <a:outerShdw blurRad="38100" dist="38100" dir="2700000" algn="tl">
                    <a:srgbClr val="000000">
                      <a:alpha val="43137"/>
                    </a:srgbClr>
                  </a:outerShdw>
                </a:effectLst>
              </a:rPr>
              <a:t>age</a:t>
            </a:r>
            <a:r>
              <a:rPr lang="es-AR" sz="3200" dirty="0" smtClean="0">
                <a:solidFill>
                  <a:schemeClr val="tx1"/>
                </a:solidFill>
                <a:effectLst>
                  <a:outerShdw blurRad="38100" dist="38100" dir="2700000" algn="tl">
                    <a:srgbClr val="000000">
                      <a:alpha val="43137"/>
                    </a:srgbClr>
                  </a:outerShdw>
                </a:effectLst>
              </a:rPr>
              <a:t> 13 </a:t>
            </a:r>
            <a:r>
              <a:rPr lang="es-AR" sz="3200" dirty="0" err="1" smtClean="0">
                <a:solidFill>
                  <a:schemeClr val="tx1"/>
                </a:solidFill>
                <a:effectLst>
                  <a:outerShdw blurRad="38100" dist="38100" dir="2700000" algn="tl">
                    <a:srgbClr val="000000">
                      <a:alpha val="43137"/>
                    </a:srgbClr>
                  </a:outerShdw>
                </a:effectLst>
              </a:rPr>
              <a:t>through</a:t>
            </a:r>
            <a:r>
              <a:rPr lang="es-AR" sz="3200" dirty="0" smtClean="0">
                <a:solidFill>
                  <a:schemeClr val="tx1"/>
                </a:solidFill>
                <a:effectLst>
                  <a:outerShdw blurRad="38100" dist="38100" dir="2700000" algn="tl">
                    <a:srgbClr val="000000">
                      <a:alpha val="43137"/>
                    </a:srgbClr>
                  </a:outerShdw>
                </a:effectLst>
              </a:rPr>
              <a:t> </a:t>
            </a:r>
            <a:r>
              <a:rPr lang="es-AR" sz="3200" dirty="0" err="1" smtClean="0">
                <a:solidFill>
                  <a:schemeClr val="tx1"/>
                </a:solidFill>
                <a:effectLst>
                  <a:outerShdw blurRad="38100" dist="38100" dir="2700000" algn="tl">
                    <a:srgbClr val="000000">
                      <a:alpha val="43137"/>
                    </a:srgbClr>
                  </a:outerShdw>
                </a:effectLst>
              </a:rPr>
              <a:t>birth</a:t>
            </a:r>
            <a:r>
              <a:rPr lang="es-AR" sz="3200" dirty="0" smtClean="0">
                <a:solidFill>
                  <a:schemeClr val="tx1"/>
                </a:solidFill>
                <a:effectLst>
                  <a:outerShdw blurRad="38100" dist="38100" dir="2700000" algn="tl">
                    <a:srgbClr val="000000">
                      <a:alpha val="43137"/>
                    </a:srgbClr>
                  </a:outerShdw>
                </a:effectLst>
              </a:rPr>
              <a:t> of </a:t>
            </a:r>
            <a:r>
              <a:rPr lang="es-AR" sz="3200" dirty="0" err="1" smtClean="0">
                <a:solidFill>
                  <a:schemeClr val="tx1"/>
                </a:solidFill>
                <a:effectLst>
                  <a:outerShdw blurRad="38100" dist="38100" dir="2700000" algn="tl">
                    <a:srgbClr val="000000">
                      <a:alpha val="43137"/>
                    </a:srgbClr>
                  </a:outerShdw>
                </a:effectLst>
              </a:rPr>
              <a:t>first</a:t>
            </a:r>
            <a:r>
              <a:rPr lang="es-AR" sz="3200" dirty="0" smtClean="0">
                <a:solidFill>
                  <a:schemeClr val="tx1"/>
                </a:solidFill>
                <a:effectLst>
                  <a:outerShdw blurRad="38100" dist="38100" dir="2700000" algn="tl">
                    <a:srgbClr val="000000">
                      <a:alpha val="43137"/>
                    </a:srgbClr>
                  </a:outerShdw>
                </a:effectLst>
              </a:rPr>
              <a:t> </a:t>
            </a:r>
            <a:r>
              <a:rPr lang="es-AR" sz="3200" dirty="0" err="1" smtClean="0">
                <a:solidFill>
                  <a:schemeClr val="tx1"/>
                </a:solidFill>
                <a:effectLst>
                  <a:outerShdw blurRad="38100" dist="38100" dir="2700000" algn="tl">
                    <a:srgbClr val="000000">
                      <a:alpha val="43137"/>
                    </a:srgbClr>
                  </a:outerShdw>
                </a:effectLst>
              </a:rPr>
              <a:t>child</a:t>
            </a:r>
            <a:endParaRPr lang="en-US" sz="6000" dirty="0">
              <a:solidFill>
                <a:schemeClr val="tx1"/>
              </a:solidFill>
            </a:endParaRPr>
          </a:p>
        </p:txBody>
      </p:sp>
      <p:sp>
        <p:nvSpPr>
          <p:cNvPr id="4" name="Title 2"/>
          <p:cNvSpPr txBox="1">
            <a:spLocks/>
          </p:cNvSpPr>
          <p:nvPr/>
        </p:nvSpPr>
        <p:spPr>
          <a:xfrm>
            <a:off x="1828801" y="76200"/>
            <a:ext cx="8408933" cy="14859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CR" sz="4800" dirty="0" smtClean="0">
                <a:solidFill>
                  <a:schemeClr val="accent1">
                    <a:lumMod val="75000"/>
                  </a:schemeClr>
                </a:solidFill>
                <a:effectLst>
                  <a:outerShdw blurRad="38100" dist="38100" dir="2700000" algn="tl">
                    <a:srgbClr val="000000">
                      <a:alpha val="43137"/>
                    </a:srgbClr>
                  </a:outerShdw>
                </a:effectLst>
              </a:rPr>
              <a:t>Fase 3</a:t>
            </a:r>
            <a:r>
              <a:rPr lang="es-AR" sz="4800" dirty="0" smtClean="0">
                <a:solidFill>
                  <a:schemeClr val="accent1">
                    <a:lumMod val="75000"/>
                  </a:schemeClr>
                </a:solidFill>
                <a:effectLst>
                  <a:outerShdw blurRad="38100" dist="38100" dir="2700000" algn="tl">
                    <a:srgbClr val="000000">
                      <a:alpha val="43137"/>
                    </a:srgbClr>
                  </a:outerShdw>
                </a:effectLst>
              </a:rPr>
              <a:t/>
            </a:r>
            <a:br>
              <a:rPr lang="es-AR" sz="4800" dirty="0" smtClean="0">
                <a:solidFill>
                  <a:schemeClr val="accent1">
                    <a:lumMod val="75000"/>
                  </a:schemeClr>
                </a:solidFill>
                <a:effectLst>
                  <a:outerShdw blurRad="38100" dist="38100" dir="2700000" algn="tl">
                    <a:srgbClr val="000000">
                      <a:alpha val="43137"/>
                    </a:srgbClr>
                  </a:outerShdw>
                </a:effectLst>
              </a:rPr>
            </a:br>
            <a:r>
              <a:rPr lang="en-US" sz="3200" dirty="0" smtClean="0">
                <a:solidFill>
                  <a:schemeClr val="tx1"/>
                </a:solidFill>
                <a:effectLst>
                  <a:outerShdw blurRad="38100" dist="38100" dir="2700000" algn="tl">
                    <a:srgbClr val="000000">
                      <a:alpha val="43137"/>
                    </a:srgbClr>
                  </a:outerShdw>
                </a:effectLst>
              </a:rPr>
              <a:t>Stage 3</a:t>
            </a:r>
            <a:endParaRPr lang="en-US" sz="6600" dirty="0">
              <a:solidFill>
                <a:schemeClr val="tx1"/>
              </a:solidFill>
            </a:endParaRPr>
          </a:p>
        </p:txBody>
      </p:sp>
      <p:sp>
        <p:nvSpPr>
          <p:cNvPr id="2" name="Date Placeholder 1"/>
          <p:cNvSpPr>
            <a:spLocks noGrp="1"/>
          </p:cNvSpPr>
          <p:nvPr>
            <p:ph type="dt" sz="half" idx="10"/>
          </p:nvPr>
        </p:nvSpPr>
        <p:spPr/>
        <p:txBody>
          <a:bodyPr/>
          <a:lstStyle/>
          <a:p>
            <a:r>
              <a:rPr lang="en-US" smtClean="0"/>
              <a:t>11/2019</a:t>
            </a:r>
            <a:endParaRPr lang="en-US"/>
          </a:p>
        </p:txBody>
      </p:sp>
      <p:sp>
        <p:nvSpPr>
          <p:cNvPr id="5" name="Footer Placeholder 4"/>
          <p:cNvSpPr>
            <a:spLocks noGrp="1"/>
          </p:cNvSpPr>
          <p:nvPr>
            <p:ph type="ftr" sz="quarter" idx="11"/>
          </p:nvPr>
        </p:nvSpPr>
        <p:spPr/>
        <p:txBody>
          <a:bodyPr/>
          <a:lstStyle/>
          <a:p>
            <a:r>
              <a:rPr lang="en-US" smtClean="0"/>
              <a:t>T501.08   www.iTeenChallenge.org</a:t>
            </a:r>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42</a:t>
            </a:fld>
            <a:endParaRPr lang="en-US"/>
          </a:p>
        </p:txBody>
      </p:sp>
      <p:pic>
        <p:nvPicPr>
          <p:cNvPr id="8" name="Picture 8"/>
          <p:cNvPicPr>
            <a:picLocks noChangeAspect="1"/>
          </p:cNvPicPr>
          <p:nvPr/>
        </p:nvPicPr>
        <p:blipFill>
          <a:blip r:embed="rId2" cstate="print">
            <a:extLst>
              <a:ext uri="{28A0092B-C50C-407E-A947-70E740481C1C}">
                <a14:useLocalDpi xmlns:a14="http://schemas.microsoft.com/office/drawing/2010/main" val="0"/>
              </a:ext>
            </a:extLst>
          </a:blip>
          <a:srcRect l="15430"/>
          <a:stretch>
            <a:fillRect/>
          </a:stretch>
        </p:blipFill>
        <p:spPr bwMode="auto">
          <a:xfrm>
            <a:off x="7275959" y="2473195"/>
            <a:ext cx="3984636"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1056150"/>
      </p:ext>
    </p:extLst>
  </p:cSld>
  <p:clrMapOvr>
    <a:masterClrMapping/>
  </p:clrMapOvr>
  <p:transition spd="slow">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95517" y="914400"/>
            <a:ext cx="6243683" cy="59436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72EFDAD4-5E74-4372-B280-31C6DB7DA750}" type="slidenum">
              <a:rPr lang="en-US"/>
              <a:pPr>
                <a:defRPr/>
              </a:pPr>
              <a:t>43</a:t>
            </a:fld>
            <a:endParaRPr lang="en-US"/>
          </a:p>
        </p:txBody>
      </p:sp>
      <p:sp>
        <p:nvSpPr>
          <p:cNvPr id="5" name="Date Placeholder 4"/>
          <p:cNvSpPr>
            <a:spLocks noGrp="1"/>
          </p:cNvSpPr>
          <p:nvPr>
            <p:ph type="dt" sz="quarter" idx="10"/>
          </p:nvPr>
        </p:nvSpPr>
        <p:spPr/>
        <p:txBody>
          <a:bodyPr/>
          <a:lstStyle/>
          <a:p>
            <a:pPr>
              <a:defRPr/>
            </a:pPr>
            <a:r>
              <a:rPr lang="en-US" smtClean="0"/>
              <a:t>09/2018</a:t>
            </a:r>
            <a:endParaRPr lang="en-US"/>
          </a:p>
        </p:txBody>
      </p:sp>
      <p:sp>
        <p:nvSpPr>
          <p:cNvPr id="6" name="Title 4"/>
          <p:cNvSpPr txBox="1">
            <a:spLocks/>
          </p:cNvSpPr>
          <p:nvPr/>
        </p:nvSpPr>
        <p:spPr>
          <a:xfrm>
            <a:off x="228600" y="274638"/>
            <a:ext cx="11734800" cy="1143000"/>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685800" indent="-685800"/>
            <a:r>
              <a:rPr lang="en-US" sz="3200" dirty="0"/>
              <a:t>3.	</a:t>
            </a:r>
            <a:r>
              <a:rPr lang="pt-BR" sz="3200" dirty="0">
                <a:effectLst/>
              </a:rPr>
              <a:t>A fase adulta</a:t>
            </a:r>
            <a:r>
              <a:rPr lang="en-US" sz="3200" dirty="0" smtClean="0"/>
              <a:t>:  </a:t>
            </a:r>
            <a:r>
              <a:rPr lang="pt-BR" sz="3200" dirty="0">
                <a:effectLst/>
              </a:rPr>
              <a:t>13 anos até o nascimento do primeiro </a:t>
            </a:r>
            <a:r>
              <a:rPr lang="pt-BR" sz="3200" dirty="0" smtClean="0">
                <a:effectLst/>
              </a:rPr>
              <a:t>filho</a:t>
            </a:r>
            <a:endParaRPr lang="en-US" sz="3200" dirty="0"/>
          </a:p>
        </p:txBody>
      </p:sp>
    </p:spTree>
    <p:extLst>
      <p:ext uri="{BB962C8B-B14F-4D97-AF65-F5344CB8AC3E}">
        <p14:creationId xmlns:p14="http://schemas.microsoft.com/office/powerpoint/2010/main" val="1342571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descr="The Adult Stage"/>
          <p:cNvPicPr>
            <a:picLocks noChangeAspect="1" noChangeArrowheads="1"/>
          </p:cNvPicPr>
          <p:nvPr/>
        </p:nvPicPr>
        <p:blipFill rotWithShape="1">
          <a:blip r:embed="rId2" cstate="print"/>
          <a:srcRect t="22866"/>
          <a:stretch/>
        </p:blipFill>
        <p:spPr bwMode="auto">
          <a:xfrm>
            <a:off x="1676400" y="1657350"/>
            <a:ext cx="8839200" cy="481965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72EFDAD4-5E74-4372-B280-31C6DB7DA750}" type="slidenum">
              <a:rPr lang="en-US"/>
              <a:pPr>
                <a:defRPr/>
              </a:pPr>
              <a:t>44</a:t>
            </a:fld>
            <a:endParaRPr lang="en-US"/>
          </a:p>
        </p:txBody>
      </p:sp>
      <p:sp>
        <p:nvSpPr>
          <p:cNvPr id="4" name="Footer Placeholder 3"/>
          <p:cNvSpPr>
            <a:spLocks noGrp="1"/>
          </p:cNvSpPr>
          <p:nvPr>
            <p:ph type="ftr" sz="quarter" idx="11"/>
          </p:nvPr>
        </p:nvSpPr>
        <p:spPr/>
        <p:txBody>
          <a:bodyPr/>
          <a:lstStyle/>
          <a:p>
            <a:pPr>
              <a:defRPr/>
            </a:pPr>
            <a:r>
              <a:rPr lang="en-US" smtClean="0"/>
              <a:t>T501.08</a:t>
            </a:r>
            <a:endParaRPr lang="en-US"/>
          </a:p>
        </p:txBody>
      </p:sp>
      <p:sp>
        <p:nvSpPr>
          <p:cNvPr id="5" name="Date Placeholder 4"/>
          <p:cNvSpPr>
            <a:spLocks noGrp="1"/>
          </p:cNvSpPr>
          <p:nvPr>
            <p:ph type="dt" sz="quarter" idx="10"/>
          </p:nvPr>
        </p:nvSpPr>
        <p:spPr/>
        <p:txBody>
          <a:bodyPr/>
          <a:lstStyle/>
          <a:p>
            <a:pPr>
              <a:defRPr/>
            </a:pPr>
            <a:r>
              <a:rPr lang="en-US" smtClean="0"/>
              <a:t>09/2018</a:t>
            </a:r>
            <a:endParaRPr lang="en-US"/>
          </a:p>
        </p:txBody>
      </p:sp>
      <p:sp>
        <p:nvSpPr>
          <p:cNvPr id="6" name="Title 4"/>
          <p:cNvSpPr txBox="1">
            <a:spLocks/>
          </p:cNvSpPr>
          <p:nvPr/>
        </p:nvSpPr>
        <p:spPr>
          <a:xfrm>
            <a:off x="1981200" y="274638"/>
            <a:ext cx="8229600" cy="1143000"/>
          </a:xfrm>
          <a:prstGeom prst="rect">
            <a:avLst/>
          </a:prstGeom>
        </p:spPr>
        <p:txBody>
          <a:bodyPr>
            <a:normAutofit fontScale="92500" lnSpcReduction="10000"/>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685800" indent="-685800"/>
            <a:r>
              <a:rPr lang="en-US" dirty="0"/>
              <a:t>3.	Adult Stage:  Age 13 to birth of first child.</a:t>
            </a:r>
          </a:p>
        </p:txBody>
      </p:sp>
    </p:spTree>
    <p:extLst>
      <p:ext uri="{BB962C8B-B14F-4D97-AF65-F5344CB8AC3E}">
        <p14:creationId xmlns:p14="http://schemas.microsoft.com/office/powerpoint/2010/main" val="3061839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5991" y="2394921"/>
            <a:ext cx="6405809" cy="3949084"/>
          </a:xfrm>
        </p:spPr>
        <p:txBody>
          <a:bodyPr/>
          <a:lstStyle/>
          <a:p>
            <a:r>
              <a:rPr lang="es-CR" sz="4800" dirty="0">
                <a:effectLst>
                  <a:outerShdw blurRad="38100" dist="38100" dir="2700000" algn="tl">
                    <a:srgbClr val="000000">
                      <a:alpha val="43137"/>
                    </a:srgbClr>
                  </a:outerShdw>
                </a:effectLst>
              </a:rPr>
              <a:t>A Fase da </a:t>
            </a:r>
            <a:r>
              <a:rPr lang="es-CR" sz="4800" dirty="0" err="1">
                <a:effectLst>
                  <a:outerShdw blurRad="38100" dist="38100" dir="2700000" algn="tl">
                    <a:srgbClr val="000000">
                      <a:alpha val="43137"/>
                    </a:srgbClr>
                  </a:outerShdw>
                </a:effectLst>
              </a:rPr>
              <a:t>paternidade</a:t>
            </a:r>
            <a:r>
              <a:rPr lang="es-CR" sz="4800" dirty="0">
                <a:solidFill>
                  <a:schemeClr val="accent1">
                    <a:lumMod val="75000"/>
                  </a:schemeClr>
                </a:solidFill>
                <a:effectLst>
                  <a:outerShdw blurRad="38100" dist="38100" dir="2700000" algn="tl">
                    <a:srgbClr val="000000">
                      <a:alpha val="43137"/>
                    </a:srgbClr>
                  </a:outerShdw>
                </a:effectLst>
              </a:rPr>
              <a:t/>
            </a:r>
            <a:br>
              <a:rPr lang="es-CR" sz="4800" dirty="0">
                <a:solidFill>
                  <a:schemeClr val="accent1">
                    <a:lumMod val="75000"/>
                  </a:schemeClr>
                </a:solidFill>
                <a:effectLst>
                  <a:outerShdw blurRad="38100" dist="38100" dir="2700000" algn="tl">
                    <a:srgbClr val="000000">
                      <a:alpha val="43137"/>
                    </a:srgbClr>
                  </a:outerShdw>
                </a:effectLst>
              </a:rPr>
            </a:br>
            <a:r>
              <a:rPr lang="en-US" sz="3600" dirty="0">
                <a:solidFill>
                  <a:schemeClr val="tx1"/>
                </a:solidFill>
                <a:effectLst>
                  <a:outerShdw blurRad="38100" dist="38100" dir="2700000" algn="tl">
                    <a:srgbClr val="000000">
                      <a:alpha val="43137"/>
                    </a:srgbClr>
                  </a:outerShdw>
                </a:effectLst>
              </a:rPr>
              <a:t>The </a:t>
            </a:r>
            <a:r>
              <a:rPr lang="en-US" sz="3600" dirty="0" smtClean="0">
                <a:solidFill>
                  <a:schemeClr val="tx1"/>
                </a:solidFill>
                <a:effectLst>
                  <a:outerShdw blurRad="38100" dist="38100" dir="2700000" algn="tl">
                    <a:srgbClr val="000000">
                      <a:alpha val="43137"/>
                    </a:srgbClr>
                  </a:outerShdw>
                </a:effectLst>
              </a:rPr>
              <a:t>Parent</a:t>
            </a:r>
            <a:r>
              <a:rPr lang="en-US" sz="3600" b="1" dirty="0" smtClean="0">
                <a:solidFill>
                  <a:schemeClr val="tx1"/>
                </a:solidFill>
                <a:effectLst>
                  <a:outerShdw blurRad="38100" dist="38100" dir="2700000" algn="tl">
                    <a:srgbClr val="000000">
                      <a:alpha val="43137"/>
                    </a:srgbClr>
                  </a:outerShdw>
                </a:effectLst>
              </a:rPr>
              <a:t> </a:t>
            </a:r>
            <a:r>
              <a:rPr lang="en-US" sz="3600" dirty="0">
                <a:solidFill>
                  <a:schemeClr val="tx1"/>
                </a:solidFill>
                <a:effectLst>
                  <a:outerShdw blurRad="38100" dist="38100" dir="2700000" algn="tl">
                    <a:srgbClr val="000000">
                      <a:alpha val="43137"/>
                    </a:srgbClr>
                  </a:outerShdw>
                </a:effectLst>
              </a:rPr>
              <a:t>Stage</a:t>
            </a:r>
            <a:br>
              <a:rPr lang="en-US" sz="3600" dirty="0">
                <a:solidFill>
                  <a:schemeClr val="tx1"/>
                </a:solidFill>
                <a:effectLst>
                  <a:outerShdw blurRad="38100" dist="38100" dir="2700000" algn="tl">
                    <a:srgbClr val="000000">
                      <a:alpha val="43137"/>
                    </a:srgbClr>
                  </a:outerShdw>
                </a:effectLst>
              </a:rPr>
            </a:br>
            <a:r>
              <a:rPr lang="es-CR" sz="3200" dirty="0">
                <a:solidFill>
                  <a:srgbClr val="FFC000"/>
                </a:solidFill>
                <a:effectLst>
                  <a:outerShdw blurRad="38100" dist="38100" dir="2700000" algn="tl">
                    <a:srgbClr val="000000">
                      <a:alpha val="43137"/>
                    </a:srgbClr>
                  </a:outerShdw>
                </a:effectLst>
              </a:rPr>
              <a:t> </a:t>
            </a:r>
            <a:br>
              <a:rPr lang="es-CR" sz="3200" dirty="0">
                <a:solidFill>
                  <a:srgbClr val="FFC000"/>
                </a:solidFill>
                <a:effectLst>
                  <a:outerShdw blurRad="38100" dist="38100" dir="2700000" algn="tl">
                    <a:srgbClr val="000000">
                      <a:alpha val="43137"/>
                    </a:srgbClr>
                  </a:outerShdw>
                </a:effectLst>
              </a:rPr>
            </a:br>
            <a:r>
              <a:rPr lang="pt-BR" sz="3600" dirty="0" smtClean="0">
                <a:effectLst>
                  <a:outerShdw blurRad="38100" dist="38100" dir="2700000" algn="tl">
                    <a:srgbClr val="000000">
                      <a:alpha val="43137"/>
                    </a:srgbClr>
                  </a:outerShdw>
                </a:effectLst>
              </a:rPr>
              <a:t>Nascimento </a:t>
            </a:r>
            <a:r>
              <a:rPr lang="pt-BR" sz="3600" dirty="0">
                <a:effectLst>
                  <a:outerShdw blurRad="38100" dist="38100" dir="2700000" algn="tl">
                    <a:srgbClr val="000000">
                      <a:alpha val="43137"/>
                    </a:srgbClr>
                  </a:outerShdw>
                </a:effectLst>
              </a:rPr>
              <a:t>do primeiro filho, até o caçula se tornar adulto</a:t>
            </a:r>
            <a:r>
              <a:rPr lang="es-AR" sz="3600" dirty="0" smtClean="0">
                <a:effectLst>
                  <a:outerShdw blurRad="38100" dist="38100" dir="2700000" algn="tl">
                    <a:srgbClr val="000000">
                      <a:alpha val="43137"/>
                    </a:srgbClr>
                  </a:outerShdw>
                </a:effectLst>
              </a:rPr>
              <a:t> </a:t>
            </a:r>
            <a:r>
              <a:rPr lang="es-AR" sz="3600" dirty="0">
                <a:effectLst>
                  <a:outerShdw blurRad="38100" dist="38100" dir="2700000" algn="tl">
                    <a:srgbClr val="000000">
                      <a:alpha val="43137"/>
                    </a:srgbClr>
                  </a:outerShdw>
                </a:effectLst>
              </a:rPr>
              <a:t/>
            </a:r>
            <a:br>
              <a:rPr lang="es-AR" sz="3600" dirty="0">
                <a:effectLst>
                  <a:outerShdw blurRad="38100" dist="38100" dir="2700000" algn="tl">
                    <a:srgbClr val="000000">
                      <a:alpha val="43137"/>
                    </a:srgbClr>
                  </a:outerShdw>
                </a:effectLst>
              </a:rPr>
            </a:br>
            <a:r>
              <a:rPr lang="es-AR" sz="3200" dirty="0" err="1" smtClean="0">
                <a:solidFill>
                  <a:schemeClr val="tx1"/>
                </a:solidFill>
                <a:effectLst>
                  <a:outerShdw blurRad="38100" dist="38100" dir="2700000" algn="tl">
                    <a:srgbClr val="000000">
                      <a:alpha val="43137"/>
                    </a:srgbClr>
                  </a:outerShdw>
                </a:effectLst>
              </a:rPr>
              <a:t>Birth</a:t>
            </a:r>
            <a:r>
              <a:rPr lang="es-AR" sz="3200" dirty="0" smtClean="0">
                <a:solidFill>
                  <a:schemeClr val="tx1"/>
                </a:solidFill>
                <a:effectLst>
                  <a:outerShdw blurRad="38100" dist="38100" dir="2700000" algn="tl">
                    <a:srgbClr val="000000">
                      <a:alpha val="43137"/>
                    </a:srgbClr>
                  </a:outerShdw>
                </a:effectLst>
              </a:rPr>
              <a:t> of </a:t>
            </a:r>
            <a:r>
              <a:rPr lang="es-AR" sz="3200" dirty="0" err="1" smtClean="0">
                <a:solidFill>
                  <a:schemeClr val="tx1"/>
                </a:solidFill>
                <a:effectLst>
                  <a:outerShdw blurRad="38100" dist="38100" dir="2700000" algn="tl">
                    <a:srgbClr val="000000">
                      <a:alpha val="43137"/>
                    </a:srgbClr>
                  </a:outerShdw>
                </a:effectLst>
              </a:rPr>
              <a:t>first</a:t>
            </a:r>
            <a:r>
              <a:rPr lang="es-AR" sz="3200" dirty="0" smtClean="0">
                <a:solidFill>
                  <a:schemeClr val="tx1"/>
                </a:solidFill>
                <a:effectLst>
                  <a:outerShdw blurRad="38100" dist="38100" dir="2700000" algn="tl">
                    <a:srgbClr val="000000">
                      <a:alpha val="43137"/>
                    </a:srgbClr>
                  </a:outerShdw>
                </a:effectLst>
              </a:rPr>
              <a:t> </a:t>
            </a:r>
            <a:r>
              <a:rPr lang="es-AR" sz="3200" dirty="0" err="1" smtClean="0">
                <a:solidFill>
                  <a:schemeClr val="tx1"/>
                </a:solidFill>
                <a:effectLst>
                  <a:outerShdw blurRad="38100" dist="38100" dir="2700000" algn="tl">
                    <a:srgbClr val="000000">
                      <a:alpha val="43137"/>
                    </a:srgbClr>
                  </a:outerShdw>
                </a:effectLst>
              </a:rPr>
              <a:t>child</a:t>
            </a:r>
            <a:r>
              <a:rPr lang="es-AR" sz="3200" dirty="0" smtClean="0">
                <a:solidFill>
                  <a:schemeClr val="tx1"/>
                </a:solidFill>
                <a:effectLst>
                  <a:outerShdw blurRad="38100" dist="38100" dir="2700000" algn="tl">
                    <a:srgbClr val="000000">
                      <a:alpha val="43137"/>
                    </a:srgbClr>
                  </a:outerShdw>
                </a:effectLst>
              </a:rPr>
              <a:t> </a:t>
            </a:r>
            <a:r>
              <a:rPr lang="es-AR" sz="3200" dirty="0" err="1" smtClean="0">
                <a:solidFill>
                  <a:schemeClr val="tx1"/>
                </a:solidFill>
                <a:effectLst>
                  <a:outerShdw blurRad="38100" dist="38100" dir="2700000" algn="tl">
                    <a:srgbClr val="000000">
                      <a:alpha val="43137"/>
                    </a:srgbClr>
                  </a:outerShdw>
                </a:effectLst>
              </a:rPr>
              <a:t>until</a:t>
            </a:r>
            <a:r>
              <a:rPr lang="es-AR" sz="3200" dirty="0" smtClean="0">
                <a:solidFill>
                  <a:schemeClr val="tx1"/>
                </a:solidFill>
                <a:effectLst>
                  <a:outerShdw blurRad="38100" dist="38100" dir="2700000" algn="tl">
                    <a:srgbClr val="000000">
                      <a:alpha val="43137"/>
                    </a:srgbClr>
                  </a:outerShdw>
                </a:effectLst>
              </a:rPr>
              <a:t> </a:t>
            </a:r>
            <a:r>
              <a:rPr lang="es-AR" sz="3200" dirty="0" err="1" smtClean="0">
                <a:solidFill>
                  <a:schemeClr val="tx1"/>
                </a:solidFill>
                <a:effectLst>
                  <a:outerShdw blurRad="38100" dist="38100" dir="2700000" algn="tl">
                    <a:srgbClr val="000000">
                      <a:alpha val="43137"/>
                    </a:srgbClr>
                  </a:outerShdw>
                </a:effectLst>
              </a:rPr>
              <a:t>youngest</a:t>
            </a:r>
            <a:r>
              <a:rPr lang="es-AR" sz="3200" dirty="0" smtClean="0">
                <a:solidFill>
                  <a:schemeClr val="tx1"/>
                </a:solidFill>
                <a:effectLst>
                  <a:outerShdw blurRad="38100" dist="38100" dir="2700000" algn="tl">
                    <a:srgbClr val="000000">
                      <a:alpha val="43137"/>
                    </a:srgbClr>
                  </a:outerShdw>
                </a:effectLst>
              </a:rPr>
              <a:t> </a:t>
            </a:r>
            <a:r>
              <a:rPr lang="es-AR" sz="3200" dirty="0" err="1" smtClean="0">
                <a:solidFill>
                  <a:schemeClr val="tx1"/>
                </a:solidFill>
                <a:effectLst>
                  <a:outerShdw blurRad="38100" dist="38100" dir="2700000" algn="tl">
                    <a:srgbClr val="000000">
                      <a:alpha val="43137"/>
                    </a:srgbClr>
                  </a:outerShdw>
                </a:effectLst>
              </a:rPr>
              <a:t>child</a:t>
            </a:r>
            <a:r>
              <a:rPr lang="es-AR" sz="3200" dirty="0" smtClean="0">
                <a:solidFill>
                  <a:schemeClr val="tx1"/>
                </a:solidFill>
                <a:effectLst>
                  <a:outerShdw blurRad="38100" dist="38100" dir="2700000" algn="tl">
                    <a:srgbClr val="000000">
                      <a:alpha val="43137"/>
                    </a:srgbClr>
                  </a:outerShdw>
                </a:effectLst>
              </a:rPr>
              <a:t> has </a:t>
            </a:r>
            <a:r>
              <a:rPr lang="es-AR" sz="3200" dirty="0" err="1" smtClean="0">
                <a:solidFill>
                  <a:schemeClr val="tx1"/>
                </a:solidFill>
                <a:effectLst>
                  <a:outerShdw blurRad="38100" dist="38100" dir="2700000" algn="tl">
                    <a:srgbClr val="000000">
                      <a:alpha val="43137"/>
                    </a:srgbClr>
                  </a:outerShdw>
                </a:effectLst>
              </a:rPr>
              <a:t>become</a:t>
            </a:r>
            <a:r>
              <a:rPr lang="es-AR" sz="3200" dirty="0" smtClean="0">
                <a:solidFill>
                  <a:schemeClr val="tx1"/>
                </a:solidFill>
                <a:effectLst>
                  <a:outerShdw blurRad="38100" dist="38100" dir="2700000" algn="tl">
                    <a:srgbClr val="000000">
                      <a:alpha val="43137"/>
                    </a:srgbClr>
                  </a:outerShdw>
                </a:effectLst>
              </a:rPr>
              <a:t> </a:t>
            </a:r>
            <a:r>
              <a:rPr lang="es-AR" sz="3200" dirty="0" err="1" smtClean="0">
                <a:solidFill>
                  <a:schemeClr val="tx1"/>
                </a:solidFill>
                <a:effectLst>
                  <a:outerShdw blurRad="38100" dist="38100" dir="2700000" algn="tl">
                    <a:srgbClr val="000000">
                      <a:alpha val="43137"/>
                    </a:srgbClr>
                  </a:outerShdw>
                </a:effectLst>
              </a:rPr>
              <a:t>an</a:t>
            </a:r>
            <a:r>
              <a:rPr lang="es-AR" sz="3200" dirty="0" smtClean="0">
                <a:solidFill>
                  <a:schemeClr val="tx1"/>
                </a:solidFill>
                <a:effectLst>
                  <a:outerShdw blurRad="38100" dist="38100" dir="2700000" algn="tl">
                    <a:srgbClr val="000000">
                      <a:alpha val="43137"/>
                    </a:srgbClr>
                  </a:outerShdw>
                </a:effectLst>
              </a:rPr>
              <a:t> </a:t>
            </a:r>
            <a:r>
              <a:rPr lang="es-AR" sz="3200" dirty="0" err="1" smtClean="0">
                <a:solidFill>
                  <a:schemeClr val="tx1"/>
                </a:solidFill>
                <a:effectLst>
                  <a:outerShdw blurRad="38100" dist="38100" dir="2700000" algn="tl">
                    <a:srgbClr val="000000">
                      <a:alpha val="43137"/>
                    </a:srgbClr>
                  </a:outerShdw>
                </a:effectLst>
              </a:rPr>
              <a:t>adult</a:t>
            </a:r>
            <a:endParaRPr lang="en-US" sz="6000" dirty="0">
              <a:solidFill>
                <a:schemeClr val="tx1"/>
              </a:solidFill>
            </a:endParaRPr>
          </a:p>
        </p:txBody>
      </p:sp>
      <p:sp>
        <p:nvSpPr>
          <p:cNvPr id="4" name="Title 2"/>
          <p:cNvSpPr txBox="1">
            <a:spLocks/>
          </p:cNvSpPr>
          <p:nvPr/>
        </p:nvSpPr>
        <p:spPr>
          <a:xfrm>
            <a:off x="1828801" y="76200"/>
            <a:ext cx="8408933" cy="14859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CR" sz="4800" dirty="0" smtClean="0">
                <a:solidFill>
                  <a:schemeClr val="accent1">
                    <a:lumMod val="75000"/>
                  </a:schemeClr>
                </a:solidFill>
                <a:effectLst>
                  <a:outerShdw blurRad="38100" dist="38100" dir="2700000" algn="tl">
                    <a:srgbClr val="000000">
                      <a:alpha val="43137"/>
                    </a:srgbClr>
                  </a:outerShdw>
                </a:effectLst>
              </a:rPr>
              <a:t>Fase 4</a:t>
            </a:r>
            <a:r>
              <a:rPr lang="es-AR" sz="4800" dirty="0">
                <a:solidFill>
                  <a:schemeClr val="accent1">
                    <a:lumMod val="75000"/>
                  </a:schemeClr>
                </a:solidFill>
                <a:effectLst>
                  <a:outerShdw blurRad="38100" dist="38100" dir="2700000" algn="tl">
                    <a:srgbClr val="000000">
                      <a:alpha val="43137"/>
                    </a:srgbClr>
                  </a:outerShdw>
                </a:effectLst>
              </a:rPr>
              <a:t/>
            </a:r>
            <a:br>
              <a:rPr lang="es-AR" sz="4800" dirty="0">
                <a:solidFill>
                  <a:schemeClr val="accent1">
                    <a:lumMod val="75000"/>
                  </a:schemeClr>
                </a:solidFill>
                <a:effectLst>
                  <a:outerShdw blurRad="38100" dist="38100" dir="2700000" algn="tl">
                    <a:srgbClr val="000000">
                      <a:alpha val="43137"/>
                    </a:srgbClr>
                  </a:outerShdw>
                </a:effectLst>
              </a:rPr>
            </a:br>
            <a:r>
              <a:rPr lang="en-US" sz="3200" dirty="0">
                <a:solidFill>
                  <a:schemeClr val="tx1"/>
                </a:solidFill>
                <a:effectLst>
                  <a:outerShdw blurRad="38100" dist="38100" dir="2700000" algn="tl">
                    <a:srgbClr val="000000">
                      <a:alpha val="43137"/>
                    </a:srgbClr>
                  </a:outerShdw>
                </a:effectLst>
              </a:rPr>
              <a:t>Stage </a:t>
            </a:r>
            <a:r>
              <a:rPr lang="en-US" sz="3200" dirty="0" smtClean="0">
                <a:solidFill>
                  <a:schemeClr val="tx1"/>
                </a:solidFill>
                <a:effectLst>
                  <a:outerShdw blurRad="38100" dist="38100" dir="2700000" algn="tl">
                    <a:srgbClr val="000000">
                      <a:alpha val="43137"/>
                    </a:srgbClr>
                  </a:outerShdw>
                </a:effectLst>
              </a:rPr>
              <a:t>4</a:t>
            </a:r>
            <a:endParaRPr lang="en-US" sz="6600" dirty="0">
              <a:solidFill>
                <a:schemeClr val="tx1"/>
              </a:solidFill>
            </a:endParaRPr>
          </a:p>
        </p:txBody>
      </p:sp>
      <p:sp>
        <p:nvSpPr>
          <p:cNvPr id="2" name="Date Placeholder 1"/>
          <p:cNvSpPr>
            <a:spLocks noGrp="1"/>
          </p:cNvSpPr>
          <p:nvPr>
            <p:ph type="dt" sz="half" idx="10"/>
          </p:nvPr>
        </p:nvSpPr>
        <p:spPr/>
        <p:txBody>
          <a:bodyPr/>
          <a:lstStyle/>
          <a:p>
            <a:r>
              <a:rPr lang="en-US" dirty="0" smtClean="0"/>
              <a:t>11/2019</a:t>
            </a:r>
            <a:endParaRPr lang="en-US" dirty="0"/>
          </a:p>
        </p:txBody>
      </p:sp>
      <p:sp>
        <p:nvSpPr>
          <p:cNvPr id="5" name="Footer Placeholder 4"/>
          <p:cNvSpPr>
            <a:spLocks noGrp="1"/>
          </p:cNvSpPr>
          <p:nvPr>
            <p:ph type="ftr" sz="quarter" idx="11"/>
          </p:nvPr>
        </p:nvSpPr>
        <p:spPr/>
        <p:txBody>
          <a:bodyPr/>
          <a:lstStyle/>
          <a:p>
            <a:r>
              <a:rPr lang="en-US" smtClean="0"/>
              <a:t>T501.08   www.iTeenChallenge.org</a:t>
            </a:r>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45</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0040" y="2457805"/>
            <a:ext cx="3108960" cy="3886200"/>
          </a:xfrm>
          <a:prstGeom prst="rect">
            <a:avLst/>
          </a:prstGeom>
        </p:spPr>
      </p:pic>
    </p:spTree>
    <p:extLst>
      <p:ext uri="{BB962C8B-B14F-4D97-AF65-F5344CB8AC3E}">
        <p14:creationId xmlns:p14="http://schemas.microsoft.com/office/powerpoint/2010/main" val="2879405796"/>
      </p:ext>
    </p:extLst>
  </p:cSld>
  <p:clrMapOvr>
    <a:masterClrMapping/>
  </p:clrMapOvr>
  <p:transition spd="slow">
    <p:wipe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67000" y="1087813"/>
            <a:ext cx="7239000" cy="610879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BC0F3F43-756F-462B-854A-C63093756744}" type="slidenum">
              <a:rPr lang="en-US"/>
              <a:pPr>
                <a:defRPr/>
              </a:pPr>
              <a:t>46</a:t>
            </a:fld>
            <a:endParaRPr lang="en-US"/>
          </a:p>
        </p:txBody>
      </p:sp>
      <p:sp>
        <p:nvSpPr>
          <p:cNvPr id="5" name="Date Placeholder 4"/>
          <p:cNvSpPr>
            <a:spLocks noGrp="1"/>
          </p:cNvSpPr>
          <p:nvPr>
            <p:ph type="dt" sz="quarter" idx="10"/>
          </p:nvPr>
        </p:nvSpPr>
        <p:spPr/>
        <p:txBody>
          <a:bodyPr/>
          <a:lstStyle/>
          <a:p>
            <a:pPr>
              <a:defRPr/>
            </a:pPr>
            <a:r>
              <a:rPr lang="en-US" smtClean="0"/>
              <a:t>09/2018</a:t>
            </a:r>
            <a:endParaRPr lang="en-US"/>
          </a:p>
        </p:txBody>
      </p:sp>
      <p:sp>
        <p:nvSpPr>
          <p:cNvPr id="6" name="Title 4"/>
          <p:cNvSpPr txBox="1">
            <a:spLocks/>
          </p:cNvSpPr>
          <p:nvPr/>
        </p:nvSpPr>
        <p:spPr>
          <a:xfrm>
            <a:off x="1981200" y="274638"/>
            <a:ext cx="8229600" cy="868362"/>
          </a:xfrm>
          <a:prstGeom prst="rect">
            <a:avLst/>
          </a:prstGeom>
        </p:spPr>
        <p:txBody>
          <a:bodyPr>
            <a:normAutofit fontScale="70000" lnSpcReduction="20000"/>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685800" indent="-685800"/>
            <a:r>
              <a:rPr lang="en-US" dirty="0"/>
              <a:t>4.	</a:t>
            </a:r>
            <a:r>
              <a:rPr lang="pt-BR" dirty="0">
                <a:effectLst/>
              </a:rPr>
              <a:t>A fase da paternidade: nascimento do primeiro filho, até o caçula se tornar adulto</a:t>
            </a:r>
            <a:endParaRPr lang="en-US" dirty="0"/>
          </a:p>
        </p:txBody>
      </p:sp>
    </p:spTree>
    <p:extLst>
      <p:ext uri="{BB962C8B-B14F-4D97-AF65-F5344CB8AC3E}">
        <p14:creationId xmlns:p14="http://schemas.microsoft.com/office/powerpoint/2010/main" val="4179581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descr="The Parent Stage"/>
          <p:cNvPicPr>
            <a:picLocks noChangeAspect="1" noChangeArrowheads="1"/>
          </p:cNvPicPr>
          <p:nvPr/>
        </p:nvPicPr>
        <p:blipFill rotWithShape="1">
          <a:blip r:embed="rId2" cstate="print"/>
          <a:srcRect t="20122"/>
          <a:stretch/>
        </p:blipFill>
        <p:spPr bwMode="auto">
          <a:xfrm>
            <a:off x="1676400" y="1485900"/>
            <a:ext cx="8839200" cy="49911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BC0F3F43-756F-462B-854A-C63093756744}" type="slidenum">
              <a:rPr lang="en-US"/>
              <a:pPr>
                <a:defRPr/>
              </a:pPr>
              <a:t>47</a:t>
            </a:fld>
            <a:endParaRPr lang="en-US"/>
          </a:p>
        </p:txBody>
      </p:sp>
      <p:sp>
        <p:nvSpPr>
          <p:cNvPr id="4" name="Footer Placeholder 3"/>
          <p:cNvSpPr>
            <a:spLocks noGrp="1"/>
          </p:cNvSpPr>
          <p:nvPr>
            <p:ph type="ftr" sz="quarter" idx="11"/>
          </p:nvPr>
        </p:nvSpPr>
        <p:spPr/>
        <p:txBody>
          <a:bodyPr/>
          <a:lstStyle/>
          <a:p>
            <a:pPr>
              <a:defRPr/>
            </a:pPr>
            <a:r>
              <a:rPr lang="en-US" smtClean="0"/>
              <a:t>T501.08</a:t>
            </a:r>
            <a:endParaRPr lang="en-US"/>
          </a:p>
        </p:txBody>
      </p:sp>
      <p:sp>
        <p:nvSpPr>
          <p:cNvPr id="5" name="Date Placeholder 4"/>
          <p:cNvSpPr>
            <a:spLocks noGrp="1"/>
          </p:cNvSpPr>
          <p:nvPr>
            <p:ph type="dt" sz="quarter" idx="10"/>
          </p:nvPr>
        </p:nvSpPr>
        <p:spPr/>
        <p:txBody>
          <a:bodyPr/>
          <a:lstStyle/>
          <a:p>
            <a:pPr>
              <a:defRPr/>
            </a:pPr>
            <a:r>
              <a:rPr lang="en-US" smtClean="0"/>
              <a:t>09/2018</a:t>
            </a:r>
            <a:endParaRPr lang="en-US"/>
          </a:p>
        </p:txBody>
      </p:sp>
      <p:sp>
        <p:nvSpPr>
          <p:cNvPr id="6" name="Title 4"/>
          <p:cNvSpPr txBox="1">
            <a:spLocks/>
          </p:cNvSpPr>
          <p:nvPr/>
        </p:nvSpPr>
        <p:spPr>
          <a:xfrm>
            <a:off x="1981200" y="274638"/>
            <a:ext cx="8229600" cy="1143000"/>
          </a:xfrm>
          <a:prstGeom prst="rect">
            <a:avLst/>
          </a:prstGeom>
        </p:spPr>
        <p:txBody>
          <a:bodyPr>
            <a:normAutofit fontScale="92500" lnSpcReduction="10000"/>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685800" indent="-685800"/>
            <a:r>
              <a:rPr lang="en-US" dirty="0"/>
              <a:t>4.	Parent Stage:  Birth of first child until youngest child leaves home</a:t>
            </a:r>
          </a:p>
        </p:txBody>
      </p:sp>
    </p:spTree>
    <p:extLst>
      <p:ext uri="{BB962C8B-B14F-4D97-AF65-F5344CB8AC3E}">
        <p14:creationId xmlns:p14="http://schemas.microsoft.com/office/powerpoint/2010/main" val="3995015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5991" y="2394921"/>
            <a:ext cx="6405809" cy="3766522"/>
          </a:xfrm>
        </p:spPr>
        <p:txBody>
          <a:bodyPr/>
          <a:lstStyle/>
          <a:p>
            <a:r>
              <a:rPr lang="es-CR" sz="4800" dirty="0">
                <a:effectLst>
                  <a:outerShdw blurRad="38100" dist="38100" dir="2700000" algn="tl">
                    <a:srgbClr val="000000">
                      <a:alpha val="43137"/>
                    </a:srgbClr>
                  </a:outerShdw>
                </a:effectLst>
              </a:rPr>
              <a:t>A Fase do </a:t>
            </a:r>
            <a:r>
              <a:rPr lang="es-CR" sz="4800" dirty="0" err="1">
                <a:effectLst>
                  <a:outerShdw blurRad="38100" dist="38100" dir="2700000" algn="tl">
                    <a:srgbClr val="000000">
                      <a:alpha val="43137"/>
                    </a:srgbClr>
                  </a:outerShdw>
                </a:effectLst>
              </a:rPr>
              <a:t>ancião</a:t>
            </a:r>
            <a:r>
              <a:rPr lang="es-CR" sz="4800" dirty="0">
                <a:effectLst>
                  <a:outerShdw blurRad="38100" dist="38100" dir="2700000" algn="tl">
                    <a:srgbClr val="000000">
                      <a:alpha val="43137"/>
                    </a:srgbClr>
                  </a:outerShdw>
                </a:effectLst>
              </a:rPr>
              <a:t/>
            </a:r>
            <a:br>
              <a:rPr lang="es-CR" sz="4800" dirty="0">
                <a:effectLst>
                  <a:outerShdw blurRad="38100" dist="38100" dir="2700000" algn="tl">
                    <a:srgbClr val="000000">
                      <a:alpha val="43137"/>
                    </a:srgbClr>
                  </a:outerShdw>
                </a:effectLst>
              </a:rPr>
            </a:br>
            <a:r>
              <a:rPr lang="en-US" sz="3600" dirty="0">
                <a:solidFill>
                  <a:schemeClr val="tx1"/>
                </a:solidFill>
                <a:effectLst>
                  <a:outerShdw blurRad="38100" dist="38100" dir="2700000" algn="tl">
                    <a:srgbClr val="000000">
                      <a:alpha val="43137"/>
                    </a:srgbClr>
                  </a:outerShdw>
                </a:effectLst>
              </a:rPr>
              <a:t>The </a:t>
            </a:r>
            <a:r>
              <a:rPr lang="en-US" sz="3600" dirty="0" smtClean="0">
                <a:solidFill>
                  <a:schemeClr val="tx1"/>
                </a:solidFill>
                <a:effectLst>
                  <a:outerShdw blurRad="38100" dist="38100" dir="2700000" algn="tl">
                    <a:srgbClr val="000000">
                      <a:alpha val="43137"/>
                    </a:srgbClr>
                  </a:outerShdw>
                </a:effectLst>
              </a:rPr>
              <a:t>Elder</a:t>
            </a:r>
            <a:r>
              <a:rPr lang="en-US" sz="3600" b="1" dirty="0" smtClean="0">
                <a:solidFill>
                  <a:schemeClr val="tx1"/>
                </a:solidFill>
                <a:effectLst>
                  <a:outerShdw blurRad="38100" dist="38100" dir="2700000" algn="tl">
                    <a:srgbClr val="000000">
                      <a:alpha val="43137"/>
                    </a:srgbClr>
                  </a:outerShdw>
                </a:effectLst>
              </a:rPr>
              <a:t> </a:t>
            </a:r>
            <a:r>
              <a:rPr lang="en-US" sz="3600" dirty="0">
                <a:solidFill>
                  <a:schemeClr val="tx1"/>
                </a:solidFill>
                <a:effectLst>
                  <a:outerShdw blurRad="38100" dist="38100" dir="2700000" algn="tl">
                    <a:srgbClr val="000000">
                      <a:alpha val="43137"/>
                    </a:srgbClr>
                  </a:outerShdw>
                </a:effectLst>
              </a:rPr>
              <a:t>Stage</a:t>
            </a:r>
            <a:br>
              <a:rPr lang="en-US" sz="3600" dirty="0">
                <a:solidFill>
                  <a:schemeClr val="tx1"/>
                </a:solidFill>
                <a:effectLst>
                  <a:outerShdw blurRad="38100" dist="38100" dir="2700000" algn="tl">
                    <a:srgbClr val="000000">
                      <a:alpha val="43137"/>
                    </a:srgbClr>
                  </a:outerShdw>
                </a:effectLst>
              </a:rPr>
            </a:br>
            <a:r>
              <a:rPr lang="es-CR" sz="3200" dirty="0">
                <a:solidFill>
                  <a:srgbClr val="FFC000"/>
                </a:solidFill>
                <a:effectLst>
                  <a:outerShdw blurRad="38100" dist="38100" dir="2700000" algn="tl">
                    <a:srgbClr val="000000">
                      <a:alpha val="43137"/>
                    </a:srgbClr>
                  </a:outerShdw>
                </a:effectLst>
              </a:rPr>
              <a:t> </a:t>
            </a:r>
            <a:br>
              <a:rPr lang="es-CR" sz="3200" dirty="0">
                <a:solidFill>
                  <a:srgbClr val="FFC000"/>
                </a:solidFill>
                <a:effectLst>
                  <a:outerShdw blurRad="38100" dist="38100" dir="2700000" algn="tl">
                    <a:srgbClr val="000000">
                      <a:alpha val="43137"/>
                    </a:srgbClr>
                  </a:outerShdw>
                </a:effectLst>
              </a:rPr>
            </a:br>
            <a:r>
              <a:rPr lang="pt-BR" sz="3600" dirty="0" smtClean="0">
                <a:effectLst>
                  <a:outerShdw blurRad="38100" dist="38100" dir="2700000" algn="tl">
                    <a:srgbClr val="000000">
                      <a:alpha val="43137"/>
                    </a:srgbClr>
                  </a:outerShdw>
                </a:effectLst>
              </a:rPr>
              <a:t>Começa </a:t>
            </a:r>
            <a:r>
              <a:rPr lang="pt-BR" sz="3600" dirty="0">
                <a:effectLst>
                  <a:outerShdw blurRad="38100" dist="38100" dir="2700000" algn="tl">
                    <a:srgbClr val="000000">
                      <a:alpha val="43137"/>
                    </a:srgbClr>
                  </a:outerShdw>
                </a:effectLst>
              </a:rPr>
              <a:t>quando o filho mais novo se torna um adulto</a:t>
            </a:r>
            <a:r>
              <a:rPr lang="es-AR" sz="3600" dirty="0" smtClean="0">
                <a:effectLst>
                  <a:outerShdw blurRad="38100" dist="38100" dir="2700000" algn="tl">
                    <a:srgbClr val="000000">
                      <a:alpha val="43137"/>
                    </a:srgbClr>
                  </a:outerShdw>
                </a:effectLst>
              </a:rPr>
              <a:t> </a:t>
            </a:r>
            <a:r>
              <a:rPr lang="es-AR" sz="3600" dirty="0">
                <a:solidFill>
                  <a:schemeClr val="accent1">
                    <a:lumMod val="75000"/>
                  </a:schemeClr>
                </a:solidFill>
                <a:effectLst>
                  <a:outerShdw blurRad="38100" dist="38100" dir="2700000" algn="tl">
                    <a:srgbClr val="000000">
                      <a:alpha val="43137"/>
                    </a:srgbClr>
                  </a:outerShdw>
                </a:effectLst>
              </a:rPr>
              <a:t/>
            </a:r>
            <a:br>
              <a:rPr lang="es-AR" sz="3600" dirty="0">
                <a:solidFill>
                  <a:schemeClr val="accent1">
                    <a:lumMod val="75000"/>
                  </a:schemeClr>
                </a:solidFill>
                <a:effectLst>
                  <a:outerShdw blurRad="38100" dist="38100" dir="2700000" algn="tl">
                    <a:srgbClr val="000000">
                      <a:alpha val="43137"/>
                    </a:srgbClr>
                  </a:outerShdw>
                </a:effectLst>
              </a:rPr>
            </a:br>
            <a:r>
              <a:rPr lang="es-AR" sz="3200" dirty="0" err="1" smtClean="0">
                <a:solidFill>
                  <a:schemeClr val="tx1"/>
                </a:solidFill>
                <a:effectLst>
                  <a:outerShdw blurRad="38100" dist="38100" dir="2700000" algn="tl">
                    <a:srgbClr val="000000">
                      <a:alpha val="43137"/>
                    </a:srgbClr>
                  </a:outerShdw>
                </a:effectLst>
              </a:rPr>
              <a:t>Beginning</a:t>
            </a:r>
            <a:r>
              <a:rPr lang="es-AR" sz="3200" dirty="0" smtClean="0">
                <a:solidFill>
                  <a:schemeClr val="tx1"/>
                </a:solidFill>
                <a:effectLst>
                  <a:outerShdw blurRad="38100" dist="38100" dir="2700000" algn="tl">
                    <a:srgbClr val="000000">
                      <a:alpha val="43137"/>
                    </a:srgbClr>
                  </a:outerShdw>
                </a:effectLst>
              </a:rPr>
              <a:t> </a:t>
            </a:r>
            <a:r>
              <a:rPr lang="es-AR" sz="3200" dirty="0" err="1" smtClean="0">
                <a:solidFill>
                  <a:schemeClr val="tx1"/>
                </a:solidFill>
                <a:effectLst>
                  <a:outerShdw blurRad="38100" dist="38100" dir="2700000" algn="tl">
                    <a:srgbClr val="000000">
                      <a:alpha val="43137"/>
                    </a:srgbClr>
                  </a:outerShdw>
                </a:effectLst>
              </a:rPr>
              <a:t>when</a:t>
            </a:r>
            <a:r>
              <a:rPr lang="es-AR" sz="3200" dirty="0" smtClean="0">
                <a:solidFill>
                  <a:schemeClr val="tx1"/>
                </a:solidFill>
                <a:effectLst>
                  <a:outerShdw blurRad="38100" dist="38100" dir="2700000" algn="tl">
                    <a:srgbClr val="000000">
                      <a:alpha val="43137"/>
                    </a:srgbClr>
                  </a:outerShdw>
                </a:effectLst>
              </a:rPr>
              <a:t> </a:t>
            </a:r>
            <a:r>
              <a:rPr lang="es-AR" sz="3200" dirty="0" err="1" smtClean="0">
                <a:solidFill>
                  <a:schemeClr val="tx1"/>
                </a:solidFill>
                <a:effectLst>
                  <a:outerShdw blurRad="38100" dist="38100" dir="2700000" algn="tl">
                    <a:srgbClr val="000000">
                      <a:alpha val="43137"/>
                    </a:srgbClr>
                  </a:outerShdw>
                </a:effectLst>
              </a:rPr>
              <a:t>youngest</a:t>
            </a:r>
            <a:r>
              <a:rPr lang="es-AR" sz="3200" dirty="0" smtClean="0">
                <a:solidFill>
                  <a:schemeClr val="tx1"/>
                </a:solidFill>
                <a:effectLst>
                  <a:outerShdw blurRad="38100" dist="38100" dir="2700000" algn="tl">
                    <a:srgbClr val="000000">
                      <a:alpha val="43137"/>
                    </a:srgbClr>
                  </a:outerShdw>
                </a:effectLst>
              </a:rPr>
              <a:t> </a:t>
            </a:r>
            <a:r>
              <a:rPr lang="es-AR" sz="3200" dirty="0" err="1" smtClean="0">
                <a:solidFill>
                  <a:schemeClr val="tx1"/>
                </a:solidFill>
                <a:effectLst>
                  <a:outerShdw blurRad="38100" dist="38100" dir="2700000" algn="tl">
                    <a:srgbClr val="000000">
                      <a:alpha val="43137"/>
                    </a:srgbClr>
                  </a:outerShdw>
                </a:effectLst>
              </a:rPr>
              <a:t>child</a:t>
            </a:r>
            <a:r>
              <a:rPr lang="es-AR" sz="3200" dirty="0" smtClean="0">
                <a:solidFill>
                  <a:schemeClr val="tx1"/>
                </a:solidFill>
                <a:effectLst>
                  <a:outerShdw blurRad="38100" dist="38100" dir="2700000" algn="tl">
                    <a:srgbClr val="000000">
                      <a:alpha val="43137"/>
                    </a:srgbClr>
                  </a:outerShdw>
                </a:effectLst>
              </a:rPr>
              <a:t> has </a:t>
            </a:r>
            <a:r>
              <a:rPr lang="es-AR" sz="3200" dirty="0" err="1" smtClean="0">
                <a:solidFill>
                  <a:schemeClr val="tx1"/>
                </a:solidFill>
                <a:effectLst>
                  <a:outerShdw blurRad="38100" dist="38100" dir="2700000" algn="tl">
                    <a:srgbClr val="000000">
                      <a:alpha val="43137"/>
                    </a:srgbClr>
                  </a:outerShdw>
                </a:effectLst>
              </a:rPr>
              <a:t>become</a:t>
            </a:r>
            <a:r>
              <a:rPr lang="es-AR" sz="3200" dirty="0" smtClean="0">
                <a:solidFill>
                  <a:schemeClr val="tx1"/>
                </a:solidFill>
                <a:effectLst>
                  <a:outerShdw blurRad="38100" dist="38100" dir="2700000" algn="tl">
                    <a:srgbClr val="000000">
                      <a:alpha val="43137"/>
                    </a:srgbClr>
                  </a:outerShdw>
                </a:effectLst>
              </a:rPr>
              <a:t> </a:t>
            </a:r>
            <a:r>
              <a:rPr lang="es-AR" sz="3200" dirty="0" err="1" smtClean="0">
                <a:solidFill>
                  <a:schemeClr val="tx1"/>
                </a:solidFill>
                <a:effectLst>
                  <a:outerShdw blurRad="38100" dist="38100" dir="2700000" algn="tl">
                    <a:srgbClr val="000000">
                      <a:alpha val="43137"/>
                    </a:srgbClr>
                  </a:outerShdw>
                </a:effectLst>
              </a:rPr>
              <a:t>an</a:t>
            </a:r>
            <a:r>
              <a:rPr lang="es-AR" sz="3200" dirty="0" smtClean="0">
                <a:solidFill>
                  <a:schemeClr val="tx1"/>
                </a:solidFill>
                <a:effectLst>
                  <a:outerShdw blurRad="38100" dist="38100" dir="2700000" algn="tl">
                    <a:srgbClr val="000000">
                      <a:alpha val="43137"/>
                    </a:srgbClr>
                  </a:outerShdw>
                </a:effectLst>
              </a:rPr>
              <a:t> </a:t>
            </a:r>
            <a:r>
              <a:rPr lang="es-AR" sz="3200" dirty="0" err="1" smtClean="0">
                <a:solidFill>
                  <a:schemeClr val="tx1"/>
                </a:solidFill>
                <a:effectLst>
                  <a:outerShdw blurRad="38100" dist="38100" dir="2700000" algn="tl">
                    <a:srgbClr val="000000">
                      <a:alpha val="43137"/>
                    </a:srgbClr>
                  </a:outerShdw>
                </a:effectLst>
              </a:rPr>
              <a:t>adult</a:t>
            </a:r>
            <a:endParaRPr lang="en-US" sz="6600" dirty="0">
              <a:solidFill>
                <a:schemeClr val="tx1"/>
              </a:solidFill>
            </a:endParaRPr>
          </a:p>
        </p:txBody>
      </p:sp>
      <p:sp>
        <p:nvSpPr>
          <p:cNvPr id="4" name="Title 2"/>
          <p:cNvSpPr txBox="1">
            <a:spLocks/>
          </p:cNvSpPr>
          <p:nvPr/>
        </p:nvSpPr>
        <p:spPr>
          <a:xfrm>
            <a:off x="1828801" y="76200"/>
            <a:ext cx="8408933" cy="14859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CR" sz="4800" dirty="0" smtClean="0">
                <a:solidFill>
                  <a:schemeClr val="accent1">
                    <a:lumMod val="75000"/>
                  </a:schemeClr>
                </a:solidFill>
                <a:effectLst>
                  <a:outerShdw blurRad="38100" dist="38100" dir="2700000" algn="tl">
                    <a:srgbClr val="000000">
                      <a:alpha val="43137"/>
                    </a:srgbClr>
                  </a:outerShdw>
                </a:effectLst>
              </a:rPr>
              <a:t>Fase 5</a:t>
            </a:r>
            <a:r>
              <a:rPr lang="es-AR" sz="4800" dirty="0">
                <a:solidFill>
                  <a:schemeClr val="accent1">
                    <a:lumMod val="75000"/>
                  </a:schemeClr>
                </a:solidFill>
                <a:effectLst>
                  <a:outerShdw blurRad="38100" dist="38100" dir="2700000" algn="tl">
                    <a:srgbClr val="000000">
                      <a:alpha val="43137"/>
                    </a:srgbClr>
                  </a:outerShdw>
                </a:effectLst>
              </a:rPr>
              <a:t/>
            </a:r>
            <a:br>
              <a:rPr lang="es-AR" sz="4800" dirty="0">
                <a:solidFill>
                  <a:schemeClr val="accent1">
                    <a:lumMod val="75000"/>
                  </a:schemeClr>
                </a:solidFill>
                <a:effectLst>
                  <a:outerShdw blurRad="38100" dist="38100" dir="2700000" algn="tl">
                    <a:srgbClr val="000000">
                      <a:alpha val="43137"/>
                    </a:srgbClr>
                  </a:outerShdw>
                </a:effectLst>
              </a:rPr>
            </a:br>
            <a:r>
              <a:rPr lang="en-US" sz="3200" dirty="0">
                <a:solidFill>
                  <a:schemeClr val="tx1"/>
                </a:solidFill>
                <a:effectLst>
                  <a:outerShdw blurRad="38100" dist="38100" dir="2700000" algn="tl">
                    <a:srgbClr val="000000">
                      <a:alpha val="43137"/>
                    </a:srgbClr>
                  </a:outerShdw>
                </a:effectLst>
              </a:rPr>
              <a:t>Stage </a:t>
            </a:r>
            <a:r>
              <a:rPr lang="en-US" sz="3200" dirty="0" smtClean="0">
                <a:solidFill>
                  <a:schemeClr val="tx1"/>
                </a:solidFill>
                <a:effectLst>
                  <a:outerShdw blurRad="38100" dist="38100" dir="2700000" algn="tl">
                    <a:srgbClr val="000000">
                      <a:alpha val="43137"/>
                    </a:srgbClr>
                  </a:outerShdw>
                </a:effectLst>
              </a:rPr>
              <a:t>5</a:t>
            </a:r>
            <a:endParaRPr lang="en-US" sz="6600" dirty="0">
              <a:solidFill>
                <a:schemeClr val="tx1"/>
              </a:solidFill>
            </a:endParaRPr>
          </a:p>
        </p:txBody>
      </p:sp>
      <p:sp>
        <p:nvSpPr>
          <p:cNvPr id="2" name="Date Placeholder 1"/>
          <p:cNvSpPr>
            <a:spLocks noGrp="1"/>
          </p:cNvSpPr>
          <p:nvPr>
            <p:ph type="dt" sz="half" idx="10"/>
          </p:nvPr>
        </p:nvSpPr>
        <p:spPr/>
        <p:txBody>
          <a:bodyPr/>
          <a:lstStyle/>
          <a:p>
            <a:r>
              <a:rPr lang="en-US" smtClean="0"/>
              <a:t>11/2019</a:t>
            </a:r>
            <a:endParaRPr lang="en-US"/>
          </a:p>
        </p:txBody>
      </p:sp>
      <p:sp>
        <p:nvSpPr>
          <p:cNvPr id="5" name="Footer Placeholder 4"/>
          <p:cNvSpPr>
            <a:spLocks noGrp="1"/>
          </p:cNvSpPr>
          <p:nvPr>
            <p:ph type="ftr" sz="quarter" idx="11"/>
          </p:nvPr>
        </p:nvSpPr>
        <p:spPr/>
        <p:txBody>
          <a:bodyPr/>
          <a:lstStyle/>
          <a:p>
            <a:r>
              <a:rPr lang="en-US" smtClean="0"/>
              <a:t>T501.08   www.iTeenChallenge.org</a:t>
            </a:r>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48</a:t>
            </a:fld>
            <a:endParaRPr lang="en-US"/>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r="11774"/>
          <a:stretch/>
        </p:blipFill>
        <p:spPr>
          <a:xfrm>
            <a:off x="7620000" y="2494898"/>
            <a:ext cx="4285798" cy="3566568"/>
          </a:xfrm>
          <a:prstGeom prst="rect">
            <a:avLst/>
          </a:prstGeom>
        </p:spPr>
      </p:pic>
    </p:spTree>
    <p:extLst>
      <p:ext uri="{BB962C8B-B14F-4D97-AF65-F5344CB8AC3E}">
        <p14:creationId xmlns:p14="http://schemas.microsoft.com/office/powerpoint/2010/main" val="2572579263"/>
      </p:ext>
    </p:extLst>
  </p:cSld>
  <p:clrMapOvr>
    <a:masterClrMapping/>
  </p:clrMapOvr>
  <p:transition spd="slow">
    <p:wipe di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67000" y="853099"/>
            <a:ext cx="7315200" cy="6248761"/>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2DA27936-A487-4601-8ED3-3322F4D2F208}" type="slidenum">
              <a:rPr lang="en-US"/>
              <a:pPr>
                <a:defRPr/>
              </a:pPr>
              <a:t>49</a:t>
            </a:fld>
            <a:endParaRPr lang="en-US"/>
          </a:p>
        </p:txBody>
      </p:sp>
      <p:sp>
        <p:nvSpPr>
          <p:cNvPr id="5" name="Date Placeholder 4"/>
          <p:cNvSpPr>
            <a:spLocks noGrp="1"/>
          </p:cNvSpPr>
          <p:nvPr>
            <p:ph type="dt" sz="quarter" idx="10"/>
          </p:nvPr>
        </p:nvSpPr>
        <p:spPr/>
        <p:txBody>
          <a:bodyPr/>
          <a:lstStyle/>
          <a:p>
            <a:pPr>
              <a:defRPr/>
            </a:pPr>
            <a:r>
              <a:rPr lang="en-US" smtClean="0"/>
              <a:t>09/2018</a:t>
            </a:r>
            <a:endParaRPr lang="en-US"/>
          </a:p>
        </p:txBody>
      </p:sp>
      <p:sp>
        <p:nvSpPr>
          <p:cNvPr id="6" name="Title 4"/>
          <p:cNvSpPr txBox="1">
            <a:spLocks/>
          </p:cNvSpPr>
          <p:nvPr/>
        </p:nvSpPr>
        <p:spPr>
          <a:xfrm>
            <a:off x="1981200" y="0"/>
            <a:ext cx="8229600" cy="1143000"/>
          </a:xfrm>
          <a:prstGeom prst="rect">
            <a:avLst/>
          </a:prstGeom>
        </p:spPr>
        <p:txBody>
          <a:bodyPr>
            <a:normAutofit fontScale="85000" lnSpcReduction="10000"/>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685800" indent="-685800"/>
            <a:r>
              <a:rPr lang="en-US" dirty="0"/>
              <a:t>5.	</a:t>
            </a:r>
            <a:r>
              <a:rPr lang="pt-BR" dirty="0">
                <a:effectLst/>
              </a:rPr>
              <a:t>A fase do ancião: começa quando o filho mais novo se torna um adulto</a:t>
            </a:r>
            <a:endParaRPr lang="en-US" dirty="0"/>
          </a:p>
        </p:txBody>
      </p:sp>
    </p:spTree>
    <p:extLst>
      <p:ext uri="{BB962C8B-B14F-4D97-AF65-F5344CB8AC3E}">
        <p14:creationId xmlns:p14="http://schemas.microsoft.com/office/powerpoint/2010/main" val="741525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0" y="1447800"/>
            <a:ext cx="8534400" cy="4919472"/>
          </a:xfrm>
        </p:spPr>
        <p:txBody>
          <a:bodyPr>
            <a:normAutofit/>
          </a:bodyPr>
          <a:lstStyle/>
          <a:p>
            <a:endParaRPr lang="en-US" dirty="0" smtClean="0">
              <a:solidFill>
                <a:schemeClr val="accent3">
                  <a:lumMod val="50000"/>
                </a:schemeClr>
              </a:solidFill>
            </a:endParaRPr>
          </a:p>
          <a:p>
            <a:pPr>
              <a:buFont typeface="Wingdings" panose="05000000000000000000" pitchFamily="2" charset="2"/>
              <a:buChar char="Ø"/>
            </a:pPr>
            <a:r>
              <a:rPr lang="pt-BR" sz="2200" b="1" dirty="0"/>
              <a:t>Jeremias 29:11 NVI</a:t>
            </a:r>
          </a:p>
          <a:p>
            <a:pPr marL="347663" indent="0">
              <a:buNone/>
            </a:pPr>
            <a:r>
              <a:rPr lang="pt-BR" sz="2200" b="1" dirty="0"/>
              <a:t>“Porque sou eu que conheço os planos que tenho para vocês,” diz o Senhor, “planos de faze-los prosperar e não lhes causar </a:t>
            </a:r>
            <a:r>
              <a:rPr lang="pt-BR" sz="2200" b="1" dirty="0" smtClean="0"/>
              <a:t>dano, </a:t>
            </a:r>
            <a:r>
              <a:rPr lang="pt-BR" sz="2200" b="1" dirty="0"/>
              <a:t>planos de dar-lhes esperança e um futuro.”</a:t>
            </a:r>
          </a:p>
          <a:p>
            <a:pPr>
              <a:buNone/>
            </a:pPr>
            <a:r>
              <a:rPr lang="en-US" sz="1800" dirty="0" smtClean="0">
                <a:solidFill>
                  <a:schemeClr val="accent3">
                    <a:lumMod val="50000"/>
                  </a:schemeClr>
                </a:solidFill>
              </a:rPr>
              <a:t>   	</a:t>
            </a:r>
            <a:r>
              <a:rPr lang="en-US" sz="1600" dirty="0" smtClean="0">
                <a:solidFill>
                  <a:srgbClr val="C00000"/>
                </a:solidFill>
              </a:rPr>
              <a:t>Jeremiah </a:t>
            </a:r>
            <a:r>
              <a:rPr lang="en-US" sz="1600" dirty="0">
                <a:solidFill>
                  <a:srgbClr val="C00000"/>
                </a:solidFill>
              </a:rPr>
              <a:t>29:11 NIV</a:t>
            </a:r>
          </a:p>
          <a:p>
            <a:pPr marL="365125" indent="-17463">
              <a:spcAft>
                <a:spcPts val="1500"/>
              </a:spcAft>
              <a:buNone/>
            </a:pPr>
            <a:r>
              <a:rPr lang="en-US" sz="1600" dirty="0">
                <a:solidFill>
                  <a:srgbClr val="C00000"/>
                </a:solidFill>
              </a:rPr>
              <a:t>“For I know the plans I have for you,” declares the </a:t>
            </a:r>
            <a:r>
              <a:rPr lang="en-US" sz="1600" cap="small" dirty="0">
                <a:solidFill>
                  <a:srgbClr val="C00000"/>
                </a:solidFill>
              </a:rPr>
              <a:t>Lord,</a:t>
            </a:r>
            <a:r>
              <a:rPr lang="en-US" sz="1600" dirty="0">
                <a:solidFill>
                  <a:srgbClr val="C00000"/>
                </a:solidFill>
              </a:rPr>
              <a:t> “plans to prosper you and not to harm you, plans to give you hope and a future.”</a:t>
            </a:r>
          </a:p>
          <a:p>
            <a:pPr marL="115888" indent="-6350">
              <a:spcAft>
                <a:spcPts val="1500"/>
              </a:spcAft>
              <a:buNone/>
            </a:pPr>
            <a:r>
              <a:rPr lang="pt-BR" sz="2800" dirty="0"/>
              <a:t>Quais são os planos que Deus tem para você, especificamente</a:t>
            </a:r>
            <a:r>
              <a:rPr lang="ru-RU" sz="2800" dirty="0" smtClean="0"/>
              <a:t>?</a:t>
            </a:r>
            <a:r>
              <a:rPr lang="en-US" sz="2800" dirty="0"/>
              <a:t/>
            </a:r>
            <a:br>
              <a:rPr lang="en-US" sz="2800" dirty="0"/>
            </a:br>
            <a:r>
              <a:rPr lang="en-US" sz="1600" dirty="0">
                <a:solidFill>
                  <a:srgbClr val="C00000"/>
                </a:solidFill>
              </a:rPr>
              <a:t>What are the plans that God has for you specifically?</a:t>
            </a:r>
          </a:p>
        </p:txBody>
      </p:sp>
      <p:sp>
        <p:nvSpPr>
          <p:cNvPr id="3" name="Footer Placeholder 2"/>
          <p:cNvSpPr>
            <a:spLocks noGrp="1"/>
          </p:cNvSpPr>
          <p:nvPr>
            <p:ph type="ftr" sz="quarter" idx="11"/>
          </p:nvPr>
        </p:nvSpPr>
        <p:spPr/>
        <p:txBody>
          <a:bodyPr/>
          <a:lstStyle/>
          <a:p>
            <a:r>
              <a:rPr lang="en-US" smtClean="0"/>
              <a:t>T501.08   www.iTeenChallenge.org</a:t>
            </a:r>
            <a:endParaRPr lang="en-US"/>
          </a:p>
        </p:txBody>
      </p:sp>
      <p:sp>
        <p:nvSpPr>
          <p:cNvPr id="4" name="Slide Number Placeholder 3"/>
          <p:cNvSpPr>
            <a:spLocks noGrp="1"/>
          </p:cNvSpPr>
          <p:nvPr>
            <p:ph type="sldNum" sz="quarter" idx="12"/>
          </p:nvPr>
        </p:nvSpPr>
        <p:spPr/>
        <p:txBody>
          <a:bodyPr/>
          <a:lstStyle/>
          <a:p>
            <a:fld id="{2B0F847D-B594-46E7-ABAA-98DB647124F3}" type="slidenum">
              <a:rPr lang="en-US" smtClean="0"/>
              <a:pPr/>
              <a:t>5</a:t>
            </a:fld>
            <a:endParaRPr lang="en-US"/>
          </a:p>
        </p:txBody>
      </p:sp>
      <p:sp>
        <p:nvSpPr>
          <p:cNvPr id="5" name="Title 4"/>
          <p:cNvSpPr>
            <a:spLocks noGrp="1"/>
          </p:cNvSpPr>
          <p:nvPr>
            <p:ph type="title"/>
          </p:nvPr>
        </p:nvSpPr>
        <p:spPr>
          <a:xfrm>
            <a:off x="1447800" y="0"/>
            <a:ext cx="9372600" cy="1676400"/>
          </a:xfrm>
        </p:spPr>
        <p:txBody>
          <a:bodyPr>
            <a:normAutofit/>
          </a:bodyPr>
          <a:lstStyle/>
          <a:p>
            <a:pPr lvl="0" fontAlgn="base">
              <a:spcAft>
                <a:spcPct val="0"/>
              </a:spcAft>
            </a:pPr>
            <a:r>
              <a:rPr lang="pt-BR" sz="3100" dirty="0">
                <a:solidFill>
                  <a:schemeClr val="tx1"/>
                </a:solidFill>
                <a:latin typeface="Arial" pitchFamily="34" charset="0"/>
                <a:ea typeface="Times New Roman" pitchFamily="18" charset="0"/>
                <a:cs typeface="Arial" pitchFamily="34" charset="0"/>
              </a:rPr>
              <a:t>Como você alcança na sua vida o potencial máximo que Deus deseja para você?</a:t>
            </a:r>
            <a:r>
              <a:rPr lang="ru-RU" sz="3100" dirty="0">
                <a:solidFill>
                  <a:schemeClr val="tx1"/>
                </a:solidFill>
                <a:latin typeface="Arial" pitchFamily="34" charset="0"/>
              </a:rPr>
              <a:t/>
            </a:r>
            <a:br>
              <a:rPr lang="ru-RU" sz="3100" dirty="0">
                <a:solidFill>
                  <a:schemeClr val="tx1"/>
                </a:solidFill>
                <a:latin typeface="Arial" pitchFamily="34" charset="0"/>
              </a:rPr>
            </a:br>
            <a:r>
              <a:rPr lang="en-US" sz="2400" dirty="0">
                <a:solidFill>
                  <a:srgbClr val="C00000"/>
                </a:solidFill>
              </a:rPr>
              <a:t>How do you reach the full potential in life that God desires for you?</a:t>
            </a:r>
          </a:p>
        </p:txBody>
      </p:sp>
      <p:sp>
        <p:nvSpPr>
          <p:cNvPr id="6" name="Date Placeholder 5"/>
          <p:cNvSpPr>
            <a:spLocks noGrp="1"/>
          </p:cNvSpPr>
          <p:nvPr>
            <p:ph type="dt" sz="half" idx="10"/>
          </p:nvPr>
        </p:nvSpPr>
        <p:spPr/>
        <p:txBody>
          <a:bodyPr/>
          <a:lstStyle/>
          <a:p>
            <a:r>
              <a:rPr lang="en-US" smtClean="0"/>
              <a:t>11/2019</a:t>
            </a:r>
            <a:endParaRPr lang="en-US"/>
          </a:p>
        </p:txBody>
      </p:sp>
    </p:spTree>
    <p:extLst>
      <p:ext uri="{BB962C8B-B14F-4D97-AF65-F5344CB8AC3E}">
        <p14:creationId xmlns:p14="http://schemas.microsoft.com/office/powerpoint/2010/main" val="413624350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The Elder Stage"/>
          <p:cNvPicPr>
            <a:picLocks noChangeAspect="1" noChangeArrowheads="1"/>
          </p:cNvPicPr>
          <p:nvPr/>
        </p:nvPicPr>
        <p:blipFill rotWithShape="1">
          <a:blip r:embed="rId2" cstate="print"/>
          <a:srcRect t="21036"/>
          <a:stretch/>
        </p:blipFill>
        <p:spPr bwMode="auto">
          <a:xfrm>
            <a:off x="1828800" y="1543050"/>
            <a:ext cx="8458200" cy="493395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2DA27936-A487-4601-8ED3-3322F4D2F208}" type="slidenum">
              <a:rPr lang="en-US"/>
              <a:pPr>
                <a:defRPr/>
              </a:pPr>
              <a:t>50</a:t>
            </a:fld>
            <a:endParaRPr lang="en-US"/>
          </a:p>
        </p:txBody>
      </p:sp>
      <p:sp>
        <p:nvSpPr>
          <p:cNvPr id="4" name="Footer Placeholder 3"/>
          <p:cNvSpPr>
            <a:spLocks noGrp="1"/>
          </p:cNvSpPr>
          <p:nvPr>
            <p:ph type="ftr" sz="quarter" idx="11"/>
          </p:nvPr>
        </p:nvSpPr>
        <p:spPr/>
        <p:txBody>
          <a:bodyPr/>
          <a:lstStyle/>
          <a:p>
            <a:pPr>
              <a:defRPr/>
            </a:pPr>
            <a:r>
              <a:rPr lang="en-US" smtClean="0"/>
              <a:t>T501.08</a:t>
            </a:r>
            <a:endParaRPr lang="en-US"/>
          </a:p>
        </p:txBody>
      </p:sp>
      <p:sp>
        <p:nvSpPr>
          <p:cNvPr id="5" name="Date Placeholder 4"/>
          <p:cNvSpPr>
            <a:spLocks noGrp="1"/>
          </p:cNvSpPr>
          <p:nvPr>
            <p:ph type="dt" sz="quarter" idx="10"/>
          </p:nvPr>
        </p:nvSpPr>
        <p:spPr/>
        <p:txBody>
          <a:bodyPr/>
          <a:lstStyle/>
          <a:p>
            <a:pPr>
              <a:defRPr/>
            </a:pPr>
            <a:r>
              <a:rPr lang="en-US" smtClean="0"/>
              <a:t>09/2018</a:t>
            </a:r>
            <a:endParaRPr lang="en-US"/>
          </a:p>
        </p:txBody>
      </p:sp>
      <p:sp>
        <p:nvSpPr>
          <p:cNvPr id="6" name="Title 4"/>
          <p:cNvSpPr txBox="1">
            <a:spLocks/>
          </p:cNvSpPr>
          <p:nvPr/>
        </p:nvSpPr>
        <p:spPr>
          <a:xfrm>
            <a:off x="1981200" y="274638"/>
            <a:ext cx="8229600" cy="1143000"/>
          </a:xfrm>
          <a:prstGeom prst="rect">
            <a:avLst/>
          </a:prstGeom>
        </p:spPr>
        <p:txBody>
          <a:bodyPr>
            <a:normAutofit fontScale="92500" lnSpcReduction="10000"/>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685800" indent="-685800"/>
            <a:r>
              <a:rPr lang="en-US" dirty="0"/>
              <a:t>5.	Elder Stage:  Begins when  youngest child leaves home</a:t>
            </a:r>
          </a:p>
        </p:txBody>
      </p:sp>
    </p:spTree>
    <p:extLst>
      <p:ext uri="{BB962C8B-B14F-4D97-AF65-F5344CB8AC3E}">
        <p14:creationId xmlns:p14="http://schemas.microsoft.com/office/powerpoint/2010/main" val="4250199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62200" y="304800"/>
            <a:ext cx="7543800" cy="1447800"/>
          </a:xfrm>
        </p:spPr>
        <p:txBody>
          <a:bodyPr>
            <a:normAutofit fontScale="90000"/>
          </a:bodyPr>
          <a:lstStyle/>
          <a:p>
            <a:pPr algn="ctr">
              <a:defRPr/>
            </a:pPr>
            <a:r>
              <a:rPr lang="pt-BR" dirty="0" smtClean="0">
                <a:solidFill>
                  <a:schemeClr val="accent1">
                    <a:lumMod val="75000"/>
                  </a:schemeClr>
                </a:solidFill>
              </a:rPr>
              <a:t>Questões para discussão</a:t>
            </a:r>
            <a:br>
              <a:rPr lang="pt-BR" dirty="0" smtClean="0">
                <a:solidFill>
                  <a:schemeClr val="accent1">
                    <a:lumMod val="75000"/>
                  </a:schemeClr>
                </a:solidFill>
              </a:rPr>
            </a:br>
            <a:r>
              <a:rPr lang="en-US" sz="2400" dirty="0">
                <a:solidFill>
                  <a:schemeClr val="tx1"/>
                </a:solidFill>
              </a:rPr>
              <a:t>Questions for discussion</a:t>
            </a:r>
            <a:endParaRPr lang="en-US" b="0" i="1" dirty="0">
              <a:solidFill>
                <a:schemeClr val="tx1"/>
              </a:solidFill>
            </a:endParaRPr>
          </a:p>
        </p:txBody>
      </p:sp>
      <p:sp>
        <p:nvSpPr>
          <p:cNvPr id="7" name="Date Placeholder 6"/>
          <p:cNvSpPr>
            <a:spLocks noGrp="1"/>
          </p:cNvSpPr>
          <p:nvPr>
            <p:ph type="dt" sz="half" idx="10"/>
          </p:nvPr>
        </p:nvSpPr>
        <p:spPr/>
        <p:txBody>
          <a:bodyPr/>
          <a:lstStyle/>
          <a:p>
            <a:pPr algn="ctr"/>
            <a:r>
              <a:rPr lang="en-US" smtClean="0"/>
              <a:t>11/2019</a:t>
            </a:r>
            <a:endParaRPr lang="en-US" dirty="0"/>
          </a:p>
        </p:txBody>
      </p:sp>
      <p:sp>
        <p:nvSpPr>
          <p:cNvPr id="8" name="Slide Number Placeholder 7"/>
          <p:cNvSpPr>
            <a:spLocks noGrp="1"/>
          </p:cNvSpPr>
          <p:nvPr>
            <p:ph type="sldNum" sz="quarter" idx="11"/>
          </p:nvPr>
        </p:nvSpPr>
        <p:spPr>
          <a:xfrm>
            <a:off x="8839200" y="6172201"/>
            <a:ext cx="1066800" cy="365125"/>
          </a:xfrm>
        </p:spPr>
        <p:txBody>
          <a:bodyPr/>
          <a:lstStyle/>
          <a:p>
            <a:fld id="{1789C0F2-17E0-497A-9BBE-0C73201AAFE3}" type="slidenum">
              <a:rPr lang="en-US" smtClean="0"/>
              <a:pPr/>
              <a:t>51</a:t>
            </a:fld>
            <a:endParaRPr lang="en-US" dirty="0"/>
          </a:p>
        </p:txBody>
      </p:sp>
      <p:sp>
        <p:nvSpPr>
          <p:cNvPr id="9" name="Footer Placeholder 8"/>
          <p:cNvSpPr>
            <a:spLocks noGrp="1"/>
          </p:cNvSpPr>
          <p:nvPr>
            <p:ph type="ftr" sz="quarter" idx="12"/>
          </p:nvPr>
        </p:nvSpPr>
        <p:spPr>
          <a:xfrm>
            <a:off x="4495800" y="6172200"/>
            <a:ext cx="3962400" cy="381000"/>
          </a:xfrm>
        </p:spPr>
        <p:txBody>
          <a:bodyPr/>
          <a:lstStyle/>
          <a:p>
            <a:pPr algn="ctr"/>
            <a:r>
              <a:rPr lang="en-US" sz="1600" dirty="0"/>
              <a:t>T501.08   www.iTeenChallenge.org</a:t>
            </a:r>
          </a:p>
        </p:txBody>
      </p:sp>
    </p:spTree>
    <p:extLst>
      <p:ext uri="{BB962C8B-B14F-4D97-AF65-F5344CB8AC3E}">
        <p14:creationId xmlns:p14="http://schemas.microsoft.com/office/powerpoint/2010/main" val="257280121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8229600" cy="1143000"/>
          </a:xfrm>
        </p:spPr>
        <p:txBody>
          <a:bodyPr/>
          <a:lstStyle/>
          <a:p>
            <a:pPr algn="ctr">
              <a:defRPr/>
            </a:pPr>
            <a:r>
              <a:rPr lang="en-US" sz="4000" dirty="0" err="1"/>
              <a:t>Informação</a:t>
            </a:r>
            <a:r>
              <a:rPr lang="en-US" sz="4000" dirty="0"/>
              <a:t> </a:t>
            </a:r>
            <a:r>
              <a:rPr lang="en-US" sz="4000" dirty="0" err="1"/>
              <a:t>para</a:t>
            </a:r>
            <a:r>
              <a:rPr lang="en-US" sz="4000" dirty="0"/>
              <a:t> </a:t>
            </a:r>
            <a:r>
              <a:rPr lang="en-US" sz="4000" dirty="0" err="1"/>
              <a:t>contatar</a:t>
            </a:r>
            <a:endParaRPr lang="en-US" sz="4000" dirty="0"/>
          </a:p>
        </p:txBody>
      </p:sp>
      <p:sp>
        <p:nvSpPr>
          <p:cNvPr id="3" name="Content Placeholder 2"/>
          <p:cNvSpPr>
            <a:spLocks noGrp="1"/>
          </p:cNvSpPr>
          <p:nvPr>
            <p:ph idx="1"/>
          </p:nvPr>
        </p:nvSpPr>
        <p:spPr>
          <a:xfrm>
            <a:off x="1981200" y="1600200"/>
            <a:ext cx="8229600" cy="3276600"/>
          </a:xfrm>
        </p:spPr>
        <p:txBody>
          <a:bodyPr>
            <a:normAutofit lnSpcReduction="10000"/>
          </a:bodyPr>
          <a:lstStyle/>
          <a:p>
            <a:pPr algn="ctr">
              <a:buFont typeface="Wingdings" pitchFamily="2" charset="2"/>
              <a:buNone/>
              <a:defRPr/>
            </a:pPr>
            <a:r>
              <a:rPr lang="en-US" sz="4400" dirty="0"/>
              <a:t>Global Teen Challenge</a:t>
            </a:r>
          </a:p>
          <a:p>
            <a:pPr algn="ctr">
              <a:buFont typeface="Wingdings" pitchFamily="2" charset="2"/>
              <a:buNone/>
              <a:defRPr/>
            </a:pPr>
            <a:endParaRPr lang="en-US" sz="1400" dirty="0"/>
          </a:p>
          <a:p>
            <a:pPr algn="ctr">
              <a:buNone/>
              <a:defRPr/>
            </a:pPr>
            <a:r>
              <a:rPr lang="en-US" sz="4400" dirty="0"/>
              <a:t>www.GlobalTC.org</a:t>
            </a:r>
          </a:p>
          <a:p>
            <a:pPr algn="ctr">
              <a:buNone/>
              <a:defRPr/>
            </a:pPr>
            <a:r>
              <a:rPr lang="en-US" sz="4400" dirty="0"/>
              <a:t>www.iTeenChallenge.org</a:t>
            </a:r>
          </a:p>
          <a:p>
            <a:pPr algn="ctr">
              <a:buFont typeface="Wingdings" pitchFamily="2" charset="2"/>
              <a:buNone/>
              <a:defRPr/>
            </a:pPr>
            <a:r>
              <a:rPr lang="en-US" sz="3600" dirty="0"/>
              <a:t>706-576-6555</a:t>
            </a:r>
            <a:endParaRPr lang="en-US" sz="4400" dirty="0"/>
          </a:p>
        </p:txBody>
      </p:sp>
      <p:pic>
        <p:nvPicPr>
          <p:cNvPr id="17415"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191000" y="4517269"/>
            <a:ext cx="3695700" cy="1709662"/>
          </a:xfrm>
          <a:prstGeom prst="rect">
            <a:avLst/>
          </a:prstGeom>
          <a:noFill/>
          <a:ln w="9525">
            <a:noFill/>
            <a:miter lim="800000"/>
            <a:headEnd/>
            <a:tailEnd/>
          </a:ln>
        </p:spPr>
      </p:pic>
      <p:sp>
        <p:nvSpPr>
          <p:cNvPr id="8" name="Date Placeholder 7"/>
          <p:cNvSpPr>
            <a:spLocks noGrp="1"/>
          </p:cNvSpPr>
          <p:nvPr>
            <p:ph type="dt" sz="half" idx="10"/>
          </p:nvPr>
        </p:nvSpPr>
        <p:spPr/>
        <p:txBody>
          <a:bodyPr/>
          <a:lstStyle/>
          <a:p>
            <a:pPr algn="ctr"/>
            <a:r>
              <a:rPr lang="en-US" smtClean="0"/>
              <a:t>11/2019</a:t>
            </a:r>
            <a:endParaRPr lang="en-US" dirty="0"/>
          </a:p>
        </p:txBody>
      </p:sp>
      <p:sp>
        <p:nvSpPr>
          <p:cNvPr id="9" name="Slide Number Placeholder 8"/>
          <p:cNvSpPr>
            <a:spLocks noGrp="1"/>
          </p:cNvSpPr>
          <p:nvPr>
            <p:ph type="sldNum" sz="quarter" idx="11"/>
          </p:nvPr>
        </p:nvSpPr>
        <p:spPr>
          <a:xfrm>
            <a:off x="8991600" y="6142038"/>
            <a:ext cx="1295400" cy="365125"/>
          </a:xfrm>
        </p:spPr>
        <p:txBody>
          <a:bodyPr/>
          <a:lstStyle/>
          <a:p>
            <a:fld id="{1789C0F2-17E0-497A-9BBE-0C73201AAFE3}" type="slidenum">
              <a:rPr lang="en-US" smtClean="0"/>
              <a:pPr/>
              <a:t>52</a:t>
            </a:fld>
            <a:endParaRPr lang="en-US" dirty="0"/>
          </a:p>
        </p:txBody>
      </p:sp>
      <p:sp>
        <p:nvSpPr>
          <p:cNvPr id="10" name="Footer Placeholder 9"/>
          <p:cNvSpPr>
            <a:spLocks noGrp="1"/>
          </p:cNvSpPr>
          <p:nvPr>
            <p:ph type="ftr" sz="quarter" idx="12"/>
          </p:nvPr>
        </p:nvSpPr>
        <p:spPr>
          <a:xfrm>
            <a:off x="4338836" y="6134100"/>
            <a:ext cx="3547864" cy="381000"/>
          </a:xfrm>
        </p:spPr>
        <p:txBody>
          <a:bodyPr/>
          <a:lstStyle/>
          <a:p>
            <a:pPr algn="ctr"/>
            <a:r>
              <a:rPr lang="en-US" sz="1600"/>
              <a:t>T501.08   www.iTeenChallenge.org</a:t>
            </a:r>
            <a:endParaRPr lang="en-US" sz="1600" dirty="0"/>
          </a:p>
        </p:txBody>
      </p:sp>
    </p:spTree>
    <p:extLst>
      <p:ext uri="{BB962C8B-B14F-4D97-AF65-F5344CB8AC3E}">
        <p14:creationId xmlns:p14="http://schemas.microsoft.com/office/powerpoint/2010/main" val="160197343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2">
            <a:extLst>
              <a:ext uri="{28A0092B-C50C-407E-A947-70E740481C1C}">
                <a14:useLocalDpi xmlns:a14="http://schemas.microsoft.com/office/drawing/2010/main" val="0"/>
              </a:ext>
            </a:extLst>
          </a:blip>
          <a:srcRect t="14969"/>
          <a:stretch/>
        </p:blipFill>
        <p:spPr>
          <a:xfrm>
            <a:off x="2571750" y="1636474"/>
            <a:ext cx="7149830" cy="5221527"/>
          </a:xfrm>
        </p:spPr>
      </p:pic>
      <p:sp>
        <p:nvSpPr>
          <p:cNvPr id="3" name="Date Placeholder 2"/>
          <p:cNvSpPr>
            <a:spLocks noGrp="1"/>
          </p:cNvSpPr>
          <p:nvPr>
            <p:ph type="dt" sz="half" idx="10"/>
          </p:nvPr>
        </p:nvSpPr>
        <p:spPr/>
        <p:txBody>
          <a:bodyPr/>
          <a:lstStyle/>
          <a:p>
            <a:r>
              <a:rPr lang="en-US" smtClean="0"/>
              <a:t>11/2019</a:t>
            </a:r>
            <a:endParaRPr lang="en-US"/>
          </a:p>
        </p:txBody>
      </p:sp>
      <p:sp>
        <p:nvSpPr>
          <p:cNvPr id="4" name="Footer Placeholder 3"/>
          <p:cNvSpPr>
            <a:spLocks noGrp="1"/>
          </p:cNvSpPr>
          <p:nvPr>
            <p:ph type="ftr" sz="quarter" idx="11"/>
          </p:nvPr>
        </p:nvSpPr>
        <p:spPr/>
        <p:txBody>
          <a:bodyPr/>
          <a:lstStyle/>
          <a:p>
            <a:r>
              <a:rPr lang="en-US" smtClean="0"/>
              <a:t>T501.08   www.iTeenChallenge.org</a:t>
            </a:r>
            <a:endParaRPr lang="en-US"/>
          </a:p>
        </p:txBody>
      </p:sp>
      <p:sp>
        <p:nvSpPr>
          <p:cNvPr id="5" name="Slide Number Placeholder 4"/>
          <p:cNvSpPr>
            <a:spLocks noGrp="1"/>
          </p:cNvSpPr>
          <p:nvPr>
            <p:ph type="sldNum" sz="quarter" idx="12"/>
          </p:nvPr>
        </p:nvSpPr>
        <p:spPr/>
        <p:txBody>
          <a:bodyPr/>
          <a:lstStyle/>
          <a:p>
            <a:fld id="{2B0F847D-B594-46E7-ABAA-98DB647124F3}" type="slidenum">
              <a:rPr lang="en-US" smtClean="0"/>
              <a:pPr/>
              <a:t>6</a:t>
            </a:fld>
            <a:endParaRPr lang="en-US"/>
          </a:p>
        </p:txBody>
      </p:sp>
      <p:sp>
        <p:nvSpPr>
          <p:cNvPr id="6" name="Title 5"/>
          <p:cNvSpPr>
            <a:spLocks noGrp="1"/>
          </p:cNvSpPr>
          <p:nvPr>
            <p:ph type="title"/>
          </p:nvPr>
        </p:nvSpPr>
        <p:spPr/>
        <p:txBody>
          <a:bodyPr>
            <a:normAutofit fontScale="90000"/>
          </a:bodyPr>
          <a:lstStyle/>
          <a:p>
            <a:r>
              <a:rPr lang="pt-BR" sz="3900" dirty="0">
                <a:solidFill>
                  <a:schemeClr val="tx1"/>
                </a:solidFill>
              </a:rPr>
              <a:t>Sucesso nem sempre é o que você vê</a:t>
            </a:r>
            <a:r>
              <a:rPr lang="en-US" dirty="0" smtClean="0">
                <a:solidFill>
                  <a:schemeClr val="tx1"/>
                </a:solidFill>
              </a:rPr>
              <a:t/>
            </a:r>
            <a:br>
              <a:rPr lang="en-US" dirty="0" smtClean="0">
                <a:solidFill>
                  <a:schemeClr val="tx1"/>
                </a:solidFill>
              </a:rPr>
            </a:br>
            <a:r>
              <a:rPr lang="en-US" sz="2700" dirty="0">
                <a:solidFill>
                  <a:schemeClr val="accent2"/>
                </a:solidFill>
              </a:rPr>
              <a:t>Success is not always what you see</a:t>
            </a:r>
            <a:endParaRPr lang="en-US" dirty="0">
              <a:solidFill>
                <a:schemeClr val="accent2"/>
              </a:solidFill>
            </a:endParaRPr>
          </a:p>
        </p:txBody>
      </p:sp>
      <p:sp>
        <p:nvSpPr>
          <p:cNvPr id="2" name="Rectangle 1"/>
          <p:cNvSpPr/>
          <p:nvPr/>
        </p:nvSpPr>
        <p:spPr>
          <a:xfrm>
            <a:off x="1524001" y="5152572"/>
            <a:ext cx="1074057" cy="187234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28758639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T501.08   www.iTeenChallenge.org</a:t>
            </a:r>
            <a:endParaRPr lang="en-US"/>
          </a:p>
        </p:txBody>
      </p:sp>
      <p:sp>
        <p:nvSpPr>
          <p:cNvPr id="4" name="Slide Number Placeholder 3"/>
          <p:cNvSpPr>
            <a:spLocks noGrp="1"/>
          </p:cNvSpPr>
          <p:nvPr>
            <p:ph type="sldNum" sz="quarter" idx="12"/>
          </p:nvPr>
        </p:nvSpPr>
        <p:spPr/>
        <p:txBody>
          <a:bodyPr/>
          <a:lstStyle/>
          <a:p>
            <a:fld id="{2B0F847D-B594-46E7-ABAA-98DB647124F3}" type="slidenum">
              <a:rPr lang="en-US" smtClean="0"/>
              <a:pPr/>
              <a:t>7</a:t>
            </a:fld>
            <a:endParaRPr lang="en-US"/>
          </a:p>
        </p:txBody>
      </p:sp>
      <p:sp>
        <p:nvSpPr>
          <p:cNvPr id="5" name="Title 4"/>
          <p:cNvSpPr>
            <a:spLocks noGrp="1"/>
          </p:cNvSpPr>
          <p:nvPr>
            <p:ph type="title"/>
          </p:nvPr>
        </p:nvSpPr>
        <p:spPr>
          <a:xfrm>
            <a:off x="1828800" y="-3629"/>
            <a:ext cx="8229600" cy="1603829"/>
          </a:xfrm>
        </p:spPr>
        <p:txBody>
          <a:bodyPr>
            <a:normAutofit/>
          </a:bodyPr>
          <a:lstStyle/>
          <a:p>
            <a:pPr lvl="0" fontAlgn="base">
              <a:spcAft>
                <a:spcPct val="0"/>
              </a:spcAft>
            </a:pPr>
            <a:r>
              <a:rPr lang="pt-BR" sz="2800" dirty="0">
                <a:solidFill>
                  <a:schemeClr val="tx1"/>
                </a:solidFill>
                <a:latin typeface="Arial" pitchFamily="34" charset="0"/>
                <a:ea typeface="Times New Roman" pitchFamily="18" charset="0"/>
                <a:cs typeface="Arial" pitchFamily="34" charset="0"/>
              </a:rPr>
              <a:t>Como você alcança na sua vida o potencial máximo que Deus deseja para você?</a:t>
            </a:r>
            <a:r>
              <a:rPr lang="ru-RU" sz="2800" dirty="0">
                <a:solidFill>
                  <a:schemeClr val="tx1"/>
                </a:solidFill>
                <a:latin typeface="Arial" pitchFamily="34" charset="0"/>
              </a:rPr>
              <a:t/>
            </a:r>
            <a:br>
              <a:rPr lang="ru-RU" sz="2800" dirty="0">
                <a:solidFill>
                  <a:schemeClr val="tx1"/>
                </a:solidFill>
                <a:latin typeface="Arial" pitchFamily="34" charset="0"/>
              </a:rPr>
            </a:br>
            <a:r>
              <a:rPr lang="en-US" sz="1600" dirty="0" smtClean="0">
                <a:solidFill>
                  <a:srgbClr val="C00000"/>
                </a:solidFill>
              </a:rPr>
              <a:t>How </a:t>
            </a:r>
            <a:r>
              <a:rPr lang="en-US" sz="1600" dirty="0">
                <a:solidFill>
                  <a:srgbClr val="C00000"/>
                </a:solidFill>
              </a:rPr>
              <a:t>do you reach the full potential in life that God desires for you?</a:t>
            </a:r>
            <a:endParaRPr lang="en-US" sz="2000" dirty="0">
              <a:solidFill>
                <a:srgbClr val="C00000"/>
              </a:solidFill>
            </a:endParaRPr>
          </a:p>
        </p:txBody>
      </p:sp>
      <p:sp>
        <p:nvSpPr>
          <p:cNvPr id="6" name="Date Placeholder 5"/>
          <p:cNvSpPr>
            <a:spLocks noGrp="1"/>
          </p:cNvSpPr>
          <p:nvPr>
            <p:ph type="dt" sz="half" idx="10"/>
          </p:nvPr>
        </p:nvSpPr>
        <p:spPr/>
        <p:txBody>
          <a:bodyPr/>
          <a:lstStyle/>
          <a:p>
            <a:r>
              <a:rPr lang="en-US" smtClean="0"/>
              <a:t>11/2019</a:t>
            </a:r>
            <a:endParaRPr lang="en-US"/>
          </a:p>
        </p:txBody>
      </p:sp>
      <p:sp>
        <p:nvSpPr>
          <p:cNvPr id="8" name="Rectangle 7"/>
          <p:cNvSpPr/>
          <p:nvPr/>
        </p:nvSpPr>
        <p:spPr>
          <a:xfrm>
            <a:off x="914400" y="1600200"/>
            <a:ext cx="10439400" cy="5247590"/>
          </a:xfrm>
          <a:prstGeom prst="rect">
            <a:avLst/>
          </a:prstGeom>
        </p:spPr>
        <p:txBody>
          <a:bodyPr wrap="square">
            <a:spAutoFit/>
          </a:bodyPr>
          <a:lstStyle/>
          <a:p>
            <a:r>
              <a:rPr lang="pt-BR" sz="2400" dirty="0"/>
              <a:t>Na parábola do </a:t>
            </a:r>
            <a:r>
              <a:rPr lang="pt-BR" sz="2400" dirty="0" smtClean="0"/>
              <a:t>semeador</a:t>
            </a:r>
          </a:p>
          <a:p>
            <a:r>
              <a:rPr lang="pt-BR" sz="2800" dirty="0"/>
              <a:t>Mateus 13:23 </a:t>
            </a:r>
            <a:r>
              <a:rPr lang="pt-BR" sz="2800" dirty="0" smtClean="0"/>
              <a:t>NVT</a:t>
            </a:r>
            <a:endParaRPr lang="pt-BR" sz="2800" dirty="0"/>
          </a:p>
          <a:p>
            <a:r>
              <a:rPr lang="pt-BR" sz="2800" dirty="0"/>
              <a:t>“E as que caíram em solo fértil representam os que ouvem e entendem a mensagem e produzem uma colheita trinta, sessenta e até cem vezes maior que a quantidade semeada”"</a:t>
            </a:r>
          </a:p>
          <a:p>
            <a:r>
              <a:rPr lang="en-US" sz="2000" i="1" dirty="0" smtClean="0">
                <a:solidFill>
                  <a:srgbClr val="C00000"/>
                </a:solidFill>
              </a:rPr>
              <a:t>from </a:t>
            </a:r>
            <a:r>
              <a:rPr lang="en-US" sz="2000" i="1" dirty="0">
                <a:solidFill>
                  <a:srgbClr val="C00000"/>
                </a:solidFill>
              </a:rPr>
              <a:t>the Parable of the Sower</a:t>
            </a:r>
          </a:p>
          <a:p>
            <a:r>
              <a:rPr lang="en-US" dirty="0">
                <a:solidFill>
                  <a:srgbClr val="C00000"/>
                </a:solidFill>
              </a:rPr>
              <a:t>Matthew 13:23 NIV</a:t>
            </a:r>
          </a:p>
          <a:p>
            <a:pPr>
              <a:spcAft>
                <a:spcPts val="1500"/>
              </a:spcAft>
            </a:pPr>
            <a:r>
              <a:rPr lang="en-US" sz="1400" dirty="0">
                <a:solidFill>
                  <a:srgbClr val="C00000"/>
                </a:solidFill>
              </a:rPr>
              <a:t>But the one who received the seed that fell on good soil is the man who hears the word and understands it. He produces a crop, yielding a hundred, sixty or thirty times what was sown.</a:t>
            </a:r>
          </a:p>
          <a:p>
            <a:pPr>
              <a:spcAft>
                <a:spcPts val="1500"/>
              </a:spcAft>
            </a:pPr>
            <a:r>
              <a:rPr lang="pt-BR" sz="2800" dirty="0"/>
              <a:t>Como seria sua vida se você produzisse </a:t>
            </a:r>
            <a:r>
              <a:rPr lang="pt-BR" sz="2800" dirty="0" smtClean="0"/>
              <a:t/>
            </a:r>
            <a:br>
              <a:rPr lang="pt-BR" sz="2800" dirty="0" smtClean="0"/>
            </a:br>
            <a:r>
              <a:rPr lang="pt-BR" sz="2800" dirty="0" smtClean="0"/>
              <a:t>“</a:t>
            </a:r>
            <a:r>
              <a:rPr lang="pt-BR" sz="2800" dirty="0"/>
              <a:t>cem vezes mais” o que foi semeado</a:t>
            </a:r>
            <a:r>
              <a:rPr lang="ru-RU" sz="2800" dirty="0" smtClean="0"/>
              <a:t>?</a:t>
            </a:r>
            <a:r>
              <a:rPr lang="en-US" sz="2800" dirty="0"/>
              <a:t/>
            </a:r>
            <a:br>
              <a:rPr lang="en-US" sz="2800" dirty="0"/>
            </a:br>
            <a:r>
              <a:rPr lang="en-US" sz="1600" dirty="0">
                <a:solidFill>
                  <a:srgbClr val="C00000"/>
                </a:solidFill>
              </a:rPr>
              <a:t>What would your life look like if you were producing a “hundred times” what was sown?</a:t>
            </a:r>
          </a:p>
          <a:p>
            <a:endParaRPr lang="en-US" dirty="0"/>
          </a:p>
          <a:p>
            <a:endParaRPr lang="en-US" dirty="0"/>
          </a:p>
        </p:txBody>
      </p:sp>
    </p:spTree>
    <p:extLst>
      <p:ext uri="{BB962C8B-B14F-4D97-AF65-F5344CB8AC3E}">
        <p14:creationId xmlns:p14="http://schemas.microsoft.com/office/powerpoint/2010/main" val="272520809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3000" y="1371600"/>
            <a:ext cx="9677400" cy="4724400"/>
          </a:xfrm>
        </p:spPr>
        <p:txBody>
          <a:bodyPr>
            <a:normAutofit fontScale="55000" lnSpcReduction="20000"/>
          </a:bodyPr>
          <a:lstStyle/>
          <a:p>
            <a:pPr>
              <a:buNone/>
            </a:pPr>
            <a:r>
              <a:rPr lang="pt-BR" sz="4400" dirty="0" smtClean="0"/>
              <a:t>O </a:t>
            </a:r>
            <a:r>
              <a:rPr lang="pt-BR" sz="4400" dirty="0"/>
              <a:t>que a Bíblia?</a:t>
            </a:r>
          </a:p>
          <a:p>
            <a:pPr>
              <a:buNone/>
            </a:pPr>
            <a:r>
              <a:rPr lang="pt-BR" sz="4400" dirty="0" smtClean="0"/>
              <a:t>Salmos </a:t>
            </a:r>
            <a:r>
              <a:rPr lang="pt-BR" sz="4400" dirty="0"/>
              <a:t>1:1-3 NVI</a:t>
            </a:r>
          </a:p>
          <a:p>
            <a:pPr marL="0" indent="0">
              <a:buNone/>
            </a:pPr>
            <a:r>
              <a:rPr lang="pt-BR" sz="4400" baseline="30000" dirty="0"/>
              <a:t>1</a:t>
            </a:r>
            <a:r>
              <a:rPr lang="pt-BR" sz="4400" dirty="0"/>
              <a:t>Como é feliz aquele que não segue o conselho dos ímpios, não imita a conduta dos pecadores, nem se assenta na roda dos zombadores!</a:t>
            </a:r>
          </a:p>
          <a:p>
            <a:pPr marL="0" indent="0">
              <a:buNone/>
            </a:pPr>
            <a:r>
              <a:rPr lang="pt-BR" sz="4400" baseline="30000" dirty="0"/>
              <a:t>2</a:t>
            </a:r>
            <a:r>
              <a:rPr lang="pt-BR" sz="4400" dirty="0"/>
              <a:t>Ao contrário, sua satisfação está na lei do Senhor, e nessa lei medita dia e noite.</a:t>
            </a:r>
          </a:p>
          <a:p>
            <a:pPr marL="0" indent="0">
              <a:buNone/>
            </a:pPr>
            <a:r>
              <a:rPr lang="pt-BR" sz="4400" baseline="30000" dirty="0"/>
              <a:t>3</a:t>
            </a:r>
            <a:r>
              <a:rPr lang="pt-BR" sz="4400" dirty="0"/>
              <a:t>É como árvore plantada à beira de águas correntes: Dá fruto no tempo certo e suas folhas não murcham. Tudo o que ele faz prospera</a:t>
            </a:r>
            <a:r>
              <a:rPr lang="pt-BR" sz="4400" dirty="0" smtClean="0"/>
              <a:t>!</a:t>
            </a:r>
            <a:r>
              <a:rPr lang="en-US" sz="4400" dirty="0"/>
              <a:t/>
            </a:r>
            <a:br>
              <a:rPr lang="en-US" sz="4400" dirty="0"/>
            </a:br>
            <a:r>
              <a:rPr lang="en-US" sz="2900" dirty="0">
                <a:solidFill>
                  <a:srgbClr val="C00000"/>
                </a:solidFill>
              </a:rPr>
              <a:t/>
            </a:r>
            <a:br>
              <a:rPr lang="en-US" sz="2900" dirty="0">
                <a:solidFill>
                  <a:srgbClr val="C00000"/>
                </a:solidFill>
              </a:rPr>
            </a:br>
            <a:r>
              <a:rPr lang="en-US" sz="2900" dirty="0">
                <a:solidFill>
                  <a:srgbClr val="C00000"/>
                </a:solidFill>
              </a:rPr>
              <a:t>What does the Bible say?</a:t>
            </a:r>
          </a:p>
          <a:p>
            <a:pPr>
              <a:buFont typeface="Wingdings" panose="05000000000000000000" pitchFamily="2" charset="2"/>
              <a:buChar char="Ø"/>
            </a:pPr>
            <a:r>
              <a:rPr lang="en-US" sz="2900" dirty="0">
                <a:solidFill>
                  <a:srgbClr val="C00000"/>
                </a:solidFill>
              </a:rPr>
              <a:t>Psalm 1:1-3 NIV</a:t>
            </a:r>
          </a:p>
          <a:p>
            <a:pPr>
              <a:buFont typeface="Wingdings" panose="05000000000000000000" pitchFamily="2" charset="2"/>
              <a:buChar char="Ø"/>
            </a:pPr>
            <a:r>
              <a:rPr lang="en-US" sz="2900" dirty="0">
                <a:solidFill>
                  <a:srgbClr val="C00000"/>
                </a:solidFill>
              </a:rPr>
              <a:t>Blessed is the man who does not walk in the counsel of the wicked or stand in the way of sinners or sit in the seat of mockers. </a:t>
            </a:r>
            <a:br>
              <a:rPr lang="en-US" sz="2900" dirty="0">
                <a:solidFill>
                  <a:srgbClr val="C00000"/>
                </a:solidFill>
              </a:rPr>
            </a:br>
            <a:r>
              <a:rPr lang="en-US" sz="2900" b="1" baseline="30000" dirty="0">
                <a:solidFill>
                  <a:srgbClr val="C00000"/>
                </a:solidFill>
              </a:rPr>
              <a:t>2 </a:t>
            </a:r>
            <a:r>
              <a:rPr lang="en-US" sz="2900" dirty="0">
                <a:solidFill>
                  <a:srgbClr val="C00000"/>
                </a:solidFill>
              </a:rPr>
              <a:t>But his delight is in the law of the </a:t>
            </a:r>
            <a:r>
              <a:rPr lang="en-US" sz="2900" cap="small" dirty="0">
                <a:solidFill>
                  <a:srgbClr val="C00000"/>
                </a:solidFill>
              </a:rPr>
              <a:t>Lord,</a:t>
            </a:r>
            <a:r>
              <a:rPr lang="en-US" sz="2900" dirty="0">
                <a:solidFill>
                  <a:srgbClr val="C00000"/>
                </a:solidFill>
              </a:rPr>
              <a:t> and on his law he meditates day and night.</a:t>
            </a:r>
            <a:br>
              <a:rPr lang="en-US" sz="2900" dirty="0">
                <a:solidFill>
                  <a:srgbClr val="C00000"/>
                </a:solidFill>
              </a:rPr>
            </a:br>
            <a:r>
              <a:rPr lang="en-US" sz="2900" b="1" baseline="30000" dirty="0">
                <a:solidFill>
                  <a:srgbClr val="C00000"/>
                </a:solidFill>
              </a:rPr>
              <a:t>3 </a:t>
            </a:r>
            <a:r>
              <a:rPr lang="en-US" sz="2900" dirty="0">
                <a:solidFill>
                  <a:srgbClr val="C00000"/>
                </a:solidFill>
              </a:rPr>
              <a:t>He is like a tree planted by streams of water, which yields its fruit in season and whose leaf does not wither. Whatever he does prospers.</a:t>
            </a:r>
          </a:p>
        </p:txBody>
      </p:sp>
      <p:sp>
        <p:nvSpPr>
          <p:cNvPr id="3" name="Footer Placeholder 2"/>
          <p:cNvSpPr>
            <a:spLocks noGrp="1"/>
          </p:cNvSpPr>
          <p:nvPr>
            <p:ph type="ftr" sz="quarter" idx="11"/>
          </p:nvPr>
        </p:nvSpPr>
        <p:spPr/>
        <p:txBody>
          <a:bodyPr/>
          <a:lstStyle/>
          <a:p>
            <a:r>
              <a:rPr lang="en-US" smtClean="0"/>
              <a:t>T501.08   www.iTeenChallenge.org</a:t>
            </a:r>
            <a:endParaRPr lang="en-US"/>
          </a:p>
        </p:txBody>
      </p:sp>
      <p:sp>
        <p:nvSpPr>
          <p:cNvPr id="4" name="Slide Number Placeholder 3"/>
          <p:cNvSpPr>
            <a:spLocks noGrp="1"/>
          </p:cNvSpPr>
          <p:nvPr>
            <p:ph type="sldNum" sz="quarter" idx="12"/>
          </p:nvPr>
        </p:nvSpPr>
        <p:spPr/>
        <p:txBody>
          <a:bodyPr/>
          <a:lstStyle/>
          <a:p>
            <a:fld id="{2B0F847D-B594-46E7-ABAA-98DB647124F3}" type="slidenum">
              <a:rPr lang="en-US" smtClean="0"/>
              <a:pPr/>
              <a:t>8</a:t>
            </a:fld>
            <a:endParaRPr lang="en-US"/>
          </a:p>
        </p:txBody>
      </p:sp>
      <p:sp>
        <p:nvSpPr>
          <p:cNvPr id="5" name="Title 4"/>
          <p:cNvSpPr>
            <a:spLocks noGrp="1"/>
          </p:cNvSpPr>
          <p:nvPr>
            <p:ph type="title"/>
          </p:nvPr>
        </p:nvSpPr>
        <p:spPr>
          <a:xfrm>
            <a:off x="1981200" y="0"/>
            <a:ext cx="8229600" cy="1447800"/>
          </a:xfrm>
        </p:spPr>
        <p:txBody>
          <a:bodyPr>
            <a:noAutofit/>
          </a:bodyPr>
          <a:lstStyle/>
          <a:p>
            <a:r>
              <a:rPr lang="pt-BR" sz="2400" dirty="0"/>
              <a:t>O que Deus procura na minha vida para determinar se eu sou um discípulo sadio</a:t>
            </a:r>
            <a:r>
              <a:rPr lang="ru-RU" sz="2400" dirty="0" smtClean="0"/>
              <a:t>?</a:t>
            </a:r>
            <a:r>
              <a:rPr lang="en-US" sz="2400" dirty="0"/>
              <a:t/>
            </a:r>
            <a:br>
              <a:rPr lang="en-US" sz="2400" dirty="0"/>
            </a:br>
            <a:r>
              <a:rPr lang="en-US" sz="1800" dirty="0">
                <a:solidFill>
                  <a:srgbClr val="C00000"/>
                </a:solidFill>
              </a:rPr>
              <a:t>What does God look for to determine if a person is a healthy disciple?</a:t>
            </a:r>
            <a:endParaRPr lang="en-US" sz="2000" dirty="0"/>
          </a:p>
        </p:txBody>
      </p:sp>
      <p:sp>
        <p:nvSpPr>
          <p:cNvPr id="6" name="Date Placeholder 5"/>
          <p:cNvSpPr>
            <a:spLocks noGrp="1"/>
          </p:cNvSpPr>
          <p:nvPr>
            <p:ph type="dt" sz="half" idx="10"/>
          </p:nvPr>
        </p:nvSpPr>
        <p:spPr/>
        <p:txBody>
          <a:bodyPr/>
          <a:lstStyle/>
          <a:p>
            <a:r>
              <a:rPr lang="en-US" smtClean="0"/>
              <a:t>11/2019</a:t>
            </a:r>
            <a:endParaRPr lang="en-US"/>
          </a:p>
        </p:txBody>
      </p:sp>
    </p:spTree>
    <p:extLst>
      <p:ext uri="{BB962C8B-B14F-4D97-AF65-F5344CB8AC3E}">
        <p14:creationId xmlns:p14="http://schemas.microsoft.com/office/powerpoint/2010/main" val="244089845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additive="base">
                                        <p:cTn id="22"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additive="base">
                                        <p:cTn id="2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 calcmode="lin" valueType="num">
                                      <p:cBhvr additive="base">
                                        <p:cTn id="32"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
                                            <p:txEl>
                                              <p:pRg st="5" end="5"/>
                                            </p:txEl>
                                          </p:spTgt>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xEl>
                                              <p:pRg st="6" end="6"/>
                                            </p:txEl>
                                          </p:spTgt>
                                        </p:tgtEl>
                                        <p:attrNameLst>
                                          <p:attrName>style.visibility</p:attrName>
                                        </p:attrNameLst>
                                      </p:cBhvr>
                                      <p:to>
                                        <p:strVal val="visible"/>
                                      </p:to>
                                    </p:set>
                                    <p:anim calcmode="lin" valueType="num">
                                      <p:cBhvr additive="base">
                                        <p:cTn id="36"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2057400"/>
            <a:ext cx="8229600" cy="4419600"/>
          </a:xfrm>
        </p:spPr>
        <p:txBody>
          <a:bodyPr>
            <a:normAutofit/>
          </a:bodyPr>
          <a:lstStyle/>
          <a:p>
            <a:pPr marL="109728" indent="0">
              <a:buNone/>
            </a:pPr>
            <a:r>
              <a:rPr lang="ru-RU" dirty="0"/>
              <a:t>1 </a:t>
            </a:r>
            <a:r>
              <a:rPr lang="en-US" dirty="0" err="1"/>
              <a:t>Coríntios</a:t>
            </a:r>
            <a:r>
              <a:rPr lang="en-US" dirty="0"/>
              <a:t> </a:t>
            </a:r>
            <a:r>
              <a:rPr lang="ru-RU" dirty="0" smtClean="0"/>
              <a:t> 13:1-3</a:t>
            </a:r>
            <a:r>
              <a:rPr lang="en-US" dirty="0"/>
              <a:t> </a:t>
            </a:r>
            <a:r>
              <a:rPr lang="en-US" dirty="0" smtClean="0"/>
              <a:t>  </a:t>
            </a:r>
            <a:r>
              <a:rPr lang="en-US" sz="1800" dirty="0">
                <a:solidFill>
                  <a:srgbClr val="C00000"/>
                </a:solidFill>
              </a:rPr>
              <a:t>1 Corinthians 13:1-3</a:t>
            </a:r>
          </a:p>
          <a:p>
            <a:pPr marL="109728" indent="0">
              <a:buNone/>
            </a:pPr>
            <a:endParaRPr lang="en-US" dirty="0"/>
          </a:p>
          <a:p>
            <a:pPr marL="109728" indent="0">
              <a:buNone/>
            </a:pPr>
            <a:r>
              <a:rPr lang="pt-BR" dirty="0"/>
              <a:t>Os versículos desta passagem são claros e não deixam qualquer dúvida. Se o Amor não fizer parte da sua vida então todas as suas realizações, não importa quão dramático tenha sido o feito, serão todas vazias</a:t>
            </a:r>
            <a:r>
              <a:rPr lang="ru-RU" dirty="0" smtClean="0"/>
              <a:t>. </a:t>
            </a:r>
            <a:endParaRPr lang="en-US" dirty="0"/>
          </a:p>
          <a:p>
            <a:pPr marL="109728" indent="0">
              <a:spcAft>
                <a:spcPts val="2400"/>
              </a:spcAft>
              <a:buNone/>
            </a:pPr>
            <a:r>
              <a:rPr lang="en-US" sz="1800" dirty="0">
                <a:solidFill>
                  <a:srgbClr val="C00000"/>
                </a:solidFill>
              </a:rPr>
              <a:t>The message of these verses is clear beyond any doubt:</a:t>
            </a:r>
            <a:br>
              <a:rPr lang="en-US" sz="1800" dirty="0">
                <a:solidFill>
                  <a:srgbClr val="C00000"/>
                </a:solidFill>
              </a:rPr>
            </a:br>
            <a:r>
              <a:rPr lang="en-US" sz="1800" dirty="0">
                <a:solidFill>
                  <a:srgbClr val="C00000"/>
                </a:solidFill>
              </a:rPr>
              <a:t>If love is not a part of your life then all your achievements, no matter how dramatic, are all empty achievements. </a:t>
            </a:r>
          </a:p>
          <a:p>
            <a:pPr marL="109728" indent="0">
              <a:buNone/>
            </a:pPr>
            <a:endParaRPr lang="en-US" dirty="0"/>
          </a:p>
        </p:txBody>
      </p:sp>
      <p:sp>
        <p:nvSpPr>
          <p:cNvPr id="3" name="Date Placeholder 2"/>
          <p:cNvSpPr>
            <a:spLocks noGrp="1"/>
          </p:cNvSpPr>
          <p:nvPr>
            <p:ph type="dt" sz="half" idx="10"/>
          </p:nvPr>
        </p:nvSpPr>
        <p:spPr/>
        <p:txBody>
          <a:bodyPr/>
          <a:lstStyle/>
          <a:p>
            <a:r>
              <a:rPr lang="en-US" smtClean="0"/>
              <a:t>11/2019</a:t>
            </a:r>
            <a:endParaRPr lang="en-US"/>
          </a:p>
        </p:txBody>
      </p:sp>
      <p:sp>
        <p:nvSpPr>
          <p:cNvPr id="4" name="Footer Placeholder 3"/>
          <p:cNvSpPr>
            <a:spLocks noGrp="1"/>
          </p:cNvSpPr>
          <p:nvPr>
            <p:ph type="ftr" sz="quarter" idx="11"/>
          </p:nvPr>
        </p:nvSpPr>
        <p:spPr/>
        <p:txBody>
          <a:bodyPr/>
          <a:lstStyle/>
          <a:p>
            <a:r>
              <a:rPr lang="en-US" smtClean="0"/>
              <a:t>T501.08   www.iTeenChallenge.org</a:t>
            </a:r>
            <a:endParaRPr lang="en-US"/>
          </a:p>
        </p:txBody>
      </p:sp>
      <p:sp>
        <p:nvSpPr>
          <p:cNvPr id="5" name="Slide Number Placeholder 4"/>
          <p:cNvSpPr>
            <a:spLocks noGrp="1"/>
          </p:cNvSpPr>
          <p:nvPr>
            <p:ph type="sldNum" sz="quarter" idx="12"/>
          </p:nvPr>
        </p:nvSpPr>
        <p:spPr/>
        <p:txBody>
          <a:bodyPr/>
          <a:lstStyle/>
          <a:p>
            <a:fld id="{2B0F847D-B594-46E7-ABAA-98DB647124F3}" type="slidenum">
              <a:rPr lang="en-US" smtClean="0"/>
              <a:pPr/>
              <a:t>9</a:t>
            </a:fld>
            <a:endParaRPr lang="en-US"/>
          </a:p>
        </p:txBody>
      </p:sp>
      <p:sp>
        <p:nvSpPr>
          <p:cNvPr id="6" name="Title 5"/>
          <p:cNvSpPr>
            <a:spLocks noGrp="1"/>
          </p:cNvSpPr>
          <p:nvPr>
            <p:ph type="title"/>
          </p:nvPr>
        </p:nvSpPr>
        <p:spPr>
          <a:xfrm>
            <a:off x="480504" y="0"/>
            <a:ext cx="10187496" cy="1752600"/>
          </a:xfrm>
        </p:spPr>
        <p:txBody>
          <a:bodyPr>
            <a:normAutofit fontScale="90000"/>
          </a:bodyPr>
          <a:lstStyle/>
          <a:p>
            <a:r>
              <a:rPr lang="pt-BR" dirty="0"/>
              <a:t>O </a:t>
            </a:r>
            <a:r>
              <a:rPr lang="pt-BR" u="sng" dirty="0"/>
              <a:t>Amor</a:t>
            </a:r>
            <a:r>
              <a:rPr lang="pt-BR" dirty="0"/>
              <a:t> é a base para o crescimento e a maturidade</a:t>
            </a:r>
            <a:r>
              <a:rPr lang="en-US" dirty="0">
                <a:effectLst/>
              </a:rPr>
              <a:t/>
            </a:r>
            <a:br>
              <a:rPr lang="en-US" dirty="0">
                <a:effectLst/>
              </a:rPr>
            </a:br>
            <a:r>
              <a:rPr lang="en-US" sz="2700" u="sng" dirty="0">
                <a:solidFill>
                  <a:srgbClr val="C00000"/>
                </a:solidFill>
              </a:rPr>
              <a:t>Love</a:t>
            </a:r>
            <a:r>
              <a:rPr lang="en-US" sz="2700" dirty="0">
                <a:solidFill>
                  <a:srgbClr val="C00000"/>
                </a:solidFill>
              </a:rPr>
              <a:t> is the foundation for growth and maturity</a:t>
            </a:r>
          </a:p>
        </p:txBody>
      </p:sp>
    </p:spTree>
    <p:extLst>
      <p:ext uri="{BB962C8B-B14F-4D97-AF65-F5344CB8AC3E}">
        <p14:creationId xmlns:p14="http://schemas.microsoft.com/office/powerpoint/2010/main" val="102251282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f5dd3b5eab04799935286d652a75b776e2b83c"/>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4687</TotalTime>
  <Words>1563</Words>
  <Application>Microsoft Office PowerPoint</Application>
  <PresentationFormat>Widescreen</PresentationFormat>
  <Paragraphs>479</Paragraphs>
  <Slides>52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52</vt:i4>
      </vt:variant>
    </vt:vector>
  </HeadingPairs>
  <TitlesOfParts>
    <vt:vector size="60" baseType="lpstr">
      <vt:lpstr>Arial</vt:lpstr>
      <vt:lpstr>Arial Narrow</vt:lpstr>
      <vt:lpstr>Book Antiqua</vt:lpstr>
      <vt:lpstr>Calibri</vt:lpstr>
      <vt:lpstr>Mangal</vt:lpstr>
      <vt:lpstr>Times New Roman</vt:lpstr>
      <vt:lpstr>Wingdings</vt:lpstr>
      <vt:lpstr>Hardcover</vt:lpstr>
      <vt:lpstr>Como é um discípulo sadio? What does a healthy disciple look like?</vt:lpstr>
      <vt:lpstr>Os primeiros fracassos em ver toxicodependentes encontram liberdade do vício. Early failures in seeing drug addicts find freedom from addiction.</vt:lpstr>
      <vt:lpstr>A Salvação não lhe torna automática ou instantaneamente um discípulo cristão sadio. Salvation does not automatically or instantly turn you into a healthy Christian disciple.</vt:lpstr>
      <vt:lpstr>O aulas de EGNC e os EPNC The GSNC and PSNC classes </vt:lpstr>
      <vt:lpstr>Como você alcança na sua vida o potencial máximo que Deus deseja para você? How do you reach the full potential in life that God desires for you?</vt:lpstr>
      <vt:lpstr>Sucesso nem sempre é o que você vê Success is not always what you see</vt:lpstr>
      <vt:lpstr>Como você alcança na sua vida o potencial máximo que Deus deseja para você? How do you reach the full potential in life that God desires for you?</vt:lpstr>
      <vt:lpstr>O que Deus procura na minha vida para determinar se eu sou um discípulo sadio? What does God look for to determine if a person is a healthy disciple?</vt:lpstr>
      <vt:lpstr>O Amor é a base para o crescimento e a maturidade Love is the foundation for growth and maturity</vt:lpstr>
      <vt:lpstr>PowerPoint Presentation</vt:lpstr>
      <vt:lpstr>PowerPoint Presentation</vt:lpstr>
      <vt:lpstr>Fases da vida / Estágios para a Maturidade Stages of life / Stages to Maturity</vt:lpstr>
      <vt:lpstr>Fases da vida / Estágios para a Maturidade Stages of life / Stages to Maturity</vt:lpstr>
      <vt:lpstr>PowerPoint Presentation</vt:lpstr>
      <vt:lpstr>Estas “Tarefas Pessoais” não são um caminho de auto-ajuda para a maturidade e saúde.  Personal Tasks are not a self help path to health.</vt:lpstr>
      <vt:lpstr>Fases da vida / Tarefa principal Stages of Life / Primary Task</vt:lpstr>
      <vt:lpstr>O Modelo de Vida: INDICADORES DE MATURIDADE  The Life Model:  MATURITY INDICATORS</vt:lpstr>
      <vt:lpstr>PowerPoint Presentation</vt:lpstr>
      <vt:lpstr>PowerPoint Presentation</vt:lpstr>
      <vt:lpstr>Avaliação pessoal Personal Assessment  </vt:lpstr>
      <vt:lpstr>Um olhar mair próximo da  fase 1:  Tarefa Pessoal #1  A closer look at Phase 1: Personal Task #1</vt:lpstr>
      <vt:lpstr>Quem é um excelente exemplo de viver em alegria diariamente? Who is an excellent example of living in joy on a daily basis?</vt:lpstr>
      <vt:lpstr>Tarefas Pessoais   Personal Tasks</vt:lpstr>
      <vt:lpstr>PowerPoint Presentation</vt:lpstr>
      <vt:lpstr>Tarefas Pessoais   Personal Tasks</vt:lpstr>
      <vt:lpstr>PowerPoint Presentation</vt:lpstr>
      <vt:lpstr>Tarefas Pessoais   Personal Tasks</vt:lpstr>
      <vt:lpstr>A Fase Infantil: Nascimento até 3 anos Infant Stage:  Birth through 3 yrs.</vt:lpstr>
      <vt:lpstr>A Fase Infantil: Nascimento até 3 anos Infant Stage:  Birth through 3 yrs.</vt:lpstr>
      <vt:lpstr>Tarefas Pessoais Personal Tasks</vt:lpstr>
      <vt:lpstr>#3 Aprende como receber  #3 Learns how to receive</vt:lpstr>
      <vt:lpstr>Tarefa Pessoal #5  Aprender a voltar, das emoções desagradáveis,  para a alegria. Personal Task 5 Learns how to return to joy from every unpleasant emotion</vt:lpstr>
      <vt:lpstr>PowerPoint Presentation</vt:lpstr>
      <vt:lpstr>Ao dominar cada tarefa pessoal na Fase 1, você terá a melhor base para então avançar para as  Tarefas Pessoais no Fase 2. When you master each of the personal tasks at Stage One, that is the best foundation to then move on to the personal tasks in Stage Two.</vt:lpstr>
      <vt:lpstr>A Fase da Criança The Child Stage   Edad 4 – 12 años  Age 4 - 12 yrs</vt:lpstr>
      <vt:lpstr>El Modelo de Vida: INDICADORES DE MADUREZ  The Life Model:  MATURITY INDICATORS</vt:lpstr>
      <vt:lpstr>PowerPoint Presentation</vt:lpstr>
      <vt:lpstr>PowerPoint Presentation</vt:lpstr>
      <vt:lpstr>Tarefas Pessoais Personal Tasks</vt:lpstr>
      <vt:lpstr>O que traz a satisfação pessoal? A visão de Deus versus a do Mundo What brings personal satisfaction?  God’s view vs. the world’s view</vt:lpstr>
      <vt:lpstr>Tornando-o pessoal – O que me traz satisfação pessoal?  Making it personal – What brings personal satisfaction to  me?  </vt:lpstr>
      <vt:lpstr>A Fase Adulta The Adult Stage   13 anos até o nascimento do primeiro filho age 13 through birth of first child</vt:lpstr>
      <vt:lpstr>PowerPoint Presentation</vt:lpstr>
      <vt:lpstr>PowerPoint Presentation</vt:lpstr>
      <vt:lpstr>A Fase da paternidade The Parent Stage   Nascimento do primeiro filho, até o caçula se tornar adulto  Birth of first child until youngest child has become an adult</vt:lpstr>
      <vt:lpstr>PowerPoint Presentation</vt:lpstr>
      <vt:lpstr>PowerPoint Presentation</vt:lpstr>
      <vt:lpstr>A Fase do ancião The Elder Stage   Começa quando o filho mais novo se torna um adulto  Beginning when youngest child has become an adult</vt:lpstr>
      <vt:lpstr>PowerPoint Presentation</vt:lpstr>
      <vt:lpstr>PowerPoint Presentation</vt:lpstr>
      <vt:lpstr>Questões para discussão Questions for discussion</vt:lpstr>
      <vt:lpstr>Informação para contatar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Como é um discípulo sadio? What does a healthy disciple look like?</dc:title>
  <dc:creator>Gregg</dc:creator>
  <cp:lastModifiedBy>Dave Batty</cp:lastModifiedBy>
  <cp:revision>60</cp:revision>
  <dcterms:created xsi:type="dcterms:W3CDTF">2012-04-17T13:32:21Z</dcterms:created>
  <dcterms:modified xsi:type="dcterms:W3CDTF">2019-11-26T14:15:24Z</dcterms:modified>
</cp:coreProperties>
</file>