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74" r:id="rId3"/>
    <p:sldId id="287" r:id="rId4"/>
    <p:sldId id="257" r:id="rId5"/>
    <p:sldId id="272" r:id="rId6"/>
    <p:sldId id="273" r:id="rId7"/>
    <p:sldId id="258" r:id="rId8"/>
    <p:sldId id="259" r:id="rId9"/>
    <p:sldId id="275" r:id="rId10"/>
    <p:sldId id="295" r:id="rId11"/>
    <p:sldId id="296" r:id="rId12"/>
    <p:sldId id="260" r:id="rId13"/>
    <p:sldId id="288" r:id="rId14"/>
    <p:sldId id="289" r:id="rId15"/>
    <p:sldId id="261" r:id="rId16"/>
    <p:sldId id="276" r:id="rId17"/>
    <p:sldId id="262" r:id="rId18"/>
    <p:sldId id="263" r:id="rId19"/>
    <p:sldId id="265" r:id="rId20"/>
    <p:sldId id="277" r:id="rId21"/>
    <p:sldId id="290" r:id="rId22"/>
    <p:sldId id="266" r:id="rId23"/>
    <p:sldId id="279" r:id="rId24"/>
    <p:sldId id="268" r:id="rId25"/>
    <p:sldId id="293" r:id="rId26"/>
    <p:sldId id="294" r:id="rId27"/>
    <p:sldId id="291" r:id="rId28"/>
    <p:sldId id="292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2" autoAdjust="0"/>
  </p:normalViewPr>
  <p:slideViewPr>
    <p:cSldViewPr>
      <p:cViewPr varScale="1">
        <p:scale>
          <a:sx n="52" d="100"/>
          <a:sy n="52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2472-DF03-4FF9-A29C-863F372DF2A9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6F4C-DB6E-48A4-BBD6-869E78B64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6F4C-DB6E-48A4-BBD6-869E78B64C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6F4C-DB6E-48A4-BBD6-869E78B64C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thoughts lead to right actions. Right actions lead to right attitudes. Right attitudes, applied consistently over time produce Godly character.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96F4C-DB6E-48A4-BBD6-869E78B64C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1191064"/>
            <a:ext cx="7851648" cy="27432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Введение в Развитие христианского характера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/>
              </a:rPr>
              <a:t>An Introduction to Christian </a:t>
            </a:r>
            <a:r>
              <a:rPr lang="en-US" sz="4400" dirty="0">
                <a:solidFill>
                  <a:schemeClr val="tx1"/>
                </a:solidFill>
                <a:effectLst/>
              </a:rPr>
              <a:t>Character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/>
          <a:lstStyle/>
          <a:p>
            <a:r>
              <a:rPr lang="ru-RU" dirty="0" smtClean="0"/>
              <a:t>Автор – Дэвид Бетти</a:t>
            </a:r>
            <a:endParaRPr lang="en-US" dirty="0" smtClean="0"/>
          </a:p>
          <a:p>
            <a:r>
              <a:rPr lang="en-US" dirty="0" smtClean="0"/>
              <a:t>By Dave Batty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4415296"/>
            <a:ext cx="3657298" cy="203589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04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524000"/>
          </a:xfrm>
        </p:spPr>
        <p:txBody>
          <a:bodyPr>
            <a:normAutofit/>
          </a:bodyPr>
          <a:lstStyle/>
          <a:p>
            <a:pPr marL="465138" indent="-465138"/>
            <a:r>
              <a:rPr lang="ru-RU" sz="3200" b="1" dirty="0" smtClean="0"/>
              <a:t>Б</a:t>
            </a:r>
            <a:r>
              <a:rPr lang="en-US" sz="3200" b="1" dirty="0" smtClean="0"/>
              <a:t>.	</a:t>
            </a:r>
            <a:r>
              <a:rPr lang="ru-RU" sz="3200" b="1" dirty="0" smtClean="0"/>
              <a:t>Примеры </a:t>
            </a:r>
            <a:r>
              <a:rPr lang="ru-RU" sz="3200" b="1" dirty="0" smtClean="0"/>
              <a:t>христианского</a:t>
            </a:r>
            <a:r>
              <a:rPr lang="en-US" sz="3200" b="1" dirty="0" smtClean="0"/>
              <a:t> </a:t>
            </a:r>
            <a:r>
              <a:rPr lang="ru-RU" sz="3200" b="1" dirty="0" smtClean="0"/>
              <a:t>характера</a:t>
            </a:r>
            <a:r>
              <a:rPr lang="en-US" sz="32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pt-BR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E</a:t>
            </a:r>
            <a:r>
              <a:rPr lang="en-US" sz="2000" b="1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xamples</a:t>
            </a:r>
            <a:r>
              <a:rPr lang="en-US" sz="2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of Christian character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2590800" cy="4419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Бдительность</a:t>
            </a:r>
            <a:r>
              <a:rPr lang="en-US" sz="1800" dirty="0" smtClean="0"/>
              <a:t>  </a:t>
            </a:r>
          </a:p>
          <a:p>
            <a:r>
              <a:rPr lang="ru-RU" sz="1800" dirty="0" smtClean="0"/>
              <a:t>Внимательность</a:t>
            </a:r>
            <a:r>
              <a:rPr lang="en-US" sz="1800" dirty="0" smtClean="0"/>
              <a:t>  </a:t>
            </a:r>
          </a:p>
          <a:p>
            <a:r>
              <a:rPr lang="ru-RU" sz="1800" dirty="0" smtClean="0"/>
              <a:t>Готовность помочь</a:t>
            </a:r>
            <a:endParaRPr lang="en-US" sz="1800" dirty="0" smtClean="0"/>
          </a:p>
          <a:p>
            <a:r>
              <a:rPr lang="ru-RU" sz="1800" dirty="0" smtClean="0"/>
              <a:t>Предосторожность </a:t>
            </a:r>
            <a:endParaRPr lang="en-US" sz="1800" dirty="0" smtClean="0"/>
          </a:p>
          <a:p>
            <a:r>
              <a:rPr lang="ru-RU" sz="1800" dirty="0" smtClean="0"/>
              <a:t>Сострадание </a:t>
            </a:r>
            <a:endParaRPr lang="en-US" sz="1800" dirty="0" smtClean="0"/>
          </a:p>
          <a:p>
            <a:r>
              <a:rPr lang="ru-RU" sz="1800" dirty="0" smtClean="0"/>
              <a:t>Способность быть довольным тем,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что есть </a:t>
            </a:r>
            <a:endParaRPr lang="en-US" sz="1800" dirty="0" smtClean="0"/>
          </a:p>
          <a:p>
            <a:r>
              <a:rPr lang="ru-RU" sz="1800" dirty="0" smtClean="0"/>
              <a:t>Смелость </a:t>
            </a:r>
            <a:endParaRPr lang="en-US" sz="1800" dirty="0" smtClean="0"/>
          </a:p>
          <a:p>
            <a:r>
              <a:rPr lang="ru-RU" sz="1800" dirty="0" smtClean="0"/>
              <a:t>Креативность </a:t>
            </a:r>
            <a:endParaRPr lang="en-US" sz="1800" dirty="0" smtClean="0"/>
          </a:p>
          <a:p>
            <a:r>
              <a:rPr lang="ru-RU" sz="1800" dirty="0" smtClean="0"/>
              <a:t>Решительность </a:t>
            </a:r>
            <a:endParaRPr lang="en-US" sz="1800" dirty="0" smtClean="0"/>
          </a:p>
          <a:p>
            <a:r>
              <a:rPr lang="ru-RU" sz="1800" dirty="0" smtClean="0"/>
              <a:t>Вежливость 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6248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400" dirty="0" smtClean="0"/>
              <a:t>По характеру Качества класса</a:t>
            </a:r>
            <a:endParaRPr lang="en-US" sz="14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352800" y="1828800"/>
            <a:ext cx="2743200" cy="4495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Надежность </a:t>
            </a:r>
            <a:endParaRPr lang="en-US" sz="1800" dirty="0" smtClean="0"/>
          </a:p>
          <a:p>
            <a:r>
              <a:rPr lang="ru-RU" sz="1800" dirty="0" smtClean="0"/>
              <a:t>Упорство </a:t>
            </a:r>
            <a:endParaRPr lang="en-US" sz="1800" dirty="0" smtClean="0"/>
          </a:p>
          <a:p>
            <a:r>
              <a:rPr lang="ru-RU" sz="1800" dirty="0" smtClean="0"/>
              <a:t>Прилежание </a:t>
            </a:r>
            <a:endParaRPr lang="en-US" sz="1800" dirty="0" smtClean="0"/>
          </a:p>
          <a:p>
            <a:r>
              <a:rPr lang="ru-RU" sz="1800" dirty="0" smtClean="0"/>
              <a:t>Проницательность </a:t>
            </a:r>
            <a:endParaRPr lang="en-US" sz="1800" dirty="0" smtClean="0"/>
          </a:p>
          <a:p>
            <a:r>
              <a:rPr lang="ru-RU" sz="1800" dirty="0" smtClean="0"/>
              <a:t>Осторожность </a:t>
            </a:r>
            <a:endParaRPr lang="en-US" sz="1800" dirty="0" smtClean="0"/>
          </a:p>
          <a:p>
            <a:r>
              <a:rPr lang="ru-RU" sz="1800" dirty="0" smtClean="0"/>
              <a:t>Выносливость </a:t>
            </a:r>
            <a:endParaRPr lang="en-US" sz="1800" dirty="0" smtClean="0"/>
          </a:p>
          <a:p>
            <a:r>
              <a:rPr lang="ru-RU" sz="1800" dirty="0" smtClean="0"/>
              <a:t>Энтузиазм </a:t>
            </a:r>
            <a:endParaRPr lang="en-US" sz="1800" dirty="0" smtClean="0"/>
          </a:p>
          <a:p>
            <a:r>
              <a:rPr lang="ru-RU" sz="1800" dirty="0" smtClean="0"/>
              <a:t>Справедливость</a:t>
            </a:r>
            <a:endParaRPr lang="en-US" sz="1800" dirty="0" smtClean="0"/>
          </a:p>
          <a:p>
            <a:r>
              <a:rPr lang="ru-RU" sz="1800" dirty="0" smtClean="0"/>
              <a:t>Вера </a:t>
            </a:r>
            <a:endParaRPr lang="en-US" sz="1800" dirty="0" smtClean="0"/>
          </a:p>
          <a:p>
            <a:r>
              <a:rPr lang="ru-RU" sz="1800" dirty="0" smtClean="0"/>
              <a:t>Гибкость </a:t>
            </a:r>
            <a:endParaRPr lang="en-US" sz="1800" dirty="0" smtClean="0"/>
          </a:p>
          <a:p>
            <a:r>
              <a:rPr lang="ru-RU" sz="1800" dirty="0" smtClean="0"/>
              <a:t>Способность 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8000" dirty="0" smtClean="0">
              <a:latin typeface="Arial Narrow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324600" y="1752600"/>
            <a:ext cx="2362200" cy="4419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прощать </a:t>
            </a:r>
            <a:endParaRPr lang="en-US" sz="1800" dirty="0" smtClean="0"/>
          </a:p>
          <a:p>
            <a:r>
              <a:rPr lang="ru-RU" sz="1800" dirty="0" smtClean="0"/>
              <a:t>Щедрость </a:t>
            </a:r>
            <a:endParaRPr lang="en-US" sz="1800" dirty="0" smtClean="0"/>
          </a:p>
          <a:p>
            <a:r>
              <a:rPr lang="ru-RU" sz="1800" dirty="0" smtClean="0"/>
              <a:t>Тактичность </a:t>
            </a:r>
            <a:endParaRPr lang="en-US" sz="1800" dirty="0" smtClean="0"/>
          </a:p>
          <a:p>
            <a:r>
              <a:rPr lang="ru-RU" sz="1800" dirty="0" smtClean="0"/>
              <a:t>Благодарность </a:t>
            </a:r>
            <a:endParaRPr lang="en-US" sz="1800" dirty="0" smtClean="0"/>
          </a:p>
          <a:p>
            <a:r>
              <a:rPr lang="ru-RU" sz="1800" dirty="0" smtClean="0"/>
              <a:t>Гостеприимство </a:t>
            </a:r>
            <a:endParaRPr lang="en-US" sz="1800" dirty="0" smtClean="0"/>
          </a:p>
          <a:p>
            <a:r>
              <a:rPr lang="ru-RU" sz="1800" dirty="0" smtClean="0"/>
              <a:t>Смирение </a:t>
            </a:r>
            <a:endParaRPr lang="en-US" sz="1800" dirty="0" smtClean="0"/>
          </a:p>
          <a:p>
            <a:r>
              <a:rPr lang="ru-RU" sz="1800" dirty="0" smtClean="0"/>
              <a:t>Инициативность </a:t>
            </a:r>
            <a:endParaRPr lang="en-US" sz="1800" dirty="0" smtClean="0"/>
          </a:p>
          <a:p>
            <a:r>
              <a:rPr lang="ru-RU" sz="1800" dirty="0" smtClean="0"/>
              <a:t>Радостный дух </a:t>
            </a:r>
            <a:endParaRPr lang="en-US" sz="1800" dirty="0" smtClean="0"/>
          </a:p>
          <a:p>
            <a:r>
              <a:rPr lang="ru-RU" sz="1800" dirty="0" smtClean="0"/>
              <a:t>Любовь </a:t>
            </a:r>
            <a:endParaRPr lang="en-US" sz="1800" dirty="0" smtClean="0"/>
          </a:p>
          <a:p>
            <a:r>
              <a:rPr lang="ru-RU" sz="1800" dirty="0" smtClean="0"/>
              <a:t>Верность </a:t>
            </a:r>
            <a:endParaRPr lang="en-US" sz="1800" dirty="0" smtClean="0"/>
          </a:p>
          <a:p>
            <a:r>
              <a:rPr lang="ru-RU" sz="1800" dirty="0" smtClean="0"/>
              <a:t>Кротость 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01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marL="465138" indent="-465138"/>
            <a:r>
              <a:rPr lang="ru-RU" sz="3200" b="1" dirty="0"/>
              <a:t>Б</a:t>
            </a:r>
            <a:r>
              <a:rPr lang="en-US" sz="3200" b="1" dirty="0"/>
              <a:t>.	</a:t>
            </a:r>
            <a:r>
              <a:rPr lang="ru-RU" sz="3200" b="1" dirty="0" smtClean="0"/>
              <a:t>Примеры </a:t>
            </a:r>
            <a:r>
              <a:rPr lang="ru-RU" sz="3200" b="1" dirty="0" smtClean="0"/>
              <a:t>христианского характера</a:t>
            </a:r>
            <a:r>
              <a:rPr lang="en-US" sz="3200" b="1" dirty="0" smtClean="0"/>
              <a:t> </a:t>
            </a:r>
            <a:r>
              <a:rPr lang="pt-BR" sz="3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pt-BR" sz="3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pt-BR" sz="32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E</a:t>
            </a:r>
            <a:r>
              <a:rPr lang="en-US" sz="3200" b="1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xamples</a:t>
            </a: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 of Christian character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1615285"/>
            <a:ext cx="1905000" cy="443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Alertness 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Attentiveness 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Availability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Cautiousness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Compassion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Contentment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Courage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Creativity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Decisiveness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Deference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Dependability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Determination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Diligence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Discernment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Discretion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Endurance 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half" idx="1"/>
          </p:nvPr>
        </p:nvSpPr>
        <p:spPr>
          <a:xfrm>
            <a:off x="3429000" y="1600200"/>
            <a:ext cx="1905000" cy="443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Enthusiasm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Fairness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Faith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Flexibility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Forgiveness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Generosity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Gentleness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Gratefulness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Hospitality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Humility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Initiative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Joyfulness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Love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Loyalty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Meekness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Neatness </a:t>
            </a:r>
          </a:p>
        </p:txBody>
      </p:sp>
      <p:sp>
        <p:nvSpPr>
          <p:cNvPr id="16" name="Content Placeholder 10"/>
          <p:cNvSpPr>
            <a:spLocks noGrp="1"/>
          </p:cNvSpPr>
          <p:nvPr>
            <p:ph sz="half" idx="1"/>
          </p:nvPr>
        </p:nvSpPr>
        <p:spPr>
          <a:xfrm>
            <a:off x="5715000" y="1600200"/>
            <a:ext cx="1905000" cy="44348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Obedience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Patience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Persuasiveness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Punctuality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Responsibility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Resourcefulness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Reverence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Security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Self-control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Sensitivity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Sincerity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Thoroughness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Thriftiness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Tolerance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Truthfulness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Virtue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Arial Narrow" pitchFamily="34" charset="0"/>
              </a:rPr>
              <a:t>Wisdom </a:t>
            </a:r>
            <a:endParaRPr lang="en-US" sz="180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6096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</a:t>
            </a:r>
            <a:r>
              <a:rPr lang="en-US" b="1" i="1" dirty="0" smtClean="0"/>
              <a:t>Character Qualities Class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0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sz="4000" b="1" dirty="0" smtClean="0"/>
              <a:t>B</a:t>
            </a:r>
            <a:r>
              <a:rPr lang="ru-RU" sz="4000" b="1" dirty="0" smtClean="0"/>
              <a:t>. </a:t>
            </a:r>
            <a:r>
              <a:rPr lang="ru-RU" sz="4000" b="1" dirty="0" smtClean="0"/>
              <a:t>Как человек развивает свой характер?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>
                <a:solidFill>
                  <a:srgbClr val="C00000"/>
                </a:solidFill>
              </a:rPr>
              <a:t>How </a:t>
            </a:r>
            <a:r>
              <a:rPr lang="en-US" sz="2700" dirty="0">
                <a:solidFill>
                  <a:srgbClr val="C00000"/>
                </a:solidFill>
              </a:rPr>
              <a:t>does a person develop their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8800"/>
            <a:ext cx="7620000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800" dirty="0" smtClean="0"/>
              <a:t>«Ваш характер – это сумма всех ваших привычек» </a:t>
            </a:r>
            <a:r>
              <a:rPr lang="en-US" sz="2800" dirty="0" smtClean="0"/>
              <a:t>   </a:t>
            </a:r>
            <a:r>
              <a:rPr lang="ru-RU" sz="2000" dirty="0" smtClean="0"/>
              <a:t>- Рик Уоррен, «Жизнь, движимая целью».</a:t>
            </a:r>
            <a:endParaRPr lang="en-US" sz="2000" dirty="0" smtClean="0"/>
          </a:p>
          <a:p>
            <a:pPr marL="0" indent="0">
              <a:spcAft>
                <a:spcPts val="1500"/>
              </a:spcAft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“</a:t>
            </a:r>
            <a:r>
              <a:rPr lang="en-US" sz="2000" dirty="0">
                <a:solidFill>
                  <a:srgbClr val="C00000"/>
                </a:solidFill>
              </a:rPr>
              <a:t>Your character is the sum total of all your habits.”  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Quote </a:t>
            </a:r>
            <a:r>
              <a:rPr lang="en-US" sz="2000" dirty="0">
                <a:solidFill>
                  <a:srgbClr val="C00000"/>
                </a:solidFill>
              </a:rPr>
              <a:t>by Rick Warren in The Purpose Driven </a:t>
            </a:r>
            <a:r>
              <a:rPr lang="en-US" sz="2000" dirty="0" smtClean="0">
                <a:solidFill>
                  <a:srgbClr val="C00000"/>
                </a:solidFill>
              </a:rPr>
              <a:t>Life.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dirty="0"/>
              <a:t>Можешь ли ты изменить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свой </a:t>
            </a:r>
            <a:r>
              <a:rPr lang="ru-RU" sz="2800" dirty="0"/>
              <a:t>характер</a:t>
            </a:r>
            <a:r>
              <a:rPr lang="ru-RU" sz="2800" dirty="0" smtClean="0"/>
              <a:t>?</a:t>
            </a:r>
            <a:endParaRPr lang="en-US" sz="280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Can  we change our character?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2-е Кор., 5: 17 </a:t>
            </a:r>
            <a:r>
              <a:rPr lang="pt-BR" sz="2800" dirty="0" smtClean="0"/>
              <a:t>		</a:t>
            </a:r>
            <a:r>
              <a:rPr lang="ru-RU" sz="2800" dirty="0" smtClean="0"/>
              <a:t> </a:t>
            </a:r>
            <a:endParaRPr lang="pt-BR" sz="2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2 Corinthians 5:17		</a:t>
            </a:r>
          </a:p>
          <a:p>
            <a:endParaRPr lang="pt-B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9722" r="31538" b="36389"/>
          <a:stretch/>
        </p:blipFill>
        <p:spPr>
          <a:xfrm>
            <a:off x="6095999" y="3639215"/>
            <a:ext cx="3036277" cy="3218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61076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Paul </a:t>
            </a:r>
            <a:r>
              <a:rPr lang="pt-BR" dirty="0" smtClean="0"/>
              <a:t>Boyko</a:t>
            </a:r>
          </a:p>
          <a:p>
            <a:pPr algn="r"/>
            <a:r>
              <a:rPr lang="pt-BR" dirty="0" smtClean="0"/>
              <a:t>Moscow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Но стать </a:t>
            </a:r>
            <a:r>
              <a:rPr lang="ru-RU" sz="3600" b="1" u="sng" dirty="0">
                <a:solidFill>
                  <a:srgbClr val="C00000"/>
                </a:solidFill>
              </a:rPr>
              <a:t>учеником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именно </a:t>
            </a:r>
            <a:r>
              <a:rPr lang="ru-RU" sz="3600" dirty="0"/>
              <a:t>это реальная возможность, которая ведет к изменению характера.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dirty="0" smtClean="0"/>
              <a:t>	</a:t>
            </a:r>
            <a:r>
              <a:rPr lang="ru-RU" sz="3200" dirty="0" smtClean="0"/>
              <a:t>Евр</a:t>
            </a:r>
            <a:r>
              <a:rPr lang="ru-RU" sz="3200" dirty="0"/>
              <a:t>., 5: 11 – </a:t>
            </a:r>
            <a:r>
              <a:rPr lang="ru-RU" sz="3200" dirty="0" smtClean="0"/>
              <a:t>14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Becoming </a:t>
            </a:r>
            <a:r>
              <a:rPr lang="en-US" sz="2400" dirty="0">
                <a:solidFill>
                  <a:srgbClr val="C00000"/>
                </a:solidFill>
              </a:rPr>
              <a:t>a </a:t>
            </a:r>
            <a:r>
              <a:rPr lang="en-US" sz="2400" b="1" u="sng" dirty="0">
                <a:solidFill>
                  <a:srgbClr val="C00000"/>
                </a:solidFill>
              </a:rPr>
              <a:t>disciple</a:t>
            </a:r>
            <a:r>
              <a:rPr lang="en-US" sz="2400" dirty="0">
                <a:solidFill>
                  <a:srgbClr val="C00000"/>
                </a:solidFill>
              </a:rPr>
              <a:t> of Jesus is where the real opportunity </a:t>
            </a:r>
            <a:r>
              <a:rPr lang="en-US" sz="2400" dirty="0" smtClean="0">
                <a:solidFill>
                  <a:srgbClr val="C00000"/>
                </a:solidFill>
              </a:rPr>
              <a:t>lies </a:t>
            </a:r>
            <a:r>
              <a:rPr lang="en-US" sz="2400" dirty="0">
                <a:solidFill>
                  <a:srgbClr val="C00000"/>
                </a:solidFill>
              </a:rPr>
              <a:t>to change our </a:t>
            </a:r>
            <a:r>
              <a:rPr lang="en-US" sz="2400" dirty="0" smtClean="0">
                <a:solidFill>
                  <a:srgbClr val="C00000"/>
                </a:solidFill>
              </a:rPr>
              <a:t>character.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Hebrews 5:11-14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9029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Бог хочет, чтобы мы использовали свой характер, чтобы </a:t>
            </a:r>
            <a:r>
              <a:rPr lang="ru-RU" sz="3200" b="1" u="sng" dirty="0">
                <a:solidFill>
                  <a:srgbClr val="C00000"/>
                </a:solidFill>
              </a:rPr>
              <a:t>направлять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нас в любых ситуациях, с которыми мы сталкиваемся каждый день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29210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God </a:t>
            </a:r>
            <a:r>
              <a:rPr lang="en-US" sz="2400" dirty="0">
                <a:solidFill>
                  <a:srgbClr val="C00000"/>
                </a:solidFill>
              </a:rPr>
              <a:t>wants us to use our character to </a:t>
            </a:r>
            <a:r>
              <a:rPr lang="en-US" sz="2400" b="1" u="sng" dirty="0">
                <a:solidFill>
                  <a:srgbClr val="C00000"/>
                </a:solidFill>
              </a:rPr>
              <a:t>direct</a:t>
            </a:r>
            <a:r>
              <a:rPr lang="en-US" sz="2400" dirty="0">
                <a:solidFill>
                  <a:srgbClr val="C00000"/>
                </a:solidFill>
              </a:rPr>
              <a:t> us in our responses to every situation we face each day.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336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Г.	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Взращивая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последователей Христа,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отдаем главный приоритет тому,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помогаем студентам развивать христианский характер.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0">
              <a:buNone/>
            </a:pPr>
            <a:r>
              <a:rPr lang="pt-B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to give high priority to helping our students develop Christian character in their lives.</a:t>
            </a:r>
          </a:p>
          <a:p>
            <a:endParaRPr lang="en-US" sz="2000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72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81600"/>
          </a:xfrm>
        </p:spPr>
        <p:txBody>
          <a:bodyPr>
            <a:normAutofit/>
          </a:bodyPr>
          <a:lstStyle/>
          <a:p>
            <a:pPr marL="465138" lvl="0" indent="-465138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1. 	</a:t>
            </a:r>
            <a:r>
              <a:rPr lang="ru-RU" sz="2800" dirty="0" smtClean="0"/>
              <a:t>Формирование характера происходит благодаря </a:t>
            </a:r>
            <a:r>
              <a:rPr lang="ru-RU" sz="2800" b="1" u="sng" dirty="0" smtClean="0">
                <a:solidFill>
                  <a:srgbClr val="C00000"/>
                </a:solidFill>
              </a:rPr>
              <a:t>намерению</a:t>
            </a:r>
            <a:r>
              <a:rPr lang="ru-RU" sz="2800" dirty="0" smtClean="0"/>
              <a:t>, с которым мы желаем отложить нечестивые привычки, а вместо этого насаждать и взращивать то, что угодно Богу.</a:t>
            </a:r>
            <a:endParaRPr lang="en-US" sz="2800" dirty="0" smtClean="0"/>
          </a:p>
          <a:p>
            <a:pPr marL="465138" lvl="0" indent="-465138"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Character formation takes place because of a very </a:t>
            </a:r>
            <a:r>
              <a:rPr lang="en-US" sz="2200" b="1" u="sng" dirty="0" smtClean="0">
                <a:solidFill>
                  <a:srgbClr val="C00000"/>
                </a:solidFill>
              </a:rPr>
              <a:t>intentional</a:t>
            </a:r>
            <a:r>
              <a:rPr lang="en-US" sz="2200" dirty="0" smtClean="0">
                <a:solidFill>
                  <a:srgbClr val="C00000"/>
                </a:solidFill>
              </a:rPr>
              <a:t> process where we seek to put out of our lives ungodly character traits and plant and grow godly character traits.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b="15173"/>
          <a:stretch/>
        </p:blipFill>
        <p:spPr>
          <a:xfrm>
            <a:off x="1600200" y="4216487"/>
            <a:ext cx="5870028" cy="26415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562600"/>
          </a:xfrm>
        </p:spPr>
        <p:txBody>
          <a:bodyPr>
            <a:normAutofit/>
          </a:bodyPr>
          <a:lstStyle/>
          <a:p>
            <a:pPr marL="566738" indent="-566738">
              <a:buAutoNum type="arabicPeriod" startAt="2"/>
            </a:pPr>
            <a:r>
              <a:rPr lang="ru-RU" sz="3200" dirty="0" smtClean="0"/>
              <a:t>Воспитывая учеников Христа, следует прежде всего самим быть </a:t>
            </a:r>
            <a:r>
              <a:rPr lang="ru-RU" sz="3200" b="1" u="sng" dirty="0" smtClean="0">
                <a:solidFill>
                  <a:srgbClr val="C00000"/>
                </a:solidFill>
              </a:rPr>
              <a:t>образцом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христианского характера 24 часа в сутки 7 дней в неделю. 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1200" dirty="0" smtClean="0"/>
          </a:p>
          <a:p>
            <a:pPr marL="57785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As </a:t>
            </a:r>
            <a:r>
              <a:rPr lang="en-US" sz="2000" dirty="0">
                <a:solidFill>
                  <a:srgbClr val="C00000"/>
                </a:solidFill>
              </a:rPr>
              <a:t>a </a:t>
            </a:r>
            <a:r>
              <a:rPr lang="en-US" sz="2000" dirty="0" err="1">
                <a:solidFill>
                  <a:srgbClr val="C00000"/>
                </a:solidFill>
              </a:rPr>
              <a:t>discipler</a:t>
            </a:r>
            <a:r>
              <a:rPr lang="en-US" sz="2000" dirty="0">
                <a:solidFill>
                  <a:srgbClr val="C00000"/>
                </a:solidFill>
              </a:rPr>
              <a:t>, we must first </a:t>
            </a:r>
            <a:r>
              <a:rPr lang="en-US" sz="2000" b="1" u="sng" dirty="0">
                <a:solidFill>
                  <a:srgbClr val="C00000"/>
                </a:solidFill>
              </a:rPr>
              <a:t>model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Christian </a:t>
            </a:r>
            <a:r>
              <a:rPr lang="en-US" sz="2000" dirty="0">
                <a:solidFill>
                  <a:srgbClr val="C00000"/>
                </a:solidFill>
              </a:rPr>
              <a:t>character in our lives </a:t>
            </a:r>
            <a:r>
              <a:rPr lang="en-US" sz="2000" dirty="0" smtClean="0">
                <a:solidFill>
                  <a:srgbClr val="C00000"/>
                </a:solidFill>
              </a:rPr>
              <a:t>24 hours a day, 7 days a week.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33" y="3808320"/>
            <a:ext cx="4520267" cy="31258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2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ru-RU" sz="3600" dirty="0" smtClean="0"/>
              <a:t>Как научить развивать свой характер?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200" b="1" dirty="0" smtClean="0">
                <a:solidFill>
                  <a:srgbClr val="C00000"/>
                </a:solidFill>
              </a:rPr>
              <a:t>How </a:t>
            </a:r>
            <a:r>
              <a:rPr lang="en-US" sz="2200" b="1" dirty="0">
                <a:solidFill>
                  <a:srgbClr val="C00000"/>
                </a:solidFill>
              </a:rPr>
              <a:t>do we teach character </a:t>
            </a:r>
            <a:r>
              <a:rPr lang="en-US" sz="2200" b="1" dirty="0" smtClean="0">
                <a:solidFill>
                  <a:srgbClr val="C00000"/>
                </a:solidFill>
              </a:rPr>
              <a:t>development?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 marL="1146175" lvl="0" indent="-681038">
              <a:spcBef>
                <a:spcPts val="0"/>
              </a:spcBef>
              <a:spcAft>
                <a:spcPts val="2000"/>
              </a:spcAft>
              <a:buNone/>
              <a:tabLst>
                <a:tab pos="1138238" algn="l"/>
              </a:tabLst>
            </a:pPr>
            <a:r>
              <a:rPr lang="en-US" sz="3600" dirty="0" smtClean="0">
                <a:latin typeface="Wingdings"/>
                <a:ea typeface="Calibri"/>
                <a:cs typeface="Wingdings"/>
              </a:rPr>
              <a:t>Ø	</a:t>
            </a:r>
            <a:r>
              <a:rPr lang="ru-RU" sz="3600" dirty="0" smtClean="0"/>
              <a:t>Не просто проповедуя об этом</a:t>
            </a:r>
            <a:r>
              <a:rPr lang="en-US" sz="3600" dirty="0" smtClean="0"/>
              <a:t>    </a:t>
            </a:r>
            <a:r>
              <a:rPr lang="pt-BR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not </a:t>
            </a:r>
            <a:r>
              <a:rPr lang="pt-BR" sz="2000" dirty="0">
                <a:solidFill>
                  <a:srgbClr val="C00000"/>
                </a:solidFill>
                <a:latin typeface="Times New Roman"/>
                <a:ea typeface="Calibri"/>
              </a:rPr>
              <a:t>simply </a:t>
            </a:r>
            <a:r>
              <a:rPr lang="pt-BR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preaching </a:t>
            </a:r>
            <a:endParaRPr lang="en-US" sz="3600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1146175" lvl="0" indent="-681038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600" dirty="0" smtClean="0">
                <a:latin typeface="Wingdings"/>
                <a:ea typeface="Calibri"/>
                <a:cs typeface="Wingdings"/>
              </a:rPr>
              <a:t>Ø	</a:t>
            </a:r>
            <a:r>
              <a:rPr lang="ru-RU" sz="3600" dirty="0" smtClean="0"/>
              <a:t>Не просто поучая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pt-BR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not </a:t>
            </a:r>
            <a:r>
              <a:rPr lang="pt-BR" sz="2000" dirty="0">
                <a:solidFill>
                  <a:srgbClr val="C00000"/>
                </a:solidFill>
                <a:latin typeface="Times New Roman"/>
                <a:ea typeface="Calibri"/>
              </a:rPr>
              <a:t>simply teaching</a:t>
            </a:r>
            <a:endParaRPr lang="en-US" sz="3600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1146175" lvl="0" indent="-681038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 dirty="0" smtClean="0">
                <a:latin typeface="Wingdings"/>
                <a:ea typeface="Calibri"/>
                <a:cs typeface="Wingdings"/>
              </a:rPr>
              <a:t>Ø	</a:t>
            </a:r>
            <a:r>
              <a:rPr lang="ru-RU" sz="3600" dirty="0" smtClean="0"/>
              <a:t>Не просто консультируя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pt-BR" sz="2000" dirty="0" smtClean="0">
                <a:solidFill>
                  <a:srgbClr val="C00000"/>
                </a:solidFill>
                <a:latin typeface="Times New Roman"/>
                <a:ea typeface="Calibri"/>
              </a:rPr>
              <a:t>not </a:t>
            </a:r>
            <a:r>
              <a:rPr lang="pt-BR" sz="2000" dirty="0">
                <a:solidFill>
                  <a:srgbClr val="C00000"/>
                </a:solidFill>
                <a:latin typeface="Times New Roman"/>
                <a:ea typeface="Calibri"/>
              </a:rPr>
              <a:t>simply counseling</a:t>
            </a:r>
            <a:endParaRPr lang="en-US" sz="3600" dirty="0">
              <a:solidFill>
                <a:srgbClr val="C00000"/>
              </a:solidFill>
              <a:latin typeface="Times New Roman"/>
              <a:ea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679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3886200"/>
            <a:ext cx="961171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7345">
              <a:spcAft>
                <a:spcPts val="1000"/>
              </a:spcAft>
            </a:pPr>
            <a:r>
              <a:rPr lang="ru-RU" sz="2800" b="1" dirty="0" smtClean="0"/>
              <a:t>Мысли</a:t>
            </a:r>
            <a:r>
              <a:rPr lang="pt-BR" sz="2600" b="1" dirty="0" smtClean="0">
                <a:latin typeface="Arial"/>
                <a:ea typeface="Calibri"/>
              </a:rPr>
              <a:t>  </a:t>
            </a:r>
            <a:r>
              <a:rPr lang="pt-BR" sz="2600" b="1" dirty="0" smtClean="0">
                <a:latin typeface="Wingdings 3"/>
                <a:ea typeface="Calibri"/>
              </a:rPr>
              <a:t>[</a:t>
            </a:r>
            <a:r>
              <a:rPr lang="ru-RU" sz="2800" b="1" dirty="0" smtClean="0"/>
              <a:t>Действия </a:t>
            </a:r>
            <a:r>
              <a:rPr lang="pt-BR" sz="2600" b="1" dirty="0" smtClean="0">
                <a:latin typeface="Wingdings 3"/>
                <a:ea typeface="Calibri"/>
              </a:rPr>
              <a:t>[</a:t>
            </a:r>
            <a:r>
              <a:rPr lang="ru-RU" sz="2800" b="1" dirty="0" smtClean="0"/>
              <a:t>Отношение </a:t>
            </a:r>
            <a:r>
              <a:rPr lang="pt-BR" sz="2600" b="1" dirty="0" smtClean="0">
                <a:latin typeface="Wingdings 3"/>
                <a:ea typeface="Calibri"/>
              </a:rPr>
              <a:t>[</a:t>
            </a:r>
            <a:r>
              <a:rPr lang="ru-RU" sz="2800" b="1" dirty="0" smtClean="0"/>
              <a:t>Характер</a:t>
            </a:r>
            <a:endParaRPr lang="pt-BR" sz="2600" b="1" dirty="0" smtClean="0">
              <a:latin typeface="Arial"/>
              <a:ea typeface="Calibri"/>
            </a:endParaRPr>
          </a:p>
          <a:p>
            <a:pPr indent="347345">
              <a:spcAft>
                <a:spcPts val="1000"/>
              </a:spcAft>
            </a:pPr>
            <a:endParaRPr lang="pt-BR" sz="2800" b="1" dirty="0" smtClean="0">
              <a:latin typeface="Arial"/>
              <a:ea typeface="Calibri"/>
            </a:endParaRPr>
          </a:p>
          <a:p>
            <a:pPr indent="347345">
              <a:spcAft>
                <a:spcPts val="10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Thoughts  </a:t>
            </a:r>
            <a:r>
              <a:rPr lang="pt-BR" sz="2400" b="1" dirty="0" smtClean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   Actions  </a:t>
            </a:r>
            <a:r>
              <a:rPr lang="pt-BR" sz="2400" b="1" dirty="0" smtClean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   Attitudes  </a:t>
            </a:r>
            <a:r>
              <a:rPr lang="pt-BR" sz="2400" b="1" dirty="0" smtClean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   Character</a:t>
            </a:r>
            <a:endParaRPr lang="en-US" sz="2400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indent="347345">
              <a:spcAft>
                <a:spcPts val="1000"/>
              </a:spcAft>
            </a:pPr>
            <a:endParaRPr lang="en-US" sz="2800" b="1" dirty="0">
              <a:latin typeface="Times New Roman"/>
              <a:ea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33497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0" indent="-465138"/>
            <a:r>
              <a:rPr lang="pt-BR" sz="3200" dirty="0" smtClean="0"/>
              <a:t>3.	</a:t>
            </a:r>
            <a:r>
              <a:rPr lang="ru-RU" sz="3600" b="1" dirty="0" smtClean="0"/>
              <a:t>Развитие христианского характера начинается </a:t>
            </a:r>
            <a:r>
              <a:rPr lang="ru-RU" sz="3600" b="1" u="sng" dirty="0" smtClean="0">
                <a:solidFill>
                  <a:srgbClr val="C00000"/>
                </a:solidFill>
              </a:rPr>
              <a:t>в мыслях</a:t>
            </a:r>
            <a:r>
              <a:rPr lang="ru-RU" sz="3600" b="1" dirty="0" smtClean="0"/>
              <a:t>. </a:t>
            </a:r>
            <a:endParaRPr lang="en-US" sz="3600" dirty="0" smtClean="0"/>
          </a:p>
          <a:p>
            <a:pPr marL="465138" indent="-465138"/>
            <a:r>
              <a:rPr lang="pt-BR" sz="3200" dirty="0" smtClean="0">
                <a:solidFill>
                  <a:srgbClr val="C00000"/>
                </a:solidFill>
              </a:rPr>
              <a:t>     </a:t>
            </a:r>
            <a:r>
              <a:rPr lang="en-US" sz="2000" dirty="0" smtClean="0">
                <a:solidFill>
                  <a:srgbClr val="C00000"/>
                </a:solidFill>
              </a:rPr>
              <a:t>Developing </a:t>
            </a:r>
            <a:r>
              <a:rPr lang="en-US" sz="2000" dirty="0">
                <a:solidFill>
                  <a:srgbClr val="C00000"/>
                </a:solidFill>
              </a:rPr>
              <a:t>Christian character starts in our </a:t>
            </a:r>
            <a:r>
              <a:rPr lang="en-US" sz="2000" b="1" u="sng" dirty="0">
                <a:solidFill>
                  <a:srgbClr val="C00000"/>
                </a:solidFill>
              </a:rPr>
              <a:t>mind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95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36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36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spcAft>
                <a:spcPts val="2000"/>
              </a:spcAft>
              <a:buNone/>
            </a:pPr>
            <a:r>
              <a:rPr lang="ru-RU" sz="3600" dirty="0" smtClean="0"/>
              <a:t>Духовные дары Божий дар для меня. </a:t>
            </a: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Spiritual gifts are God’s gift to me.</a:t>
            </a:r>
          </a:p>
          <a:p>
            <a:pPr marL="0" indent="0">
              <a:buNone/>
            </a:pPr>
            <a:r>
              <a:rPr lang="ru-RU" sz="3600" dirty="0"/>
              <a:t>Ч</a:t>
            </a:r>
            <a:r>
              <a:rPr lang="ru-RU" sz="3600" dirty="0" smtClean="0"/>
              <a:t>то </a:t>
            </a:r>
            <a:r>
              <a:rPr lang="ru-RU" sz="3600" dirty="0"/>
              <a:t>действительно </a:t>
            </a:r>
            <a:r>
              <a:rPr lang="ru-RU" sz="3600" dirty="0" smtClean="0"/>
              <a:t>должно впечатлять нас в других людях, так это христианский характер – </a:t>
            </a:r>
            <a:r>
              <a:rPr lang="ru-RU" sz="3600" dirty="0"/>
              <a:t>это </a:t>
            </a:r>
            <a:r>
              <a:rPr lang="ru-RU" sz="3600" dirty="0" smtClean="0"/>
              <a:t>их </a:t>
            </a:r>
            <a:r>
              <a:rPr lang="ru-RU" sz="3600" b="1" u="sng" dirty="0">
                <a:solidFill>
                  <a:srgbClr val="C00000"/>
                </a:solidFill>
              </a:rPr>
              <a:t>дар</a:t>
            </a:r>
            <a:r>
              <a:rPr lang="ru-RU" sz="3600" dirty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Богу.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>
                <a:solidFill>
                  <a:srgbClr val="FF0000"/>
                </a:solidFill>
              </a:rPr>
              <a:t>What we should be impressed with when we look at other people is their Christian character—this is their </a:t>
            </a:r>
            <a:r>
              <a:rPr lang="en-US" sz="2400" b="1" u="sng" dirty="0">
                <a:solidFill>
                  <a:srgbClr val="FF0000"/>
                </a:solidFill>
              </a:rPr>
              <a:t>gift</a:t>
            </a:r>
            <a:r>
              <a:rPr lang="en-US" sz="2400" dirty="0">
                <a:solidFill>
                  <a:srgbClr val="FF0000"/>
                </a:solidFill>
              </a:rPr>
              <a:t> to God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85000" lnSpcReduction="20000"/>
          </a:bodyPr>
          <a:lstStyle/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300" dirty="0" smtClean="0"/>
              <a:t>Правильные мысли ведут к правильным действиям.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Right thoughts lead to right actions. </a:t>
            </a: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300" dirty="0" smtClean="0"/>
              <a:t>Правильные действия приводят к правильному отношению.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Right actions lead to right attitudes. </a:t>
            </a: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300" dirty="0" smtClean="0"/>
              <a:t>Правильное отношение со временем приводит к благочестивому характеру.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Right attitudes, applied </a:t>
            </a:r>
            <a:r>
              <a:rPr lang="en-US" sz="2400" b="1" u="sng" dirty="0" smtClean="0">
                <a:solidFill>
                  <a:srgbClr val="C00000"/>
                </a:solidFill>
              </a:rPr>
              <a:t>consistently</a:t>
            </a:r>
            <a:r>
              <a:rPr lang="en-US" sz="2400" dirty="0" smtClean="0">
                <a:solidFill>
                  <a:srgbClr val="C00000"/>
                </a:solidFill>
              </a:rPr>
              <a:t> over </a:t>
            </a:r>
            <a:r>
              <a:rPr lang="en-US" sz="2400" b="1" u="sng" dirty="0" smtClean="0">
                <a:solidFill>
                  <a:srgbClr val="C00000"/>
                </a:solidFill>
              </a:rPr>
              <a:t>time</a:t>
            </a:r>
            <a:r>
              <a:rPr lang="en-US" sz="2400" dirty="0" smtClean="0">
                <a:solidFill>
                  <a:srgbClr val="C00000"/>
                </a:solidFill>
              </a:rPr>
              <a:t> produce Godly character.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28600" y="762001"/>
            <a:ext cx="9611710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7345">
              <a:spcAft>
                <a:spcPts val="1000"/>
              </a:spcAft>
            </a:pPr>
            <a:r>
              <a:rPr lang="ru-RU" sz="2800" b="1" dirty="0" smtClean="0"/>
              <a:t>Мысли</a:t>
            </a:r>
            <a:r>
              <a:rPr lang="pt-BR" sz="2800" b="1" dirty="0" smtClean="0">
                <a:latin typeface="Arial"/>
                <a:ea typeface="Calibri"/>
              </a:rPr>
              <a:t>  </a:t>
            </a:r>
            <a:r>
              <a:rPr lang="pt-BR" sz="2800" b="1" dirty="0" smtClean="0">
                <a:latin typeface="Wingdings 3"/>
                <a:ea typeface="Calibri"/>
              </a:rPr>
              <a:t>[ </a:t>
            </a:r>
            <a:r>
              <a:rPr lang="ru-RU" sz="2800" b="1" dirty="0" smtClean="0"/>
              <a:t>Действия </a:t>
            </a:r>
            <a:r>
              <a:rPr lang="pt-BR" sz="2800" b="1" dirty="0" smtClean="0">
                <a:latin typeface="Wingdings 3"/>
                <a:ea typeface="Calibri"/>
              </a:rPr>
              <a:t>[</a:t>
            </a:r>
            <a:r>
              <a:rPr lang="ru-RU" sz="2800" b="1" dirty="0" smtClean="0"/>
              <a:t>Отношение </a:t>
            </a:r>
            <a:r>
              <a:rPr lang="pt-BR" sz="2800" b="1" dirty="0" smtClean="0">
                <a:latin typeface="Wingdings 3"/>
                <a:ea typeface="Calibri"/>
              </a:rPr>
              <a:t>[ </a:t>
            </a:r>
            <a:r>
              <a:rPr lang="ru-RU" sz="2800" b="1" dirty="0" smtClean="0"/>
              <a:t>Характер</a:t>
            </a:r>
            <a:endParaRPr lang="pt-BR" sz="2800" b="1" dirty="0" smtClean="0">
              <a:latin typeface="Arial"/>
              <a:ea typeface="Calibri"/>
            </a:endParaRPr>
          </a:p>
          <a:p>
            <a:pPr indent="347345">
              <a:spcAft>
                <a:spcPts val="10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Thoughts  </a:t>
            </a:r>
            <a:r>
              <a:rPr lang="pt-BR" sz="2400" b="1" dirty="0" smtClean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   Actions       </a:t>
            </a:r>
            <a:r>
              <a:rPr lang="pt-BR" sz="2400" b="1" dirty="0" smtClean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   Attitudes        </a:t>
            </a:r>
            <a:r>
              <a:rPr lang="pt-BR" sz="2400" b="1" dirty="0" smtClean="0">
                <a:solidFill>
                  <a:srgbClr val="C00000"/>
                </a:solidFill>
                <a:latin typeface="Wingdings 3"/>
                <a:ea typeface="Calibri"/>
              </a:rPr>
              <a:t>[</a:t>
            </a:r>
            <a:r>
              <a:rPr lang="pt-BR" sz="2400" b="1" dirty="0" smtClean="0">
                <a:solidFill>
                  <a:srgbClr val="C00000"/>
                </a:solidFill>
                <a:latin typeface="Arial"/>
                <a:ea typeface="Calibri"/>
              </a:rPr>
              <a:t>   Character</a:t>
            </a:r>
            <a:endParaRPr lang="en-US" sz="2400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indent="347345">
              <a:spcAft>
                <a:spcPts val="1000"/>
              </a:spcAft>
            </a:pPr>
            <a:endParaRPr lang="en-US" sz="2800" b="1" dirty="0">
              <a:latin typeface="Times New Roman"/>
              <a:ea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088"/>
            <a:ext cx="8229600" cy="3791712"/>
          </a:xfrm>
        </p:spPr>
        <p:txBody>
          <a:bodyPr>
            <a:noAutofit/>
          </a:bodyPr>
          <a:lstStyle/>
          <a:p>
            <a:pPr marL="457200" marR="0" lvl="0" indent="-457200">
              <a:spcBef>
                <a:spcPts val="0"/>
              </a:spcBef>
            </a:pPr>
            <a:r>
              <a:rPr lang="en-US" sz="3600" b="1" dirty="0" smtClean="0">
                <a:ea typeface="SimSun"/>
                <a:cs typeface="Mangal"/>
              </a:rPr>
              <a:t>4.	</a:t>
            </a:r>
            <a:r>
              <a:rPr lang="ru-RU" sz="3600" b="1" dirty="0" smtClean="0">
                <a:ea typeface="SimSun"/>
                <a:cs typeface="Mangal"/>
              </a:rPr>
              <a:t>Характер </a:t>
            </a:r>
            <a:r>
              <a:rPr lang="ru-RU" sz="3600" b="1" dirty="0">
                <a:ea typeface="SimSun"/>
                <a:cs typeface="Mangal"/>
              </a:rPr>
              <a:t>формируется постепенно, особенно, когда мне приходится сталкиваться с </a:t>
            </a:r>
            <a:r>
              <a:rPr lang="ru-RU" sz="3600" b="1" u="sng" dirty="0">
                <a:solidFill>
                  <a:srgbClr val="FF0000"/>
                </a:solidFill>
                <a:ea typeface="SimSun"/>
                <a:cs typeface="Mangal"/>
              </a:rPr>
              <a:t>проблемами</a:t>
            </a:r>
            <a:r>
              <a:rPr lang="ru-RU" sz="3600" b="1" dirty="0">
                <a:ea typeface="SimSun"/>
                <a:cs typeface="Mangal"/>
              </a:rPr>
              <a:t> </a:t>
            </a:r>
            <a:r>
              <a:rPr lang="ru-RU" sz="3600" b="1" dirty="0" smtClean="0">
                <a:ea typeface="SimSun"/>
                <a:cs typeface="Mangal"/>
              </a:rPr>
              <a:t>в своих повседневных делах. </a:t>
            </a:r>
            <a:r>
              <a:rPr lang="en-US" sz="3600" b="1" dirty="0" smtClean="0">
                <a:ea typeface="SimSun"/>
                <a:cs typeface="Mangal"/>
              </a:rPr>
              <a:t/>
            </a:r>
            <a:br>
              <a:rPr lang="en-US" sz="3600" b="1" dirty="0" smtClean="0">
                <a:ea typeface="SimSun"/>
                <a:cs typeface="Mangal"/>
              </a:rPr>
            </a:br>
            <a:r>
              <a:rPr lang="en-US" sz="3600" b="1" dirty="0" smtClean="0">
                <a:ea typeface="SimSun"/>
                <a:cs typeface="Mangal"/>
              </a:rPr>
              <a:t/>
            </a:r>
            <a:br>
              <a:rPr lang="en-US" sz="3600" b="1" dirty="0" smtClean="0">
                <a:ea typeface="SimSun"/>
                <a:cs typeface="Mangal"/>
              </a:rPr>
            </a:br>
            <a:r>
              <a:rPr lang="en-US" sz="2400" b="1" dirty="0">
                <a:solidFill>
                  <a:srgbClr val="C00000"/>
                </a:solidFill>
              </a:rPr>
              <a:t>Character is developed one small step at a time, especially as I face </a:t>
            </a:r>
            <a:r>
              <a:rPr lang="en-US" sz="2400" b="1" u="sng" dirty="0">
                <a:solidFill>
                  <a:srgbClr val="C00000"/>
                </a:solidFill>
              </a:rPr>
              <a:t>problems</a:t>
            </a:r>
            <a:r>
              <a:rPr lang="en-US" sz="2400" b="1" dirty="0">
                <a:solidFill>
                  <a:srgbClr val="C00000"/>
                </a:solidFill>
              </a:rPr>
              <a:t> in my daily </a:t>
            </a:r>
            <a:r>
              <a:rPr lang="en-US" sz="2400" b="1" dirty="0" smtClean="0">
                <a:solidFill>
                  <a:srgbClr val="C00000"/>
                </a:solidFill>
              </a:rPr>
              <a:t>activities.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0772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Как Иисус помогал Своим ученикам развивать благочестивый характер?</a:t>
            </a:r>
            <a:endParaRPr lang="en-US" sz="40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How </a:t>
            </a:r>
            <a:r>
              <a:rPr lang="en-US" sz="2400" dirty="0">
                <a:solidFill>
                  <a:srgbClr val="C00000"/>
                </a:solidFill>
              </a:rPr>
              <a:t>did Jesus seek to help his disciples develop Christian character in their lives?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99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/>
          </a:bodyPr>
          <a:lstStyle/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600" dirty="0" smtClean="0"/>
              <a:t>Характер невозможно благодаря </a:t>
            </a:r>
            <a:r>
              <a:rPr lang="ru-RU" sz="3600" b="1" u="sng" dirty="0" smtClean="0">
                <a:solidFill>
                  <a:srgbClr val="C00000"/>
                </a:solidFill>
              </a:rPr>
              <a:t>разовой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молитве или действию.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Character is not developed by a </a:t>
            </a:r>
            <a:r>
              <a:rPr lang="en-US" sz="2200" b="1" u="sng" dirty="0" smtClean="0">
                <a:solidFill>
                  <a:srgbClr val="C00000"/>
                </a:solidFill>
              </a:rPr>
              <a:t>single</a:t>
            </a:r>
            <a:r>
              <a:rPr lang="en-US" sz="2200" dirty="0" smtClean="0">
                <a:solidFill>
                  <a:srgbClr val="C00000"/>
                </a:solidFill>
              </a:rPr>
              <a:t> prayer or action. </a:t>
            </a: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600" dirty="0" smtClean="0"/>
              <a:t>Он развивается через постоянное применение библейских принципов.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It is developed through a consistent application of biblical principles. </a:t>
            </a:r>
          </a:p>
          <a:p>
            <a:pPr marL="465138" indent="-465138">
              <a:spcAft>
                <a:spcPts val="15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600" dirty="0" smtClean="0"/>
              <a:t>Мой характер – это то, кем я являюсь в самой глубине моей </a:t>
            </a:r>
            <a:r>
              <a:rPr lang="ru-RU" sz="3600" b="1" u="sng" dirty="0" smtClean="0">
                <a:solidFill>
                  <a:srgbClr val="C00000"/>
                </a:solidFill>
              </a:rPr>
              <a:t>души</a:t>
            </a:r>
            <a:r>
              <a:rPr lang="ru-RU" sz="3600" dirty="0" smtClean="0"/>
              <a:t>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My character is who I am at the very depths of my </a:t>
            </a:r>
            <a:r>
              <a:rPr lang="en-US" sz="2200" b="1" u="sng" dirty="0" smtClean="0">
                <a:solidFill>
                  <a:srgbClr val="C00000"/>
                </a:solidFill>
              </a:rPr>
              <a:t>soul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038600"/>
          </a:xfrm>
        </p:spPr>
        <p:txBody>
          <a:bodyPr>
            <a:noAutofit/>
          </a:bodyPr>
          <a:lstStyle/>
          <a:p>
            <a:pPr marL="566738" indent="-566738"/>
            <a:r>
              <a:rPr lang="ru-RU" sz="3200" b="1" dirty="0"/>
              <a:t>Д.	</a:t>
            </a:r>
            <a:r>
              <a:rPr lang="ru-RU" sz="3200" b="1" dirty="0" smtClean="0"/>
              <a:t>Как сделать так, чтобы </a:t>
            </a:r>
            <a:r>
              <a:rPr lang="ru-RU" sz="3200" b="1" dirty="0"/>
              <a:t>формирование </a:t>
            </a:r>
            <a:r>
              <a:rPr lang="ru-RU" sz="3200" b="1" dirty="0" smtClean="0"/>
              <a:t>характера </a:t>
            </a:r>
            <a:r>
              <a:rPr lang="ru-RU" sz="3200" b="1" dirty="0"/>
              <a:t>было </a:t>
            </a:r>
            <a:r>
              <a:rPr lang="ru-RU" sz="3200" b="1" dirty="0" smtClean="0"/>
              <a:t>не </a:t>
            </a:r>
            <a:r>
              <a:rPr lang="ru-RU" sz="3200" b="1" dirty="0"/>
              <a:t>просто «заданием», а стало частью </a:t>
            </a:r>
            <a:r>
              <a:rPr lang="ru-RU" sz="3200" b="1" dirty="0" smtClean="0"/>
              <a:t>образа </a:t>
            </a:r>
            <a:r>
              <a:rPr lang="ru-RU" sz="3200" b="1" dirty="0"/>
              <a:t>вашей </a:t>
            </a:r>
            <a:r>
              <a:rPr lang="ru-RU" sz="3200" b="1" dirty="0" smtClean="0"/>
              <a:t>жизни</a:t>
            </a:r>
            <a:r>
              <a:rPr lang="pt-BR" sz="3200" b="1" dirty="0" smtClean="0"/>
              <a:t>? </a:t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How </a:t>
            </a:r>
            <a:r>
              <a:rPr lang="en-US" sz="2000" b="1" dirty="0">
                <a:solidFill>
                  <a:srgbClr val="C00000"/>
                </a:solidFill>
              </a:rPr>
              <a:t>do we take these from being an assignment to becoming part of our whole lifestyle?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23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13. Терпение</a:t>
            </a:r>
            <a:r>
              <a:rPr lang="en-US" b="1" dirty="0"/>
              <a:t/>
            </a:r>
            <a:br>
              <a:rPr lang="en-US" b="1" dirty="0"/>
            </a:br>
            <a:r>
              <a:rPr lang="ru-RU" sz="3100" dirty="0"/>
              <a:t>Противоположное качество – нетерпеливость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ТЕРПЕНИЕ</a:t>
            </a:r>
            <a:r>
              <a:rPr lang="ru-RU" dirty="0" smtClean="0"/>
              <a:t> </a:t>
            </a:r>
            <a:r>
              <a:rPr lang="ru-RU" dirty="0"/>
              <a:t>— Умение выждать момент для достижения личных целей. Умение как можно дольше ждать между достижением и вознаграждением. Умение воспринимать трудности как от Бога и не устанавливать Ему сроков для их устранения.</a:t>
            </a:r>
            <a:endParaRPr lang="en-US" dirty="0"/>
          </a:p>
          <a:p>
            <a:pPr marL="344488" indent="-344488">
              <a:buNone/>
            </a:pPr>
            <a:r>
              <a:rPr lang="ru-RU" dirty="0"/>
              <a:t>1.	Случается ли тебе покупать вещи раньше, чем у тебя есть вся сумма для их покупки? </a:t>
            </a:r>
            <a:endParaRPr lang="en-US" dirty="0"/>
          </a:p>
          <a:p>
            <a:pPr marL="344488" indent="-344488">
              <a:buNone/>
            </a:pPr>
            <a:r>
              <a:rPr lang="ru-RU" dirty="0"/>
              <a:t>2.	Для тебя важнее как можно скорее устранить проблему, или понять, </a:t>
            </a:r>
            <a:r>
              <a:rPr lang="ru-RU" dirty="0" smtClean="0"/>
              <a:t>для </a:t>
            </a:r>
            <a:r>
              <a:rPr lang="ru-RU" dirty="0"/>
              <a:t>чего Бог допустил ее в твоей жизни?</a:t>
            </a:r>
            <a:endParaRPr lang="en-US" dirty="0"/>
          </a:p>
          <a:p>
            <a:r>
              <a:rPr lang="ru-RU" b="1" dirty="0"/>
              <a:t>Римлянам 5:3-4  (Радостная Весть)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5323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13. Patience</a:t>
            </a:r>
            <a:br>
              <a:rPr lang="en-US" b="1" dirty="0"/>
            </a:br>
            <a:r>
              <a:rPr lang="en-US" sz="4000" dirty="0" smtClean="0"/>
              <a:t>Opposite </a:t>
            </a:r>
            <a:r>
              <a:rPr lang="en-US" sz="4000" dirty="0"/>
              <a:t>Quality — </a:t>
            </a:r>
            <a:r>
              <a:rPr lang="en-US" sz="4000" dirty="0" smtClean="0"/>
              <a:t>Restlessness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PATIENCE</a:t>
            </a:r>
            <a:r>
              <a:rPr lang="en-US" dirty="0" smtClean="0"/>
              <a:t> </a:t>
            </a:r>
            <a:r>
              <a:rPr lang="en-US" dirty="0"/>
              <a:t>— Learning how to wait to fulfill personal goals. Increasing the time you can wait between achievement and reward. Learning to accept difficult situations as from God without giving Him a deadline to remove them.</a:t>
            </a:r>
          </a:p>
          <a:p>
            <a:pPr marL="344488" indent="-344488">
              <a:buNone/>
            </a:pPr>
            <a:r>
              <a:rPr lang="en-US" dirty="0" smtClean="0"/>
              <a:t>1</a:t>
            </a:r>
            <a:r>
              <a:rPr lang="en-US" dirty="0"/>
              <a:t>.	Do you buy things before you have the money to pay for them?</a:t>
            </a:r>
          </a:p>
          <a:p>
            <a:pPr marL="344488" indent="-344488">
              <a:buNone/>
            </a:pPr>
            <a:r>
              <a:rPr lang="en-US" dirty="0"/>
              <a:t>2.	Is your primary concern to remove a problem or to see God’s purpose in allowing it to exist in the first place?</a:t>
            </a:r>
          </a:p>
          <a:p>
            <a:pPr marL="0" indent="0">
              <a:buNone/>
            </a:pPr>
            <a:r>
              <a:rPr lang="en-US" b="1" dirty="0" smtClean="0"/>
              <a:t>Romans </a:t>
            </a:r>
            <a:r>
              <a:rPr lang="en-US" b="1" dirty="0"/>
              <a:t>5:3-4  The Living Bible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5682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752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z-Cyrl-AZ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Вопросы для обсуждения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Questions for discussion </a:t>
            </a:r>
            <a:endParaRPr lang="en-US" sz="2400" b="0" i="1" dirty="0">
              <a:solidFill>
                <a:srgbClr val="00B0F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06/2016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606040" y="6400800"/>
            <a:ext cx="3642360" cy="359735"/>
          </a:xfrm>
        </p:spPr>
        <p:txBody>
          <a:bodyPr/>
          <a:lstStyle/>
          <a:p>
            <a:r>
              <a:rPr lang="en-US" smtClean="0"/>
              <a:t>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az-Cyrl-AZ" sz="4000" dirty="0" smtClean="0"/>
              <a:t>Контактная информация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 smtClean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400" dirty="0" smtClean="0"/>
          </a:p>
          <a:p>
            <a:pPr algn="ctr">
              <a:buNone/>
              <a:defRPr/>
            </a:pPr>
            <a:r>
              <a:rPr lang="en-US" sz="4400" dirty="0" smtClean="0"/>
              <a:t>www.GlobalTC.org</a:t>
            </a:r>
          </a:p>
          <a:p>
            <a:pPr algn="ctr">
              <a:buNone/>
              <a:defRPr/>
            </a:pPr>
            <a:r>
              <a:rPr 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/>
              <a:t>706-576-6555</a:t>
            </a:r>
            <a:endParaRPr lang="en-US" sz="4400" dirty="0" smtClean="0"/>
          </a:p>
        </p:txBody>
      </p:sp>
      <p:pic>
        <p:nvPicPr>
          <p:cNvPr id="1741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19600"/>
            <a:ext cx="3695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239000" y="6560344"/>
            <a:ext cx="1408272" cy="221456"/>
          </a:xfrm>
        </p:spPr>
        <p:txBody>
          <a:bodyPr/>
          <a:lstStyle/>
          <a:p>
            <a:pPr algn="ctr"/>
            <a:r>
              <a:rPr lang="en-US" smtClean="0"/>
              <a:t>06/2016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451847" y="6560344"/>
            <a:ext cx="558553" cy="221456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48840" y="6324600"/>
            <a:ext cx="4175760" cy="457200"/>
          </a:xfrm>
        </p:spPr>
        <p:txBody>
          <a:bodyPr/>
          <a:lstStyle/>
          <a:p>
            <a:r>
              <a:rPr lang="en-US" smtClean="0"/>
              <a:t>www.iTeenChallenge.org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95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3089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Мы </a:t>
            </a:r>
            <a:r>
              <a:rPr lang="ru-RU" sz="3600" dirty="0"/>
              <a:t>не говорим </a:t>
            </a:r>
            <a:r>
              <a:rPr lang="ru-RU" sz="3600" dirty="0" smtClean="0"/>
              <a:t>о </a:t>
            </a:r>
            <a:r>
              <a:rPr lang="ru-RU" sz="3600" dirty="0"/>
              <a:t>вашей </a:t>
            </a:r>
            <a:r>
              <a:rPr lang="ru-RU" sz="3600" u="sng" dirty="0">
                <a:solidFill>
                  <a:srgbClr val="C00000"/>
                </a:solidFill>
              </a:rPr>
              <a:t>личности</a:t>
            </a:r>
            <a:r>
              <a:rPr lang="ru-RU" sz="3600" u="sng" dirty="0" smtClean="0"/>
              <a:t>.</a:t>
            </a:r>
            <a:r>
              <a:rPr lang="en-US" sz="3600" u="sng" dirty="0" smtClean="0"/>
              <a:t/>
            </a:r>
            <a:br>
              <a:rPr lang="en-US" sz="3600" u="sng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We are not talking about your </a:t>
            </a:r>
            <a:r>
              <a:rPr lang="en-US" sz="2000" b="1" u="sng" dirty="0" smtClean="0">
                <a:solidFill>
                  <a:srgbClr val="C00000"/>
                </a:solidFill>
              </a:rPr>
              <a:t>personality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pt-BR" dirty="0"/>
              <a:t> </a:t>
            </a:r>
            <a:r>
              <a:rPr lang="en-US" sz="5400" b="1" dirty="0"/>
              <a:t>A</a:t>
            </a:r>
            <a:r>
              <a:rPr lang="ru-RU" sz="5400" b="1" dirty="0"/>
              <a:t>.	Что такое характер?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3600" dirty="0" smtClean="0"/>
              <a:t>	</a:t>
            </a:r>
            <a:r>
              <a:rPr lang="pt-BR" sz="2700" dirty="0" smtClean="0">
                <a:solidFill>
                  <a:srgbClr val="C00000"/>
                </a:solidFill>
              </a:rPr>
              <a:t>What is character?</a:t>
            </a:r>
            <a:endParaRPr lang="en-US" sz="2700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" b="6207"/>
          <a:stretch/>
        </p:blipFill>
        <p:spPr>
          <a:xfrm>
            <a:off x="2057400" y="3061560"/>
            <a:ext cx="4789394" cy="37964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98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Autofit/>
          </a:bodyPr>
          <a:lstStyle/>
          <a:p>
            <a:pPr marL="685800" indent="-685800"/>
            <a:r>
              <a:rPr lang="en-US" sz="4000" b="1" dirty="0" smtClean="0"/>
              <a:t>A</a:t>
            </a:r>
            <a:r>
              <a:rPr lang="ru-RU" sz="4000" b="1" dirty="0" smtClean="0"/>
              <a:t>.	Что такое характер?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What </a:t>
            </a:r>
            <a:r>
              <a:rPr lang="en-US" sz="2400" b="1" dirty="0">
                <a:solidFill>
                  <a:srgbClr val="C00000"/>
                </a:solidFill>
              </a:rPr>
              <a:t>is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«Характер – это желание поступать </a:t>
            </a:r>
            <a:r>
              <a:rPr lang="ru-RU" sz="3600" u="sng" dirty="0" smtClean="0">
                <a:solidFill>
                  <a:srgbClr val="C00000"/>
                </a:solidFill>
              </a:rPr>
              <a:t>правильно</a:t>
            </a:r>
            <a:r>
              <a:rPr lang="ru-RU" sz="3600" dirty="0" smtClean="0"/>
              <a:t>, по мнению </a:t>
            </a:r>
            <a:r>
              <a:rPr lang="ru-RU" sz="3600" u="sng" dirty="0" smtClean="0">
                <a:solidFill>
                  <a:srgbClr val="C00000"/>
                </a:solidFill>
              </a:rPr>
              <a:t>Бога</a:t>
            </a:r>
            <a:r>
              <a:rPr lang="ru-RU" sz="3600" dirty="0" smtClean="0"/>
              <a:t>, чего бы это ни стоило» </a:t>
            </a:r>
            <a:r>
              <a:rPr lang="pt-BR" sz="2400" dirty="0" smtClean="0"/>
              <a:t> </a:t>
            </a:r>
            <a:r>
              <a:rPr lang="ru-RU" sz="2400" dirty="0" smtClean="0"/>
              <a:t>Энди Стэнли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Character </a:t>
            </a:r>
            <a:r>
              <a:rPr lang="en-US" sz="2400" dirty="0">
                <a:solidFill>
                  <a:srgbClr val="C00000"/>
                </a:solidFill>
              </a:rPr>
              <a:t>is the will to do what is </a:t>
            </a:r>
            <a:r>
              <a:rPr lang="en-US" sz="2400" b="1" u="sng" dirty="0">
                <a:solidFill>
                  <a:srgbClr val="C00000"/>
                </a:solidFill>
              </a:rPr>
              <a:t>right</a:t>
            </a:r>
            <a:r>
              <a:rPr lang="en-US" sz="2400" dirty="0">
                <a:solidFill>
                  <a:srgbClr val="C00000"/>
                </a:solidFill>
              </a:rPr>
              <a:t>, as </a:t>
            </a:r>
            <a:r>
              <a:rPr lang="en-US" sz="2400" b="1" u="sng" dirty="0">
                <a:solidFill>
                  <a:srgbClr val="C00000"/>
                </a:solidFill>
              </a:rPr>
              <a:t>God</a:t>
            </a:r>
            <a:r>
              <a:rPr lang="en-US" sz="2400" dirty="0">
                <a:solidFill>
                  <a:srgbClr val="C00000"/>
                </a:solidFill>
              </a:rPr>
              <a:t> defines right, regardless of the cost.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					Quote </a:t>
            </a:r>
            <a:r>
              <a:rPr lang="en-US" sz="2400" dirty="0">
                <a:solidFill>
                  <a:srgbClr val="C00000"/>
                </a:solidFill>
              </a:rPr>
              <a:t>by Andy Stanley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4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>
            <a:noAutofit/>
          </a:bodyPr>
          <a:lstStyle/>
          <a:p>
            <a:pPr marL="685800" indent="-685800"/>
            <a:r>
              <a:rPr lang="en-US" sz="4000" b="1" dirty="0" smtClean="0"/>
              <a:t>A.	</a:t>
            </a:r>
            <a:r>
              <a:rPr lang="ru-RU" sz="4400" b="1" dirty="0" smtClean="0"/>
              <a:t>Что такое характер? 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What </a:t>
            </a:r>
            <a:r>
              <a:rPr lang="en-US" sz="2400" b="1" dirty="0">
                <a:solidFill>
                  <a:srgbClr val="C00000"/>
                </a:solidFill>
              </a:rPr>
              <a:t>is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800600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ru-RU" sz="3200" dirty="0" smtClean="0"/>
              <a:t>Мужи и жены Божьи, обладающие характером, готовы признать, что есть внешние стандарты добра и зла, которым следует подчиняться</a:t>
            </a:r>
            <a:r>
              <a:rPr lang="en-US" sz="3200" dirty="0" smtClean="0"/>
              <a:t>.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ru-RU" sz="2400" i="1" dirty="0" smtClean="0"/>
              <a:t> </a:t>
            </a:r>
            <a:r>
              <a:rPr lang="en-US" sz="2400" i="1" dirty="0" smtClean="0"/>
              <a:t>--</a:t>
            </a:r>
            <a:r>
              <a:rPr lang="ru-RU" sz="2000" dirty="0" smtClean="0"/>
              <a:t>Энди Стэнли</a:t>
            </a:r>
            <a:endParaRPr lang="en-US" sz="2800" dirty="0"/>
          </a:p>
          <a:p>
            <a:pPr marL="0" indent="0">
              <a:spcAft>
                <a:spcPts val="150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Men </a:t>
            </a:r>
            <a:r>
              <a:rPr lang="en-US" sz="2400" dirty="0">
                <a:solidFill>
                  <a:srgbClr val="C00000"/>
                </a:solidFill>
              </a:rPr>
              <a:t>and women of character are willing to recognize there is a standard of right and wrong outside of us that we need to submit ourselves to. </a:t>
            </a:r>
            <a:r>
              <a:rPr lang="en-US" sz="2400" dirty="0" smtClean="0">
                <a:solidFill>
                  <a:srgbClr val="C00000"/>
                </a:solidFill>
              </a:rPr>
              <a:t>                                 </a:t>
            </a:r>
            <a:r>
              <a:rPr lang="en-US" sz="2000" dirty="0" smtClean="0">
                <a:solidFill>
                  <a:srgbClr val="C00000"/>
                </a:solidFill>
              </a:rPr>
              <a:t>Quote </a:t>
            </a:r>
            <a:r>
              <a:rPr lang="en-US" sz="2000" dirty="0">
                <a:solidFill>
                  <a:srgbClr val="C00000"/>
                </a:solidFill>
              </a:rPr>
              <a:t>by Andy Stanley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4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>
            <a:noAutofit/>
          </a:bodyPr>
          <a:lstStyle/>
          <a:p>
            <a:pPr marL="685800" indent="-685800"/>
            <a:r>
              <a:rPr lang="en-US" sz="4000" b="1" dirty="0" smtClean="0"/>
              <a:t>A.	</a:t>
            </a:r>
            <a:r>
              <a:rPr lang="ru-RU" sz="4000" b="1" dirty="0" smtClean="0"/>
              <a:t>Что такое характер? 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What </a:t>
            </a:r>
            <a:r>
              <a:rPr lang="en-US" sz="2400" b="1" dirty="0">
                <a:solidFill>
                  <a:srgbClr val="C00000"/>
                </a:solidFill>
              </a:rPr>
              <a:t>is character?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4114800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ru-RU" sz="3200" dirty="0" smtClean="0"/>
              <a:t>Мы должны быть дальновидны и готовы к действиям в нашем стремлении к обладанию характером, тогда Бог будет использовать наш характер, чтобы вести нас.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					</a:t>
            </a:r>
            <a:r>
              <a:rPr lang="ru-RU" sz="2400" dirty="0" smtClean="0"/>
              <a:t>Цитата Энди Стэнли</a:t>
            </a:r>
            <a:r>
              <a:rPr lang="en-US" sz="3200" dirty="0" smtClean="0"/>
              <a:t> 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We </a:t>
            </a:r>
            <a:r>
              <a:rPr lang="en-US" sz="2400" dirty="0">
                <a:solidFill>
                  <a:srgbClr val="C00000"/>
                </a:solidFill>
              </a:rPr>
              <a:t>must be proactive and intentional in our pursuit of character and God will use our character to guide us</a:t>
            </a:r>
            <a:r>
              <a:rPr lang="en-US" sz="2400" dirty="0" smtClean="0">
                <a:solidFill>
                  <a:srgbClr val="C00000"/>
                </a:solidFill>
              </a:rPr>
              <a:t>.    </a:t>
            </a:r>
            <a:r>
              <a:rPr lang="en-US" sz="2000" dirty="0" smtClean="0">
                <a:solidFill>
                  <a:srgbClr val="C00000"/>
                </a:solidFill>
              </a:rPr>
              <a:t>Quote </a:t>
            </a:r>
            <a:r>
              <a:rPr lang="en-US" sz="2000" dirty="0">
                <a:solidFill>
                  <a:srgbClr val="C00000"/>
                </a:solidFill>
              </a:rPr>
              <a:t>by Andy Stanley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4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Два основных элемента характера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>
                <a:solidFill>
                  <a:srgbClr val="C00000"/>
                </a:solidFill>
              </a:rPr>
              <a:t>Two essential elements of character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6482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spcAft>
                <a:spcPts val="1200"/>
              </a:spcAft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1. 	</a:t>
            </a:r>
            <a:r>
              <a:rPr lang="ru-RU" sz="2800" dirty="0" smtClean="0"/>
              <a:t>Определение, что правильно, а что -  нет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Determining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right and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wrong</a:t>
            </a:r>
          </a:p>
          <a:p>
            <a:pPr marL="685800" indent="-342900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dirty="0" smtClean="0"/>
              <a:t>Чтобы развить у себя христианский характер, сначала следует определить, что </a:t>
            </a:r>
            <a:r>
              <a:rPr lang="ru-RU" b="1" u="sng" dirty="0" smtClean="0">
                <a:solidFill>
                  <a:srgbClr val="FF0000"/>
                </a:solidFill>
              </a:rPr>
              <a:t>Бог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считает правильным, а что неправильным.</a:t>
            </a:r>
            <a:endParaRPr lang="en-US" dirty="0" smtClean="0"/>
          </a:p>
          <a:p>
            <a:pPr marL="696913" indent="0"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To develop Godly character in our lives, we must first determine what </a:t>
            </a:r>
            <a:r>
              <a:rPr lang="en-US" sz="1900" b="1" u="sng" dirty="0" smtClean="0">
                <a:solidFill>
                  <a:srgbClr val="C00000"/>
                </a:solidFill>
              </a:rPr>
              <a:t>God</a:t>
            </a:r>
            <a:r>
              <a:rPr lang="en-US" sz="1900" dirty="0" smtClean="0">
                <a:solidFill>
                  <a:srgbClr val="C00000"/>
                </a:solidFill>
              </a:rPr>
              <a:t> says is right and wrong. </a:t>
            </a:r>
          </a:p>
          <a:p>
            <a:pPr marL="685800" indent="-342900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/>
              <a:t>Этот стандарт правильного и неправильного не зависит от нашего личного мнения – он должен быть основан на Божьей истине. </a:t>
            </a:r>
            <a:r>
              <a:rPr lang="pt-BR" sz="2400" dirty="0"/>
              <a:t/>
            </a:r>
            <a:br>
              <a:rPr lang="pt-BR" sz="2400" dirty="0"/>
            </a:br>
            <a:endParaRPr lang="pt-BR" sz="1500" dirty="0" smtClean="0"/>
          </a:p>
          <a:p>
            <a:pPr marL="696913" indent="0">
              <a:buClr>
                <a:schemeClr val="tx2">
                  <a:lumMod val="75000"/>
                </a:schemeClr>
              </a:buClr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This </a:t>
            </a:r>
            <a:r>
              <a:rPr lang="en-US" sz="1900" dirty="0">
                <a:solidFill>
                  <a:srgbClr val="C00000"/>
                </a:solidFill>
              </a:rPr>
              <a:t>standard of right and wrong is not based on my own opinions—it must be based on God’s truth.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231900"/>
          </a:xfrm>
        </p:spPr>
        <p:txBody>
          <a:bodyPr>
            <a:normAutofit fontScale="90000"/>
          </a:bodyPr>
          <a:lstStyle/>
          <a:p>
            <a:pPr marL="457200" lvl="0" indent="-457200"/>
            <a:r>
              <a:rPr lang="pt-BR" sz="3200" dirty="0" smtClean="0">
                <a:latin typeface="Arial" pitchFamily="34" charset="0"/>
                <a:cs typeface="Arial" pitchFamily="34" charset="0"/>
              </a:rPr>
              <a:t>2.	</a:t>
            </a:r>
            <a:r>
              <a:rPr lang="ru-RU" sz="4000" b="1" dirty="0" smtClean="0"/>
              <a:t>Выбор</a:t>
            </a:r>
            <a:r>
              <a:rPr lang="en-US" sz="4000" b="1" dirty="0" smtClean="0"/>
              <a:t> (</a:t>
            </a:r>
            <a:r>
              <a:rPr lang="ru-RU" sz="4000" b="1" dirty="0" smtClean="0"/>
              <a:t>желание</a:t>
            </a:r>
            <a:r>
              <a:rPr lang="en-US" sz="4000" b="1" dirty="0" smtClean="0"/>
              <a:t>) </a:t>
            </a:r>
            <a:r>
              <a:rPr lang="ru-RU" sz="4000" b="1" dirty="0" smtClean="0"/>
              <a:t>поступать правильно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Choosing 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(willing) to do what is right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15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Наша воля играет огромную роль в определении нашего характера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Our </a:t>
            </a:r>
            <a:r>
              <a:rPr lang="en-US" sz="2000" u="sng" dirty="0" smtClean="0">
                <a:solidFill>
                  <a:srgbClr val="C00000"/>
                </a:solidFill>
              </a:rPr>
              <a:t>will</a:t>
            </a:r>
            <a:r>
              <a:rPr lang="en-US" sz="2000" dirty="0" smtClean="0">
                <a:solidFill>
                  <a:srgbClr val="C00000"/>
                </a:solidFill>
              </a:rPr>
              <a:t> has a great part in determining our character. </a:t>
            </a:r>
            <a:endParaRPr lang="pt-BR" sz="2000" dirty="0" smtClean="0"/>
          </a:p>
          <a:p>
            <a:pPr marL="342900" indent="-342900">
              <a:spcAft>
                <a:spcPts val="15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/>
              <a:t>Мы должны строго следовать стремлению поступать правильно, как бы сложно это ни казалось.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We </a:t>
            </a:r>
            <a:r>
              <a:rPr lang="en-US" sz="2000" dirty="0">
                <a:solidFill>
                  <a:srgbClr val="C00000"/>
                </a:solidFill>
              </a:rPr>
              <a:t>must be fully committed to doing the right thing, no matter how hard it may be.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66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0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200" dirty="0" smtClean="0"/>
              <a:t>Сила вашего характера проявляется в </a:t>
            </a:r>
            <a:r>
              <a:rPr lang="ru-RU" sz="3200" b="1" u="sng" dirty="0" smtClean="0">
                <a:solidFill>
                  <a:srgbClr val="C00000"/>
                </a:solidFill>
              </a:rPr>
              <a:t>проблемах</a:t>
            </a:r>
            <a:r>
              <a:rPr lang="ru-RU" sz="3200" dirty="0" smtClean="0"/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strength of your character is revealed in the presence of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problems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200" dirty="0" smtClean="0"/>
              <a:t>Как вы реагируете, находясь под давлением?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do you respond when you are under pressure?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06/2016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www.iTeenChallenge.org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10251</TotalTime>
  <Words>627</Words>
  <Application>Microsoft Office PowerPoint</Application>
  <PresentationFormat>On-screen Show (4:3)</PresentationFormat>
  <Paragraphs>263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Введение в Развитие христианского характера  An Introduction to Christian Character Development</vt:lpstr>
      <vt:lpstr>PowerPoint Presentation</vt:lpstr>
      <vt:lpstr> A. Что такое характер?  What is character?</vt:lpstr>
      <vt:lpstr>A. Что такое характер? What is character?</vt:lpstr>
      <vt:lpstr>A. Что такое характер?  What is character?</vt:lpstr>
      <vt:lpstr>A. Что такое характер?  What is character?</vt:lpstr>
      <vt:lpstr> Два основных элемента характера Two essential elements of character</vt:lpstr>
      <vt:lpstr>2. Выбор (желание) поступать правильно Choosing (willing) to do what is right</vt:lpstr>
      <vt:lpstr>PowerPoint Presentation</vt:lpstr>
      <vt:lpstr>Б. Примеры христианского характера  Examples of Christian character</vt:lpstr>
      <vt:lpstr>Б. Примеры христианского характера  Examples of Christian character</vt:lpstr>
      <vt:lpstr>B. Как человек развивает свой характер? How does a person develop their character?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Как научить развивать свой характер? How do we teach character development?</vt:lpstr>
      <vt:lpstr>PowerPoint Presentation</vt:lpstr>
      <vt:lpstr>PowerPoint Presentation</vt:lpstr>
      <vt:lpstr>4. Характер формируется постепенно, особенно, когда мне приходится сталкиваться с проблемами в своих повседневных делах.   Character is developed one small step at a time, especially as I face problems in my daily activities.</vt:lpstr>
      <vt:lpstr>PowerPoint Presentation</vt:lpstr>
      <vt:lpstr>PowerPoint Presentation</vt:lpstr>
      <vt:lpstr>Д. Как сделать так, чтобы формирование характера было не просто «заданием», а стало частью образа вашей жизни?   How do we take these from being an assignment to becoming part of our whole lifestyle?</vt:lpstr>
      <vt:lpstr>13. Терпение Противоположное качество – нетерпеливость </vt:lpstr>
      <vt:lpstr>13. Patience Opposite Quality — Restlessness</vt:lpstr>
      <vt:lpstr>Вопросы для обсуждения Questions for discussion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do      Caráter cristão Christian Character Development</dc:title>
  <dc:creator>Gregg</dc:creator>
  <cp:lastModifiedBy>Dave Batty</cp:lastModifiedBy>
  <cp:revision>94</cp:revision>
  <dcterms:created xsi:type="dcterms:W3CDTF">2012-04-13T20:03:03Z</dcterms:created>
  <dcterms:modified xsi:type="dcterms:W3CDTF">2016-06-12T23:08:56Z</dcterms:modified>
</cp:coreProperties>
</file>