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1"/>
  </p:notesMasterIdLst>
  <p:sldIdLst>
    <p:sldId id="256" r:id="rId3"/>
    <p:sldId id="282" r:id="rId4"/>
    <p:sldId id="283" r:id="rId5"/>
    <p:sldId id="257" r:id="rId6"/>
    <p:sldId id="272" r:id="rId7"/>
    <p:sldId id="273" r:id="rId8"/>
    <p:sldId id="258" r:id="rId9"/>
    <p:sldId id="259" r:id="rId10"/>
    <p:sldId id="275" r:id="rId11"/>
    <p:sldId id="288" r:id="rId12"/>
    <p:sldId id="289" r:id="rId13"/>
    <p:sldId id="260" r:id="rId14"/>
    <p:sldId id="284" r:id="rId15"/>
    <p:sldId id="285" r:id="rId16"/>
    <p:sldId id="261" r:id="rId17"/>
    <p:sldId id="276" r:id="rId18"/>
    <p:sldId id="262" r:id="rId19"/>
    <p:sldId id="263" r:id="rId20"/>
    <p:sldId id="265" r:id="rId21"/>
    <p:sldId id="277" r:id="rId22"/>
    <p:sldId id="267" r:id="rId23"/>
    <p:sldId id="266" r:id="rId24"/>
    <p:sldId id="279" r:id="rId25"/>
    <p:sldId id="268" r:id="rId26"/>
    <p:sldId id="271" r:id="rId27"/>
    <p:sldId id="290" r:id="rId28"/>
    <p:sldId id="291" r:id="rId29"/>
    <p:sldId id="292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95" autoAdjust="0"/>
  </p:normalViewPr>
  <p:slideViewPr>
    <p:cSldViewPr>
      <p:cViewPr varScale="1">
        <p:scale>
          <a:sx n="41" d="100"/>
          <a:sy n="41" d="100"/>
        </p:scale>
        <p:origin x="7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12472-DF03-4FF9-A29C-863F372DF2A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6F4C-DB6E-48A4-BBD6-869E78B64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6F4C-DB6E-48A4-BBD6-869E78B64C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6F4C-DB6E-48A4-BBD6-869E78B64C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thoughts lead to right actions. Right actions lead to right attitudes. Right attitudes, applied consistently over time produce Godly character.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6F4C-DB6E-48A4-BBD6-869E78B64C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86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35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34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92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7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98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64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44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8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4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8800" y="838200"/>
            <a:ext cx="8382000" cy="3429000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/>
              </a:rPr>
              <a:t>Introdução ao </a:t>
            </a:r>
            <a:r>
              <a:rPr lang="pt-BR" dirty="0" smtClean="0">
                <a:effectLst/>
              </a:rPr>
              <a:t>desenvolvimento </a:t>
            </a:r>
            <a:br>
              <a:rPr lang="pt-BR" dirty="0" smtClean="0">
                <a:effectLst/>
              </a:rPr>
            </a:br>
            <a:r>
              <a:rPr lang="pt-BR" b="1" dirty="0" smtClean="0">
                <a:effectLst/>
              </a:rPr>
              <a:t>do caráter Cristão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4400" dirty="0">
                <a:solidFill>
                  <a:schemeClr val="tx1"/>
                </a:solidFill>
                <a:effectLst/>
              </a:rPr>
              <a:t>Introduction to </a:t>
            </a:r>
            <a:br>
              <a:rPr lang="en-US" sz="4400" dirty="0">
                <a:solidFill>
                  <a:schemeClr val="tx1"/>
                </a:solidFill>
                <a:effectLst/>
              </a:rPr>
            </a:br>
            <a:r>
              <a:rPr lang="en-US" sz="4400" dirty="0">
                <a:solidFill>
                  <a:schemeClr val="tx1"/>
                </a:solidFill>
                <a:effectLst/>
              </a:rPr>
              <a:t>Christian </a:t>
            </a:r>
            <a:r>
              <a:rPr lang="en-US" sz="4400" dirty="0">
                <a:solidFill>
                  <a:schemeClr val="tx1"/>
                </a:solidFill>
                <a:effectLst/>
              </a:rPr>
              <a:t>Character 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56104" y="4419600"/>
            <a:ext cx="7854696" cy="1752600"/>
          </a:xfrm>
        </p:spPr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Dave </a:t>
            </a:r>
            <a:r>
              <a:rPr lang="en-US" dirty="0"/>
              <a:t>Batty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378"/>
            <a:ext cx="3657298" cy="169189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04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/>
          </a:bodyPr>
          <a:lstStyle/>
          <a:p>
            <a:pPr marL="465138" indent="-465138"/>
            <a: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B.	Exemplos </a:t>
            </a:r>
            <a: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de caráter cristão </a:t>
            </a:r>
            <a: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E</a:t>
            </a:r>
            <a:r>
              <a:rPr lang="en-US" sz="32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xamples</a:t>
            </a:r>
            <a: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 of Christian character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209800" cy="4419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Alegria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Amor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Aproveitamento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Atenção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Auto- Controle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Compaixão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Coragem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Consistência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Criatividade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Decisão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  <a:cs typeface="Arial" pitchFamily="34" charset="0"/>
              </a:rPr>
              <a:t>Diligência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Discernimento</a:t>
            </a:r>
            <a:endParaRPr lang="pt-BR" sz="8000" dirty="0">
              <a:latin typeface="Arial Narrow" pitchFamily="34" charset="0"/>
              <a:cs typeface="Arial" pitchFamily="34" charset="0"/>
            </a:endParaRP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1676400" cy="4419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Iniciativa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Justiça</a:t>
            </a:r>
            <a:endParaRPr lang="pt-BR" sz="8000" dirty="0">
              <a:latin typeface="Arial Narrow" pitchFamily="34" charset="0"/>
            </a:endParaRP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Lealdade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Mansidão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Obediência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Organização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Paciência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Perdão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Persistência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Persuasão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Pontualidade</a:t>
            </a:r>
          </a:p>
          <a:p>
            <a:pPr>
              <a:buNone/>
            </a:pPr>
            <a:r>
              <a:rPr lang="pt-BR" sz="8000" dirty="0">
                <a:latin typeface="Arial Narrow" pitchFamily="34" charset="0"/>
              </a:rPr>
              <a:t>Prudência</a:t>
            </a:r>
          </a:p>
          <a:p>
            <a:endParaRPr lang="en-US" sz="64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676400"/>
            <a:ext cx="236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pt-BR" sz="2000" dirty="0">
                <a:latin typeface="Arial Narrow" pitchFamily="34" charset="0"/>
              </a:rPr>
              <a:t>Discrição</a:t>
            </a:r>
            <a:endParaRPr lang="pt-BR" sz="2000" dirty="0">
              <a:latin typeface="Arial Narrow" pitchFamily="34" charset="0"/>
            </a:endParaRP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Disponibilidade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Economia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Eficácia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Entusiasmo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Fé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Flexibilidade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Generosidade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Gentileza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Gratidão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Hospitalidade</a:t>
            </a:r>
          </a:p>
          <a:p>
            <a:pPr marL="285750" indent="-285750"/>
            <a:r>
              <a:rPr lang="pt-BR" sz="2000" dirty="0">
                <a:latin typeface="Arial Narrow" pitchFamily="34" charset="0"/>
              </a:rPr>
              <a:t>Humildade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1676400"/>
            <a:ext cx="220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Respeito</a:t>
            </a:r>
            <a:endParaRPr lang="pt-BR" sz="2000" dirty="0">
              <a:latin typeface="Arial Narrow" pitchFamily="34" charset="0"/>
            </a:endParaRP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Responsabilidade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Reverência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Sabedoria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Satisfação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Segurança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Sensibilidade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Sinceridade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Tolerância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Verdade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Virtude</a:t>
            </a:r>
          </a:p>
          <a:p>
            <a:pPr marL="274320" indent="-274320">
              <a:buClr>
                <a:srgbClr val="F3A447"/>
              </a:buClr>
              <a:buSzPct val="85000"/>
            </a:pPr>
            <a:r>
              <a:rPr lang="pt-BR" sz="2000" dirty="0">
                <a:latin typeface="Arial Narrow" pitchFamily="34" charset="0"/>
              </a:rPr>
              <a:t>Vigilância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6019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 </a:t>
            </a:r>
            <a:r>
              <a:rPr lang="pt-BR" b="1" i="1" dirty="0"/>
              <a:t>Disciplina de Qualidades de Carater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80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pPr marL="465138" indent="-465138"/>
            <a: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D.	Exemplos </a:t>
            </a:r>
            <a: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de caráter cristão </a:t>
            </a:r>
            <a: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pt-BR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E</a:t>
            </a:r>
            <a:r>
              <a:rPr lang="en-US" sz="32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xamples</a:t>
            </a:r>
            <a: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 of Christian character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362200" y="1615285"/>
            <a:ext cx="1905000" cy="4434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Alertness 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Attentiveness 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Availability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Cautiousness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Compassion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Contentment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Courage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Creativity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Decisiveness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Deference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Dependability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Determination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Diligence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Discernment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Discretion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Endurance 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half" idx="1"/>
          </p:nvPr>
        </p:nvSpPr>
        <p:spPr>
          <a:xfrm>
            <a:off x="4953000" y="1600200"/>
            <a:ext cx="1905000" cy="4434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Enthusiasm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Fairness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Faith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Flexibility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Forgiveness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Generosity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Gentleness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Gratefulness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Hospitality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Humility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Initiative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Joyfulness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Love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Loyalty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Meekness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Neatness 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half" idx="1"/>
          </p:nvPr>
        </p:nvSpPr>
        <p:spPr>
          <a:xfrm>
            <a:off x="7239000" y="1600200"/>
            <a:ext cx="1905000" cy="4434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Obedience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Patience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Persuasiveness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Punctuality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Responsibility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Resourcefulness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Reverence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Security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Self-control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Sensitivity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Sincerity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Thoroughness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Thriftiness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Tolerance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Truthfulness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Virtue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Arial Narrow" pitchFamily="34" charset="0"/>
              </a:rPr>
              <a:t>Wisdom </a:t>
            </a:r>
            <a:endParaRPr lang="en-US" sz="18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6096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</a:t>
            </a:r>
            <a:r>
              <a:rPr lang="en-US" b="1" i="1" dirty="0"/>
              <a:t>Character Qualities Class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67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/>
          </a:bodyPr>
          <a:lstStyle/>
          <a:p>
            <a:pPr marL="685800" indent="-685800"/>
            <a:r>
              <a:rPr lang="pt-BR" sz="3200" dirty="0"/>
              <a:t>C</a:t>
            </a:r>
            <a:r>
              <a:rPr lang="pt-BR" sz="3200" dirty="0"/>
              <a:t>. 	Como </a:t>
            </a:r>
            <a:r>
              <a:rPr lang="pt-BR" sz="3200" dirty="0"/>
              <a:t>uma pessoa desenvolve o seu caráter</a:t>
            </a:r>
            <a:r>
              <a:rPr lang="pt-BR" sz="3200" dirty="0"/>
              <a:t>? </a:t>
            </a:r>
            <a:r>
              <a:rPr lang="en-US" sz="2800" dirty="0">
                <a:solidFill>
                  <a:srgbClr val="C00000"/>
                </a:solidFill>
              </a:rPr>
              <a:t>How does a person develop their character?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0" y="1935480"/>
            <a:ext cx="7620000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pt-BR" sz="2800" dirty="0"/>
              <a:t>“O seu caráter é a soma total de todos os seus hábitos.” </a:t>
            </a:r>
            <a:r>
              <a:rPr lang="pt-BR" sz="1800" dirty="0"/>
              <a:t>Citação por Rick Warren em  “Uma Vida com Propósitos</a:t>
            </a:r>
            <a:r>
              <a:rPr lang="pt-BR" sz="1800" dirty="0"/>
              <a:t>”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en-US" sz="2000" dirty="0">
                <a:solidFill>
                  <a:srgbClr val="C00000"/>
                </a:solidFill>
              </a:rPr>
              <a:t>“</a:t>
            </a:r>
            <a:r>
              <a:rPr lang="en-US" sz="2000" dirty="0">
                <a:solidFill>
                  <a:srgbClr val="C00000"/>
                </a:solidFill>
              </a:rPr>
              <a:t>Your character is the sum total of all your habits.”  </a:t>
            </a: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Quote </a:t>
            </a:r>
            <a:r>
              <a:rPr lang="en-US" sz="2000" dirty="0">
                <a:solidFill>
                  <a:srgbClr val="C00000"/>
                </a:solidFill>
              </a:rPr>
              <a:t>by Rick Warren in The Purpose Driven </a:t>
            </a:r>
            <a:r>
              <a:rPr lang="en-US" sz="2000" dirty="0">
                <a:solidFill>
                  <a:srgbClr val="C00000"/>
                </a:solidFill>
              </a:rPr>
              <a:t>Life.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err="1"/>
              <a:t>Podemos</a:t>
            </a:r>
            <a:r>
              <a:rPr lang="en-US" sz="2800" dirty="0"/>
              <a:t> </a:t>
            </a:r>
            <a:r>
              <a:rPr lang="en-US" sz="2800" dirty="0" err="1"/>
              <a:t>mudar</a:t>
            </a:r>
            <a:r>
              <a:rPr lang="en-US" sz="2800" dirty="0"/>
              <a:t> </a:t>
            </a:r>
            <a:r>
              <a:rPr lang="en-US" sz="2800" dirty="0" err="1"/>
              <a:t>nosso</a:t>
            </a:r>
            <a:r>
              <a:rPr lang="en-US" sz="2800"/>
              <a:t> </a:t>
            </a:r>
            <a:r>
              <a:rPr lang="pt-BR" sz="2800"/>
              <a:t>caráter</a:t>
            </a:r>
            <a:r>
              <a:rPr lang="ru-RU" sz="2800" dirty="0"/>
              <a:t>?</a:t>
            </a:r>
            <a:endParaRPr lang="en-US" sz="2800" dirty="0"/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Can  we change our character?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ru-RU" sz="2800" dirty="0"/>
              <a:t>2-е Кор., 5: 17 </a:t>
            </a:r>
            <a:r>
              <a:rPr lang="pt-BR" sz="2800" dirty="0"/>
              <a:t>		</a:t>
            </a:r>
            <a:r>
              <a:rPr lang="ru-RU" sz="2800" dirty="0"/>
              <a:t> </a:t>
            </a:r>
            <a:endParaRPr lang="pt-BR" sz="2800" dirty="0"/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2 Corinthians 5:17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9722" r="31538" b="36389"/>
          <a:stretch/>
        </p:blipFill>
        <p:spPr>
          <a:xfrm>
            <a:off x="7162801" y="4111467"/>
            <a:ext cx="2590801" cy="27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/>
              <a:t>Mas </a:t>
            </a:r>
            <a:r>
              <a:rPr lang="pt-BR" sz="3600" dirty="0"/>
              <a:t>quando nos tornamos um </a:t>
            </a:r>
            <a:r>
              <a:rPr lang="pt-BR" sz="3600" b="1" u="sng" dirty="0">
                <a:solidFill>
                  <a:srgbClr val="FF0000"/>
                </a:solidFill>
              </a:rPr>
              <a:t>discípulo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/>
              <a:t>- seguidor de Jesus - é que encontramos a verdadeira oportunidade de modificar o nosso caráter</a:t>
            </a:r>
            <a:r>
              <a:rPr lang="ru-RU" sz="3600" dirty="0">
                <a:solidFill>
                  <a:srgbClr val="CC0099"/>
                </a:solidFill>
              </a:rPr>
              <a:t>. </a:t>
            </a:r>
            <a:endParaRPr lang="en-US" sz="3600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CC0099"/>
                </a:solidFill>
              </a:rPr>
              <a:t>	</a:t>
            </a:r>
            <a:r>
              <a:rPr lang="en-US" sz="3200" dirty="0" err="1"/>
              <a:t>Hebreus</a:t>
            </a:r>
            <a:r>
              <a:rPr lang="en-US" sz="3200" dirty="0"/>
              <a:t> </a:t>
            </a:r>
            <a:r>
              <a:rPr lang="ru-RU" sz="3200" dirty="0"/>
              <a:t>5</a:t>
            </a:r>
            <a:r>
              <a:rPr lang="ru-RU" sz="3200" dirty="0"/>
              <a:t>: 11 – 14</a:t>
            </a:r>
            <a:endParaRPr lang="en-US" sz="3200" dirty="0"/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Becoming </a:t>
            </a:r>
            <a:r>
              <a:rPr lang="en-US" sz="2800" dirty="0">
                <a:solidFill>
                  <a:srgbClr val="C00000"/>
                </a:solidFill>
              </a:rPr>
              <a:t>a </a:t>
            </a:r>
            <a:r>
              <a:rPr lang="en-US" sz="2800" b="1" u="sng" dirty="0">
                <a:solidFill>
                  <a:srgbClr val="C00000"/>
                </a:solidFill>
              </a:rPr>
              <a:t>disciple</a:t>
            </a:r>
            <a:r>
              <a:rPr lang="en-US" sz="2800" dirty="0">
                <a:solidFill>
                  <a:srgbClr val="C00000"/>
                </a:solidFill>
              </a:rPr>
              <a:t> of Jesus is where the real opportunity </a:t>
            </a:r>
            <a:r>
              <a:rPr lang="en-US" sz="2800" dirty="0">
                <a:solidFill>
                  <a:srgbClr val="C00000"/>
                </a:solidFill>
              </a:rPr>
              <a:t>lies </a:t>
            </a:r>
            <a:r>
              <a:rPr lang="en-US" sz="2800" dirty="0">
                <a:solidFill>
                  <a:srgbClr val="C00000"/>
                </a:solidFill>
              </a:rPr>
              <a:t>to change our </a:t>
            </a:r>
            <a:r>
              <a:rPr lang="en-US" sz="2800" dirty="0">
                <a:solidFill>
                  <a:srgbClr val="C00000"/>
                </a:solidFill>
              </a:rPr>
              <a:t>character.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>
                <a:solidFill>
                  <a:srgbClr val="C00000"/>
                </a:solidFill>
              </a:rPr>
              <a:t>Hebrews 5:11-14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80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Deus quer que nós usemos o nosso caráter para nos </a:t>
            </a:r>
            <a:r>
              <a:rPr lang="pt-BR" sz="3600" b="1" u="sng" dirty="0">
                <a:solidFill>
                  <a:srgbClr val="FF0000"/>
                </a:solidFill>
              </a:rPr>
              <a:t>direcionar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/>
              <a:t>em nossas reações a cada situação que enfrentamos cada </a:t>
            </a:r>
            <a:r>
              <a:rPr lang="pt-BR" sz="3600" dirty="0"/>
              <a:t>dia.</a:t>
            </a:r>
            <a:endParaRPr lang="en-US" sz="3600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29210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God </a:t>
            </a:r>
            <a:r>
              <a:rPr lang="en-US" sz="2800" dirty="0">
                <a:solidFill>
                  <a:srgbClr val="C00000"/>
                </a:solidFill>
              </a:rPr>
              <a:t>wants us to use our character to </a:t>
            </a:r>
            <a:r>
              <a:rPr lang="en-US" sz="2800" b="1" u="sng" dirty="0">
                <a:solidFill>
                  <a:srgbClr val="C00000"/>
                </a:solidFill>
              </a:rPr>
              <a:t>direct</a:t>
            </a:r>
            <a:r>
              <a:rPr lang="en-US" sz="2800" dirty="0">
                <a:solidFill>
                  <a:srgbClr val="C00000"/>
                </a:solidFill>
              </a:rPr>
              <a:t> us in our responses to every situation we face each day.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06/2016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www.iTeenChallenge.org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96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0292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D.	Temos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que dar alta prioridade em ajudar nossos alunos a desenvolverem o caráter cristão em suas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vidas.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 to give high priority to helping our students develop Christian character in their lives.</a:t>
            </a:r>
          </a:p>
          <a:p>
            <a:endParaRPr lang="en-US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72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33400"/>
            <a:ext cx="9144000" cy="5181600"/>
          </a:xfrm>
        </p:spPr>
        <p:txBody>
          <a:bodyPr>
            <a:normAutofit/>
          </a:bodyPr>
          <a:lstStyle/>
          <a:p>
            <a:pPr marL="465138" indent="-465138">
              <a:buNone/>
            </a:pPr>
            <a:r>
              <a:rPr lang="en-US" sz="3200" b="1" dirty="0"/>
              <a:t>1.	</a:t>
            </a:r>
            <a:r>
              <a:rPr lang="pt-BR" sz="3200" b="1" dirty="0"/>
              <a:t> </a:t>
            </a:r>
            <a:r>
              <a:rPr lang="pt-BR" sz="3200" dirty="0"/>
              <a:t>A formação do caráter realiza-se por causa de um processo </a:t>
            </a:r>
            <a:r>
              <a:rPr lang="pt-BR" sz="3200" u="sng" dirty="0">
                <a:solidFill>
                  <a:srgbClr val="FF0000"/>
                </a:solidFill>
              </a:rPr>
              <a:t>intencional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/>
              <a:t>onde procuramos pôr fora das nossas vidas traços de caráter não-cristãos e plantamos e cultivamos traços de caráter </a:t>
            </a:r>
            <a:r>
              <a:rPr lang="pt-BR" sz="3200" dirty="0"/>
              <a:t>cristãos. </a:t>
            </a:r>
            <a:br>
              <a:rPr lang="pt-BR" sz="3200" dirty="0"/>
            </a:br>
            <a:r>
              <a:rPr lang="en-US" sz="2400" dirty="0">
                <a:solidFill>
                  <a:srgbClr val="C00000"/>
                </a:solidFill>
              </a:rPr>
              <a:t>Character formation takes place because of a very </a:t>
            </a:r>
            <a:r>
              <a:rPr lang="en-US" sz="2400" b="1" u="sng" dirty="0">
                <a:solidFill>
                  <a:srgbClr val="C00000"/>
                </a:solidFill>
              </a:rPr>
              <a:t>intentional</a:t>
            </a:r>
            <a:r>
              <a:rPr lang="en-US" sz="2400" dirty="0">
                <a:solidFill>
                  <a:srgbClr val="C00000"/>
                </a:solidFill>
              </a:rPr>
              <a:t> process where we seek to put out of our lives ungodly character traits and plant and grow godly character traits.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7" b="15173"/>
          <a:stretch/>
        </p:blipFill>
        <p:spPr>
          <a:xfrm>
            <a:off x="3352800" y="4343401"/>
            <a:ext cx="5870028" cy="26415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762000"/>
            <a:ext cx="8534400" cy="5562600"/>
          </a:xfrm>
        </p:spPr>
        <p:txBody>
          <a:bodyPr>
            <a:normAutofit/>
          </a:bodyPr>
          <a:lstStyle/>
          <a:p>
            <a:pPr marL="566738" indent="-566738">
              <a:buNone/>
            </a:pPr>
            <a:r>
              <a:rPr lang="pt-BR" sz="3200" dirty="0"/>
              <a:t>2.	Como </a:t>
            </a:r>
            <a:r>
              <a:rPr lang="pt-BR" sz="3200" dirty="0"/>
              <a:t>um discipulador, devemos </a:t>
            </a:r>
            <a:r>
              <a:rPr lang="pt-BR" sz="3200" b="1" u="sng" dirty="0">
                <a:solidFill>
                  <a:srgbClr val="FF0000"/>
                </a:solidFill>
              </a:rPr>
              <a:t>modelar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/>
              <a:t>primeiro o caráter cristão em nossas </a:t>
            </a:r>
            <a:r>
              <a:rPr lang="pt-BR" sz="3200" dirty="0"/>
              <a:t>vidas, </a:t>
            </a:r>
            <a:r>
              <a:rPr lang="pt-BR" sz="3200" dirty="0"/>
              <a:t>24 horas por dia 7 dias da </a:t>
            </a:r>
            <a:r>
              <a:rPr lang="pt-BR" sz="3200" dirty="0"/>
              <a:t>semana</a:t>
            </a:r>
            <a:br>
              <a:rPr lang="pt-BR" sz="3200" dirty="0"/>
            </a:br>
            <a:r>
              <a:rPr lang="en-US" sz="2800" dirty="0">
                <a:solidFill>
                  <a:srgbClr val="C00000"/>
                </a:solidFill>
              </a:rPr>
              <a:t>As </a:t>
            </a:r>
            <a:r>
              <a:rPr lang="en-US" sz="2800" dirty="0">
                <a:solidFill>
                  <a:srgbClr val="C00000"/>
                </a:solidFill>
              </a:rPr>
              <a:t>a </a:t>
            </a:r>
            <a:r>
              <a:rPr lang="en-US" sz="2800" dirty="0" err="1">
                <a:solidFill>
                  <a:srgbClr val="C00000"/>
                </a:solidFill>
              </a:rPr>
              <a:t>discipler</a:t>
            </a:r>
            <a:r>
              <a:rPr lang="en-US" sz="2800" dirty="0">
                <a:solidFill>
                  <a:srgbClr val="C00000"/>
                </a:solidFill>
              </a:rPr>
              <a:t>, we must first </a:t>
            </a:r>
            <a:r>
              <a:rPr lang="en-US" sz="2800" b="1" u="sng" dirty="0">
                <a:solidFill>
                  <a:srgbClr val="C00000"/>
                </a:solidFill>
              </a:rPr>
              <a:t>model</a:t>
            </a:r>
            <a:r>
              <a:rPr lang="en-US" sz="2800" dirty="0">
                <a:solidFill>
                  <a:srgbClr val="C00000"/>
                </a:solidFill>
              </a:rPr>
              <a:t> Christian character in our lives </a:t>
            </a:r>
            <a:r>
              <a:rPr lang="en-US" sz="2800" dirty="0">
                <a:solidFill>
                  <a:srgbClr val="C00000"/>
                </a:solidFill>
              </a:rPr>
              <a:t>24 hours a day, 7 days a week.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34" y="3439462"/>
            <a:ext cx="5053667" cy="349473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2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/>
              <a:t>Como ensinamos o desenvolvimento de caráter</a:t>
            </a:r>
            <a:r>
              <a:rPr lang="pt-BR" sz="3000" b="1" dirty="0"/>
              <a:t>? </a:t>
            </a:r>
            <a:br>
              <a:rPr lang="pt-BR" sz="3000" b="1" dirty="0"/>
            </a:br>
            <a:r>
              <a:rPr lang="en-US" sz="3000" b="1" dirty="0">
                <a:solidFill>
                  <a:srgbClr val="C00000"/>
                </a:solidFill>
              </a:rPr>
              <a:t>How </a:t>
            </a:r>
            <a:r>
              <a:rPr lang="en-US" sz="3000" b="1" dirty="0">
                <a:solidFill>
                  <a:srgbClr val="C00000"/>
                </a:solidFill>
              </a:rPr>
              <a:t>do we teach character development?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6175" indent="-681038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600" dirty="0">
                <a:latin typeface="Wingdings"/>
                <a:ea typeface="Calibri"/>
                <a:cs typeface="Wingdings"/>
              </a:rPr>
              <a:t>Ø	</a:t>
            </a:r>
            <a:r>
              <a:rPr lang="pt-BR" sz="3600" dirty="0">
                <a:latin typeface="Times New Roman"/>
                <a:ea typeface="Calibri"/>
              </a:rPr>
              <a:t>não </a:t>
            </a:r>
            <a:r>
              <a:rPr lang="pt-BR" sz="3600" dirty="0">
                <a:latin typeface="Times New Roman"/>
                <a:ea typeface="Calibri"/>
              </a:rPr>
              <a:t>é </a:t>
            </a:r>
            <a:r>
              <a:rPr lang="pt-BR" sz="3600" dirty="0">
                <a:latin typeface="Times New Roman"/>
                <a:ea typeface="Calibri"/>
              </a:rPr>
              <a:t>pregando simplesmente</a:t>
            </a:r>
            <a:br>
              <a:rPr lang="pt-BR" sz="3600" dirty="0">
                <a:latin typeface="Times New Roman"/>
                <a:ea typeface="Calibri"/>
              </a:rPr>
            </a:br>
            <a:r>
              <a:rPr lang="pt-BR" sz="3600" dirty="0">
                <a:solidFill>
                  <a:srgbClr val="C00000"/>
                </a:solidFill>
                <a:latin typeface="Times New Roman"/>
                <a:ea typeface="Calibri"/>
              </a:rPr>
              <a:t>not </a:t>
            </a:r>
            <a:r>
              <a:rPr lang="pt-BR" sz="3600" dirty="0">
                <a:solidFill>
                  <a:srgbClr val="C00000"/>
                </a:solidFill>
                <a:latin typeface="Times New Roman"/>
                <a:ea typeface="Calibri"/>
              </a:rPr>
              <a:t>simply </a:t>
            </a:r>
            <a:r>
              <a:rPr lang="pt-BR" sz="3600" dirty="0">
                <a:solidFill>
                  <a:srgbClr val="C00000"/>
                </a:solidFill>
                <a:latin typeface="Times New Roman"/>
                <a:ea typeface="Calibri"/>
              </a:rPr>
              <a:t>preaching </a:t>
            </a:r>
            <a:endParaRPr lang="en-US" sz="3600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1146175" indent="-681038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600" dirty="0">
                <a:latin typeface="Wingdings"/>
                <a:ea typeface="Calibri"/>
                <a:cs typeface="Wingdings"/>
              </a:rPr>
              <a:t>Ø	</a:t>
            </a:r>
            <a:r>
              <a:rPr lang="pt-BR" sz="3600" dirty="0">
                <a:latin typeface="Times New Roman"/>
                <a:ea typeface="Calibri"/>
              </a:rPr>
              <a:t>não </a:t>
            </a:r>
            <a:r>
              <a:rPr lang="pt-BR" sz="3600" dirty="0">
                <a:latin typeface="Times New Roman"/>
                <a:ea typeface="Calibri"/>
              </a:rPr>
              <a:t>é simplesmente </a:t>
            </a:r>
            <a:r>
              <a:rPr lang="pt-BR" sz="3600" dirty="0">
                <a:latin typeface="Times New Roman"/>
                <a:ea typeface="Calibri"/>
              </a:rPr>
              <a:t>ensinando</a:t>
            </a:r>
            <a:br>
              <a:rPr lang="pt-BR" sz="3600" dirty="0">
                <a:latin typeface="Times New Roman"/>
                <a:ea typeface="Calibri"/>
              </a:rPr>
            </a:br>
            <a:r>
              <a:rPr lang="pt-BR" sz="3600" dirty="0">
                <a:solidFill>
                  <a:srgbClr val="C00000"/>
                </a:solidFill>
                <a:latin typeface="Times New Roman"/>
                <a:ea typeface="Calibri"/>
              </a:rPr>
              <a:t>not </a:t>
            </a:r>
            <a:r>
              <a:rPr lang="pt-BR" sz="3600" dirty="0">
                <a:solidFill>
                  <a:srgbClr val="C00000"/>
                </a:solidFill>
                <a:latin typeface="Times New Roman"/>
                <a:ea typeface="Calibri"/>
              </a:rPr>
              <a:t>simply teaching</a:t>
            </a:r>
            <a:endParaRPr lang="en-US" sz="3600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1146175" indent="-681038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>
                <a:latin typeface="Wingdings"/>
                <a:ea typeface="Calibri"/>
                <a:cs typeface="Wingdings"/>
              </a:rPr>
              <a:t>Ø	</a:t>
            </a:r>
            <a:r>
              <a:rPr lang="pt-BR" sz="3600" dirty="0">
                <a:latin typeface="Times New Roman"/>
                <a:ea typeface="Calibri"/>
              </a:rPr>
              <a:t>não </a:t>
            </a:r>
            <a:r>
              <a:rPr lang="pt-BR" sz="3600" dirty="0">
                <a:latin typeface="Times New Roman"/>
                <a:ea typeface="Calibri"/>
              </a:rPr>
              <a:t>é aconselhando simplesmente</a:t>
            </a:r>
            <a:r>
              <a:rPr lang="pt-BR" sz="3600" dirty="0">
                <a:latin typeface="Times New Roman"/>
                <a:ea typeface="Calibri"/>
              </a:rPr>
              <a:t>.</a:t>
            </a:r>
            <a:br>
              <a:rPr lang="pt-BR" sz="3600" dirty="0">
                <a:latin typeface="Times New Roman"/>
                <a:ea typeface="Calibri"/>
              </a:rPr>
            </a:br>
            <a:r>
              <a:rPr lang="pt-BR" sz="3600" dirty="0">
                <a:solidFill>
                  <a:srgbClr val="C00000"/>
                </a:solidFill>
                <a:latin typeface="Times New Roman"/>
                <a:ea typeface="Calibri"/>
              </a:rPr>
              <a:t>not </a:t>
            </a:r>
            <a:r>
              <a:rPr lang="pt-BR" sz="3600" dirty="0">
                <a:solidFill>
                  <a:srgbClr val="C00000"/>
                </a:solidFill>
                <a:latin typeface="Times New Roman"/>
                <a:ea typeface="Calibri"/>
              </a:rPr>
              <a:t>simply counseling</a:t>
            </a:r>
            <a:endParaRPr lang="en-US" sz="3600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67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133398"/>
            <a:ext cx="961171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7345">
              <a:spcAft>
                <a:spcPts val="1000"/>
              </a:spcAft>
            </a:pPr>
            <a:r>
              <a:rPr lang="pt-BR" sz="2800" b="1" dirty="0">
                <a:latin typeface="Arial"/>
                <a:ea typeface="Calibri"/>
              </a:rPr>
              <a:t>Pensamentos </a:t>
            </a:r>
            <a:r>
              <a:rPr lang="pt-BR" sz="2800" b="1" dirty="0">
                <a:latin typeface="Arial"/>
                <a:ea typeface="Calibri"/>
              </a:rPr>
              <a:t> </a:t>
            </a:r>
            <a:r>
              <a:rPr lang="pt-BR" sz="2800" b="1" dirty="0">
                <a:latin typeface="Wingdings 3"/>
                <a:ea typeface="Calibri"/>
              </a:rPr>
              <a:t>[</a:t>
            </a:r>
            <a:r>
              <a:rPr lang="pt-BR" sz="2800" b="1" dirty="0">
                <a:latin typeface="Arial"/>
                <a:ea typeface="Calibri"/>
              </a:rPr>
              <a:t>  </a:t>
            </a:r>
            <a:r>
              <a:rPr lang="pt-BR" sz="2800" b="1" dirty="0">
                <a:latin typeface="Arial"/>
                <a:ea typeface="Calibri"/>
              </a:rPr>
              <a:t> Ações   </a:t>
            </a:r>
            <a:r>
              <a:rPr lang="pt-BR" sz="2800" b="1" dirty="0">
                <a:latin typeface="Wingdings 3"/>
                <a:ea typeface="Calibri"/>
              </a:rPr>
              <a:t>[</a:t>
            </a:r>
            <a:r>
              <a:rPr lang="pt-BR" sz="2800" b="1" dirty="0">
                <a:latin typeface="Arial"/>
                <a:ea typeface="Calibri"/>
              </a:rPr>
              <a:t>   </a:t>
            </a:r>
            <a:r>
              <a:rPr lang="pt-BR" sz="2800" b="1" dirty="0">
                <a:latin typeface="Arial"/>
                <a:ea typeface="Calibri"/>
              </a:rPr>
              <a:t>Atitudes  </a:t>
            </a:r>
            <a:r>
              <a:rPr lang="pt-BR" sz="2800" b="1" dirty="0">
                <a:latin typeface="Wingdings 3"/>
                <a:ea typeface="Calibri"/>
              </a:rPr>
              <a:t>[</a:t>
            </a:r>
            <a:r>
              <a:rPr lang="pt-BR" sz="2800" b="1" dirty="0">
                <a:latin typeface="Arial"/>
                <a:ea typeface="Calibri"/>
              </a:rPr>
              <a:t>   Caráter</a:t>
            </a:r>
          </a:p>
          <a:p>
            <a:pPr indent="347345">
              <a:spcAft>
                <a:spcPts val="1000"/>
              </a:spcAft>
            </a:pPr>
            <a:endParaRPr lang="pt-BR" sz="2800" b="1" dirty="0">
              <a:latin typeface="Arial"/>
              <a:ea typeface="Calibri"/>
            </a:endParaRPr>
          </a:p>
          <a:p>
            <a:pPr indent="347345">
              <a:spcAft>
                <a:spcPts val="1000"/>
              </a:spcAft>
            </a:pPr>
            <a:r>
              <a:rPr lang="pt-BR" sz="2800" b="1" dirty="0">
                <a:solidFill>
                  <a:srgbClr val="C00000"/>
                </a:solidFill>
                <a:latin typeface="Arial"/>
                <a:ea typeface="Calibri"/>
              </a:rPr>
              <a:t>Thoughts  </a:t>
            </a:r>
            <a:r>
              <a:rPr lang="pt-BR" sz="2800" b="1" dirty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800" b="1" dirty="0">
                <a:solidFill>
                  <a:srgbClr val="C00000"/>
                </a:solidFill>
                <a:latin typeface="Arial"/>
                <a:ea typeface="Calibri"/>
              </a:rPr>
              <a:t>   Actions  </a:t>
            </a:r>
            <a:r>
              <a:rPr lang="pt-BR" sz="2800" b="1" dirty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800" b="1" dirty="0">
                <a:solidFill>
                  <a:srgbClr val="C00000"/>
                </a:solidFill>
                <a:latin typeface="Arial"/>
                <a:ea typeface="Calibri"/>
              </a:rPr>
              <a:t>   Attitudes</a:t>
            </a:r>
            <a:r>
              <a:rPr lang="pt-BR" sz="2800" b="1" dirty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800" b="1" dirty="0">
                <a:solidFill>
                  <a:srgbClr val="C00000"/>
                </a:solidFill>
                <a:latin typeface="Arial"/>
                <a:ea typeface="Calibri"/>
              </a:rPr>
              <a:t>   Character</a:t>
            </a:r>
            <a:endParaRPr lang="en-US" sz="28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indent="347345">
              <a:spcAft>
                <a:spcPts val="1000"/>
              </a:spcAft>
            </a:pPr>
            <a:endParaRPr lang="en-US" sz="2800" b="1" dirty="0"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81097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pt-BR" sz="3200" dirty="0"/>
              <a:t>3.	O </a:t>
            </a:r>
            <a:r>
              <a:rPr lang="pt-BR" sz="3200" dirty="0"/>
              <a:t>desenvolvimento de caráter cristão começa em nossa </a:t>
            </a:r>
            <a:r>
              <a:rPr lang="pt-BR" sz="3200" b="1" u="sng" dirty="0"/>
              <a:t>mente</a:t>
            </a:r>
            <a:r>
              <a:rPr lang="pt-BR" sz="3200" dirty="0"/>
              <a:t>. 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en-US" sz="2400" dirty="0">
                <a:solidFill>
                  <a:srgbClr val="C00000"/>
                </a:solidFill>
              </a:rPr>
              <a:t>Developing </a:t>
            </a:r>
            <a:r>
              <a:rPr lang="en-US" sz="2400" dirty="0">
                <a:solidFill>
                  <a:srgbClr val="C00000"/>
                </a:solidFill>
              </a:rPr>
              <a:t>Christian character starts in our </a:t>
            </a:r>
            <a:r>
              <a:rPr lang="en-US" sz="2400" b="1" u="sng" dirty="0">
                <a:solidFill>
                  <a:srgbClr val="C00000"/>
                </a:solidFill>
              </a:rPr>
              <a:t>mind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95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36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36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8585200" cy="5486400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s-CR" sz="3600" dirty="0">
                <a:latin typeface="+mj-lt"/>
              </a:rPr>
              <a:t>O</a:t>
            </a:r>
            <a:r>
              <a:rPr lang="es-CR" sz="3600" dirty="0">
                <a:latin typeface="+mj-lt"/>
              </a:rPr>
              <a:t>s </a:t>
            </a:r>
            <a:r>
              <a:rPr lang="es-CR" sz="3600" dirty="0" err="1">
                <a:latin typeface="+mj-lt"/>
              </a:rPr>
              <a:t>dons</a:t>
            </a:r>
            <a:r>
              <a:rPr lang="es-CR" sz="3600" dirty="0">
                <a:latin typeface="+mj-lt"/>
              </a:rPr>
              <a:t> </a:t>
            </a:r>
            <a:r>
              <a:rPr lang="es-CR" sz="3600" dirty="0" err="1">
                <a:latin typeface="+mj-lt"/>
              </a:rPr>
              <a:t>espirituais</a:t>
            </a:r>
            <a:r>
              <a:rPr lang="es-CR" sz="3600" dirty="0">
                <a:latin typeface="+mj-lt"/>
              </a:rPr>
              <a:t> s</a:t>
            </a:r>
            <a:r>
              <a:rPr lang="pt-BR" sz="3600" dirty="0">
                <a:latin typeface="+mj-lt"/>
                <a:ea typeface="SimSun"/>
                <a:cs typeface="Mangal"/>
              </a:rPr>
              <a:t>ão</a:t>
            </a:r>
            <a:r>
              <a:rPr lang="es-CR" sz="3600" dirty="0">
                <a:latin typeface="+mj-lt"/>
              </a:rPr>
              <a:t> presentes de Deus para </a:t>
            </a:r>
            <a:r>
              <a:rPr lang="es-CR" sz="3600" dirty="0" err="1">
                <a:latin typeface="+mj-lt"/>
              </a:rPr>
              <a:t>mim</a:t>
            </a:r>
            <a:r>
              <a:rPr lang="es-CR" sz="3600" dirty="0">
                <a:latin typeface="+mj-lt"/>
              </a:rPr>
              <a:t>.</a:t>
            </a:r>
            <a:r>
              <a:rPr lang="en-US" sz="3600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+mj-lt"/>
              </a:rPr>
            </a:br>
            <a:r>
              <a:rPr lang="en-US" sz="3200" dirty="0">
                <a:solidFill>
                  <a:srgbClr val="C00000"/>
                </a:solidFill>
              </a:rPr>
              <a:t>Spiritual gifts are God’s gift to me.</a:t>
            </a:r>
          </a:p>
          <a:p>
            <a:pPr marL="0" indent="0">
              <a:buNone/>
            </a:pPr>
            <a:r>
              <a:rPr lang="pt-BR" sz="3600" dirty="0">
                <a:latin typeface="Calibri"/>
                <a:ea typeface="SimSun"/>
                <a:cs typeface="Mangal"/>
              </a:rPr>
              <a:t>O que deveríamos ficar impressionados ao olharmos para outras pessoas é com o seu </a:t>
            </a:r>
            <a:r>
              <a:rPr lang="pt-BR" sz="3600" u="sng" dirty="0">
                <a:latin typeface="Calibri"/>
                <a:ea typeface="SimSun"/>
                <a:cs typeface="Mangal"/>
              </a:rPr>
              <a:t>caráter cristão</a:t>
            </a:r>
            <a:r>
              <a:rPr lang="pt-BR" sz="3600" dirty="0">
                <a:latin typeface="Calibri"/>
                <a:ea typeface="SimSun"/>
                <a:cs typeface="Mangal"/>
              </a:rPr>
              <a:t> – este é o </a:t>
            </a:r>
            <a:r>
              <a:rPr lang="pt-BR" sz="3600" b="1" u="sng" dirty="0">
                <a:solidFill>
                  <a:srgbClr val="FF0000"/>
                </a:solidFill>
                <a:latin typeface="Calibri"/>
                <a:ea typeface="SimSun"/>
                <a:cs typeface="Mangal"/>
              </a:rPr>
              <a:t>presente</a:t>
            </a:r>
            <a:r>
              <a:rPr lang="pt-BR" sz="3600" dirty="0">
                <a:latin typeface="Calibri"/>
                <a:ea typeface="SimSun"/>
                <a:cs typeface="Mangal"/>
              </a:rPr>
              <a:t> para Deus.</a:t>
            </a:r>
            <a:r>
              <a:rPr lang="en-US" sz="3600" dirty="0">
                <a:solidFill>
                  <a:srgbClr val="CC0099"/>
                </a:solidFill>
              </a:rPr>
              <a:t/>
            </a:r>
            <a:br>
              <a:rPr lang="en-US" sz="3600" dirty="0">
                <a:solidFill>
                  <a:srgbClr val="CC0099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What we should be impressed with when we look at other people is their Christian character—this is their </a:t>
            </a:r>
            <a:r>
              <a:rPr lang="en-US" sz="3200" b="1" u="sng" dirty="0">
                <a:solidFill>
                  <a:srgbClr val="C00000"/>
                </a:solidFill>
              </a:rPr>
              <a:t>gift</a:t>
            </a:r>
            <a:r>
              <a:rPr lang="en-US" sz="3200" dirty="0">
                <a:solidFill>
                  <a:srgbClr val="C00000"/>
                </a:solidFill>
              </a:rPr>
              <a:t> to God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3013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0"/>
            <a:ext cx="8229600" cy="4267200"/>
          </a:xfrm>
        </p:spPr>
        <p:txBody>
          <a:bodyPr>
            <a:normAutofit/>
          </a:bodyPr>
          <a:lstStyle/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2800" dirty="0"/>
              <a:t>Os pensamentos certos levam às ações </a:t>
            </a:r>
            <a:r>
              <a:rPr lang="pt-BR" sz="2800" dirty="0"/>
              <a:t>certas. </a:t>
            </a:r>
            <a:r>
              <a:rPr lang="en-US" sz="2400" dirty="0">
                <a:solidFill>
                  <a:srgbClr val="C00000"/>
                </a:solidFill>
              </a:rPr>
              <a:t>Right thoughts lead to right actions. </a:t>
            </a:r>
          </a:p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2800" dirty="0"/>
              <a:t>As ações certas levam às atitudes certas.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en-US" sz="2400" dirty="0">
                <a:solidFill>
                  <a:srgbClr val="C00000"/>
                </a:solidFill>
              </a:rPr>
              <a:t>Right actions lead to right attitudes. </a:t>
            </a:r>
          </a:p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2800" dirty="0"/>
              <a:t>As atitudes certas, aplicadas </a:t>
            </a:r>
            <a:r>
              <a:rPr lang="pt-BR" sz="2800" b="1" u="sng" dirty="0"/>
              <a:t>constantemente</a:t>
            </a:r>
            <a:r>
              <a:rPr lang="pt-BR" sz="2800" dirty="0"/>
              <a:t> em algum </a:t>
            </a:r>
            <a:r>
              <a:rPr lang="pt-BR" sz="2800" b="1" u="sng" dirty="0"/>
              <a:t>tempo</a:t>
            </a:r>
            <a:r>
              <a:rPr lang="pt-BR" sz="2800" dirty="0"/>
              <a:t> produzem o caráter cristão.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en-US" sz="2400" dirty="0">
                <a:solidFill>
                  <a:srgbClr val="C00000"/>
                </a:solidFill>
              </a:rPr>
              <a:t>Right attitudes, applied </a:t>
            </a:r>
            <a:r>
              <a:rPr lang="en-US" sz="2400" b="1" u="sng" dirty="0">
                <a:solidFill>
                  <a:srgbClr val="C00000"/>
                </a:solidFill>
              </a:rPr>
              <a:t>consistently</a:t>
            </a:r>
            <a:r>
              <a:rPr lang="en-US" sz="2400" dirty="0">
                <a:solidFill>
                  <a:srgbClr val="C00000"/>
                </a:solidFill>
              </a:rPr>
              <a:t> over </a:t>
            </a:r>
            <a:r>
              <a:rPr lang="en-US" sz="2400" b="1" u="sng" dirty="0">
                <a:solidFill>
                  <a:srgbClr val="C00000"/>
                </a:solidFill>
              </a:rPr>
              <a:t>time</a:t>
            </a:r>
            <a:r>
              <a:rPr lang="en-US" sz="2400" dirty="0">
                <a:solidFill>
                  <a:srgbClr val="C00000"/>
                </a:solidFill>
              </a:rPr>
              <a:t> produce Godly character.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762002"/>
            <a:ext cx="9611710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7345">
              <a:spcAft>
                <a:spcPts val="1000"/>
              </a:spcAft>
            </a:pPr>
            <a:r>
              <a:rPr lang="pt-BR" sz="2800" b="1" dirty="0">
                <a:latin typeface="Arial"/>
                <a:ea typeface="Calibri"/>
              </a:rPr>
              <a:t>Pensamentos </a:t>
            </a:r>
            <a:r>
              <a:rPr lang="pt-BR" sz="2800" b="1" dirty="0">
                <a:latin typeface="Arial"/>
                <a:ea typeface="Calibri"/>
              </a:rPr>
              <a:t> </a:t>
            </a:r>
            <a:r>
              <a:rPr lang="pt-BR" sz="2800" b="1" dirty="0">
                <a:latin typeface="Wingdings 3"/>
                <a:ea typeface="Calibri"/>
              </a:rPr>
              <a:t>[</a:t>
            </a:r>
            <a:r>
              <a:rPr lang="pt-BR" sz="2800" b="1" dirty="0">
                <a:latin typeface="Arial"/>
                <a:ea typeface="Calibri"/>
              </a:rPr>
              <a:t>  </a:t>
            </a:r>
            <a:r>
              <a:rPr lang="pt-BR" sz="2800" b="1" dirty="0">
                <a:latin typeface="Arial"/>
                <a:ea typeface="Calibri"/>
              </a:rPr>
              <a:t> Ações   </a:t>
            </a:r>
            <a:r>
              <a:rPr lang="pt-BR" sz="2800" b="1" dirty="0">
                <a:latin typeface="Wingdings 3"/>
                <a:ea typeface="Calibri"/>
              </a:rPr>
              <a:t>[</a:t>
            </a:r>
            <a:r>
              <a:rPr lang="pt-BR" sz="2800" b="1" dirty="0">
                <a:latin typeface="Arial"/>
                <a:ea typeface="Calibri"/>
              </a:rPr>
              <a:t>   </a:t>
            </a:r>
            <a:r>
              <a:rPr lang="pt-BR" sz="2800" b="1" dirty="0">
                <a:latin typeface="Arial"/>
                <a:ea typeface="Calibri"/>
              </a:rPr>
              <a:t>Atitudes  </a:t>
            </a:r>
            <a:r>
              <a:rPr lang="pt-BR" sz="2800" b="1" dirty="0">
                <a:latin typeface="Wingdings 3"/>
                <a:ea typeface="Calibri"/>
              </a:rPr>
              <a:t>[</a:t>
            </a:r>
            <a:r>
              <a:rPr lang="pt-BR" sz="2800" b="1" dirty="0">
                <a:latin typeface="Arial"/>
                <a:ea typeface="Calibri"/>
              </a:rPr>
              <a:t>   Caráter</a:t>
            </a:r>
          </a:p>
          <a:p>
            <a:pPr indent="347345">
              <a:spcAft>
                <a:spcPts val="1000"/>
              </a:spcAft>
            </a:pPr>
            <a:r>
              <a:rPr lang="pt-BR" sz="2800" b="1" dirty="0">
                <a:solidFill>
                  <a:srgbClr val="C00000"/>
                </a:solidFill>
                <a:latin typeface="Arial"/>
                <a:ea typeface="Calibri"/>
              </a:rPr>
              <a:t>Thoughts  </a:t>
            </a:r>
            <a:r>
              <a:rPr lang="pt-BR" sz="2800" b="1" dirty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800" b="1" dirty="0">
                <a:solidFill>
                  <a:srgbClr val="C00000"/>
                </a:solidFill>
                <a:latin typeface="Arial"/>
                <a:ea typeface="Calibri"/>
              </a:rPr>
              <a:t>   Actions  </a:t>
            </a:r>
            <a:r>
              <a:rPr lang="pt-BR" sz="2800" b="1" dirty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800" b="1" dirty="0">
                <a:solidFill>
                  <a:srgbClr val="C00000"/>
                </a:solidFill>
                <a:latin typeface="Arial"/>
                <a:ea typeface="Calibri"/>
              </a:rPr>
              <a:t>   Attitudes</a:t>
            </a:r>
            <a:r>
              <a:rPr lang="pt-BR" sz="2800" b="1" dirty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800" b="1" dirty="0">
                <a:solidFill>
                  <a:srgbClr val="C00000"/>
                </a:solidFill>
                <a:latin typeface="Arial"/>
                <a:ea typeface="Calibri"/>
              </a:rPr>
              <a:t>   Character</a:t>
            </a:r>
            <a:endParaRPr lang="en-US" sz="28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indent="347345">
              <a:spcAft>
                <a:spcPts val="1000"/>
              </a:spcAft>
            </a:pPr>
            <a:endParaRPr lang="en-US" sz="2800" b="1" dirty="0">
              <a:latin typeface="Times New Roman"/>
              <a:ea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9441" y="6858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/>
            <a:r>
              <a:rPr lang="pt-BR" sz="3600" dirty="0"/>
              <a:t>4.	O </a:t>
            </a:r>
            <a:r>
              <a:rPr lang="pt-BR" sz="3600" dirty="0"/>
              <a:t>caráter é desenvolvido um pequeno passo de cada vez, sobretudo se eu enfrento </a:t>
            </a:r>
            <a:r>
              <a:rPr lang="pt-BR" sz="3600" b="1" u="sng" dirty="0">
                <a:solidFill>
                  <a:srgbClr val="FF0000"/>
                </a:solidFill>
              </a:rPr>
              <a:t>problemas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/>
              <a:t>nas minhas atividades </a:t>
            </a:r>
            <a:r>
              <a:rPr lang="pt-BR" sz="3600" dirty="0"/>
              <a:t>diárias. </a:t>
            </a:r>
            <a:br>
              <a:rPr lang="pt-BR" sz="3600" dirty="0"/>
            </a:br>
            <a:r>
              <a:rPr lang="en-US" sz="2400" dirty="0">
                <a:solidFill>
                  <a:srgbClr val="C00000"/>
                </a:solidFill>
              </a:rPr>
              <a:t>Character </a:t>
            </a:r>
            <a:r>
              <a:rPr lang="en-US" sz="2400" dirty="0">
                <a:solidFill>
                  <a:srgbClr val="C00000"/>
                </a:solidFill>
              </a:rPr>
              <a:t>is developed one small step at a time, especially as I face </a:t>
            </a:r>
            <a:r>
              <a:rPr lang="en-US" sz="2400" b="1" u="sng" dirty="0">
                <a:solidFill>
                  <a:srgbClr val="C00000"/>
                </a:solidFill>
              </a:rPr>
              <a:t>problems</a:t>
            </a:r>
            <a:r>
              <a:rPr lang="en-US" sz="2400" dirty="0">
                <a:solidFill>
                  <a:srgbClr val="C00000"/>
                </a:solidFill>
              </a:rPr>
              <a:t> in my daily activities.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066801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Como Jesus procurou ajudar seus discípulos a desenvolver o caráter cristão em suas vidas</a:t>
            </a:r>
            <a:r>
              <a:rPr lang="pt-BR" sz="3600" dirty="0"/>
              <a:t>?  </a:t>
            </a:r>
          </a:p>
          <a:p>
            <a:endParaRPr lang="en-US" sz="2400" dirty="0"/>
          </a:p>
          <a:p>
            <a:r>
              <a:rPr lang="en-US" sz="3200" dirty="0">
                <a:solidFill>
                  <a:srgbClr val="C00000"/>
                </a:solidFill>
              </a:rPr>
              <a:t>How </a:t>
            </a:r>
            <a:r>
              <a:rPr lang="en-US" sz="3200" dirty="0">
                <a:solidFill>
                  <a:srgbClr val="C00000"/>
                </a:solidFill>
              </a:rPr>
              <a:t>did Jesus seek to help his disciples develop Christian character in their lives?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99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3200" dirty="0"/>
              <a:t>O caráter não é desenvolvido por uma </a:t>
            </a:r>
            <a:r>
              <a:rPr lang="pt-BR" sz="3200" b="1" u="sng" dirty="0">
                <a:solidFill>
                  <a:srgbClr val="FF0000"/>
                </a:solidFill>
              </a:rPr>
              <a:t>única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/>
              <a:t>oração ou ação</a:t>
            </a:r>
            <a:r>
              <a:rPr lang="pt-BR" sz="3200" dirty="0"/>
              <a:t>.</a:t>
            </a:r>
            <a:br>
              <a:rPr lang="pt-BR" sz="3200" dirty="0"/>
            </a:br>
            <a:r>
              <a:rPr lang="en-US" sz="2800" dirty="0">
                <a:solidFill>
                  <a:srgbClr val="C00000"/>
                </a:solidFill>
              </a:rPr>
              <a:t>Character is not developed by a </a:t>
            </a:r>
            <a:r>
              <a:rPr lang="en-US" sz="2800" b="1" u="sng" dirty="0">
                <a:solidFill>
                  <a:srgbClr val="C00000"/>
                </a:solidFill>
              </a:rPr>
              <a:t>single</a:t>
            </a:r>
            <a:r>
              <a:rPr lang="en-US" sz="2800" dirty="0">
                <a:solidFill>
                  <a:srgbClr val="C00000"/>
                </a:solidFill>
              </a:rPr>
              <a:t> prayer or action. </a:t>
            </a:r>
          </a:p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3200" dirty="0"/>
              <a:t>É desenvolvido por uma aplicação consistente de princípios bíblicos</a:t>
            </a:r>
            <a:r>
              <a:rPr lang="pt-BR" sz="3200" dirty="0"/>
              <a:t>.</a:t>
            </a:r>
            <a:br>
              <a:rPr lang="pt-BR" sz="3200" dirty="0"/>
            </a:br>
            <a:r>
              <a:rPr lang="en-US" sz="2800" dirty="0">
                <a:solidFill>
                  <a:srgbClr val="C00000"/>
                </a:solidFill>
              </a:rPr>
              <a:t>It is developed through a consistent application of biblical principles. </a:t>
            </a:r>
            <a:endParaRPr lang="en-US" sz="3200" dirty="0">
              <a:solidFill>
                <a:srgbClr val="C00000"/>
              </a:solidFill>
            </a:endParaRPr>
          </a:p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3200" dirty="0"/>
              <a:t>Meu caráter é quem eu sou nas profundezas da minha </a:t>
            </a:r>
            <a:r>
              <a:rPr lang="pt-BR" sz="3200" b="1" u="sng" dirty="0">
                <a:solidFill>
                  <a:srgbClr val="FF0000"/>
                </a:solidFill>
              </a:rPr>
              <a:t>alma</a:t>
            </a:r>
            <a:r>
              <a:rPr lang="pt-BR" sz="3200" dirty="0"/>
              <a:t>.</a:t>
            </a:r>
            <a:br>
              <a:rPr lang="pt-BR" sz="3200" dirty="0"/>
            </a:br>
            <a:r>
              <a:rPr lang="en-US" sz="3000" dirty="0">
                <a:solidFill>
                  <a:srgbClr val="C00000"/>
                </a:solidFill>
              </a:rPr>
              <a:t>My character is who I am at the very depths of my </a:t>
            </a:r>
            <a:r>
              <a:rPr lang="en-US" sz="3000" b="1" u="sng" dirty="0">
                <a:solidFill>
                  <a:srgbClr val="C00000"/>
                </a:solidFill>
              </a:rPr>
              <a:t>soul</a:t>
            </a:r>
            <a:r>
              <a:rPr lang="en-US" sz="3000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3048000"/>
          </a:xfrm>
        </p:spPr>
        <p:txBody>
          <a:bodyPr>
            <a:noAutofit/>
          </a:bodyPr>
          <a:lstStyle/>
          <a:p>
            <a:pPr marL="566738" indent="-566738"/>
            <a:r>
              <a:rPr lang="pt-BR" sz="3200" b="1" dirty="0"/>
              <a:t>E</a:t>
            </a:r>
            <a:r>
              <a:rPr lang="pt-BR" sz="3200" b="1" dirty="0"/>
              <a:t>. 	Como </a:t>
            </a:r>
            <a:r>
              <a:rPr lang="pt-BR" sz="3200" b="1" dirty="0"/>
              <a:t>fazemos isto deixar de ser uma tarefa e se tornar parte do nosso estilo de vida como um todo</a:t>
            </a:r>
            <a:r>
              <a:rPr lang="pt-BR" sz="3200" b="1" dirty="0"/>
              <a:t>? </a:t>
            </a:r>
            <a:br>
              <a:rPr lang="pt-BR" sz="3200" b="1" dirty="0"/>
            </a:br>
            <a:r>
              <a:rPr lang="en-US" sz="3200" b="1" dirty="0">
                <a:solidFill>
                  <a:srgbClr val="C00000"/>
                </a:solidFill>
              </a:rPr>
              <a:t>How </a:t>
            </a:r>
            <a:r>
              <a:rPr lang="en-US" sz="3200" b="1" dirty="0">
                <a:solidFill>
                  <a:srgbClr val="C00000"/>
                </a:solidFill>
              </a:rPr>
              <a:t>do we take these from being an assignment to becoming part of our whole lifestyle?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23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838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/>
              <a:t>Segurança</a:t>
            </a:r>
            <a:endParaRPr lang="en-US" dirty="0"/>
          </a:p>
          <a:p>
            <a:r>
              <a:rPr lang="pt-PT" dirty="0"/>
              <a:t> </a:t>
            </a:r>
            <a:r>
              <a:rPr lang="pt-PT" dirty="0"/>
              <a:t>Qualidade </a:t>
            </a:r>
            <a:r>
              <a:rPr lang="pt-PT" dirty="0"/>
              <a:t>Oposta – Ansiedade</a:t>
            </a:r>
            <a:endParaRPr lang="en-US" dirty="0"/>
          </a:p>
          <a:p>
            <a:r>
              <a:rPr lang="pt-PT" sz="2000" dirty="0"/>
              <a:t> </a:t>
            </a:r>
            <a:endParaRPr lang="pt-PT" sz="2000" dirty="0"/>
          </a:p>
          <a:p>
            <a:r>
              <a:rPr lang="pt-PT" sz="2000" b="1" dirty="0"/>
              <a:t>Segurança</a:t>
            </a:r>
            <a:r>
              <a:rPr lang="pt-PT" b="1" dirty="0"/>
              <a:t> </a:t>
            </a:r>
            <a:r>
              <a:rPr lang="pt-PT" dirty="0"/>
              <a:t>– Aprender a construir afeto pela pessoa de Cristo e pela Sua Palavra eterna. Aprender a apreciar os bens temporais sem fazer deles a atenção principal do prazer.</a:t>
            </a:r>
            <a:endParaRPr lang="en-US" dirty="0"/>
          </a:p>
          <a:p>
            <a:r>
              <a:rPr lang="pt-PT" dirty="0"/>
              <a:t> </a:t>
            </a:r>
            <a:endParaRPr lang="en-US" dirty="0"/>
          </a:p>
          <a:p>
            <a:pPr lvl="0"/>
            <a:r>
              <a:rPr lang="pt-PT" dirty="0"/>
              <a:t>A sua família tem visto em você evidências, de que tem perdido o primeiro amor pelo Senhor em sua vida?</a:t>
            </a:r>
            <a:endParaRPr lang="en-US" dirty="0"/>
          </a:p>
          <a:p>
            <a:pPr lvl="0"/>
            <a:r>
              <a:rPr lang="pt-PT" dirty="0"/>
              <a:t>Você tem edificado a sua vida em volta do dinheiro?</a:t>
            </a:r>
            <a:endParaRPr lang="en-US" dirty="0"/>
          </a:p>
          <a:p>
            <a:r>
              <a:rPr lang="pt-PT" dirty="0"/>
              <a:t> </a:t>
            </a:r>
            <a:endParaRPr lang="en-US" dirty="0"/>
          </a:p>
          <a:p>
            <a:r>
              <a:rPr lang="pt-PT" b="1" u="sng" dirty="0"/>
              <a:t>João 6:27</a:t>
            </a:r>
            <a:r>
              <a:rPr lang="pt-PT" b="1" dirty="0"/>
              <a:t> </a:t>
            </a:r>
            <a:endParaRPr lang="en-US" dirty="0"/>
          </a:p>
          <a:p>
            <a:r>
              <a:rPr lang="pt-PT" dirty="0"/>
              <a:t> </a:t>
            </a:r>
            <a:endParaRPr lang="en-US" dirty="0"/>
          </a:p>
          <a:p>
            <a:r>
              <a:rPr lang="pt-PT" i="1" dirty="0"/>
              <a:t>(João 6:17) - E, entrando no barco, atravessaram o mar em direção a Cafarnaum; e era já escuro, e ainda Jesus não tinha chegado ao pé deles.</a:t>
            </a:r>
            <a:endParaRPr lang="en-US" dirty="0"/>
          </a:p>
          <a:p>
            <a:r>
              <a:rPr lang="pt-PT" dirty="0"/>
              <a:t> </a:t>
            </a:r>
            <a:endParaRPr lang="en-US" dirty="0"/>
          </a:p>
          <a:p>
            <a:r>
              <a:rPr lang="pt-PT" b="1" u="sng" dirty="0"/>
              <a:t>Provérbios 3:5-6</a:t>
            </a:r>
            <a:r>
              <a:rPr lang="pt-PT" b="1" dirty="0"/>
              <a:t>  </a:t>
            </a:r>
            <a:endParaRPr lang="en-US" dirty="0"/>
          </a:p>
          <a:p>
            <a:r>
              <a:rPr lang="pt-PT" dirty="0"/>
              <a:t> </a:t>
            </a:r>
            <a:endParaRPr lang="en-US" dirty="0"/>
          </a:p>
          <a:p>
            <a:r>
              <a:rPr lang="pt-PT" i="1" dirty="0"/>
              <a:t>(Provérbios 3:5-6) - Confia no SENHOR de todo o teu coração, e não te estribes no teu próprio entendimento. Reconhece-o em todos os teus caminhos, e ele endireitará as tuas veredas.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65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8382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600" b="1" dirty="0"/>
              <a:t>13.	Paciência</a:t>
            </a:r>
            <a:endParaRPr lang="en-US" dirty="0"/>
          </a:p>
          <a:p>
            <a:r>
              <a:rPr lang="pt-PT" dirty="0"/>
              <a:t> </a:t>
            </a:r>
            <a:r>
              <a:rPr lang="pt-PT" dirty="0"/>
              <a:t>Qualidade </a:t>
            </a:r>
            <a:r>
              <a:rPr lang="pt-PT" dirty="0"/>
              <a:t>Oposta – Inquietação</a:t>
            </a:r>
            <a:endParaRPr lang="en-US" dirty="0"/>
          </a:p>
          <a:p>
            <a:r>
              <a:rPr lang="pt-PT" sz="2000" dirty="0"/>
              <a:t> </a:t>
            </a:r>
            <a:endParaRPr lang="pt-PT" sz="2000" dirty="0"/>
          </a:p>
          <a:p>
            <a:r>
              <a:rPr lang="pt-PT" sz="2000" b="1" dirty="0"/>
              <a:t>Paciência –</a:t>
            </a:r>
            <a:r>
              <a:rPr lang="pt-PT" sz="2000" dirty="0"/>
              <a:t> Aprender a esperar pelo cumprimento dos objetivos pessoais. Aumentar o tempo que pode esperar entre a concretização e a recompensa. Aprender a aceitar as situações difíceis como sendo de Deus, sem Lhe colocar um prazo para as retirar</a:t>
            </a:r>
            <a:r>
              <a:rPr lang="pt-PT" dirty="0"/>
              <a:t>.</a:t>
            </a:r>
            <a:endParaRPr lang="en-US" dirty="0"/>
          </a:p>
          <a:p>
            <a:r>
              <a:rPr lang="pt-PT" dirty="0"/>
              <a:t> 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pt-PT" dirty="0"/>
              <a:t>Você compra coisas antes de ter dinheiro para poder pagar?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pt-PT" dirty="0"/>
              <a:t>A sua preocupação primária é remover um problema ou ver em primeiro lugar o propósito de Deus, ao permitir que ele exista?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pt-PT" dirty="0"/>
              <a:t>Os que estão à sua volta tentam te evitar quando você está  passando por uma situação difícil?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pt-PT" dirty="0"/>
              <a:t>Os projetos são mais importantes para você do que as pessoas?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pt-PT" dirty="0"/>
              <a:t>Quando os seus planos não funcionam você passa por pressão interior?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pt-PT" dirty="0"/>
              <a:t>Está disposto a passar por um tempo de treinamento e experiência necessária para se tornar mais hábil nas suas responsabilidades?</a:t>
            </a:r>
            <a:endParaRPr lang="en-US" dirty="0"/>
          </a:p>
          <a:p>
            <a:pPr lvl="0"/>
            <a:endParaRPr lang="en-US" dirty="0"/>
          </a:p>
          <a:p>
            <a:r>
              <a:rPr lang="pt-PT" b="1" dirty="0"/>
              <a:t>Romanos </a:t>
            </a:r>
            <a:r>
              <a:rPr lang="pt-PT" b="1" dirty="0"/>
              <a:t>5:3,4 </a:t>
            </a:r>
            <a:r>
              <a:rPr lang="pt-PT" dirty="0"/>
              <a:t> </a:t>
            </a:r>
            <a:endParaRPr lang="en-US" dirty="0"/>
          </a:p>
          <a:p>
            <a:r>
              <a:rPr lang="pt-BR" dirty="0"/>
              <a:t>E não somente isto, mas também nos gloriamos nas tribulações; sabendo que a tribulação produz a paciência, - E a paciência a experiência, e a experiência a </a:t>
            </a:r>
            <a:r>
              <a:rPr lang="pt-BR" dirty="0"/>
              <a:t>esperança.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01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4600" y="914400"/>
            <a:ext cx="75438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mtClean="0"/>
              <a:t>Questões para discussão</a:t>
            </a:r>
            <a:br>
              <a:rPr lang="pt-BR" smtClean="0"/>
            </a:br>
            <a:r>
              <a:rPr lang="en-US" sz="2400" smtClean="0">
                <a:solidFill>
                  <a:srgbClr val="FF0000"/>
                </a:solidFill>
              </a:rPr>
              <a:t>Questions for discussion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1503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3106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mtClean="0"/>
              <a:t>Informação para contatar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2002669"/>
            <a:ext cx="8229600" cy="3276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sz="4400" smtClean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400" smtClean="0"/>
          </a:p>
          <a:p>
            <a:pPr algn="ctr">
              <a:buFont typeface="Wingdings 2"/>
              <a:buNone/>
              <a:defRPr/>
            </a:pPr>
            <a:r>
              <a:rPr lang="en-US" sz="4400" smtClean="0"/>
              <a:t>www.GlobalTC.org</a:t>
            </a:r>
          </a:p>
          <a:p>
            <a:pPr algn="ctr">
              <a:buFont typeface="Wingdings 2"/>
              <a:buNone/>
              <a:defRPr/>
            </a:pPr>
            <a:r>
              <a:rPr lang="en-US" sz="4400" smtClean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smtClean="0"/>
              <a:t>706-576-6555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4919738"/>
            <a:ext cx="3695700" cy="17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0508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752600"/>
            <a:ext cx="8991600" cy="130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400" dirty="0">
                <a:latin typeface="Calibri"/>
                <a:ea typeface="SimSun"/>
                <a:cs typeface="Mangal"/>
              </a:rPr>
              <a:t>Não estamos falando sobre a sua </a:t>
            </a:r>
            <a:r>
              <a:rPr lang="pt-BR" sz="3400" b="1" u="sng" dirty="0">
                <a:solidFill>
                  <a:srgbClr val="FF0000"/>
                </a:solidFill>
                <a:latin typeface="Calibri"/>
                <a:ea typeface="SimSun"/>
                <a:cs typeface="Mangal"/>
              </a:rPr>
              <a:t>personalidade</a:t>
            </a:r>
            <a:r>
              <a:rPr lang="ru-RU" sz="3400" u="sng" dirty="0"/>
              <a:t>.</a:t>
            </a:r>
            <a:r>
              <a:rPr lang="en-US" sz="3400" u="sng" dirty="0"/>
              <a:t/>
            </a:r>
            <a:br>
              <a:rPr lang="en-US" sz="3400" u="sng" dirty="0"/>
            </a:br>
            <a:r>
              <a:rPr lang="en-US" sz="2800" dirty="0">
                <a:solidFill>
                  <a:srgbClr val="C00000"/>
                </a:solidFill>
              </a:rPr>
              <a:t>We are not talking about your </a:t>
            </a:r>
            <a:r>
              <a:rPr lang="en-US" sz="2800" b="1" u="sng" dirty="0">
                <a:solidFill>
                  <a:srgbClr val="C00000"/>
                </a:solidFill>
              </a:rPr>
              <a:t>personality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en-US" sz="5400" b="1" dirty="0"/>
              <a:t>A</a:t>
            </a:r>
            <a:r>
              <a:rPr lang="ru-RU" sz="5400" b="1" dirty="0"/>
              <a:t>.	</a:t>
            </a:r>
            <a:r>
              <a:rPr lang="pt-BR" sz="5400" dirty="0"/>
              <a:t> </a:t>
            </a:r>
            <a:r>
              <a:rPr lang="pt-BR" sz="5400" b="1" dirty="0"/>
              <a:t>O que é caráter</a:t>
            </a:r>
            <a:r>
              <a:rPr lang="ru-RU" sz="5400" b="1" dirty="0"/>
              <a:t>?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3600" dirty="0"/>
              <a:t>	</a:t>
            </a:r>
            <a:r>
              <a:rPr lang="pt-BR" sz="3600" dirty="0">
                <a:solidFill>
                  <a:srgbClr val="C00000"/>
                </a:solidFill>
              </a:rPr>
              <a:t>What is character?</a:t>
            </a:r>
            <a:endParaRPr lang="en-US" sz="3600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" b="6207"/>
          <a:stretch/>
        </p:blipFill>
        <p:spPr>
          <a:xfrm>
            <a:off x="3543300" y="3048000"/>
            <a:ext cx="4789394" cy="37964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40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609600"/>
            <a:ext cx="8229600" cy="1143000"/>
          </a:xfrm>
        </p:spPr>
        <p:txBody>
          <a:bodyPr>
            <a:noAutofit/>
          </a:bodyPr>
          <a:lstStyle/>
          <a:p>
            <a:pPr marL="685800" indent="-685800"/>
            <a:r>
              <a:rPr lang="en-US" sz="4000" dirty="0"/>
              <a:t>A.	</a:t>
            </a:r>
            <a:r>
              <a:rPr lang="pt-BR" sz="4000" dirty="0"/>
              <a:t>O </a:t>
            </a:r>
            <a:r>
              <a:rPr lang="pt-BR" sz="4000" dirty="0"/>
              <a:t>que é </a:t>
            </a:r>
            <a:r>
              <a:rPr lang="pt-BR" sz="4000" dirty="0"/>
              <a:t>caráter?</a:t>
            </a:r>
            <a:br>
              <a:rPr lang="pt-BR" sz="4000" dirty="0"/>
            </a:br>
            <a:r>
              <a:rPr lang="en-US" sz="4000" dirty="0">
                <a:solidFill>
                  <a:srgbClr val="C00000"/>
                </a:solidFill>
              </a:rPr>
              <a:t>What </a:t>
            </a:r>
            <a:r>
              <a:rPr lang="en-US" sz="4000" dirty="0">
                <a:solidFill>
                  <a:srgbClr val="C00000"/>
                </a:solidFill>
              </a:rPr>
              <a:t>is character?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2133600"/>
            <a:ext cx="8534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/>
              <a:t>O </a:t>
            </a:r>
            <a:r>
              <a:rPr lang="pt-BR" sz="3600" dirty="0"/>
              <a:t>caráter é a </a:t>
            </a:r>
            <a:r>
              <a:rPr lang="pt-BR" sz="3600" b="1" u="sng" dirty="0">
                <a:solidFill>
                  <a:srgbClr val="FF0000"/>
                </a:solidFill>
              </a:rPr>
              <a:t>vontade</a:t>
            </a:r>
            <a:r>
              <a:rPr lang="pt-BR" sz="3600" dirty="0"/>
              <a:t> de fazer o que é certo, como </a:t>
            </a:r>
            <a:r>
              <a:rPr lang="pt-BR" sz="3600" b="1" u="sng" dirty="0">
                <a:solidFill>
                  <a:srgbClr val="FF0000"/>
                </a:solidFill>
              </a:rPr>
              <a:t>Deus</a:t>
            </a:r>
            <a:r>
              <a:rPr lang="pt-BR" sz="3600" dirty="0"/>
              <a:t> define o que é certo, apesar do preço. </a:t>
            </a:r>
            <a:r>
              <a:rPr lang="pt-BR" sz="2400" dirty="0"/>
              <a:t>Citação </a:t>
            </a:r>
            <a:r>
              <a:rPr lang="pt-BR" sz="2400" dirty="0"/>
              <a:t>por Andy </a:t>
            </a:r>
            <a:r>
              <a:rPr lang="pt-BR" sz="2400" dirty="0"/>
              <a:t>Stanley</a:t>
            </a:r>
            <a:r>
              <a:rPr lang="pt-BR" sz="2800" dirty="0"/>
              <a:t/>
            </a:r>
            <a:br>
              <a:rPr lang="pt-BR" sz="2800" dirty="0"/>
            </a:br>
            <a:endParaRPr lang="en-US" sz="2400" dirty="0"/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Character </a:t>
            </a:r>
            <a:r>
              <a:rPr lang="en-US" sz="3600" dirty="0">
                <a:solidFill>
                  <a:srgbClr val="C00000"/>
                </a:solidFill>
              </a:rPr>
              <a:t>is the </a:t>
            </a:r>
            <a:r>
              <a:rPr lang="en-US" sz="3600" b="1" u="sng" dirty="0">
                <a:solidFill>
                  <a:srgbClr val="C00000"/>
                </a:solidFill>
              </a:rPr>
              <a:t>will</a:t>
            </a:r>
            <a:r>
              <a:rPr lang="en-US" sz="3600" dirty="0">
                <a:solidFill>
                  <a:srgbClr val="C00000"/>
                </a:solidFill>
              </a:rPr>
              <a:t> to do what is right, as </a:t>
            </a:r>
            <a:r>
              <a:rPr lang="en-US" sz="3600" b="1" u="sng" dirty="0">
                <a:solidFill>
                  <a:srgbClr val="C00000"/>
                </a:solidFill>
              </a:rPr>
              <a:t>God</a:t>
            </a:r>
            <a:r>
              <a:rPr lang="en-US" sz="3600" dirty="0">
                <a:solidFill>
                  <a:srgbClr val="C00000"/>
                </a:solidFill>
              </a:rPr>
              <a:t> defines right, regardless of the cost. 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Quote by Andy Stanley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4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609600"/>
            <a:ext cx="8229600" cy="1143000"/>
          </a:xfrm>
        </p:spPr>
        <p:txBody>
          <a:bodyPr>
            <a:noAutofit/>
          </a:bodyPr>
          <a:lstStyle/>
          <a:p>
            <a:pPr marL="685800" indent="-685800"/>
            <a:r>
              <a:rPr lang="en-US" sz="4000" dirty="0"/>
              <a:t>A.	</a:t>
            </a:r>
            <a:r>
              <a:rPr lang="pt-BR" sz="4000" dirty="0"/>
              <a:t>O </a:t>
            </a:r>
            <a:r>
              <a:rPr lang="pt-BR" sz="4000" dirty="0"/>
              <a:t>que é </a:t>
            </a:r>
            <a:r>
              <a:rPr lang="pt-BR" sz="4000" dirty="0"/>
              <a:t>caráter?</a:t>
            </a:r>
            <a:br>
              <a:rPr lang="pt-BR" sz="4000" dirty="0"/>
            </a:br>
            <a:r>
              <a:rPr lang="en-US" sz="4000" dirty="0">
                <a:solidFill>
                  <a:srgbClr val="C00000"/>
                </a:solidFill>
              </a:rPr>
              <a:t>What </a:t>
            </a:r>
            <a:r>
              <a:rPr lang="en-US" sz="4000" dirty="0">
                <a:solidFill>
                  <a:srgbClr val="C00000"/>
                </a:solidFill>
              </a:rPr>
              <a:t>is character?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28800"/>
            <a:ext cx="8991600" cy="5029200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pt-BR" sz="3200" dirty="0"/>
              <a:t>Os </a:t>
            </a:r>
            <a:r>
              <a:rPr lang="pt-BR" sz="3200" dirty="0"/>
              <a:t>homens e mulheres de caráter estão dispostos a reconhecer que há um padrão de certo e errado  do lado de fora de nós mesmos e  que temos de submeter-nos a esse padrão. </a:t>
            </a:r>
            <a:r>
              <a:rPr lang="pt-BR" sz="2400" dirty="0"/>
              <a:t>Citação </a:t>
            </a:r>
            <a:r>
              <a:rPr lang="pt-BR" sz="2400" dirty="0"/>
              <a:t>por Andy Stanley</a:t>
            </a:r>
            <a:endParaRPr lang="en-US" sz="3200" dirty="0"/>
          </a:p>
          <a:p>
            <a:pPr marL="0" indent="0">
              <a:spcAft>
                <a:spcPts val="1500"/>
              </a:spcAft>
              <a:buNone/>
            </a:pPr>
            <a:r>
              <a:rPr lang="en-US" sz="3200" dirty="0">
                <a:solidFill>
                  <a:srgbClr val="C00000"/>
                </a:solidFill>
              </a:rPr>
              <a:t>Men </a:t>
            </a:r>
            <a:r>
              <a:rPr lang="en-US" sz="3200" dirty="0">
                <a:solidFill>
                  <a:srgbClr val="C00000"/>
                </a:solidFill>
              </a:rPr>
              <a:t>and women of character are willing to recognize there is a standard of right and wrong outside of us that we need to submit ourselves to. </a:t>
            </a:r>
            <a:r>
              <a:rPr lang="en-US" sz="2000" dirty="0">
                <a:solidFill>
                  <a:srgbClr val="C00000"/>
                </a:solidFill>
              </a:rPr>
              <a:t>Quote </a:t>
            </a:r>
            <a:r>
              <a:rPr lang="en-US" sz="2000" dirty="0">
                <a:solidFill>
                  <a:srgbClr val="C00000"/>
                </a:solidFill>
              </a:rPr>
              <a:t>by Andy Stanley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4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762000"/>
            <a:ext cx="8229600" cy="1143000"/>
          </a:xfrm>
        </p:spPr>
        <p:txBody>
          <a:bodyPr>
            <a:noAutofit/>
          </a:bodyPr>
          <a:lstStyle/>
          <a:p>
            <a:pPr marL="685800" indent="-685800"/>
            <a:r>
              <a:rPr lang="en-US" sz="4000" dirty="0"/>
              <a:t>A.	</a:t>
            </a:r>
            <a:r>
              <a:rPr lang="pt-BR" sz="4000" dirty="0"/>
              <a:t>O </a:t>
            </a:r>
            <a:r>
              <a:rPr lang="pt-BR" sz="4000" dirty="0"/>
              <a:t>que é </a:t>
            </a:r>
            <a:r>
              <a:rPr lang="pt-BR" sz="4000" dirty="0"/>
              <a:t>caráter?</a:t>
            </a:r>
            <a:br>
              <a:rPr lang="pt-BR" sz="4000" dirty="0"/>
            </a:br>
            <a:r>
              <a:rPr lang="en-US" sz="4000" dirty="0">
                <a:solidFill>
                  <a:srgbClr val="C00000"/>
                </a:solidFill>
              </a:rPr>
              <a:t>What </a:t>
            </a:r>
            <a:r>
              <a:rPr lang="en-US" sz="4000" dirty="0">
                <a:solidFill>
                  <a:srgbClr val="C00000"/>
                </a:solidFill>
              </a:rPr>
              <a:t>is character?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2209800"/>
            <a:ext cx="8534400" cy="4114800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pt-BR" sz="3200" dirty="0"/>
              <a:t>Devemos </a:t>
            </a:r>
            <a:r>
              <a:rPr lang="pt-BR" sz="3200" dirty="0"/>
              <a:t>ser proativos e intencionais na nossa busca do caráter e Deus usará o nosso caráter para guiar-nos</a:t>
            </a:r>
            <a:r>
              <a:rPr lang="pt-BR" sz="3200" dirty="0"/>
              <a:t>. </a:t>
            </a:r>
            <a:r>
              <a:rPr lang="pt-BR" sz="2400" dirty="0"/>
              <a:t>Citação por Andy Stanley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We </a:t>
            </a:r>
            <a:r>
              <a:rPr lang="en-US" sz="3200" dirty="0">
                <a:solidFill>
                  <a:srgbClr val="C00000"/>
                </a:solidFill>
              </a:rPr>
              <a:t>must be proactive and intentional in our pursuit of character and God will use our character to guide us.” </a:t>
            </a:r>
            <a:r>
              <a:rPr lang="en-US" sz="2000" dirty="0">
                <a:solidFill>
                  <a:srgbClr val="C00000"/>
                </a:solidFill>
              </a:rPr>
              <a:t>Quote by Andy Stanley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4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Dois </a:t>
            </a:r>
            <a:r>
              <a:rPr lang="pt-BR" sz="3600" b="1" dirty="0"/>
              <a:t>elementos essenciais do </a:t>
            </a:r>
            <a:r>
              <a:rPr lang="pt-BR" sz="3600" b="1" dirty="0"/>
              <a:t>caráter</a:t>
            </a:r>
            <a:br>
              <a:rPr lang="pt-BR" sz="3600" b="1" dirty="0"/>
            </a:br>
            <a:r>
              <a:rPr lang="en-US" sz="3600" b="1" dirty="0">
                <a:solidFill>
                  <a:srgbClr val="C00000"/>
                </a:solidFill>
              </a:rPr>
              <a:t>Two essential elements of character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600200"/>
            <a:ext cx="8458200" cy="47244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determinação o que é certo 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errado                     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Determining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right and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wrong</a:t>
            </a:r>
          </a:p>
          <a:p>
            <a:pPr marL="68580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2400" dirty="0"/>
              <a:t>Mas para desenvolver o caráter cristão em nossas vidas, devemos  primeiro determinar o que  </a:t>
            </a:r>
            <a:r>
              <a:rPr lang="pt-BR" sz="2400" b="1" u="sng" dirty="0">
                <a:solidFill>
                  <a:srgbClr val="FF0000"/>
                </a:solidFill>
              </a:rPr>
              <a:t>Deus</a:t>
            </a:r>
            <a:r>
              <a:rPr lang="pt-BR" sz="2400" dirty="0"/>
              <a:t> diz que é certo e errado.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en-US" sz="2400" dirty="0">
                <a:solidFill>
                  <a:srgbClr val="C00000"/>
                </a:solidFill>
              </a:rPr>
              <a:t>To develop Godly character in our lives, we must first determine what </a:t>
            </a:r>
            <a:r>
              <a:rPr lang="en-US" sz="2400" b="1" u="sng" dirty="0">
                <a:solidFill>
                  <a:srgbClr val="C00000"/>
                </a:solidFill>
              </a:rPr>
              <a:t>God</a:t>
            </a:r>
            <a:r>
              <a:rPr lang="en-US" sz="2400" dirty="0">
                <a:solidFill>
                  <a:srgbClr val="C00000"/>
                </a:solidFill>
              </a:rPr>
              <a:t> says is right and wrong. </a:t>
            </a:r>
          </a:p>
          <a:p>
            <a:pPr marL="685800" indent="-342900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2400" dirty="0"/>
              <a:t>Este </a:t>
            </a:r>
            <a:r>
              <a:rPr lang="pt-BR" sz="2400" dirty="0"/>
              <a:t>padrão de certo e errado não é baseado nas minhas próprias opiniões - deve ser baseado na verdade de </a:t>
            </a:r>
            <a:r>
              <a:rPr lang="pt-BR" sz="2400" dirty="0"/>
              <a:t>Deus.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en-US" sz="2400" dirty="0">
                <a:solidFill>
                  <a:srgbClr val="C00000"/>
                </a:solidFill>
              </a:rPr>
              <a:t>This </a:t>
            </a:r>
            <a:r>
              <a:rPr lang="en-US" sz="2400" dirty="0">
                <a:solidFill>
                  <a:srgbClr val="C00000"/>
                </a:solidFill>
              </a:rPr>
              <a:t>standard of right and wrong is not based on my own opinions—it must be based on God’s truth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97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2700"/>
            <a:ext cx="8229600" cy="1524000"/>
          </a:xfrm>
        </p:spPr>
        <p:txBody>
          <a:bodyPr>
            <a:normAutofit/>
          </a:bodyPr>
          <a:lstStyle/>
          <a:p>
            <a:pPr marL="457200" indent="-457200"/>
            <a:r>
              <a:rPr lang="pt-BR" sz="3200" dirty="0">
                <a:latin typeface="Arial" pitchFamily="34" charset="0"/>
                <a:cs typeface="Arial" pitchFamily="34" charset="0"/>
              </a:rPr>
              <a:t>2.	Escolhendo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(vontade) fazer o que é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certo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Choosing </a:t>
            </a: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(willing) to do what is right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2800" dirty="0"/>
              <a:t>A nossa </a:t>
            </a:r>
            <a:r>
              <a:rPr lang="pt-BR" sz="2800" u="sng" dirty="0"/>
              <a:t>vontade</a:t>
            </a:r>
            <a:r>
              <a:rPr lang="pt-BR" sz="2800" dirty="0"/>
              <a:t> tem uma grande parte na determinação do nosso caráter.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en-US" sz="2800" dirty="0">
                <a:solidFill>
                  <a:srgbClr val="C00000"/>
                </a:solidFill>
              </a:rPr>
              <a:t>Our </a:t>
            </a:r>
            <a:r>
              <a:rPr lang="en-US" sz="2800" u="sng" dirty="0">
                <a:solidFill>
                  <a:srgbClr val="C00000"/>
                </a:solidFill>
              </a:rPr>
              <a:t>will</a:t>
            </a:r>
            <a:r>
              <a:rPr lang="en-US" sz="2800" dirty="0">
                <a:solidFill>
                  <a:srgbClr val="C00000"/>
                </a:solidFill>
              </a:rPr>
              <a:t> has a great part in determining our character. </a:t>
            </a:r>
            <a:endParaRPr lang="pt-BR" sz="2800" dirty="0"/>
          </a:p>
          <a:p>
            <a:pPr marL="342900" indent="-342900">
              <a:spcAft>
                <a:spcPts val="15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2800" dirty="0"/>
              <a:t>Devemos </a:t>
            </a:r>
            <a:r>
              <a:rPr lang="pt-BR" sz="2800" dirty="0"/>
              <a:t>ser totalmente comprometidos em fazer a coisa certa, não importa quão difícil isso possa ser</a:t>
            </a:r>
            <a:r>
              <a:rPr lang="pt-BR" sz="2800" dirty="0"/>
              <a:t>. </a:t>
            </a: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We </a:t>
            </a:r>
            <a:r>
              <a:rPr lang="en-US" sz="2800" dirty="0">
                <a:solidFill>
                  <a:srgbClr val="C00000"/>
                </a:solidFill>
              </a:rPr>
              <a:t>must be fully committed to doing the right thing, no matter how hard it may be.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66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0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32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 força do seu caráter é revelada frente aos </a:t>
            </a:r>
            <a:r>
              <a:rPr lang="pt-BR" sz="3200" b="1" u="sng" dirty="0">
                <a:solidFill>
                  <a:srgbClr val="FF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problemas</a:t>
            </a:r>
            <a:r>
              <a:rPr lang="en-US" sz="32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strength of your character is revealed in the presence of </a:t>
            </a:r>
            <a:r>
              <a:rPr lang="en-US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BR" sz="32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Como você reage quando você está sob pressão?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do you respond when you are under pressure?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15327</TotalTime>
  <Words>659</Words>
  <Application>Microsoft Office PowerPoint</Application>
  <PresentationFormat>Widescreen</PresentationFormat>
  <Paragraphs>289</Paragraphs>
  <Slides>28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SimSun</vt:lpstr>
      <vt:lpstr>Arial</vt:lpstr>
      <vt:lpstr>Arial Narrow</vt:lpstr>
      <vt:lpstr>Calibri</vt:lpstr>
      <vt:lpstr>Constantia</vt:lpstr>
      <vt:lpstr>Mangal</vt:lpstr>
      <vt:lpstr>Times New Roman</vt:lpstr>
      <vt:lpstr>Wingdings</vt:lpstr>
      <vt:lpstr>Wingdings 2</vt:lpstr>
      <vt:lpstr>Wingdings 3</vt:lpstr>
      <vt:lpstr>Flow</vt:lpstr>
      <vt:lpstr>1_Flow</vt:lpstr>
      <vt:lpstr>Introdução ao desenvolvimento  do caráter Cristão Introduction to  Christian Character Development</vt:lpstr>
      <vt:lpstr>PowerPoint Presentation</vt:lpstr>
      <vt:lpstr> A.  O que é caráter?  What is character?</vt:lpstr>
      <vt:lpstr>A. O que é caráter? What is character?</vt:lpstr>
      <vt:lpstr>A. O que é caráter? What is character?</vt:lpstr>
      <vt:lpstr>A. O que é caráter? What is character?</vt:lpstr>
      <vt:lpstr>Dois elementos essenciais do caráter Two essential elements of character</vt:lpstr>
      <vt:lpstr>2. Escolhendo (vontade) fazer o que é certo Choosing (willing) to do what is right</vt:lpstr>
      <vt:lpstr>PowerPoint Presentation</vt:lpstr>
      <vt:lpstr>B. Exemplos de caráter cristão  Examples of Christian character</vt:lpstr>
      <vt:lpstr>D. Exemplos de caráter cristão  Examples of Christian character</vt:lpstr>
      <vt:lpstr>C.  Como uma pessoa desenvolve o seu caráter? How does a person develop their character?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Como ensinamos o desenvolvimento de caráter?  How do we teach character development?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 Como fazemos isto deixar de ser uma tarefa e se tornar parte do nosso estilo de vida como um todo?  How do we take these from being an assignment to becoming part of our whole lifestyle?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do      Caráter cristão Christian Character Development</dc:title>
  <dc:creator>Gregg</dc:creator>
  <cp:lastModifiedBy>Dave Batty</cp:lastModifiedBy>
  <cp:revision>36</cp:revision>
  <dcterms:created xsi:type="dcterms:W3CDTF">2012-04-13T20:03:03Z</dcterms:created>
  <dcterms:modified xsi:type="dcterms:W3CDTF">2019-11-21T18:00:38Z</dcterms:modified>
</cp:coreProperties>
</file>