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80" r:id="rId4"/>
    <p:sldId id="272" r:id="rId5"/>
    <p:sldId id="281" r:id="rId6"/>
    <p:sldId id="273" r:id="rId7"/>
    <p:sldId id="283" r:id="rId8"/>
    <p:sldId id="282" r:id="rId9"/>
    <p:sldId id="286" r:id="rId10"/>
    <p:sldId id="276" r:id="rId11"/>
    <p:sldId id="277" r:id="rId12"/>
    <p:sldId id="278" r:id="rId13"/>
    <p:sldId id="279" r:id="rId14"/>
    <p:sldId id="284" r:id="rId15"/>
    <p:sldId id="285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38" d="100"/>
          <a:sy n="38" d="100"/>
        </p:scale>
        <p:origin x="72" y="3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9A4AF-4B51-40F1-935B-395AFC7D5DEA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AEC65-9835-4524-BEA8-579D63C7F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1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11/2019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11/2019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11/2019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44378"/>
            <a:ext cx="7772400" cy="2820362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/>
              <a:t>Uma introdução sobre como renovar a sua </a:t>
            </a:r>
            <a:r>
              <a:rPr lang="en-US" dirty="0" err="1" smtClean="0"/>
              <a:t>mente</a:t>
            </a:r>
            <a:r>
              <a:rPr lang="en-US" dirty="0" smtClean="0"/>
              <a:t> </a:t>
            </a:r>
            <a:r>
              <a:rPr lang="en-US" sz="3600" dirty="0">
                <a:solidFill>
                  <a:srgbClr val="FF0000"/>
                </a:solidFill>
              </a:rPr>
              <a:t>Introduction on how to 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renew </a:t>
            </a:r>
            <a:r>
              <a:rPr lang="en-US" sz="3600" dirty="0">
                <a:solidFill>
                  <a:srgbClr val="FF0000"/>
                </a:solidFill>
              </a:rPr>
              <a:t>your mind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422590"/>
            <a:ext cx="7772400" cy="1199704"/>
          </a:xfrm>
        </p:spPr>
        <p:txBody>
          <a:bodyPr/>
          <a:lstStyle/>
          <a:p>
            <a:pPr algn="l"/>
            <a:r>
              <a:rPr lang="en-US" dirty="0" err="1" smtClean="0"/>
              <a:t>Por</a:t>
            </a:r>
            <a:r>
              <a:rPr lang="en-US" dirty="0" smtClean="0"/>
              <a:t> Dave Batty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60" y="5081173"/>
            <a:ext cx="3657298" cy="169189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376" y="1279242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1219200"/>
            <a:ext cx="8229600" cy="5071872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600"/>
              </a:spcAft>
              <a:buNone/>
            </a:pPr>
            <a:r>
              <a:rPr lang="en-US" dirty="0"/>
              <a:t>1</a:t>
            </a:r>
            <a:r>
              <a:rPr lang="en-US" dirty="0" smtClean="0"/>
              <a:t>. </a:t>
            </a:r>
            <a:r>
              <a:rPr lang="pt-BR" dirty="0" smtClean="0"/>
              <a:t>Oito </a:t>
            </a:r>
            <a:r>
              <a:rPr lang="pt-BR" dirty="0"/>
              <a:t>mais uma estratégia Filipenses </a:t>
            </a:r>
            <a:r>
              <a:rPr lang="pt-BR" dirty="0" smtClean="0"/>
              <a:t>4:8-9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Eight Plus One Strategy – Philippians 4:8-9</a:t>
            </a:r>
          </a:p>
          <a:p>
            <a:pPr>
              <a:spcAft>
                <a:spcPts val="600"/>
              </a:spcAft>
              <a:buNone/>
            </a:pPr>
            <a:r>
              <a:rPr lang="en-US" dirty="0" smtClean="0"/>
              <a:t>	</a:t>
            </a:r>
            <a:r>
              <a:rPr lang="en-US" sz="2400" dirty="0"/>
              <a:t>1.  </a:t>
            </a:r>
            <a:r>
              <a:rPr lang="pt-BR" sz="2400" dirty="0"/>
              <a:t>Tudo </a:t>
            </a:r>
            <a:r>
              <a:rPr lang="pt-BR" sz="2400" dirty="0"/>
              <a:t>o que for </a:t>
            </a:r>
            <a:r>
              <a:rPr lang="pt-BR" sz="2400" dirty="0"/>
              <a:t>verdadeiro </a:t>
            </a: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</a:rPr>
              <a:t>Whatever is true </a:t>
            </a:r>
          </a:p>
          <a:p>
            <a:pPr>
              <a:spcAft>
                <a:spcPts val="600"/>
              </a:spcAft>
              <a:buNone/>
            </a:pPr>
            <a:r>
              <a:rPr lang="en-US" sz="2400" dirty="0"/>
              <a:t>	2.	</a:t>
            </a:r>
            <a:r>
              <a:rPr lang="pt-BR" sz="2400" dirty="0"/>
              <a:t>Tudo o que for </a:t>
            </a:r>
            <a:r>
              <a:rPr lang="pt-BR" sz="2400" dirty="0"/>
              <a:t>nobre </a:t>
            </a: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</a:rPr>
              <a:t>Whatever is noble</a:t>
            </a:r>
            <a:endParaRPr lang="en-US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2400" dirty="0"/>
              <a:t>	3.	</a:t>
            </a:r>
            <a:r>
              <a:rPr lang="pt-BR" sz="2400" dirty="0"/>
              <a:t>Tudo o que for </a:t>
            </a:r>
            <a:r>
              <a:rPr lang="pt-BR" sz="2400" dirty="0"/>
              <a:t>correto </a:t>
            </a: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</a:rPr>
              <a:t>Whatever is right</a:t>
            </a:r>
            <a:endParaRPr lang="en-US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2400" dirty="0"/>
              <a:t>	4.	</a:t>
            </a:r>
            <a:r>
              <a:rPr lang="pt-BR" sz="2400" dirty="0"/>
              <a:t>Tudo o que for </a:t>
            </a:r>
            <a:r>
              <a:rPr lang="pt-BR" sz="2400" dirty="0"/>
              <a:t>puro  </a:t>
            </a: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</a:rPr>
              <a:t>Whatever is pure</a:t>
            </a:r>
            <a:endParaRPr lang="en-US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2400" dirty="0"/>
              <a:t>	5.	</a:t>
            </a:r>
            <a:r>
              <a:rPr lang="pt-BR" sz="2400" dirty="0"/>
              <a:t>Tudo o que for </a:t>
            </a:r>
            <a:r>
              <a:rPr lang="pt-BR" sz="2400" dirty="0"/>
              <a:t>amável </a:t>
            </a: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</a:rPr>
              <a:t>Whatever is lovely</a:t>
            </a:r>
            <a:endParaRPr lang="en-US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2400" dirty="0"/>
              <a:t>	6.	</a:t>
            </a:r>
            <a:r>
              <a:rPr lang="pt-BR" sz="2400" dirty="0"/>
              <a:t>Tudo o que for de boa </a:t>
            </a:r>
            <a:r>
              <a:rPr lang="pt-BR" sz="2400" dirty="0"/>
              <a:t>fama 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Whatever is admirable</a:t>
            </a:r>
          </a:p>
          <a:p>
            <a:pPr>
              <a:spcAft>
                <a:spcPts val="600"/>
              </a:spcAft>
              <a:buNone/>
            </a:pPr>
            <a:r>
              <a:rPr lang="en-US" sz="2400" dirty="0"/>
              <a:t>	7.	Whatever is excellent </a:t>
            </a:r>
            <a:r>
              <a:rPr lang="pt-BR" sz="1800" i="1" dirty="0">
                <a:solidFill>
                  <a:schemeClr val="accent2">
                    <a:lumMod val="50000"/>
                  </a:schemeClr>
                </a:solidFill>
              </a:rPr>
              <a:t>Tudo o que for excelente</a:t>
            </a:r>
            <a:endParaRPr lang="en-US" sz="18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2400" dirty="0"/>
              <a:t>	8.	Whatever is praiseworthy </a:t>
            </a:r>
            <a:r>
              <a:rPr lang="pt-BR" sz="1400" i="1" dirty="0">
                <a:solidFill>
                  <a:schemeClr val="accent2">
                    <a:lumMod val="50000"/>
                  </a:schemeClr>
                </a:solidFill>
              </a:rPr>
              <a:t>Tudo o que for digno de louvor</a:t>
            </a:r>
            <a:endParaRPr lang="en-US" sz="1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pt-BR" dirty="0">
                <a:solidFill>
                  <a:srgbClr val="FF0000"/>
                </a:solidFill>
              </a:rPr>
              <a:t>Mais 1. Ponham em prática! </a:t>
            </a: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</a:rPr>
              <a:t>PLUS 1—Put it into practice!</a:t>
            </a:r>
            <a:endParaRPr lang="en-US" sz="1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0"/>
            <a:ext cx="8229600" cy="1143000"/>
          </a:xfrm>
        </p:spPr>
        <p:txBody>
          <a:bodyPr>
            <a:normAutofit fontScale="90000"/>
          </a:bodyPr>
          <a:lstStyle/>
          <a:p>
            <a:pPr marL="685800" indent="-685800"/>
            <a:r>
              <a:rPr lang="en-US" dirty="0" smtClean="0"/>
              <a:t>B. 	</a:t>
            </a:r>
            <a:r>
              <a:rPr lang="pt-BR" dirty="0"/>
              <a:t>Como você renova sua mente</a:t>
            </a:r>
            <a:r>
              <a:rPr lang="pt-BR" dirty="0" smtClean="0"/>
              <a:t>?      </a:t>
            </a:r>
            <a:r>
              <a:rPr lang="en-US" sz="3100" i="1" dirty="0">
                <a:solidFill>
                  <a:schemeClr val="accent2">
                    <a:lumMod val="50000"/>
                  </a:schemeClr>
                </a:solidFill>
              </a:rPr>
              <a:t>How do you renew your mind?</a:t>
            </a:r>
            <a:endParaRPr lang="en-US" sz="31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/>
              <a:t>2 </a:t>
            </a:r>
            <a:r>
              <a:rPr lang="en-US" b="1" dirty="0" err="1"/>
              <a:t>Coríntios</a:t>
            </a:r>
            <a:r>
              <a:rPr lang="en-US" b="1" dirty="0"/>
              <a:t> </a:t>
            </a:r>
            <a:r>
              <a:rPr lang="en-US" b="1" dirty="0" smtClean="0"/>
              <a:t>10:5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t-BR" sz="2400" dirty="0"/>
              <a:t>Destruímos argumentos e toda a pretensão que se levanta contra o conhecimento de Deus, </a:t>
            </a:r>
            <a:r>
              <a:rPr lang="pt-BR" sz="2400" dirty="0">
                <a:solidFill>
                  <a:srgbClr val="FF0000"/>
                </a:solidFill>
              </a:rPr>
              <a:t>e levamos cativo todo pensamento, para torná-lo obediente a Cristo</a:t>
            </a:r>
            <a:r>
              <a:rPr lang="pt-BR" sz="2400" dirty="0">
                <a:solidFill>
                  <a:srgbClr val="FF0000"/>
                </a:solidFill>
              </a:rPr>
              <a:t>. </a:t>
            </a:r>
            <a:br>
              <a:rPr lang="pt-BR" sz="2400" dirty="0">
                <a:solidFill>
                  <a:srgbClr val="FF0000"/>
                </a:solidFill>
              </a:rPr>
            </a:br>
            <a:r>
              <a:rPr lang="pt-BR" sz="2000" dirty="0">
                <a:solidFill>
                  <a:schemeClr val="accent2">
                    <a:lumMod val="50000"/>
                  </a:schemeClr>
                </a:solidFill>
              </a:rPr>
              <a:t>2 </a:t>
            </a:r>
            <a:r>
              <a:rPr lang="pt-BR" sz="2000" dirty="0">
                <a:solidFill>
                  <a:schemeClr val="accent2">
                    <a:lumMod val="50000"/>
                  </a:schemeClr>
                </a:solidFill>
              </a:rPr>
              <a:t>Corinthians 10:5 </a:t>
            </a:r>
            <a:endParaRPr lang="pt-BR" sz="2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pt-BR" sz="20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We demolish arguments and every pretension that sets itself up against the knowledge of God, and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we take captive every thought to make it obedient to Christ. 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	</a:t>
            </a:r>
            <a:r>
              <a:rPr lang="pt-BR" dirty="0"/>
              <a:t>Estratégia de destruição </a:t>
            </a:r>
            <a:r>
              <a:rPr lang="pt-BR" sz="3100" dirty="0"/>
              <a:t>	</a:t>
            </a:r>
            <a:r>
              <a:rPr lang="en-US" sz="3100" dirty="0">
                <a:solidFill>
                  <a:schemeClr val="accent2">
                    <a:lumMod val="50000"/>
                  </a:schemeClr>
                </a:solidFill>
              </a:rPr>
              <a:t>Demolition strategy</a:t>
            </a:r>
            <a:endParaRPr lang="en-US" sz="3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896" y="4560470"/>
            <a:ext cx="2057400" cy="2309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752600"/>
            <a:ext cx="5486400" cy="4419600"/>
          </a:xfrm>
        </p:spPr>
        <p:txBody>
          <a:bodyPr/>
          <a:lstStyle/>
          <a:p>
            <a:pPr>
              <a:buNone/>
            </a:pPr>
            <a:r>
              <a:rPr lang="pt-BR" b="1" dirty="0"/>
              <a:t>Hebreus </a:t>
            </a:r>
            <a:r>
              <a:rPr lang="pt-BR" b="1" dirty="0" smtClean="0"/>
              <a:t>3:1 </a:t>
            </a:r>
            <a:r>
              <a:rPr lang="pt-BR" b="1" dirty="0"/>
              <a:t>(NVI) Portanto, santos irmãos, participantes do chamado celestial, </a:t>
            </a:r>
            <a:r>
              <a:rPr lang="pt-BR" b="1" dirty="0">
                <a:solidFill>
                  <a:schemeClr val="accent2"/>
                </a:solidFill>
              </a:rPr>
              <a:t>fixem os seus pensamentos em Jesus</a:t>
            </a:r>
            <a:r>
              <a:rPr lang="pt-BR" b="1" dirty="0"/>
              <a:t>, apóstolo e sumo sacerdote que confessamos. </a:t>
            </a:r>
            <a:endParaRPr lang="pt-BR" b="1" dirty="0" smtClean="0"/>
          </a:p>
          <a:p>
            <a:pPr>
              <a:buNone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Hebrews 3:1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en-US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Therefore, holy brothers, who share in the heavenly calling,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fix your thoughts on Jesus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, the apostle and high priest whom we confess</a:t>
            </a:r>
            <a:r>
              <a:rPr lang="en-US" sz="2000" b="1" i="1" dirty="0"/>
              <a:t>. </a:t>
            </a:r>
            <a:endParaRPr lang="en-US" sz="2000" i="1" dirty="0"/>
          </a:p>
          <a:p>
            <a:pPr>
              <a:buNone/>
            </a:pPr>
            <a:endParaRPr lang="en-US" sz="20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0" y="274638"/>
            <a:ext cx="8382000" cy="1325562"/>
          </a:xfrm>
        </p:spPr>
        <p:txBody>
          <a:bodyPr>
            <a:normAutofit fontScale="90000"/>
          </a:bodyPr>
          <a:lstStyle/>
          <a:p>
            <a:pPr marL="695325" indent="-695325"/>
            <a:r>
              <a:rPr lang="en-US" dirty="0" smtClean="0"/>
              <a:t>3. 	</a:t>
            </a:r>
            <a:r>
              <a:rPr lang="pt-BR" dirty="0"/>
              <a:t>Estratégia de fixar seus pensamentos em </a:t>
            </a:r>
            <a:r>
              <a:rPr lang="pt-BR" dirty="0" smtClean="0"/>
              <a:t>Jesus</a:t>
            </a:r>
            <a:r>
              <a:rPr lang="pt-BR" dirty="0"/>
              <a:t/>
            </a:r>
            <a:br>
              <a:rPr lang="pt-BR" dirty="0"/>
            </a:b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Fixing your thoughts on Jesus strategy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3"/>
          <a:stretch/>
        </p:blipFill>
        <p:spPr>
          <a:xfrm>
            <a:off x="7799943" y="1600200"/>
            <a:ext cx="2868057" cy="4811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905001"/>
            <a:ext cx="8229600" cy="27432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Colossenses</a:t>
            </a:r>
            <a:r>
              <a:rPr lang="en-US" dirty="0" smtClean="0"/>
              <a:t> 3:1-17 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Colossians 3:1-17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dirty="0"/>
              <a:t>Essa Escritura lista tanto as coisas das quais devemos nos desfazer, quanto aquelas das quais devemos adquirir em nossas vidas</a:t>
            </a:r>
            <a:r>
              <a:rPr lang="pt-BR" dirty="0" smtClean="0"/>
              <a:t>.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This scripture lists both things we must </a:t>
            </a:r>
            <a:r>
              <a:rPr lang="en-US" sz="2000" u="sng" dirty="0">
                <a:solidFill>
                  <a:schemeClr val="accent2">
                    <a:lumMod val="50000"/>
                  </a:schemeClr>
                </a:solidFill>
              </a:rPr>
              <a:t>put out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of our lives, and things we must </a:t>
            </a:r>
            <a:r>
              <a:rPr lang="en-US" sz="2000" u="sng" dirty="0">
                <a:solidFill>
                  <a:schemeClr val="accent2">
                    <a:lumMod val="50000"/>
                  </a:schemeClr>
                </a:solidFill>
              </a:rPr>
              <a:t>put on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in our lives.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52600" y="274638"/>
            <a:ext cx="8610600" cy="1401762"/>
          </a:xfrm>
        </p:spPr>
        <p:txBody>
          <a:bodyPr>
            <a:normAutofit fontScale="90000"/>
          </a:bodyPr>
          <a:lstStyle/>
          <a:p>
            <a:pPr marL="573088" indent="-573088"/>
            <a:r>
              <a:rPr lang="en-US" dirty="0" smtClean="0"/>
              <a:t>4. </a:t>
            </a:r>
            <a:r>
              <a:rPr lang="en-US" dirty="0" err="1" smtClean="0"/>
              <a:t>Estratégia</a:t>
            </a:r>
            <a:r>
              <a:rPr lang="en-US" dirty="0" smtClean="0"/>
              <a:t> </a:t>
            </a:r>
            <a:r>
              <a:rPr lang="en-US" dirty="0" err="1"/>
              <a:t>Desfazer</a:t>
            </a:r>
            <a:r>
              <a:rPr lang="en-US" dirty="0"/>
              <a:t>-se / </a:t>
            </a:r>
            <a:r>
              <a:rPr lang="en-US" dirty="0" err="1"/>
              <a:t>Adquirir</a:t>
            </a:r>
            <a:r>
              <a:rPr lang="en-US" dirty="0"/>
              <a:t> </a:t>
            </a:r>
            <a:r>
              <a:rPr lang="en-US" dirty="0" smtClean="0"/>
              <a:t>                                     </a:t>
            </a:r>
            <a:r>
              <a:rPr lang="en-US" sz="3100" dirty="0">
                <a:solidFill>
                  <a:schemeClr val="accent2">
                    <a:lumMod val="50000"/>
                  </a:schemeClr>
                </a:solidFill>
              </a:rPr>
              <a:t>Put off / on strategy 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770" y="4267200"/>
            <a:ext cx="320623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304800"/>
            <a:ext cx="7543800" cy="1447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dirty="0" smtClean="0"/>
              <a:t>Questões para discussão</a:t>
            </a:r>
            <a:br>
              <a:rPr lang="pt-BR" dirty="0" smtClean="0"/>
            </a:br>
            <a:r>
              <a:rPr lang="en-US" sz="2400" dirty="0"/>
              <a:t>Questions for discussion</a:t>
            </a:r>
            <a:endParaRPr lang="en-US" b="0" i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11/2019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9601201" y="6484144"/>
            <a:ext cx="634753" cy="297656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5105400" y="6400801"/>
            <a:ext cx="3352800" cy="387097"/>
          </a:xfrm>
        </p:spPr>
        <p:txBody>
          <a:bodyPr/>
          <a:lstStyle/>
          <a:p>
            <a:r>
              <a:rPr lang="en-US" dirty="0" smtClean="0"/>
              <a:t>www.iTeenChallenge.org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dirty="0" err="1"/>
              <a:t>Informação</a:t>
            </a:r>
            <a:r>
              <a:rPr lang="en-US" sz="4000" dirty="0"/>
              <a:t> </a:t>
            </a:r>
            <a:r>
              <a:rPr lang="en-US" sz="4000" dirty="0" err="1"/>
              <a:t>para</a:t>
            </a:r>
            <a:r>
              <a:rPr lang="en-US" sz="4000" dirty="0"/>
              <a:t> </a:t>
            </a:r>
            <a:r>
              <a:rPr lang="en-US" sz="4000" dirty="0" err="1"/>
              <a:t>contatar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32766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4400" dirty="0"/>
              <a:t>Global Teen Challenge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1400" dirty="0"/>
          </a:p>
          <a:p>
            <a:pPr algn="ctr">
              <a:buNone/>
              <a:defRPr/>
            </a:pPr>
            <a:r>
              <a:rPr lang="en-US" sz="4400" dirty="0"/>
              <a:t>www.GlobalTC.org</a:t>
            </a:r>
          </a:p>
          <a:p>
            <a:pPr algn="ctr">
              <a:buNone/>
              <a:defRPr/>
            </a:pPr>
            <a:r>
              <a:rPr lang="en-US" sz="4400" dirty="0"/>
              <a:t>www.iTeenChallenge.org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3600" dirty="0"/>
              <a:t>706-576-6555</a:t>
            </a:r>
            <a:endParaRPr lang="en-US" sz="4400" dirty="0"/>
          </a:p>
        </p:txBody>
      </p:sp>
      <p:pic>
        <p:nvPicPr>
          <p:cNvPr id="1741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4517269"/>
            <a:ext cx="3695700" cy="17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11/2019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9677401" y="6324600"/>
            <a:ext cx="634753" cy="450056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6400" y="6306312"/>
            <a:ext cx="3124200" cy="475489"/>
          </a:xfrm>
        </p:spPr>
        <p:txBody>
          <a:bodyPr/>
          <a:lstStyle/>
          <a:p>
            <a:r>
              <a:rPr lang="en-US" dirty="0" smtClean="0"/>
              <a:t>www.iTeenChallenge.org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8839200" cy="2620962"/>
          </a:xfrm>
        </p:spPr>
        <p:txBody>
          <a:bodyPr>
            <a:normAutofit fontScale="90000"/>
          </a:bodyPr>
          <a:lstStyle/>
          <a:p>
            <a:pPr marL="685800" indent="-685800"/>
            <a:r>
              <a:rPr lang="en-US" dirty="0" smtClean="0"/>
              <a:t>1.	</a:t>
            </a:r>
            <a:r>
              <a:rPr lang="pt-BR" dirty="0"/>
              <a:t>Quais são as batalhas que as pessoas têm nesta área da mente</a:t>
            </a:r>
            <a:r>
              <a:rPr lang="pt-BR" dirty="0" smtClean="0"/>
              <a:t>?</a:t>
            </a:r>
            <a:br>
              <a:rPr lang="pt-BR" dirty="0" smtClean="0"/>
            </a:br>
            <a:r>
              <a:rPr lang="en-US" sz="3100" dirty="0">
                <a:solidFill>
                  <a:schemeClr val="accent2">
                    <a:lumMod val="50000"/>
                  </a:schemeClr>
                </a:solidFill>
              </a:rPr>
              <a:t>What are the battles that people have in this area of the mind?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9" r="8036" b="82951"/>
          <a:stretch/>
        </p:blipFill>
        <p:spPr>
          <a:xfrm>
            <a:off x="7162801" y="4079359"/>
            <a:ext cx="3000531" cy="181427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600200"/>
            <a:ext cx="9144000" cy="4648200"/>
          </a:xfrm>
        </p:spPr>
        <p:txBody>
          <a:bodyPr>
            <a:normAutofit fontScale="92500" lnSpcReduction="20000"/>
          </a:bodyPr>
          <a:lstStyle/>
          <a:p>
            <a:pPr marL="624078" indent="-514350">
              <a:spcAft>
                <a:spcPts val="1000"/>
              </a:spcAft>
              <a:buSzPct val="100000"/>
              <a:buAutoNum type="alphaUcPeriod"/>
            </a:pPr>
            <a:r>
              <a:rPr lang="pt-BR" sz="2600" b="1" dirty="0"/>
              <a:t>Três </a:t>
            </a:r>
            <a:r>
              <a:rPr lang="pt-BR" sz="2600" b="1" dirty="0"/>
              <a:t>estágios de superar uma adicção</a:t>
            </a:r>
            <a:r>
              <a:rPr lang="en-US" sz="2600" b="1" dirty="0"/>
              <a:t> </a:t>
            </a:r>
            <a:br>
              <a:rPr lang="en-US" sz="2600" b="1" dirty="0"/>
            </a:b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Three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stages of overcoming an addiction </a:t>
            </a:r>
            <a:endParaRPr lang="en-US" sz="20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tabLst>
                <a:tab pos="1828800" algn="ctr"/>
                <a:tab pos="2514600" algn="ctr"/>
                <a:tab pos="3429000" algn="ctr"/>
                <a:tab pos="4229100" algn="ctr"/>
                <a:tab pos="5029200" algn="ctr"/>
              </a:tabLst>
            </a:pPr>
            <a:r>
              <a:rPr lang="en-US" sz="2400" b="1" dirty="0">
                <a:solidFill>
                  <a:srgbClr val="FF0000"/>
                </a:solidFill>
              </a:rPr>
              <a:t>     	        </a:t>
            </a:r>
            <a:r>
              <a:rPr lang="pt-BR" sz="2400" b="1" dirty="0">
                <a:solidFill>
                  <a:srgbClr val="FF0000"/>
                </a:solidFill>
                <a:latin typeface="Arial"/>
                <a:ea typeface="Times New Roman"/>
              </a:rPr>
              <a:t>Adicto  </a:t>
            </a:r>
            <a:r>
              <a:rPr lang="en-US" sz="2400" b="1" dirty="0">
                <a:solidFill>
                  <a:srgbClr val="FF0000"/>
                </a:solidFill>
                <a:latin typeface="Wingdings 3"/>
                <a:ea typeface="Times New Roman"/>
              </a:rPr>
              <a:t>[</a:t>
            </a:r>
            <a:r>
              <a:rPr lang="pt-BR" sz="2400" b="1" dirty="0">
                <a:solidFill>
                  <a:srgbClr val="FF0000"/>
                </a:solidFill>
                <a:latin typeface="Arial"/>
                <a:ea typeface="Times New Roman"/>
              </a:rPr>
              <a:t>	</a:t>
            </a:r>
            <a:r>
              <a:rPr lang="pt-BR" sz="2400" b="1" dirty="0">
                <a:solidFill>
                  <a:srgbClr val="FF0000"/>
                </a:solidFill>
                <a:latin typeface="Arial"/>
                <a:ea typeface="Times New Roman"/>
              </a:rPr>
              <a:t>            Ex-Adicto</a:t>
            </a:r>
            <a:r>
              <a:rPr lang="pt-BR" sz="2400" b="1" dirty="0">
                <a:solidFill>
                  <a:srgbClr val="FF0000"/>
                </a:solidFill>
                <a:latin typeface="Arial"/>
                <a:ea typeface="Times New Roman"/>
              </a:rPr>
              <a:t>	</a:t>
            </a:r>
            <a:r>
              <a:rPr lang="pt-BR" sz="2400" b="1" dirty="0">
                <a:solidFill>
                  <a:srgbClr val="FF0000"/>
                </a:solidFill>
                <a:latin typeface="Arial"/>
                <a:ea typeface="Times New Roman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Wingdings 3"/>
                <a:ea typeface="Times New Roman"/>
              </a:rPr>
              <a:t>[</a:t>
            </a:r>
            <a:r>
              <a:rPr lang="pt-BR" sz="3600" b="1" dirty="0">
                <a:solidFill>
                  <a:srgbClr val="FF0000"/>
                </a:solidFill>
                <a:latin typeface="Arial"/>
                <a:ea typeface="Times New Roman"/>
              </a:rPr>
              <a:t>  </a:t>
            </a:r>
            <a:r>
              <a:rPr lang="pt-BR" sz="2400" b="1" dirty="0">
                <a:solidFill>
                  <a:srgbClr val="FF0000"/>
                </a:solidFill>
                <a:latin typeface="Arial"/>
                <a:ea typeface="Times New Roman"/>
              </a:rPr>
              <a:t>Não-Adicto   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spcAft>
                <a:spcPts val="2000"/>
              </a:spcAft>
              <a:buNone/>
            </a:pPr>
            <a:r>
              <a:rPr lang="en-US" sz="1600" b="1" dirty="0" err="1"/>
              <a:t>Comportamento</a:t>
            </a:r>
            <a:r>
              <a:rPr lang="en-US" sz="2400" dirty="0"/>
              <a:t>	</a:t>
            </a:r>
            <a:r>
              <a:rPr lang="pt-BR" sz="2400" dirty="0"/>
              <a:t>Usando	Não usando	</a:t>
            </a:r>
            <a:r>
              <a:rPr lang="pt-BR" sz="2400" dirty="0"/>
              <a:t>       Não </a:t>
            </a:r>
            <a:r>
              <a:rPr lang="pt-BR" sz="2400" dirty="0"/>
              <a:t>usando</a:t>
            </a:r>
            <a:endParaRPr lang="en-US" sz="2400" dirty="0"/>
          </a:p>
          <a:p>
            <a:pPr>
              <a:spcAft>
                <a:spcPts val="2000"/>
              </a:spcAft>
              <a:buNone/>
            </a:pPr>
            <a:r>
              <a:rPr lang="en-US" sz="2400" b="1" dirty="0" err="1"/>
              <a:t>Dentro</a:t>
            </a:r>
            <a:r>
              <a:rPr lang="en-US" sz="2400" b="1" dirty="0"/>
              <a:t>   </a:t>
            </a:r>
            <a:r>
              <a:rPr lang="en-US" sz="2400" dirty="0" err="1"/>
              <a:t>Pensando</a:t>
            </a:r>
            <a:r>
              <a:rPr lang="en-US" sz="2400" dirty="0"/>
              <a:t>	</a:t>
            </a:r>
            <a:r>
              <a:rPr lang="en-US" sz="2400" dirty="0"/>
              <a:t>	</a:t>
            </a:r>
            <a:r>
              <a:rPr lang="en-US" sz="2400" dirty="0" err="1"/>
              <a:t>Pensando</a:t>
            </a:r>
            <a:r>
              <a:rPr lang="en-US" sz="2400" dirty="0"/>
              <a:t>	</a:t>
            </a:r>
            <a:r>
              <a:rPr lang="en-US" sz="2400" dirty="0"/>
              <a:t>      </a:t>
            </a:r>
            <a:r>
              <a:rPr lang="en-US" sz="2400" dirty="0" err="1"/>
              <a:t>Não</a:t>
            </a:r>
            <a:r>
              <a:rPr lang="en-US" sz="2400" dirty="0"/>
              <a:t> </a:t>
            </a:r>
            <a:r>
              <a:rPr lang="en-US" sz="2400" dirty="0" err="1"/>
              <a:t>pensando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	    </a:t>
            </a:r>
            <a:r>
              <a:rPr lang="pt-BR" sz="2000" dirty="0"/>
              <a:t>como </a:t>
            </a:r>
            <a:r>
              <a:rPr lang="pt-BR" sz="2000" dirty="0"/>
              <a:t>um </a:t>
            </a:r>
            <a:r>
              <a:rPr lang="pt-BR" sz="2000" dirty="0"/>
              <a:t>adicto  	como </a:t>
            </a:r>
            <a:r>
              <a:rPr lang="pt-BR" sz="2000" dirty="0"/>
              <a:t>um </a:t>
            </a:r>
            <a:r>
              <a:rPr lang="pt-BR" sz="2000" dirty="0"/>
              <a:t>adicto      como </a:t>
            </a:r>
            <a:r>
              <a:rPr lang="pt-BR" sz="2000" dirty="0"/>
              <a:t>um adicto </a:t>
            </a:r>
            <a:endParaRPr lang="pt-BR" sz="2000" dirty="0"/>
          </a:p>
          <a:p>
            <a:pPr>
              <a:lnSpc>
                <a:spcPct val="120000"/>
              </a:lnSpc>
              <a:spcAft>
                <a:spcPts val="600"/>
              </a:spcAft>
              <a:buNone/>
              <a:tabLst>
                <a:tab pos="3657600" algn="l"/>
                <a:tab pos="5951538" algn="l"/>
              </a:tabLst>
            </a:pPr>
            <a:r>
              <a:rPr lang="en-US" sz="2000" dirty="0"/>
              <a:t>		</a:t>
            </a:r>
            <a:r>
              <a:rPr lang="en-US" sz="2400" b="1" dirty="0" err="1"/>
              <a:t>Reabilitação</a:t>
            </a:r>
            <a:r>
              <a:rPr lang="en-US" sz="2400" b="1" dirty="0"/>
              <a:t>	 </a:t>
            </a:r>
            <a:r>
              <a:rPr lang="en-US" sz="2400" b="1" dirty="0" err="1"/>
              <a:t>Transformação</a:t>
            </a:r>
            <a:endParaRPr lang="en-US" sz="2400" b="1" dirty="0"/>
          </a:p>
          <a:p>
            <a:pPr algn="r">
              <a:spcAft>
                <a:spcPts val="2000"/>
              </a:spcAft>
              <a:buNone/>
              <a:tabLst>
                <a:tab pos="3657600" algn="l"/>
                <a:tab pos="5951538" algn="l"/>
              </a:tabLst>
            </a:pPr>
            <a:r>
              <a:rPr lang="pt-BR" sz="2400" b="1" dirty="0"/>
              <a:t>uma mente </a:t>
            </a:r>
            <a:r>
              <a:rPr lang="pt-BR" sz="2400" b="1" dirty="0"/>
              <a:t>renovada</a:t>
            </a:r>
            <a:r>
              <a:rPr lang="en-US" sz="2400" b="1" dirty="0"/>
              <a:t> </a:t>
            </a:r>
            <a:endParaRPr lang="en-US" sz="2000" b="1" dirty="0"/>
          </a:p>
          <a:p>
            <a:pPr>
              <a:buNone/>
            </a:pPr>
            <a:r>
              <a:rPr lang="en-US" sz="2400" b="1" dirty="0"/>
              <a:t>	</a:t>
            </a:r>
            <a:r>
              <a:rPr lang="pt-BR" sz="2400" b="1" dirty="0">
                <a:solidFill>
                  <a:srgbClr val="00B050"/>
                </a:solidFill>
              </a:rPr>
              <a:t>Alguns </a:t>
            </a:r>
            <a:r>
              <a:rPr lang="pt-BR" sz="2400" b="1" dirty="0">
                <a:solidFill>
                  <a:srgbClr val="00B050"/>
                </a:solidFill>
              </a:rPr>
              <a:t>cristãos nunca se movem do estágio de </a:t>
            </a:r>
            <a:r>
              <a:rPr lang="pt-BR" sz="2400" b="1" dirty="0">
                <a:solidFill>
                  <a:srgbClr val="00B050"/>
                </a:solidFill>
              </a:rPr>
              <a:t/>
            </a:r>
            <a:br>
              <a:rPr lang="pt-BR" sz="2400" b="1" dirty="0">
                <a:solidFill>
                  <a:srgbClr val="00B050"/>
                </a:solidFill>
              </a:rPr>
            </a:br>
            <a:r>
              <a:rPr lang="pt-BR" sz="2400" b="1" dirty="0">
                <a:solidFill>
                  <a:srgbClr val="00B050"/>
                </a:solidFill>
              </a:rPr>
              <a:t>ex-adicto </a:t>
            </a:r>
            <a:r>
              <a:rPr lang="pt-BR" sz="2400" b="1" dirty="0">
                <a:solidFill>
                  <a:srgbClr val="00B050"/>
                </a:solidFill>
              </a:rPr>
              <a:t>ao estágio </a:t>
            </a:r>
            <a:r>
              <a:rPr lang="pt-BR" sz="2400" b="1" dirty="0">
                <a:solidFill>
                  <a:srgbClr val="00B050"/>
                </a:solidFill>
              </a:rPr>
              <a:t>não-adicto</a:t>
            </a:r>
            <a:r>
              <a:rPr lang="pt-BR" sz="2400" b="1" dirty="0">
                <a:solidFill>
                  <a:srgbClr val="00B050"/>
                </a:solidFill>
              </a:rPr>
              <a:t>.</a:t>
            </a:r>
            <a:r>
              <a:rPr lang="en-US" sz="2400" b="1" dirty="0">
                <a:solidFill>
                  <a:srgbClr val="00B050"/>
                </a:solidFill>
              </a:rPr>
              <a:t>		</a:t>
            </a:r>
            <a:endParaRPr lang="en-US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249362"/>
          </a:xfrm>
        </p:spPr>
        <p:txBody>
          <a:bodyPr>
            <a:normAutofit fontScale="90000"/>
          </a:bodyPr>
          <a:lstStyle/>
          <a:p>
            <a:pPr>
              <a:tabLst>
                <a:tab pos="365760" algn="l"/>
              </a:tabLst>
            </a:pPr>
            <a:r>
              <a:rPr lang="en-US" sz="3200" dirty="0"/>
              <a:t>2. </a:t>
            </a:r>
            <a:r>
              <a:rPr lang="pt-BR" sz="3200" dirty="0"/>
              <a:t>O conceito de discipulaod cristão está na essencia do procedimento com este </a:t>
            </a:r>
            <a:r>
              <a:rPr lang="pt-BR" sz="3200" dirty="0"/>
              <a:t>assunto               </a:t>
            </a: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</a:rPr>
              <a:t>The concept of Christian discipleship is at the core of dealing with this issue </a:t>
            </a:r>
            <a:endParaRPr lang="en-US" sz="1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0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600201"/>
            <a:ext cx="9448800" cy="4952999"/>
          </a:xfrm>
        </p:spPr>
        <p:txBody>
          <a:bodyPr>
            <a:normAutofit lnSpcReduction="10000"/>
          </a:bodyPr>
          <a:lstStyle/>
          <a:p>
            <a:pPr marL="624078" indent="-514350">
              <a:lnSpc>
                <a:spcPct val="150000"/>
              </a:lnSpc>
              <a:spcAft>
                <a:spcPts val="2400"/>
              </a:spcAft>
              <a:buSzPct val="100000"/>
              <a:buAutoNum type="alphaUcPeriod"/>
            </a:pPr>
            <a:r>
              <a:rPr lang="en-US" b="1" dirty="0" smtClean="0"/>
              <a:t>Three stages of overcoming an addiction </a:t>
            </a:r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  	        Addict   </a:t>
            </a:r>
            <a:r>
              <a:rPr lang="en-US" sz="2400" b="1" dirty="0">
                <a:solidFill>
                  <a:srgbClr val="FF0000"/>
                </a:solidFill>
                <a:latin typeface="Wingdings 3" pitchFamily="18" charset="2"/>
              </a:rPr>
              <a:t>[</a:t>
            </a:r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 Ex-Addict</a:t>
            </a:r>
            <a:r>
              <a:rPr lang="en-US" sz="2400" b="1" dirty="0">
                <a:solidFill>
                  <a:srgbClr val="FF0000"/>
                </a:solidFill>
              </a:rPr>
              <a:t>	  </a:t>
            </a:r>
            <a:r>
              <a:rPr lang="en-US" sz="2400" b="1" dirty="0">
                <a:solidFill>
                  <a:srgbClr val="FF0000"/>
                </a:solidFill>
                <a:latin typeface="Wingdings 3" pitchFamily="18" charset="2"/>
              </a:rPr>
              <a:t>[ </a:t>
            </a:r>
            <a:r>
              <a:rPr lang="en-US" sz="2400" b="1" dirty="0" smtClean="0">
                <a:solidFill>
                  <a:srgbClr val="FF0000"/>
                </a:solidFill>
              </a:rPr>
              <a:t>Non-Addict</a:t>
            </a:r>
            <a:r>
              <a:rPr lang="en-US" b="1" dirty="0" smtClean="0">
                <a:solidFill>
                  <a:srgbClr val="FF0000"/>
                </a:solidFill>
              </a:rPr>
              <a:t>	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spcAft>
                <a:spcPts val="2000"/>
              </a:spcAft>
              <a:buNone/>
            </a:pPr>
            <a:r>
              <a:rPr lang="en-US" sz="2400" b="1" dirty="0"/>
              <a:t>Behavior</a:t>
            </a:r>
            <a:r>
              <a:rPr lang="en-US" sz="2400" dirty="0"/>
              <a:t>	Using		 Not using	  	Not Using</a:t>
            </a:r>
          </a:p>
          <a:p>
            <a:pPr>
              <a:spcAft>
                <a:spcPts val="2000"/>
              </a:spcAft>
              <a:buNone/>
            </a:pPr>
            <a:r>
              <a:rPr lang="en-US" sz="2400" b="1" dirty="0"/>
              <a:t>Inside</a:t>
            </a:r>
            <a:r>
              <a:rPr lang="en-US" sz="2400" dirty="0"/>
              <a:t>	Thinking	 </a:t>
            </a:r>
            <a:r>
              <a:rPr lang="en-US" sz="2400" dirty="0" err="1"/>
              <a:t>Thinking</a:t>
            </a:r>
            <a:r>
              <a:rPr lang="en-US" sz="2400" dirty="0"/>
              <a:t>	       Not Thinking</a:t>
            </a:r>
            <a:br>
              <a:rPr lang="en-US" sz="2400" dirty="0"/>
            </a:br>
            <a:r>
              <a:rPr lang="en-US" sz="2400" dirty="0"/>
              <a:t>	     like an addict	like an addict     like an addict</a:t>
            </a:r>
          </a:p>
          <a:p>
            <a:pPr>
              <a:buNone/>
            </a:pPr>
            <a:r>
              <a:rPr lang="en-US" sz="2400" b="1" dirty="0"/>
              <a:t>	</a:t>
            </a:r>
            <a:r>
              <a:rPr lang="en-US" sz="2400" b="1" dirty="0">
                <a:solidFill>
                  <a:srgbClr val="00B050"/>
                </a:solidFill>
              </a:rPr>
              <a:t>				Rehabilitation  Transformation</a:t>
            </a:r>
            <a:endParaRPr lang="en-US" sz="2400" dirty="0">
              <a:solidFill>
                <a:srgbClr val="00B050"/>
              </a:solidFill>
            </a:endParaRPr>
          </a:p>
          <a:p>
            <a:pPr marL="624078" indent="-514350">
              <a:spcAft>
                <a:spcPts val="1000"/>
              </a:spcAft>
              <a:buNone/>
            </a:pPr>
            <a:r>
              <a:rPr lang="en-US" sz="2400" b="1" dirty="0"/>
              <a:t>	</a:t>
            </a:r>
            <a:r>
              <a:rPr lang="en-US" sz="2400" b="1" dirty="0">
                <a:solidFill>
                  <a:srgbClr val="00B050"/>
                </a:solidFill>
              </a:rPr>
              <a:t>						   A Renewed mind</a:t>
            </a:r>
            <a:endParaRPr lang="en-US" sz="2400" dirty="0">
              <a:solidFill>
                <a:srgbClr val="00B050"/>
              </a:solidFill>
            </a:endParaRPr>
          </a:p>
          <a:p>
            <a:pPr marL="109728" indent="0" algn="r">
              <a:buNone/>
            </a:pPr>
            <a:r>
              <a:rPr lang="en-US" sz="2400" b="1" dirty="0" smtClean="0"/>
              <a:t>Some Christians never move from the </a:t>
            </a:r>
          </a:p>
          <a:p>
            <a:pPr marL="109728" indent="0" algn="r">
              <a:buNone/>
            </a:pPr>
            <a:r>
              <a:rPr lang="en-US" sz="2400" b="1" dirty="0" smtClean="0"/>
              <a:t>ex-addict stage to the non-addict stage.</a:t>
            </a:r>
            <a:endParaRPr lang="en-US" sz="2400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249362"/>
          </a:xfrm>
        </p:spPr>
        <p:txBody>
          <a:bodyPr>
            <a:normAutofit fontScale="90000"/>
          </a:bodyPr>
          <a:lstStyle/>
          <a:p>
            <a:pPr>
              <a:tabLst>
                <a:tab pos="365760" algn="l"/>
              </a:tabLst>
            </a:pPr>
            <a:r>
              <a:rPr lang="en-US" sz="3200" dirty="0"/>
              <a:t>2. </a:t>
            </a:r>
            <a:r>
              <a:rPr lang="pt-BR" sz="3200" dirty="0"/>
              <a:t>O conceito de discipulaod cristão está na essencia do procedimento com este </a:t>
            </a:r>
            <a:r>
              <a:rPr lang="pt-BR" sz="3200" dirty="0"/>
              <a:t>assunto               </a:t>
            </a:r>
            <a:r>
              <a:rPr lang="en-US" sz="1800" i="1" dirty="0"/>
              <a:t>The concept of Christian discipleship is at the core of dealing with this issue </a:t>
            </a:r>
            <a:endParaRPr lang="en-US" sz="1800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2231130"/>
            <a:ext cx="8153400" cy="3873691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000"/>
              </a:spcAft>
              <a:buNone/>
            </a:pPr>
            <a:r>
              <a:rPr lang="en-US" b="1" dirty="0" smtClean="0"/>
              <a:t>B.	</a:t>
            </a:r>
            <a:r>
              <a:rPr lang="pt-BR" b="1" dirty="0" smtClean="0"/>
              <a:t>Como </a:t>
            </a:r>
            <a:r>
              <a:rPr lang="pt-BR" b="1" dirty="0"/>
              <a:t>renovar a mente se ajusta com discipulado com um </a:t>
            </a:r>
            <a:r>
              <a:rPr lang="pt-BR" b="1" dirty="0" smtClean="0"/>
              <a:t>todo                               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How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renewing the mind fits in with discipleship as a whole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274638"/>
            <a:ext cx="9296400" cy="1706562"/>
          </a:xfrm>
        </p:spPr>
        <p:txBody>
          <a:bodyPr>
            <a:normAutofit fontScale="90000"/>
          </a:bodyPr>
          <a:lstStyle/>
          <a:p>
            <a:pPr marL="457200" indent="-457200">
              <a:tabLst>
                <a:tab pos="365760" algn="l"/>
              </a:tabLst>
            </a:pPr>
            <a:r>
              <a:rPr lang="en-US" sz="3200" dirty="0"/>
              <a:t>2. </a:t>
            </a:r>
            <a:r>
              <a:rPr lang="pt-BR" sz="3200" dirty="0"/>
              <a:t>O conceito de discipulaod cristão está na essencia do procedimento com este </a:t>
            </a:r>
            <a:r>
              <a:rPr lang="pt-BR" sz="3200" dirty="0"/>
              <a:t>assunto</a:t>
            </a:r>
            <a:br>
              <a:rPr lang="pt-BR" sz="3200" dirty="0"/>
            </a:b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</a:rPr>
              <a:t>The concept of Christian discipleship is at the core of dealing with this issue </a:t>
            </a:r>
            <a:endParaRPr lang="en-US" sz="1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494886"/>
            <a:ext cx="4092576" cy="248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2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600" y="2057401"/>
            <a:ext cx="8229600" cy="3949891"/>
          </a:xfrm>
        </p:spPr>
        <p:txBody>
          <a:bodyPr>
            <a:normAutofit fontScale="92500" lnSpcReduction="10000"/>
          </a:bodyPr>
          <a:lstStyle/>
          <a:p>
            <a:pPr marL="624078" indent="-514350">
              <a:spcAft>
                <a:spcPts val="1000"/>
              </a:spcAft>
              <a:buNone/>
            </a:pPr>
            <a:r>
              <a:rPr lang="en-US" dirty="0" smtClean="0"/>
              <a:t>A.	</a:t>
            </a:r>
            <a:r>
              <a:rPr lang="pt-BR" dirty="0" smtClean="0"/>
              <a:t>O </a:t>
            </a:r>
            <a:r>
              <a:rPr lang="pt-BR" dirty="0"/>
              <a:t>que nós devemos fazer </a:t>
            </a:r>
            <a:r>
              <a:rPr lang="pt-BR" dirty="0" smtClean="0"/>
              <a:t>Romanos 12:1-2</a:t>
            </a:r>
            <a:br>
              <a:rPr lang="pt-BR" dirty="0" smtClean="0"/>
            </a:b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What we must do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Romans 12:1-2</a:t>
            </a:r>
          </a:p>
          <a:p>
            <a:pPr marL="624078" indent="-514350">
              <a:spcAft>
                <a:spcPts val="1000"/>
              </a:spcAft>
              <a:buNone/>
            </a:pPr>
            <a:r>
              <a:rPr lang="en-US" dirty="0" smtClean="0"/>
              <a:t>	</a:t>
            </a:r>
          </a:p>
          <a:p>
            <a:pPr marL="624078" indent="-514350">
              <a:buNone/>
            </a:pPr>
            <a:r>
              <a:rPr lang="en-US" dirty="0"/>
              <a:t>	</a:t>
            </a:r>
            <a:r>
              <a:rPr lang="pt-PT" dirty="0"/>
              <a:t>O que é parte de Deus na renovação da sua </a:t>
            </a:r>
            <a:r>
              <a:rPr lang="pt-PT" dirty="0" smtClean="0"/>
              <a:t>mente?</a:t>
            </a:r>
            <a:endParaRPr lang="en-US" dirty="0">
              <a:solidFill>
                <a:srgbClr val="FF0000"/>
              </a:solidFill>
            </a:endParaRPr>
          </a:p>
          <a:p>
            <a:pPr marL="624078" indent="-514350">
              <a:spcAft>
                <a:spcPts val="1000"/>
              </a:spcAft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What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is God’s part in renewing your mind?</a:t>
            </a:r>
          </a:p>
          <a:p>
            <a:pPr marL="624078" indent="-514350">
              <a:spcAft>
                <a:spcPts val="1000"/>
              </a:spcAft>
              <a:buNone/>
            </a:pPr>
            <a:endParaRPr lang="en-US" dirty="0"/>
          </a:p>
          <a:p>
            <a:pPr marL="624078" indent="-514350">
              <a:buNone/>
            </a:pPr>
            <a:r>
              <a:rPr lang="en-US" dirty="0"/>
              <a:t>	</a:t>
            </a:r>
            <a:r>
              <a:rPr lang="pt-PT" dirty="0"/>
              <a:t>Qual é o seu papel na renovação de sua mente?</a:t>
            </a:r>
            <a:endParaRPr lang="en-US" dirty="0">
              <a:solidFill>
                <a:srgbClr val="FF0000"/>
              </a:solidFill>
            </a:endParaRPr>
          </a:p>
          <a:p>
            <a:pPr marL="624078" indent="-514350">
              <a:spcAft>
                <a:spcPts val="1000"/>
              </a:spcAft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	What is your part in renewing your mind?</a:t>
            </a:r>
          </a:p>
          <a:p>
            <a:pPr marL="624078" indent="-514350">
              <a:spcAft>
                <a:spcPts val="1000"/>
              </a:spcAft>
              <a:buNone/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371600"/>
          </a:xfrm>
        </p:spPr>
        <p:txBody>
          <a:bodyPr>
            <a:normAutofit fontScale="90000"/>
          </a:bodyPr>
          <a:lstStyle/>
          <a:p>
            <a:pPr marL="695325" indent="-695325"/>
            <a:r>
              <a:rPr lang="en-US" sz="4000" dirty="0"/>
              <a:t>3.	</a:t>
            </a:r>
            <a:r>
              <a:rPr lang="pt-BR" sz="4000" dirty="0"/>
              <a:t>Um </a:t>
            </a:r>
            <a:r>
              <a:rPr lang="pt-BR" sz="4000" dirty="0"/>
              <a:t>olhar mais próximo à renovação da mente</a:t>
            </a:r>
            <a:r>
              <a:rPr lang="pt-BR" sz="4000" dirty="0"/>
              <a:t>.                       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</a:rPr>
              <a:t>Closer look at renewing the mind</a:t>
            </a:r>
            <a:endParaRPr lang="en-US" sz="2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217" y="152400"/>
            <a:ext cx="5681918" cy="6553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2437194" y="290779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9470341" y="2815829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81800" y="381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Reactions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15400" y="14478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Reality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God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Creative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14478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Delusion</a:t>
            </a:r>
          </a:p>
          <a:p>
            <a:pPr algn="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Satan</a:t>
            </a:r>
          </a:p>
          <a:p>
            <a:pPr algn="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Destructive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3962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Perceptions / Memories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63362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Event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5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217" y="152400"/>
            <a:ext cx="5681918" cy="6553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2437194" y="290779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9470341" y="2815829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55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90800" y="1481328"/>
            <a:ext cx="7620000" cy="1795272"/>
          </a:xfrm>
        </p:spPr>
        <p:txBody>
          <a:bodyPr>
            <a:normAutofit fontScale="40000" lnSpcReduction="20000"/>
          </a:bodyPr>
          <a:lstStyle/>
          <a:p>
            <a:pPr marL="120650" indent="-11113">
              <a:buNone/>
            </a:pPr>
            <a:r>
              <a:rPr lang="pt-BR" sz="7400" dirty="0"/>
              <a:t>Memorização das escrituras é a alicerce para a renovação de sua mente</a:t>
            </a:r>
            <a:endParaRPr lang="en-US" sz="7400" dirty="0"/>
          </a:p>
          <a:p>
            <a:pPr marL="120650" indent="-11113">
              <a:buNone/>
            </a:pPr>
            <a:r>
              <a:rPr lang="en-US" sz="7400" dirty="0"/>
              <a:t>Salmo 119:11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500" dirty="0">
                <a:solidFill>
                  <a:schemeClr val="accent2">
                    <a:lumMod val="50000"/>
                  </a:schemeClr>
                </a:solidFill>
              </a:rPr>
              <a:t>Memorizing </a:t>
            </a:r>
            <a:r>
              <a:rPr lang="en-US" sz="5500" dirty="0">
                <a:solidFill>
                  <a:schemeClr val="accent2">
                    <a:lumMod val="50000"/>
                  </a:schemeClr>
                </a:solidFill>
              </a:rPr>
              <a:t>scripture is the foundation for renewing your </a:t>
            </a:r>
            <a:r>
              <a:rPr lang="en-US" sz="5500" dirty="0">
                <a:solidFill>
                  <a:schemeClr val="accent2">
                    <a:lumMod val="50000"/>
                  </a:schemeClr>
                </a:solidFill>
              </a:rPr>
              <a:t>mind  Psalm 119:11</a:t>
            </a:r>
            <a:endParaRPr lang="en-US" sz="55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indent="-685800"/>
            <a:r>
              <a:rPr lang="en-US" dirty="0" smtClean="0"/>
              <a:t>B. 	</a:t>
            </a:r>
            <a:r>
              <a:rPr lang="pt-BR" dirty="0"/>
              <a:t>Como você renova sua mente?     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en-US" sz="3100" i="1" dirty="0" smtClean="0">
                <a:solidFill>
                  <a:schemeClr val="accent2">
                    <a:lumMod val="50000"/>
                  </a:schemeClr>
                </a:solidFill>
              </a:rPr>
              <a:t>How </a:t>
            </a:r>
            <a:r>
              <a:rPr lang="en-US" sz="3100" i="1" dirty="0">
                <a:solidFill>
                  <a:schemeClr val="accent2">
                    <a:lumMod val="50000"/>
                  </a:schemeClr>
                </a:solidFill>
              </a:rPr>
              <a:t>do you renew your mind?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537204"/>
            <a:ext cx="5029200" cy="316839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786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ca6bf3abc8c515d48857a5c5328843bb275e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1172</TotalTime>
  <Words>307</Words>
  <Application>Microsoft Office PowerPoint</Application>
  <PresentationFormat>Widescreen</PresentationFormat>
  <Paragraphs>114</Paragraphs>
  <Slides>15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Uma introdução sobre como renovar a sua mente Introduction on how to  renew your mind</vt:lpstr>
      <vt:lpstr>1. Quais são as batalhas que as pessoas têm nesta área da mente? What are the battles that people have in this area of the mind?</vt:lpstr>
      <vt:lpstr>2. O conceito de discipulaod cristão está na essencia do procedimento com este assunto               The concept of Christian discipleship is at the core of dealing with this issue </vt:lpstr>
      <vt:lpstr>2. O conceito de discipulaod cristão está na essencia do procedimento com este assunto               The concept of Christian discipleship is at the core of dealing with this issue </vt:lpstr>
      <vt:lpstr>2. O conceito de discipulaod cristão está na essencia do procedimento com este assunto The concept of Christian discipleship is at the core of dealing with this issue </vt:lpstr>
      <vt:lpstr>3. Um olhar mais próximo à renovação da mente.                        Closer look at renewing the mind</vt:lpstr>
      <vt:lpstr>PowerPoint Presentation</vt:lpstr>
      <vt:lpstr>PowerPoint Presentation</vt:lpstr>
      <vt:lpstr>B.  Como você renova sua mente?       How do you renew your mind?</vt:lpstr>
      <vt:lpstr>B.  Como você renova sua mente?      How do you renew your mind?</vt:lpstr>
      <vt:lpstr>2.  Estratégia de destruição  Demolition strategy</vt:lpstr>
      <vt:lpstr>3.  Estratégia de fixar seus pensamentos em Jesus Fixing your thoughts on Jesus strategy</vt:lpstr>
      <vt:lpstr>4. Estratégia Desfazer-se / Adquirir                                      Put off / on strategy  </vt:lpstr>
      <vt:lpstr>Questões para discussão Questions for discussion</vt:lpstr>
      <vt:lpstr>Informação para contatar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Teen Challenge Ministry</dc:title>
  <dc:creator>Gregg Fischer</dc:creator>
  <cp:lastModifiedBy>Dave Batty</cp:lastModifiedBy>
  <cp:revision>42</cp:revision>
  <dcterms:created xsi:type="dcterms:W3CDTF">2009-06-30T20:45:33Z</dcterms:created>
  <dcterms:modified xsi:type="dcterms:W3CDTF">2019-11-21T17:14:19Z</dcterms:modified>
</cp:coreProperties>
</file>