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2" r:id="rId4"/>
    <p:sldId id="283" r:id="rId5"/>
    <p:sldId id="281" r:id="rId6"/>
    <p:sldId id="273" r:id="rId7"/>
    <p:sldId id="284" r:id="rId8"/>
    <p:sldId id="285" r:id="rId9"/>
    <p:sldId id="287" r:id="rId10"/>
    <p:sldId id="276" r:id="rId11"/>
    <p:sldId id="277" r:id="rId12"/>
    <p:sldId id="278" r:id="rId13"/>
    <p:sldId id="279" r:id="rId14"/>
    <p:sldId id="288" r:id="rId15"/>
    <p:sldId id="286" r:id="rId16"/>
    <p:sldId id="26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A4AF-4B51-40F1-935B-395AFC7D5DEA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AEC65-9835-4524-BEA8-579D63C7F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EC65-9835-4524-BEA8-579D63C7FC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0F847D-B594-46E7-ABAA-98DB64712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2"/>
            <a:ext cx="7772400" cy="2285999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222222"/>
                </a:solidFill>
                <a:effectLst/>
                <a:latin typeface="arial"/>
              </a:rPr>
              <a:t>Введение в тему «Как обновить свой разум»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n-US" sz="2800" dirty="0">
                <a:solidFill>
                  <a:srgbClr val="FF0000"/>
                </a:solidFill>
              </a:rPr>
              <a:t>An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ntroduction on how to renew your mind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81400"/>
            <a:ext cx="7772400" cy="1199704"/>
          </a:xfrm>
        </p:spPr>
        <p:txBody>
          <a:bodyPr/>
          <a:lstStyle/>
          <a:p>
            <a:r>
              <a:rPr lang="ru-RU" dirty="0"/>
              <a:t>Автор Дейв Бэтти</a:t>
            </a:r>
            <a:endParaRPr lang="en-US" dirty="0"/>
          </a:p>
          <a:p>
            <a:r>
              <a:rPr lang="en-US" dirty="0" smtClean="0"/>
              <a:t>By Dave Batty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24999"/>
            <a:ext cx="3657298" cy="16918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5257800"/>
          </a:xfrm>
        </p:spPr>
        <p:txBody>
          <a:bodyPr>
            <a:normAutofit/>
          </a:bodyPr>
          <a:lstStyle/>
          <a:p>
            <a:pPr marL="463550" indent="-463550">
              <a:buNone/>
              <a:tabLst>
                <a:tab pos="3889375" algn="l"/>
              </a:tabLst>
            </a:pPr>
            <a:r>
              <a:rPr lang="en-US" sz="2600" dirty="0"/>
              <a:t>1.	</a:t>
            </a:r>
            <a:r>
              <a:rPr lang="ru-RU" sz="2600" dirty="0"/>
              <a:t>Что истинно</a:t>
            </a:r>
            <a:r>
              <a:rPr lang="es-AR" sz="26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Whatever is true </a:t>
            </a:r>
            <a:endParaRPr lang="en-US" sz="2600" dirty="0">
              <a:solidFill>
                <a:srgbClr val="FF0000"/>
              </a:solidFill>
            </a:endParaRPr>
          </a:p>
          <a:p>
            <a:pPr marL="463550" indent="-463550">
              <a:buNone/>
              <a:tabLst>
                <a:tab pos="3889375" algn="l"/>
              </a:tabLst>
            </a:pPr>
            <a:r>
              <a:rPr lang="en-US" sz="2600" dirty="0"/>
              <a:t>2.	</a:t>
            </a:r>
            <a:r>
              <a:rPr lang="ru-RU" sz="2600" dirty="0"/>
              <a:t>Что честно</a:t>
            </a:r>
            <a:r>
              <a:rPr lang="es-CR" sz="26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Whatever is noble</a:t>
            </a:r>
            <a:endParaRPr lang="en-US" sz="2600" dirty="0">
              <a:solidFill>
                <a:srgbClr val="FF0000"/>
              </a:solidFill>
            </a:endParaRPr>
          </a:p>
          <a:p>
            <a:pPr marL="463550" indent="-463550">
              <a:buNone/>
              <a:tabLst>
                <a:tab pos="3889375" algn="l"/>
              </a:tabLst>
            </a:pPr>
            <a:r>
              <a:rPr lang="en-US" sz="2600" dirty="0"/>
              <a:t>3.	</a:t>
            </a:r>
            <a:r>
              <a:rPr lang="ru-RU" sz="2600" dirty="0"/>
              <a:t>Что справедливо</a:t>
            </a:r>
            <a:r>
              <a:rPr lang="es-AR" sz="26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Whatever is right</a:t>
            </a:r>
            <a:endParaRPr lang="en-US" sz="2600" dirty="0">
              <a:solidFill>
                <a:srgbClr val="FF0000"/>
              </a:solidFill>
            </a:endParaRPr>
          </a:p>
          <a:p>
            <a:pPr marL="463550" indent="-463550">
              <a:buNone/>
              <a:tabLst>
                <a:tab pos="3889375" algn="l"/>
              </a:tabLst>
            </a:pPr>
            <a:r>
              <a:rPr lang="en-US" sz="2600" dirty="0"/>
              <a:t>4.	</a:t>
            </a:r>
            <a:r>
              <a:rPr lang="ru-RU" sz="2600" dirty="0"/>
              <a:t>Что чисто</a:t>
            </a:r>
            <a:r>
              <a:rPr lang="es-AR" sz="26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Whatever is pure</a:t>
            </a:r>
          </a:p>
          <a:p>
            <a:pPr marL="463550" indent="-463550">
              <a:buNone/>
              <a:tabLst>
                <a:tab pos="3889375" algn="l"/>
              </a:tabLst>
            </a:pPr>
            <a:r>
              <a:rPr lang="en-US" sz="2600" dirty="0"/>
              <a:t>5.	</a:t>
            </a:r>
            <a:r>
              <a:rPr lang="ru-RU" sz="2600" dirty="0"/>
              <a:t>Что любезно</a:t>
            </a:r>
            <a:r>
              <a:rPr lang="es-AR" sz="26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Whatever is lovely</a:t>
            </a:r>
            <a:endParaRPr lang="en-US" sz="2600" dirty="0">
              <a:solidFill>
                <a:srgbClr val="FF0000"/>
              </a:solidFill>
            </a:endParaRPr>
          </a:p>
          <a:p>
            <a:pPr marL="463550" indent="-463550">
              <a:buNone/>
              <a:tabLst>
                <a:tab pos="3886200" algn="l"/>
              </a:tabLst>
            </a:pPr>
            <a:r>
              <a:rPr lang="en-US" sz="2600" dirty="0"/>
              <a:t>6.	</a:t>
            </a:r>
            <a:r>
              <a:rPr lang="ru-RU" sz="2600" dirty="0"/>
              <a:t>Что </a:t>
            </a:r>
            <a:r>
              <a:rPr lang="ru-RU" sz="2600" dirty="0"/>
              <a:t>достославно</a:t>
            </a:r>
            <a:r>
              <a:rPr lang="en-US" sz="26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Whatever is admirable</a:t>
            </a:r>
            <a:endParaRPr lang="en-US" sz="2600" dirty="0">
              <a:solidFill>
                <a:srgbClr val="FF0000"/>
              </a:solidFill>
            </a:endParaRPr>
          </a:p>
          <a:p>
            <a:pPr marL="463550" indent="-463550">
              <a:buNone/>
              <a:tabLst>
                <a:tab pos="3886200" algn="l"/>
              </a:tabLst>
            </a:pPr>
            <a:r>
              <a:rPr lang="en-US" sz="2600" dirty="0"/>
              <a:t>7.	</a:t>
            </a:r>
            <a:r>
              <a:rPr lang="ru-RU" sz="2600" dirty="0"/>
              <a:t>Что </a:t>
            </a:r>
            <a:r>
              <a:rPr lang="ru-RU" sz="2600" dirty="0"/>
              <a:t>добродетель</a:t>
            </a:r>
            <a:r>
              <a:rPr lang="en-US" sz="26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Whatever is excellent</a:t>
            </a:r>
            <a:endParaRPr lang="en-US" sz="2600" i="1" dirty="0">
              <a:solidFill>
                <a:srgbClr val="FF0000"/>
              </a:solidFill>
            </a:endParaRPr>
          </a:p>
          <a:p>
            <a:pPr marL="463550" indent="-463550">
              <a:spcAft>
                <a:spcPts val="1200"/>
              </a:spcAft>
              <a:buNone/>
              <a:tabLst>
                <a:tab pos="3886200" algn="l"/>
              </a:tabLst>
            </a:pPr>
            <a:r>
              <a:rPr lang="en-US" sz="2600" dirty="0"/>
              <a:t>8.	</a:t>
            </a:r>
            <a:r>
              <a:rPr lang="ru-RU" sz="2400" dirty="0"/>
              <a:t> Что похвала </a:t>
            </a:r>
            <a:r>
              <a:rPr lang="en-US" sz="24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Whatever is praiseworthy</a:t>
            </a:r>
            <a:endParaRPr lang="en-US" sz="2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Плюс 1—Воплоти в жизнь</a:t>
            </a:r>
            <a:r>
              <a:rPr lang="pt-BR" dirty="0" smtClean="0"/>
              <a:t>! </a:t>
            </a:r>
            <a:br>
              <a:rPr lang="pt-BR" dirty="0" smtClean="0"/>
            </a:br>
            <a:r>
              <a:rPr lang="en-US" sz="2000" b="1" dirty="0">
                <a:solidFill>
                  <a:srgbClr val="FF0000"/>
                </a:solidFill>
              </a:rPr>
              <a:t>PLUS 1—Put it into practice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991600" cy="1066800"/>
          </a:xfrm>
        </p:spPr>
        <p:txBody>
          <a:bodyPr>
            <a:noAutofit/>
          </a:bodyPr>
          <a:lstStyle/>
          <a:p>
            <a:pPr marL="573088" indent="-573088"/>
            <a:r>
              <a:rPr lang="en-US" sz="2800" dirty="0"/>
              <a:t>1. 	</a:t>
            </a:r>
            <a:r>
              <a:rPr lang="ru-RU" sz="2800" dirty="0"/>
              <a:t>Стратегия восемь плюс один из </a:t>
            </a:r>
            <a:r>
              <a:rPr lang="pt-BR" sz="2800" dirty="0"/>
              <a:t>- </a:t>
            </a:r>
            <a:r>
              <a:rPr lang="ru-RU" sz="2800" dirty="0"/>
              <a:t>Филиппийцев</a:t>
            </a:r>
            <a:r>
              <a:rPr lang="en-US" sz="2800" dirty="0"/>
              <a:t> </a:t>
            </a:r>
            <a:r>
              <a:rPr lang="pt-BR" sz="2800" dirty="0"/>
              <a:t>4:8-9 </a:t>
            </a:r>
            <a:br>
              <a:rPr lang="pt-BR" sz="2800" dirty="0"/>
            </a:br>
            <a:r>
              <a:rPr lang="en-US" sz="2000" dirty="0">
                <a:solidFill>
                  <a:srgbClr val="FF0000"/>
                </a:solidFill>
              </a:rPr>
              <a:t>Eight Plus One Strategy – Philippians 4:8-9</a:t>
            </a:r>
            <a:endParaRPr lang="en-US" sz="20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2 </a:t>
            </a:r>
            <a:r>
              <a:rPr lang="ru-RU" sz="2400" b="1" dirty="0"/>
              <a:t>Коринфянам </a:t>
            </a:r>
            <a:r>
              <a:rPr lang="en-US" sz="2400" b="1" dirty="0"/>
              <a:t>10:5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Ниспровергаем замыслы </a:t>
            </a:r>
            <a:r>
              <a:rPr lang="ru-RU" sz="2400" dirty="0" smtClean="0"/>
              <a:t>и </a:t>
            </a:r>
            <a:r>
              <a:rPr lang="ru-RU" sz="2400" dirty="0"/>
              <a:t>всякое превозношение, восстающее против познания Божия, и </a:t>
            </a:r>
            <a:r>
              <a:rPr lang="ru-RU" sz="2400" dirty="0">
                <a:solidFill>
                  <a:srgbClr val="FF0000"/>
                </a:solidFill>
              </a:rPr>
              <a:t>пленяем всякое помышление в послушание Христу</a:t>
            </a:r>
            <a:r>
              <a:rPr lang="pt-B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2 </a:t>
            </a:r>
            <a:r>
              <a:rPr lang="pt-BR" sz="2000" dirty="0"/>
              <a:t>Corinthians 10:5 </a:t>
            </a:r>
            <a:endParaRPr lang="pt-BR" sz="2000" dirty="0"/>
          </a:p>
          <a:p>
            <a:pPr marL="0" indent="0">
              <a:buNone/>
            </a:pPr>
            <a:r>
              <a:rPr lang="en-US" sz="2000" dirty="0"/>
              <a:t>We demolish arguments and every </a:t>
            </a:r>
            <a:br>
              <a:rPr lang="en-US" sz="2000" dirty="0"/>
            </a:br>
            <a:r>
              <a:rPr lang="en-US" sz="2000" dirty="0"/>
              <a:t>pretension that sets itself up against </a:t>
            </a:r>
            <a:br>
              <a:rPr lang="en-US" sz="2000" dirty="0"/>
            </a:br>
            <a:r>
              <a:rPr lang="en-US" sz="2000" dirty="0"/>
              <a:t>the knowledge of God, and </a:t>
            </a:r>
            <a:br>
              <a:rPr lang="en-US" sz="2000" dirty="0"/>
            </a:br>
            <a:r>
              <a:rPr lang="en-US" sz="2000" b="1" dirty="0">
                <a:solidFill>
                  <a:schemeClr val="accent2"/>
                </a:solidFill>
              </a:rPr>
              <a:t>we take captive every thought 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to make it obedient to Christ</a:t>
            </a:r>
            <a:r>
              <a:rPr lang="en-US" sz="2000" b="1" dirty="0"/>
              <a:t>. </a:t>
            </a:r>
            <a:endParaRPr lang="en-US" sz="2000" dirty="0"/>
          </a:p>
          <a:p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2625" indent="-682625"/>
            <a:r>
              <a:rPr lang="en-US" sz="3200" dirty="0"/>
              <a:t>2. 	</a:t>
            </a:r>
            <a:r>
              <a:rPr lang="ru-RU" sz="3200" dirty="0"/>
              <a:t>Стратегия разрушения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en-US" sz="2400" dirty="0">
                <a:solidFill>
                  <a:srgbClr val="FF0000"/>
                </a:solidFill>
              </a:rPr>
              <a:t>Demolition strategy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52801"/>
            <a:ext cx="2454952" cy="2756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752601"/>
            <a:ext cx="5791200" cy="425469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ru-RU" b="1" dirty="0"/>
              <a:t>Евреям </a:t>
            </a:r>
            <a:r>
              <a:rPr lang="en-US" b="1" dirty="0" smtClean="0"/>
              <a:t>3:1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/>
              <a:t>Итак, братия святые, участники в небесном звании, </a:t>
            </a:r>
            <a:r>
              <a:rPr lang="ru-RU" dirty="0">
                <a:solidFill>
                  <a:srgbClr val="FF0000"/>
                </a:solidFill>
              </a:rPr>
              <a:t>уразумейте</a:t>
            </a:r>
            <a:r>
              <a:rPr lang="ru-RU" dirty="0"/>
              <a:t> Посланника и Первосвященника исповедания нашего, </a:t>
            </a:r>
            <a:r>
              <a:rPr lang="ru-RU" dirty="0">
                <a:solidFill>
                  <a:srgbClr val="FF0000"/>
                </a:solidFill>
              </a:rPr>
              <a:t>Иисуса Христа</a:t>
            </a:r>
            <a:r>
              <a:rPr lang="pt-BR" b="1" dirty="0" smtClean="0"/>
              <a:t>. </a:t>
            </a:r>
          </a:p>
          <a:p>
            <a:pPr marL="0" indent="0">
              <a:buNone/>
            </a:pPr>
            <a:r>
              <a:rPr lang="en-US" sz="2000" b="1" dirty="0"/>
              <a:t>Hebrews 3:1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Therefore, holy brothers, who share in the heavenly calling, </a:t>
            </a:r>
            <a:r>
              <a:rPr lang="en-US" sz="2000" b="1" dirty="0">
                <a:solidFill>
                  <a:schemeClr val="accent2"/>
                </a:solidFill>
              </a:rPr>
              <a:t>fix your thoughts on Jesus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/>
              <a:t>the apostle and high priest whom we confess</a:t>
            </a:r>
            <a:r>
              <a:rPr lang="en-US" sz="2000" b="1" dirty="0"/>
              <a:t>. </a:t>
            </a:r>
            <a:endParaRPr lang="en-US" sz="2000" dirty="0"/>
          </a:p>
          <a:p>
            <a:pPr>
              <a:buNone/>
            </a:pPr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447800"/>
          </a:xfrm>
        </p:spPr>
        <p:txBody>
          <a:bodyPr>
            <a:normAutofit/>
          </a:bodyPr>
          <a:lstStyle/>
          <a:p>
            <a:pPr marL="573088" indent="-573088"/>
            <a:r>
              <a:rPr lang="en-US" sz="3200" dirty="0"/>
              <a:t>3.	</a:t>
            </a:r>
            <a:r>
              <a:rPr lang="ru-RU" sz="3200" dirty="0"/>
              <a:t>Сосредоточение своих </a:t>
            </a:r>
            <a:r>
              <a:rPr lang="ru-RU" sz="3200" dirty="0"/>
              <a:t>мыслей </a:t>
            </a:r>
            <a:r>
              <a:rPr lang="ru-RU" sz="3200" dirty="0"/>
              <a:t>на стратегии Христа</a:t>
            </a:r>
            <a:r>
              <a:rPr lang="es-AR" sz="3200" dirty="0"/>
              <a:t/>
            </a:r>
            <a:br>
              <a:rPr lang="es-AR" sz="3200" dirty="0"/>
            </a:br>
            <a:r>
              <a:rPr lang="en-US" sz="2000" dirty="0">
                <a:solidFill>
                  <a:srgbClr val="FF0000"/>
                </a:solidFill>
              </a:rPr>
              <a:t>Fixing your thoughts on Jesus strategy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/>
          <a:stretch/>
        </p:blipFill>
        <p:spPr>
          <a:xfrm>
            <a:off x="8072453" y="1752600"/>
            <a:ext cx="2595547" cy="435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102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Колоссянам </a:t>
            </a:r>
            <a:r>
              <a:rPr lang="en-US" dirty="0" smtClean="0"/>
              <a:t>3:1-17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ru-RU" dirty="0"/>
              <a:t>Кто должен отложить?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ru-RU" dirty="0"/>
              <a:t>Кто должен облечься?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Colossians 3:1-17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do we need to put off?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do we need to put on?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rmAutofit/>
          </a:bodyPr>
          <a:lstStyle/>
          <a:p>
            <a:pPr marL="682625" indent="-682625"/>
            <a:r>
              <a:rPr lang="en-US" sz="3200" dirty="0">
                <a:solidFill>
                  <a:schemeClr val="tx1"/>
                </a:solidFill>
              </a:rPr>
              <a:t>4. 	</a:t>
            </a:r>
            <a:r>
              <a:rPr lang="ru-RU" sz="3200" dirty="0">
                <a:solidFill>
                  <a:schemeClr val="tx1"/>
                </a:solidFill>
              </a:rPr>
              <a:t>Стратегия отложить/облечься</a:t>
            </a:r>
            <a:r>
              <a:rPr lang="es-AR" sz="3200" dirty="0"/>
              <a:t/>
            </a:r>
            <a:br>
              <a:rPr lang="es-AR" sz="3200" dirty="0"/>
            </a:br>
            <a:r>
              <a:rPr lang="en-US" sz="2000" dirty="0">
                <a:solidFill>
                  <a:srgbClr val="FF0000"/>
                </a:solidFill>
              </a:rPr>
              <a:t>Put off / on strategy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657600"/>
            <a:ext cx="377877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7620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ru-RU" dirty="0"/>
              <a:t>Следует решить, какая из стратегий будет наиболее уместна в ситуации, с которой вы столкнулись</a:t>
            </a:r>
            <a:r>
              <a:rPr lang="en-US" dirty="0" smtClean="0"/>
              <a:t>.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spcAft>
                <a:spcPts val="1000"/>
              </a:spcAft>
            </a:pPr>
            <a:r>
              <a:rPr lang="ru-RU" dirty="0"/>
              <a:t>Возможно, начать следует с одной стратегии,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а </a:t>
            </a:r>
            <a:r>
              <a:rPr lang="ru-RU" dirty="0"/>
              <a:t>затем  перейти к другой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dirty="0"/>
              <a:t>Существует множество других стратегий обновления разума помимо указанных четырех</a:t>
            </a:r>
            <a:r>
              <a:rPr lang="en-US" dirty="0" smtClean="0"/>
              <a:t>.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spcAft>
                <a:spcPts val="1000"/>
              </a:spcAft>
            </a:pPr>
            <a:r>
              <a:rPr lang="ru-RU" dirty="0"/>
              <a:t>Залог успеха в том, чтобы выбрать стратегию, наиболее подходящую в вашем случае</a:t>
            </a:r>
            <a:r>
              <a:rPr lang="en-US" dirty="0" smtClean="0"/>
              <a:t>.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2200" dirty="0">
                <a:solidFill>
                  <a:schemeClr val="accent2"/>
                </a:solidFill>
              </a:rPr>
              <a:t>You </a:t>
            </a:r>
            <a:r>
              <a:rPr lang="en-US" sz="2200" dirty="0">
                <a:solidFill>
                  <a:schemeClr val="accent2"/>
                </a:solidFill>
              </a:rPr>
              <a:t>need to determine which strategy will be most helpful with each situation you face.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You may need to start with one strategy and then switch to a different one as you move ahead</a:t>
            </a:r>
            <a:r>
              <a:rPr lang="en-US" sz="22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There are many other strategies that you can use for renewing your mind besides these four</a:t>
            </a:r>
            <a:r>
              <a:rPr lang="en-US" sz="22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The key is to find those strategies that help you the most.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r>
              <a:rPr lang="en-US" dirty="0" smtClean="0"/>
              <a:t>   </a:t>
            </a:r>
            <a:r>
              <a:rPr lang="en-US" sz="2400" dirty="0">
                <a:solidFill>
                  <a:srgbClr val="FF0000"/>
                </a:solidFill>
              </a:rPr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/>
              <a:t>Вопросы для обсуждения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sz="2400" dirty="0" err="1">
                <a:solidFill>
                  <a:srgbClr val="FF0000"/>
                </a:solidFill>
              </a:rPr>
              <a:t>Questions</a:t>
            </a:r>
            <a:r>
              <a:rPr lang="es-CR" sz="2400" dirty="0">
                <a:solidFill>
                  <a:srgbClr val="FF0000"/>
                </a:solidFill>
              </a:rPr>
              <a:t> </a:t>
            </a:r>
            <a:r>
              <a:rPr lang="es-CR" sz="2400" dirty="0" err="1">
                <a:solidFill>
                  <a:srgbClr val="FF0000"/>
                </a:solidFill>
              </a:rPr>
              <a:t>for</a:t>
            </a:r>
            <a:r>
              <a:rPr lang="es-CR" sz="2400" dirty="0">
                <a:solidFill>
                  <a:srgbClr val="FF0000"/>
                </a:solidFill>
              </a:rPr>
              <a:t> </a:t>
            </a:r>
            <a:r>
              <a:rPr lang="es-CR" sz="2400" dirty="0" err="1">
                <a:solidFill>
                  <a:srgbClr val="FF0000"/>
                </a:solidFill>
              </a:rPr>
              <a:t>discussion</a:t>
            </a:r>
            <a:endParaRPr lang="en-US" sz="2400" dirty="0"/>
          </a:p>
        </p:txBody>
      </p:sp>
      <p:sp>
        <p:nvSpPr>
          <p:cNvPr id="317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7CB07734-2459-4583-AC1C-4A8119175F4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397691"/>
          </a:xfrm>
        </p:spPr>
        <p:txBody>
          <a:bodyPr/>
          <a:lstStyle/>
          <a:p>
            <a:pPr algn="ctr">
              <a:buNone/>
            </a:pPr>
            <a:r>
              <a:rPr lang="ru-RU" sz="4000" dirty="0"/>
              <a:t>Контактная информация</a:t>
            </a:r>
            <a:endParaRPr lang="en-US" sz="4000" dirty="0"/>
          </a:p>
          <a:p>
            <a:pPr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Contact us</a:t>
            </a:r>
            <a:endParaRPr lang="en-US" sz="28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4800" dirty="0"/>
              <a:t>www.Globaltc.org</a:t>
            </a:r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r>
              <a:rPr lang="en-US" sz="4800" dirty="0"/>
              <a:t>www.iTeenChallenge.org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45175"/>
            <a:ext cx="3658433" cy="16924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458200" cy="2316162"/>
          </a:xfrm>
        </p:spPr>
        <p:txBody>
          <a:bodyPr>
            <a:noAutofit/>
          </a:bodyPr>
          <a:lstStyle/>
          <a:p>
            <a:pPr marL="682625" indent="-682625"/>
            <a:r>
              <a:rPr lang="en-US" sz="3200" dirty="0"/>
              <a:t>1.	</a:t>
            </a:r>
            <a:r>
              <a:rPr lang="ru-RU" sz="3200" dirty="0"/>
              <a:t>Какие сражения люди </a:t>
            </a:r>
            <a:r>
              <a:rPr lang="ru-RU" sz="3200" dirty="0" smtClean="0"/>
              <a:t>переживают </a:t>
            </a:r>
            <a:r>
              <a:rPr lang="ru-RU" sz="3200" dirty="0"/>
              <a:t>в этой сфере </a:t>
            </a:r>
            <a:r>
              <a:rPr lang="ru-RU" sz="3200" dirty="0" smtClean="0"/>
              <a:t>мышления</a:t>
            </a:r>
            <a:r>
              <a:rPr lang="pt-BR" sz="3200" dirty="0"/>
              <a:t>?</a:t>
            </a:r>
            <a:br>
              <a:rPr lang="pt-BR" sz="3200" dirty="0"/>
            </a:br>
            <a:r>
              <a:rPr lang="en-US" sz="2000" dirty="0">
                <a:solidFill>
                  <a:srgbClr val="FF0000"/>
                </a:solidFill>
                <a:effectLst/>
              </a:rPr>
              <a:t>What are the battles that people have in this area of the mind?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9" r="8036" b="82951"/>
          <a:stretch/>
        </p:blipFill>
        <p:spPr>
          <a:xfrm>
            <a:off x="7239001" y="4079359"/>
            <a:ext cx="3000531" cy="18142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52600"/>
          </a:xfrm>
        </p:spPr>
        <p:txBody>
          <a:bodyPr>
            <a:normAutofit fontScale="90000"/>
          </a:bodyPr>
          <a:lstStyle/>
          <a:p>
            <a:pPr marL="463550" indent="-463550"/>
            <a:r>
              <a:rPr lang="en-US" sz="3100" dirty="0"/>
              <a:t>2.	</a:t>
            </a:r>
            <a:r>
              <a:rPr lang="ru-RU" sz="3100" dirty="0"/>
              <a:t>Концепция христианского ученичества </a:t>
            </a:r>
            <a:r>
              <a:rPr lang="ru-RU" sz="3100" dirty="0"/>
              <a:t>лежит </a:t>
            </a:r>
            <a:r>
              <a:rPr lang="ru-RU" sz="3100" dirty="0"/>
              <a:t>в основе этого вопроса</a:t>
            </a:r>
            <a:r>
              <a:rPr lang="es-AR" sz="3100" dirty="0"/>
              <a:t> </a:t>
            </a:r>
            <a:r>
              <a:rPr lang="es-AR" sz="3200" dirty="0"/>
              <a:t/>
            </a:r>
            <a:br>
              <a:rPr lang="es-AR" sz="3200" dirty="0"/>
            </a:br>
            <a:r>
              <a:rPr lang="en-US" sz="2200" dirty="0">
                <a:solidFill>
                  <a:srgbClr val="FF0000"/>
                </a:solidFill>
              </a:rPr>
              <a:t>The concept of Christian discipleship is at the core of dealing with this issue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752600" y="1917510"/>
            <a:ext cx="8686800" cy="4407091"/>
          </a:xfrm>
        </p:spPr>
        <p:txBody>
          <a:bodyPr>
            <a:normAutofit fontScale="92500"/>
          </a:bodyPr>
          <a:lstStyle/>
          <a:p>
            <a:pPr marL="624078" indent="-514350">
              <a:spcAft>
                <a:spcPts val="1000"/>
              </a:spcAft>
              <a:buSzPct val="100000"/>
              <a:buAutoNum type="alphaUcPeriod"/>
            </a:pPr>
            <a:r>
              <a:rPr lang="ru-RU" b="1" dirty="0" smtClean="0"/>
              <a:t>Три стадии преодоления зависимости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200" b="1" dirty="0">
                <a:solidFill>
                  <a:srgbClr val="FF0000"/>
                </a:solidFill>
              </a:rPr>
              <a:t>Three stages of overcoming an addiction</a:t>
            </a:r>
          </a:p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 		    	   	                  </a:t>
            </a:r>
            <a:r>
              <a:rPr lang="ru-RU" sz="2200" b="1" dirty="0">
                <a:solidFill>
                  <a:srgbClr val="FF0000"/>
                </a:solidFill>
              </a:rPr>
              <a:t>Бывший </a:t>
            </a:r>
            <a:r>
              <a:rPr lang="en-US" sz="2200" b="1" dirty="0">
                <a:solidFill>
                  <a:srgbClr val="FF0000"/>
                </a:solidFill>
              </a:rPr>
              <a:t>               </a:t>
            </a:r>
            <a:r>
              <a:rPr lang="en-US" sz="2200" b="1" dirty="0">
                <a:solidFill>
                  <a:srgbClr val="FF0000"/>
                </a:solidFill>
                <a:latin typeface="Wingdings 3" pitchFamily="18" charset="2"/>
              </a:rPr>
              <a:t>  </a:t>
            </a:r>
            <a:r>
              <a:rPr lang="ru-RU" sz="2200" b="1" dirty="0">
                <a:solidFill>
                  <a:srgbClr val="FF0000"/>
                </a:solidFill>
              </a:rPr>
              <a:t>Не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spcAft>
                <a:spcPts val="1500"/>
              </a:spcAft>
              <a:buNone/>
            </a:pPr>
            <a:r>
              <a:rPr lang="en-US" sz="2200" b="1" dirty="0">
                <a:solidFill>
                  <a:srgbClr val="FF0000"/>
                </a:solidFill>
              </a:rPr>
              <a:t> 		              </a:t>
            </a:r>
            <a:r>
              <a:rPr lang="ru-RU" sz="2200" b="1" dirty="0">
                <a:solidFill>
                  <a:srgbClr val="FF0000"/>
                </a:solidFill>
              </a:rPr>
              <a:t>Зависимый 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Wingdings 3" pitchFamily="18" charset="2"/>
              </a:rPr>
              <a:t>[ </a:t>
            </a:r>
            <a:r>
              <a:rPr lang="ru-RU" sz="2200" b="1" dirty="0">
                <a:solidFill>
                  <a:srgbClr val="FF0000"/>
                </a:solidFill>
              </a:rPr>
              <a:t>зависимый</a:t>
            </a:r>
            <a:r>
              <a:rPr lang="en-US" sz="2200" b="1" dirty="0">
                <a:solidFill>
                  <a:srgbClr val="FF0000"/>
                </a:solidFill>
              </a:rPr>
              <a:t>    </a:t>
            </a:r>
            <a:r>
              <a:rPr lang="en-US" sz="2200" b="1" dirty="0">
                <a:solidFill>
                  <a:srgbClr val="FF0000"/>
                </a:solidFill>
                <a:latin typeface="Wingdings 3" pitchFamily="18" charset="2"/>
              </a:rPr>
              <a:t>[  </a:t>
            </a:r>
            <a:r>
              <a:rPr lang="ru-RU" sz="2200" b="1" dirty="0">
                <a:solidFill>
                  <a:srgbClr val="FF0000"/>
                </a:solidFill>
              </a:rPr>
              <a:t>зависимый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spcAft>
                <a:spcPts val="1500"/>
              </a:spcAft>
              <a:buNone/>
            </a:pPr>
            <a:r>
              <a:rPr lang="ru-RU" sz="2200" b="1" dirty="0"/>
              <a:t>Поведение</a:t>
            </a:r>
            <a:r>
              <a:rPr lang="en-US" sz="2200" dirty="0"/>
              <a:t>	</a:t>
            </a:r>
            <a:r>
              <a:rPr lang="ru-RU" sz="2200" dirty="0"/>
              <a:t>Употребление</a:t>
            </a:r>
            <a:r>
              <a:rPr lang="en-US" sz="2200" dirty="0"/>
              <a:t>	   </a:t>
            </a:r>
            <a:r>
              <a:rPr lang="ru-RU" sz="2200" dirty="0"/>
              <a:t>Не употребляет</a:t>
            </a:r>
            <a:r>
              <a:rPr lang="en-US" sz="2200" dirty="0"/>
              <a:t>	 </a:t>
            </a:r>
            <a:r>
              <a:rPr lang="ru-RU" sz="2200" dirty="0"/>
              <a:t>Не употребляет</a:t>
            </a:r>
            <a:endParaRPr lang="en-US" sz="2200" dirty="0"/>
          </a:p>
          <a:p>
            <a:pPr>
              <a:spcAft>
                <a:spcPts val="2000"/>
              </a:spcAft>
              <a:buNone/>
            </a:pPr>
            <a:r>
              <a:rPr lang="ru-RU" sz="2400" b="1" dirty="0"/>
              <a:t>Внутри</a:t>
            </a:r>
            <a:r>
              <a:rPr lang="en-US" sz="2400" dirty="0"/>
              <a:t>	</a:t>
            </a:r>
            <a:r>
              <a:rPr lang="ru-RU" sz="2400" dirty="0"/>
              <a:t>Мыслит как </a:t>
            </a:r>
            <a:r>
              <a:rPr lang="en-US" sz="2400" dirty="0"/>
              <a:t>	     </a:t>
            </a:r>
            <a:r>
              <a:rPr lang="ru-RU" sz="2400" dirty="0"/>
              <a:t>Мыслит как </a:t>
            </a:r>
            <a:r>
              <a:rPr lang="en-US" sz="2400" dirty="0"/>
              <a:t>       </a:t>
            </a:r>
            <a:r>
              <a:rPr lang="ru-RU" sz="2400" dirty="0"/>
              <a:t>Не мыслит как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          </a:t>
            </a:r>
            <a:r>
              <a:rPr lang="ru-RU" sz="2400" dirty="0"/>
              <a:t>зависимый</a:t>
            </a:r>
            <a:r>
              <a:rPr lang="en-US" sz="2400" dirty="0"/>
              <a:t>         </a:t>
            </a:r>
            <a:r>
              <a:rPr lang="ru-RU" sz="2400" dirty="0"/>
              <a:t>зависимый</a:t>
            </a:r>
            <a:r>
              <a:rPr lang="en-US" sz="2400" dirty="0"/>
              <a:t>            </a:t>
            </a:r>
            <a:r>
              <a:rPr lang="ru-RU" sz="2400" dirty="0"/>
              <a:t>зависимый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				</a:t>
            </a:r>
            <a:r>
              <a:rPr lang="ru-RU" sz="2400" b="1" dirty="0">
                <a:solidFill>
                  <a:srgbClr val="00B050"/>
                </a:solidFill>
              </a:rPr>
              <a:t>  Реабилитация</a:t>
            </a:r>
            <a:r>
              <a:rPr lang="en-US" sz="2400" b="1" dirty="0">
                <a:solidFill>
                  <a:srgbClr val="00B050"/>
                </a:solidFill>
              </a:rPr>
              <a:t>     </a:t>
            </a:r>
            <a:r>
              <a:rPr lang="ru-RU" sz="2400" b="1" dirty="0">
                <a:solidFill>
                  <a:srgbClr val="00B050"/>
                </a:solidFill>
              </a:rPr>
              <a:t>    Изменение</a:t>
            </a:r>
            <a:endParaRPr lang="en-US" sz="2400" dirty="0">
              <a:solidFill>
                <a:srgbClr val="00B050"/>
              </a:solidFill>
            </a:endParaRPr>
          </a:p>
          <a:p>
            <a:pPr marL="624078" indent="-514350">
              <a:spcAft>
                <a:spcPts val="1000"/>
              </a:spcAft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						      </a:t>
            </a:r>
            <a:r>
              <a:rPr lang="ru-RU" sz="2400" b="1" dirty="0">
                <a:solidFill>
                  <a:srgbClr val="00B050"/>
                </a:solidFill>
              </a:rPr>
              <a:t>Обновленный ум</a:t>
            </a:r>
            <a:endParaRPr lang="en-US" sz="2400" dirty="0">
              <a:solidFill>
                <a:srgbClr val="00B050"/>
              </a:solidFill>
            </a:endParaRPr>
          </a:p>
          <a:p>
            <a:pPr marL="624078" indent="-514350">
              <a:spcAft>
                <a:spcPts val="1000"/>
              </a:spcAft>
              <a:buAutoNum type="alphaUcPeriod"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905000"/>
            <a:ext cx="8458200" cy="4419600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1000"/>
              </a:spcAft>
              <a:buSzPct val="100000"/>
              <a:buAutoNum type="alphaUcPeriod"/>
            </a:pPr>
            <a:r>
              <a:rPr lang="ru-RU" sz="2800" b="1" dirty="0"/>
              <a:t>Три стадии преодоления зависимости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400" b="1" dirty="0">
                <a:solidFill>
                  <a:srgbClr val="FF0000"/>
                </a:solidFill>
              </a:rPr>
              <a:t>Three stages of overcoming an addiction</a:t>
            </a:r>
            <a:endParaRPr lang="en-US" sz="1800" b="1" i="1" dirty="0">
              <a:solidFill>
                <a:srgbClr val="FF0000"/>
              </a:solidFill>
            </a:endParaRPr>
          </a:p>
          <a:p>
            <a:pPr>
              <a:spcAft>
                <a:spcPts val="1500"/>
              </a:spcAft>
              <a:buNone/>
            </a:pPr>
            <a:r>
              <a:rPr lang="en-US" sz="2400" b="1" dirty="0">
                <a:solidFill>
                  <a:srgbClr val="FF0000"/>
                </a:solidFill>
              </a:rPr>
              <a:t>   		Addict   </a:t>
            </a:r>
            <a:r>
              <a:rPr lang="en-US" sz="2400" b="1" dirty="0">
                <a:solidFill>
                  <a:srgbClr val="FF0000"/>
                </a:solidFill>
                <a:latin typeface="Wingdings 3" pitchFamily="18" charset="2"/>
              </a:rPr>
              <a:t>[</a:t>
            </a:r>
            <a:r>
              <a:rPr lang="en-US" sz="2400" b="1" dirty="0">
                <a:solidFill>
                  <a:srgbClr val="FF0000"/>
                </a:solidFill>
              </a:rPr>
              <a:t>	 Ex-Addict	  </a:t>
            </a:r>
            <a:r>
              <a:rPr lang="en-US" sz="2400" b="1" dirty="0">
                <a:solidFill>
                  <a:srgbClr val="FF0000"/>
                </a:solidFill>
                <a:latin typeface="Wingdings 3" pitchFamily="18" charset="2"/>
              </a:rPr>
              <a:t>[ </a:t>
            </a:r>
            <a:r>
              <a:rPr lang="en-US" sz="2400" b="1" dirty="0">
                <a:solidFill>
                  <a:srgbClr val="FF0000"/>
                </a:solidFill>
              </a:rPr>
              <a:t>Non-Addict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Aft>
                <a:spcPts val="2000"/>
              </a:spcAft>
              <a:buNone/>
            </a:pPr>
            <a:r>
              <a:rPr lang="en-US" sz="2400" b="1" dirty="0"/>
              <a:t>Behavior</a:t>
            </a:r>
            <a:r>
              <a:rPr lang="en-US" sz="2400" dirty="0"/>
              <a:t>	Using		 Not using	  	Not Using</a:t>
            </a:r>
          </a:p>
          <a:p>
            <a:pPr>
              <a:spcAft>
                <a:spcPts val="2000"/>
              </a:spcAft>
              <a:buNone/>
            </a:pPr>
            <a:r>
              <a:rPr lang="en-US" sz="2400" b="1" dirty="0"/>
              <a:t>Inside</a:t>
            </a:r>
            <a:r>
              <a:rPr lang="en-US" sz="2400" dirty="0"/>
              <a:t>	Thinking	 </a:t>
            </a:r>
            <a:r>
              <a:rPr lang="en-US" sz="2400" dirty="0" err="1"/>
              <a:t>Thinking</a:t>
            </a:r>
            <a:r>
              <a:rPr lang="en-US" sz="2400" dirty="0"/>
              <a:t>	       Not Thinking</a:t>
            </a:r>
            <a:br>
              <a:rPr lang="en-US" sz="2400" dirty="0"/>
            </a:br>
            <a:r>
              <a:rPr lang="en-US" sz="2400" dirty="0"/>
              <a:t>	     like an addict	like an addict     like an addict</a:t>
            </a:r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				Rehabilitation  Transformation</a:t>
            </a:r>
            <a:endParaRPr lang="en-US" sz="2400" dirty="0">
              <a:solidFill>
                <a:srgbClr val="00B050"/>
              </a:solidFill>
            </a:endParaRPr>
          </a:p>
          <a:p>
            <a:pPr marL="624078" indent="-514350">
              <a:spcAft>
                <a:spcPts val="1000"/>
              </a:spcAft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00B050"/>
                </a:solidFill>
              </a:rPr>
              <a:t>						   A Renewed mind</a:t>
            </a:r>
            <a:endParaRPr lang="en-US" sz="2400" dirty="0">
              <a:solidFill>
                <a:srgbClr val="00B050"/>
              </a:solidFill>
            </a:endParaRPr>
          </a:p>
          <a:p>
            <a:pPr marL="624078" indent="-514350">
              <a:spcAft>
                <a:spcPts val="1000"/>
              </a:spcAft>
              <a:buAutoNum type="alphaUcPeriod"/>
            </a:pP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52600"/>
          </a:xfrm>
        </p:spPr>
        <p:txBody>
          <a:bodyPr>
            <a:normAutofit fontScale="90000"/>
          </a:bodyPr>
          <a:lstStyle/>
          <a:p>
            <a:pPr marL="463550" indent="-463550"/>
            <a:r>
              <a:rPr lang="en-US" sz="3100" dirty="0"/>
              <a:t>2.	</a:t>
            </a:r>
            <a:r>
              <a:rPr lang="ru-RU" sz="3100" dirty="0"/>
              <a:t> Концепция христианского ученичества лежит в основе этого вопроса</a:t>
            </a:r>
            <a:r>
              <a:rPr lang="es-AR" sz="3100" dirty="0"/>
              <a:t> </a:t>
            </a:r>
            <a:r>
              <a:rPr lang="es-AR" sz="3200" dirty="0"/>
              <a:t/>
            </a:r>
            <a:br>
              <a:rPr lang="es-AR" sz="3200" dirty="0"/>
            </a:br>
            <a:r>
              <a:rPr lang="en-US" sz="2200" dirty="0">
                <a:solidFill>
                  <a:srgbClr val="FF0000"/>
                </a:solidFill>
              </a:rPr>
              <a:t>The concept of Christian discipleship is at the core of dealing with this issue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685801"/>
            <a:ext cx="8458200" cy="1676400"/>
          </a:xfrm>
        </p:spPr>
        <p:txBody>
          <a:bodyPr>
            <a:normAutofit/>
          </a:bodyPr>
          <a:lstStyle/>
          <a:p>
            <a:pPr marL="463550" indent="-463550">
              <a:spcAft>
                <a:spcPts val="1000"/>
              </a:spcAft>
              <a:buNone/>
            </a:pPr>
            <a:r>
              <a:rPr lang="ru-RU" b="1" dirty="0" smtClean="0"/>
              <a:t>Б</a:t>
            </a:r>
            <a:r>
              <a:rPr lang="ru-RU" b="1" dirty="0"/>
              <a:t>. </a:t>
            </a:r>
            <a:r>
              <a:rPr lang="en-US" b="1" dirty="0"/>
              <a:t>	</a:t>
            </a:r>
            <a:r>
              <a:rPr lang="ru-RU" b="1" dirty="0"/>
              <a:t>Каким образом обновление разума вписывается в ученичество в целом</a:t>
            </a:r>
            <a:r>
              <a:rPr lang="es-AR" b="1" dirty="0" smtClean="0"/>
              <a:t/>
            </a:r>
            <a:br>
              <a:rPr lang="es-AR" b="1" dirty="0" smtClean="0"/>
            </a:br>
            <a:r>
              <a:rPr lang="en-US" sz="2000" b="1" dirty="0">
                <a:solidFill>
                  <a:srgbClr val="FF0000"/>
                </a:solidFill>
              </a:rPr>
              <a:t>How </a:t>
            </a:r>
            <a:r>
              <a:rPr lang="en-US" sz="2000" b="1" dirty="0">
                <a:solidFill>
                  <a:srgbClr val="FF0000"/>
                </a:solidFill>
              </a:rPr>
              <a:t>renewing the mind fits in with discipleship as a whole </a:t>
            </a:r>
            <a:r>
              <a:rPr lang="en-US" sz="2000" b="1" dirty="0"/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2555020"/>
            <a:ext cx="5830957" cy="35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0" y="1481329"/>
            <a:ext cx="7848600" cy="4525963"/>
          </a:xfrm>
        </p:spPr>
        <p:txBody>
          <a:bodyPr/>
          <a:lstStyle/>
          <a:p>
            <a:pPr marL="624078" indent="-514350">
              <a:spcAft>
                <a:spcPts val="1000"/>
              </a:spcAft>
              <a:buNone/>
            </a:pPr>
            <a:r>
              <a:rPr lang="en-US" sz="2800" dirty="0"/>
              <a:t>A.	</a:t>
            </a:r>
            <a:r>
              <a:rPr lang="ru-RU" sz="2800" dirty="0"/>
              <a:t>Что мы должны сделать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Римлянам </a:t>
            </a:r>
            <a:r>
              <a:rPr lang="pt-BR" sz="2800" dirty="0"/>
              <a:t>12:1-2</a:t>
            </a:r>
            <a:br>
              <a:rPr lang="pt-BR" sz="2800" dirty="0"/>
            </a:br>
            <a:r>
              <a:rPr lang="en-US" sz="2000" dirty="0">
                <a:solidFill>
                  <a:srgbClr val="FF0000"/>
                </a:solidFill>
              </a:rPr>
              <a:t>What we must do - renew </a:t>
            </a:r>
            <a:r>
              <a:rPr lang="en-US" sz="2000" dirty="0">
                <a:solidFill>
                  <a:srgbClr val="FF0000"/>
                </a:solidFill>
              </a:rPr>
              <a:t>our minds  </a:t>
            </a:r>
            <a:r>
              <a:rPr lang="en-US" sz="2000" dirty="0">
                <a:solidFill>
                  <a:srgbClr val="FF0000"/>
                </a:solidFill>
              </a:rPr>
              <a:t>Romans 12:1-2</a:t>
            </a:r>
          </a:p>
          <a:p>
            <a:pPr marL="624078" indent="-514350">
              <a:spcAft>
                <a:spcPts val="1000"/>
              </a:spcAft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pPr marL="682625" indent="-682625"/>
            <a:r>
              <a:rPr lang="en-US" sz="3200" dirty="0"/>
              <a:t>3. 	</a:t>
            </a:r>
            <a:r>
              <a:rPr lang="ru-RU" sz="3200" dirty="0"/>
              <a:t>Более подробно об </a:t>
            </a:r>
            <a:r>
              <a:rPr lang="ru-RU" sz="3200" dirty="0"/>
              <a:t>обновлении </a:t>
            </a:r>
            <a:r>
              <a:rPr lang="ru-RU" sz="3200" dirty="0"/>
              <a:t>разума</a:t>
            </a:r>
            <a:r>
              <a:rPr lang="es-AR" sz="3200" dirty="0"/>
              <a:t/>
            </a:r>
            <a:br>
              <a:rPr lang="es-AR" sz="3200" dirty="0"/>
            </a:br>
            <a:r>
              <a:rPr lang="en-US" sz="2400" dirty="0">
                <a:solidFill>
                  <a:srgbClr val="FF0000"/>
                </a:solidFill>
              </a:rPr>
              <a:t>Closer look at renewing the mind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 b="5034"/>
          <a:stretch/>
        </p:blipFill>
        <p:spPr>
          <a:xfrm>
            <a:off x="3200400" y="1"/>
            <a:ext cx="6096000" cy="63111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1" y="3901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437194" y="2743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9470341" y="281582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697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13626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Reality</a:t>
            </a:r>
          </a:p>
          <a:p>
            <a:r>
              <a:rPr lang="en-US" dirty="0">
                <a:solidFill>
                  <a:srgbClr val="FF0000"/>
                </a:solidFill>
              </a:rPr>
              <a:t>God</a:t>
            </a:r>
          </a:p>
          <a:p>
            <a:r>
              <a:rPr lang="en-US" dirty="0">
                <a:solidFill>
                  <a:srgbClr val="FF0000"/>
                </a:solidFill>
              </a:rPr>
              <a:t>Creative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371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Delusion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Satan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Destructive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581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Perceptions / Memories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Event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1752600"/>
            <a:ext cx="7696200" cy="3962400"/>
          </a:xfrm>
        </p:spPr>
        <p:txBody>
          <a:bodyPr>
            <a:normAutofit/>
          </a:bodyPr>
          <a:lstStyle/>
          <a:p>
            <a:pPr>
              <a:spcAft>
                <a:spcPts val="2500"/>
              </a:spcAft>
            </a:pPr>
            <a:r>
              <a:rPr lang="ru-RU" dirty="0"/>
              <a:t>Бог не будет делать это за тебя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2000" dirty="0" err="1">
                <a:solidFill>
                  <a:srgbClr val="FF0000"/>
                </a:solidFill>
              </a:rPr>
              <a:t>God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will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not</a:t>
            </a:r>
            <a:r>
              <a:rPr lang="es-AR" sz="2000" dirty="0">
                <a:solidFill>
                  <a:srgbClr val="FF0000"/>
                </a:solidFill>
              </a:rPr>
              <a:t> do </a:t>
            </a:r>
            <a:r>
              <a:rPr lang="es-AR" sz="2000" dirty="0" err="1">
                <a:solidFill>
                  <a:srgbClr val="FF0000"/>
                </a:solidFill>
              </a:rPr>
              <a:t>it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for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you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Aft>
                <a:spcPts val="2500"/>
              </a:spcAft>
            </a:pPr>
            <a:r>
              <a:rPr lang="ru-RU" dirty="0"/>
              <a:t>Я не могу сделать это за тебя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2000" dirty="0">
                <a:solidFill>
                  <a:srgbClr val="FF0000"/>
                </a:solidFill>
              </a:rPr>
              <a:t>I </a:t>
            </a:r>
            <a:r>
              <a:rPr lang="es-AR" sz="2000" dirty="0" err="1">
                <a:solidFill>
                  <a:srgbClr val="FF0000"/>
                </a:solidFill>
              </a:rPr>
              <a:t>cannot</a:t>
            </a:r>
            <a:r>
              <a:rPr lang="es-AR" sz="2000" dirty="0">
                <a:solidFill>
                  <a:srgbClr val="FF0000"/>
                </a:solidFill>
              </a:rPr>
              <a:t> do </a:t>
            </a:r>
            <a:r>
              <a:rPr lang="es-AR" sz="2000" dirty="0" err="1">
                <a:solidFill>
                  <a:srgbClr val="FF0000"/>
                </a:solidFill>
              </a:rPr>
              <a:t>it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for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you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Aft>
                <a:spcPts val="1500"/>
              </a:spcAft>
            </a:pPr>
            <a:r>
              <a:rPr lang="ru-RU" dirty="0"/>
              <a:t>Ты должен изменить образ своего мышления</a:t>
            </a:r>
            <a:r>
              <a:rPr lang="es-AR" dirty="0" smtClean="0"/>
              <a:t>! </a:t>
            </a:r>
            <a:br>
              <a:rPr lang="es-AR" dirty="0" smtClean="0"/>
            </a:br>
            <a:r>
              <a:rPr lang="es-AR" sz="2000" dirty="0" err="1">
                <a:solidFill>
                  <a:srgbClr val="FF0000"/>
                </a:solidFill>
              </a:rPr>
              <a:t>You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must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change</a:t>
            </a:r>
            <a:r>
              <a:rPr lang="es-AR" sz="2000" dirty="0">
                <a:solidFill>
                  <a:srgbClr val="FF0000"/>
                </a:solidFill>
              </a:rPr>
              <a:t> the </a:t>
            </a:r>
            <a:r>
              <a:rPr lang="es-AR" sz="2000" dirty="0" err="1">
                <a:solidFill>
                  <a:srgbClr val="FF0000"/>
                </a:solidFill>
              </a:rPr>
              <a:t>way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you</a:t>
            </a:r>
            <a:r>
              <a:rPr lang="es-AR" sz="2000" dirty="0">
                <a:solidFill>
                  <a:srgbClr val="FF0000"/>
                </a:solidFill>
              </a:rPr>
              <a:t> </a:t>
            </a:r>
            <a:r>
              <a:rPr lang="es-AR" sz="2000" dirty="0" err="1">
                <a:solidFill>
                  <a:srgbClr val="FF0000"/>
                </a:solidFill>
              </a:rPr>
              <a:t>think</a:t>
            </a:r>
            <a:r>
              <a:rPr lang="es-AR" sz="2000" dirty="0">
                <a:solidFill>
                  <a:srgbClr val="FF0000"/>
                </a:solidFill>
              </a:rPr>
              <a:t>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458200" cy="1143000"/>
          </a:xfrm>
        </p:spPr>
        <p:txBody>
          <a:bodyPr>
            <a:normAutofit/>
          </a:bodyPr>
          <a:lstStyle/>
          <a:p>
            <a:pPr marL="682625" indent="-682625">
              <a:tabLst>
                <a:tab pos="682625" algn="l"/>
              </a:tabLst>
            </a:pPr>
            <a:r>
              <a:rPr lang="ru-RU" dirty="0"/>
              <a:t>Б. Как обновить свой разум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700" dirty="0">
                <a:solidFill>
                  <a:srgbClr val="FF0000"/>
                </a:solidFill>
              </a:rPr>
              <a:t>How do you renew your mind?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1481328"/>
            <a:ext cx="7772400" cy="1947672"/>
          </a:xfrm>
        </p:spPr>
        <p:txBody>
          <a:bodyPr>
            <a:noAutofit/>
          </a:bodyPr>
          <a:lstStyle/>
          <a:p>
            <a:pPr marL="120650" indent="-11113">
              <a:spcAft>
                <a:spcPts val="1200"/>
              </a:spcAft>
              <a:buNone/>
            </a:pPr>
            <a:r>
              <a:rPr lang="ru-RU" sz="2400" dirty="0">
                <a:solidFill>
                  <a:srgbClr val="222222"/>
                </a:solidFill>
                <a:latin typeface="arial"/>
              </a:rPr>
              <a:t>Заучивание мест Писания - фундамент для обновления вашего </a:t>
            </a:r>
            <a:r>
              <a:rPr lang="ru-RU" sz="2400" dirty="0">
                <a:solidFill>
                  <a:srgbClr val="222222"/>
                </a:solidFill>
                <a:latin typeface="arial"/>
              </a:rPr>
              <a:t>разума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000" dirty="0"/>
              <a:t>Псалтирь </a:t>
            </a:r>
            <a:r>
              <a:rPr lang="en-US" sz="2000" dirty="0"/>
              <a:t>118:11</a:t>
            </a:r>
          </a:p>
          <a:p>
            <a:pPr marL="120650" indent="-11113"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2"/>
                </a:solidFill>
              </a:rPr>
              <a:t>Memorizing </a:t>
            </a:r>
            <a:r>
              <a:rPr lang="en-US" sz="1800" dirty="0">
                <a:solidFill>
                  <a:schemeClr val="accent2"/>
                </a:solidFill>
              </a:rPr>
              <a:t>scripture is the foundation for renewing your </a:t>
            </a:r>
            <a:r>
              <a:rPr lang="en-US" sz="1800" dirty="0">
                <a:solidFill>
                  <a:schemeClr val="accent2"/>
                </a:solidFill>
              </a:rPr>
              <a:t>mind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Psalm 119:11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05/2023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89604"/>
            <a:ext cx="5029200" cy="316839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458200" cy="1143000"/>
          </a:xfrm>
        </p:spPr>
        <p:txBody>
          <a:bodyPr>
            <a:normAutofit/>
          </a:bodyPr>
          <a:lstStyle/>
          <a:p>
            <a:pPr marL="682625" indent="-682625">
              <a:tabLst>
                <a:tab pos="682625" algn="l"/>
              </a:tabLst>
            </a:pPr>
            <a:r>
              <a:rPr lang="ru-RU" dirty="0"/>
              <a:t>Б. Как обновить свой разум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200" dirty="0">
                <a:solidFill>
                  <a:srgbClr val="FF0000"/>
                </a:solidFill>
              </a:rPr>
              <a:t>How do you renew your mind?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2749</TotalTime>
  <Words>896</Words>
  <Application>Microsoft Office PowerPoint</Application>
  <PresentationFormat>Widescreen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Введение в тему «Как обновить свой разум» An introduction on how to renew your mind</vt:lpstr>
      <vt:lpstr>1. Какие сражения люди переживают в этой сфере мышления? What are the battles that people have in this area of the mind?</vt:lpstr>
      <vt:lpstr>2. Концепция христианского ученичества лежит в основе этого вопроса  The concept of Christian discipleship is at the core of dealing with this issue </vt:lpstr>
      <vt:lpstr>2.  Концепция христианского ученичества лежит в основе этого вопроса  The concept of Christian discipleship is at the core of dealing with this issue </vt:lpstr>
      <vt:lpstr>PowerPoint Presentation</vt:lpstr>
      <vt:lpstr>3.  Более подробно об обновлении разума Closer look at renewing the mind</vt:lpstr>
      <vt:lpstr>PowerPoint Presentation</vt:lpstr>
      <vt:lpstr>Б. Как обновить свой разум? How do you renew your mind?</vt:lpstr>
      <vt:lpstr>Б. Как обновить свой разум? How do you renew your mind?</vt:lpstr>
      <vt:lpstr>1.  Стратегия восемь плюс один из - Филиппийцев 4:8-9  Eight Plus One Strategy – Philippians 4:8-9</vt:lpstr>
      <vt:lpstr>2.  Стратегия разрушения Demolition strategy</vt:lpstr>
      <vt:lpstr>3. Сосредоточение своих мыслей на стратегии Христа Fixing your thoughts on Jesus strategy</vt:lpstr>
      <vt:lpstr>4.  Стратегия отложить/облечься Put off / on strategy  </vt:lpstr>
      <vt:lpstr>Заключение   Conclusion</vt:lpstr>
      <vt:lpstr>Вопросы для обсуждения Questions for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Teen Challenge Ministry</dc:title>
  <dc:creator>Gregg Fischer</dc:creator>
  <cp:lastModifiedBy>Dave Batty</cp:lastModifiedBy>
  <cp:revision>53</cp:revision>
  <dcterms:created xsi:type="dcterms:W3CDTF">2009-06-30T20:45:33Z</dcterms:created>
  <dcterms:modified xsi:type="dcterms:W3CDTF">2023-05-03T04:48:00Z</dcterms:modified>
</cp:coreProperties>
</file>