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 varScale="1">
        <p:scale>
          <a:sx n="50" d="100"/>
          <a:sy n="50" d="100"/>
        </p:scale>
        <p:origin x="91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6BAF3-4EBD-49FC-B7D1-A27EA17CE81E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85869-B362-4B0F-BDE1-6E1666025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3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l" eaLnBrk="1" latinLnBrk="0" hangingPunct="1"/>
            <a:r>
              <a:rPr lang="en-US" smtClean="0"/>
              <a:t>11/2019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smtClean="0"/>
              <a:t>11/2019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pPr algn="l" eaLnBrk="1" latinLnBrk="0" hangingPunct="1"/>
            <a:r>
              <a:rPr lang="en-US" smtClean="0"/>
              <a:t>11/2019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algn="l" eaLnBrk="1" latinLnBrk="0" hangingPunct="1"/>
            <a:r>
              <a:rPr lang="en-US" smtClean="0"/>
              <a:t>11/2019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l" eaLnBrk="1" latinLnBrk="0" hangingPunct="1"/>
            <a:r>
              <a:rPr lang="en-US" smtClean="0"/>
              <a:t>11/2019</a:t>
            </a:r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r>
              <a:rPr kumimoji="0" lang="en-US" sz="1300" smtClean="0">
                <a:solidFill>
                  <a:schemeClr val="bg2">
                    <a:tint val="60000"/>
                    <a:satMod val="155000"/>
                  </a:schemeClr>
                </a:solidFill>
              </a:rPr>
              <a:t>www.iTeenChallenge.org</a:t>
            </a:r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924800" cy="2590799"/>
          </a:xfrm>
        </p:spPr>
        <p:txBody>
          <a:bodyPr>
            <a:normAutofit/>
          </a:bodyPr>
          <a:lstStyle/>
          <a:p>
            <a:pPr algn="l"/>
            <a:r>
              <a:rPr lang="pt-BR" sz="3600" dirty="0">
                <a:effectLst/>
              </a:rPr>
              <a:t>Elementos básicos de treinamento em discipulado cristão </a:t>
            </a:r>
            <a:br>
              <a:rPr lang="pt-BR" sz="3600" dirty="0">
                <a:effectLst/>
              </a:rPr>
            </a:br>
            <a:r>
              <a:rPr lang="en-US" sz="3600" dirty="0">
                <a:solidFill>
                  <a:srgbClr val="C00000"/>
                </a:solidFill>
                <a:effectLst/>
              </a:rPr>
              <a:t>Basic Elements of Christian Discipleship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62415"/>
            <a:ext cx="7772400" cy="696511"/>
          </a:xfrm>
        </p:spPr>
        <p:txBody>
          <a:bodyPr/>
          <a:lstStyle/>
          <a:p>
            <a:pPr algn="l"/>
            <a:r>
              <a:rPr lang="en-US" dirty="0" err="1" smtClean="0"/>
              <a:t>Por</a:t>
            </a:r>
            <a:r>
              <a:rPr lang="en-US" dirty="0" smtClean="0"/>
              <a:t> Dave </a:t>
            </a:r>
            <a:r>
              <a:rPr lang="en-US" dirty="0"/>
              <a:t>Batty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343746"/>
            <a:ext cx="3040790" cy="140669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smtClean="0"/>
              <a:t>11/2019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1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74"/>
          <a:stretch/>
        </p:blipFill>
        <p:spPr>
          <a:xfrm>
            <a:off x="5777977" y="3035642"/>
            <a:ext cx="6429375" cy="279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1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10</a:t>
            </a:fld>
            <a:endParaRPr kumimoji="0"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133600" y="304800"/>
            <a:ext cx="7543800" cy="1447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dirty="0" smtClean="0"/>
              <a:t>Questões para discussão</a:t>
            </a:r>
            <a:br>
              <a:rPr lang="pt-BR" dirty="0" smtClean="0"/>
            </a:br>
            <a:r>
              <a:rPr lang="en-US" sz="2400" dirty="0">
                <a:solidFill>
                  <a:srgbClr val="FF0000"/>
                </a:solidFill>
              </a:rPr>
              <a:t>Questions for discussion</a:t>
            </a:r>
            <a:endParaRPr lang="en-US" b="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389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11</a:t>
            </a:fld>
            <a:endParaRPr kumimoji="0"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ctr">
              <a:defRPr/>
            </a:pPr>
            <a:r>
              <a:rPr lang="en-US" sz="4000" dirty="0" err="1"/>
              <a:t>Informação</a:t>
            </a:r>
            <a:r>
              <a:rPr lang="en-US" sz="4000" dirty="0"/>
              <a:t> </a:t>
            </a:r>
            <a:r>
              <a:rPr lang="en-US" sz="4000" dirty="0" err="1"/>
              <a:t>para</a:t>
            </a:r>
            <a:r>
              <a:rPr lang="en-US" sz="4000" dirty="0"/>
              <a:t> </a:t>
            </a:r>
            <a:r>
              <a:rPr lang="en-US" sz="4000" dirty="0" err="1"/>
              <a:t>contatar</a:t>
            </a:r>
            <a:endParaRPr lang="en-US" sz="40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32766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4400" dirty="0"/>
              <a:t>Global Teen Challenge</a:t>
            </a:r>
          </a:p>
          <a:p>
            <a:pPr algn="ctr">
              <a:buFont typeface="Wingdings" pitchFamily="2" charset="2"/>
              <a:buNone/>
              <a:defRPr/>
            </a:pPr>
            <a:endParaRPr lang="en-US" sz="1400" dirty="0"/>
          </a:p>
          <a:p>
            <a:pPr algn="ctr">
              <a:buNone/>
              <a:defRPr/>
            </a:pPr>
            <a:r>
              <a:rPr lang="en-US" sz="4400" dirty="0"/>
              <a:t>www.GlobalTC.org</a:t>
            </a:r>
          </a:p>
          <a:p>
            <a:pPr algn="ctr">
              <a:buNone/>
              <a:defRPr/>
            </a:pPr>
            <a:r>
              <a:rPr lang="en-US" sz="4400" dirty="0"/>
              <a:t>www.iTeenChallenge.org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3600" dirty="0"/>
              <a:t>706-576-6555</a:t>
            </a:r>
            <a:endParaRPr lang="en-US" sz="4400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4517269"/>
            <a:ext cx="3695700" cy="17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91477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/>
              <a:t>Fisicamente</a:t>
            </a:r>
            <a:r>
              <a:rPr lang="en-US" sz="2800" dirty="0"/>
              <a:t>    </a:t>
            </a:r>
            <a:r>
              <a:rPr lang="en-US" sz="2800" dirty="0">
                <a:solidFill>
                  <a:srgbClr val="C00000"/>
                </a:solidFill>
              </a:rPr>
              <a:t>Physically</a:t>
            </a:r>
          </a:p>
          <a:p>
            <a:pPr>
              <a:spcAft>
                <a:spcPts val="1500"/>
              </a:spcAft>
            </a:pPr>
            <a:r>
              <a:rPr lang="pt-BR" sz="2400" dirty="0"/>
              <a:t>Fisicamente não é suficiente trazer o bebê para casa e dar-lhes uma folha de instruções</a:t>
            </a:r>
            <a:br>
              <a:rPr lang="pt-BR" sz="2400" dirty="0"/>
            </a:br>
            <a:r>
              <a:rPr lang="en-US" sz="2400" dirty="0">
                <a:solidFill>
                  <a:srgbClr val="C00000"/>
                </a:solidFill>
              </a:rPr>
              <a:t>Physically not enough to bring baby home and give them a sheet of instructions</a:t>
            </a:r>
          </a:p>
          <a:p>
            <a:pPr marL="1200150" indent="-457200">
              <a:spcAft>
                <a:spcPts val="1500"/>
              </a:spcAft>
              <a:tabLst>
                <a:tab pos="1195388" algn="l"/>
              </a:tabLst>
            </a:pPr>
            <a:r>
              <a:rPr lang="pt-BR" sz="2400" dirty="0"/>
              <a:t>Estamos bastante ocupados com nossas próprias vidas e trabalho</a:t>
            </a:r>
            <a:br>
              <a:rPr lang="pt-BR" sz="2400" dirty="0"/>
            </a:br>
            <a:r>
              <a:rPr lang="en-US" sz="2400" dirty="0">
                <a:solidFill>
                  <a:srgbClr val="C00000"/>
                </a:solidFill>
              </a:rPr>
              <a:t>We are quite busy with our own lives and work</a:t>
            </a:r>
          </a:p>
          <a:p>
            <a:pPr marL="1200150" indent="-457200"/>
            <a:r>
              <a:rPr lang="pt-BR" sz="2400" dirty="0"/>
              <a:t>Tenha uma boa vida! </a:t>
            </a:r>
            <a:br>
              <a:rPr lang="pt-BR" sz="2400" dirty="0"/>
            </a:br>
            <a:r>
              <a:rPr lang="pt-BR" sz="2400" dirty="0">
                <a:solidFill>
                  <a:srgbClr val="C00000"/>
                </a:solidFill>
              </a:rPr>
              <a:t>Have a great life!</a:t>
            </a:r>
            <a:endParaRPr lang="en-US" sz="2400" i="1" dirty="0"/>
          </a:p>
          <a:p>
            <a:pPr marL="0" indent="0">
              <a:buNone/>
            </a:pPr>
            <a:endParaRPr lang="en-US" sz="24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4675" indent="-574675"/>
            <a:r>
              <a:rPr lang="pt-BR" sz="3200" dirty="0">
                <a:effectLst/>
              </a:rPr>
              <a:t>A.	Diferença entre nascimento e vida </a:t>
            </a:r>
            <a:r>
              <a:rPr lang="pt-BR" sz="3200" dirty="0" smtClean="0">
                <a:effectLst/>
              </a:rPr>
              <a:t/>
            </a:r>
            <a:br>
              <a:rPr lang="pt-BR" sz="3200" dirty="0" smtClean="0">
                <a:effectLst/>
              </a:rPr>
            </a:br>
            <a:r>
              <a:rPr lang="pt-BR" sz="2400" dirty="0" smtClean="0">
                <a:solidFill>
                  <a:srgbClr val="C00000"/>
                </a:solidFill>
                <a:effectLst/>
              </a:rPr>
              <a:t>Difference </a:t>
            </a:r>
            <a:r>
              <a:rPr lang="pt-BR" sz="2400" dirty="0">
                <a:solidFill>
                  <a:srgbClr val="C00000"/>
                </a:solidFill>
                <a:effectLst/>
              </a:rPr>
              <a:t>between birth and living</a:t>
            </a:r>
            <a:endParaRPr lang="en-US" sz="240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2</a:t>
            </a:fld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4495800"/>
            <a:ext cx="1524000" cy="153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7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72A376"/>
              </a:buClr>
              <a:buNone/>
            </a:pPr>
            <a:r>
              <a:rPr lang="pt-BR" sz="2800" dirty="0"/>
              <a:t>Espiritualmente </a:t>
            </a:r>
            <a:br>
              <a:rPr lang="pt-BR" sz="2800" dirty="0"/>
            </a:br>
            <a:r>
              <a:rPr lang="pt-BR" sz="2800" dirty="0">
                <a:solidFill>
                  <a:srgbClr val="FF0000"/>
                </a:solidFill>
              </a:rPr>
              <a:t>Spiritually</a:t>
            </a:r>
          </a:p>
          <a:p>
            <a:pPr marL="0" indent="0">
              <a:buClr>
                <a:srgbClr val="72A376"/>
              </a:buClr>
              <a:buNone/>
            </a:pPr>
            <a:endParaRPr lang="pt-BR" sz="2000" dirty="0"/>
          </a:p>
          <a:p>
            <a:pPr marL="0" indent="0">
              <a:buClr>
                <a:srgbClr val="72A376"/>
              </a:buClr>
              <a:buNone/>
            </a:pPr>
            <a:r>
              <a:rPr lang="pt-BR" sz="2800" dirty="0"/>
              <a:t>Damos ao novo cristão uma Bíblia e dizemos Deus o abençoe? Estamos felizes em tê-lo na família de Deus.</a:t>
            </a:r>
          </a:p>
          <a:p>
            <a:pPr marL="0" indent="0">
              <a:buClr>
                <a:srgbClr val="72A376"/>
              </a:buClr>
              <a:buNone/>
            </a:pPr>
            <a:r>
              <a:rPr lang="en-US" sz="2800" dirty="0">
                <a:solidFill>
                  <a:srgbClr val="FF0000"/>
                </a:solidFill>
              </a:rPr>
              <a:t>Do we give the new Christian a Bible and say God bless you?  We are glad to have you in the family of God.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en-US" sz="24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71500" indent="-571500"/>
            <a:r>
              <a:rPr lang="pt-BR" sz="3200" dirty="0">
                <a:effectLst/>
              </a:rPr>
              <a:t>A.	Diferença entre nascimento e vida </a:t>
            </a:r>
            <a:r>
              <a:rPr lang="pt-BR" sz="3200" dirty="0" smtClean="0">
                <a:effectLst/>
              </a:rPr>
              <a:t/>
            </a:r>
            <a:br>
              <a:rPr lang="pt-BR" sz="3200" dirty="0" smtClean="0">
                <a:effectLst/>
              </a:rPr>
            </a:br>
            <a:r>
              <a:rPr lang="pt-BR" sz="2400" dirty="0" smtClean="0">
                <a:solidFill>
                  <a:srgbClr val="C00000"/>
                </a:solidFill>
                <a:effectLst/>
              </a:rPr>
              <a:t>Difference </a:t>
            </a:r>
            <a:r>
              <a:rPr lang="pt-BR" sz="2400" dirty="0">
                <a:solidFill>
                  <a:srgbClr val="C00000"/>
                </a:solidFill>
                <a:effectLst/>
              </a:rPr>
              <a:t>between birth and living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6110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/>
            <a:r>
              <a:rPr lang="en-US" sz="3200" dirty="0">
                <a:effectLst/>
              </a:rPr>
              <a:t>B.	</a:t>
            </a:r>
            <a:r>
              <a:rPr lang="en-US" sz="3200" dirty="0" err="1">
                <a:effectLst/>
              </a:rPr>
              <a:t>Treinamento</a:t>
            </a:r>
            <a:r>
              <a:rPr lang="en-US" sz="3200" dirty="0">
                <a:effectLst/>
              </a:rPr>
              <a:t> de </a:t>
            </a:r>
            <a:r>
              <a:rPr lang="en-US" sz="3200" dirty="0" err="1">
                <a:effectLst/>
              </a:rPr>
              <a:t>vida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>
                <a:solidFill>
                  <a:srgbClr val="FF0000"/>
                </a:solidFill>
                <a:effectLst/>
              </a:rPr>
              <a:t>Life Training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4</a:t>
            </a:fld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30"/>
          <a:stretch/>
        </p:blipFill>
        <p:spPr>
          <a:xfrm>
            <a:off x="8911824" y="2602291"/>
            <a:ext cx="2984119" cy="25146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76427" y="1818290"/>
            <a:ext cx="10327340" cy="387781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2800" smtClean="0"/>
              <a:t>Coloque de lado “a velha maneira de viver”</a:t>
            </a:r>
            <a:br>
              <a:rPr lang="pt-BR" sz="2800" smtClean="0"/>
            </a:br>
            <a:r>
              <a:rPr lang="pt-BR" sz="2800" smtClean="0">
                <a:solidFill>
                  <a:srgbClr val="FF0000"/>
                </a:solidFill>
              </a:rPr>
              <a:t>Put off “old way of living</a:t>
            </a:r>
            <a:r>
              <a:rPr lang="pt-BR" sz="2800" smtClean="0"/>
              <a:t>”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 smtClean="0"/>
              <a:t>Revista-se da “nova maneira de viver”</a:t>
            </a:r>
            <a:br>
              <a:rPr lang="pt-BR" sz="2800" dirty="0" smtClean="0"/>
            </a:br>
            <a:r>
              <a:rPr lang="pt-BR" sz="2800" dirty="0" smtClean="0">
                <a:solidFill>
                  <a:srgbClr val="FF0000"/>
                </a:solidFill>
              </a:rPr>
              <a:t>Put on “new way of living”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 smtClean="0"/>
              <a:t>Torne-se como Cristo</a:t>
            </a:r>
            <a:br>
              <a:rPr lang="pt-BR" sz="2800" dirty="0" smtClean="0"/>
            </a:br>
            <a:r>
              <a:rPr lang="pt-BR" sz="2800" dirty="0" smtClean="0">
                <a:solidFill>
                  <a:srgbClr val="FF0000"/>
                </a:solidFill>
              </a:rPr>
              <a:t>Becoming like Christ</a:t>
            </a:r>
          </a:p>
          <a:p>
            <a:endParaRPr lang="en-US" dirty="0" smtClean="0"/>
          </a:p>
          <a:p>
            <a:pPr marL="0" indent="0">
              <a:buFont typeface="Wingdings 3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7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191317"/>
          </a:xfrm>
        </p:spPr>
        <p:txBody>
          <a:bodyPr>
            <a:normAutofit/>
          </a:bodyPr>
          <a:lstStyle/>
          <a:p>
            <a:pPr marL="0" indent="0">
              <a:spcAft>
                <a:spcPts val="1500"/>
              </a:spcAft>
              <a:buNone/>
            </a:pPr>
            <a:r>
              <a:rPr lang="pt-BR" sz="2400" dirty="0"/>
              <a:t>Necessidade de crescimento equilibrado nas 3 áreas.</a:t>
            </a:r>
            <a:br>
              <a:rPr lang="pt-BR" sz="2400" dirty="0"/>
            </a:br>
            <a:r>
              <a:rPr lang="en-US" sz="2400" dirty="0">
                <a:solidFill>
                  <a:srgbClr val="FF0000"/>
                </a:solidFill>
              </a:rPr>
              <a:t>Need for balanced growth in all 3 areas.</a:t>
            </a:r>
          </a:p>
          <a:p>
            <a:pPr marL="571500" indent="-571500">
              <a:spcAft>
                <a:spcPts val="1000"/>
              </a:spcAft>
              <a:buNone/>
            </a:pPr>
            <a:r>
              <a:rPr lang="en-US" sz="2800" b="1" dirty="0"/>
              <a:t>1. 	</a:t>
            </a:r>
            <a:r>
              <a:rPr lang="pt-BR" sz="2800" b="1" dirty="0"/>
              <a:t>Estilo de vida parecido a um </a:t>
            </a:r>
            <a:r>
              <a:rPr lang="pt-BR" sz="2800" b="1" u="sng" dirty="0"/>
              <a:t>Cristo</a:t>
            </a:r>
            <a:r>
              <a:rPr lang="pt-BR" sz="2800" b="1" dirty="0"/>
              <a:t> </a:t>
            </a:r>
            <a:r>
              <a:rPr lang="pt-BR" sz="2800" b="1" i="1" dirty="0"/>
              <a:t>  </a:t>
            </a:r>
            <a:r>
              <a:rPr lang="en-US" sz="2800" b="1" u="sng" dirty="0">
                <a:solidFill>
                  <a:srgbClr val="FF0000"/>
                </a:solidFill>
              </a:rPr>
              <a:t>Christ-like</a:t>
            </a:r>
            <a:r>
              <a:rPr lang="en-US" sz="2800" b="1" dirty="0">
                <a:solidFill>
                  <a:srgbClr val="FF0000"/>
                </a:solidFill>
              </a:rPr>
              <a:t> life style</a:t>
            </a:r>
          </a:p>
          <a:p>
            <a:pPr marL="800100" indent="-255588">
              <a:spcAft>
                <a:spcPts val="1000"/>
              </a:spcAft>
            </a:pPr>
            <a:r>
              <a:rPr lang="pt-BR" sz="2400" dirty="0"/>
              <a:t>Amor, bondade, paciência, qualidades que descrevem a vida cristã. 2 Pedro 1:5-8</a:t>
            </a:r>
          </a:p>
          <a:p>
            <a:pPr marL="800100" indent="-255588"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</a:rPr>
              <a:t>Love, kindness, patience, qualities that describe Christian life.  2 Peter 1:5-8</a:t>
            </a:r>
          </a:p>
          <a:p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53536"/>
            <a:ext cx="9067800" cy="1575264"/>
          </a:xfrm>
        </p:spPr>
        <p:txBody>
          <a:bodyPr>
            <a:noAutofit/>
          </a:bodyPr>
          <a:lstStyle/>
          <a:p>
            <a:pPr marL="571500" indent="-571500"/>
            <a:r>
              <a:rPr lang="en-US" sz="2800" dirty="0">
                <a:solidFill>
                  <a:schemeClr val="tx1"/>
                </a:solidFill>
                <a:effectLst/>
              </a:rPr>
              <a:t>C.	</a:t>
            </a:r>
            <a:r>
              <a:rPr lang="pt-BR" sz="2800" dirty="0">
                <a:solidFill>
                  <a:schemeClr val="tx1"/>
                </a:solidFill>
                <a:effectLst/>
              </a:rPr>
              <a:t>3 áreas básicas de treinamento em discipulado</a:t>
            </a:r>
            <a:r>
              <a:rPr lang="pt-BR" sz="2800" dirty="0">
                <a:effectLst/>
              </a:rPr>
              <a:t/>
            </a:r>
            <a:br>
              <a:rPr lang="pt-BR" sz="2800" dirty="0">
                <a:effectLst/>
              </a:rPr>
            </a:br>
            <a:r>
              <a:rPr lang="en-US" sz="2800" dirty="0">
                <a:solidFill>
                  <a:srgbClr val="FF0000"/>
                </a:solidFill>
                <a:effectLst/>
              </a:rPr>
              <a:t>Three Basic Areas of Discipleship Training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5</a:t>
            </a:fld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r="15833"/>
          <a:stretch/>
        </p:blipFill>
        <p:spPr>
          <a:xfrm>
            <a:off x="8969376" y="2250120"/>
            <a:ext cx="3409910" cy="365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1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360" y="1600200"/>
            <a:ext cx="8229600" cy="4191317"/>
          </a:xfrm>
        </p:spPr>
        <p:txBody>
          <a:bodyPr>
            <a:normAutofit/>
          </a:bodyPr>
          <a:lstStyle/>
          <a:p>
            <a:pPr marL="571500" indent="-571500">
              <a:spcAft>
                <a:spcPts val="1500"/>
              </a:spcAft>
              <a:buNone/>
            </a:pPr>
            <a:r>
              <a:rPr lang="pt-BR" sz="2800" b="1" dirty="0"/>
              <a:t>2. 	Ministério de serviço cristão </a:t>
            </a:r>
            <a:br>
              <a:rPr lang="pt-BR" sz="2800" b="1" dirty="0"/>
            </a:br>
            <a:r>
              <a:rPr lang="en-US" sz="2800" b="1" dirty="0">
                <a:solidFill>
                  <a:srgbClr val="C00000"/>
                </a:solidFill>
              </a:rPr>
              <a:t>Ministry of Christian service</a:t>
            </a:r>
          </a:p>
          <a:p>
            <a:pPr marL="685800" indent="-255588">
              <a:spcAft>
                <a:spcPts val="1500"/>
              </a:spcAft>
            </a:pPr>
            <a:r>
              <a:rPr lang="pt-BR" sz="2400" dirty="0"/>
              <a:t>Efésios 4:11-16 - especialmente vs. 12 &amp; 16</a:t>
            </a:r>
            <a:br>
              <a:rPr lang="pt-BR" sz="2400" dirty="0"/>
            </a:br>
            <a:r>
              <a:rPr lang="en-US" sz="2400" dirty="0">
                <a:solidFill>
                  <a:srgbClr val="C00000"/>
                </a:solidFill>
              </a:rPr>
              <a:t>Ephesians 4:11-16 – especially vs. 12 &amp;  16</a:t>
            </a:r>
          </a:p>
          <a:p>
            <a:pPr marL="685800" indent="-255588"/>
            <a:r>
              <a:rPr lang="pt-BR" sz="2400" dirty="0"/>
              <a:t>Ministério apropriado para novos cristãos</a:t>
            </a:r>
            <a:br>
              <a:rPr lang="pt-BR" sz="2400" dirty="0"/>
            </a:br>
            <a:r>
              <a:rPr lang="en-US" sz="2400" dirty="0">
                <a:solidFill>
                  <a:srgbClr val="C00000"/>
                </a:solidFill>
              </a:rPr>
              <a:t>Appropriate ministry for  new Christians </a:t>
            </a:r>
          </a:p>
          <a:p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8455"/>
            <a:ext cx="8229600" cy="1270464"/>
          </a:xfrm>
        </p:spPr>
        <p:txBody>
          <a:bodyPr>
            <a:noAutofit/>
          </a:bodyPr>
          <a:lstStyle/>
          <a:p>
            <a:pPr marL="457200" indent="-457200"/>
            <a:r>
              <a:rPr lang="en-US" sz="2400" dirty="0">
                <a:solidFill>
                  <a:schemeClr val="tx1"/>
                </a:solidFill>
                <a:effectLst/>
              </a:rPr>
              <a:t>C.	</a:t>
            </a:r>
            <a:r>
              <a:rPr lang="pt-BR" sz="2400" dirty="0">
                <a:solidFill>
                  <a:schemeClr val="tx1"/>
                </a:solidFill>
                <a:effectLst/>
              </a:rPr>
              <a:t>3 áreas básicas de treinamento em discipulado</a:t>
            </a:r>
            <a:r>
              <a:rPr lang="pt-BR" sz="2400" dirty="0">
                <a:effectLst/>
              </a:rPr>
              <a:t/>
            </a:r>
            <a:br>
              <a:rPr lang="pt-BR" sz="2400" dirty="0">
                <a:effectLst/>
              </a:rPr>
            </a:br>
            <a:r>
              <a:rPr lang="en-US" sz="2400" dirty="0">
                <a:solidFill>
                  <a:srgbClr val="FF0000"/>
                </a:solidFill>
                <a:effectLst/>
              </a:rPr>
              <a:t>Three Basic Areas of Discipleship Training</a:t>
            </a:r>
            <a:endParaRPr lang="en-US" sz="24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6</a:t>
            </a:fld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226" y="3200400"/>
            <a:ext cx="3865773" cy="289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2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8229600" cy="4419916"/>
          </a:xfrm>
        </p:spPr>
        <p:txBody>
          <a:bodyPr>
            <a:normAutofit lnSpcReduction="10000"/>
          </a:bodyPr>
          <a:lstStyle/>
          <a:p>
            <a:pPr marL="571500" indent="-571500">
              <a:spcAft>
                <a:spcPts val="1500"/>
              </a:spcAft>
              <a:buNone/>
            </a:pPr>
            <a:r>
              <a:rPr lang="pt-BR" sz="2800" b="1" dirty="0"/>
              <a:t>3.  Solução de problema pessoal 	     </a:t>
            </a:r>
            <a:r>
              <a:rPr lang="pt-BR" sz="2800" b="1" dirty="0">
                <a:solidFill>
                  <a:srgbClr val="C00000"/>
                </a:solidFill>
              </a:rPr>
              <a:t>Personal problem solving</a:t>
            </a:r>
          </a:p>
          <a:p>
            <a:pPr marL="914400" indent="-342900">
              <a:spcAft>
                <a:spcPts val="1000"/>
              </a:spcAft>
            </a:pPr>
            <a:r>
              <a:rPr lang="pt-BR" sz="2400" dirty="0"/>
              <a:t>Às vezes não conseguimos entender a complicação de pecados do passado</a:t>
            </a:r>
            <a:br>
              <a:rPr lang="pt-BR" sz="2400" dirty="0"/>
            </a:br>
            <a:r>
              <a:rPr lang="en-US" sz="2400" dirty="0">
                <a:solidFill>
                  <a:srgbClr val="C00000"/>
                </a:solidFill>
              </a:rPr>
              <a:t>We sometimes fail to understand the complication of past sins </a:t>
            </a:r>
          </a:p>
          <a:p>
            <a:pPr marL="914400" indent="-342900">
              <a:spcAft>
                <a:spcPts val="1000"/>
              </a:spcAft>
            </a:pPr>
            <a:r>
              <a:rPr lang="pt-BR" sz="2400" dirty="0"/>
              <a:t>Mal uso de 2 Coríntios. 5:17                         </a:t>
            </a:r>
            <a:r>
              <a:rPr lang="en-US" sz="2400" dirty="0">
                <a:solidFill>
                  <a:srgbClr val="C00000"/>
                </a:solidFill>
              </a:rPr>
              <a:t>Misuse of 2 Cor. 5:17</a:t>
            </a:r>
            <a:endParaRPr lang="pt-BR" sz="2400" dirty="0">
              <a:solidFill>
                <a:srgbClr val="C00000"/>
              </a:solidFill>
            </a:endParaRPr>
          </a:p>
          <a:p>
            <a:pPr marL="914400" indent="-342900"/>
            <a:r>
              <a:rPr lang="pt-BR" sz="2400" dirty="0"/>
              <a:t>Equilíbrio é necessário aqui</a:t>
            </a:r>
            <a:br>
              <a:rPr lang="pt-BR" sz="2400" dirty="0"/>
            </a:br>
            <a:r>
              <a:rPr lang="pt-BR" sz="2400" dirty="0">
                <a:solidFill>
                  <a:srgbClr val="C00000"/>
                </a:solidFill>
              </a:rPr>
              <a:t>Balance needed here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3536"/>
            <a:ext cx="8229600" cy="1270464"/>
          </a:xfrm>
        </p:spPr>
        <p:txBody>
          <a:bodyPr>
            <a:noAutofit/>
          </a:bodyPr>
          <a:lstStyle/>
          <a:p>
            <a:pPr marL="457200" indent="-457200">
              <a:tabLst>
                <a:tab pos="457200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</a:rPr>
              <a:t>C.	</a:t>
            </a:r>
            <a:r>
              <a:rPr lang="pt-BR" sz="2400" dirty="0">
                <a:solidFill>
                  <a:schemeClr val="tx1"/>
                </a:solidFill>
                <a:effectLst/>
              </a:rPr>
              <a:t>3 áreas básicas de treinamento em discipulado</a:t>
            </a:r>
            <a:r>
              <a:rPr lang="pt-BR" sz="2400" dirty="0">
                <a:effectLst/>
              </a:rPr>
              <a:t/>
            </a:r>
            <a:br>
              <a:rPr lang="pt-BR" sz="2400" dirty="0">
                <a:effectLst/>
              </a:rPr>
            </a:br>
            <a:r>
              <a:rPr lang="en-US" sz="2400" dirty="0">
                <a:solidFill>
                  <a:srgbClr val="FF0000"/>
                </a:solidFill>
                <a:effectLst/>
              </a:rPr>
              <a:t>Three Basic Areas of Discipleship Training</a:t>
            </a:r>
            <a:endParaRPr lang="en-US" sz="24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7</a:t>
            </a:fld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1"/>
          <a:stretch/>
        </p:blipFill>
        <p:spPr>
          <a:xfrm>
            <a:off x="7753865" y="2911583"/>
            <a:ext cx="4419600" cy="257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1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8229600" cy="3734116"/>
          </a:xfrm>
        </p:spPr>
        <p:txBody>
          <a:bodyPr/>
          <a:lstStyle/>
          <a:p>
            <a:pPr marL="914400" indent="-342900">
              <a:spcAft>
                <a:spcPts val="1500"/>
              </a:spcAft>
            </a:pPr>
            <a:r>
              <a:rPr lang="pt-BR" sz="2400" dirty="0"/>
              <a:t>Cultura hoje tão ocupados</a:t>
            </a:r>
            <a:br>
              <a:rPr lang="pt-BR" sz="2400" dirty="0"/>
            </a:br>
            <a:r>
              <a:rPr lang="en-US" sz="2400" dirty="0">
                <a:solidFill>
                  <a:srgbClr val="C00000"/>
                </a:solidFill>
              </a:rPr>
              <a:t>Culture today so busy</a:t>
            </a:r>
          </a:p>
          <a:p>
            <a:pPr marL="914400" indent="-342900">
              <a:spcAft>
                <a:spcPts val="1500"/>
              </a:spcAft>
            </a:pPr>
            <a:r>
              <a:rPr lang="pt-BR" sz="2400" dirty="0"/>
              <a:t>Dispositivos para economia de tempo </a:t>
            </a:r>
            <a:br>
              <a:rPr lang="pt-BR" sz="2400" dirty="0"/>
            </a:br>
            <a:r>
              <a:rPr lang="pt-BR" sz="2400" dirty="0">
                <a:solidFill>
                  <a:srgbClr val="C00000"/>
                </a:solidFill>
              </a:rPr>
              <a:t>T</a:t>
            </a:r>
            <a:r>
              <a:rPr lang="en-US" sz="2400" dirty="0" err="1">
                <a:solidFill>
                  <a:srgbClr val="C00000"/>
                </a:solidFill>
              </a:rPr>
              <a:t>ime</a:t>
            </a:r>
            <a:r>
              <a:rPr lang="en-US" sz="2400" dirty="0">
                <a:solidFill>
                  <a:srgbClr val="C00000"/>
                </a:solidFill>
              </a:rPr>
              <a:t> saving devices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2209800"/>
          </a:xfrm>
        </p:spPr>
        <p:txBody>
          <a:bodyPr>
            <a:noAutofit/>
          </a:bodyPr>
          <a:lstStyle/>
          <a:p>
            <a:pPr marL="571500" indent="-571500"/>
            <a:r>
              <a:rPr lang="en-US" sz="3200" dirty="0">
                <a:solidFill>
                  <a:schemeClr val="tx1"/>
                </a:solidFill>
                <a:effectLst/>
              </a:rPr>
              <a:t>D.	</a:t>
            </a:r>
            <a:r>
              <a:rPr lang="pt-BR" sz="3200" dirty="0">
                <a:solidFill>
                  <a:schemeClr val="tx1"/>
                </a:solidFill>
                <a:effectLst/>
              </a:rPr>
              <a:t>As pessoas estão à procura de relacionamentos significativos   </a:t>
            </a:r>
            <a:r>
              <a:rPr lang="en-US" sz="3200" dirty="0">
                <a:solidFill>
                  <a:srgbClr val="C00000"/>
                </a:solidFill>
                <a:effectLst/>
              </a:rPr>
              <a:t>People are in search of meaningful relationships.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8</a:t>
            </a:fld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 t="3656"/>
          <a:stretch/>
        </p:blipFill>
        <p:spPr>
          <a:xfrm>
            <a:off x="7725131" y="1981200"/>
            <a:ext cx="3810743" cy="361403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667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376" y="1417638"/>
            <a:ext cx="8382000" cy="4525963"/>
          </a:xfrm>
        </p:spPr>
        <p:txBody>
          <a:bodyPr>
            <a:normAutofit/>
          </a:bodyPr>
          <a:lstStyle/>
          <a:p>
            <a:pPr marL="800100" indent="-228600">
              <a:spcAft>
                <a:spcPts val="1500"/>
              </a:spcAft>
            </a:pPr>
            <a:r>
              <a:rPr lang="pt-BR" sz="2200" dirty="0"/>
              <a:t>Conclusão de sermão do monte - Mateus 7:24-27    </a:t>
            </a:r>
            <a:r>
              <a:rPr lang="en-US" sz="2200" dirty="0">
                <a:solidFill>
                  <a:srgbClr val="C00000"/>
                </a:solidFill>
              </a:rPr>
              <a:t>Conclusion of sermon on the mount – </a:t>
            </a:r>
            <a:r>
              <a:rPr lang="en-US" sz="2000" dirty="0">
                <a:solidFill>
                  <a:srgbClr val="C00000"/>
                </a:solidFill>
              </a:rPr>
              <a:t>Matthew 7:24-27</a:t>
            </a:r>
            <a:endParaRPr lang="en-US" sz="2200" dirty="0">
              <a:solidFill>
                <a:srgbClr val="C00000"/>
              </a:solidFill>
            </a:endParaRPr>
          </a:p>
          <a:p>
            <a:pPr marL="800100" indent="-255588">
              <a:spcAft>
                <a:spcPts val="1500"/>
              </a:spcAft>
            </a:pPr>
            <a:r>
              <a:rPr lang="pt-BR" sz="2200" dirty="0"/>
              <a:t>Homem sábio e o homem louco - em comum </a:t>
            </a:r>
            <a:br>
              <a:rPr lang="pt-BR" sz="2200" dirty="0"/>
            </a:br>
            <a:r>
              <a:rPr lang="pt-BR" sz="2200" dirty="0"/>
              <a:t>- ambos ouviram a verdade</a:t>
            </a:r>
            <a:br>
              <a:rPr lang="pt-BR" sz="2200" dirty="0"/>
            </a:br>
            <a:r>
              <a:rPr lang="en-US" sz="2200" dirty="0">
                <a:solidFill>
                  <a:srgbClr val="C00000"/>
                </a:solidFill>
              </a:rPr>
              <a:t>Wise man and the foolish man – in common – both heard the truth</a:t>
            </a:r>
          </a:p>
          <a:p>
            <a:pPr marL="800100" indent="-255588">
              <a:spcAft>
                <a:spcPts val="1500"/>
              </a:spcAft>
            </a:pPr>
            <a:r>
              <a:rPr lang="pt-BR" sz="2200" dirty="0"/>
              <a:t>Diferença entre eles – Um aplicou o que ouviu - o outro não.</a:t>
            </a:r>
            <a:br>
              <a:rPr lang="pt-BR" sz="2200" dirty="0"/>
            </a:br>
            <a:r>
              <a:rPr lang="en-US" sz="2200" dirty="0">
                <a:solidFill>
                  <a:srgbClr val="C00000"/>
                </a:solidFill>
              </a:rPr>
              <a:t>Difference between them – One applied it – the other did not.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/>
            <a:r>
              <a:rPr lang="pt-BR" sz="3200" dirty="0">
                <a:solidFill>
                  <a:schemeClr val="tx1"/>
                </a:solidFill>
                <a:effectLst/>
              </a:rPr>
              <a:t>E.	O foco está na aplicação </a:t>
            </a:r>
            <a:r>
              <a:rPr lang="en-US" sz="3200" dirty="0">
                <a:solidFill>
                  <a:schemeClr val="tx1"/>
                </a:solidFill>
                <a:effectLst/>
              </a:rPr>
              <a:t/>
            </a:r>
            <a:br>
              <a:rPr lang="en-US" sz="3200" dirty="0">
                <a:solidFill>
                  <a:schemeClr val="tx1"/>
                </a:solidFill>
                <a:effectLst/>
              </a:rPr>
            </a:br>
            <a:r>
              <a:rPr lang="en-US" sz="3200" dirty="0">
                <a:solidFill>
                  <a:srgbClr val="C00000"/>
                </a:solidFill>
                <a:effectLst/>
              </a:rPr>
              <a:t>Focus is on application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9</a:t>
            </a:fld>
            <a:endParaRPr kumimoji="0"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061" y="1143882"/>
            <a:ext cx="2562225" cy="1781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418" y="340399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7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503b8985c2188afbbbe7fcbdfa8b223a451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380</TotalTime>
  <Words>145</Words>
  <Application>Microsoft Office PowerPoint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Elementos básicos de treinamento em discipulado cristão  Basic Elements of Christian Discipleship Training</vt:lpstr>
      <vt:lpstr>A. Diferença entre nascimento e vida  Difference between birth and living</vt:lpstr>
      <vt:lpstr>A. Diferença entre nascimento e vida  Difference between birth and living</vt:lpstr>
      <vt:lpstr>B. Treinamento de vida  Life Training </vt:lpstr>
      <vt:lpstr>C. 3 áreas básicas de treinamento em discipulado Three Basic Areas of Discipleship Training</vt:lpstr>
      <vt:lpstr>C. 3 áreas básicas de treinamento em discipulado Three Basic Areas of Discipleship Training</vt:lpstr>
      <vt:lpstr>C. 3 áreas básicas de treinamento em discipulado Three Basic Areas of Discipleship Training</vt:lpstr>
      <vt:lpstr>D. As pessoas estão à procura de relacionamentos significativos   People are in search of meaningful relationships.</vt:lpstr>
      <vt:lpstr>E. O foco está na aplicação  Focus is on application</vt:lpstr>
      <vt:lpstr>Questões para discussão Questions for discussion</vt:lpstr>
      <vt:lpstr>Informação para contatar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Elementos básicos de Treinamento em Discipulado cristão                                         Basic Elements of Christian Discipleship Training</dc:title>
  <dc:creator>Gregg</dc:creator>
  <cp:lastModifiedBy>Dave Batty</cp:lastModifiedBy>
  <cp:revision>21</cp:revision>
  <dcterms:created xsi:type="dcterms:W3CDTF">2012-04-12T20:21:53Z</dcterms:created>
  <dcterms:modified xsi:type="dcterms:W3CDTF">2019-11-26T14:31:00Z</dcterms:modified>
</cp:coreProperties>
</file>