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0" r:id="rId1"/>
  </p:sldMasterIdLst>
  <p:notesMasterIdLst>
    <p:notesMasterId r:id="rId77"/>
  </p:notesMasterIdLst>
  <p:handoutMasterIdLst>
    <p:handoutMasterId r:id="rId78"/>
  </p:handoutMasterIdLst>
  <p:sldIdLst>
    <p:sldId id="256" r:id="rId2"/>
    <p:sldId id="660" r:id="rId3"/>
    <p:sldId id="665" r:id="rId4"/>
    <p:sldId id="666" r:id="rId5"/>
    <p:sldId id="594" r:id="rId6"/>
    <p:sldId id="728" r:id="rId7"/>
    <p:sldId id="598" r:id="rId8"/>
    <p:sldId id="599" r:id="rId9"/>
    <p:sldId id="712" r:id="rId10"/>
    <p:sldId id="664" r:id="rId11"/>
    <p:sldId id="600" r:id="rId12"/>
    <p:sldId id="549" r:id="rId13"/>
    <p:sldId id="601" r:id="rId14"/>
    <p:sldId id="602" r:id="rId15"/>
    <p:sldId id="603" r:id="rId16"/>
    <p:sldId id="604" r:id="rId17"/>
    <p:sldId id="605" r:id="rId18"/>
    <p:sldId id="676" r:id="rId19"/>
    <p:sldId id="678" r:id="rId20"/>
    <p:sldId id="713" r:id="rId21"/>
    <p:sldId id="679" r:id="rId22"/>
    <p:sldId id="714" r:id="rId23"/>
    <p:sldId id="680" r:id="rId24"/>
    <p:sldId id="681" r:id="rId25"/>
    <p:sldId id="642" r:id="rId26"/>
    <p:sldId id="644" r:id="rId27"/>
    <p:sldId id="646" r:id="rId28"/>
    <p:sldId id="647" r:id="rId29"/>
    <p:sldId id="648" r:id="rId30"/>
    <p:sldId id="715" r:id="rId31"/>
    <p:sldId id="652" r:id="rId32"/>
    <p:sldId id="716" r:id="rId33"/>
    <p:sldId id="693" r:id="rId34"/>
    <p:sldId id="682" r:id="rId35"/>
    <p:sldId id="717" r:id="rId36"/>
    <p:sldId id="653" r:id="rId37"/>
    <p:sldId id="654" r:id="rId38"/>
    <p:sldId id="611" r:id="rId39"/>
    <p:sldId id="699" r:id="rId40"/>
    <p:sldId id="700" r:id="rId41"/>
    <p:sldId id="701" r:id="rId42"/>
    <p:sldId id="612" r:id="rId43"/>
    <p:sldId id="719" r:id="rId44"/>
    <p:sldId id="718" r:id="rId45"/>
    <p:sldId id="613" r:id="rId46"/>
    <p:sldId id="720" r:id="rId47"/>
    <p:sldId id="614" r:id="rId48"/>
    <p:sldId id="562" r:id="rId49"/>
    <p:sldId id="721" r:id="rId50"/>
    <p:sldId id="539" r:id="rId51"/>
    <p:sldId id="683" r:id="rId52"/>
    <p:sldId id="722" r:id="rId53"/>
    <p:sldId id="684" r:id="rId54"/>
    <p:sldId id="723" r:id="rId55"/>
    <p:sldId id="724" r:id="rId56"/>
    <p:sldId id="687" r:id="rId57"/>
    <p:sldId id="688" r:id="rId58"/>
    <p:sldId id="689" r:id="rId59"/>
    <p:sldId id="690" r:id="rId60"/>
    <p:sldId id="691" r:id="rId61"/>
    <p:sldId id="703" r:id="rId62"/>
    <p:sldId id="702" r:id="rId63"/>
    <p:sldId id="725" r:id="rId64"/>
    <p:sldId id="704" r:id="rId65"/>
    <p:sldId id="726" r:id="rId66"/>
    <p:sldId id="705" r:id="rId67"/>
    <p:sldId id="706" r:id="rId68"/>
    <p:sldId id="707" r:id="rId69"/>
    <p:sldId id="708" r:id="rId70"/>
    <p:sldId id="709" r:id="rId71"/>
    <p:sldId id="710" r:id="rId72"/>
    <p:sldId id="711" r:id="rId73"/>
    <p:sldId id="727" r:id="rId74"/>
    <p:sldId id="639" r:id="rId75"/>
    <p:sldId id="692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8" autoAdjust="0"/>
  </p:normalViewPr>
  <p:slideViewPr>
    <p:cSldViewPr>
      <p:cViewPr>
        <p:scale>
          <a:sx n="53" d="100"/>
          <a:sy n="53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Gregg Fischer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Help with Personal Application Goals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C8FF56B4-841C-43A8-B15C-A73F47A4D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28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6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59395" name="Rectangle 15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608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6609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0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1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8E9E2B01-990D-400F-B560-D17A117C8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343AC7-A2E3-496C-A53E-4741C2FBEE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00693C-DD5C-4ED4-B18E-C756EDEADA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F307E-B995-43EF-9981-13DA698B3B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04E45-DC07-4B0B-B995-6A71566F3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5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8F985-4440-457B-9AAD-79422DF8EA3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A1B2C-59FF-43FA-82B6-0ADD9BDD455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EDAE6-BEE3-4987-96B2-25AEC053BE8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90CC4-073E-4B94-A820-E21199E3DA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BA8DB3-E652-4C5E-8D83-69CA02AB16A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20CCE-F699-436B-9479-E7A1717B1F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B75F7-C33F-4ACA-84F0-81FFECC726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F973A0-B4BB-4221-AE78-1F99FC0E737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D5E982-D92B-47A8-BC01-3C8B497704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305800" cy="5562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200" dirty="0" smtClean="0"/>
              <a:t>	</a:t>
            </a:r>
            <a:r>
              <a:rPr lang="ru-RU" altLang="en-US" sz="4800" dirty="0">
                <a:solidFill>
                  <a:srgbClr val="C00000"/>
                </a:solidFill>
                <a:ea typeface="+mj-ea"/>
                <a:cs typeface="+mj-cs"/>
              </a:rPr>
              <a:t>Управление конфликтом</a:t>
            </a:r>
            <a:r>
              <a:rPr lang="en-US" altLang="en-US" sz="5400" dirty="0" smtClean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en-US" altLang="en-US" sz="5400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altLang="en-US" sz="2800" dirty="0"/>
              <a:t>Как противостоять конфликту, при этом проявляя заботу о ближнем</a:t>
            </a:r>
            <a:endParaRPr lang="en-US" altLang="en-US" sz="3200" dirty="0" smtClean="0"/>
          </a:p>
          <a:p>
            <a:pPr lvl="0" indent="9525">
              <a:spcBef>
                <a:spcPts val="2400"/>
              </a:spcBef>
              <a:buClr>
                <a:srgbClr val="FFFFFF"/>
              </a:buClr>
              <a:buNone/>
            </a:pPr>
            <a:r>
              <a:rPr lang="en-US" altLang="en-US" sz="3600" dirty="0">
                <a:solidFill>
                  <a:srgbClr val="C00000"/>
                </a:solidFill>
              </a:rPr>
              <a:t>How to Handle Conflict</a:t>
            </a:r>
            <a:r>
              <a:rPr lang="en-US" altLang="en-US" sz="4400" dirty="0">
                <a:solidFill>
                  <a:srgbClr val="C00000"/>
                </a:solidFill>
              </a:rPr>
              <a:t/>
            </a:r>
            <a:br>
              <a:rPr lang="en-US" altLang="en-US" sz="4400" dirty="0">
                <a:solidFill>
                  <a:srgbClr val="C00000"/>
                </a:solidFill>
              </a:rPr>
            </a:br>
            <a:r>
              <a:rPr lang="en-US" altLang="en-US" sz="1800" dirty="0"/>
              <a:t>How to Confront Conflict in a Caring Way </a:t>
            </a:r>
            <a:endParaRPr lang="en-US" altLang="en-US" sz="2000" dirty="0"/>
          </a:p>
          <a:p>
            <a:pPr indent="9525">
              <a:spcBef>
                <a:spcPts val="1800"/>
              </a:spcBef>
              <a:buFontTx/>
              <a:buNone/>
            </a:pPr>
            <a:endParaRPr lang="en-US" altLang="en-US" sz="2800" dirty="0" smtClean="0"/>
          </a:p>
          <a:p>
            <a:pPr indent="9525">
              <a:spcBef>
                <a:spcPts val="1800"/>
              </a:spcBef>
              <a:buFontTx/>
              <a:buNone/>
            </a:pPr>
            <a:endParaRPr lang="en-US" altLang="en-US" sz="2800" dirty="0"/>
          </a:p>
          <a:p>
            <a:pPr indent="9525">
              <a:spcBef>
                <a:spcPts val="1800"/>
              </a:spcBef>
              <a:buFontTx/>
              <a:buNone/>
            </a:pPr>
            <a:r>
              <a:rPr lang="ru-RU" altLang="en-US" sz="2800" dirty="0" smtClean="0"/>
              <a:t>Автор </a:t>
            </a:r>
            <a:r>
              <a:rPr lang="ru-RU" altLang="en-US" sz="2800" dirty="0"/>
              <a:t>Дейв </a:t>
            </a:r>
            <a:r>
              <a:rPr lang="ru-RU" altLang="en-US" sz="2800" dirty="0" smtClean="0"/>
              <a:t>Бетти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/>
              <a:t>By Dave Batty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66289"/>
            <a:ext cx="4286250" cy="285750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33528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ru-RU" altLang="en-US" dirty="0" smtClean="0"/>
              <a:t>Проблемы</a:t>
            </a:r>
            <a:r>
              <a:rPr lang="ru-RU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>
                <a:solidFill>
                  <a:srgbClr val="C00000"/>
                </a:solidFill>
              </a:rPr>
              <a:t>Problems</a:t>
            </a:r>
          </a:p>
          <a:p>
            <a:pPr marL="0" indent="0">
              <a:spcAft>
                <a:spcPts val="2400"/>
              </a:spcAft>
              <a:buFontTx/>
              <a:buNone/>
            </a:pPr>
            <a:r>
              <a:rPr lang="ru-RU" altLang="en-US" dirty="0" smtClean="0"/>
              <a:t>Сложности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 err="1">
                <a:solidFill>
                  <a:srgbClr val="C00000"/>
                </a:solidFill>
              </a:rPr>
              <a:t>Issues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	</a:t>
            </a:r>
            <a:endParaRPr lang="en-US" altLang="en-US" dirty="0" smtClean="0"/>
          </a:p>
          <a:p>
            <a:pPr marL="0" indent="0">
              <a:spcAft>
                <a:spcPts val="2400"/>
              </a:spcAft>
              <a:buFontTx/>
              <a:buNone/>
            </a:pPr>
            <a:r>
              <a:rPr lang="ru-RU" altLang="en-US" dirty="0" smtClean="0"/>
              <a:t>Разногласия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>
                <a:solidFill>
                  <a:srgbClr val="C00000"/>
                </a:solidFill>
              </a:rPr>
              <a:t>Disagreements</a:t>
            </a:r>
            <a:endParaRPr lang="en-US" altLang="en-US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Конфликт в наших жизнях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Conflict in our lives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244" name="Straight Arrow Connector 4"/>
          <p:cNvCxnSpPr>
            <a:cxnSpLocks noChangeShapeType="1"/>
          </p:cNvCxnSpPr>
          <p:nvPr/>
        </p:nvCxnSpPr>
        <p:spPr bwMode="auto">
          <a:xfrm>
            <a:off x="2438400" y="2514600"/>
            <a:ext cx="28194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Straight Arrow Connector 6"/>
          <p:cNvCxnSpPr>
            <a:cxnSpLocks noChangeShapeType="1"/>
          </p:cNvCxnSpPr>
          <p:nvPr/>
        </p:nvCxnSpPr>
        <p:spPr bwMode="auto">
          <a:xfrm>
            <a:off x="3048000" y="3332202"/>
            <a:ext cx="2209800" cy="221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Arrow Connector 8"/>
          <p:cNvCxnSpPr>
            <a:cxnSpLocks noChangeShapeType="1"/>
          </p:cNvCxnSpPr>
          <p:nvPr/>
        </p:nvCxnSpPr>
        <p:spPr bwMode="auto">
          <a:xfrm flipV="1">
            <a:off x="3200400" y="3581400"/>
            <a:ext cx="20574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554132" y="2778204"/>
            <a:ext cx="2827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>
                <a:solidFill>
                  <a:schemeClr val="tx1"/>
                </a:solidFill>
              </a:rPr>
              <a:t>Конфликт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>
                <a:solidFill>
                  <a:srgbClr val="C00000"/>
                </a:solidFill>
              </a:rPr>
              <a:t>Conflict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001000" cy="4648200"/>
          </a:xfrm>
        </p:spPr>
        <p:txBody>
          <a:bodyPr>
            <a:normAutofit lnSpcReduction="10000"/>
          </a:bodyPr>
          <a:lstStyle/>
          <a:p>
            <a:pPr marL="4763" indent="-4763">
              <a:spcAft>
                <a:spcPts val="1800"/>
              </a:spcAft>
              <a:buFontTx/>
              <a:buNone/>
              <a:defRPr/>
            </a:pPr>
            <a:r>
              <a:rPr lang="ru-RU" sz="3200" dirty="0"/>
              <a:t>Наибольшей эффективности в противостоянии конфликту мы достигаем не тогда, когда пытаемся </a:t>
            </a:r>
            <a:r>
              <a:rPr lang="ru-RU" sz="3200" b="1" u="sng" dirty="0">
                <a:solidFill>
                  <a:srgbClr val="C00000"/>
                </a:solidFill>
              </a:rPr>
              <a:t>изменить</a:t>
            </a:r>
            <a:r>
              <a:rPr lang="ru-RU" sz="3200" dirty="0"/>
              <a:t> другого человека, а тогда, когда пытаемся помочь ему более </a:t>
            </a:r>
            <a:r>
              <a:rPr lang="ru-RU" sz="3200" b="1" u="sng" dirty="0">
                <a:solidFill>
                  <a:srgbClr val="C00000"/>
                </a:solidFill>
              </a:rPr>
              <a:t>точно увидеть</a:t>
            </a:r>
            <a:r>
              <a:rPr lang="ru-RU" sz="3200" dirty="0"/>
              <a:t> </a:t>
            </a:r>
            <a:r>
              <a:rPr lang="ru-RU" sz="3200" dirty="0" smtClean="0"/>
              <a:t>себя.</a:t>
            </a:r>
            <a:endParaRPr lang="en-US" sz="3200" dirty="0" smtClean="0"/>
          </a:p>
          <a:p>
            <a:pPr marL="4763" indent="-4763">
              <a:buFontTx/>
              <a:buNone/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We are most useful in confronting conflict when we are not so much trying to </a:t>
            </a:r>
            <a:r>
              <a:rPr lang="en-US" sz="2600" b="1" u="sng" dirty="0" smtClean="0">
                <a:solidFill>
                  <a:srgbClr val="C00000"/>
                </a:solidFill>
              </a:rPr>
              <a:t>change</a:t>
            </a:r>
            <a:r>
              <a:rPr lang="en-US" sz="2600" dirty="0" smtClean="0">
                <a:solidFill>
                  <a:srgbClr val="C00000"/>
                </a:solidFill>
              </a:rPr>
              <a:t> another person as we are trying to help them </a:t>
            </a:r>
            <a:r>
              <a:rPr lang="en-US" sz="2600" b="1" u="sng" dirty="0" smtClean="0">
                <a:solidFill>
                  <a:srgbClr val="C00000"/>
                </a:solidFill>
              </a:rPr>
              <a:t>see</a:t>
            </a:r>
            <a:r>
              <a:rPr lang="en-US" sz="2600" dirty="0" smtClean="0">
                <a:solidFill>
                  <a:srgbClr val="C00000"/>
                </a:solidFill>
              </a:rPr>
              <a:t> themselves more </a:t>
            </a:r>
            <a:r>
              <a:rPr lang="en-US" sz="2600" b="1" u="sng" dirty="0" smtClean="0">
                <a:solidFill>
                  <a:srgbClr val="C00000"/>
                </a:solidFill>
              </a:rPr>
              <a:t>accurately</a:t>
            </a:r>
            <a:r>
              <a:rPr lang="en-US" sz="26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Ключевая </a:t>
            </a:r>
            <a:r>
              <a:rPr lang="ru-RU" dirty="0" smtClean="0"/>
              <a:t>истина</a:t>
            </a:r>
            <a:r>
              <a:rPr lang="en-US" dirty="0" smtClean="0"/>
              <a:t>   </a:t>
            </a:r>
            <a:r>
              <a:rPr lang="en-US" sz="2400" dirty="0" smtClean="0">
                <a:solidFill>
                  <a:srgbClr val="C00000"/>
                </a:solidFill>
              </a:rPr>
              <a:t>Key truth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543800" cy="4267200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800"/>
              </a:spcAft>
              <a:buFontTx/>
              <a:buAutoNum type="arabicPeriod"/>
              <a:defRPr/>
            </a:pPr>
            <a:r>
              <a:rPr lang="ru-RU" sz="4000" dirty="0"/>
              <a:t>Конфликт – это не </a:t>
            </a:r>
            <a:r>
              <a:rPr lang="ru-RU" sz="4000" b="1" u="sng" dirty="0" smtClean="0">
                <a:solidFill>
                  <a:srgbClr val="C00000"/>
                </a:solidFill>
              </a:rPr>
              <a:t>грех</a:t>
            </a:r>
            <a:r>
              <a:rPr lang="en-US" sz="4000" u="sng" dirty="0" smtClean="0"/>
              <a:t>.</a:t>
            </a:r>
            <a:br>
              <a:rPr lang="en-US" sz="4000" u="sng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Conflict is not </a:t>
            </a:r>
            <a:r>
              <a:rPr lang="en-US" sz="2400" u="sng" dirty="0" smtClean="0">
                <a:solidFill>
                  <a:srgbClr val="C00000"/>
                </a:solidFill>
              </a:rPr>
              <a:t>sin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571500" indent="-571500">
              <a:buFontTx/>
              <a:buAutoNum type="arabicPeriod"/>
              <a:defRPr/>
            </a:pPr>
            <a:r>
              <a:rPr lang="ru-RU" sz="4000" dirty="0"/>
              <a:t>Когда кто-то провоцирует конфликт, он необязательно </a:t>
            </a:r>
            <a:r>
              <a:rPr lang="ru-RU" sz="4000" b="1" u="sng" dirty="0" smtClean="0">
                <a:solidFill>
                  <a:srgbClr val="C00000"/>
                </a:solidFill>
              </a:rPr>
              <a:t>грешит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When someone causes conflict, they are not necessarily </a:t>
            </a:r>
            <a:r>
              <a:rPr lang="en-US" sz="2400" u="sng" dirty="0" smtClean="0">
                <a:solidFill>
                  <a:srgbClr val="C00000"/>
                </a:solidFill>
              </a:rPr>
              <a:t>sinning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Как ты относишься к конфликту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0" dirty="0" smtClean="0">
                <a:solidFill>
                  <a:srgbClr val="C00000"/>
                </a:solidFill>
              </a:rPr>
              <a:t>What is your attitude toward conflict?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545759"/>
            <a:ext cx="3789362" cy="331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7924800" cy="60960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45000"/>
              </a:lnSpc>
              <a:buFontTx/>
              <a:buAutoNum type="arabicPeriod" startAt="3"/>
              <a:tabLst>
                <a:tab pos="4114800" algn="l"/>
              </a:tabLst>
            </a:pPr>
            <a:r>
              <a:rPr lang="ru-RU" sz="4000" dirty="0"/>
              <a:t>Конфликт это </a:t>
            </a:r>
            <a:r>
              <a:rPr lang="ru-RU" sz="4000" b="1" u="sng" dirty="0" smtClean="0">
                <a:solidFill>
                  <a:srgbClr val="C00000"/>
                </a:solidFill>
              </a:rPr>
              <a:t>Нормально</a:t>
            </a:r>
            <a:r>
              <a:rPr lang="en-US" sz="4000" b="1" u="sng" dirty="0" smtClean="0">
                <a:solidFill>
                  <a:srgbClr val="C00000"/>
                </a:solidFill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	</a:t>
            </a:r>
            <a:r>
              <a:rPr lang="ru-RU" sz="4000" b="1" u="sng" dirty="0" smtClean="0">
                <a:solidFill>
                  <a:srgbClr val="C00000"/>
                </a:solidFill>
              </a:rPr>
              <a:t>Нейтрально</a:t>
            </a:r>
            <a:r>
              <a:rPr lang="en-US" sz="4000" b="1" u="sng" dirty="0" smtClean="0">
                <a:solidFill>
                  <a:srgbClr val="C00000"/>
                </a:solidFill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	</a:t>
            </a:r>
            <a:r>
              <a:rPr lang="ru-RU" sz="4000" b="1" u="sng" dirty="0" smtClean="0">
                <a:solidFill>
                  <a:srgbClr val="C00000"/>
                </a:solidFill>
              </a:rPr>
              <a:t>Естественно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ru-RU" sz="4000" dirty="0"/>
              <a:t>Прими его как есть!</a:t>
            </a:r>
            <a:endParaRPr lang="en-US" sz="4000" u="sng" dirty="0" smtClean="0"/>
          </a:p>
          <a:p>
            <a:pPr marL="571500" indent="-571500">
              <a:lnSpc>
                <a:spcPct val="145000"/>
              </a:lnSpc>
              <a:buFontTx/>
              <a:buAutoNum type="arabicPeriod" startAt="3"/>
              <a:tabLst>
                <a:tab pos="4114800" algn="l"/>
              </a:tabLst>
            </a:pPr>
            <a:endParaRPr lang="en-US" altLang="en-US" sz="2400" dirty="0" smtClean="0"/>
          </a:p>
          <a:p>
            <a:pPr marL="571500" indent="-571500">
              <a:buNone/>
              <a:tabLst>
                <a:tab pos="1949450" algn="l"/>
              </a:tabLst>
            </a:pPr>
            <a:r>
              <a:rPr lang="en-US" altLang="en-US" sz="2000" dirty="0" smtClean="0">
                <a:solidFill>
                  <a:srgbClr val="C00000"/>
                </a:solidFill>
              </a:rPr>
              <a:t>3.	Conflict </a:t>
            </a:r>
            <a:r>
              <a:rPr lang="en-US" altLang="en-US" sz="2000" dirty="0">
                <a:solidFill>
                  <a:srgbClr val="C00000"/>
                </a:solidFill>
              </a:rPr>
              <a:t>is  </a:t>
            </a:r>
            <a:r>
              <a:rPr lang="en-US" altLang="en-US" sz="2000" u="sng" dirty="0">
                <a:solidFill>
                  <a:srgbClr val="C00000"/>
                </a:solidFill>
              </a:rPr>
              <a:t>Normal</a:t>
            </a:r>
            <a:r>
              <a:rPr lang="en-US" altLang="en-US" sz="2000" dirty="0">
                <a:solidFill>
                  <a:srgbClr val="C00000"/>
                </a:solidFill>
              </a:rPr>
              <a:t/>
            </a:r>
            <a:br>
              <a:rPr lang="en-US" altLang="en-US" sz="2000" dirty="0">
                <a:solidFill>
                  <a:srgbClr val="C00000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	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Neutral</a:t>
            </a:r>
            <a:r>
              <a:rPr lang="en-US" altLang="en-US" sz="2000" dirty="0">
                <a:solidFill>
                  <a:srgbClr val="C00000"/>
                </a:solidFill>
              </a:rPr>
              <a:t/>
            </a:r>
            <a:br>
              <a:rPr lang="en-US" altLang="en-US" sz="2000" dirty="0">
                <a:solidFill>
                  <a:srgbClr val="C00000"/>
                </a:solidFill>
              </a:rPr>
            </a:br>
            <a:r>
              <a:rPr lang="en-US" altLang="en-US" sz="2000" dirty="0">
                <a:solidFill>
                  <a:srgbClr val="C00000"/>
                </a:solidFill>
              </a:rPr>
              <a:t>	</a:t>
            </a:r>
            <a:r>
              <a:rPr lang="en-US" altLang="en-US" sz="2000" u="sng" dirty="0">
                <a:solidFill>
                  <a:srgbClr val="C00000"/>
                </a:solidFill>
              </a:rPr>
              <a:t>Natural</a:t>
            </a:r>
            <a:r>
              <a:rPr lang="en-US" altLang="en-US" sz="2000" dirty="0">
                <a:solidFill>
                  <a:srgbClr val="C00000"/>
                </a:solidFill>
              </a:rPr>
              <a:t/>
            </a:r>
            <a:br>
              <a:rPr lang="en-US" altLang="en-US" sz="2000" dirty="0">
                <a:solidFill>
                  <a:srgbClr val="C00000"/>
                </a:solidFill>
              </a:rPr>
            </a:br>
            <a:r>
              <a:rPr lang="en-US" altLang="en-US" sz="2000" dirty="0">
                <a:solidFill>
                  <a:srgbClr val="C00000"/>
                </a:solidFill>
              </a:rPr>
              <a:t>So Accept it!</a:t>
            </a:r>
          </a:p>
          <a:p>
            <a:pPr marL="571500" indent="-571500">
              <a:buFontTx/>
              <a:buNone/>
            </a:pPr>
            <a:endParaRPr lang="en-US" altLang="en-US" sz="4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3352800"/>
            <a:ext cx="8077200" cy="30480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AutoNum type="arabicPeriod" startAt="4"/>
            </a:pPr>
            <a:r>
              <a:rPr lang="ru-RU" sz="3200" dirty="0" smtClean="0"/>
              <a:t>Научись </a:t>
            </a:r>
            <a:r>
              <a:rPr lang="ru-RU" sz="3200" dirty="0"/>
              <a:t>воспринимать конфликт, как </a:t>
            </a:r>
            <a:r>
              <a:rPr lang="ru-RU" sz="3200" b="1" u="sng" dirty="0">
                <a:solidFill>
                  <a:srgbClr val="C00000"/>
                </a:solidFill>
              </a:rPr>
              <a:t>инструмент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u="sng" dirty="0">
                <a:solidFill>
                  <a:srgbClr val="C00000"/>
                </a:solidFill>
              </a:rPr>
              <a:t>Бога</a:t>
            </a:r>
            <a:r>
              <a:rPr lang="ru-RU" sz="3200" dirty="0"/>
              <a:t>, а не </a:t>
            </a:r>
            <a:r>
              <a:rPr lang="ru-RU" sz="3200" dirty="0" smtClean="0"/>
              <a:t>как</a:t>
            </a:r>
            <a:r>
              <a:rPr lang="en-US" sz="3200" dirty="0"/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трюк</a:t>
            </a:r>
            <a:r>
              <a:rPr lang="ru-RU" sz="3200" u="sng" dirty="0" smtClean="0"/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дьявола</a:t>
            </a:r>
            <a:r>
              <a:rPr lang="en-US" sz="3200" u="sng" dirty="0" smtClean="0"/>
              <a:t>.</a:t>
            </a:r>
          </a:p>
          <a:p>
            <a:pPr marL="45720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Learn how to accept conflict as a </a:t>
            </a:r>
            <a:r>
              <a:rPr lang="en-US" sz="2000" u="sng" dirty="0" smtClean="0">
                <a:solidFill>
                  <a:srgbClr val="C00000"/>
                </a:solidFill>
              </a:rPr>
              <a:t>tool</a:t>
            </a:r>
            <a:r>
              <a:rPr lang="en-US" sz="2000" dirty="0" smtClean="0">
                <a:solidFill>
                  <a:srgbClr val="C00000"/>
                </a:solidFill>
              </a:rPr>
              <a:t> of </a:t>
            </a:r>
            <a:r>
              <a:rPr lang="en-US" sz="2000" u="sng" dirty="0" smtClean="0">
                <a:solidFill>
                  <a:srgbClr val="C00000"/>
                </a:solidFill>
              </a:rPr>
              <a:t>God</a:t>
            </a:r>
            <a:r>
              <a:rPr lang="en-US" sz="2000" dirty="0" smtClean="0">
                <a:solidFill>
                  <a:srgbClr val="C00000"/>
                </a:solidFill>
              </a:rPr>
              <a:t>, not a </a:t>
            </a:r>
            <a:r>
              <a:rPr lang="en-US" sz="2000" u="sng" dirty="0" smtClean="0">
                <a:solidFill>
                  <a:srgbClr val="C00000"/>
                </a:solidFill>
              </a:rPr>
              <a:t>trick</a:t>
            </a:r>
            <a:r>
              <a:rPr lang="en-US" sz="2000" dirty="0" smtClean="0">
                <a:solidFill>
                  <a:srgbClr val="C00000"/>
                </a:solidFill>
              </a:rPr>
              <a:t> of the </a:t>
            </a:r>
            <a:r>
              <a:rPr lang="en-US" sz="2000" u="sng" dirty="0" smtClean="0">
                <a:solidFill>
                  <a:srgbClr val="C00000"/>
                </a:solidFill>
              </a:rPr>
              <a:t>devil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6387" name="Picture 3" descr="Bible 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4897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4495800"/>
            <a:ext cx="7543800" cy="1828800"/>
          </a:xfrm>
        </p:spPr>
        <p:txBody>
          <a:bodyPr>
            <a:normAutofit/>
          </a:bodyPr>
          <a:lstStyle/>
          <a:p>
            <a:pPr marL="571500" indent="-571500">
              <a:buFontTx/>
              <a:buAutoNum type="arabicPeriod" startAt="5"/>
              <a:defRPr/>
            </a:pPr>
            <a:r>
              <a:rPr lang="ru-RU" sz="4000" dirty="0"/>
              <a:t>Конфликт может быть </a:t>
            </a:r>
            <a:r>
              <a:rPr lang="ru-RU" sz="4000" u="sng" dirty="0">
                <a:solidFill>
                  <a:srgbClr val="C00000"/>
                </a:solidFill>
              </a:rPr>
              <a:t>созидательным</a:t>
            </a:r>
            <a:r>
              <a:rPr lang="ru-RU" sz="4000" u="sng" dirty="0"/>
              <a:t> 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Conflict can be </a:t>
            </a:r>
            <a:r>
              <a:rPr lang="en-US" sz="2000" u="sng" dirty="0" smtClean="0">
                <a:solidFill>
                  <a:srgbClr val="C00000"/>
                </a:solidFill>
              </a:rPr>
              <a:t>creative</a:t>
            </a:r>
            <a:r>
              <a:rPr lang="en-US" sz="2000" dirty="0" smtClean="0">
                <a:solidFill>
                  <a:srgbClr val="C00000"/>
                </a:solidFill>
              </a:rPr>
              <a:t> tension.</a:t>
            </a:r>
          </a:p>
        </p:txBody>
      </p:sp>
      <p:pic>
        <p:nvPicPr>
          <p:cNvPr id="17411" name="Picture 3" descr="Ch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086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3271318"/>
            <a:ext cx="7543800" cy="3129482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Tx/>
              <a:buAutoNum type="arabicPeriod" startAt="6"/>
              <a:defRPr/>
            </a:pPr>
            <a:r>
              <a:rPr lang="ru-RU" sz="4100" dirty="0"/>
              <a:t>Конфликт может привести всех участвующих к </a:t>
            </a:r>
            <a:r>
              <a:rPr lang="ru-RU" sz="4100" u="sng" dirty="0">
                <a:solidFill>
                  <a:srgbClr val="C00000"/>
                </a:solidFill>
              </a:rPr>
              <a:t>более ясному </a:t>
            </a:r>
            <a:r>
              <a:rPr lang="ru-RU" sz="4100" dirty="0"/>
              <a:t>пониманию </a:t>
            </a:r>
            <a:r>
              <a:rPr lang="ru-RU" sz="4100" u="sng" dirty="0">
                <a:solidFill>
                  <a:srgbClr val="C00000"/>
                </a:solidFill>
              </a:rPr>
              <a:t>воли</a:t>
            </a:r>
            <a:r>
              <a:rPr lang="ru-RU" sz="4100" u="sng" dirty="0"/>
              <a:t> </a:t>
            </a:r>
            <a:r>
              <a:rPr lang="ru-RU" sz="4100" dirty="0"/>
              <a:t>Бога и к более </a:t>
            </a:r>
            <a:r>
              <a:rPr lang="ru-RU" sz="4100" u="sng" dirty="0">
                <a:solidFill>
                  <a:srgbClr val="C00000"/>
                </a:solidFill>
              </a:rPr>
              <a:t>эффективному</a:t>
            </a:r>
            <a:r>
              <a:rPr lang="ru-RU" sz="4100" dirty="0">
                <a:solidFill>
                  <a:srgbClr val="C00000"/>
                </a:solidFill>
              </a:rPr>
              <a:t> </a:t>
            </a:r>
            <a:r>
              <a:rPr lang="ru-RU" sz="4100" dirty="0" smtClean="0"/>
              <a:t>служению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Conflict can lead all involved to a </a:t>
            </a:r>
            <a:r>
              <a:rPr lang="en-US" sz="3100" u="sng" dirty="0" smtClean="0">
                <a:solidFill>
                  <a:srgbClr val="C00000"/>
                </a:solidFill>
              </a:rPr>
              <a:t>clearer</a:t>
            </a:r>
            <a:r>
              <a:rPr lang="en-US" sz="3100" dirty="0" smtClean="0">
                <a:solidFill>
                  <a:srgbClr val="C00000"/>
                </a:solidFill>
              </a:rPr>
              <a:t> understanding of the </a:t>
            </a:r>
            <a:r>
              <a:rPr lang="en-US" sz="3100" u="sng" dirty="0" smtClean="0">
                <a:solidFill>
                  <a:srgbClr val="C00000"/>
                </a:solidFill>
              </a:rPr>
              <a:t>will</a:t>
            </a:r>
            <a:r>
              <a:rPr lang="en-US" sz="3100" dirty="0" smtClean="0">
                <a:solidFill>
                  <a:srgbClr val="C00000"/>
                </a:solidFill>
              </a:rPr>
              <a:t> of God and a more </a:t>
            </a:r>
            <a:r>
              <a:rPr lang="en-US" sz="3100" u="sng" dirty="0" smtClean="0">
                <a:solidFill>
                  <a:srgbClr val="C00000"/>
                </a:solidFill>
              </a:rPr>
              <a:t>effective</a:t>
            </a:r>
            <a:r>
              <a:rPr lang="en-US" sz="3100" dirty="0" smtClean="0">
                <a:solidFill>
                  <a:srgbClr val="C00000"/>
                </a:solidFill>
              </a:rPr>
              <a:t> life.</a:t>
            </a:r>
          </a:p>
        </p:txBody>
      </p:sp>
      <p:pic>
        <p:nvPicPr>
          <p:cNvPr id="18435" name="Picture 3" descr="3 cros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3733800" cy="32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7543800" cy="5486400"/>
          </a:xfrm>
        </p:spPr>
        <p:txBody>
          <a:bodyPr>
            <a:normAutofit/>
          </a:bodyPr>
          <a:lstStyle/>
          <a:p>
            <a:pPr marL="571500" indent="-571500">
              <a:buFontTx/>
              <a:buAutoNum type="arabicPeriod" startAt="7"/>
              <a:defRPr/>
            </a:pPr>
            <a:r>
              <a:rPr lang="ru-RU" sz="4000" dirty="0"/>
              <a:t>Библейский подход к решению конфликта требует участия всех сторон в </a:t>
            </a:r>
            <a:r>
              <a:rPr lang="ru-RU" sz="4000" u="sng" dirty="0">
                <a:solidFill>
                  <a:srgbClr val="C00000"/>
                </a:solidFill>
              </a:rPr>
              <a:t>активной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/>
              <a:t>работе над поиском решений, несущих </a:t>
            </a:r>
            <a:r>
              <a:rPr lang="ru-RU" sz="4000" u="sng" dirty="0">
                <a:solidFill>
                  <a:srgbClr val="C00000"/>
                </a:solidFill>
              </a:rPr>
              <a:t>надежду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/>
              <a:t>всем.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A biblical approach to resolving conflict requires all parties involved to </a:t>
            </a:r>
            <a:r>
              <a:rPr lang="en-US" sz="2400" u="sng" dirty="0" smtClean="0">
                <a:solidFill>
                  <a:srgbClr val="C00000"/>
                </a:solidFill>
              </a:rPr>
              <a:t>actively</a:t>
            </a:r>
            <a:r>
              <a:rPr lang="en-US" sz="2400" dirty="0" smtClean="0">
                <a:solidFill>
                  <a:srgbClr val="C00000"/>
                </a:solidFill>
              </a:rPr>
              <a:t> work for solutions that are filled with </a:t>
            </a:r>
            <a:r>
              <a:rPr lang="en-US" sz="2400" u="sng" dirty="0" smtClean="0">
                <a:solidFill>
                  <a:srgbClr val="C00000"/>
                </a:solidFill>
              </a:rPr>
              <a:t>hope</a:t>
            </a:r>
            <a:r>
              <a:rPr lang="en-US" sz="2400" dirty="0" smtClean="0">
                <a:solidFill>
                  <a:srgbClr val="C00000"/>
                </a:solidFill>
              </a:rPr>
              <a:t> for all.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20000" cy="4191000"/>
          </a:xfrm>
        </p:spPr>
        <p:txBody>
          <a:bodyPr>
            <a:normAutofit lnSpcReduction="10000"/>
          </a:bodyPr>
          <a:lstStyle/>
          <a:p>
            <a:pPr marL="571500" indent="-571500">
              <a:buFontTx/>
              <a:buAutoNum type="arabicPeriod"/>
            </a:pPr>
            <a:r>
              <a:rPr lang="ru-RU" sz="3600" dirty="0"/>
              <a:t>Противостояние с целью понять </a:t>
            </a:r>
            <a:r>
              <a:rPr lang="ru-RU" sz="3600" u="sng" dirty="0">
                <a:solidFill>
                  <a:srgbClr val="C00000"/>
                </a:solidFill>
              </a:rPr>
              <a:t>Божье направление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/>
              <a:t>для </a:t>
            </a:r>
            <a:r>
              <a:rPr lang="ru-RU" sz="3600" dirty="0" smtClean="0"/>
              <a:t>служения</a:t>
            </a:r>
            <a:r>
              <a:rPr lang="en-US" sz="3600" dirty="0" smtClean="0"/>
              <a:t>.</a:t>
            </a:r>
            <a:r>
              <a:rPr lang="ru-RU" sz="3600" dirty="0" smtClean="0"/>
              <a:t> </a:t>
            </a:r>
            <a:endParaRPr lang="en-US" sz="3600" dirty="0" smtClean="0"/>
          </a:p>
          <a:p>
            <a:pPr marL="1379538" indent="0">
              <a:buNone/>
            </a:pPr>
            <a:r>
              <a:rPr lang="ru-RU" sz="3600" dirty="0" smtClean="0"/>
              <a:t>Деяния </a:t>
            </a:r>
            <a:r>
              <a:rPr lang="en-US" altLang="en-US" sz="3600" dirty="0" smtClean="0"/>
              <a:t>10:9-11:18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ru-RU" sz="3600" dirty="0"/>
              <a:t>Деяния </a:t>
            </a:r>
            <a:r>
              <a:rPr lang="en-US" altLang="en-US" sz="3600" dirty="0" smtClean="0"/>
              <a:t>15:1-35</a:t>
            </a:r>
            <a:endParaRPr lang="en-US" altLang="en-US" sz="3600" dirty="0"/>
          </a:p>
          <a:p>
            <a:pPr marL="571500" indent="-571500">
              <a:buNone/>
            </a:pPr>
            <a:r>
              <a:rPr lang="en-US" altLang="en-US" sz="2400" dirty="0" smtClean="0">
                <a:solidFill>
                  <a:srgbClr val="C00000"/>
                </a:solidFill>
              </a:rPr>
              <a:t>	A </a:t>
            </a:r>
            <a:r>
              <a:rPr lang="en-US" altLang="en-US" sz="2400" dirty="0">
                <a:solidFill>
                  <a:srgbClr val="C00000"/>
                </a:solidFill>
              </a:rPr>
              <a:t>struggle to understand </a:t>
            </a:r>
            <a:r>
              <a:rPr lang="en-US" altLang="en-US" sz="2400" u="sng" dirty="0">
                <a:solidFill>
                  <a:srgbClr val="C00000"/>
                </a:solidFill>
              </a:rPr>
              <a:t>God’s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u="sng" dirty="0">
                <a:solidFill>
                  <a:srgbClr val="C00000"/>
                </a:solidFill>
              </a:rPr>
              <a:t>direction</a:t>
            </a:r>
            <a:r>
              <a:rPr lang="en-US" altLang="en-US" sz="2400" dirty="0">
                <a:solidFill>
                  <a:srgbClr val="C00000"/>
                </a:solidFill>
              </a:rPr>
              <a:t> for the ministry</a:t>
            </a:r>
            <a:r>
              <a:rPr lang="en-US" altLang="en-US" sz="2400" dirty="0" smtClean="0">
                <a:solidFill>
                  <a:srgbClr val="C00000"/>
                </a:solidFill>
              </a:rPr>
              <a:t>.</a:t>
            </a:r>
          </a:p>
          <a:p>
            <a:pPr marL="1381125" indent="-1588">
              <a:buNone/>
            </a:pPr>
            <a:r>
              <a:rPr lang="en-US" altLang="en-US" sz="2400" dirty="0" smtClean="0">
                <a:solidFill>
                  <a:srgbClr val="C00000"/>
                </a:solidFill>
              </a:rPr>
              <a:t>Acts </a:t>
            </a:r>
            <a:r>
              <a:rPr lang="en-US" altLang="en-US" sz="2400" dirty="0">
                <a:solidFill>
                  <a:srgbClr val="C00000"/>
                </a:solidFill>
              </a:rPr>
              <a:t>10:9-11:18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Acts 15:1-35</a:t>
            </a:r>
          </a:p>
          <a:p>
            <a:pPr marL="571500" indent="-571500">
              <a:buFontTx/>
              <a:buNone/>
            </a:pPr>
            <a:endParaRPr lang="en-US" altLang="en-US" sz="4000" dirty="0" smtClean="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371600"/>
          </a:xfrm>
        </p:spPr>
        <p:txBody>
          <a:bodyPr>
            <a:normAutofit fontScale="90000"/>
          </a:bodyPr>
          <a:lstStyle/>
          <a:p>
            <a:pPr marL="693738" indent="-693738">
              <a:defRPr/>
            </a:pPr>
            <a:r>
              <a:rPr lang="en-US" sz="3600" dirty="0" smtClean="0"/>
              <a:t>A.	</a:t>
            </a:r>
            <a:r>
              <a:rPr lang="ru-RU" sz="3600" dirty="0" smtClean="0">
                <a:effectLst/>
              </a:rPr>
              <a:t>Что </a:t>
            </a:r>
            <a:r>
              <a:rPr lang="ru-RU" sz="3600" dirty="0">
                <a:effectLst/>
              </a:rPr>
              <a:t>говорится о конфликте в Библии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rgbClr val="C00000"/>
                </a:solidFill>
              </a:rPr>
              <a:t>Three common causes of conflict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799"/>
            <a:ext cx="4495800" cy="2986897"/>
          </a:xfrm>
          <a:prstGeom prst="rect">
            <a:avLst/>
          </a:prstGeom>
        </p:spPr>
      </p:pic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7772400" cy="5486400"/>
          </a:xfrm>
        </p:spPr>
        <p:txBody>
          <a:bodyPr>
            <a:normAutofit/>
          </a:bodyPr>
          <a:lstStyle/>
          <a:p>
            <a:pPr marL="1150938" indent="-1150938">
              <a:buNone/>
              <a:tabLst>
                <a:tab pos="693738" algn="l"/>
              </a:tabLst>
            </a:pPr>
            <a:r>
              <a:rPr lang="en-US" sz="4000" dirty="0" smtClean="0">
                <a:solidFill>
                  <a:srgbClr val="C00000"/>
                </a:solidFill>
              </a:rPr>
              <a:t>2.	</a:t>
            </a:r>
            <a:r>
              <a:rPr lang="ru-RU" sz="4000" u="sng" dirty="0" smtClean="0">
                <a:solidFill>
                  <a:srgbClr val="C00000"/>
                </a:solidFill>
              </a:rPr>
              <a:t>Различия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/>
              <a:t>между людьми</a:t>
            </a:r>
            <a:r>
              <a:rPr lang="en-US" altLang="en-US" sz="4000" dirty="0" smtClean="0"/>
              <a:t>.</a:t>
            </a:r>
            <a:br>
              <a:rPr lang="en-US" altLang="en-US" sz="4000" dirty="0" smtClean="0"/>
            </a:br>
            <a:r>
              <a:rPr lang="ru-RU" sz="3200" dirty="0" smtClean="0"/>
              <a:t>Деяния </a:t>
            </a:r>
            <a:r>
              <a:rPr lang="en-US" altLang="en-US" sz="3200" dirty="0" smtClean="0"/>
              <a:t>15:36-41</a:t>
            </a:r>
            <a:br>
              <a:rPr lang="en-US" altLang="en-US" sz="3200" dirty="0" smtClean="0"/>
            </a:br>
            <a:r>
              <a:rPr lang="en-US" altLang="en-US" sz="3200" dirty="0" smtClean="0"/>
              <a:t>1 </a:t>
            </a:r>
            <a:r>
              <a:rPr lang="ru-RU" sz="3200" dirty="0" smtClean="0"/>
              <a:t>Кор</a:t>
            </a:r>
            <a:r>
              <a:rPr lang="en-US" sz="3200" dirty="0" smtClean="0"/>
              <a:t>. </a:t>
            </a:r>
            <a:r>
              <a:rPr lang="en-US" altLang="en-US" sz="3200" dirty="0" smtClean="0"/>
              <a:t>1:10-12 </a:t>
            </a:r>
            <a:br>
              <a:rPr lang="en-US" altLang="en-US" sz="3200" dirty="0" smtClean="0"/>
            </a:br>
            <a:r>
              <a:rPr lang="en-US" altLang="en-US" sz="3200" dirty="0" smtClean="0"/>
              <a:t>1 </a:t>
            </a:r>
            <a:r>
              <a:rPr lang="ru-RU" sz="3200" dirty="0" smtClean="0"/>
              <a:t>Кор</a:t>
            </a:r>
            <a:r>
              <a:rPr lang="en-US" sz="3200" dirty="0" smtClean="0"/>
              <a:t>. </a:t>
            </a:r>
            <a:r>
              <a:rPr lang="en-US" altLang="en-US" sz="3200" dirty="0" smtClean="0"/>
              <a:t>3:4 – 4:6</a:t>
            </a:r>
          </a:p>
          <a:p>
            <a:pPr marL="1150938" indent="-457200">
              <a:buNone/>
            </a:pPr>
            <a:r>
              <a:rPr lang="en-US" altLang="en-US" sz="2400" u="sng" dirty="0" smtClean="0">
                <a:solidFill>
                  <a:srgbClr val="C00000"/>
                </a:solidFill>
              </a:rPr>
              <a:t>Differences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between persons.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Acts </a:t>
            </a:r>
            <a:r>
              <a:rPr lang="en-US" altLang="en-US" sz="2000" dirty="0">
                <a:solidFill>
                  <a:srgbClr val="C00000"/>
                </a:solidFill>
              </a:rPr>
              <a:t>15:36-41</a:t>
            </a:r>
            <a:br>
              <a:rPr lang="en-US" altLang="en-US" sz="2000" dirty="0">
                <a:solidFill>
                  <a:srgbClr val="C00000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1 </a:t>
            </a:r>
            <a:r>
              <a:rPr lang="en-US" altLang="en-US" sz="2000" dirty="0">
                <a:solidFill>
                  <a:srgbClr val="C00000"/>
                </a:solidFill>
              </a:rPr>
              <a:t>Corinthians 1:10-12 </a:t>
            </a:r>
            <a:r>
              <a:rPr lang="en-US" altLang="en-US" sz="2000" dirty="0" smtClean="0">
                <a:solidFill>
                  <a:srgbClr val="C00000"/>
                </a:solidFill>
              </a:rPr>
              <a:t/>
            </a:r>
            <a:br>
              <a:rPr lang="en-US" altLang="en-US" sz="2000" dirty="0" smtClean="0">
                <a:solidFill>
                  <a:srgbClr val="C00000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1 </a:t>
            </a:r>
            <a:r>
              <a:rPr lang="en-US" altLang="en-US" sz="2000" dirty="0">
                <a:solidFill>
                  <a:srgbClr val="C00000"/>
                </a:solidFill>
              </a:rPr>
              <a:t>Corinthians 3:4 – </a:t>
            </a:r>
            <a:r>
              <a:rPr lang="en-US" altLang="en-US" sz="2000" dirty="0" smtClean="0">
                <a:solidFill>
                  <a:srgbClr val="C00000"/>
                </a:solidFill>
              </a:rPr>
              <a:t>4:6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01000" cy="4178491"/>
          </a:xfrm>
        </p:spPr>
        <p:txBody>
          <a:bodyPr/>
          <a:lstStyle/>
          <a:p>
            <a:pPr marL="466725" indent="-466725">
              <a:spcAft>
                <a:spcPts val="2400"/>
              </a:spcAft>
              <a:buNone/>
              <a:defRPr/>
            </a:pPr>
            <a:r>
              <a:rPr lang="ru-RU" dirty="0"/>
              <a:t>1.	Как ты относишься к конфликту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What is your attitude toward conflict?</a:t>
            </a:r>
          </a:p>
          <a:p>
            <a:pPr marL="466725" indent="-466725">
              <a:spcAft>
                <a:spcPts val="2400"/>
              </a:spcAft>
              <a:buNone/>
              <a:defRPr/>
            </a:pPr>
            <a:r>
              <a:rPr lang="ru-RU" dirty="0"/>
              <a:t>2.	Что говорится о конфликте в Библии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What does the Bible say about conflict?</a:t>
            </a:r>
          </a:p>
          <a:p>
            <a:pPr marL="466725" indent="-466725">
              <a:buNone/>
              <a:defRPr/>
            </a:pPr>
            <a:r>
              <a:rPr lang="ru-RU" dirty="0"/>
              <a:t>3.	Как ты реагируешь на конфликт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How do you respond to conflict?</a:t>
            </a:r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три аспекта управления </a:t>
            </a:r>
            <a:r>
              <a:rPr lang="ru-RU" sz="3600" dirty="0" smtClean="0"/>
              <a:t>конфликтом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Three aspects of handling conflict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685800"/>
            <a:ext cx="7162800" cy="5486400"/>
          </a:xfrm>
        </p:spPr>
        <p:txBody>
          <a:bodyPr/>
          <a:lstStyle/>
          <a:p>
            <a:pPr marL="1150938" indent="-1150938">
              <a:buNone/>
              <a:tabLst>
                <a:tab pos="693738" algn="l"/>
              </a:tabLst>
            </a:pPr>
            <a:r>
              <a:rPr lang="en-US" altLang="en-US" sz="4000" dirty="0" smtClean="0"/>
              <a:t>3.	</a:t>
            </a:r>
            <a:r>
              <a:rPr lang="ru-RU" sz="4000" dirty="0"/>
              <a:t>Греховные </a:t>
            </a:r>
            <a:r>
              <a:rPr lang="ru-RU" sz="4000" u="sng" dirty="0">
                <a:solidFill>
                  <a:srgbClr val="C00000"/>
                </a:solidFill>
              </a:rPr>
              <a:t>мотивы</a:t>
            </a:r>
            <a:r>
              <a:rPr lang="en-US" altLang="en-US" sz="4000" dirty="0" smtClean="0">
                <a:solidFill>
                  <a:schemeClr val="accent2"/>
                </a:solidFill>
              </a:rPr>
              <a:t/>
            </a:r>
            <a:br>
              <a:rPr lang="en-US" altLang="en-US" sz="4000" dirty="0" smtClean="0">
                <a:solidFill>
                  <a:schemeClr val="accent2"/>
                </a:solidFill>
              </a:rPr>
            </a:br>
            <a:r>
              <a:rPr lang="en-US" altLang="en-US" sz="3600" dirty="0" smtClean="0"/>
              <a:t>2 </a:t>
            </a:r>
            <a:r>
              <a:rPr lang="ru-RU" sz="3600" dirty="0"/>
              <a:t>Царств </a:t>
            </a:r>
            <a:r>
              <a:rPr lang="en-US" altLang="en-US" sz="3600" dirty="0" smtClean="0"/>
              <a:t>11</a:t>
            </a:r>
            <a:br>
              <a:rPr lang="en-US" altLang="en-US" sz="3600" dirty="0" smtClean="0"/>
            </a:br>
            <a:r>
              <a:rPr lang="ru-RU" sz="3600" dirty="0"/>
              <a:t>Матфея </a:t>
            </a:r>
            <a:r>
              <a:rPr lang="en-US" altLang="en-US" sz="3600" dirty="0" smtClean="0"/>
              <a:t>21:12-16</a:t>
            </a:r>
          </a:p>
          <a:p>
            <a:pPr marL="1150938" indent="-1150938">
              <a:buNone/>
              <a:tabLst>
                <a:tab pos="693738" algn="l"/>
              </a:tabLst>
            </a:pPr>
            <a:r>
              <a:rPr lang="en-US" altLang="en-US" sz="4000" dirty="0" smtClean="0"/>
              <a:t>	</a:t>
            </a:r>
            <a:r>
              <a:rPr lang="en-US" altLang="en-US" sz="2400" dirty="0" smtClean="0">
                <a:solidFill>
                  <a:srgbClr val="C00000"/>
                </a:solidFill>
              </a:rPr>
              <a:t>Sinful </a:t>
            </a:r>
            <a:r>
              <a:rPr lang="en-US" altLang="en-US" sz="2400" u="sng" dirty="0">
                <a:solidFill>
                  <a:srgbClr val="C00000"/>
                </a:solidFill>
              </a:rPr>
              <a:t>motives</a:t>
            </a:r>
            <a:r>
              <a:rPr lang="en-US" altLang="en-US" sz="2400" dirty="0">
                <a:solidFill>
                  <a:srgbClr val="C00000"/>
                </a:solidFill>
              </a:rPr>
              <a:t/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2 Samuel 11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Matthew 21:12-16</a:t>
            </a:r>
          </a:p>
          <a:p>
            <a:pPr marL="1150938" indent="-1150938">
              <a:buNone/>
              <a:tabLst>
                <a:tab pos="693738" algn="l"/>
              </a:tabLst>
            </a:pPr>
            <a:endParaRPr lang="en-US" altLang="en-US" sz="4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0"/>
          <a:stretch/>
        </p:blipFill>
        <p:spPr>
          <a:xfrm>
            <a:off x="6019800" y="3733800"/>
            <a:ext cx="2057400" cy="23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9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09800"/>
            <a:ext cx="7467600" cy="4191000"/>
          </a:xfrm>
        </p:spPr>
        <p:txBody>
          <a:bodyPr/>
          <a:lstStyle/>
          <a:p>
            <a:pPr marL="1150938" indent="-1150938">
              <a:buNone/>
              <a:tabLst>
                <a:tab pos="693738" algn="l"/>
              </a:tabLst>
              <a:defRPr/>
            </a:pPr>
            <a:r>
              <a:rPr lang="en-US" sz="3600" dirty="0" smtClean="0"/>
              <a:t>1.	</a:t>
            </a:r>
            <a:r>
              <a:rPr lang="ru-RU" sz="3600" dirty="0"/>
              <a:t>По поводу </a:t>
            </a:r>
            <a:r>
              <a:rPr lang="ru-RU" sz="3600" u="sng" dirty="0">
                <a:solidFill>
                  <a:srgbClr val="C00000"/>
                </a:solidFill>
              </a:rPr>
              <a:t>целей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/>
              <a:t>и </a:t>
            </a:r>
            <a:r>
              <a:rPr lang="ru-RU" sz="3600" u="sng" dirty="0">
                <a:solidFill>
                  <a:srgbClr val="C00000"/>
                </a:solidFill>
              </a:rPr>
              <a:t>задач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ru-RU" sz="2800" dirty="0"/>
              <a:t>Конфликты на тему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Почему мы в такой </a:t>
            </a:r>
            <a:r>
              <a:rPr lang="ru-RU" sz="2800" dirty="0" smtClean="0"/>
              <a:t>ситуации</a:t>
            </a:r>
            <a:r>
              <a:rPr lang="en-US" sz="2800" dirty="0" smtClean="0"/>
              <a:t>?</a:t>
            </a:r>
            <a:r>
              <a:rPr lang="ru-RU" sz="2800" dirty="0" smtClean="0"/>
              <a:t>»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/>
              <a:t>Конфликты на тему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Что будем </a:t>
            </a:r>
            <a:r>
              <a:rPr lang="ru-RU" sz="2800" dirty="0" smtClean="0"/>
              <a:t>делать</a:t>
            </a:r>
            <a:r>
              <a:rPr lang="en-US" sz="2800" dirty="0" smtClean="0"/>
              <a:t>?</a:t>
            </a:r>
            <a:r>
              <a:rPr lang="ru-RU" sz="2800" dirty="0" smtClean="0"/>
              <a:t>»</a:t>
            </a:r>
            <a:endParaRPr lang="en-US" sz="3600" dirty="0" smtClean="0"/>
          </a:p>
          <a:p>
            <a:pPr marL="1150938" indent="-1150938">
              <a:buNone/>
              <a:tabLst>
                <a:tab pos="693738" algn="l"/>
              </a:tabLst>
              <a:defRPr/>
            </a:pPr>
            <a:r>
              <a:rPr lang="en-US" sz="3600" dirty="0" smtClean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Over </a:t>
            </a:r>
            <a:r>
              <a:rPr lang="en-US" sz="2400" u="sng" dirty="0">
                <a:solidFill>
                  <a:srgbClr val="C00000"/>
                </a:solidFill>
              </a:rPr>
              <a:t>purposes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u="sng" dirty="0">
                <a:solidFill>
                  <a:srgbClr val="C00000"/>
                </a:solidFill>
              </a:rPr>
              <a:t>goals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Why are we here?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What will we do?</a:t>
            </a:r>
          </a:p>
          <a:p>
            <a:pPr marL="1150938" indent="-1150938">
              <a:buNone/>
              <a:tabLst>
                <a:tab pos="693738" algn="l"/>
              </a:tabLst>
              <a:defRPr/>
            </a:pPr>
            <a:endParaRPr lang="en-US" sz="3600" dirty="0" smtClean="0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pPr marL="693738" indent="-693738">
              <a:defRPr/>
            </a:pPr>
            <a:r>
              <a:rPr lang="ru-RU" dirty="0">
                <a:effectLst/>
              </a:rPr>
              <a:t>Б.	Здравые ситуации, в которых возникает конфликт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solidFill>
                  <a:srgbClr val="C00000"/>
                </a:solidFill>
              </a:rPr>
              <a:t>Healthy areas where conflict occurs</a:t>
            </a:r>
            <a:endParaRPr lang="en-US" sz="27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86000"/>
            <a:ext cx="7620000" cy="4191000"/>
          </a:xfrm>
        </p:spPr>
        <p:txBody>
          <a:bodyPr/>
          <a:lstStyle/>
          <a:p>
            <a:pPr marL="693738" indent="-693738">
              <a:buNone/>
              <a:tabLst>
                <a:tab pos="693738" algn="l"/>
                <a:tab pos="1150938" algn="l"/>
              </a:tabLst>
              <a:defRPr/>
            </a:pPr>
            <a:r>
              <a:rPr lang="en-US" sz="3600" dirty="0" smtClean="0"/>
              <a:t>2.	</a:t>
            </a:r>
            <a:r>
              <a:rPr lang="ru-RU" sz="3600" dirty="0"/>
              <a:t>По поводу </a:t>
            </a:r>
            <a:r>
              <a:rPr lang="ru-RU" sz="3600" u="sng" dirty="0">
                <a:solidFill>
                  <a:srgbClr val="C00000"/>
                </a:solidFill>
              </a:rPr>
              <a:t>программ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/>
              <a:t>и </a:t>
            </a:r>
            <a:r>
              <a:rPr lang="ru-RU" sz="3600" u="sng" dirty="0">
                <a:solidFill>
                  <a:srgbClr val="C00000"/>
                </a:solidFill>
              </a:rPr>
              <a:t>методов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	</a:t>
            </a:r>
            <a:r>
              <a:rPr lang="ru-RU" sz="3600" dirty="0" smtClean="0"/>
              <a:t>«</a:t>
            </a:r>
            <a:r>
              <a:rPr lang="ru-RU" sz="3600" dirty="0"/>
              <a:t>Как мы это сделаем?»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</a:t>
            </a:r>
            <a:r>
              <a:rPr lang="ru-RU" sz="3600" dirty="0" smtClean="0"/>
              <a:t>«</a:t>
            </a:r>
            <a:r>
              <a:rPr lang="ru-RU" sz="3600" dirty="0"/>
              <a:t>Кто будет это делать?» </a:t>
            </a:r>
            <a:r>
              <a:rPr lang="en-US" sz="3600" dirty="0" smtClean="0"/>
              <a:t>	</a:t>
            </a:r>
            <a:r>
              <a:rPr lang="ru-RU" sz="3600" dirty="0" smtClean="0"/>
              <a:t>«</a:t>
            </a:r>
            <a:r>
              <a:rPr lang="ru-RU" sz="3600" dirty="0"/>
              <a:t>Когда?»</a:t>
            </a:r>
            <a:endParaRPr lang="en-US" sz="3600" dirty="0" smtClean="0"/>
          </a:p>
          <a:p>
            <a:pPr marL="1150938" indent="-1150938">
              <a:buNone/>
              <a:tabLst>
                <a:tab pos="693738" algn="l"/>
              </a:tabLst>
              <a:defRPr/>
            </a:pPr>
            <a:r>
              <a:rPr lang="en-US" sz="3600" dirty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Over </a:t>
            </a:r>
            <a:r>
              <a:rPr lang="en-US" sz="2400" u="sng" dirty="0">
                <a:solidFill>
                  <a:srgbClr val="C00000"/>
                </a:solidFill>
              </a:rPr>
              <a:t>programs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u="sng" dirty="0">
                <a:solidFill>
                  <a:srgbClr val="C00000"/>
                </a:solidFill>
              </a:rPr>
              <a:t>methods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How will we do it?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Who will do it?  When?</a:t>
            </a:r>
            <a:endParaRPr lang="en-US" sz="3600" dirty="0">
              <a:solidFill>
                <a:srgbClr val="C00000"/>
              </a:solidFill>
            </a:endParaRPr>
          </a:p>
          <a:p>
            <a:pPr marL="1150938" indent="-1150938">
              <a:buNone/>
              <a:tabLst>
                <a:tab pos="693738" algn="l"/>
              </a:tabLst>
              <a:defRPr/>
            </a:pPr>
            <a:endParaRPr lang="en-US" sz="3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pPr marL="693738" indent="-693738">
              <a:defRPr/>
            </a:pPr>
            <a:r>
              <a:rPr lang="ru-RU" dirty="0">
                <a:effectLst/>
              </a:rPr>
              <a:t>Б.	Здравые ситуации, в которых возникает конфликт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solidFill>
                  <a:srgbClr val="C00000"/>
                </a:solidFill>
              </a:rPr>
              <a:t>Healthy areas where conflict occurs</a:t>
            </a:r>
            <a:endParaRPr lang="en-US" sz="2700" dirty="0" smtClean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50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391400" cy="4191000"/>
          </a:xfrm>
        </p:spPr>
        <p:txBody>
          <a:bodyPr>
            <a:normAutofit/>
          </a:bodyPr>
          <a:lstStyle/>
          <a:p>
            <a:pPr marL="693738" indent="-693738">
              <a:buNone/>
              <a:tabLst>
                <a:tab pos="693738" algn="l"/>
                <a:tab pos="1150938" algn="l"/>
              </a:tabLst>
              <a:defRPr/>
            </a:pPr>
            <a:r>
              <a:rPr lang="en-US" sz="4000" dirty="0" smtClean="0"/>
              <a:t>3.	</a:t>
            </a:r>
            <a:r>
              <a:rPr lang="ru-RU" sz="4000" dirty="0"/>
              <a:t>По поводу </a:t>
            </a:r>
            <a:r>
              <a:rPr lang="ru-RU" sz="4000" u="sng" dirty="0">
                <a:solidFill>
                  <a:srgbClr val="C00000"/>
                </a:solidFill>
              </a:rPr>
              <a:t>ценностей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/>
              <a:t>и </a:t>
            </a:r>
            <a:r>
              <a:rPr lang="ru-RU" sz="4000" u="sng" dirty="0">
                <a:solidFill>
                  <a:srgbClr val="C00000"/>
                </a:solidFill>
              </a:rPr>
              <a:t>традиций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   </a:t>
            </a:r>
            <a:r>
              <a:rPr lang="ru-RU" sz="3200" dirty="0"/>
              <a:t>в любой организации, </a:t>
            </a:r>
            <a:r>
              <a:rPr lang="en-US" sz="3200" dirty="0" smtClean="0"/>
              <a:t>	</a:t>
            </a:r>
            <a:r>
              <a:rPr lang="ru-RU" sz="3200" dirty="0" smtClean="0"/>
              <a:t>существующей </a:t>
            </a:r>
            <a:r>
              <a:rPr lang="ru-RU" sz="3200" dirty="0"/>
              <a:t>более 5 лет, </a:t>
            </a:r>
            <a:r>
              <a:rPr lang="en-US" sz="3200" dirty="0" smtClean="0"/>
              <a:t>	</a:t>
            </a:r>
            <a:r>
              <a:rPr lang="ru-RU" sz="3200" dirty="0" smtClean="0"/>
              <a:t>есть </a:t>
            </a:r>
            <a:r>
              <a:rPr lang="ru-RU" sz="3200" dirty="0"/>
              <a:t>свои традиции</a:t>
            </a:r>
            <a:endParaRPr lang="en-US" sz="3200" dirty="0" smtClean="0"/>
          </a:p>
          <a:p>
            <a:pPr marL="693738" indent="-693738">
              <a:buNone/>
              <a:tabLst>
                <a:tab pos="693738" algn="l"/>
                <a:tab pos="11509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3.	Over </a:t>
            </a:r>
            <a:r>
              <a:rPr lang="en-US" sz="2400" u="sng" dirty="0">
                <a:solidFill>
                  <a:srgbClr val="C00000"/>
                </a:solidFill>
              </a:rPr>
              <a:t>values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u="sng" dirty="0">
                <a:solidFill>
                  <a:srgbClr val="C00000"/>
                </a:solidFill>
              </a:rPr>
              <a:t>traditions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	Any </a:t>
            </a:r>
            <a:r>
              <a:rPr lang="en-US" sz="2400" dirty="0">
                <a:solidFill>
                  <a:srgbClr val="C00000"/>
                </a:solidFill>
              </a:rPr>
              <a:t>organization over </a:t>
            </a:r>
            <a:r>
              <a:rPr lang="en-US" sz="2400" dirty="0" smtClean="0">
                <a:solidFill>
                  <a:srgbClr val="C00000"/>
                </a:solidFill>
              </a:rPr>
              <a:t>5 </a:t>
            </a:r>
            <a:r>
              <a:rPr lang="en-US" sz="2400" dirty="0">
                <a:solidFill>
                  <a:srgbClr val="C00000"/>
                </a:solidFill>
              </a:rPr>
              <a:t>years old </a:t>
            </a:r>
            <a:r>
              <a:rPr lang="en-US" sz="2400" dirty="0" smtClean="0">
                <a:solidFill>
                  <a:srgbClr val="C00000"/>
                </a:solidFill>
              </a:rPr>
              <a:t>has 	traditions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pPr marL="693738" indent="-693738">
              <a:defRPr/>
            </a:pPr>
            <a:r>
              <a:rPr lang="ru-RU" dirty="0">
                <a:effectLst/>
              </a:rPr>
              <a:t>Б.	Здравые ситуации, в которых возникает конфликт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solidFill>
                  <a:srgbClr val="C00000"/>
                </a:solidFill>
              </a:rPr>
              <a:t>Healthy areas where conflict occurs</a:t>
            </a:r>
            <a:endParaRPr lang="en-US" sz="27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382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600" dirty="0"/>
              <a:t>Как ты реагируешь на </a:t>
            </a:r>
            <a:r>
              <a:rPr lang="ru-RU" sz="3600" dirty="0" smtClean="0"/>
              <a:t>конфликт</a:t>
            </a:r>
            <a:r>
              <a:rPr lang="en-US" sz="3600" dirty="0" smtClean="0"/>
              <a:t>?</a:t>
            </a:r>
            <a:r>
              <a:rPr lang="en-US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br>
              <a:rPr lang="en-US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sz="2000" kern="0" dirty="0" smtClean="0">
                <a:solidFill>
                  <a:srgbClr val="C00000"/>
                </a:solidFill>
                <a:latin typeface="Tahoma"/>
              </a:rPr>
              <a:t>How </a:t>
            </a:r>
            <a:r>
              <a:rPr lang="en-US" sz="2000" kern="0" dirty="0">
                <a:solidFill>
                  <a:srgbClr val="C00000"/>
                </a:solidFill>
                <a:latin typeface="Tahoma"/>
              </a:rPr>
              <a:t>do you respond to conflict?</a:t>
            </a:r>
          </a:p>
          <a:p>
            <a:pPr>
              <a:spcAft>
                <a:spcPts val="2400"/>
              </a:spcAft>
            </a:pPr>
            <a:r>
              <a:rPr lang="ru-RU" sz="3600" kern="0" dirty="0" smtClean="0">
                <a:solidFill>
                  <a:schemeClr val="tx1"/>
                </a:solidFill>
                <a:latin typeface="Tahoma"/>
              </a:rPr>
              <a:t>Как реагирует на конфликт твой супруг/супруга</a:t>
            </a:r>
            <a:r>
              <a:rPr lang="en-US" sz="3600" kern="0" dirty="0" smtClean="0">
                <a:solidFill>
                  <a:schemeClr val="tx1"/>
                </a:solidFill>
                <a:latin typeface="Tahoma"/>
              </a:rPr>
              <a:t>?</a:t>
            </a:r>
            <a:r>
              <a:rPr lang="en-US" sz="3600" kern="0" dirty="0">
                <a:solidFill>
                  <a:schemeClr val="tx1"/>
                </a:solidFill>
                <a:latin typeface="Tahoma"/>
              </a:rPr>
              <a:t/>
            </a:r>
            <a:br>
              <a:rPr lang="en-US" sz="3600" kern="0" dirty="0">
                <a:solidFill>
                  <a:schemeClr val="tx1"/>
                </a:solidFill>
                <a:latin typeface="Tahoma"/>
              </a:rPr>
            </a:br>
            <a:r>
              <a:rPr lang="en-US" sz="2000" kern="0" dirty="0">
                <a:solidFill>
                  <a:srgbClr val="C00000"/>
                </a:solidFill>
                <a:latin typeface="Tahoma"/>
              </a:rPr>
              <a:t>How does your spouse respond to conflict?</a:t>
            </a:r>
          </a:p>
          <a:p>
            <a:pPr>
              <a:spcAft>
                <a:spcPts val="2400"/>
              </a:spcAft>
            </a:pPr>
            <a:r>
              <a:rPr lang="ru-RU" sz="3600" kern="0" dirty="0" smtClean="0">
                <a:solidFill>
                  <a:schemeClr val="tx1"/>
                </a:solidFill>
                <a:latin typeface="Tahoma"/>
              </a:rPr>
              <a:t>Как реагирует на конфликт ваш ребенок-подросток</a:t>
            </a:r>
            <a:r>
              <a:rPr lang="en-US" sz="3600" kern="0" dirty="0" smtClean="0">
                <a:solidFill>
                  <a:schemeClr val="tx1"/>
                </a:solidFill>
                <a:latin typeface="Tahoma"/>
              </a:rPr>
              <a:t>?</a:t>
            </a:r>
            <a:r>
              <a:rPr lang="en-US" sz="3600" kern="0" dirty="0">
                <a:solidFill>
                  <a:schemeClr val="tx1"/>
                </a:solidFill>
                <a:latin typeface="Tahoma"/>
              </a:rPr>
              <a:t/>
            </a:r>
            <a:br>
              <a:rPr lang="en-US" sz="3600" kern="0" dirty="0">
                <a:solidFill>
                  <a:schemeClr val="tx1"/>
                </a:solidFill>
                <a:latin typeface="Tahoma"/>
              </a:rPr>
            </a:br>
            <a:r>
              <a:rPr lang="en-US" sz="2000" kern="0" dirty="0">
                <a:solidFill>
                  <a:srgbClr val="C00000"/>
                </a:solidFill>
                <a:latin typeface="Tahoma"/>
              </a:rPr>
              <a:t>How does your teen respond to conflict?</a:t>
            </a:r>
          </a:p>
          <a:p>
            <a:pPr>
              <a:spcAft>
                <a:spcPts val="2400"/>
              </a:spcAft>
            </a:pPr>
            <a:r>
              <a:rPr lang="ru-RU" sz="3600" kern="0" dirty="0" smtClean="0">
                <a:solidFill>
                  <a:schemeClr val="tx1"/>
                </a:solidFill>
                <a:latin typeface="Tahoma"/>
              </a:rPr>
              <a:t>Назовите типичные виды реакции людей на конфликт</a:t>
            </a:r>
            <a:r>
              <a:rPr lang="en-US" sz="3600" kern="0" dirty="0" smtClean="0">
                <a:solidFill>
                  <a:schemeClr val="tx1"/>
                </a:solidFill>
                <a:latin typeface="Tahoma"/>
              </a:rPr>
              <a:t>?</a:t>
            </a:r>
            <a:r>
              <a:rPr lang="en-US" sz="3600" kern="0" dirty="0">
                <a:solidFill>
                  <a:schemeClr val="tx1"/>
                </a:solidFill>
                <a:latin typeface="Tahoma"/>
              </a:rPr>
              <a:t/>
            </a:r>
            <a:br>
              <a:rPr lang="en-US" sz="3600" kern="0" dirty="0">
                <a:solidFill>
                  <a:schemeClr val="tx1"/>
                </a:solidFill>
                <a:latin typeface="Tahoma"/>
              </a:rPr>
            </a:br>
            <a:r>
              <a:rPr lang="en-US" sz="2000" kern="0" dirty="0">
                <a:solidFill>
                  <a:srgbClr val="C00000"/>
                </a:solidFill>
                <a:latin typeface="Tahoma"/>
              </a:rPr>
              <a:t>What are some of the typical ways people respond to conflict?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spcAft>
                <a:spcPts val="2400"/>
              </a:spcAft>
            </a:pP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Content Placeholder 3" descr="I win you lose volleybal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/>
          <a:stretch/>
        </p:blipFill>
        <p:spPr>
          <a:xfrm>
            <a:off x="1600200" y="3108304"/>
            <a:ext cx="5562600" cy="42068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5240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ru-RU" sz="4000" dirty="0" smtClean="0">
                <a:effectLst/>
              </a:rPr>
              <a:t>Пять </a:t>
            </a:r>
            <a:r>
              <a:rPr lang="ru-RU" sz="4000" dirty="0">
                <a:effectLst/>
              </a:rPr>
              <a:t>вариантов решения конфликта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700" dirty="0">
                <a:solidFill>
                  <a:srgbClr val="C00000"/>
                </a:solidFill>
              </a:rPr>
              <a:t>Five Options for Dealing with </a:t>
            </a:r>
            <a:r>
              <a:rPr lang="en-US" altLang="en-US" sz="2700" dirty="0" smtClean="0">
                <a:solidFill>
                  <a:srgbClr val="C00000"/>
                </a:solidFill>
              </a:rPr>
              <a:t>Conflict</a:t>
            </a:r>
            <a:endParaRPr lang="en-US" altLang="en-US" sz="2700" b="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/>
            <a:r>
              <a:rPr lang="en-US" altLang="en-US" sz="3600" dirty="0"/>
              <a:t>1. </a:t>
            </a:r>
            <a:r>
              <a:rPr lang="en-US" altLang="en-US" sz="3600" dirty="0" smtClean="0"/>
              <a:t>	</a:t>
            </a:r>
            <a:r>
              <a:rPr lang="ru-RU" sz="3600" dirty="0" smtClean="0"/>
              <a:t>Соревновательность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ru-RU" sz="3600" dirty="0"/>
              <a:t>Я победил – ты проиграл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altLang="en-US" sz="2000" dirty="0">
                <a:solidFill>
                  <a:srgbClr val="C00000"/>
                </a:solidFill>
              </a:rPr>
              <a:t>Competing:  I win—you lose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Content Placeholder 5" descr="Woman running awa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93" y="2408238"/>
            <a:ext cx="527681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600200"/>
          </a:xfrm>
        </p:spPr>
        <p:txBody>
          <a:bodyPr>
            <a:normAutofit fontScale="90000"/>
          </a:bodyPr>
          <a:lstStyle/>
          <a:p>
            <a:pPr marL="693738" lvl="0" indent="-693738"/>
            <a:r>
              <a:rPr lang="en-US" altLang="en-US" sz="4400" dirty="0" smtClean="0"/>
              <a:t>2. </a:t>
            </a:r>
            <a:r>
              <a:rPr lang="ru-RU" sz="4400" dirty="0">
                <a:effectLst/>
              </a:rPr>
              <a:t>Избегание</a:t>
            </a:r>
            <a:r>
              <a:rPr lang="en-US" sz="4400" dirty="0">
                <a:effectLst/>
              </a:rPr>
              <a:t>: 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ru-RU" sz="4400" dirty="0" smtClean="0">
                <a:effectLst/>
              </a:rPr>
              <a:t>Я </a:t>
            </a:r>
            <a:r>
              <a:rPr lang="ru-RU" sz="4400" dirty="0">
                <a:effectLst/>
              </a:rPr>
              <a:t>удаляюсь, отступаю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r>
              <a:rPr lang="en-US" altLang="en-US" sz="2700" dirty="0" smtClean="0">
                <a:solidFill>
                  <a:srgbClr val="C00000"/>
                </a:solidFill>
              </a:rPr>
              <a:t>Avoiding:  I want 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4" descr="TEENS 3 fac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3222558"/>
            <a:ext cx="4075176" cy="23400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2743200"/>
          </a:xfrm>
        </p:spPr>
        <p:txBody>
          <a:bodyPr>
            <a:normAutofit fontScale="90000"/>
          </a:bodyPr>
          <a:lstStyle/>
          <a:p>
            <a:pPr marL="690563" lvl="0" indent="-690563"/>
            <a:r>
              <a:rPr lang="en-US" altLang="en-US" sz="4400" dirty="0" smtClean="0"/>
              <a:t>3.	</a:t>
            </a:r>
            <a:r>
              <a:rPr lang="ru-RU" sz="4400" dirty="0">
                <a:effectLst/>
              </a:rPr>
              <a:t>Приспосабливание: 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ru-RU" sz="4400" dirty="0" smtClean="0">
                <a:effectLst/>
              </a:rPr>
              <a:t>Я </a:t>
            </a:r>
            <a:r>
              <a:rPr lang="ru-RU" sz="4400" dirty="0">
                <a:effectLst/>
              </a:rPr>
              <a:t>сдамся, чтобы сохранить хорошие отношения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r>
              <a:rPr lang="en-US" altLang="en-US" sz="2700" dirty="0" smtClean="0">
                <a:solidFill>
                  <a:srgbClr val="C00000"/>
                </a:solidFill>
              </a:rPr>
              <a:t>Accommodating </a:t>
            </a:r>
            <a:br>
              <a:rPr lang="en-US" altLang="en-US" sz="2700" dirty="0" smtClean="0">
                <a:solidFill>
                  <a:srgbClr val="C00000"/>
                </a:solidFill>
              </a:rPr>
            </a:br>
            <a:r>
              <a:rPr lang="en-US" altLang="en-US" sz="2700" dirty="0" smtClean="0">
                <a:solidFill>
                  <a:srgbClr val="C00000"/>
                </a:solidFill>
              </a:rPr>
              <a:t>– I will give in for good relations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Content Placeholder 4" descr="Compromise lin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27903" y="2332038"/>
            <a:ext cx="5088194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600200"/>
          </a:xfrm>
        </p:spPr>
        <p:txBody>
          <a:bodyPr>
            <a:normAutofit fontScale="90000"/>
          </a:bodyPr>
          <a:lstStyle/>
          <a:p>
            <a:pPr marL="693738" indent="-693738"/>
            <a:r>
              <a:rPr lang="en-US" altLang="en-US" sz="4400" dirty="0" smtClean="0"/>
              <a:t>4.	</a:t>
            </a:r>
            <a:r>
              <a:rPr lang="ru-RU" sz="4000" dirty="0">
                <a:effectLst/>
              </a:rPr>
              <a:t>Компромисс: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ru-RU" sz="4000" dirty="0" smtClean="0">
                <a:effectLst/>
              </a:rPr>
              <a:t>Встретимся </a:t>
            </a:r>
            <a:r>
              <a:rPr lang="ru-RU" sz="4000" dirty="0">
                <a:effectLst/>
              </a:rPr>
              <a:t>на </a:t>
            </a:r>
            <a:r>
              <a:rPr lang="ru-RU" sz="4000" dirty="0" smtClean="0">
                <a:effectLst/>
              </a:rPr>
              <a:t>середине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altLang="en-US" sz="2700" dirty="0" smtClean="0">
                <a:solidFill>
                  <a:srgbClr val="C00000"/>
                </a:solidFill>
              </a:rPr>
              <a:t>Compromising </a:t>
            </a:r>
            <a:br>
              <a:rPr lang="en-US" altLang="en-US" sz="2700" dirty="0" smtClean="0">
                <a:solidFill>
                  <a:srgbClr val="C00000"/>
                </a:solidFill>
              </a:rPr>
            </a:br>
            <a:r>
              <a:rPr lang="en-US" altLang="en-US" sz="2700" dirty="0" smtClean="0">
                <a:solidFill>
                  <a:srgbClr val="C00000"/>
                </a:solidFill>
              </a:rPr>
              <a:t>– I will meet you half way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Content Placeholder 4" descr="Back man and son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71800"/>
            <a:ext cx="3982744" cy="32977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2514600"/>
          </a:xfrm>
        </p:spPr>
        <p:txBody>
          <a:bodyPr>
            <a:normAutofit fontScale="90000"/>
          </a:bodyPr>
          <a:lstStyle/>
          <a:p>
            <a:pPr marL="693738" lvl="0" indent="-693738"/>
            <a:r>
              <a:rPr lang="en-US" altLang="en-US" sz="4400" dirty="0" smtClean="0"/>
              <a:t>5. </a:t>
            </a:r>
            <a:r>
              <a:rPr lang="ru-RU" sz="4000" dirty="0">
                <a:effectLst/>
              </a:rPr>
              <a:t>Сотрудничество: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ru-RU" sz="4000" dirty="0" smtClean="0">
                <a:effectLst/>
              </a:rPr>
              <a:t>Я </a:t>
            </a:r>
            <a:r>
              <a:rPr lang="ru-RU" sz="4000" dirty="0">
                <a:effectLst/>
              </a:rPr>
              <a:t>могу заботиться о тебе и противостоять одновременно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altLang="en-US" sz="2700" dirty="0" smtClean="0">
                <a:solidFill>
                  <a:srgbClr val="C00000"/>
                </a:solidFill>
              </a:rPr>
              <a:t>Collaborating</a:t>
            </a:r>
            <a:br>
              <a:rPr lang="en-US" altLang="en-US" sz="2700" dirty="0" smtClean="0">
                <a:solidFill>
                  <a:srgbClr val="C00000"/>
                </a:solidFill>
              </a:rPr>
            </a:br>
            <a:r>
              <a:rPr lang="en-US" altLang="en-US" sz="2700" dirty="0" smtClean="0">
                <a:solidFill>
                  <a:srgbClr val="C00000"/>
                </a:solidFill>
              </a:rPr>
              <a:t>—I can care and confront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ru-RU" dirty="0" smtClean="0"/>
              <a:t>Твою жизнь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Your </a:t>
            </a:r>
            <a:r>
              <a:rPr lang="en-US" sz="2000" dirty="0">
                <a:solidFill>
                  <a:srgbClr val="C00000"/>
                </a:solidFill>
              </a:rPr>
              <a:t>life</a:t>
            </a:r>
          </a:p>
          <a:p>
            <a:pPr>
              <a:spcAft>
                <a:spcPts val="2400"/>
              </a:spcAft>
              <a:defRPr/>
            </a:pPr>
            <a:r>
              <a:rPr lang="ru-RU" dirty="0" smtClean="0"/>
              <a:t>Твою семью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Your </a:t>
            </a:r>
            <a:r>
              <a:rPr lang="en-US" sz="2000" dirty="0">
                <a:solidFill>
                  <a:srgbClr val="C00000"/>
                </a:solidFill>
              </a:rPr>
              <a:t>family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spcAft>
                <a:spcPts val="2400"/>
              </a:spcAft>
              <a:defRPr/>
            </a:pPr>
            <a:r>
              <a:rPr lang="ru-RU" dirty="0" smtClean="0"/>
              <a:t>Твою работу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rgbClr val="C00000"/>
                </a:solidFill>
              </a:rPr>
              <a:t>Your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Как конфликт влияет на тебя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How does conflict affect you?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00300"/>
            <a:ext cx="4514850" cy="3009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001000" cy="4648200"/>
          </a:xfrm>
        </p:spPr>
        <p:txBody>
          <a:bodyPr>
            <a:normAutofit lnSpcReduction="10000"/>
          </a:bodyPr>
          <a:lstStyle/>
          <a:p>
            <a:pPr marL="4763" indent="-4763">
              <a:spcAft>
                <a:spcPts val="1800"/>
              </a:spcAft>
              <a:buFontTx/>
              <a:buNone/>
              <a:defRPr/>
            </a:pPr>
            <a:r>
              <a:rPr lang="ru-RU" sz="3200" dirty="0"/>
              <a:t>Наибольшей эффективности в противостоянии конфликту мы достигаем не тогда, когда пытаемся </a:t>
            </a:r>
            <a:r>
              <a:rPr lang="ru-RU" sz="3200" b="1" u="sng" dirty="0">
                <a:solidFill>
                  <a:srgbClr val="C00000"/>
                </a:solidFill>
              </a:rPr>
              <a:t>изменить</a:t>
            </a:r>
            <a:r>
              <a:rPr lang="ru-RU" sz="3200" dirty="0"/>
              <a:t> другого человека, а тогда, когда пытаемся помочь ему более </a:t>
            </a:r>
            <a:r>
              <a:rPr lang="ru-RU" sz="3200" b="1" u="sng" dirty="0">
                <a:solidFill>
                  <a:srgbClr val="C00000"/>
                </a:solidFill>
              </a:rPr>
              <a:t>точно увидеть</a:t>
            </a:r>
            <a:r>
              <a:rPr lang="ru-RU" sz="3200" dirty="0"/>
              <a:t> </a:t>
            </a:r>
            <a:r>
              <a:rPr lang="ru-RU" sz="3200" dirty="0" smtClean="0"/>
              <a:t>себя.</a:t>
            </a:r>
            <a:endParaRPr lang="en-US" sz="3200" dirty="0" smtClean="0"/>
          </a:p>
          <a:p>
            <a:pPr marL="4763" indent="-4763">
              <a:buFontTx/>
              <a:buNone/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We are most useful in confronting conflict when we are not so much trying to </a:t>
            </a:r>
            <a:r>
              <a:rPr lang="en-US" sz="2600" b="1" u="sng" dirty="0" smtClean="0">
                <a:solidFill>
                  <a:srgbClr val="C00000"/>
                </a:solidFill>
              </a:rPr>
              <a:t>change</a:t>
            </a:r>
            <a:r>
              <a:rPr lang="en-US" sz="2600" dirty="0" smtClean="0">
                <a:solidFill>
                  <a:srgbClr val="C00000"/>
                </a:solidFill>
              </a:rPr>
              <a:t> another person as we are trying to help them </a:t>
            </a:r>
            <a:r>
              <a:rPr lang="en-US" sz="2600" b="1" u="sng" dirty="0" smtClean="0">
                <a:solidFill>
                  <a:srgbClr val="C00000"/>
                </a:solidFill>
              </a:rPr>
              <a:t>see</a:t>
            </a:r>
            <a:r>
              <a:rPr lang="en-US" sz="2600" dirty="0" smtClean="0">
                <a:solidFill>
                  <a:srgbClr val="C00000"/>
                </a:solidFill>
              </a:rPr>
              <a:t> themselves more </a:t>
            </a:r>
            <a:r>
              <a:rPr lang="en-US" sz="2600" b="1" u="sng" dirty="0" smtClean="0">
                <a:solidFill>
                  <a:srgbClr val="C00000"/>
                </a:solidFill>
              </a:rPr>
              <a:t>accurately</a:t>
            </a:r>
            <a:r>
              <a:rPr lang="en-US" sz="26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Ключевая </a:t>
            </a:r>
            <a:r>
              <a:rPr lang="ru-RU" dirty="0" smtClean="0"/>
              <a:t>истина</a:t>
            </a:r>
            <a:r>
              <a:rPr lang="en-US" dirty="0" smtClean="0"/>
              <a:t>   </a:t>
            </a:r>
            <a:r>
              <a:rPr lang="en-US" sz="2400" dirty="0" smtClean="0">
                <a:solidFill>
                  <a:srgbClr val="C00000"/>
                </a:solidFill>
              </a:rPr>
              <a:t>Key truth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652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534400" cy="5791200"/>
          </a:xfrm>
        </p:spPr>
        <p:txBody>
          <a:bodyPr>
            <a:normAutofit fontScale="92500" lnSpcReduction="10000"/>
          </a:bodyPr>
          <a:lstStyle/>
          <a:p>
            <a:pPr marL="690563" indent="-690563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AutoNum type="arabicPeriod"/>
            </a:pPr>
            <a:r>
              <a:rPr kumimoji="1" lang="ru-RU" sz="3200" dirty="0" smtClean="0">
                <a:solidFill>
                  <a:srgbClr val="323232"/>
                </a:solidFill>
                <a:latin typeface="Tahoma" pitchFamily="34" charset="0"/>
              </a:rPr>
              <a:t>Соревновательность</a:t>
            </a:r>
            <a:r>
              <a:rPr kumimoji="1" lang="en-US" sz="3200" dirty="0">
                <a:solidFill>
                  <a:srgbClr val="323232"/>
                </a:solidFill>
                <a:latin typeface="Tahoma" pitchFamily="34" charset="0"/>
              </a:rPr>
              <a:t>: </a:t>
            </a:r>
            <a:br>
              <a:rPr kumimoji="1" lang="en-US" sz="3200" dirty="0">
                <a:solidFill>
                  <a:srgbClr val="323232"/>
                </a:solidFill>
                <a:latin typeface="Tahoma" pitchFamily="34" charset="0"/>
              </a:rPr>
            </a:br>
            <a:r>
              <a:rPr kumimoji="1" lang="ru-RU" sz="3200" dirty="0">
                <a:solidFill>
                  <a:srgbClr val="323232"/>
                </a:solidFill>
                <a:latin typeface="Tahoma" pitchFamily="34" charset="0"/>
              </a:rPr>
              <a:t>Я победил – ты </a:t>
            </a:r>
            <a:r>
              <a:rPr kumimoji="1" lang="ru-RU" sz="3200" dirty="0" smtClean="0">
                <a:solidFill>
                  <a:srgbClr val="323232"/>
                </a:solidFill>
                <a:latin typeface="Tahoma" pitchFamily="34" charset="0"/>
              </a:rPr>
              <a:t>проиграл</a:t>
            </a:r>
            <a:r>
              <a:rPr kumimoji="1" lang="en-US" sz="3200" dirty="0" smtClean="0">
                <a:solidFill>
                  <a:srgbClr val="323232"/>
                </a:solidFill>
                <a:latin typeface="Tahoma" pitchFamily="34" charset="0"/>
              </a:rPr>
              <a:t/>
            </a:r>
            <a:br>
              <a:rPr kumimoji="1" lang="en-US" sz="3200" dirty="0" smtClean="0">
                <a:solidFill>
                  <a:srgbClr val="323232"/>
                </a:solidFill>
                <a:latin typeface="Tahoma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Марка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3:1-6  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Матфея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21:12-13</a:t>
            </a:r>
            <a:r>
              <a:rPr kumimoji="1" lang="en-US" sz="4400" dirty="0">
                <a:solidFill>
                  <a:srgbClr val="323232"/>
                </a:solidFill>
                <a:latin typeface="Tahoma" pitchFamily="34" charset="0"/>
              </a:rPr>
              <a:t/>
            </a:r>
            <a:br>
              <a:rPr kumimoji="1" lang="en-US" sz="4400" dirty="0">
                <a:solidFill>
                  <a:srgbClr val="323232"/>
                </a:solidFill>
                <a:latin typeface="Tahoma" pitchFamily="34" charset="0"/>
              </a:rPr>
            </a:br>
            <a:r>
              <a:rPr kumimoji="1" lang="en-US" altLang="en-US" sz="2400" dirty="0" smtClean="0">
                <a:solidFill>
                  <a:srgbClr val="C00000"/>
                </a:solidFill>
                <a:latin typeface="Tahoma" pitchFamily="34" charset="0"/>
              </a:rPr>
              <a:t>Competing</a:t>
            </a:r>
            <a:r>
              <a:rPr kumimoji="1" lang="en-US" altLang="en-US" sz="2400" dirty="0">
                <a:solidFill>
                  <a:srgbClr val="C00000"/>
                </a:solidFill>
                <a:latin typeface="Tahoma" pitchFamily="34" charset="0"/>
              </a:rPr>
              <a:t>:  I win—you </a:t>
            </a:r>
            <a:r>
              <a:rPr kumimoji="1" lang="en-US" altLang="en-US" sz="2400" dirty="0" smtClean="0">
                <a:solidFill>
                  <a:srgbClr val="C00000"/>
                </a:solidFill>
                <a:latin typeface="Tahoma" pitchFamily="34" charset="0"/>
              </a:rPr>
              <a:t>lose</a:t>
            </a:r>
            <a:br>
              <a:rPr kumimoji="1" lang="en-US" altLang="en-US" sz="2400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kumimoji="1" lang="en-US" altLang="en-US" sz="2400" dirty="0" smtClean="0">
                <a:solidFill>
                  <a:srgbClr val="C00000"/>
                </a:solidFill>
                <a:latin typeface="Tahoma" pitchFamily="34" charset="0"/>
              </a:rPr>
              <a:t>Mark </a:t>
            </a:r>
            <a:r>
              <a:rPr kumimoji="1" lang="en-US" altLang="en-US" sz="2400" dirty="0">
                <a:solidFill>
                  <a:srgbClr val="C00000"/>
                </a:solidFill>
                <a:latin typeface="Tahoma" pitchFamily="34" charset="0"/>
              </a:rPr>
              <a:t>3:1-6    Matthew </a:t>
            </a:r>
            <a:r>
              <a:rPr kumimoji="1" lang="en-US" altLang="en-US" sz="2400" dirty="0" smtClean="0">
                <a:solidFill>
                  <a:srgbClr val="C00000"/>
                </a:solidFill>
                <a:latin typeface="Tahoma" pitchFamily="34" charset="0"/>
              </a:rPr>
              <a:t>21:12-13</a:t>
            </a:r>
            <a:endParaRPr lang="en-US" altLang="en-US" sz="2400" dirty="0"/>
          </a:p>
          <a:p>
            <a:pPr marL="690563" indent="-690563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 3"/>
              <a:buAutoNum type="arabicPeriod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Избегание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удаляюсь, отступаю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Иоанна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6:1-15</a:t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Avoiding:  I want out, I’ll withdraw</a:t>
            </a:r>
            <a:b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6:1-15</a:t>
            </a:r>
          </a:p>
          <a:p>
            <a:pPr marL="690563" indent="-690563">
              <a:lnSpc>
                <a:spcPct val="90000"/>
              </a:lnSpc>
              <a:buNone/>
              <a:defRPr/>
            </a:pPr>
            <a:r>
              <a:rPr lang="en-US" sz="3100" dirty="0" smtClean="0">
                <a:solidFill>
                  <a:schemeClr val="tx2"/>
                </a:solidFill>
              </a:rPr>
              <a:t>3.	</a:t>
            </a:r>
            <a:r>
              <a:rPr lang="ru-RU" sz="3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Приспосабливание</a:t>
            </a:r>
            <a:r>
              <a:rPr lang="ru-RU" sz="3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Я сдамся, чтобы сохранить хорошие отношения</a:t>
            </a:r>
            <a: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b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Марка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5:1-20  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Иоанна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4:1-38</a:t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Accommodating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I’ll give in for good relations    </a:t>
            </a:r>
            <a:b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5:1-20   John 4:1-38</a:t>
            </a:r>
          </a:p>
          <a:p>
            <a:pPr marL="690563" indent="-690563">
              <a:lnSpc>
                <a:spcPct val="90000"/>
              </a:lnSpc>
              <a:buNone/>
              <a:defRPr/>
            </a:pP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323232"/>
                </a:solidFill>
                <a:effectLst/>
              </a:rPr>
              <a:t>Пять вариантов решения конфликта</a:t>
            </a:r>
            <a:r>
              <a:rPr lang="en-US" altLang="en-US" sz="3600" dirty="0">
                <a:solidFill>
                  <a:srgbClr val="323232"/>
                </a:solidFill>
              </a:rPr>
              <a:t/>
            </a:r>
            <a:br>
              <a:rPr lang="en-US" altLang="en-US" sz="3600" dirty="0">
                <a:solidFill>
                  <a:srgbClr val="323232"/>
                </a:solidFill>
              </a:rPr>
            </a:br>
            <a:r>
              <a:rPr lang="en-US" altLang="en-US" sz="2700" dirty="0">
                <a:solidFill>
                  <a:srgbClr val="C00000"/>
                </a:solidFill>
              </a:rPr>
              <a:t>Five Options for Dealing with Conflict</a:t>
            </a:r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5410200"/>
          </a:xfrm>
        </p:spPr>
        <p:txBody>
          <a:bodyPr>
            <a:normAutofit/>
          </a:bodyPr>
          <a:lstStyle/>
          <a:p>
            <a:pPr marL="690563" indent="-690563">
              <a:lnSpc>
                <a:spcPct val="90000"/>
              </a:lnSpc>
              <a:buNone/>
              <a:defRPr/>
            </a:pPr>
            <a:r>
              <a:rPr lang="en-US" sz="3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Компромисс: Встретимся на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середине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Матфея</a:t>
            </a:r>
            <a:r>
              <a:rPr lang="ru-RU" sz="3200" dirty="0"/>
              <a:t> </a:t>
            </a:r>
            <a: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21:23-27 </a:t>
            </a:r>
            <a:b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Compromising:  I’ll meet you halfway</a:t>
            </a:r>
            <a:br>
              <a:rPr lang="en-US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21:23-27</a:t>
            </a:r>
            <a:br>
              <a:rPr lang="en-US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690563">
              <a:lnSpc>
                <a:spcPct val="90000"/>
              </a:lnSpc>
              <a:buNone/>
              <a:defRPr/>
            </a:pPr>
            <a: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</a:t>
            </a:r>
            <a: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Сотрудничество</a:t>
            </a:r>
            <a:r>
              <a:rPr lang="ru-RU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Я могу заботиться о тебе и противостоять одновременно</a:t>
            </a:r>
            <a: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Иоанна </a:t>
            </a:r>
            <a:r>
              <a:rPr lang="en-US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8:1-11</a:t>
            </a:r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Collaborating:  I can care and confront</a:t>
            </a:r>
            <a:br>
              <a:rPr lang="en-US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US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8:1-11</a:t>
            </a:r>
            <a:endParaRPr lang="en-US" sz="2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323232"/>
                </a:solidFill>
                <a:effectLst/>
              </a:rPr>
              <a:t>Пять вариантов решения конфликта</a:t>
            </a:r>
            <a:r>
              <a:rPr lang="en-US" altLang="en-US" sz="3600" dirty="0">
                <a:solidFill>
                  <a:srgbClr val="323232"/>
                </a:solidFill>
              </a:rPr>
              <a:t/>
            </a:r>
            <a:br>
              <a:rPr lang="en-US" altLang="en-US" sz="3600" dirty="0">
                <a:solidFill>
                  <a:srgbClr val="323232"/>
                </a:solidFill>
              </a:rPr>
            </a:br>
            <a:r>
              <a:rPr lang="en-US" altLang="en-US" sz="2700" dirty="0">
                <a:solidFill>
                  <a:srgbClr val="C00000"/>
                </a:solidFill>
              </a:rPr>
              <a:t>Five Options for Dealing with Conflict</a:t>
            </a:r>
            <a:endParaRPr lang="en-US" sz="3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4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Личная оценка твоего прошлого опыта конфликтных </a:t>
            </a:r>
            <a:r>
              <a:rPr lang="ru-RU" dirty="0" smtClean="0">
                <a:effectLst/>
              </a:rPr>
              <a:t>ситуаций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</a:rPr>
              <a:t>Personal assessment of your past experiences with conflict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286250" cy="285750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2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305800" cy="4953000"/>
          </a:xfrm>
        </p:spPr>
        <p:txBody>
          <a:bodyPr/>
          <a:lstStyle/>
          <a:p>
            <a:pPr marL="914400" lvl="1" indent="-914400">
              <a:lnSpc>
                <a:spcPct val="90000"/>
              </a:lnSpc>
              <a:buFontTx/>
              <a:buNone/>
              <a:tabLst>
                <a:tab pos="465138" algn="l"/>
              </a:tabLst>
              <a:defRPr/>
            </a:pPr>
            <a:r>
              <a:rPr lang="en-US" sz="2200" u="sng" dirty="0"/>
              <a:t>	</a:t>
            </a:r>
            <a:r>
              <a:rPr lang="en-US" sz="2200" dirty="0" smtClean="0"/>
              <a:t>1.	</a:t>
            </a:r>
            <a:r>
              <a:rPr lang="ru-RU" sz="2200" dirty="0"/>
              <a:t>Насколько крупной проблемой в твоей жизни были конфликты</a:t>
            </a:r>
            <a:r>
              <a:rPr lang="en-US" sz="2200" dirty="0" smtClean="0"/>
              <a:t>?</a:t>
            </a:r>
          </a:p>
          <a:p>
            <a:pPr marL="914400" indent="-91440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100" dirty="0" smtClean="0"/>
              <a:t>			</a:t>
            </a:r>
            <a:r>
              <a:rPr lang="en-US" sz="1800" dirty="0" smtClean="0"/>
              <a:t>1= </a:t>
            </a:r>
            <a:r>
              <a:rPr lang="ru-RU" sz="1800" dirty="0"/>
              <a:t>небольшой проблемой       10=огромной проблемой</a:t>
            </a:r>
            <a:endParaRPr lang="en-US" sz="1800" dirty="0" smtClean="0"/>
          </a:p>
          <a:p>
            <a:pPr marL="914400" indent="-914400">
              <a:lnSpc>
                <a:spcPct val="90000"/>
              </a:lnSpc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200" u="sng" dirty="0"/>
              <a:t>	</a:t>
            </a:r>
            <a:r>
              <a:rPr lang="en-US" sz="2200" dirty="0" smtClean="0"/>
              <a:t>2.	</a:t>
            </a:r>
            <a:r>
              <a:rPr lang="ru-RU" sz="2200" dirty="0"/>
              <a:t>Когда ты был ребенком и подростком, как часто у тебя возникали конфликты</a:t>
            </a:r>
            <a:r>
              <a:rPr lang="en-US" sz="2200" dirty="0" smtClean="0"/>
              <a:t>?</a:t>
            </a:r>
          </a:p>
          <a:p>
            <a:pPr marL="914400" indent="-91440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100" dirty="0" smtClean="0"/>
              <a:t>	</a:t>
            </a:r>
            <a:r>
              <a:rPr lang="en-US" sz="1800" dirty="0" smtClean="0"/>
              <a:t>		1=</a:t>
            </a:r>
            <a:r>
              <a:rPr lang="ru-RU" sz="1800" dirty="0"/>
              <a:t>редко</a:t>
            </a:r>
            <a:r>
              <a:rPr lang="en-US" sz="1800" dirty="0"/>
              <a:t>e</a:t>
            </a:r>
            <a:r>
              <a:rPr lang="ru-RU" sz="1800" dirty="0"/>
              <a:t>       10=очень часто</a:t>
            </a:r>
            <a:endParaRPr lang="en-US" sz="1800" dirty="0" smtClean="0"/>
          </a:p>
          <a:p>
            <a:pPr marL="914400" indent="-914400">
              <a:lnSpc>
                <a:spcPct val="90000"/>
              </a:lnSpc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200" u="sng" dirty="0"/>
              <a:t>	</a:t>
            </a:r>
            <a:r>
              <a:rPr lang="en-US" sz="2200" dirty="0" smtClean="0"/>
              <a:t>3.	</a:t>
            </a:r>
            <a:r>
              <a:rPr lang="ru-RU" sz="2200" dirty="0"/>
              <a:t>Насколько сильно ты переживал из-за конфликтов</a:t>
            </a:r>
            <a:r>
              <a:rPr lang="en-US" sz="2200" dirty="0" smtClean="0"/>
              <a:t>?</a:t>
            </a:r>
          </a:p>
          <a:p>
            <a:pPr marL="914400" indent="-91440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1800" dirty="0" smtClean="0"/>
              <a:t>			1=</a:t>
            </a:r>
            <a:r>
              <a:rPr lang="ru-RU" sz="1800" dirty="0"/>
              <a:t>совсем не переживал       10=очень сильно переживал</a:t>
            </a:r>
            <a:endParaRPr lang="en-US" sz="1800" dirty="0" smtClean="0"/>
          </a:p>
          <a:p>
            <a:pPr marL="914400" indent="-914400">
              <a:lnSpc>
                <a:spcPct val="90000"/>
              </a:lnSpc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200" u="sng" dirty="0"/>
              <a:t>	</a:t>
            </a:r>
            <a:r>
              <a:rPr lang="en-US" sz="2200" dirty="0" smtClean="0"/>
              <a:t>4.	</a:t>
            </a:r>
            <a:r>
              <a:rPr lang="ru-RU" sz="2200" dirty="0"/>
              <a:t>Насколько сильно конфликты навредили тебе</a:t>
            </a:r>
            <a:r>
              <a:rPr lang="en-US" sz="2200" dirty="0" smtClean="0"/>
              <a:t>?</a:t>
            </a:r>
          </a:p>
          <a:p>
            <a:pPr marL="914400" indent="-914400">
              <a:lnSpc>
                <a:spcPct val="90000"/>
              </a:lnSpc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1800" dirty="0" smtClean="0"/>
              <a:t>			1=</a:t>
            </a:r>
            <a:r>
              <a:rPr lang="ru-RU" sz="1800" dirty="0"/>
              <a:t>совсем немного       10=очень сильно</a:t>
            </a:r>
            <a:endParaRPr lang="en-US" sz="1800" dirty="0" smtClean="0"/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800" b="0" dirty="0" smtClean="0">
                <a:solidFill>
                  <a:schemeClr val="tx1"/>
                </a:solidFill>
              </a:rPr>
              <a:t>Ваш прошлый опыт конфликтов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924800" cy="4572000"/>
          </a:xfrm>
        </p:spPr>
        <p:txBody>
          <a:bodyPr/>
          <a:lstStyle/>
          <a:p>
            <a:pPr marL="914400" lvl="1" indent="-914400">
              <a:lnSpc>
                <a:spcPct val="90000"/>
              </a:lnSpc>
              <a:buFontTx/>
              <a:buNone/>
              <a:tabLst>
                <a:tab pos="465138" algn="l"/>
              </a:tabLst>
              <a:defRPr/>
            </a:pPr>
            <a:r>
              <a:rPr lang="en-US" sz="2000" u="sng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1.	How big of a problem has conflict been in your life?</a:t>
            </a:r>
          </a:p>
          <a:p>
            <a:pPr marL="914400" indent="-91440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100" dirty="0" smtClean="0">
                <a:solidFill>
                  <a:srgbClr val="C00000"/>
                </a:solidFill>
              </a:rPr>
              <a:t>			1=small problem       10=big problem</a:t>
            </a:r>
          </a:p>
          <a:p>
            <a:pPr marL="914400" indent="-914400">
              <a:lnSpc>
                <a:spcPct val="90000"/>
              </a:lnSpc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400" u="sng" dirty="0">
                <a:solidFill>
                  <a:srgbClr val="C00000"/>
                </a:solidFill>
              </a:rPr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2.	Growing up as a child &amp; teen, how often was conflict a part of your life?</a:t>
            </a:r>
          </a:p>
          <a:p>
            <a:pPr marL="914400" indent="-91440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100" dirty="0" smtClean="0">
                <a:solidFill>
                  <a:srgbClr val="C00000"/>
                </a:solidFill>
              </a:rPr>
              <a:t>			1=conflict was rare       10=lots of conflict</a:t>
            </a:r>
          </a:p>
          <a:p>
            <a:pPr marL="914400" indent="-914400">
              <a:lnSpc>
                <a:spcPct val="90000"/>
              </a:lnSpc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400" u="sng" dirty="0">
                <a:solidFill>
                  <a:srgbClr val="C00000"/>
                </a:solidFill>
              </a:rPr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3.	How much pain did conflict cause in your life?</a:t>
            </a:r>
          </a:p>
          <a:p>
            <a:pPr marL="914400" indent="-91440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100" dirty="0" smtClean="0">
                <a:solidFill>
                  <a:srgbClr val="C00000"/>
                </a:solidFill>
              </a:rPr>
              <a:t>			1=little pain       10=lots of pain</a:t>
            </a:r>
          </a:p>
          <a:p>
            <a:pPr marL="914400" indent="-914400">
              <a:lnSpc>
                <a:spcPct val="90000"/>
              </a:lnSpc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400" u="sng" dirty="0">
                <a:solidFill>
                  <a:srgbClr val="C00000"/>
                </a:solidFill>
              </a:rPr>
              <a:t>	</a:t>
            </a:r>
            <a:r>
              <a:rPr lang="en-US" sz="2100" dirty="0" smtClean="0">
                <a:solidFill>
                  <a:srgbClr val="C00000"/>
                </a:solidFill>
              </a:rPr>
              <a:t>4.	How much damage did conflict cause in your life?</a:t>
            </a:r>
          </a:p>
          <a:p>
            <a:pPr marL="914400" indent="-914400">
              <a:lnSpc>
                <a:spcPct val="90000"/>
              </a:lnSpc>
              <a:buFontTx/>
              <a:buNone/>
              <a:tabLst>
                <a:tab pos="465138" algn="l"/>
                <a:tab pos="1379538" algn="l"/>
              </a:tabLst>
              <a:defRPr/>
            </a:pPr>
            <a:r>
              <a:rPr lang="en-US" sz="2100" dirty="0" smtClean="0">
                <a:solidFill>
                  <a:srgbClr val="C00000"/>
                </a:solidFill>
              </a:rPr>
              <a:t>			1=very little damage       10=lots of damage</a:t>
            </a: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Your past experiences with conflict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9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257800"/>
          </a:xfrm>
        </p:spPr>
        <p:txBody>
          <a:bodyPr>
            <a:normAutofit fontScale="90000"/>
          </a:bodyPr>
          <a:lstStyle/>
          <a:p>
            <a:r>
              <a:rPr lang="ru-RU" altLang="en-US" sz="3600" dirty="0" smtClean="0">
                <a:solidFill>
                  <a:schemeClr val="tx1"/>
                </a:solidFill>
              </a:rPr>
              <a:t>Некоторые люди используют разные стили решения конфликтов дома и на работе</a:t>
            </a:r>
            <a:r>
              <a:rPr lang="en-US" altLang="en-US" sz="3600" dirty="0" smtClean="0">
                <a:solidFill>
                  <a:schemeClr val="tx1"/>
                </a:solidFill>
              </a:rPr>
              <a:t>.</a:t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600" dirty="0" smtClean="0">
                <a:solidFill>
                  <a:schemeClr val="tx1"/>
                </a:solidFill>
              </a:rPr>
              <a:t/>
            </a:r>
            <a:br>
              <a:rPr lang="en-US" altLang="en-US" sz="600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>--</a:t>
            </a:r>
            <a:r>
              <a:rPr lang="ru-RU" altLang="en-US" sz="3600" dirty="0" smtClean="0">
                <a:solidFill>
                  <a:schemeClr val="tx1"/>
                </a:solidFill>
              </a:rPr>
              <a:t>или по отношению к тем, кто находится у них в подчинении и в отношении равных или вышестоящих людей</a:t>
            </a:r>
            <a:r>
              <a:rPr lang="en-US" altLang="en-US" sz="3600" dirty="0" smtClean="0">
                <a:solidFill>
                  <a:schemeClr val="tx1"/>
                </a:solidFill>
              </a:rPr>
              <a:t>.</a:t>
            </a:r>
            <a:r>
              <a:rPr lang="en-US" altLang="en-US" sz="3600" dirty="0">
                <a:solidFill>
                  <a:schemeClr val="tx1"/>
                </a:solidFill>
              </a:rPr>
              <a:t/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400" dirty="0" smtClean="0">
                <a:solidFill>
                  <a:srgbClr val="C00000"/>
                </a:solidFill>
              </a:rPr>
              <a:t>Some </a:t>
            </a:r>
            <a:r>
              <a:rPr lang="en-US" altLang="en-US" sz="2400" dirty="0">
                <a:solidFill>
                  <a:srgbClr val="C00000"/>
                </a:solidFill>
              </a:rPr>
              <a:t>people use different conflict management styles at home than at work.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1000" dirty="0">
                <a:solidFill>
                  <a:srgbClr val="C00000"/>
                </a:solidFill>
              </a:rPr>
              <a:t/>
            </a:r>
            <a:br>
              <a:rPr lang="en-US" altLang="en-US" sz="10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--or with those under their authority vs. peers and superiors.</a:t>
            </a: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3" descr="person burn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49" y="2668385"/>
            <a:ext cx="6238702" cy="44182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Пытаться решить конфликт с человеком, который использует стиль «я – победитель, ты – проигравший» может быть опасно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It can be dangerous to try to resolve a conflict with a person who uses the </a:t>
            </a:r>
            <a:r>
              <a:rPr lang="en-US" sz="2000" dirty="0" smtClean="0">
                <a:solidFill>
                  <a:srgbClr val="C00000"/>
                </a:solidFill>
              </a:rPr>
              <a:t>“</a:t>
            </a:r>
            <a:r>
              <a:rPr lang="en-US" sz="2000" dirty="0">
                <a:solidFill>
                  <a:srgbClr val="C00000"/>
                </a:solidFill>
              </a:rPr>
              <a:t>I win—you lose” approach.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534400" cy="2971800"/>
          </a:xfrm>
        </p:spPr>
        <p:txBody>
          <a:bodyPr>
            <a:normAutofit/>
          </a:bodyPr>
          <a:lstStyle/>
          <a:p>
            <a:pPr marL="571500" indent="-571500">
              <a:buFontTx/>
              <a:buAutoNum type="alphaUcPeriod"/>
            </a:pPr>
            <a:r>
              <a:rPr lang="ru-RU" sz="3600" b="1" dirty="0"/>
              <a:t>Послания, в центре которых «Я», или послания, в центре которых «Ты</a:t>
            </a:r>
            <a:r>
              <a:rPr lang="ru-RU" sz="3600" b="1" dirty="0" smtClean="0"/>
              <a:t>»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altLang="en-US" sz="2400" dirty="0" smtClean="0">
                <a:solidFill>
                  <a:srgbClr val="C00000"/>
                </a:solidFill>
              </a:rPr>
              <a:t>“I” messages vs. “You” messages</a:t>
            </a:r>
            <a:endParaRPr lang="en-US" altLang="en-US" sz="4000" dirty="0" smtClean="0"/>
          </a:p>
          <a:p>
            <a:pPr marL="571500" indent="-571500">
              <a:buFontTx/>
              <a:buAutoNum type="alphaUcPeriod"/>
            </a:pPr>
            <a:endParaRPr lang="en-US" altLang="en-US" sz="4000" dirty="0" smtClean="0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371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effectLst/>
              </a:rPr>
              <a:t>Основные инструменты управления </a:t>
            </a:r>
            <a:r>
              <a:rPr lang="ru-RU" dirty="0" smtClean="0">
                <a:effectLst/>
              </a:rPr>
              <a:t>конфликтом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700" dirty="0" smtClean="0">
                <a:solidFill>
                  <a:srgbClr val="C00000"/>
                </a:solidFill>
              </a:rPr>
              <a:t>Basic tools for handling conflict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g with e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3250" y="2667000"/>
            <a:ext cx="53975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447800"/>
          </a:xfrm>
        </p:spPr>
        <p:txBody>
          <a:bodyPr>
            <a:normAutofit fontScale="90000"/>
          </a:bodyPr>
          <a:lstStyle/>
          <a:p>
            <a:pPr marL="690563" indent="-690563"/>
            <a:r>
              <a:rPr lang="ru-RU" dirty="0">
                <a:effectLst/>
              </a:rPr>
              <a:t>Б.	Охарактеризуй свой уровень </a:t>
            </a:r>
            <a:r>
              <a:rPr lang="ru-RU" dirty="0" smtClean="0">
                <a:effectLst/>
              </a:rPr>
              <a:t>слушания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700" dirty="0" smtClean="0">
                <a:solidFill>
                  <a:srgbClr val="C00000"/>
                </a:solidFill>
              </a:rPr>
              <a:t>What is your level of listening?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8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35491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ru-RU" dirty="0" smtClean="0"/>
              <a:t>Духовные дары – дары Бога тебе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rgbClr val="C00000"/>
                </a:solidFill>
              </a:rPr>
              <a:t>Spiritual gifts—God’s gifts to you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dirty="0" smtClean="0"/>
              <a:t>Характер</a:t>
            </a:r>
            <a:r>
              <a:rPr lang="en-US" dirty="0" smtClean="0"/>
              <a:t>—</a:t>
            </a:r>
            <a:r>
              <a:rPr lang="ru-RU" dirty="0" smtClean="0"/>
              <a:t>твой дар Богу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Personal </a:t>
            </a:r>
            <a:r>
              <a:rPr lang="en-US" sz="2000" dirty="0">
                <a:solidFill>
                  <a:srgbClr val="C00000"/>
                </a:solidFill>
              </a:rPr>
              <a:t>character—your gift to </a:t>
            </a:r>
            <a:r>
              <a:rPr lang="en-US" sz="2000" dirty="0" smtClean="0">
                <a:solidFill>
                  <a:srgbClr val="C00000"/>
                </a:solidFill>
              </a:rPr>
              <a:t>God</a:t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Духовные дары и характер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Spiritual Gifts vs Personal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SzPct val="100000"/>
              <a:buFont typeface="+mj-lt"/>
              <a:buAutoNum type="arabicPeriod"/>
              <a:tabLst>
                <a:tab pos="5262563" algn="l"/>
              </a:tabLst>
            </a:pPr>
            <a:r>
              <a:rPr lang="ru-RU" dirty="0" smtClean="0"/>
              <a:t>Внутренне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Internal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600"/>
              </a:spcBef>
              <a:buSzPct val="100000"/>
              <a:buFont typeface="+mj-lt"/>
              <a:buAutoNum type="arabicPeriod"/>
              <a:tabLst>
                <a:tab pos="5262563" algn="l"/>
              </a:tabLst>
            </a:pPr>
            <a:r>
              <a:rPr lang="ru-RU" dirty="0"/>
              <a:t>Мои </a:t>
            </a:r>
            <a:r>
              <a:rPr lang="ru-RU" dirty="0" smtClean="0"/>
              <a:t>мысли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My </a:t>
            </a:r>
            <a:r>
              <a:rPr lang="en-US" sz="2000" dirty="0">
                <a:solidFill>
                  <a:srgbClr val="C00000"/>
                </a:solidFill>
              </a:rPr>
              <a:t>thoughts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600"/>
              </a:spcBef>
              <a:buSzPct val="100000"/>
              <a:buFont typeface="+mj-lt"/>
              <a:buAutoNum type="arabicPeriod"/>
              <a:tabLst>
                <a:tab pos="5262563" algn="l"/>
              </a:tabLst>
            </a:pPr>
            <a:r>
              <a:rPr lang="ru-RU" dirty="0"/>
              <a:t>Мои </a:t>
            </a:r>
            <a:r>
              <a:rPr lang="ru-RU" dirty="0" smtClean="0"/>
              <a:t>суждения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My </a:t>
            </a:r>
            <a:r>
              <a:rPr lang="en-US" sz="2000" dirty="0">
                <a:solidFill>
                  <a:srgbClr val="C00000"/>
                </a:solidFill>
              </a:rPr>
              <a:t>judgments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600"/>
              </a:spcBef>
              <a:buSzPct val="100000"/>
              <a:buFont typeface="+mj-lt"/>
              <a:buAutoNum type="arabicPeriod"/>
              <a:tabLst>
                <a:tab pos="5262563" algn="l"/>
              </a:tabLst>
            </a:pPr>
            <a:r>
              <a:rPr lang="ru-RU" dirty="0"/>
              <a:t>Мои </a:t>
            </a:r>
            <a:r>
              <a:rPr lang="ru-RU" dirty="0" smtClean="0"/>
              <a:t>фильтры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My </a:t>
            </a:r>
            <a:r>
              <a:rPr lang="en-US" sz="2000" dirty="0">
                <a:solidFill>
                  <a:srgbClr val="C00000"/>
                </a:solidFill>
              </a:rPr>
              <a:t>filters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600"/>
              </a:spcBef>
              <a:buSzPct val="100000"/>
              <a:buFont typeface="+mj-lt"/>
              <a:buAutoNum type="arabicPeriod"/>
              <a:tabLst>
                <a:tab pos="5262563" algn="l"/>
              </a:tabLst>
            </a:pPr>
            <a:r>
              <a:rPr lang="ru-RU" dirty="0"/>
              <a:t>Как это относится ко </a:t>
            </a:r>
            <a:r>
              <a:rPr lang="ru-RU" dirty="0" smtClean="0"/>
              <a:t>мне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How </a:t>
            </a:r>
            <a:r>
              <a:rPr lang="en-US" sz="2000" dirty="0">
                <a:solidFill>
                  <a:srgbClr val="C00000"/>
                </a:solidFill>
              </a:rPr>
              <a:t>it relates to me</a:t>
            </a:r>
          </a:p>
          <a:p>
            <a:pPr marL="514350" indent="-514350">
              <a:spcBef>
                <a:spcPts val="600"/>
              </a:spcBef>
              <a:buSzPct val="100000"/>
              <a:buFont typeface="+mj-lt"/>
              <a:buAutoNum type="arabicPeriod"/>
              <a:tabLst>
                <a:tab pos="5262563" algn="l"/>
              </a:tabLst>
            </a:pPr>
            <a:r>
              <a:rPr lang="ru-RU" dirty="0"/>
              <a:t>Мои </a:t>
            </a:r>
            <a:r>
              <a:rPr lang="ru-RU" dirty="0" smtClean="0"/>
              <a:t>интересы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My </a:t>
            </a:r>
            <a:r>
              <a:rPr lang="en-US" sz="2000" dirty="0">
                <a:solidFill>
                  <a:srgbClr val="C00000"/>
                </a:solidFill>
              </a:rPr>
              <a:t>interests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600"/>
              </a:spcBef>
              <a:buSzPct val="100000"/>
              <a:buFont typeface="+mj-lt"/>
              <a:buAutoNum type="arabicPeriod"/>
              <a:tabLst>
                <a:tab pos="5262563" algn="l"/>
              </a:tabLst>
            </a:pPr>
            <a:r>
              <a:rPr lang="ru-RU" dirty="0"/>
              <a:t>Моя программа </a:t>
            </a:r>
            <a:r>
              <a:rPr lang="ru-RU" dirty="0" smtClean="0"/>
              <a:t>действий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My </a:t>
            </a:r>
            <a:r>
              <a:rPr lang="en-US" sz="2000" dirty="0">
                <a:solidFill>
                  <a:srgbClr val="C00000"/>
                </a:solidFill>
              </a:rPr>
              <a:t>agenda</a:t>
            </a:r>
            <a:endParaRPr lang="en-US" dirty="0">
              <a:solidFill>
                <a:srgbClr val="C0000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Уровень </a:t>
            </a:r>
            <a:r>
              <a:rPr lang="en-US" dirty="0">
                <a:effectLst/>
              </a:rPr>
              <a:t>1: 	</a:t>
            </a:r>
            <a:r>
              <a:rPr lang="ru-RU" dirty="0">
                <a:effectLst/>
              </a:rPr>
              <a:t>Сосредоточен на себе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Level </a:t>
            </a:r>
            <a:r>
              <a:rPr lang="en-US" sz="2400" dirty="0">
                <a:solidFill>
                  <a:srgbClr val="C00000"/>
                </a:solidFill>
              </a:rPr>
              <a:t>1:  Focused on myself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4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191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tabLst>
                <a:tab pos="4122738" algn="l"/>
              </a:tabLst>
            </a:pPr>
            <a:r>
              <a:rPr lang="ru-RU" dirty="0"/>
              <a:t>Их </a:t>
            </a:r>
            <a:r>
              <a:rPr lang="ru-RU" dirty="0" smtClean="0"/>
              <a:t>чувствах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Their </a:t>
            </a:r>
            <a:r>
              <a:rPr lang="en-US" sz="2000" dirty="0">
                <a:solidFill>
                  <a:srgbClr val="C00000"/>
                </a:solidFill>
              </a:rPr>
              <a:t>feelings</a:t>
            </a: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tabLst>
                <a:tab pos="4122738" algn="l"/>
              </a:tabLst>
            </a:pPr>
            <a:r>
              <a:rPr lang="ru-RU" dirty="0"/>
              <a:t>Их </a:t>
            </a:r>
            <a:r>
              <a:rPr lang="ru-RU" dirty="0" smtClean="0"/>
              <a:t>мыслях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Their </a:t>
            </a:r>
            <a:r>
              <a:rPr lang="en-US" sz="2000" dirty="0">
                <a:solidFill>
                  <a:srgbClr val="C00000"/>
                </a:solidFill>
              </a:rPr>
              <a:t>thoughts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tabLst>
                <a:tab pos="4122738" algn="l"/>
              </a:tabLst>
            </a:pPr>
            <a:r>
              <a:rPr lang="ru-RU" dirty="0"/>
              <a:t>Их </a:t>
            </a:r>
            <a:r>
              <a:rPr lang="ru-RU" dirty="0" smtClean="0"/>
              <a:t>выводах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Their </a:t>
            </a:r>
            <a:r>
              <a:rPr lang="en-US" sz="2000" dirty="0">
                <a:solidFill>
                  <a:srgbClr val="C00000"/>
                </a:solidFill>
              </a:rPr>
              <a:t>conclusions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tabLst>
                <a:tab pos="4122738" algn="l"/>
              </a:tabLst>
            </a:pPr>
            <a:r>
              <a:rPr lang="ru-RU" dirty="0"/>
              <a:t>Их </a:t>
            </a:r>
            <a:r>
              <a:rPr lang="ru-RU" dirty="0" smtClean="0"/>
              <a:t>фильтрах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Their </a:t>
            </a:r>
            <a:r>
              <a:rPr lang="en-US" sz="2000" dirty="0">
                <a:solidFill>
                  <a:srgbClr val="C00000"/>
                </a:solidFill>
              </a:rPr>
              <a:t>filters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tabLst>
                <a:tab pos="4122738" algn="l"/>
              </a:tabLst>
            </a:pPr>
            <a:r>
              <a:rPr lang="ru-RU" dirty="0"/>
              <a:t>Как это относится к 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How </a:t>
            </a:r>
            <a:r>
              <a:rPr lang="en-US" sz="2000" dirty="0">
                <a:solidFill>
                  <a:srgbClr val="C00000"/>
                </a:solidFill>
              </a:rPr>
              <a:t>it relates to the person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dirty="0" smtClean="0"/>
              <a:t>человеку</a:t>
            </a:r>
            <a:r>
              <a:rPr lang="ru-RU" dirty="0"/>
              <a:t>, которого 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I </a:t>
            </a:r>
            <a:r>
              <a:rPr lang="en-US" sz="2000" dirty="0">
                <a:solidFill>
                  <a:srgbClr val="C00000"/>
                </a:solidFill>
              </a:rPr>
              <a:t>am listening to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dirty="0" smtClean="0"/>
              <a:t>я слушаю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tabLst>
                <a:tab pos="4122738" algn="l"/>
              </a:tabLst>
            </a:pPr>
            <a:r>
              <a:rPr lang="ru-RU" dirty="0" smtClean="0"/>
              <a:t>Их интересы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Their interests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Уровень 2: </a:t>
            </a:r>
            <a:r>
              <a:rPr lang="ru-RU" dirty="0" smtClean="0"/>
              <a:t>Сосредоточен </a:t>
            </a:r>
            <a:r>
              <a:rPr lang="ru-RU" dirty="0"/>
              <a:t>на других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Level 2:  Focused on other person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752600"/>
          </a:xfrm>
        </p:spPr>
        <p:txBody>
          <a:bodyPr>
            <a:normAutofit fontScale="90000"/>
          </a:bodyPr>
          <a:lstStyle/>
          <a:p>
            <a:pPr marL="690563" indent="-690563">
              <a:defRPr/>
            </a:pPr>
            <a:r>
              <a:rPr lang="en-US" sz="3800" dirty="0" smtClean="0"/>
              <a:t>B. 	</a:t>
            </a:r>
            <a:r>
              <a:rPr lang="ru-RU" sz="3600" dirty="0" smtClean="0">
                <a:effectLst/>
              </a:rPr>
              <a:t>Способы </a:t>
            </a:r>
            <a:r>
              <a:rPr lang="ru-RU" sz="3600" dirty="0">
                <a:effectLst/>
              </a:rPr>
              <a:t>противостояния конфликту, не прибегая к осуждению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</a:rPr>
              <a:t>Ways of confronting conflict without being judgmental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2819400"/>
            <a:ext cx="4407408" cy="3649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7924800" cy="56388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Tx/>
              <a:buAutoNum type="arabicPeriod"/>
              <a:defRPr/>
            </a:pPr>
            <a:r>
              <a:rPr lang="ru-RU" sz="4400" b="1" dirty="0"/>
              <a:t>В своих высказываниях сосредоточься на </a:t>
            </a:r>
            <a:r>
              <a:rPr lang="ru-RU" sz="4400" b="1" u="sng" dirty="0">
                <a:solidFill>
                  <a:srgbClr val="C00000"/>
                </a:solidFill>
              </a:rPr>
              <a:t>действиях</a:t>
            </a:r>
            <a:r>
              <a:rPr lang="ru-RU" sz="4400" b="1" dirty="0"/>
              <a:t>, а не на актере</a:t>
            </a:r>
            <a:r>
              <a:rPr lang="en-US" sz="4100" dirty="0" smtClean="0"/>
              <a:t>.</a:t>
            </a:r>
          </a:p>
          <a:p>
            <a:pPr marL="571500" indent="-571500">
              <a:buFontTx/>
              <a:buNone/>
              <a:defRPr/>
            </a:pPr>
            <a:r>
              <a:rPr lang="en-US" sz="4100" dirty="0" smtClean="0"/>
              <a:t>	</a:t>
            </a:r>
            <a:r>
              <a:rPr lang="ru-RU" sz="3200" dirty="0"/>
              <a:t>«Когда кто-то критикует людей,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не </a:t>
            </a:r>
            <a:r>
              <a:rPr lang="ru-RU" sz="3200" dirty="0"/>
              <a:t>присутствующих при разговоре, как ты это только что делал,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я </a:t>
            </a:r>
            <a:r>
              <a:rPr lang="ru-RU" sz="3200" dirty="0"/>
              <a:t>нервничаю. Я думаю, тебе стоит высказать свои соображения и претензии человеку </a:t>
            </a:r>
            <a:r>
              <a:rPr lang="ru-RU" sz="3200" dirty="0" smtClean="0"/>
              <a:t>лично</a:t>
            </a:r>
            <a:r>
              <a:rPr lang="en-US" sz="3200" dirty="0" smtClean="0"/>
              <a:t>.</a:t>
            </a:r>
            <a:r>
              <a:rPr lang="ru-RU" sz="3200" dirty="0" smtClean="0"/>
              <a:t>»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800" dirty="0" smtClean="0"/>
          </a:p>
          <a:p>
            <a:pPr marL="571500" indent="-571500">
              <a:buFontTx/>
              <a:buAutoNum type="arabicPeriod"/>
              <a:defRPr/>
            </a:pPr>
            <a:r>
              <a:rPr lang="en-US" sz="2600" dirty="0">
                <a:solidFill>
                  <a:srgbClr val="C00000"/>
                </a:solidFill>
              </a:rPr>
              <a:t>Focus your feedback on </a:t>
            </a:r>
            <a:r>
              <a:rPr lang="en-US" sz="2600" u="sng" dirty="0">
                <a:solidFill>
                  <a:srgbClr val="C00000"/>
                </a:solidFill>
              </a:rPr>
              <a:t>actions</a:t>
            </a:r>
            <a:r>
              <a:rPr lang="en-US" sz="2600" dirty="0">
                <a:solidFill>
                  <a:srgbClr val="C00000"/>
                </a:solidFill>
              </a:rPr>
              <a:t>, not the actor.</a:t>
            </a:r>
          </a:p>
          <a:p>
            <a:pPr marL="571500" indent="-571500">
              <a:lnSpc>
                <a:spcPct val="110000"/>
              </a:lnSpc>
              <a:buFontTx/>
              <a:buNone/>
              <a:defRPr/>
            </a:pPr>
            <a:r>
              <a:rPr lang="en-US" sz="2000" dirty="0">
                <a:solidFill>
                  <a:srgbClr val="C00000"/>
                </a:solidFill>
              </a:rPr>
              <a:t>	When someone criticizes people who are not present, as you were doing a moment ago, I get uptight.  I would encourage you to say what you have to say to the person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  <a:p>
            <a:pPr marL="571500" indent="-571500">
              <a:buFontTx/>
              <a:buNone/>
              <a:defRPr/>
            </a:pPr>
            <a:endParaRPr lang="en-US" sz="32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8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Tahoma" pitchFamily="34" charset="0"/>
              <a:buAutoNum type="arabicPeriod" startAt="2"/>
            </a:pPr>
            <a:r>
              <a:rPr lang="ru-RU" sz="4400" b="1" dirty="0"/>
              <a:t>В своих высказываниях сосредоточься на </a:t>
            </a:r>
            <a:r>
              <a:rPr lang="ru-RU" sz="4400" b="1" u="sng" dirty="0">
                <a:solidFill>
                  <a:srgbClr val="C00000"/>
                </a:solidFill>
              </a:rPr>
              <a:t>наблюдениях</a:t>
            </a:r>
            <a:r>
              <a:rPr lang="ru-RU" sz="4400" b="1" dirty="0"/>
              <a:t>,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ru-RU" sz="4400" b="1" dirty="0" smtClean="0"/>
              <a:t>а </a:t>
            </a:r>
            <a:r>
              <a:rPr lang="ru-RU" sz="4400" b="1" dirty="0"/>
              <a:t>не на своих выводах</a:t>
            </a:r>
            <a:r>
              <a:rPr lang="en-US" altLang="en-US" sz="4100" dirty="0" smtClean="0"/>
              <a:t>.</a:t>
            </a:r>
          </a:p>
          <a:p>
            <a:pPr marL="742950" indent="-742950">
              <a:buFontTx/>
              <a:buNone/>
            </a:pPr>
            <a:r>
              <a:rPr lang="en-US" altLang="en-US" sz="4100" dirty="0" smtClean="0"/>
              <a:t>	</a:t>
            </a:r>
            <a:r>
              <a:rPr lang="ru-RU" sz="3200" dirty="0"/>
              <a:t>«Ты не смотришь на меня, и не отвечаешь, когда я с тобой разговариваю. Пожалуйста, удели мне свое внимание и ответь</a:t>
            </a:r>
            <a:r>
              <a:rPr lang="ru-RU" sz="3200" dirty="0" smtClean="0"/>
              <a:t>».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altLang="en-US" sz="2200" dirty="0" smtClean="0"/>
          </a:p>
          <a:p>
            <a:pPr marL="742950" indent="-742950">
              <a:buFont typeface="Tahoma" pitchFamily="34" charset="0"/>
              <a:buAutoNum type="arabicPeriod" startAt="2"/>
            </a:pPr>
            <a:r>
              <a:rPr lang="en-US" altLang="en-US" sz="2400" dirty="0">
                <a:solidFill>
                  <a:srgbClr val="C00000"/>
                </a:solidFill>
              </a:rPr>
              <a:t>Focus your feedback on </a:t>
            </a:r>
            <a:r>
              <a:rPr lang="en-US" altLang="en-US" sz="2400" u="sng" dirty="0">
                <a:solidFill>
                  <a:srgbClr val="C00000"/>
                </a:solidFill>
              </a:rPr>
              <a:t>observations</a:t>
            </a:r>
            <a:r>
              <a:rPr lang="en-US" altLang="en-US" sz="2400" dirty="0">
                <a:solidFill>
                  <a:srgbClr val="C00000"/>
                </a:solidFill>
              </a:rPr>
              <a:t>, not your conclusions.</a:t>
            </a:r>
          </a:p>
          <a:p>
            <a:pPr marL="742950" indent="-742950">
              <a:buFontTx/>
              <a:buNone/>
            </a:pPr>
            <a:r>
              <a:rPr lang="en-US" altLang="en-US" sz="3000" dirty="0">
                <a:solidFill>
                  <a:srgbClr val="C00000"/>
                </a:solidFill>
              </a:rPr>
              <a:t>	</a:t>
            </a:r>
            <a:r>
              <a:rPr lang="en-US" altLang="en-US" sz="2200" dirty="0">
                <a:solidFill>
                  <a:srgbClr val="C00000"/>
                </a:solidFill>
              </a:rPr>
              <a:t>You are not looking at me and not answering when I speak. Please give me both attention and answer</a:t>
            </a:r>
            <a:r>
              <a:rPr lang="en-US" altLang="en-US" sz="22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8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8077200" cy="5486400"/>
          </a:xfrm>
        </p:spPr>
        <p:txBody>
          <a:bodyPr>
            <a:normAutofit/>
          </a:bodyPr>
          <a:lstStyle/>
          <a:p>
            <a:pPr marL="571500" indent="-571500">
              <a:buFontTx/>
              <a:buAutoNum type="arabicPeriod" startAt="3"/>
              <a:defRPr/>
            </a:pPr>
            <a:r>
              <a:rPr lang="ru-RU" sz="4400" b="1" dirty="0"/>
              <a:t>В своих высказываниях сосредоточься на </a:t>
            </a:r>
            <a:r>
              <a:rPr lang="ru-RU" sz="4400" b="1" u="sng" dirty="0">
                <a:solidFill>
                  <a:srgbClr val="C00000"/>
                </a:solidFill>
              </a:rPr>
              <a:t>описании</a:t>
            </a:r>
            <a:r>
              <a:rPr lang="ru-RU" sz="4400" b="1" dirty="0"/>
              <a:t>, а не на </a:t>
            </a:r>
            <a:r>
              <a:rPr lang="ru-RU" sz="4400" b="1" dirty="0" smtClean="0"/>
              <a:t>суждениях</a:t>
            </a:r>
            <a:r>
              <a:rPr lang="en-US" sz="4100" dirty="0" smtClean="0"/>
              <a:t>.</a:t>
            </a:r>
          </a:p>
          <a:p>
            <a:pPr marL="569913" indent="0"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Focus </a:t>
            </a:r>
            <a:r>
              <a:rPr lang="en-US" sz="2400" dirty="0">
                <a:solidFill>
                  <a:srgbClr val="C00000"/>
                </a:solidFill>
              </a:rPr>
              <a:t>your feedback on </a:t>
            </a:r>
            <a:r>
              <a:rPr lang="en-US" sz="2400" u="sng" dirty="0">
                <a:solidFill>
                  <a:srgbClr val="C00000"/>
                </a:solidFill>
              </a:rPr>
              <a:t>descriptions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not </a:t>
            </a:r>
            <a:r>
              <a:rPr lang="en-US" sz="2400" dirty="0">
                <a:solidFill>
                  <a:srgbClr val="C00000"/>
                </a:solidFill>
              </a:rPr>
              <a:t>judgments.</a:t>
            </a:r>
          </a:p>
          <a:p>
            <a:pPr marL="571500" indent="-571500">
              <a:buFontTx/>
              <a:buAutoNum type="arabicPeriod" startAt="3"/>
              <a:defRPr/>
            </a:pPr>
            <a:endParaRPr lang="en-US" sz="41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85800"/>
            <a:ext cx="7848600" cy="5486400"/>
          </a:xfrm>
        </p:spPr>
        <p:txBody>
          <a:bodyPr>
            <a:normAutofit/>
          </a:bodyPr>
          <a:lstStyle/>
          <a:p>
            <a:pPr marL="569913" indent="-569913">
              <a:buFont typeface="+mj-lt"/>
              <a:buAutoNum type="arabicPeriod" startAt="4"/>
              <a:defRPr/>
            </a:pPr>
            <a:r>
              <a:rPr lang="ru-RU" sz="4400" b="1" dirty="0"/>
              <a:t>В своих высказываниях сосредоточься на идеях, информации и альтернативах, а не на </a:t>
            </a:r>
            <a:r>
              <a:rPr lang="ru-RU" sz="4400" b="1" u="sng" dirty="0">
                <a:solidFill>
                  <a:srgbClr val="C00000"/>
                </a:solidFill>
              </a:rPr>
              <a:t>советах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/>
              <a:t>и </a:t>
            </a:r>
            <a:r>
              <a:rPr lang="ru-RU" sz="4400" b="1" u="sng" dirty="0">
                <a:solidFill>
                  <a:srgbClr val="C00000"/>
                </a:solidFill>
              </a:rPr>
              <a:t>ответах</a:t>
            </a:r>
            <a:r>
              <a:rPr lang="en-US" sz="4100" dirty="0" smtClean="0"/>
              <a:t>.</a:t>
            </a:r>
          </a:p>
          <a:p>
            <a:pPr marL="569913" indent="0"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Focus your feedback on </a:t>
            </a:r>
            <a:r>
              <a:rPr lang="en-US" sz="2400" u="sng" dirty="0">
                <a:solidFill>
                  <a:srgbClr val="C00000"/>
                </a:solidFill>
              </a:rPr>
              <a:t>ideas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u="sng" dirty="0">
                <a:solidFill>
                  <a:srgbClr val="C00000"/>
                </a:solidFill>
              </a:rPr>
              <a:t>information</a:t>
            </a:r>
            <a:r>
              <a:rPr lang="en-US" sz="2400" dirty="0">
                <a:solidFill>
                  <a:srgbClr val="C00000"/>
                </a:solidFill>
              </a:rPr>
              <a:t>, and </a:t>
            </a:r>
            <a:r>
              <a:rPr lang="en-US" sz="2400" u="sng" dirty="0">
                <a:solidFill>
                  <a:srgbClr val="C00000"/>
                </a:solidFill>
              </a:rPr>
              <a:t>alternatives</a:t>
            </a:r>
            <a:r>
              <a:rPr lang="en-US" sz="2400" dirty="0">
                <a:solidFill>
                  <a:srgbClr val="C00000"/>
                </a:solidFill>
              </a:rPr>
              <a:t>, not on </a:t>
            </a:r>
            <a:r>
              <a:rPr lang="en-US" sz="2400" u="sng" dirty="0">
                <a:solidFill>
                  <a:srgbClr val="C00000"/>
                </a:solidFill>
              </a:rPr>
              <a:t>advice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u="sng" dirty="0" smtClean="0">
                <a:solidFill>
                  <a:srgbClr val="C00000"/>
                </a:solidFill>
              </a:rPr>
              <a:t>answers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  <a:p>
            <a:pPr marL="571500" indent="-571500">
              <a:buFontTx/>
              <a:buAutoNum type="arabicPeriod" startAt="3"/>
              <a:defRPr/>
            </a:pPr>
            <a:endParaRPr lang="en-US" sz="41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lnSpcReduction="10000"/>
          </a:bodyPr>
          <a:lstStyle/>
          <a:p>
            <a:pPr marL="571500" indent="-571500">
              <a:buFontTx/>
              <a:buAutoNum type="arabicPeriod" startAt="5"/>
              <a:defRPr/>
            </a:pPr>
            <a:r>
              <a:rPr lang="ru-RU" sz="4400" b="1" dirty="0"/>
              <a:t>В своих высказываниях сосредоточься на том, </a:t>
            </a:r>
            <a:r>
              <a:rPr lang="ru-RU" sz="4400" b="1" u="sng" dirty="0"/>
              <a:t>что</a:t>
            </a:r>
            <a:r>
              <a:rPr lang="ru-RU" sz="4400" b="1" dirty="0"/>
              <a:t> и </a:t>
            </a:r>
            <a:r>
              <a:rPr lang="ru-RU" sz="4400" b="1" u="sng" dirty="0"/>
              <a:t>как</a:t>
            </a:r>
            <a:r>
              <a:rPr lang="ru-RU" sz="4400" b="1" dirty="0"/>
              <a:t>, а не на том,</a:t>
            </a:r>
            <a:r>
              <a:rPr lang="ru-RU" sz="4400" b="1" u="sng" dirty="0"/>
              <a:t> </a:t>
            </a:r>
            <a:r>
              <a:rPr lang="ru-RU" sz="4400" b="1" u="sng" dirty="0">
                <a:solidFill>
                  <a:srgbClr val="C00000"/>
                </a:solidFill>
              </a:rPr>
              <a:t>почему</a:t>
            </a:r>
            <a:r>
              <a:rPr lang="en-US" sz="4100" dirty="0" smtClean="0"/>
              <a:t>.</a:t>
            </a:r>
          </a:p>
          <a:p>
            <a:pPr marL="571500" indent="-571500">
              <a:buFontTx/>
              <a:buNone/>
              <a:defRPr/>
            </a:pPr>
            <a:r>
              <a:rPr lang="en-US" sz="4100" dirty="0" smtClean="0"/>
              <a:t>	</a:t>
            </a:r>
            <a:r>
              <a:rPr lang="ru-RU" sz="4100" dirty="0" smtClean="0"/>
              <a:t>Что вы сделали</a:t>
            </a:r>
            <a:r>
              <a:rPr lang="en-US" sz="4100" dirty="0" smtClean="0"/>
              <a:t>?</a:t>
            </a:r>
          </a:p>
          <a:p>
            <a:pPr marL="571500" indent="-571500">
              <a:buFontTx/>
              <a:buNone/>
              <a:defRPr/>
            </a:pPr>
            <a:r>
              <a:rPr lang="en-US" sz="4100" dirty="0" smtClean="0"/>
              <a:t>	</a:t>
            </a:r>
            <a:r>
              <a:rPr lang="ru-RU" sz="4100" dirty="0" smtClean="0"/>
              <a:t>Как это повлияло на других</a:t>
            </a:r>
            <a:r>
              <a:rPr lang="en-US" sz="4100" dirty="0" smtClean="0"/>
              <a:t>?</a:t>
            </a:r>
          </a:p>
          <a:p>
            <a:pPr marL="569913" indent="0"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Focus your feedback on </a:t>
            </a:r>
            <a:r>
              <a:rPr lang="en-US" sz="2400" u="sng" dirty="0">
                <a:solidFill>
                  <a:srgbClr val="C00000"/>
                </a:solidFill>
              </a:rPr>
              <a:t>what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u="sng" dirty="0">
                <a:solidFill>
                  <a:srgbClr val="C00000"/>
                </a:solidFill>
              </a:rPr>
              <a:t>how</a:t>
            </a:r>
            <a:r>
              <a:rPr lang="en-US" sz="2400" dirty="0">
                <a:solidFill>
                  <a:srgbClr val="C00000"/>
                </a:solidFill>
              </a:rPr>
              <a:t>, not </a:t>
            </a:r>
            <a:r>
              <a:rPr lang="en-US" sz="2400" u="sng" dirty="0">
                <a:solidFill>
                  <a:srgbClr val="C00000"/>
                </a:solidFill>
              </a:rPr>
              <a:t>why</a:t>
            </a:r>
            <a:r>
              <a:rPr lang="en-US" sz="2400" dirty="0">
                <a:solidFill>
                  <a:srgbClr val="C00000"/>
                </a:solidFill>
              </a:rPr>
              <a:t> .</a:t>
            </a:r>
          </a:p>
          <a:p>
            <a:pPr marL="571500" indent="-571500">
              <a:buFontTx/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	What did you do?</a:t>
            </a:r>
          </a:p>
          <a:p>
            <a:pPr marL="571500" indent="-571500">
              <a:buFontTx/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	How did it affect others?</a:t>
            </a:r>
          </a:p>
          <a:p>
            <a:pPr marL="571500" indent="-571500">
              <a:buFontTx/>
              <a:buNone/>
              <a:defRPr/>
            </a:pPr>
            <a:endParaRPr lang="en-US" sz="41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ru-RU" sz="3200" dirty="0" smtClean="0"/>
              <a:t>Обещание Бога Аврааму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</a:t>
            </a:r>
            <a:r>
              <a:rPr lang="ru-RU" sz="3200" dirty="0"/>
              <a:t>Я благословлю благословляющих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</a:t>
            </a:r>
            <a:r>
              <a:rPr lang="ru-RU" sz="3200" dirty="0" smtClean="0"/>
              <a:t>тебя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</a:t>
            </a:r>
            <a:r>
              <a:rPr lang="ru-RU" sz="3200" dirty="0" smtClean="0"/>
              <a:t>злословящих </a:t>
            </a:r>
            <a:r>
              <a:rPr lang="ru-RU" sz="3200" dirty="0"/>
              <a:t>тебя прокляну</a:t>
            </a:r>
          </a:p>
          <a:p>
            <a:pPr marL="571500" indent="-571500">
              <a:buFontTx/>
              <a:buAutoNum type="arabicPeriod"/>
              <a:defRPr/>
            </a:pPr>
            <a:endParaRPr lang="en-US" sz="3200" dirty="0" smtClean="0"/>
          </a:p>
          <a:p>
            <a:pPr marL="569913" indent="0"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God’s </a:t>
            </a:r>
            <a:r>
              <a:rPr lang="en-US" sz="2000" dirty="0">
                <a:solidFill>
                  <a:srgbClr val="C00000"/>
                </a:solidFill>
              </a:rPr>
              <a:t>promise to Abraham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--Those who bless you, I will bless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--Those who curse you, I will curse</a:t>
            </a:r>
          </a:p>
          <a:p>
            <a:pPr marL="571500" indent="-571500">
              <a:buFontTx/>
              <a:buAutoNum type="arabicPeriod"/>
              <a:defRPr/>
            </a:pPr>
            <a:endParaRPr lang="en-US" sz="3200" dirty="0" smtClean="0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1477962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</a:rPr>
              <a:t>Библейский взгляд на благословение и </a:t>
            </a:r>
            <a:r>
              <a:rPr lang="ru-RU" sz="3600" dirty="0" smtClean="0">
                <a:effectLst/>
              </a:rPr>
              <a:t>проклятие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Biblical view on blessing and cursing</a:t>
            </a: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marL="571500" indent="-571500">
              <a:buFont typeface="+mj-lt"/>
              <a:buAutoNum type="arabicPeriod" startAt="2"/>
              <a:defRPr/>
            </a:pPr>
            <a:r>
              <a:rPr lang="ru-RU" sz="3200" b="1" dirty="0"/>
              <a:t>Учение Иисуса Христа о благословении и проклятии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</a:t>
            </a:r>
            <a:r>
              <a:rPr lang="ru-RU" sz="3200" dirty="0"/>
              <a:t>благословляйте проклинающих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</a:t>
            </a:r>
            <a:r>
              <a:rPr lang="ru-RU" sz="3200" dirty="0" smtClean="0"/>
              <a:t>вас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</a:t>
            </a:r>
            <a:r>
              <a:rPr lang="ru-RU" sz="3200" dirty="0"/>
              <a:t>Луки </a:t>
            </a:r>
            <a:r>
              <a:rPr lang="en-US" sz="3200" dirty="0" smtClean="0"/>
              <a:t>6:27-28</a:t>
            </a:r>
          </a:p>
          <a:p>
            <a:pPr marL="571500" indent="-571500">
              <a:buFont typeface="+mj-lt"/>
              <a:buAutoNum type="arabicPeriod" startAt="2"/>
              <a:defRPr/>
            </a:pPr>
            <a:endParaRPr lang="en-US" sz="1600" dirty="0" smtClean="0"/>
          </a:p>
          <a:p>
            <a:pPr marL="569913" indent="0">
              <a:buNone/>
              <a:defRPr/>
            </a:pPr>
            <a:r>
              <a:rPr lang="en-US" sz="2000" dirty="0">
                <a:solidFill>
                  <a:srgbClr val="C00000"/>
                </a:solidFill>
              </a:rPr>
              <a:t>Teachings of Jesus on blessing and cursing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--Bless those who curse you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        </a:t>
            </a:r>
            <a:r>
              <a:rPr lang="en-US" sz="2000" dirty="0">
                <a:solidFill>
                  <a:srgbClr val="C00000"/>
                </a:solidFill>
              </a:rPr>
              <a:t>Luke 6:27-28</a:t>
            </a:r>
          </a:p>
          <a:p>
            <a:pPr marL="571500" indent="-571500">
              <a:buFont typeface="+mj-lt"/>
              <a:buAutoNum type="arabicPeriod" startAt="2"/>
              <a:defRPr/>
            </a:pPr>
            <a:endParaRPr lang="en-US" sz="3200" dirty="0" smtClean="0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1477962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</a:rPr>
              <a:t>Библейский взгляд на благословение и </a:t>
            </a:r>
            <a:r>
              <a:rPr lang="ru-RU" sz="3600" dirty="0" smtClean="0">
                <a:effectLst/>
              </a:rPr>
              <a:t>проклятие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Biblical view on blessing and cursing</a:t>
            </a: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 descr="MCj0245821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10064"/>
            <a:ext cx="4139700" cy="3752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01000" cy="4648200"/>
          </a:xfrm>
        </p:spPr>
        <p:txBody>
          <a:bodyPr>
            <a:normAutofit/>
          </a:bodyPr>
          <a:lstStyle/>
          <a:p>
            <a:pPr marL="571500" lvl="0" indent="-571500">
              <a:spcAft>
                <a:spcPts val="1800"/>
              </a:spcAft>
              <a:buClr>
                <a:srgbClr val="F07F09"/>
              </a:buClr>
              <a:buFontTx/>
              <a:buAutoNum type="arabicPeriod"/>
              <a:defRPr/>
            </a:pPr>
            <a:r>
              <a:rPr lang="ru-RU" sz="4000" u="sng" dirty="0">
                <a:solidFill>
                  <a:srgbClr val="C00000"/>
                </a:solidFill>
              </a:rPr>
              <a:t>Прими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prstClr val="black"/>
                </a:solidFill>
              </a:rPr>
              <a:t>конфликт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2000" u="sng" dirty="0">
                <a:solidFill>
                  <a:srgbClr val="C00000"/>
                </a:solidFill>
              </a:rPr>
              <a:t>Embrace</a:t>
            </a:r>
            <a:r>
              <a:rPr lang="en-US" sz="2000" dirty="0">
                <a:solidFill>
                  <a:srgbClr val="C00000"/>
                </a:solidFill>
              </a:rPr>
              <a:t> conflict</a:t>
            </a:r>
          </a:p>
          <a:p>
            <a:pPr marL="571500" lvl="0" indent="-571500">
              <a:spcAft>
                <a:spcPts val="1800"/>
              </a:spcAft>
              <a:buClr>
                <a:srgbClr val="F07F09"/>
              </a:buClr>
              <a:buFontTx/>
              <a:buAutoNum type="arabicPeriod"/>
              <a:defRPr/>
            </a:pPr>
            <a:r>
              <a:rPr lang="ru-RU" sz="4000" dirty="0">
                <a:solidFill>
                  <a:prstClr val="black"/>
                </a:solidFill>
              </a:rPr>
              <a:t>Я сосредоточен на </a:t>
            </a:r>
            <a:r>
              <a:rPr lang="ru-RU" sz="4000" u="sng" dirty="0">
                <a:solidFill>
                  <a:srgbClr val="C00000"/>
                </a:solidFill>
              </a:rPr>
              <a:t>возрастании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My eyes are toward </a:t>
            </a:r>
            <a:r>
              <a:rPr lang="en-US" sz="2000" u="sng" dirty="0" smtClean="0">
                <a:solidFill>
                  <a:srgbClr val="C00000"/>
                </a:solidFill>
              </a:rPr>
              <a:t>growth</a:t>
            </a:r>
            <a:endParaRPr lang="en-US" sz="4000" u="sng" dirty="0" smtClean="0">
              <a:solidFill>
                <a:srgbClr val="C00000"/>
              </a:solidFill>
            </a:endParaRPr>
          </a:p>
          <a:p>
            <a:pPr marL="571500" indent="-571500">
              <a:spcAft>
                <a:spcPts val="1800"/>
              </a:spcAft>
              <a:buFontTx/>
              <a:buAutoNum type="arabicPeriod"/>
              <a:defRPr/>
            </a:pPr>
            <a:r>
              <a:rPr lang="ru-RU" sz="4000" dirty="0"/>
              <a:t>Важнейшая необходимость в </a:t>
            </a:r>
            <a:r>
              <a:rPr lang="ru-RU" sz="4000" dirty="0" smtClean="0"/>
              <a:t>уважении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The essential need for respect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572500" cy="1447800"/>
          </a:xfrm>
        </p:spPr>
        <p:txBody>
          <a:bodyPr/>
          <a:lstStyle/>
          <a:p>
            <a:r>
              <a:rPr lang="ru-RU" sz="3200" dirty="0">
                <a:effectLst/>
              </a:rPr>
              <a:t>Еще раз о твоем отношении к конфликту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altLang="en-US" sz="2000" i="1" u="sng" dirty="0" smtClean="0">
                <a:solidFill>
                  <a:srgbClr val="C00000"/>
                </a:solidFill>
              </a:rPr>
              <a:t>Second look at</a:t>
            </a:r>
            <a:r>
              <a:rPr lang="en-US" altLang="en-US" sz="2000" dirty="0" smtClean="0">
                <a:solidFill>
                  <a:srgbClr val="C00000"/>
                </a:solidFill>
              </a:rPr>
              <a:t/>
            </a:r>
            <a:br>
              <a:rPr lang="en-US" altLang="en-US" sz="2000" dirty="0" smtClean="0">
                <a:solidFill>
                  <a:srgbClr val="C00000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Your attitude toward conflict</a:t>
            </a:r>
          </a:p>
        </p:txBody>
      </p:sp>
      <p:pic>
        <p:nvPicPr>
          <p:cNvPr id="44036" name="Picture 6" descr="MCj02458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362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962400"/>
            <a:ext cx="7315200" cy="2209800"/>
          </a:xfrm>
        </p:spPr>
        <p:txBody>
          <a:bodyPr>
            <a:normAutofit/>
          </a:bodyPr>
          <a:lstStyle/>
          <a:p>
            <a:pPr marL="571500" indent="-571500">
              <a:buFontTx/>
              <a:buNone/>
            </a:pPr>
            <a:r>
              <a:rPr lang="ru-RU" sz="3600" dirty="0"/>
              <a:t>Четыре </a:t>
            </a:r>
            <a:r>
              <a:rPr lang="ru-RU" sz="3600" dirty="0" smtClean="0"/>
              <a:t>варианта</a:t>
            </a:r>
            <a:endParaRPr lang="en-US" sz="3600" dirty="0" smtClean="0"/>
          </a:p>
          <a:p>
            <a:pPr marL="571500" indent="-571500"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</a:rPr>
              <a:t>Four options</a:t>
            </a: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2971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effectLst/>
              </a:rPr>
              <a:t>Конфликт со здравомыслящим человеком в сравнении с конфликтом с человеком, имеющим психологические </a:t>
            </a:r>
            <a:r>
              <a:rPr lang="ru-RU" sz="3600" dirty="0" smtClean="0">
                <a:effectLst/>
              </a:rPr>
              <a:t>проблемы</a:t>
            </a:r>
            <a:r>
              <a:rPr lang="en-US" sz="3100" dirty="0" smtClean="0">
                <a:effectLst/>
              </a:rPr>
              <a:t/>
            </a:r>
            <a:br>
              <a:rPr lang="en-US" sz="3100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</a:rPr>
              <a:t>Conflict with a Healthy person vs. a</a:t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dysfunctional person</a:t>
            </a:r>
          </a:p>
        </p:txBody>
      </p:sp>
      <p:pic>
        <p:nvPicPr>
          <p:cNvPr id="47108" name="Picture 5" descr="MCj0397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3962400"/>
            <a:ext cx="1243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99" y="5105400"/>
            <a:ext cx="1095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153400" cy="5867400"/>
          </a:xfrm>
        </p:spPr>
        <p:txBody>
          <a:bodyPr>
            <a:normAutofit fontScale="92500"/>
          </a:bodyPr>
          <a:lstStyle/>
          <a:p>
            <a:pPr marL="569913" indent="-569913">
              <a:buNone/>
            </a:pPr>
            <a:r>
              <a:rPr lang="en-US" sz="3600" dirty="0" smtClean="0"/>
              <a:t>1.	</a:t>
            </a:r>
            <a:r>
              <a:rPr lang="ru-RU" sz="3600" dirty="0" smtClean="0"/>
              <a:t>Ты здравомыслящий</a:t>
            </a:r>
            <a:r>
              <a:rPr lang="en-US" sz="3600" dirty="0"/>
              <a:t> </a:t>
            </a:r>
            <a:r>
              <a:rPr lang="ru-RU" sz="3600" dirty="0" smtClean="0"/>
              <a:t>и Другой </a:t>
            </a:r>
            <a:r>
              <a:rPr lang="ru-RU" sz="3600" dirty="0"/>
              <a:t>человек здравомыслящий</a:t>
            </a:r>
            <a:endParaRPr lang="en-US" sz="3600" dirty="0"/>
          </a:p>
          <a:p>
            <a:pPr marL="569913" indent="0">
              <a:buNone/>
            </a:pPr>
            <a:r>
              <a:rPr lang="en-US" altLang="en-US" sz="2000" dirty="0" smtClean="0">
                <a:solidFill>
                  <a:srgbClr val="C00000"/>
                </a:solidFill>
              </a:rPr>
              <a:t>You-healthy   vs   s/he-healthy</a:t>
            </a:r>
          </a:p>
          <a:p>
            <a:pPr marL="569913" indent="-569913">
              <a:buNone/>
            </a:pPr>
            <a:r>
              <a:rPr lang="en-US" altLang="en-US" sz="3600" dirty="0" smtClean="0"/>
              <a:t>2.	</a:t>
            </a:r>
            <a:r>
              <a:rPr lang="ru-RU" sz="3600" dirty="0"/>
              <a:t>Ты </a:t>
            </a:r>
            <a:r>
              <a:rPr lang="ru-RU" sz="3600" dirty="0" smtClean="0"/>
              <a:t>здравомыслящий</a:t>
            </a:r>
            <a:r>
              <a:rPr lang="en-US" sz="3600" dirty="0"/>
              <a:t> </a:t>
            </a:r>
            <a:r>
              <a:rPr lang="ru-RU" sz="3600" dirty="0" smtClean="0"/>
              <a:t>и</a:t>
            </a:r>
            <a:r>
              <a:rPr lang="en-US" sz="3600" dirty="0" smtClean="0"/>
              <a:t> </a:t>
            </a:r>
            <a:r>
              <a:rPr lang="ru-RU" sz="3600" dirty="0" smtClean="0"/>
              <a:t>Другой </a:t>
            </a:r>
            <a:r>
              <a:rPr lang="ru-RU" sz="3600" dirty="0"/>
              <a:t>человек не </a:t>
            </a:r>
            <a:r>
              <a:rPr lang="ru-RU" sz="3600" dirty="0" smtClean="0"/>
              <a:t>здравомыслящий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2000" dirty="0" smtClean="0">
                <a:solidFill>
                  <a:srgbClr val="C00000"/>
                </a:solidFill>
              </a:rPr>
              <a:t>You-healthy   vs   s/he-unhealthy</a:t>
            </a:r>
            <a:endParaRPr lang="en-US" altLang="en-US" sz="3600" dirty="0" smtClean="0">
              <a:solidFill>
                <a:srgbClr val="C00000"/>
              </a:solidFill>
            </a:endParaRPr>
          </a:p>
          <a:p>
            <a:pPr marL="569913" indent="-569913">
              <a:buNone/>
            </a:pPr>
            <a:r>
              <a:rPr lang="en-US" altLang="en-US" sz="3600" dirty="0" smtClean="0"/>
              <a:t>3.	</a:t>
            </a:r>
            <a:r>
              <a:rPr lang="ru-RU" sz="3600" dirty="0"/>
              <a:t>Ты не здравомыслящий </a:t>
            </a:r>
            <a:r>
              <a:rPr lang="ru-RU" sz="3600" dirty="0" smtClean="0"/>
              <a:t>а</a:t>
            </a:r>
            <a:r>
              <a:rPr lang="en-US" sz="3600" dirty="0" smtClean="0"/>
              <a:t> </a:t>
            </a:r>
            <a:r>
              <a:rPr lang="ru-RU" sz="3600" dirty="0" smtClean="0"/>
              <a:t>Другой </a:t>
            </a:r>
            <a:r>
              <a:rPr lang="ru-RU" sz="3600" dirty="0"/>
              <a:t>человек </a:t>
            </a:r>
            <a:r>
              <a:rPr lang="ru-RU" sz="3600" dirty="0" smtClean="0"/>
              <a:t>– здравомыслящий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2000" dirty="0" smtClean="0">
                <a:solidFill>
                  <a:srgbClr val="C00000"/>
                </a:solidFill>
              </a:rPr>
              <a:t>You-unhealthy   vs   s/he-healthy</a:t>
            </a:r>
            <a:endParaRPr lang="en-US" altLang="en-US" sz="3600" dirty="0" smtClean="0">
              <a:solidFill>
                <a:srgbClr val="C00000"/>
              </a:solidFill>
            </a:endParaRPr>
          </a:p>
          <a:p>
            <a:pPr marL="569913" indent="-569913">
              <a:buNone/>
            </a:pPr>
            <a:r>
              <a:rPr lang="en-US" altLang="en-US" sz="3600" dirty="0" smtClean="0"/>
              <a:t>4.	</a:t>
            </a:r>
            <a:r>
              <a:rPr lang="ru-RU" sz="3600" dirty="0"/>
              <a:t>Ты не здравомыслящий  и	Другой человек – не </a:t>
            </a:r>
            <a:r>
              <a:rPr lang="ru-RU" sz="3600" dirty="0" smtClean="0"/>
              <a:t>здравомыслящий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2200" dirty="0" smtClean="0">
                <a:solidFill>
                  <a:srgbClr val="C00000"/>
                </a:solidFill>
              </a:rPr>
              <a:t>You-unhealthy   vs   s/he-unhealthy</a:t>
            </a:r>
          </a:p>
          <a:p>
            <a:pPr marL="571500" indent="-571500">
              <a:buFontTx/>
              <a:buNone/>
            </a:pPr>
            <a:endParaRPr lang="en-US" altLang="en-US" sz="3600" dirty="0" smtClean="0">
              <a:solidFill>
                <a:schemeClr val="accent2"/>
              </a:solidFill>
            </a:endParaRPr>
          </a:p>
        </p:txBody>
      </p:sp>
      <p:pic>
        <p:nvPicPr>
          <p:cNvPr id="47108" name="Picture 5" descr="MCj0397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43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27" y="1393884"/>
            <a:ext cx="1095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6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3886200" cy="4419600"/>
          </a:xfrm>
        </p:spPr>
        <p:txBody>
          <a:bodyPr>
            <a:normAutofit/>
          </a:bodyPr>
          <a:lstStyle/>
          <a:p>
            <a:pPr marL="465138" indent="-465138">
              <a:buNone/>
              <a:defRPr/>
            </a:pPr>
            <a:r>
              <a:rPr lang="en-US" sz="2600" dirty="0" smtClean="0"/>
              <a:t>1.	</a:t>
            </a:r>
            <a:r>
              <a:rPr lang="ru-RU" sz="2400" dirty="0" smtClean="0"/>
              <a:t>Самое </a:t>
            </a:r>
            <a:r>
              <a:rPr lang="ru-RU" sz="2400" dirty="0"/>
              <a:t>важное – кто виноват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Focuses on whose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fault is it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>
              <a:buNone/>
              <a:defRPr/>
            </a:pPr>
            <a:r>
              <a:rPr lang="en-US" sz="2600" dirty="0" smtClean="0"/>
              <a:t>2.	</a:t>
            </a:r>
            <a:r>
              <a:rPr lang="ru-RU" sz="2400" dirty="0" smtClean="0"/>
              <a:t>Перекладывает </a:t>
            </a:r>
            <a:r>
              <a:rPr lang="ru-RU" sz="2400" dirty="0"/>
              <a:t>вину на других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Blames others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	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>
              <a:buNone/>
              <a:defRPr/>
            </a:pPr>
            <a:r>
              <a:rPr lang="en-US" sz="2600" dirty="0" smtClean="0"/>
              <a:t>3.	</a:t>
            </a:r>
            <a:r>
              <a:rPr lang="ru-RU" sz="2400" dirty="0" smtClean="0"/>
              <a:t>Тебе </a:t>
            </a:r>
            <a:r>
              <a:rPr lang="ru-RU" sz="2400" dirty="0"/>
              <a:t>нужно меняться!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You need to change! 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153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ru-RU" sz="2700" dirty="0">
                <a:effectLst/>
              </a:rPr>
              <a:t>Не здравомыслящий </a:t>
            </a:r>
            <a:r>
              <a:rPr lang="en-US" sz="2700" dirty="0" smtClean="0">
                <a:effectLst/>
              </a:rPr>
              <a:t>		</a:t>
            </a:r>
            <a:r>
              <a:rPr lang="ru-RU" dirty="0" smtClean="0">
                <a:effectLst/>
              </a:rPr>
              <a:t> </a:t>
            </a:r>
            <a:r>
              <a:rPr lang="ru-RU" sz="2700" cap="all" dirty="0" smtClean="0">
                <a:effectLst/>
              </a:rPr>
              <a:t>з</a:t>
            </a:r>
            <a:r>
              <a:rPr lang="ru-RU" sz="2700" dirty="0" smtClean="0">
                <a:effectLst/>
              </a:rPr>
              <a:t>дравомыслящий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  <a:effectLst/>
              </a:rPr>
              <a:t>        </a:t>
            </a:r>
            <a:r>
              <a:rPr lang="en-US" sz="2200" dirty="0" smtClean="0">
                <a:solidFill>
                  <a:srgbClr val="C00000"/>
                </a:solidFill>
              </a:rPr>
              <a:t>Unhealthy				Healthy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5800" y="1676400"/>
            <a:ext cx="4343400" cy="46482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5138" indent="-465138" fontAlgn="auto">
              <a:spcAft>
                <a:spcPts val="1200"/>
              </a:spcAft>
              <a:buNone/>
              <a:defRPr/>
            </a:pPr>
            <a:r>
              <a:rPr lang="en-US" sz="2600" dirty="0" smtClean="0"/>
              <a:t>1.	</a:t>
            </a:r>
            <a:r>
              <a:rPr lang="ru-RU" sz="2400" dirty="0"/>
              <a:t>Самое важное – найти решение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Focuses on how we can solve </a:t>
            </a:r>
            <a:r>
              <a:rPr lang="en-US" sz="2000" dirty="0" smtClean="0">
                <a:solidFill>
                  <a:srgbClr val="C00000"/>
                </a:solidFill>
              </a:rPr>
              <a:t>things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 fontAlgn="auto">
              <a:spcAft>
                <a:spcPts val="1200"/>
              </a:spcAft>
              <a:buNone/>
              <a:defRPr/>
            </a:pPr>
            <a:r>
              <a:rPr lang="en-US" sz="2600" dirty="0" smtClean="0"/>
              <a:t>2.	</a:t>
            </a:r>
            <a:r>
              <a:rPr lang="ru-RU" sz="2400" dirty="0"/>
              <a:t>Находит приятие и любовь в твоих слабостях и ошибках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Find acceptance and love in your </a:t>
            </a:r>
            <a:r>
              <a:rPr lang="en-US" sz="2000" dirty="0" smtClean="0">
                <a:solidFill>
                  <a:srgbClr val="C00000"/>
                </a:solidFill>
              </a:rPr>
              <a:t>weaknesses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failures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 fontAlgn="auto">
              <a:buNone/>
              <a:defRPr/>
            </a:pPr>
            <a:r>
              <a:rPr lang="en-US" sz="2600" dirty="0" smtClean="0"/>
              <a:t>3.	</a:t>
            </a:r>
            <a:r>
              <a:rPr lang="ru-RU" sz="2400" dirty="0"/>
              <a:t>Признает свои ошибки и </a:t>
            </a:r>
            <a:r>
              <a:rPr lang="ru-RU" sz="2400" dirty="0" smtClean="0"/>
              <a:t>несовершенства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Take ownership of your own failures </a:t>
            </a:r>
            <a:r>
              <a:rPr lang="en-US" sz="2000" dirty="0" smtClean="0">
                <a:solidFill>
                  <a:srgbClr val="C00000"/>
                </a:solidFill>
              </a:rPr>
              <a:t>&amp; imperfections</a:t>
            </a:r>
            <a:endParaRPr lang="en-US" sz="2000" dirty="0">
              <a:solidFill>
                <a:srgbClr val="C00000"/>
              </a:solidFill>
            </a:endParaRPr>
          </a:p>
          <a:p>
            <a:pPr marL="465138" indent="-465138" fontAlgn="auto">
              <a:buFont typeface="Wingdings 3"/>
              <a:buNone/>
              <a:defRPr/>
            </a:pP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uiExpand="1" build="p"/>
      <p:bldP spid="4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3886200" cy="4419600"/>
          </a:xfrm>
        </p:spPr>
        <p:txBody>
          <a:bodyPr>
            <a:normAutofit/>
          </a:bodyPr>
          <a:lstStyle/>
          <a:p>
            <a:pPr marL="465138" indent="-465138">
              <a:buNone/>
              <a:defRPr/>
            </a:pPr>
            <a:r>
              <a:rPr lang="en-US" sz="2600" dirty="0" smtClean="0"/>
              <a:t>4.	</a:t>
            </a:r>
            <a:r>
              <a:rPr lang="ru-RU" sz="2400" dirty="0"/>
              <a:t>Оправдывается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Makes </a:t>
            </a:r>
            <a:r>
              <a:rPr lang="en-US" sz="2000" dirty="0" smtClean="0">
                <a:solidFill>
                  <a:srgbClr val="C00000"/>
                </a:solidFill>
              </a:rPr>
              <a:t>excuses</a:t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3600" dirty="0" smtClean="0">
              <a:solidFill>
                <a:srgbClr val="C00000"/>
              </a:solidFill>
            </a:endParaRPr>
          </a:p>
          <a:p>
            <a:pPr marL="465138" indent="-465138">
              <a:buNone/>
              <a:defRPr/>
            </a:pPr>
            <a:r>
              <a:rPr lang="en-US" sz="2600" dirty="0" smtClean="0"/>
              <a:t>5.	</a:t>
            </a:r>
            <a:r>
              <a:rPr lang="ru-RU" sz="2400" dirty="0"/>
              <a:t>Я вижу себя хорошим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I see myself as good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	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>
              <a:buNone/>
              <a:defRPr/>
            </a:pPr>
            <a:r>
              <a:rPr lang="en-US" sz="2600" dirty="0" smtClean="0"/>
              <a:t>6.	</a:t>
            </a:r>
            <a:r>
              <a:rPr lang="ru-RU" sz="2400" dirty="0" smtClean="0"/>
              <a:t>Отрицание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Denial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153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ru-RU" sz="2700" dirty="0">
                <a:effectLst/>
              </a:rPr>
              <a:t>Не здравомыслящий </a:t>
            </a:r>
            <a:r>
              <a:rPr lang="en-US" sz="2700" dirty="0" smtClean="0">
                <a:effectLst/>
              </a:rPr>
              <a:t>		</a:t>
            </a:r>
            <a:r>
              <a:rPr lang="ru-RU" dirty="0" smtClean="0">
                <a:effectLst/>
              </a:rPr>
              <a:t> </a:t>
            </a:r>
            <a:r>
              <a:rPr lang="ru-RU" sz="2700" cap="all" dirty="0" smtClean="0">
                <a:effectLst/>
              </a:rPr>
              <a:t>з</a:t>
            </a:r>
            <a:r>
              <a:rPr lang="ru-RU" sz="2700" dirty="0" smtClean="0">
                <a:effectLst/>
              </a:rPr>
              <a:t>дравомыслящий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  <a:effectLst/>
              </a:rPr>
              <a:t>        </a:t>
            </a:r>
            <a:r>
              <a:rPr lang="en-US" sz="2200" dirty="0" smtClean="0">
                <a:solidFill>
                  <a:srgbClr val="C00000"/>
                </a:solidFill>
              </a:rPr>
              <a:t>Unhealthy				Healthy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5800" y="1676400"/>
            <a:ext cx="4343400" cy="4648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5138" indent="-465138" fontAlgn="auto">
              <a:spcAft>
                <a:spcPts val="1200"/>
              </a:spcAft>
              <a:buNone/>
              <a:defRPr/>
            </a:pPr>
            <a:r>
              <a:rPr lang="en-US" sz="2600" dirty="0" smtClean="0"/>
              <a:t>4.	</a:t>
            </a:r>
            <a:r>
              <a:rPr lang="ru-RU" sz="2400" dirty="0"/>
              <a:t>Берет ответственность за ситуацию на себя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Takes responsibility </a:t>
            </a:r>
            <a:r>
              <a:rPr lang="en-US" sz="2000" dirty="0" smtClean="0">
                <a:solidFill>
                  <a:srgbClr val="C00000"/>
                </a:solidFill>
              </a:rPr>
              <a:t>for </a:t>
            </a:r>
            <a:r>
              <a:rPr lang="en-US" sz="2000" dirty="0">
                <a:solidFill>
                  <a:srgbClr val="C00000"/>
                </a:solidFill>
              </a:rPr>
              <a:t>the situation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 fontAlgn="auto">
              <a:spcAft>
                <a:spcPts val="1200"/>
              </a:spcAft>
              <a:buNone/>
              <a:defRPr/>
            </a:pPr>
            <a:r>
              <a:rPr lang="en-US" sz="2600" dirty="0" smtClean="0"/>
              <a:t>5.	</a:t>
            </a:r>
            <a:r>
              <a:rPr lang="ru-RU" sz="2400" dirty="0"/>
              <a:t>Не пытается быть совершенством и старается стать лучше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Give up on </a:t>
            </a:r>
            <a:r>
              <a:rPr lang="en-US" sz="2000" dirty="0" smtClean="0">
                <a:solidFill>
                  <a:srgbClr val="C00000"/>
                </a:solidFill>
              </a:rPr>
              <a:t>being perfect </a:t>
            </a:r>
            <a:r>
              <a:rPr lang="en-US" sz="2000" dirty="0">
                <a:solidFill>
                  <a:srgbClr val="C00000"/>
                </a:solidFill>
              </a:rPr>
              <a:t>&amp; work </a:t>
            </a:r>
            <a:r>
              <a:rPr lang="en-US" sz="2000" dirty="0" smtClean="0">
                <a:solidFill>
                  <a:srgbClr val="C00000"/>
                </a:solidFill>
              </a:rPr>
              <a:t>hard </a:t>
            </a:r>
            <a:r>
              <a:rPr lang="en-US" sz="2000" dirty="0">
                <a:solidFill>
                  <a:srgbClr val="C00000"/>
                </a:solidFill>
              </a:rPr>
              <a:t>to improve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 fontAlgn="auto">
              <a:buNone/>
              <a:defRPr/>
            </a:pPr>
            <a:r>
              <a:rPr lang="en-US" sz="2600" dirty="0" smtClean="0"/>
              <a:t>6.	</a:t>
            </a:r>
            <a:r>
              <a:rPr lang="ru-RU" sz="2400" dirty="0"/>
              <a:t>Честный – ни более, ни менее. Только </a:t>
            </a:r>
            <a:r>
              <a:rPr lang="ru-RU" sz="2400" dirty="0" smtClean="0"/>
              <a:t>правда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Honest—not </a:t>
            </a:r>
            <a:r>
              <a:rPr lang="en-US" sz="2000" dirty="0" smtClean="0">
                <a:solidFill>
                  <a:srgbClr val="C00000"/>
                </a:solidFill>
              </a:rPr>
              <a:t>taking more </a:t>
            </a:r>
            <a:r>
              <a:rPr lang="en-US" sz="2000" dirty="0">
                <a:solidFill>
                  <a:srgbClr val="C00000"/>
                </a:solidFill>
              </a:rPr>
              <a:t>or less</a:t>
            </a:r>
            <a:r>
              <a:rPr lang="en-US" sz="2000" dirty="0" smtClean="0">
                <a:solidFill>
                  <a:srgbClr val="C00000"/>
                </a:solidFill>
              </a:rPr>
              <a:t>. Only taking </a:t>
            </a:r>
            <a:r>
              <a:rPr lang="en-US" sz="2000" dirty="0">
                <a:solidFill>
                  <a:srgbClr val="C00000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truth.</a:t>
            </a:r>
            <a:endParaRPr lang="en-US" sz="2000" dirty="0">
              <a:solidFill>
                <a:srgbClr val="C00000"/>
              </a:solidFill>
            </a:endParaRPr>
          </a:p>
          <a:p>
            <a:pPr marL="465138" indent="-465138" fontAlgn="auto">
              <a:buFont typeface="Wingdings 3"/>
              <a:buNone/>
              <a:defRPr/>
            </a:pP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uiExpand="1" build="p"/>
      <p:bldP spid="4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3886200" cy="4419600"/>
          </a:xfrm>
        </p:spPr>
        <p:txBody>
          <a:bodyPr>
            <a:normAutofit/>
          </a:bodyPr>
          <a:lstStyle/>
          <a:p>
            <a:pPr marL="465138" indent="-465138">
              <a:buNone/>
              <a:defRPr/>
            </a:pPr>
            <a:r>
              <a:rPr lang="en-US" sz="2600" dirty="0" smtClean="0"/>
              <a:t>7.	</a:t>
            </a:r>
            <a:r>
              <a:rPr lang="ru-RU" sz="2400" dirty="0"/>
              <a:t>Думаю только о </a:t>
            </a:r>
            <a:r>
              <a:rPr lang="ru-RU" sz="2400" dirty="0" smtClean="0"/>
              <a:t>себе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/>
              <a:t>Провокатор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I care about </a:t>
            </a:r>
            <a:r>
              <a:rPr lang="en-US" sz="2000" dirty="0" smtClean="0">
                <a:solidFill>
                  <a:srgbClr val="C00000"/>
                </a:solidFill>
              </a:rPr>
              <a:t>me.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The bully</a:t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3600" dirty="0" smtClean="0">
              <a:solidFill>
                <a:srgbClr val="C00000"/>
              </a:solidFill>
            </a:endParaRPr>
          </a:p>
          <a:p>
            <a:pPr marL="465138" indent="-465138">
              <a:buNone/>
              <a:defRPr/>
            </a:pPr>
            <a:r>
              <a:rPr lang="en-US" sz="2600" dirty="0" smtClean="0"/>
              <a:t>8.	</a:t>
            </a:r>
            <a:r>
              <a:rPr lang="ru-RU" sz="2400" dirty="0"/>
              <a:t>Комплекс мученика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The martyr complex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153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ru-RU" sz="2700" dirty="0">
                <a:effectLst/>
              </a:rPr>
              <a:t>Не здравомыслящий </a:t>
            </a:r>
            <a:r>
              <a:rPr lang="en-US" sz="2700" dirty="0" smtClean="0">
                <a:effectLst/>
              </a:rPr>
              <a:t>		</a:t>
            </a:r>
            <a:r>
              <a:rPr lang="ru-RU" dirty="0" smtClean="0">
                <a:effectLst/>
              </a:rPr>
              <a:t> </a:t>
            </a:r>
            <a:r>
              <a:rPr lang="ru-RU" sz="2700" cap="all" dirty="0" smtClean="0">
                <a:effectLst/>
              </a:rPr>
              <a:t>з</a:t>
            </a:r>
            <a:r>
              <a:rPr lang="ru-RU" sz="2700" dirty="0" smtClean="0">
                <a:effectLst/>
              </a:rPr>
              <a:t>дравомыслящий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  <a:effectLst/>
              </a:rPr>
              <a:t>        </a:t>
            </a:r>
            <a:r>
              <a:rPr lang="en-US" sz="2200" dirty="0" smtClean="0">
                <a:solidFill>
                  <a:srgbClr val="C00000"/>
                </a:solidFill>
              </a:rPr>
              <a:t>Unhealthy				Healthy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5800" y="1676400"/>
            <a:ext cx="43434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5138" indent="-465138" fontAlgn="auto">
              <a:spcAft>
                <a:spcPts val="1200"/>
              </a:spcAft>
              <a:buNone/>
              <a:defRPr/>
            </a:pPr>
            <a:r>
              <a:rPr lang="en-US" sz="2600" dirty="0" smtClean="0"/>
              <a:t>7.	</a:t>
            </a:r>
            <a:r>
              <a:rPr lang="ru-RU" sz="2400" dirty="0"/>
              <a:t>Я думаю о тебе и о себе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I care about you </a:t>
            </a:r>
            <a:r>
              <a:rPr lang="en-US" sz="2000" dirty="0" smtClean="0">
                <a:solidFill>
                  <a:srgbClr val="C00000"/>
                </a:solidFill>
              </a:rPr>
              <a:t>and me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3200" dirty="0" smtClean="0">
              <a:solidFill>
                <a:srgbClr val="C00000"/>
              </a:solidFill>
            </a:endParaRPr>
          </a:p>
          <a:p>
            <a:pPr marL="465138" indent="-465138" fontAlgn="auto">
              <a:spcAft>
                <a:spcPts val="1200"/>
              </a:spcAft>
              <a:buNone/>
              <a:defRPr/>
            </a:pPr>
            <a:r>
              <a:rPr lang="en-US" sz="2600" dirty="0" smtClean="0"/>
              <a:t>8.	</a:t>
            </a:r>
            <a:r>
              <a:rPr lang="ru-RU" sz="2400" dirty="0"/>
              <a:t>Мы должны быть живой жертвой, а не мертвой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olidFill>
                  <a:srgbClr val="C00000"/>
                </a:solidFill>
              </a:rPr>
              <a:t>We are to be a </a:t>
            </a:r>
            <a:r>
              <a:rPr lang="en-US" sz="2000" dirty="0" smtClean="0">
                <a:solidFill>
                  <a:srgbClr val="C00000"/>
                </a:solidFill>
              </a:rPr>
              <a:t>living sacrifice</a:t>
            </a:r>
            <a:r>
              <a:rPr lang="en-US" sz="2000" dirty="0">
                <a:solidFill>
                  <a:srgbClr val="C00000"/>
                </a:solidFill>
              </a:rPr>
              <a:t>, not a dead one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 fontAlgn="auto">
              <a:buFont typeface="Wingdings 3"/>
              <a:buNone/>
              <a:defRPr/>
            </a:pP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8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uiExpand="1" build="p"/>
      <p:bldP spid="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ru-RU" sz="2800" dirty="0" smtClean="0"/>
              <a:t>«В глубине души мы все согласны. Не существует конфликта, есть только недостаток понимания. Если только мы понимаем друг друга, мы живем в согласии</a:t>
            </a:r>
            <a:r>
              <a:rPr lang="en-US" sz="2800" dirty="0" smtClean="0"/>
              <a:t>.</a:t>
            </a:r>
            <a:r>
              <a:rPr lang="ru-RU" sz="2800" dirty="0" smtClean="0"/>
              <a:t>»</a:t>
            </a:r>
            <a:endParaRPr lang="en-US" sz="2800" dirty="0" smtClean="0"/>
          </a:p>
          <a:p>
            <a:pPr marL="393700" indent="-393700">
              <a:spcAft>
                <a:spcPts val="1200"/>
              </a:spcAft>
              <a:buFontTx/>
              <a:buNone/>
              <a:defRPr/>
            </a:pPr>
            <a:r>
              <a:rPr lang="en-US" sz="2800" dirty="0" smtClean="0"/>
              <a:t>—</a:t>
            </a:r>
            <a:r>
              <a:rPr lang="ru-RU" sz="2800" dirty="0"/>
              <a:t>В</a:t>
            </a:r>
            <a:r>
              <a:rPr lang="ru-RU" sz="2800" dirty="0" smtClean="0"/>
              <a:t> действительности причина – недопонимание</a:t>
            </a:r>
            <a:r>
              <a:rPr lang="en-US" sz="2800" dirty="0" smtClean="0"/>
              <a:t>?</a:t>
            </a:r>
            <a:endParaRPr lang="en-US" sz="2800" dirty="0"/>
          </a:p>
          <a:p>
            <a:pPr marL="393700" indent="-393700">
              <a:spcAft>
                <a:spcPts val="1200"/>
              </a:spcAft>
              <a:buFontTx/>
              <a:buNone/>
              <a:defRPr/>
            </a:pPr>
            <a:r>
              <a:rPr lang="en-US" sz="2800" dirty="0" smtClean="0"/>
              <a:t>—</a:t>
            </a:r>
            <a:r>
              <a:rPr lang="ru-RU" sz="2800" dirty="0" smtClean="0"/>
              <a:t>В действительности причина – реальные разногласия?</a:t>
            </a:r>
            <a:endParaRPr lang="en-US" sz="2800" dirty="0"/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“Deep down, we all agree.  There is no conflict, only poor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understanding. If only you understand me, we would agree.” </a:t>
            </a:r>
          </a:p>
          <a:p>
            <a:pPr marL="1655763" indent="-255588">
              <a:buFontTx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—Is the real cause —misunderstanding?</a:t>
            </a:r>
          </a:p>
          <a:p>
            <a:pPr marL="1655763" indent="-255588">
              <a:buFontTx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—Is the real cause —real disagreement?</a:t>
            </a: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371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>
                <a:effectLst/>
              </a:rPr>
              <a:t>Миф о скрытой гармонии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000" dirty="0" smtClean="0">
                <a:solidFill>
                  <a:srgbClr val="C00000"/>
                </a:solidFill>
              </a:rPr>
              <a:t>The Myth of Hidden Harmony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Как противостоять конфликту </a:t>
            </a:r>
            <a:r>
              <a:rPr lang="ru-RU" dirty="0" smtClean="0">
                <a:effectLst/>
              </a:rPr>
              <a:t>продуктивно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</a:rPr>
              <a:t>How to confront conflict in a productive manner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4876800" cy="3657600"/>
          </a:xfrm>
        </p:spPr>
        <p:txBody>
          <a:bodyPr/>
          <a:lstStyle/>
          <a:p>
            <a:pPr marL="569913" indent="-569913">
              <a:buNone/>
              <a:defRPr/>
            </a:pPr>
            <a:r>
              <a:rPr lang="en-US" sz="3200" dirty="0" smtClean="0"/>
              <a:t>1.	</a:t>
            </a:r>
            <a:r>
              <a:rPr lang="ru-RU" sz="3200" dirty="0"/>
              <a:t>Ты игнорируешь белого слона в своей гостиной</a:t>
            </a:r>
            <a:r>
              <a:rPr lang="ru-RU" sz="3200" dirty="0" smtClean="0"/>
              <a:t>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Are you ignoring the white elephant in your living room?</a:t>
            </a:r>
            <a:r>
              <a:rPr lang="en-US" sz="2200" dirty="0" smtClean="0"/>
              <a:t>			     </a:t>
            </a:r>
          </a:p>
        </p:txBody>
      </p:sp>
      <p:pic>
        <p:nvPicPr>
          <p:cNvPr id="5222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86" y="1828800"/>
            <a:ext cx="3629914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4E45-DC07-4B0B-B995-6A71566F3787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4648200" cy="5257800"/>
          </a:xfrm>
        </p:spPr>
        <p:txBody>
          <a:bodyPr>
            <a:normAutofit lnSpcReduction="10000"/>
          </a:bodyPr>
          <a:lstStyle/>
          <a:p>
            <a:pPr marL="569913" indent="-569913">
              <a:buNone/>
              <a:defRPr/>
            </a:pPr>
            <a:r>
              <a:rPr lang="en-US" sz="3200" dirty="0" smtClean="0"/>
              <a:t>2.	</a:t>
            </a:r>
            <a:r>
              <a:rPr lang="ru-RU" sz="3200" dirty="0"/>
              <a:t>Ты получаешь то,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чем </a:t>
            </a:r>
            <a:r>
              <a:rPr lang="ru-RU" sz="3200" dirty="0" smtClean="0"/>
              <a:t>смиряешься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You get what you tolerate</a:t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 smtClean="0">
              <a:solidFill>
                <a:srgbClr val="C00000"/>
              </a:solidFill>
            </a:endParaRPr>
          </a:p>
          <a:p>
            <a:pPr marL="569913" indent="0">
              <a:buNone/>
              <a:defRPr/>
            </a:pPr>
            <a:r>
              <a:rPr lang="ru-RU" sz="2600" dirty="0"/>
              <a:t>Если ты не противостоишь конфликту, а вместо этого смиряешься с проблемами, ты это и получишь – еще больше </a:t>
            </a:r>
            <a:r>
              <a:rPr lang="ru-RU" sz="2600" dirty="0" smtClean="0"/>
              <a:t>проблем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If you do not confront conflict, and tolerate problems—that is what you will get—more problems.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pic>
        <p:nvPicPr>
          <p:cNvPr id="53251" name="Picture 4" descr="Head in water feet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85" y="632604"/>
            <a:ext cx="4025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4E45-DC07-4B0B-B995-6A71566F3787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>
            <a:normAutofit fontScale="90000"/>
          </a:bodyPr>
          <a:lstStyle/>
          <a:p>
            <a:pPr marL="681038" indent="-681038">
              <a:defRPr/>
            </a:pPr>
            <a:r>
              <a:rPr lang="en-US" sz="3600" dirty="0" smtClean="0"/>
              <a:t>3.	</a:t>
            </a:r>
            <a:r>
              <a:rPr lang="ru-RU" sz="3600" dirty="0"/>
              <a:t>Ты можешь противостоять хорошо, или противостоять </a:t>
            </a:r>
            <a:r>
              <a:rPr lang="ru-RU" sz="3600" dirty="0" smtClean="0"/>
              <a:t>плохо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You can confront well or you can confront poorly.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3848100" cy="3657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/>
              <a:t>Если ты не противостоишь,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ты проиграл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If you fail to confront,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you lose.</a:t>
            </a:r>
          </a:p>
          <a:p>
            <a:pPr>
              <a:defRPr/>
            </a:pPr>
            <a:r>
              <a:rPr lang="ru-RU" dirty="0"/>
              <a:t>Но если ты противостоишь плохо, ты тоже </a:t>
            </a:r>
            <a:r>
              <a:rPr lang="ru-RU" dirty="0" smtClean="0"/>
              <a:t>проиграл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If you confront poorly, </a:t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you also lose.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427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22" y="2286000"/>
            <a:ext cx="2810256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4E45-DC07-4B0B-B995-6A71566F3787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3" descr="MCj0200161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685800"/>
            <a:ext cx="51181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229600" cy="5486400"/>
          </a:xfrm>
        </p:spPr>
        <p:txBody>
          <a:bodyPr>
            <a:normAutofit lnSpcReduction="10000"/>
          </a:bodyPr>
          <a:lstStyle/>
          <a:p>
            <a:pPr marL="569913" indent="-569913">
              <a:spcAft>
                <a:spcPts val="1200"/>
              </a:spcAft>
              <a:buNone/>
            </a:pPr>
            <a:r>
              <a:rPr lang="en-US" altLang="en-US" sz="2600" dirty="0" smtClean="0"/>
              <a:t>4.	</a:t>
            </a:r>
            <a:r>
              <a:rPr lang="ru-RU" altLang="en-US" sz="2600" dirty="0" smtClean="0"/>
              <a:t>Противостоять </a:t>
            </a:r>
            <a:r>
              <a:rPr lang="ru-RU" altLang="en-US" sz="2600" dirty="0"/>
              <a:t>нужно так, чтобы сохранить отношения с оппонентом</a:t>
            </a:r>
            <a:r>
              <a:rPr lang="ru-RU" altLang="en-US" sz="2600" dirty="0" smtClean="0"/>
              <a:t>.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rgbClr val="C00000"/>
                </a:solidFill>
              </a:rPr>
              <a:t>Confront in such a way as to preserve the relationship with the other person.</a:t>
            </a:r>
            <a:endParaRPr lang="en-US" altLang="en-US" sz="2600" dirty="0" smtClean="0">
              <a:solidFill>
                <a:srgbClr val="C00000"/>
              </a:solidFill>
            </a:endParaRPr>
          </a:p>
          <a:p>
            <a:pPr marL="569913" indent="-569913">
              <a:buNone/>
              <a:tabLst>
                <a:tab pos="1035050" algn="l"/>
              </a:tabLst>
            </a:pPr>
            <a:r>
              <a:rPr lang="en-US" altLang="en-US" sz="2600" dirty="0" smtClean="0"/>
              <a:t>5.	</a:t>
            </a:r>
            <a:r>
              <a:rPr lang="ru-RU" altLang="en-US" sz="2600" dirty="0" smtClean="0"/>
              <a:t>Оставайтесь </a:t>
            </a:r>
            <a:r>
              <a:rPr lang="ru-RU" altLang="en-US" sz="2600" dirty="0"/>
              <a:t>на связи с человеком – решение конфликта это </a:t>
            </a:r>
            <a:r>
              <a:rPr lang="ru-RU" altLang="en-US" sz="2600" dirty="0" smtClean="0"/>
              <a:t>процесс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ru-RU" altLang="en-US" sz="2600" dirty="0" smtClean="0"/>
              <a:t>1</a:t>
            </a:r>
            <a:r>
              <a:rPr lang="ru-RU" altLang="en-US" sz="2600" dirty="0"/>
              <a:t>)	Решить проблему</a:t>
            </a:r>
          </a:p>
          <a:p>
            <a:pPr marL="1035050" indent="-465138">
              <a:buNone/>
            </a:pPr>
            <a:r>
              <a:rPr lang="ru-RU" altLang="en-US" sz="2600" dirty="0"/>
              <a:t>2)	Сосредоточиться на здоровом образе жизни</a:t>
            </a:r>
          </a:p>
          <a:p>
            <a:pPr marL="571500" indent="-571500">
              <a:spcBef>
                <a:spcPts val="0"/>
              </a:spcBef>
              <a:buFontTx/>
              <a:buAutoNum type="arabicPeriod" startAt="4"/>
            </a:pPr>
            <a:endParaRPr lang="ru-RU" altLang="en-US" sz="1050" dirty="0"/>
          </a:p>
          <a:p>
            <a:pPr marL="569913" indent="0">
              <a:spcAft>
                <a:spcPts val="1200"/>
              </a:spcAft>
              <a:buNone/>
            </a:pPr>
            <a:r>
              <a:rPr lang="en-US" altLang="en-US" sz="2200" dirty="0" smtClean="0">
                <a:solidFill>
                  <a:srgbClr val="C00000"/>
                </a:solidFill>
              </a:rPr>
              <a:t>Stay connected with the person—conflict resolution is a process.</a:t>
            </a:r>
            <a:br>
              <a:rPr lang="en-US" altLang="en-US" sz="2200" dirty="0" smtClean="0">
                <a:solidFill>
                  <a:srgbClr val="C00000"/>
                </a:solidFill>
              </a:rPr>
            </a:br>
            <a:r>
              <a:rPr lang="en-US" altLang="en-US" sz="2200" dirty="0" smtClean="0">
                <a:solidFill>
                  <a:srgbClr val="C00000"/>
                </a:solidFill>
              </a:rPr>
              <a:t>	 --solve the problem</a:t>
            </a:r>
            <a:br>
              <a:rPr lang="en-US" altLang="en-US" sz="2200" dirty="0" smtClean="0">
                <a:solidFill>
                  <a:srgbClr val="C00000"/>
                </a:solidFill>
              </a:rPr>
            </a:br>
            <a:r>
              <a:rPr lang="en-US" altLang="en-US" sz="2200" dirty="0" smtClean="0">
                <a:solidFill>
                  <a:srgbClr val="C00000"/>
                </a:solidFill>
              </a:rPr>
              <a:t>	 --focus on healthy living </a:t>
            </a:r>
            <a:endParaRPr lang="en-US" altLang="en-US" sz="2600" dirty="0" smtClean="0"/>
          </a:p>
          <a:p>
            <a:pPr marL="571500" indent="-571500">
              <a:buFontTx/>
              <a:buNone/>
            </a:pPr>
            <a:r>
              <a:rPr lang="en-US" altLang="en-US" sz="2600" dirty="0" smtClean="0"/>
              <a:t>6.	</a:t>
            </a:r>
            <a:r>
              <a:rPr lang="ru-RU" altLang="en-US" sz="2600" dirty="0" smtClean="0"/>
              <a:t>Прощение</a:t>
            </a:r>
            <a:r>
              <a:rPr lang="en-US" altLang="en-US" sz="2600" dirty="0" smtClean="0"/>
              <a:t>     </a:t>
            </a:r>
            <a:r>
              <a:rPr lang="en-US" altLang="en-US" sz="2000" dirty="0" smtClean="0">
                <a:solidFill>
                  <a:srgbClr val="C00000"/>
                </a:solidFill>
              </a:rPr>
              <a:t>Forgiveness</a:t>
            </a:r>
            <a:r>
              <a:rPr lang="en-US" altLang="en-US" sz="2600" dirty="0" smtClean="0"/>
              <a:t>		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Проблемы в конфликте – это «горы» или «камушки</a:t>
            </a:r>
            <a:r>
              <a:rPr lang="ru-RU" dirty="0" smtClean="0"/>
              <a:t>»?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Are </a:t>
            </a:r>
            <a:r>
              <a:rPr lang="en-US" sz="2000" dirty="0">
                <a:solidFill>
                  <a:srgbClr val="C00000"/>
                </a:solidFill>
              </a:rPr>
              <a:t>the conflict issues “mountains” or “pebbles</a:t>
            </a:r>
            <a:r>
              <a:rPr lang="en-US" sz="2000" dirty="0" smtClean="0">
                <a:solidFill>
                  <a:srgbClr val="C00000"/>
                </a:solidFill>
              </a:rPr>
              <a:t>”?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/>
            </a:endParaRPr>
          </a:p>
          <a:p>
            <a:endParaRPr lang="en-US" b="1" dirty="0">
              <a:effectLst/>
            </a:endParaRPr>
          </a:p>
          <a:p>
            <a:endParaRPr lang="en-US" b="1" dirty="0" smtClean="0">
              <a:effectLst/>
            </a:endParaRPr>
          </a:p>
          <a:p>
            <a:r>
              <a:rPr lang="ru-RU" dirty="0"/>
              <a:t>«Насколько велика будет эта проблема через 10 дней, или через 10 лет</a:t>
            </a:r>
            <a:r>
              <a:rPr lang="ru-RU" dirty="0" smtClean="0"/>
              <a:t>?»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“</a:t>
            </a:r>
            <a:r>
              <a:rPr lang="en-US" sz="2000" dirty="0">
                <a:solidFill>
                  <a:srgbClr val="C00000"/>
                </a:solidFill>
              </a:rPr>
              <a:t>How big an issue will this be 10 days from now, or 10 years from now?”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Насколько велик масштаб </a:t>
            </a:r>
            <a:r>
              <a:rPr lang="ru-RU" sz="3600" dirty="0" smtClean="0">
                <a:effectLst/>
              </a:rPr>
              <a:t>конфликта</a:t>
            </a:r>
            <a:r>
              <a:rPr lang="en-US" sz="3600" dirty="0" smtClean="0">
                <a:effectLst/>
              </a:rPr>
              <a:t>?</a:t>
            </a:r>
            <a:br>
              <a:rPr lang="en-US" sz="3600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</a:rPr>
              <a:t>How big is the conflict?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2743200" cy="2180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5164"/>
          <a:stretch/>
        </p:blipFill>
        <p:spPr>
          <a:xfrm>
            <a:off x="5029200" y="2496877"/>
            <a:ext cx="2644592" cy="212212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5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220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Каким образом насилие в вашем прошлом влияет на ваш стиль управления конфликтами сейчас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How abuse in your background affects how you handle conflict today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590800"/>
            <a:ext cx="807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71500" indent="-571500"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ru-RU" altLang="en-US" sz="3000" dirty="0">
                <a:solidFill>
                  <a:schemeClr val="tx1"/>
                </a:solidFill>
              </a:rPr>
              <a:t>Бог ценит твою жизнь </a:t>
            </a:r>
            <a:r>
              <a:rPr lang="en-US" altLang="en-US" sz="3000" dirty="0" smtClean="0">
                <a:solidFill>
                  <a:schemeClr val="tx1"/>
                </a:solidFill>
              </a:rPr>
              <a:t/>
            </a:r>
            <a:br>
              <a:rPr lang="en-US" altLang="en-US" sz="30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God </a:t>
            </a:r>
            <a:r>
              <a:rPr lang="en-US" altLang="en-US" sz="2000" dirty="0">
                <a:solidFill>
                  <a:srgbClr val="C00000"/>
                </a:solidFill>
              </a:rPr>
              <a:t>values your life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ru-RU" altLang="en-US" sz="3000" dirty="0">
                <a:solidFill>
                  <a:schemeClr val="tx1"/>
                </a:solidFill>
              </a:rPr>
              <a:t>Бог резко говорит о </a:t>
            </a:r>
            <a:r>
              <a:rPr lang="ru-RU" altLang="en-US" sz="3000" dirty="0" smtClean="0">
                <a:solidFill>
                  <a:schemeClr val="tx1"/>
                </a:solidFill>
              </a:rPr>
              <a:t>насильниках</a:t>
            </a:r>
            <a:r>
              <a:rPr lang="en-US" altLang="en-US" sz="3000" dirty="0" smtClean="0">
                <a:solidFill>
                  <a:schemeClr val="tx1"/>
                </a:solidFill>
              </a:rPr>
              <a:t/>
            </a:r>
            <a:br>
              <a:rPr lang="en-US" altLang="en-US" sz="30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God </a:t>
            </a:r>
            <a:r>
              <a:rPr lang="en-US" altLang="en-US" sz="2000" dirty="0">
                <a:solidFill>
                  <a:srgbClr val="C00000"/>
                </a:solidFill>
              </a:rPr>
              <a:t>has harsh words for abusers</a:t>
            </a:r>
            <a:br>
              <a:rPr lang="en-US" altLang="en-US" sz="2000" dirty="0">
                <a:solidFill>
                  <a:srgbClr val="C00000"/>
                </a:solidFill>
              </a:rPr>
            </a:br>
            <a:r>
              <a:rPr lang="ru-RU" altLang="en-US" sz="3000" dirty="0">
                <a:solidFill>
                  <a:schemeClr val="tx1"/>
                </a:solidFill>
              </a:rPr>
              <a:t>Матфея </a:t>
            </a:r>
            <a:r>
              <a:rPr lang="en-US" altLang="en-US" sz="3000" dirty="0" smtClean="0">
                <a:solidFill>
                  <a:schemeClr val="tx1"/>
                </a:solidFill>
              </a:rPr>
              <a:t>18:6</a:t>
            </a:r>
            <a:r>
              <a:rPr lang="en-US" altLang="en-US" sz="2600" dirty="0" smtClean="0">
                <a:solidFill>
                  <a:schemeClr val="tx1"/>
                </a:solidFill>
              </a:rPr>
              <a:t>      </a:t>
            </a:r>
            <a:r>
              <a:rPr lang="en-US" altLang="en-US" sz="2000" dirty="0" smtClean="0">
                <a:solidFill>
                  <a:srgbClr val="C00000"/>
                </a:solidFill>
              </a:rPr>
              <a:t>Matthew </a:t>
            </a:r>
            <a:r>
              <a:rPr lang="en-US" altLang="en-US" sz="2000" dirty="0">
                <a:solidFill>
                  <a:srgbClr val="C00000"/>
                </a:solidFill>
              </a:rPr>
              <a:t>18:6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endParaRPr lang="en-US" altLang="en-US" sz="2600" dirty="0">
              <a:solidFill>
                <a:schemeClr val="tx1"/>
              </a:solidFill>
            </a:endParaRP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ru-RU" altLang="en-US" sz="3200" dirty="0">
                <a:solidFill>
                  <a:schemeClr val="tx1"/>
                </a:solidFill>
              </a:rPr>
              <a:t>Принцип большей </a:t>
            </a:r>
            <a:r>
              <a:rPr lang="ru-RU" altLang="en-US" sz="3200" dirty="0" smtClean="0">
                <a:solidFill>
                  <a:schemeClr val="tx1"/>
                </a:solidFill>
              </a:rPr>
              <a:t>ценности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Principle of the greater value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68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2133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prstClr val="black"/>
                </a:solidFill>
              </a:rPr>
              <a:t>Каким образом насилие в вашем прошлом влияет на ваш стиль управления конфликтами сейчас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How abuse in your background affects how you handle conflict today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667000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71500" indent="-571500"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  <a:buFont typeface="+mj-lt"/>
              <a:buAutoNum type="arabicPeriod" startAt="4"/>
            </a:pPr>
            <a:r>
              <a:rPr lang="ru-RU" altLang="en-US" sz="3200" dirty="0">
                <a:solidFill>
                  <a:schemeClr val="tx1"/>
                </a:solidFill>
              </a:rPr>
              <a:t>Принцип безопасных барьеров «Жестокость из милосердия</a:t>
            </a:r>
            <a:r>
              <a:rPr lang="ru-RU" altLang="en-US" sz="3200" dirty="0" smtClean="0">
                <a:solidFill>
                  <a:schemeClr val="tx1"/>
                </a:solidFill>
              </a:rPr>
              <a:t>»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Principle </a:t>
            </a:r>
            <a:r>
              <a:rPr lang="en-US" altLang="en-US" sz="2000" dirty="0">
                <a:solidFill>
                  <a:srgbClr val="C00000"/>
                </a:solidFill>
              </a:rPr>
              <a:t>of safe </a:t>
            </a:r>
            <a:r>
              <a:rPr lang="en-US" altLang="en-US" sz="2000" dirty="0" smtClean="0">
                <a:solidFill>
                  <a:srgbClr val="C00000"/>
                </a:solidFill>
              </a:rPr>
              <a:t>boundaries “</a:t>
            </a:r>
            <a:r>
              <a:rPr lang="en-US" altLang="en-US" sz="2000" dirty="0">
                <a:solidFill>
                  <a:srgbClr val="C00000"/>
                </a:solidFill>
              </a:rPr>
              <a:t>Tough love”</a:t>
            </a:r>
            <a:endParaRPr lang="en-US" altLang="en-US" sz="3200" dirty="0">
              <a:solidFill>
                <a:srgbClr val="C00000"/>
              </a:solidFill>
            </a:endParaRP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 startAt="4"/>
            </a:pPr>
            <a:r>
              <a:rPr lang="ru-RU" altLang="en-US" sz="3200" dirty="0">
                <a:solidFill>
                  <a:schemeClr val="tx1"/>
                </a:solidFill>
              </a:rPr>
              <a:t>Можешь ли ты отличить истину от лжи</a:t>
            </a:r>
            <a:r>
              <a:rPr lang="ru-RU" altLang="en-US" sz="3200" dirty="0" smtClean="0">
                <a:solidFill>
                  <a:schemeClr val="tx1"/>
                </a:solidFill>
              </a:rPr>
              <a:t>?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rgbClr val="C00000"/>
                </a:solidFill>
              </a:rPr>
              <a:t>Can </a:t>
            </a:r>
            <a:r>
              <a:rPr lang="en-US" altLang="en-US" sz="2000" dirty="0">
                <a:solidFill>
                  <a:srgbClr val="C00000"/>
                </a:solidFill>
              </a:rPr>
              <a:t>you separate the truth from the lies?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61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5791200" cy="4724400"/>
          </a:xfrm>
        </p:spPr>
        <p:txBody>
          <a:bodyPr>
            <a:normAutofit/>
          </a:bodyPr>
          <a:lstStyle/>
          <a:p>
            <a:pPr marL="465138" indent="-465138">
              <a:spcAft>
                <a:spcPts val="1200"/>
              </a:spcAft>
              <a:buNone/>
              <a:defRPr/>
            </a:pPr>
            <a:r>
              <a:rPr lang="en-US" sz="2600" dirty="0" smtClean="0"/>
              <a:t>A.	</a:t>
            </a:r>
            <a:r>
              <a:rPr lang="ru-RU" sz="2600" dirty="0"/>
              <a:t>В книге Руди Гилиани «Лидерство» есть глава о том, как реагировать на </a:t>
            </a:r>
            <a:r>
              <a:rPr lang="ru-RU" sz="2600" dirty="0" smtClean="0"/>
              <a:t>провокации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Rudy Giuliani’s book </a:t>
            </a:r>
            <a:r>
              <a:rPr lang="en-US" sz="2000" i="1" dirty="0" smtClean="0">
                <a:solidFill>
                  <a:srgbClr val="C00000"/>
                </a:solidFill>
              </a:rPr>
              <a:t>Leadership</a:t>
            </a:r>
            <a:r>
              <a:rPr lang="en-US" sz="2000" dirty="0" smtClean="0">
                <a:solidFill>
                  <a:srgbClr val="C00000"/>
                </a:solidFill>
              </a:rPr>
              <a:t> has chapter on bullies</a:t>
            </a:r>
          </a:p>
          <a:p>
            <a:pPr marL="465138" indent="-465138">
              <a:spcAft>
                <a:spcPts val="1200"/>
              </a:spcAft>
              <a:buNone/>
              <a:defRPr/>
            </a:pPr>
            <a:r>
              <a:rPr lang="ru-RU" sz="2600" dirty="0" smtClean="0"/>
              <a:t>Б</a:t>
            </a:r>
            <a:r>
              <a:rPr lang="en-US" sz="2600" dirty="0" smtClean="0"/>
              <a:t>.	</a:t>
            </a:r>
            <a:r>
              <a:rPr lang="ru-RU" sz="2600" dirty="0"/>
              <a:t>Иногда провокации выглядят милыми и очаровательными, и все же это </a:t>
            </a:r>
            <a:r>
              <a:rPr lang="ru-RU" sz="2600" dirty="0" smtClean="0"/>
              <a:t>провокации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Some bullies are sweet and charming, but they are still bullies.</a:t>
            </a: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>
            <a:normAutofit fontScale="90000"/>
          </a:bodyPr>
          <a:lstStyle/>
          <a:p>
            <a:pPr marL="690563" indent="-690563"/>
            <a:r>
              <a:rPr lang="en-US" altLang="en-US" dirty="0" smtClean="0"/>
              <a:t>7.	</a:t>
            </a:r>
            <a:r>
              <a:rPr lang="ru-RU" altLang="en-US" dirty="0" smtClean="0"/>
              <a:t>Как </a:t>
            </a:r>
            <a:r>
              <a:rPr lang="ru-RU" altLang="en-US" dirty="0"/>
              <a:t>реагировать на провокации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200" dirty="0" smtClean="0">
                <a:solidFill>
                  <a:srgbClr val="C00000"/>
                </a:solidFill>
              </a:rPr>
              <a:t>How to respond to “Bullies”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64" y="1371600"/>
            <a:ext cx="241783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6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8001000" cy="4724400"/>
          </a:xfrm>
        </p:spPr>
        <p:txBody>
          <a:bodyPr>
            <a:normAutofit/>
          </a:bodyPr>
          <a:lstStyle/>
          <a:p>
            <a:pPr marL="465138" indent="-465138">
              <a:spcAft>
                <a:spcPts val="2400"/>
              </a:spcAft>
              <a:buNone/>
              <a:defRPr/>
            </a:pPr>
            <a:r>
              <a:rPr lang="en-US" sz="2600" dirty="0" smtClean="0"/>
              <a:t>B.	</a:t>
            </a:r>
            <a:r>
              <a:rPr lang="ru-RU" sz="2600" dirty="0"/>
              <a:t>Провокаторы заинтересованы только в </a:t>
            </a:r>
            <a:r>
              <a:rPr lang="ru-RU" sz="2600" dirty="0" smtClean="0"/>
              <a:t>том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Only interested in what they want.  </a:t>
            </a:r>
          </a:p>
          <a:p>
            <a:pPr marL="465138" indent="-465138">
              <a:spcAft>
                <a:spcPts val="2400"/>
              </a:spcAft>
              <a:buNone/>
              <a:defRPr/>
            </a:pPr>
            <a:r>
              <a:rPr lang="ru-RU" sz="2600" dirty="0" smtClean="0"/>
              <a:t>Г</a:t>
            </a:r>
            <a:r>
              <a:rPr lang="en-US" sz="2600" b="1" dirty="0" smtClean="0"/>
              <a:t>.	</a:t>
            </a:r>
            <a:r>
              <a:rPr lang="ru-RU" sz="2600" dirty="0" smtClean="0"/>
              <a:t>Проблема страха связана с издевательствами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Issue of fear in dealing with bullies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465138" indent="-465138">
              <a:spcAft>
                <a:spcPts val="2400"/>
              </a:spcAft>
              <a:buNone/>
              <a:defRPr/>
            </a:pPr>
            <a:r>
              <a:rPr lang="ru-RU" sz="2600" dirty="0" smtClean="0"/>
              <a:t>Д</a:t>
            </a:r>
            <a:r>
              <a:rPr lang="en-US" sz="2600" dirty="0" smtClean="0"/>
              <a:t>.	</a:t>
            </a:r>
            <a:r>
              <a:rPr lang="ru-RU" sz="2600" dirty="0" smtClean="0"/>
              <a:t>Проблема мести и прощения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000" dirty="0">
                <a:solidFill>
                  <a:srgbClr val="C00000"/>
                </a:solidFill>
              </a:rPr>
              <a:t>Issues of revenge &amp; forgiveness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>
            <a:normAutofit fontScale="90000"/>
          </a:bodyPr>
          <a:lstStyle/>
          <a:p>
            <a:pPr marL="690563" indent="-690563"/>
            <a:r>
              <a:rPr lang="en-US" altLang="en-US" dirty="0" smtClean="0"/>
              <a:t>7.	</a:t>
            </a:r>
            <a:r>
              <a:rPr lang="ru-RU" altLang="en-US" dirty="0" smtClean="0"/>
              <a:t>Как </a:t>
            </a:r>
            <a:r>
              <a:rPr lang="ru-RU" altLang="en-US" dirty="0"/>
              <a:t>реагировать на провокации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200" dirty="0" smtClean="0">
                <a:solidFill>
                  <a:srgbClr val="C00000"/>
                </a:solidFill>
              </a:rPr>
              <a:t>How to respond to “Bullies”</a:t>
            </a:r>
          </a:p>
        </p:txBody>
      </p:sp>
      <p:pic>
        <p:nvPicPr>
          <p:cNvPr id="4" name="Picture 5" descr="MCj0397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962400"/>
            <a:ext cx="1243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05400"/>
            <a:ext cx="1095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274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14800"/>
          </a:xfrm>
        </p:spPr>
        <p:txBody>
          <a:bodyPr/>
          <a:lstStyle/>
          <a:p>
            <a:pPr marL="465138" indent="-465138">
              <a:spcAft>
                <a:spcPts val="1800"/>
              </a:spcAft>
              <a:buNone/>
            </a:pPr>
            <a:r>
              <a:rPr lang="en-US" dirty="0" smtClean="0"/>
              <a:t>1.	</a:t>
            </a:r>
            <a:r>
              <a:rPr lang="ru-RU" dirty="0" smtClean="0"/>
              <a:t>Научись </a:t>
            </a:r>
            <a:r>
              <a:rPr lang="ru-RU" dirty="0"/>
              <a:t>распознавать и реагировать на конфликт на </a:t>
            </a:r>
            <a:r>
              <a:rPr lang="ru-RU" b="1" u="sng" dirty="0" smtClean="0">
                <a:solidFill>
                  <a:srgbClr val="C00000"/>
                </a:solidFill>
              </a:rPr>
              <a:t>ранней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стадии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Learn </a:t>
            </a:r>
            <a:r>
              <a:rPr lang="en-US" sz="2000" dirty="0">
                <a:solidFill>
                  <a:srgbClr val="C00000"/>
                </a:solidFill>
              </a:rPr>
              <a:t>to recognize and address a conflict in its </a:t>
            </a:r>
            <a:r>
              <a:rPr lang="en-US" sz="2000" u="sng" dirty="0" smtClean="0">
                <a:solidFill>
                  <a:srgbClr val="C00000"/>
                </a:solidFill>
              </a:rPr>
              <a:t> earliest  </a:t>
            </a:r>
            <a:r>
              <a:rPr lang="en-US" sz="2000" dirty="0" smtClean="0">
                <a:solidFill>
                  <a:srgbClr val="C00000"/>
                </a:solidFill>
              </a:rPr>
              <a:t> stage.</a:t>
            </a:r>
            <a:endParaRPr lang="en-US" dirty="0" smtClean="0">
              <a:solidFill>
                <a:srgbClr val="C00000"/>
              </a:solidFill>
            </a:endParaRPr>
          </a:p>
          <a:p>
            <a:pPr marL="465138" indent="-465138">
              <a:buNone/>
            </a:pPr>
            <a:r>
              <a:rPr lang="en-US" dirty="0" smtClean="0"/>
              <a:t>2.	</a:t>
            </a:r>
            <a:r>
              <a:rPr lang="ru-RU" dirty="0" smtClean="0"/>
              <a:t>Следи </a:t>
            </a:r>
            <a:r>
              <a:rPr lang="ru-RU" dirty="0"/>
              <a:t>за тем, чтобы никто не отклонялся от </a:t>
            </a:r>
            <a:r>
              <a:rPr lang="ru-RU" dirty="0" smtClean="0"/>
              <a:t>темы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Keep </a:t>
            </a:r>
            <a:r>
              <a:rPr lang="en-US" sz="2000" dirty="0">
                <a:solidFill>
                  <a:srgbClr val="C00000"/>
                </a:solidFill>
              </a:rPr>
              <a:t>everyone focused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on </a:t>
            </a:r>
            <a:r>
              <a:rPr lang="en-US" sz="2000" dirty="0">
                <a:solidFill>
                  <a:srgbClr val="C00000"/>
                </a:solidFill>
              </a:rPr>
              <a:t>the issue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Научись основным навыкам управления </a:t>
            </a:r>
            <a:r>
              <a:rPr lang="ru-RU" dirty="0" smtClean="0">
                <a:effectLst/>
              </a:rPr>
              <a:t>конфликтом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  <a:effectLst/>
              </a:rPr>
              <a:t>Learn </a:t>
            </a:r>
            <a:r>
              <a:rPr lang="en-US" sz="2200" dirty="0">
                <a:solidFill>
                  <a:srgbClr val="C00000"/>
                </a:solidFill>
                <a:effectLst/>
              </a:rPr>
              <a:t>the Basic Skills of Conflict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8600"/>
            <a:ext cx="4076700" cy="2717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019800"/>
          </a:xfrm>
        </p:spPr>
        <p:txBody>
          <a:bodyPr>
            <a:normAutofit/>
          </a:bodyPr>
          <a:lstStyle/>
          <a:p>
            <a:pPr marL="465138" indent="-465138">
              <a:spcAft>
                <a:spcPts val="1800"/>
              </a:spcAft>
              <a:buNone/>
              <a:tabLst>
                <a:tab pos="466725" algn="l"/>
              </a:tabLst>
            </a:pPr>
            <a:r>
              <a:rPr lang="en-US" dirty="0" smtClean="0"/>
              <a:t>3.	</a:t>
            </a:r>
            <a:r>
              <a:rPr lang="ru-RU" dirty="0"/>
              <a:t>Обеспечь три «П» управления </a:t>
            </a:r>
            <a:r>
              <a:rPr lang="ru-RU" dirty="0" smtClean="0"/>
              <a:t>конфликтом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Provide </a:t>
            </a:r>
            <a:r>
              <a:rPr lang="en-US" sz="2000" dirty="0">
                <a:solidFill>
                  <a:srgbClr val="C00000"/>
                </a:solidFill>
              </a:rPr>
              <a:t>the 3 “P”s of Conflict </a:t>
            </a:r>
            <a:r>
              <a:rPr lang="en-US" sz="2000" dirty="0" smtClean="0">
                <a:solidFill>
                  <a:srgbClr val="C00000"/>
                </a:solidFill>
              </a:rPr>
              <a:t>Management</a:t>
            </a:r>
            <a:endParaRPr lang="en-US" dirty="0" smtClean="0">
              <a:solidFill>
                <a:srgbClr val="C00000"/>
              </a:solidFill>
            </a:endParaRPr>
          </a:p>
          <a:p>
            <a:pPr marL="914400" indent="-447675">
              <a:spcAft>
                <a:spcPts val="1200"/>
              </a:spcAft>
              <a:buNone/>
            </a:pPr>
            <a:r>
              <a:rPr lang="en-US" dirty="0" smtClean="0"/>
              <a:t>A.	</a:t>
            </a:r>
            <a:r>
              <a:rPr lang="ru-RU" b="1" u="sng" dirty="0" smtClean="0">
                <a:solidFill>
                  <a:srgbClr val="C00000"/>
                </a:solidFill>
              </a:rPr>
              <a:t>Позволение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>-- </a:t>
            </a:r>
            <a:r>
              <a:rPr lang="ru-RU" dirty="0"/>
              <a:t>быть не согласным, не чувствуя себя </a:t>
            </a:r>
            <a:r>
              <a:rPr lang="ru-RU" dirty="0" smtClean="0"/>
              <a:t>виноватым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u="sng" dirty="0" smtClean="0">
                <a:solidFill>
                  <a:srgbClr val="C00000"/>
                </a:solidFill>
              </a:rPr>
              <a:t>Permission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--to disagree without feeling </a:t>
            </a:r>
            <a:r>
              <a:rPr lang="en-US" sz="2000" dirty="0" smtClean="0">
                <a:solidFill>
                  <a:srgbClr val="C00000"/>
                </a:solidFill>
              </a:rPr>
              <a:t>guilty.</a:t>
            </a:r>
            <a:endParaRPr lang="en-US" dirty="0" smtClean="0">
              <a:solidFill>
                <a:srgbClr val="C00000"/>
              </a:solidFill>
            </a:endParaRPr>
          </a:p>
          <a:p>
            <a:pPr marL="914400" indent="-447675">
              <a:spcAft>
                <a:spcPts val="1200"/>
              </a:spcAft>
              <a:buNone/>
            </a:pPr>
            <a:r>
              <a:rPr lang="ru-RU" dirty="0"/>
              <a:t>Б</a:t>
            </a:r>
            <a:r>
              <a:rPr lang="en-US" dirty="0" smtClean="0"/>
              <a:t>.</a:t>
            </a:r>
            <a:r>
              <a:rPr lang="en-US" dirty="0"/>
              <a:t>	</a:t>
            </a:r>
            <a:r>
              <a:rPr lang="ru-RU" b="1" u="sng" dirty="0" smtClean="0">
                <a:solidFill>
                  <a:srgbClr val="C00000"/>
                </a:solidFill>
              </a:rPr>
              <a:t>Потенциал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-- </a:t>
            </a:r>
            <a:r>
              <a:rPr lang="ru-RU" dirty="0"/>
              <a:t>позволяет каждой из сторон выразить свою позицию с максимально возможной </a:t>
            </a:r>
            <a:r>
              <a:rPr lang="ru-RU" dirty="0" smtClean="0"/>
              <a:t>ясностью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u="sng" dirty="0" err="1" smtClean="0">
                <a:solidFill>
                  <a:srgbClr val="C00000"/>
                </a:solidFill>
              </a:rPr>
              <a:t>Potentency</a:t>
            </a:r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-enable each party to state their position with as much strength and clarity as </a:t>
            </a:r>
            <a:r>
              <a:rPr lang="en-US" sz="2000" dirty="0" smtClean="0">
                <a:solidFill>
                  <a:srgbClr val="C00000"/>
                </a:solidFill>
              </a:rPr>
              <a:t>possible.</a:t>
            </a:r>
            <a:endParaRPr lang="en-US" dirty="0" smtClean="0">
              <a:solidFill>
                <a:srgbClr val="C00000"/>
              </a:solidFill>
            </a:endParaRPr>
          </a:p>
          <a:p>
            <a:pPr marL="914400" indent="-447675">
              <a:buNone/>
            </a:pPr>
            <a:r>
              <a:rPr lang="en-US" dirty="0" smtClean="0"/>
              <a:t>B.</a:t>
            </a:r>
            <a:r>
              <a:rPr lang="en-US" dirty="0"/>
              <a:t>	</a:t>
            </a:r>
            <a:r>
              <a:rPr lang="ru-RU" b="1" u="sng" dirty="0" smtClean="0">
                <a:solidFill>
                  <a:srgbClr val="C00000"/>
                </a:solidFill>
              </a:rPr>
              <a:t>Покровительство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-- </a:t>
            </a:r>
            <a:r>
              <a:rPr lang="ru-RU" dirty="0"/>
              <a:t>не допускай суждения или ненужных </a:t>
            </a:r>
            <a:r>
              <a:rPr lang="ru-RU" dirty="0" smtClean="0"/>
              <a:t>обид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u="sng" dirty="0" smtClean="0">
                <a:solidFill>
                  <a:srgbClr val="C00000"/>
                </a:solidFill>
              </a:rPr>
              <a:t>Protection</a:t>
            </a:r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-do not allow judging or needless </a:t>
            </a:r>
            <a:r>
              <a:rPr lang="en-US" sz="2000" dirty="0" smtClean="0">
                <a:solidFill>
                  <a:srgbClr val="C00000"/>
                </a:solidFill>
              </a:rPr>
              <a:t>hurting.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7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105400"/>
          </a:xfrm>
        </p:spPr>
        <p:txBody>
          <a:bodyPr/>
          <a:lstStyle/>
          <a:p>
            <a:pPr marL="465138" indent="-465138">
              <a:spcAft>
                <a:spcPts val="1800"/>
              </a:spcAft>
              <a:buNone/>
            </a:pPr>
            <a:r>
              <a:rPr lang="en-US" dirty="0" smtClean="0"/>
              <a:t>4.	</a:t>
            </a:r>
            <a:r>
              <a:rPr lang="ru-RU" dirty="0"/>
              <a:t>Предоставь возможность  </a:t>
            </a:r>
            <a:r>
              <a:rPr lang="ru-RU" b="1" u="sng" dirty="0" smtClean="0">
                <a:solidFill>
                  <a:srgbClr val="C00000"/>
                </a:solidFill>
              </a:rPr>
              <a:t>всем</a:t>
            </a:r>
            <a:r>
              <a:rPr lang="en-US" dirty="0" smtClean="0"/>
              <a:t>  </a:t>
            </a:r>
            <a:r>
              <a:rPr lang="ru-RU" dirty="0" smtClean="0"/>
              <a:t>сторонам </a:t>
            </a:r>
            <a:r>
              <a:rPr lang="ru-RU" dirty="0"/>
              <a:t>увидеть выход из конфликта, предложив варианты их нынешнему положению и </a:t>
            </a:r>
            <a:r>
              <a:rPr lang="ru-RU" dirty="0" smtClean="0"/>
              <a:t>целям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Enable  </a:t>
            </a:r>
            <a:r>
              <a:rPr lang="en-US" sz="2000" b="1" u="sng" dirty="0" smtClean="0">
                <a:solidFill>
                  <a:srgbClr val="C00000"/>
                </a:solidFill>
              </a:rPr>
              <a:t>all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parties to see a way out of the conflict by suggesting options to their present positions and </a:t>
            </a:r>
            <a:r>
              <a:rPr lang="en-US" sz="2000" dirty="0" smtClean="0">
                <a:solidFill>
                  <a:srgbClr val="C00000"/>
                </a:solidFill>
              </a:rPr>
              <a:t>goals.</a:t>
            </a:r>
            <a:endParaRPr lang="en-US" dirty="0" smtClean="0">
              <a:solidFill>
                <a:srgbClr val="C00000"/>
              </a:solidFill>
            </a:endParaRPr>
          </a:p>
          <a:p>
            <a:pPr marL="465138" indent="-465138">
              <a:spcAft>
                <a:spcPts val="1200"/>
              </a:spcAft>
              <a:buNone/>
            </a:pPr>
            <a:r>
              <a:rPr lang="en-US" dirty="0"/>
              <a:t>5</a:t>
            </a:r>
            <a:r>
              <a:rPr lang="en-US" dirty="0" smtClean="0"/>
              <a:t>.	</a:t>
            </a:r>
            <a:r>
              <a:rPr lang="ru-RU" dirty="0"/>
              <a:t>Направь усилия на то, чтобы обратить любой конфликт в </a:t>
            </a:r>
            <a:r>
              <a:rPr lang="ru-RU" dirty="0" smtClean="0"/>
              <a:t>ситуацию</a:t>
            </a:r>
            <a:r>
              <a:rPr lang="en-US" dirty="0" smtClean="0"/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решения проблемы 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Work </a:t>
            </a:r>
            <a:r>
              <a:rPr lang="en-US" sz="2000" dirty="0">
                <a:solidFill>
                  <a:srgbClr val="C00000"/>
                </a:solidFill>
              </a:rPr>
              <a:t>to turn every conflict into a </a:t>
            </a:r>
            <a:r>
              <a:rPr lang="en-US" sz="2000" u="sng" dirty="0" smtClean="0">
                <a:solidFill>
                  <a:srgbClr val="C00000"/>
                </a:solidFill>
              </a:rPr>
              <a:t>problem solving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situation.</a:t>
            </a:r>
          </a:p>
          <a:p>
            <a:pPr marL="465138" indent="-465138">
              <a:buNone/>
              <a:tabLst>
                <a:tab pos="466725" algn="l"/>
              </a:tabLst>
            </a:pPr>
            <a:r>
              <a:rPr lang="en-US" dirty="0" smtClean="0"/>
              <a:t>	</a:t>
            </a:r>
            <a:r>
              <a:rPr lang="ru-RU" dirty="0"/>
              <a:t>Вовлеки в этот процесс </a:t>
            </a:r>
            <a:r>
              <a:rPr lang="ru-RU" b="1" u="sng" dirty="0" smtClean="0">
                <a:solidFill>
                  <a:srgbClr val="C00000"/>
                </a:solidFill>
              </a:rPr>
              <a:t>всех</a:t>
            </a:r>
            <a:r>
              <a:rPr lang="ru-RU" dirty="0" smtClean="0"/>
              <a:t> 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Involve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u="sng" dirty="0" smtClean="0">
                <a:solidFill>
                  <a:srgbClr val="C00000"/>
                </a:solidFill>
              </a:rPr>
              <a:t>everyone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en-US" sz="2000" dirty="0">
                <a:solidFill>
                  <a:srgbClr val="C00000"/>
                </a:solidFill>
              </a:rPr>
              <a:t>in this </a:t>
            </a:r>
            <a:r>
              <a:rPr lang="en-US" sz="2000" dirty="0" smtClean="0">
                <a:solidFill>
                  <a:srgbClr val="C00000"/>
                </a:solidFill>
              </a:rPr>
              <a:t>process</a:t>
            </a:r>
          </a:p>
          <a:p>
            <a:pPr marL="0" indent="0">
              <a:buNone/>
              <a:tabLst>
                <a:tab pos="466725" algn="l"/>
              </a:tabLs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105400"/>
          </a:xfrm>
        </p:spPr>
        <p:txBody>
          <a:bodyPr>
            <a:normAutofit/>
          </a:bodyPr>
          <a:lstStyle/>
          <a:p>
            <a:pPr marL="466725" indent="-466725">
              <a:spcAft>
                <a:spcPts val="3600"/>
              </a:spcAft>
              <a:buNone/>
            </a:pPr>
            <a:r>
              <a:rPr lang="en-US" dirty="0"/>
              <a:t>1.	</a:t>
            </a:r>
            <a:r>
              <a:rPr lang="ru-RU" dirty="0"/>
              <a:t>Желание </a:t>
            </a:r>
            <a:r>
              <a:rPr lang="ru-RU" dirty="0" smtClean="0"/>
              <a:t>слушать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Willingness </a:t>
            </a:r>
            <a:r>
              <a:rPr lang="en-US" sz="2000" dirty="0">
                <a:solidFill>
                  <a:srgbClr val="C00000"/>
                </a:solidFill>
              </a:rPr>
              <a:t>to </a:t>
            </a:r>
            <a:r>
              <a:rPr lang="en-US" sz="2000" dirty="0" smtClean="0">
                <a:solidFill>
                  <a:srgbClr val="C00000"/>
                </a:solidFill>
              </a:rPr>
              <a:t>listen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spcAft>
                <a:spcPts val="3600"/>
              </a:spcAft>
              <a:buNone/>
            </a:pPr>
            <a:r>
              <a:rPr lang="en-US" dirty="0" smtClean="0"/>
              <a:t>2</a:t>
            </a:r>
            <a:r>
              <a:rPr lang="en-US" dirty="0"/>
              <a:t>.	</a:t>
            </a:r>
            <a:r>
              <a:rPr lang="ru-RU" dirty="0"/>
              <a:t>Желание принимать какую-либо </a:t>
            </a:r>
            <a:r>
              <a:rPr lang="ru-RU" dirty="0" smtClean="0"/>
              <a:t>сторону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Willingness </a:t>
            </a:r>
            <a:r>
              <a:rPr lang="en-US" sz="2000" dirty="0">
                <a:solidFill>
                  <a:srgbClr val="C00000"/>
                </a:solidFill>
              </a:rPr>
              <a:t>to take </a:t>
            </a:r>
            <a:r>
              <a:rPr lang="en-US" sz="2000" dirty="0" smtClean="0">
                <a:solidFill>
                  <a:srgbClr val="C00000"/>
                </a:solidFill>
              </a:rPr>
              <a:t>sides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buNone/>
            </a:pPr>
            <a:r>
              <a:rPr lang="en-US" dirty="0" smtClean="0"/>
              <a:t>3</a:t>
            </a:r>
            <a:r>
              <a:rPr lang="en-US" dirty="0"/>
              <a:t>.	</a:t>
            </a:r>
            <a:r>
              <a:rPr lang="ru-RU" dirty="0"/>
              <a:t>Смелость публично высказывать приверженность чему-либо.</a:t>
            </a:r>
          </a:p>
          <a:p>
            <a:pPr marL="466725" indent="-466725">
              <a:buNone/>
            </a:pPr>
            <a:r>
              <a:rPr lang="ru-RU" dirty="0"/>
              <a:t>	—Насколько важна каждая из тем данного конфликта?</a:t>
            </a:r>
          </a:p>
          <a:p>
            <a:pPr marL="466725" indent="-466725"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The </a:t>
            </a:r>
            <a:r>
              <a:rPr lang="en-US" sz="2000" dirty="0">
                <a:solidFill>
                  <a:srgbClr val="C00000"/>
                </a:solidFill>
              </a:rPr>
              <a:t>courage to publicly place value on issues.</a:t>
            </a:r>
          </a:p>
          <a:p>
            <a:pPr marL="466725" indent="-466725">
              <a:buNone/>
            </a:pPr>
            <a:r>
              <a:rPr lang="en-US" sz="2000" dirty="0">
                <a:solidFill>
                  <a:srgbClr val="C00000"/>
                </a:solidFill>
              </a:rPr>
              <a:t>	--How important is each issue in this conflict?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>Основы ведения </a:t>
            </a:r>
            <a:r>
              <a:rPr lang="ru-RU" sz="3600" dirty="0" smtClean="0">
                <a:effectLst/>
              </a:rPr>
              <a:t>переговоров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2000" dirty="0" smtClean="0">
                <a:solidFill>
                  <a:srgbClr val="C00000"/>
                </a:solidFill>
              </a:rPr>
              <a:t>What are the basics of negotiation?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6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effectLst/>
              </a:rPr>
              <a:t>Кто «сидит за рулем» твоего конфликта</a:t>
            </a:r>
            <a:r>
              <a:rPr lang="ru-RU" dirty="0" smtClean="0">
                <a:effectLst/>
              </a:rPr>
              <a:t>?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000" dirty="0" smtClean="0">
                <a:solidFill>
                  <a:srgbClr val="C00000"/>
                </a:solidFill>
              </a:rPr>
              <a:t>Who is driving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your conflict car?</a:t>
            </a:r>
          </a:p>
        </p:txBody>
      </p:sp>
      <p:pic>
        <p:nvPicPr>
          <p:cNvPr id="8195" name="Picture 5" descr="MCj0397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28850"/>
            <a:ext cx="3197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2705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5562600"/>
          </a:xfrm>
        </p:spPr>
        <p:txBody>
          <a:bodyPr>
            <a:normAutofit lnSpcReduction="10000"/>
          </a:bodyPr>
          <a:lstStyle/>
          <a:p>
            <a:pPr marL="466725" indent="-466725">
              <a:buNone/>
            </a:pPr>
            <a:r>
              <a:rPr lang="en-US" dirty="0"/>
              <a:t>4.	</a:t>
            </a:r>
            <a:r>
              <a:rPr lang="ru-RU" dirty="0"/>
              <a:t>Желание обсуждать различные варианты, прежде чем решить, на каком из них остановиться.</a:t>
            </a:r>
          </a:p>
          <a:p>
            <a:pPr marL="466725" indent="-466725">
              <a:buNone/>
            </a:pPr>
            <a:r>
              <a:rPr lang="ru-RU" dirty="0"/>
              <a:t>	«Договариваться с чистыми помыслами»</a:t>
            </a:r>
          </a:p>
          <a:p>
            <a:pPr marL="466725" indent="-466725"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Willingness </a:t>
            </a:r>
            <a:r>
              <a:rPr lang="en-US" sz="2000" dirty="0">
                <a:solidFill>
                  <a:srgbClr val="C00000"/>
                </a:solidFill>
              </a:rPr>
              <a:t>to discuss various solutions before deciding which one(s) I will accept.</a:t>
            </a:r>
          </a:p>
          <a:p>
            <a:pPr marL="466725" indent="-466725">
              <a:spcAft>
                <a:spcPts val="3000"/>
              </a:spcAft>
              <a:buNone/>
            </a:pPr>
            <a:r>
              <a:rPr lang="en-US" sz="2000" dirty="0">
                <a:solidFill>
                  <a:srgbClr val="C00000"/>
                </a:solidFill>
              </a:rPr>
              <a:t>	“Negotiate in good faith.”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spcAft>
                <a:spcPts val="3000"/>
              </a:spcAft>
              <a:buNone/>
            </a:pPr>
            <a:r>
              <a:rPr lang="en-US" dirty="0"/>
              <a:t>5.	</a:t>
            </a:r>
            <a:r>
              <a:rPr lang="ru-RU" dirty="0"/>
              <a:t>Желание устанавливать правила или менять существующие </a:t>
            </a:r>
            <a:r>
              <a:rPr lang="ru-RU" dirty="0" smtClean="0"/>
              <a:t>порядки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Willingness </a:t>
            </a:r>
            <a:r>
              <a:rPr lang="en-US" sz="2000" dirty="0">
                <a:solidFill>
                  <a:srgbClr val="C00000"/>
                </a:solidFill>
              </a:rPr>
              <a:t>to establish policies or change present </a:t>
            </a:r>
            <a:r>
              <a:rPr lang="en-US" sz="2000" dirty="0" smtClean="0">
                <a:solidFill>
                  <a:srgbClr val="C00000"/>
                </a:solidFill>
              </a:rPr>
              <a:t>procedures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buNone/>
            </a:pPr>
            <a:r>
              <a:rPr lang="en-US" dirty="0" smtClean="0"/>
              <a:t>6</a:t>
            </a:r>
            <a:r>
              <a:rPr lang="en-US" dirty="0"/>
              <a:t>.	</a:t>
            </a:r>
            <a:r>
              <a:rPr lang="ru-RU" dirty="0"/>
              <a:t>Желание не </a:t>
            </a:r>
            <a:r>
              <a:rPr lang="ru-RU" dirty="0" smtClean="0"/>
              <a:t>соглашаться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Willingness </a:t>
            </a:r>
            <a:r>
              <a:rPr lang="en-US" sz="2000" dirty="0">
                <a:solidFill>
                  <a:srgbClr val="C00000"/>
                </a:solidFill>
              </a:rPr>
              <a:t>to </a:t>
            </a:r>
            <a:r>
              <a:rPr lang="en-US" sz="2000" dirty="0" smtClean="0">
                <a:solidFill>
                  <a:srgbClr val="C00000"/>
                </a:solidFill>
              </a:rPr>
              <a:t>disagree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6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543800" cy="5562600"/>
          </a:xfrm>
        </p:spPr>
        <p:txBody>
          <a:bodyPr>
            <a:normAutofit lnSpcReduction="10000"/>
          </a:bodyPr>
          <a:lstStyle/>
          <a:p>
            <a:pPr marL="466725" indent="-466725">
              <a:spcAft>
                <a:spcPts val="1800"/>
              </a:spcAft>
              <a:buNone/>
            </a:pPr>
            <a:r>
              <a:rPr lang="en-US" dirty="0"/>
              <a:t>7.	</a:t>
            </a:r>
            <a:r>
              <a:rPr lang="ru-RU" dirty="0"/>
              <a:t>Желание устанавливать и соглашаться по поводу общих целей и </a:t>
            </a:r>
            <a:r>
              <a:rPr lang="ru-RU" dirty="0" smtClean="0"/>
              <a:t>приоритетов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Willingness </a:t>
            </a:r>
            <a:r>
              <a:rPr lang="en-US" sz="2000" dirty="0">
                <a:solidFill>
                  <a:srgbClr val="C00000"/>
                </a:solidFill>
              </a:rPr>
              <a:t>to establish and agree on common goals and </a:t>
            </a:r>
            <a:r>
              <a:rPr lang="en-US" sz="2000" dirty="0" smtClean="0">
                <a:solidFill>
                  <a:srgbClr val="C00000"/>
                </a:solidFill>
              </a:rPr>
              <a:t>priorities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buNone/>
            </a:pPr>
            <a:r>
              <a:rPr lang="en-US" dirty="0" smtClean="0"/>
              <a:t>8</a:t>
            </a:r>
            <a:r>
              <a:rPr lang="en-US" dirty="0"/>
              <a:t>.	</a:t>
            </a:r>
            <a:r>
              <a:rPr lang="ru-RU" dirty="0"/>
              <a:t>Желание быть подотчетным.</a:t>
            </a:r>
          </a:p>
          <a:p>
            <a:pPr marL="466725" indent="-466725">
              <a:buNone/>
            </a:pPr>
            <a:r>
              <a:rPr lang="ru-RU" dirty="0"/>
              <a:t>	Желание принимать последствия моего поведения</a:t>
            </a:r>
          </a:p>
          <a:p>
            <a:pPr marL="466725" indent="-466725">
              <a:buNone/>
            </a:pPr>
            <a:r>
              <a:rPr lang="en-US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Willingness </a:t>
            </a:r>
            <a:r>
              <a:rPr lang="en-US" sz="2200" dirty="0">
                <a:solidFill>
                  <a:srgbClr val="C00000"/>
                </a:solidFill>
              </a:rPr>
              <a:t>to be accountable.</a:t>
            </a:r>
          </a:p>
          <a:p>
            <a:pPr marL="466725" indent="-466725">
              <a:spcAft>
                <a:spcPts val="1800"/>
              </a:spcAft>
              <a:buNone/>
            </a:pPr>
            <a:r>
              <a:rPr lang="en-US" sz="2200" dirty="0">
                <a:solidFill>
                  <a:srgbClr val="C00000"/>
                </a:solidFill>
              </a:rPr>
              <a:t>	Willingness to accept the consequences of my behavior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buNone/>
            </a:pPr>
            <a:r>
              <a:rPr lang="en-US" dirty="0"/>
              <a:t>9.	</a:t>
            </a:r>
            <a:r>
              <a:rPr lang="ru-RU" dirty="0"/>
              <a:t>Желание трудиться на защиту интересов всех </a:t>
            </a:r>
            <a:r>
              <a:rPr lang="ru-RU" dirty="0" smtClean="0"/>
              <a:t>сторон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Willingness </a:t>
            </a:r>
            <a:r>
              <a:rPr lang="en-US" sz="2000" dirty="0">
                <a:solidFill>
                  <a:srgbClr val="C00000"/>
                </a:solidFill>
              </a:rPr>
              <a:t>to work to save face for everyone involved.</a:t>
            </a:r>
            <a:endParaRPr lang="en-US" dirty="0">
              <a:solidFill>
                <a:srgbClr val="C00000"/>
              </a:solidFill>
            </a:endParaRPr>
          </a:p>
          <a:p>
            <a:pPr marL="466725" indent="-466725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5791200" cy="52578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 некоторых конфликтных ситуациях участвуют люди, чье поведение явно неправильно. Решать такие конфликты не значит вести переговоры с целью покрыть их грехи</a:t>
            </a:r>
            <a:r>
              <a:rPr lang="ru-RU" sz="36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Some </a:t>
            </a:r>
            <a:r>
              <a:rPr lang="en-US" sz="2200" dirty="0">
                <a:solidFill>
                  <a:srgbClr val="C00000"/>
                </a:solidFill>
              </a:rPr>
              <a:t>conflict situations involve people who have clearly been wrong in their behavior.  To resolve this does not mean we negotiate a cover-up of their sins.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72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r="41523"/>
          <a:stretch/>
        </p:blipFill>
        <p:spPr>
          <a:xfrm>
            <a:off x="6704342" y="1106966"/>
            <a:ext cx="2439658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001000" cy="4648200"/>
          </a:xfrm>
        </p:spPr>
        <p:txBody>
          <a:bodyPr>
            <a:normAutofit lnSpcReduction="10000"/>
          </a:bodyPr>
          <a:lstStyle/>
          <a:p>
            <a:pPr marL="4763" indent="-4763">
              <a:spcAft>
                <a:spcPts val="1800"/>
              </a:spcAft>
              <a:buFontTx/>
              <a:buNone/>
              <a:defRPr/>
            </a:pPr>
            <a:r>
              <a:rPr lang="ru-RU" sz="3200" dirty="0"/>
              <a:t>Наибольшей эффективности в противостоянии конфликту мы достигаем не тогда, когда пытаемся </a:t>
            </a:r>
            <a:r>
              <a:rPr lang="ru-RU" sz="3200" b="1" u="sng" dirty="0">
                <a:solidFill>
                  <a:srgbClr val="C00000"/>
                </a:solidFill>
              </a:rPr>
              <a:t>изменить</a:t>
            </a:r>
            <a:r>
              <a:rPr lang="ru-RU" sz="3200" dirty="0"/>
              <a:t> другого человека, а тогда, когда пытаемся помочь ему более </a:t>
            </a:r>
            <a:r>
              <a:rPr lang="ru-RU" sz="3200" b="1" u="sng" dirty="0">
                <a:solidFill>
                  <a:srgbClr val="C00000"/>
                </a:solidFill>
              </a:rPr>
              <a:t>точно увидеть</a:t>
            </a:r>
            <a:r>
              <a:rPr lang="ru-RU" sz="3200" dirty="0"/>
              <a:t> </a:t>
            </a:r>
            <a:r>
              <a:rPr lang="ru-RU" sz="3200" dirty="0" smtClean="0"/>
              <a:t>себя.</a:t>
            </a:r>
            <a:endParaRPr lang="en-US" sz="3200" dirty="0" smtClean="0"/>
          </a:p>
          <a:p>
            <a:pPr marL="4763" indent="-4763">
              <a:buFontTx/>
              <a:buNone/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We are most useful in confronting conflict when we are not so much trying to </a:t>
            </a:r>
            <a:r>
              <a:rPr lang="en-US" sz="2600" b="1" u="sng" dirty="0" smtClean="0">
                <a:solidFill>
                  <a:srgbClr val="C00000"/>
                </a:solidFill>
              </a:rPr>
              <a:t>change</a:t>
            </a:r>
            <a:r>
              <a:rPr lang="en-US" sz="2600" dirty="0" smtClean="0">
                <a:solidFill>
                  <a:srgbClr val="C00000"/>
                </a:solidFill>
              </a:rPr>
              <a:t> another person as we are trying to help them </a:t>
            </a:r>
            <a:r>
              <a:rPr lang="en-US" sz="2600" b="1" u="sng" dirty="0" smtClean="0">
                <a:solidFill>
                  <a:srgbClr val="C00000"/>
                </a:solidFill>
              </a:rPr>
              <a:t>see</a:t>
            </a:r>
            <a:r>
              <a:rPr lang="en-US" sz="2600" dirty="0" smtClean="0">
                <a:solidFill>
                  <a:srgbClr val="C00000"/>
                </a:solidFill>
              </a:rPr>
              <a:t> themselves more </a:t>
            </a:r>
            <a:r>
              <a:rPr lang="en-US" sz="2600" b="1" u="sng" dirty="0" smtClean="0">
                <a:solidFill>
                  <a:srgbClr val="C00000"/>
                </a:solidFill>
              </a:rPr>
              <a:t>accurately</a:t>
            </a:r>
            <a:r>
              <a:rPr lang="en-US" sz="26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Ключевая </a:t>
            </a:r>
            <a:r>
              <a:rPr lang="ru-RU" dirty="0" smtClean="0"/>
              <a:t>истина</a:t>
            </a:r>
            <a:r>
              <a:rPr lang="en-US" dirty="0" smtClean="0"/>
              <a:t>   </a:t>
            </a:r>
            <a:r>
              <a:rPr lang="en-US" sz="2400" dirty="0" smtClean="0">
                <a:solidFill>
                  <a:srgbClr val="C00000"/>
                </a:solidFill>
              </a:rPr>
              <a:t>Key truth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2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3914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800" dirty="0">
                <a:solidFill>
                  <a:schemeClr val="tx1"/>
                </a:solidFill>
              </a:rPr>
              <a:t>С чего начать менять свою реакцию на конфликт</a:t>
            </a:r>
            <a:r>
              <a:rPr lang="ru-RU" sz="3800" dirty="0" smtClean="0">
                <a:solidFill>
                  <a:schemeClr val="tx1"/>
                </a:solidFill>
              </a:rPr>
              <a:t>?</a:t>
            </a:r>
            <a:r>
              <a:rPr lang="en-US" sz="3800" dirty="0" smtClean="0">
                <a:solidFill>
                  <a:schemeClr val="accent2"/>
                </a:solidFill>
              </a:rPr>
              <a:t/>
            </a:r>
            <a:br>
              <a:rPr lang="en-US" sz="3800" dirty="0" smtClean="0">
                <a:solidFill>
                  <a:schemeClr val="accent2"/>
                </a:solidFill>
              </a:rPr>
            </a:br>
            <a:r>
              <a:rPr lang="en-US" sz="2200" dirty="0" smtClean="0">
                <a:solidFill>
                  <a:schemeClr val="accent2"/>
                </a:solidFill>
              </a:rPr>
              <a:t>Where do I need to start in changing the way </a:t>
            </a:r>
            <a:br>
              <a:rPr lang="en-US" sz="2200" dirty="0" smtClean="0">
                <a:solidFill>
                  <a:schemeClr val="accent2"/>
                </a:solidFill>
              </a:rPr>
            </a:br>
            <a:r>
              <a:rPr lang="en-US" sz="2200" dirty="0" smtClean="0">
                <a:solidFill>
                  <a:schemeClr val="accent2"/>
                </a:solidFill>
              </a:rPr>
              <a:t>I respond to conflict?</a:t>
            </a:r>
            <a:endParaRPr lang="en-US" sz="3800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828925"/>
            <a:ext cx="2705100" cy="40290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924800" cy="37338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 smtClean="0">
                <a:solidFill>
                  <a:srgbClr val="262626"/>
                </a:solidFill>
                <a:effectLst/>
              </a:rPr>
              <a:t>Dbattytc@gmail.com</a:t>
            </a:r>
            <a:br>
              <a:rPr lang="en-US" altLang="en-US" sz="5400" dirty="0" smtClean="0">
                <a:solidFill>
                  <a:srgbClr val="262626"/>
                </a:solidFill>
                <a:effectLst/>
              </a:rPr>
            </a:br>
            <a:r>
              <a:rPr lang="en-US" altLang="en-US" sz="5400" dirty="0" smtClean="0">
                <a:solidFill>
                  <a:srgbClr val="262626"/>
                </a:solidFill>
                <a:effectLst/>
              </a:rPr>
              <a:t/>
            </a:r>
            <a:br>
              <a:rPr lang="en-US" altLang="en-US" sz="5400" dirty="0" smtClean="0">
                <a:solidFill>
                  <a:srgbClr val="262626"/>
                </a:solidFill>
                <a:effectLst/>
              </a:rPr>
            </a:br>
            <a:r>
              <a:rPr lang="en-US" altLang="en-US" sz="5400" dirty="0" smtClean="0">
                <a:solidFill>
                  <a:srgbClr val="262626"/>
                </a:solidFill>
                <a:effectLst/>
              </a:rPr>
              <a:t>Web: www.EquipTC.org</a:t>
            </a:r>
            <a:r>
              <a:rPr lang="en-US" altLang="en-US" dirty="0" smtClean="0">
                <a:solidFill>
                  <a:srgbClr val="262626"/>
                </a:solidFill>
              </a:rPr>
              <a:t/>
            </a:r>
            <a:br>
              <a:rPr lang="en-US" altLang="en-US" dirty="0" smtClean="0">
                <a:solidFill>
                  <a:srgbClr val="262626"/>
                </a:solidFill>
              </a:rPr>
            </a:br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#4 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4682856" cy="520763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#4  </a:t>
            </a:r>
          </a:p>
        </p:txBody>
      </p:sp>
      <p:pic>
        <p:nvPicPr>
          <p:cNvPr id="9219" name="Picture 5" descr="HIV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4524375" cy="50292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01-2017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T206.02     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71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9510</TotalTime>
  <Words>1129</Words>
  <Application>Microsoft Office PowerPoint</Application>
  <PresentationFormat>On-screen Show (4:3)</PresentationFormat>
  <Paragraphs>476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Concourse</vt:lpstr>
      <vt:lpstr>PowerPoint Presentation</vt:lpstr>
      <vt:lpstr>три аспекта управления конфликтом Three aspects of handling conflict</vt:lpstr>
      <vt:lpstr>Как конфликт влияет на тебя? How does conflict affect you?</vt:lpstr>
      <vt:lpstr>Духовные дары и характер Spiritual Gifts vs Personal Character</vt:lpstr>
      <vt:lpstr>PowerPoint Presentation</vt:lpstr>
      <vt:lpstr>PowerPoint Presentation</vt:lpstr>
      <vt:lpstr>Кто «сидит за рулем» твоего конфликта? Who is driving  your conflict car?</vt:lpstr>
      <vt:lpstr>#4  </vt:lpstr>
      <vt:lpstr>#4  </vt:lpstr>
      <vt:lpstr>Конфликт в наших жизнях  Conflict in our lives </vt:lpstr>
      <vt:lpstr>Ключевая истина   Key truth </vt:lpstr>
      <vt:lpstr>Как ты относишься к конфликту? What is your attitude toward conflict?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Что говорится о конфликте в Библии Three common causes of conflict</vt:lpstr>
      <vt:lpstr>PowerPoint Presentation</vt:lpstr>
      <vt:lpstr>PowerPoint Presentation</vt:lpstr>
      <vt:lpstr>Б. Здравые ситуации, в которых возникает конфликт Healthy areas where conflict occurs</vt:lpstr>
      <vt:lpstr>Б. Здравые ситуации, в которых возникает конфликт Healthy areas where conflict occurs</vt:lpstr>
      <vt:lpstr>Б. Здравые ситуации, в которых возникает конфликт Healthy areas where conflict occurs</vt:lpstr>
      <vt:lpstr>PowerPoint Presentation</vt:lpstr>
      <vt:lpstr>Пять вариантов решения конфликта Five Options for Dealing with Conflict</vt:lpstr>
      <vt:lpstr>2. Избегание:  Я удаляюсь, отступаю Avoiding:  I want out</vt:lpstr>
      <vt:lpstr>3. Приспосабливание:  Я сдамся, чтобы сохранить хорошие отношения Accommodating  – I will give in for good relations</vt:lpstr>
      <vt:lpstr>4. Компромисс:  Встретимся на середине Compromising  – I will meet you half way</vt:lpstr>
      <vt:lpstr>5. Сотрудничество:  Я могу заботиться о тебе и противостоять одновременно Collaborating —I can care and confront</vt:lpstr>
      <vt:lpstr>Ключевая истина   Key truth </vt:lpstr>
      <vt:lpstr>Пять вариантов решения конфликта Five Options for Dealing with Conflict</vt:lpstr>
      <vt:lpstr>Пять вариантов решения конфликта Five Options for Dealing with Conflict</vt:lpstr>
      <vt:lpstr>Личная оценка твоего прошлого опыта конфликтных ситуаций Personal assessment of your past experiences with conflict</vt:lpstr>
      <vt:lpstr>Ваш прошлый опыт конфликтов</vt:lpstr>
      <vt:lpstr>Your past experiences with conflict</vt:lpstr>
      <vt:lpstr>Некоторые люди используют разные стили решения конфликтов дома и на работе.  --или по отношению к тем, кто находится у них в подчинении и в отношении равных или вышестоящих людей.  Some people use different conflict management styles at home than at work.  --or with those under their authority vs. peers and superiors.</vt:lpstr>
      <vt:lpstr>Пытаться решить конфликт с человеком, который использует стиль «я – победитель, ты – проигравший» может быть опасно. It can be dangerous to try to resolve a conflict with a person who uses the “I win—you lose” approach.</vt:lpstr>
      <vt:lpstr>Основные инструменты управления конфликтом Basic tools for handling conflict</vt:lpstr>
      <vt:lpstr>Б. Охарактеризуй свой уровень слушания What is your level of listening?</vt:lpstr>
      <vt:lpstr>Уровень 1:  Сосредоточен на себе Level 1:  Focused on myself</vt:lpstr>
      <vt:lpstr>Уровень 2: Сосредоточен на других Level 2:  Focused on other person</vt:lpstr>
      <vt:lpstr>B.  Способы противостояния конфликту, не прибегая к осуждению  Ways of confronting conflict without being judgmental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Библейский взгляд на благословение и проклятие Biblical view on blessing and cursing</vt:lpstr>
      <vt:lpstr>Библейский взгляд на благословение и проклятие Biblical view on blessing and cursing</vt:lpstr>
      <vt:lpstr>Еще раз о твоем отношении к конфликту Second look at Your attitude toward conflict</vt:lpstr>
      <vt:lpstr>Конфликт со здравомыслящим человеком в сравнении с конфликтом с человеком, имеющим психологические проблемы Conflict with a Healthy person vs. a dysfunctional person</vt:lpstr>
      <vt:lpstr>PowerPoint Presentation</vt:lpstr>
      <vt:lpstr> Не здравомыслящий    здравомыслящий          Unhealthy    Healthy</vt:lpstr>
      <vt:lpstr> Не здравомыслящий    здравомыслящий          Unhealthy    Healthy</vt:lpstr>
      <vt:lpstr> Не здравомыслящий    здравомыслящий          Unhealthy    Healthy</vt:lpstr>
      <vt:lpstr>Миф о скрытой гармонии  The Myth of Hidden Harmony</vt:lpstr>
      <vt:lpstr>Как противостоять конфликту продуктивно How to confront conflict in a productive manner</vt:lpstr>
      <vt:lpstr>PowerPoint Presentation</vt:lpstr>
      <vt:lpstr>3. Ты можешь противостоять хорошо, или противостоять плохо You can confront well or you can confront poorly.</vt:lpstr>
      <vt:lpstr>PowerPoint Presentation</vt:lpstr>
      <vt:lpstr>Насколько велик масштаб конфликта? How big is the conflict?</vt:lpstr>
      <vt:lpstr>Каким образом насилие в вашем прошлом влияет на ваш стиль управления конфликтами сейчас How abuse in your background affects how you handle conflict today</vt:lpstr>
      <vt:lpstr>Каким образом насилие в вашем прошлом влияет на ваш стиль управления конфликтами сейчас How abuse in your background affects how you handle conflict today</vt:lpstr>
      <vt:lpstr>7. Как реагировать на провокации  How to respond to “Bullies”</vt:lpstr>
      <vt:lpstr>7. Как реагировать на провокации  How to respond to “Bullies”</vt:lpstr>
      <vt:lpstr>Научись основным навыкам управления конфликтом Learn the Basic Skills of Conflict Management</vt:lpstr>
      <vt:lpstr>PowerPoint Presentation</vt:lpstr>
      <vt:lpstr>PowerPoint Presentation</vt:lpstr>
      <vt:lpstr>Основы ведения переговоров What are the basics of negotiation?</vt:lpstr>
      <vt:lpstr>PowerPoint Presentation</vt:lpstr>
      <vt:lpstr>PowerPoint Presentation</vt:lpstr>
      <vt:lpstr>В некоторых конфликтных ситуациях участвуют люди, чье поведение явно неправильно. Решать такие конфликты не значит вести переговоры с целью покрыть их грехи. Some conflict situations involve people who have clearly been wrong in their behavior.  To resolve this does not mean we negotiate a cover-up of their sins.</vt:lpstr>
      <vt:lpstr>Ключевая истина   Key truth </vt:lpstr>
      <vt:lpstr>С чего начать менять свою реакцию на конфликт? Where do I need to start in changing the way  I respond to conflict?</vt:lpstr>
      <vt:lpstr>Dbattytc@gmail.com  Web: www.EquipTC.org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Students with Personal Application Goals</dc:title>
  <dc:creator>Gregg Fischer</dc:creator>
  <cp:lastModifiedBy>Dave Batty</cp:lastModifiedBy>
  <cp:revision>146</cp:revision>
  <cp:lastPrinted>2004-06-25T02:36:08Z</cp:lastPrinted>
  <dcterms:created xsi:type="dcterms:W3CDTF">2004-06-06T20:04:55Z</dcterms:created>
  <dcterms:modified xsi:type="dcterms:W3CDTF">2017-01-09T13:04:44Z</dcterms:modified>
</cp:coreProperties>
</file>