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3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2" r:id="rId46"/>
    <p:sldId id="301" r:id="rId47"/>
    <p:sldId id="303" r:id="rId48"/>
    <p:sldId id="304" r:id="rId49"/>
    <p:sldId id="306" r:id="rId50"/>
    <p:sldId id="305" r:id="rId51"/>
    <p:sldId id="307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30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784D1-A2E5-4043-9D85-13B6D7CC9B5E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17ABB-3C33-40E2-BDFE-52A237BD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3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3E81AC4-DCE5-4915-9755-31EBF078767F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iteenchallenge.org 2/2018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CC84-627A-448F-AAA8-31C8241D3015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63EA-BC80-416B-80B4-4B3596584E6A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32BC-2E02-42FF-BC6D-4A542F25C622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CED3-4864-426F-B877-2CA79533ACE3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DBBA-9847-4317-A269-016D75F33BE9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6932-84A5-4B5D-931F-53AB6A3F2E30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3847C85-6909-4116-98BC-1EF471482C72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F3ED5A5-7780-4C64-AFB0-074ECD92149E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40520" y="6469329"/>
            <a:ext cx="3859795" cy="30480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iteenchallenge.org 2/2018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56C3-53EA-46F9-BB43-32F0EBD96441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E3D-EC8A-49EB-BAC6-1B01536143B5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7DDE-B87E-4898-AF00-C7257F15187C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90B1-C9E7-4050-BC70-DD09645F2C5F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5F0-A492-4722-B0EF-3EAC36F72BF8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5C38-DECA-46A6-8CBF-F26E42483490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2864-2775-4AD7-AADC-8DB6280D1700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25C8F92-0CD8-48E7-8B9F-800A1DF2B49E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iteenchallenge.org 2/2018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689" y="511755"/>
            <a:ext cx="8238085" cy="2373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689" y="2884866"/>
            <a:ext cx="7248010" cy="2626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47" y="645938"/>
            <a:ext cx="3612753" cy="1672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80" y="3309871"/>
            <a:ext cx="2453885" cy="1483387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4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33" y="909274"/>
            <a:ext cx="11689724" cy="764980"/>
          </a:xfrm>
        </p:spPr>
        <p:txBody>
          <a:bodyPr/>
          <a:lstStyle/>
          <a:p>
            <a:r>
              <a:rPr lang="en-US" sz="3200" dirty="0"/>
              <a:t>C. How was God involved with people in </a:t>
            </a:r>
            <a:r>
              <a:rPr lang="en-US" sz="3200" dirty="0" smtClean="0"/>
              <a:t>Bible times</a:t>
            </a:r>
            <a:r>
              <a:rPr lang="en-US" sz="32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416" y="3058395"/>
            <a:ext cx="403523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Elephant" panose="02020904090505020303" pitchFamily="18" charset="0"/>
              </a:rPr>
              <a:t>Jesus </a:t>
            </a:r>
            <a:r>
              <a:rPr lang="en-US" sz="2800" dirty="0" smtClean="0">
                <a:latin typeface="Elephant" panose="02020904090505020303" pitchFamily="18" charset="0"/>
              </a:rPr>
              <a:t>provided </a:t>
            </a:r>
            <a:r>
              <a:rPr lang="en-US" sz="2800" dirty="0">
                <a:latin typeface="Elephant" panose="02020904090505020303" pitchFamily="18" charset="0"/>
              </a:rPr>
              <a:t>the most personal example of how God </a:t>
            </a:r>
            <a:r>
              <a:rPr lang="en-US" sz="2800" dirty="0" smtClean="0">
                <a:latin typeface="Elephant" panose="02020904090505020303" pitchFamily="18" charset="0"/>
              </a:rPr>
              <a:t>is involved </a:t>
            </a:r>
            <a:r>
              <a:rPr lang="en-US" sz="2800" dirty="0">
                <a:latin typeface="Elephant" panose="02020904090505020303" pitchFamily="18" charset="0"/>
              </a:rPr>
              <a:t>in our world.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621" y="2899424"/>
            <a:ext cx="4162124" cy="31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1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99" y="741848"/>
            <a:ext cx="11719626" cy="1280136"/>
          </a:xfrm>
        </p:spPr>
        <p:txBody>
          <a:bodyPr/>
          <a:lstStyle/>
          <a:p>
            <a:r>
              <a:rPr lang="en-US" dirty="0"/>
              <a:t>D. How does God use His supernatural powers?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732">
            <a:off x="6975912" y="2899834"/>
            <a:ext cx="4552102" cy="302921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4784">
            <a:off x="779126" y="3041020"/>
            <a:ext cx="5365124" cy="30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2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99" y="741848"/>
            <a:ext cx="11719626" cy="1280136"/>
          </a:xfrm>
        </p:spPr>
        <p:txBody>
          <a:bodyPr/>
          <a:lstStyle/>
          <a:p>
            <a:r>
              <a:rPr lang="en-US" dirty="0"/>
              <a:t>D. How does God use His supernatural powers?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4744" y="2361067"/>
            <a:ext cx="3309870" cy="402148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87528" y="2663659"/>
            <a:ext cx="4746949" cy="3416300"/>
          </a:xfrm>
        </p:spPr>
        <p:txBody>
          <a:bodyPr>
            <a:normAutofit/>
          </a:bodyPr>
          <a:lstStyle/>
          <a:p>
            <a:r>
              <a:rPr lang="en-US" sz="2800" dirty="0"/>
              <a:t>1. The greatest supernatural event of all </a:t>
            </a:r>
            <a:r>
              <a:rPr lang="en-US" sz="2800" dirty="0" smtClean="0"/>
              <a:t>time. </a:t>
            </a:r>
          </a:p>
          <a:p>
            <a:r>
              <a:rPr lang="en-US" sz="2800" dirty="0" smtClean="0"/>
              <a:t>The resurrection of Jesus.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504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99" y="741848"/>
            <a:ext cx="11719626" cy="1280136"/>
          </a:xfrm>
        </p:spPr>
        <p:txBody>
          <a:bodyPr/>
          <a:lstStyle/>
          <a:p>
            <a:r>
              <a:rPr lang="en-US" dirty="0"/>
              <a:t>D. How does God use His supernatural powers?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87528" y="2663659"/>
            <a:ext cx="8890568" cy="34163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2. We need spiritual power to continue being </a:t>
            </a:r>
            <a:r>
              <a:rPr lang="en-US" sz="2800" dirty="0" smtClean="0"/>
              <a:t>a Christian.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Don’t expect God to perform a miracle in your life every time a problem comes up.</a:t>
            </a:r>
          </a:p>
          <a:p>
            <a:pPr marL="0" indent="0">
              <a:buNone/>
            </a:pPr>
            <a:r>
              <a:rPr lang="en-US" sz="2800" dirty="0"/>
              <a:t>Each of these tests and problems provide an opportunity for them to develop character </a:t>
            </a:r>
            <a:r>
              <a:rPr lang="en-US" sz="2800" dirty="0" smtClean="0"/>
              <a:t>and inward </a:t>
            </a:r>
            <a:r>
              <a:rPr lang="en-US" sz="2800" dirty="0"/>
              <a:t>strength.</a:t>
            </a:r>
          </a:p>
        </p:txBody>
      </p:sp>
    </p:spTree>
    <p:extLst>
      <p:ext uri="{BB962C8B-B14F-4D97-AF65-F5344CB8AC3E}">
        <p14:creationId xmlns:p14="http://schemas.microsoft.com/office/powerpoint/2010/main" val="247542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 What is God’s plan for the future?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237" y="2461832"/>
            <a:ext cx="7743463" cy="378139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76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91333" cy="3416300"/>
          </a:xfrm>
        </p:spPr>
        <p:txBody>
          <a:bodyPr>
            <a:noAutofit/>
          </a:bodyPr>
          <a:lstStyle/>
          <a:p>
            <a:r>
              <a:rPr lang="en-US" sz="2800" dirty="0"/>
              <a:t>Don’t be afraid to trust </a:t>
            </a:r>
            <a:r>
              <a:rPr lang="en-US" sz="2800" dirty="0" smtClean="0"/>
              <a:t>God.</a:t>
            </a:r>
          </a:p>
          <a:p>
            <a:r>
              <a:rPr lang="en-US" sz="2800" dirty="0"/>
              <a:t>Look at the laws of nature in </a:t>
            </a:r>
            <a:r>
              <a:rPr lang="en-US" sz="2800" dirty="0" smtClean="0"/>
              <a:t>action.</a:t>
            </a:r>
          </a:p>
          <a:p>
            <a:r>
              <a:rPr lang="en-US" sz="2800" dirty="0" smtClean="0"/>
              <a:t>Get </a:t>
            </a:r>
            <a:r>
              <a:rPr lang="en-US" sz="2800" dirty="0"/>
              <a:t>to know God better. Get to know who He is, not just </a:t>
            </a:r>
            <a:r>
              <a:rPr lang="en-US" sz="2800" dirty="0" smtClean="0"/>
              <a:t>what miracles </a:t>
            </a:r>
            <a:r>
              <a:rPr lang="en-US" sz="2800" dirty="0"/>
              <a:t>He has done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Do not depend on miracles to motivate you to serve God. Choose to follow </a:t>
            </a:r>
            <a:r>
              <a:rPr lang="en-US" sz="2800" dirty="0" smtClean="0"/>
              <a:t>Him because </a:t>
            </a:r>
            <a:r>
              <a:rPr lang="en-US" sz="2800" dirty="0"/>
              <a:t>He is God. Let love be your motive, not miracles.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63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692054" cy="2283824"/>
          </a:xfrm>
        </p:spPr>
        <p:txBody>
          <a:bodyPr/>
          <a:lstStyle/>
          <a:p>
            <a:r>
              <a:rPr lang="en-US" sz="4800" b="1" dirty="0">
                <a:latin typeface="Arial" panose="020B0604020202020204" pitchFamily="34" charset="0"/>
              </a:rPr>
              <a:t>Chapter </a:t>
            </a:r>
            <a:r>
              <a:rPr lang="en-US" sz="4800" b="1" dirty="0" smtClean="0">
                <a:latin typeface="Arial" panose="020B0604020202020204" pitchFamily="34" charset="0"/>
              </a:rPr>
              <a:t>2</a:t>
            </a:r>
            <a:r>
              <a:rPr lang="en-US" sz="4800" b="1" dirty="0">
                <a:latin typeface="Arial" panose="020B0604020202020204" pitchFamily="34" charset="0"/>
              </a:rPr>
              <a:t/>
            </a:r>
            <a:br>
              <a:rPr lang="en-US" sz="4800" b="1" dirty="0">
                <a:latin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</a:rPr>
              <a:t>The Characteristics of </a:t>
            </a:r>
            <a:r>
              <a:rPr lang="en-US" sz="3200" b="1" dirty="0" smtClean="0">
                <a:latin typeface="Arial" panose="020B0604020202020204" pitchFamily="34" charset="0"/>
              </a:rPr>
              <a:t>True Spiritual </a:t>
            </a:r>
            <a:r>
              <a:rPr lang="en-US" sz="3200" b="1" dirty="0">
                <a:latin typeface="Arial" panose="020B0604020202020204" pitchFamily="34" charset="0"/>
              </a:rPr>
              <a:t>Power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iteenchallenge.org 2/2018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207" y="2459437"/>
            <a:ext cx="5392130" cy="195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0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</a:t>
            </a:r>
            <a:r>
              <a:rPr lang="en-US" dirty="0" smtClean="0"/>
              <a:t>2   God’s </a:t>
            </a:r>
            <a:r>
              <a:rPr lang="en-US" dirty="0"/>
              <a:t>supernatural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467" y="2366830"/>
            <a:ext cx="10770882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Key Biblical Truth</a:t>
            </a:r>
          </a:p>
          <a:p>
            <a:pPr marL="0" indent="0">
              <a:buNone/>
            </a:pPr>
            <a:r>
              <a:rPr lang="en-US" sz="2000" dirty="0"/>
              <a:t>I need to discover the characteristics of true spiritual power.</a:t>
            </a:r>
          </a:p>
          <a:p>
            <a:pPr marL="0" indent="0">
              <a:buNone/>
            </a:pPr>
            <a:r>
              <a:rPr lang="en-US" sz="2800" b="1" dirty="0" smtClean="0"/>
              <a:t>Key Verses </a:t>
            </a:r>
          </a:p>
          <a:p>
            <a:pPr marL="0" indent="0">
              <a:buNone/>
            </a:pPr>
            <a:r>
              <a:rPr lang="en-US" sz="1600" dirty="0" smtClean="0"/>
              <a:t>Philippians </a:t>
            </a:r>
            <a:r>
              <a:rPr lang="en-US" sz="1600" dirty="0"/>
              <a:t>4:13 New Life </a:t>
            </a:r>
            <a:r>
              <a:rPr lang="en-US" sz="1600" dirty="0" smtClean="0"/>
              <a:t>Bible   I </a:t>
            </a:r>
            <a:r>
              <a:rPr lang="en-US" sz="1600" dirty="0"/>
              <a:t>can do all things because Christ gives me the strength.</a:t>
            </a:r>
          </a:p>
          <a:p>
            <a:pPr marL="0" indent="0">
              <a:buNone/>
            </a:pPr>
            <a:r>
              <a:rPr lang="en-US" sz="1600" dirty="0"/>
              <a:t>2 Peter 1:3-4 New Living Translation</a:t>
            </a:r>
          </a:p>
          <a:p>
            <a:pPr marL="0" indent="0">
              <a:buNone/>
            </a:pPr>
            <a:r>
              <a:rPr lang="en-US" sz="1600" dirty="0"/>
              <a:t>3 By his divine power, God has given us everything we need for living a godly life</a:t>
            </a:r>
            <a:r>
              <a:rPr lang="en-US" sz="1600" dirty="0" smtClean="0"/>
              <a:t>. We </a:t>
            </a:r>
            <a:r>
              <a:rPr lang="en-US" sz="1600" dirty="0"/>
              <a:t>have received all of this by coming to know him, the one who called us to himself </a:t>
            </a:r>
            <a:r>
              <a:rPr lang="en-US" sz="1600" dirty="0" smtClean="0"/>
              <a:t>by means </a:t>
            </a:r>
            <a:r>
              <a:rPr lang="en-US" sz="1600" dirty="0"/>
              <a:t>of his marvelous glory and excellence. 4 And because of his glory and excellence, </a:t>
            </a:r>
            <a:r>
              <a:rPr lang="en-US" sz="1600" dirty="0" smtClean="0"/>
              <a:t>he has </a:t>
            </a:r>
            <a:r>
              <a:rPr lang="en-US" sz="1600" dirty="0"/>
              <a:t>given us great and precious promises. These are the promises that enable you to </a:t>
            </a:r>
            <a:r>
              <a:rPr lang="en-US" sz="1600" dirty="0" smtClean="0"/>
              <a:t>share his </a:t>
            </a:r>
            <a:r>
              <a:rPr lang="en-US" sz="1600" dirty="0"/>
              <a:t>divine nature and escape the world’s corruption caused by human desires.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iteenchallenge.org 2/2018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40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Warm-up: The Laws of 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12" y="2603500"/>
            <a:ext cx="4958366" cy="34163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Share some </a:t>
            </a:r>
            <a:r>
              <a:rPr lang="en-US" sz="2400" dirty="0"/>
              <a:t>of </a:t>
            </a:r>
            <a:r>
              <a:rPr lang="en-US" sz="2400" dirty="0" smtClean="0"/>
              <a:t>your experiences </a:t>
            </a:r>
            <a:r>
              <a:rPr lang="en-US" sz="2400" dirty="0"/>
              <a:t>where </a:t>
            </a:r>
            <a:r>
              <a:rPr lang="en-US" sz="2400" dirty="0" smtClean="0"/>
              <a:t>you </a:t>
            </a:r>
            <a:r>
              <a:rPr lang="en-US" sz="2400" dirty="0"/>
              <a:t>observed the laws of nature in action. </a:t>
            </a:r>
            <a:r>
              <a:rPr lang="en-US" sz="2400" dirty="0" smtClean="0"/>
              <a:t>These experiences </a:t>
            </a:r>
            <a:r>
              <a:rPr lang="en-US" sz="2400" dirty="0"/>
              <a:t>can be a reminder to us of God’s present influence in our world today.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836" y="2660437"/>
            <a:ext cx="4962661" cy="330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1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The reality of being spiritually weak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33756" cy="3416300"/>
          </a:xfrm>
        </p:spPr>
        <p:txBody>
          <a:bodyPr/>
          <a:lstStyle/>
          <a:p>
            <a:r>
              <a:rPr lang="en-US" b="1" dirty="0"/>
              <a:t>Study Guide Project 4, “My Need for God’s Spiritual Power </a:t>
            </a:r>
            <a:r>
              <a:rPr lang="en-US" b="1" dirty="0" smtClean="0"/>
              <a:t>in My </a:t>
            </a:r>
            <a:r>
              <a:rPr lang="en-US" b="1" dirty="0"/>
              <a:t>Life,”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Discuss </a:t>
            </a:r>
            <a:r>
              <a:rPr lang="en-US" b="1" dirty="0"/>
              <a:t>Paul’s weaknesses </a:t>
            </a:r>
            <a:r>
              <a:rPr lang="en-US" b="1" dirty="0" smtClean="0"/>
              <a:t>described </a:t>
            </a:r>
            <a:r>
              <a:rPr lang="en-US" b="1" dirty="0"/>
              <a:t>in 2 Corinthians 12:9-10</a:t>
            </a:r>
            <a:r>
              <a:rPr lang="en-US" b="1" dirty="0" smtClean="0"/>
              <a:t>.</a:t>
            </a:r>
          </a:p>
          <a:p>
            <a:r>
              <a:rPr lang="en-US" dirty="0"/>
              <a:t>1. Read 2 Corinthians 12:1-10. Write a brief summary of the main point Paul </a:t>
            </a:r>
            <a:r>
              <a:rPr lang="en-US" dirty="0" smtClean="0"/>
              <a:t>makes here </a:t>
            </a:r>
            <a:r>
              <a:rPr lang="en-US" dirty="0"/>
              <a:t>about his weaknesses</a:t>
            </a:r>
            <a:r>
              <a:rPr lang="en-US" dirty="0" smtClean="0"/>
              <a:t>.</a:t>
            </a:r>
          </a:p>
          <a:p>
            <a:r>
              <a:rPr lang="en-US" dirty="0"/>
              <a:t>2. Think about your life. What are some of the areas in your life where you are </a:t>
            </a:r>
            <a:r>
              <a:rPr lang="en-US" dirty="0" smtClean="0"/>
              <a:t>weak and </a:t>
            </a:r>
            <a:r>
              <a:rPr lang="en-US" dirty="0"/>
              <a:t>need God’s power to help you? Choose one of these weaknesses in your </a:t>
            </a:r>
            <a:r>
              <a:rPr lang="en-US" dirty="0" smtClean="0"/>
              <a:t>life and </a:t>
            </a:r>
            <a:r>
              <a:rPr lang="en-US" dirty="0"/>
              <a:t>write down what it is and how you would like God to help you.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6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191" y="828080"/>
            <a:ext cx="9798699" cy="764918"/>
          </a:xfrm>
        </p:spPr>
        <p:txBody>
          <a:bodyPr/>
          <a:lstStyle/>
          <a:p>
            <a:pPr algn="ctr"/>
            <a:r>
              <a:rPr lang="en-US" sz="4000" b="1" dirty="0" smtClean="0"/>
              <a:t>Spiritual Power and the Supernatural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70" y="2069065"/>
            <a:ext cx="9459052" cy="4495800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US" altLang="en-US" b="1" dirty="0" smtClean="0">
                <a:solidFill>
                  <a:schemeClr val="tx2"/>
                </a:solidFill>
              </a:rPr>
              <a:t>5</a:t>
            </a:r>
            <a:r>
              <a:rPr lang="en-US" altLang="en-US" b="1" baseline="30000" dirty="0" smtClean="0">
                <a:solidFill>
                  <a:schemeClr val="tx2"/>
                </a:solidFill>
              </a:rPr>
              <a:t>th</a:t>
            </a:r>
            <a:r>
              <a:rPr lang="en-US" altLang="en-US" b="1" dirty="0" smtClean="0">
                <a:solidFill>
                  <a:schemeClr val="tx2"/>
                </a:solidFill>
              </a:rPr>
              <a:t> edition </a:t>
            </a:r>
          </a:p>
          <a:p>
            <a:pPr eaLnBrk="1" hangingPunct="1"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	</a:t>
            </a:r>
            <a:r>
              <a:rPr lang="en-US" altLang="en-US" sz="2400" dirty="0" smtClean="0">
                <a:solidFill>
                  <a:schemeClr val="tx2"/>
                </a:solidFill>
              </a:rPr>
              <a:t>By David Batty</a:t>
            </a:r>
          </a:p>
          <a:p>
            <a:pPr eaLnBrk="1" hangingPunct="1"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This PowerPoint is designed to be used with the </a:t>
            </a:r>
          </a:p>
          <a:p>
            <a:pPr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</a:rPr>
              <a:t>Group Studies for New Christians Course, </a:t>
            </a:r>
          </a:p>
          <a:p>
            <a:pPr>
              <a:buClr>
                <a:srgbClr val="92D050"/>
              </a:buClr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	</a:t>
            </a:r>
            <a:r>
              <a:rPr lang="en-US" altLang="en-US" sz="2000" i="1" dirty="0">
                <a:solidFill>
                  <a:schemeClr val="tx2"/>
                </a:solidFill>
              </a:rPr>
              <a:t>Spiritual Power and the </a:t>
            </a:r>
            <a:r>
              <a:rPr lang="en-US" altLang="en-US" sz="2000" i="1" dirty="0" smtClean="0">
                <a:solidFill>
                  <a:schemeClr val="tx2"/>
                </a:solidFill>
              </a:rPr>
              <a:t>Supernatural</a:t>
            </a:r>
            <a:endParaRPr lang="en-US" altLang="en-US" sz="2000" dirty="0" smtClean="0">
              <a:solidFill>
                <a:schemeClr val="tx2"/>
              </a:solidFill>
            </a:endParaRPr>
          </a:p>
          <a:p>
            <a:pPr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en-US" sz="2000" b="1" dirty="0" smtClean="0">
                <a:solidFill>
                  <a:schemeClr val="tx2"/>
                </a:solidFill>
              </a:rPr>
              <a:t>Other materials available include:</a:t>
            </a:r>
          </a:p>
          <a:p>
            <a:pPr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chemeClr val="tx2"/>
                </a:solidFill>
              </a:rPr>
              <a:t>Teacher’s </a:t>
            </a:r>
            <a:r>
              <a:rPr lang="en-US" altLang="en-US" sz="2000" dirty="0">
                <a:solidFill>
                  <a:schemeClr val="tx2"/>
                </a:solidFill>
              </a:rPr>
              <a:t>Manual</a:t>
            </a:r>
          </a:p>
          <a:p>
            <a:pPr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</a:rPr>
              <a:t>Student Manual</a:t>
            </a:r>
          </a:p>
          <a:p>
            <a:pPr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</a:rPr>
              <a:t>Study Guide</a:t>
            </a:r>
          </a:p>
          <a:p>
            <a:pPr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</a:rPr>
              <a:t>Exam</a:t>
            </a:r>
          </a:p>
          <a:p>
            <a:pPr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</a:rPr>
              <a:t>Course Certificate</a:t>
            </a:r>
          </a:p>
          <a:p>
            <a:pPr eaLnBrk="1" hangingPunct="1">
              <a:buNone/>
            </a:pPr>
            <a:endParaRPr lang="en-US" alt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6950" y="5436306"/>
            <a:ext cx="471796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For Information on obtaining these materials see iteenchallenge.org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822" y="2212034"/>
            <a:ext cx="2290178" cy="296229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876310" y="6495936"/>
            <a:ext cx="3859795" cy="304801"/>
          </a:xfrm>
        </p:spPr>
        <p:txBody>
          <a:bodyPr/>
          <a:lstStyle/>
          <a:p>
            <a:pPr algn="r"/>
            <a:r>
              <a:rPr lang="en-US" dirty="0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What is true spiritual power?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exactly is </a:t>
            </a:r>
            <a:r>
              <a:rPr lang="en-US" dirty="0" smtClean="0"/>
              <a:t>electricity?</a:t>
            </a:r>
            <a:br>
              <a:rPr lang="en-US" dirty="0" smtClean="0"/>
            </a:br>
            <a:r>
              <a:rPr lang="en-US" dirty="0" smtClean="0"/>
              <a:t>We use it everyday even though we may not understand it.</a:t>
            </a:r>
          </a:p>
          <a:p>
            <a:r>
              <a:rPr lang="en-US" dirty="0" smtClean="0"/>
              <a:t>The same can be said for spiritual power. We may not understand it, but we need it everyday.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9" y="4079979"/>
            <a:ext cx="3061858" cy="2588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923" y="3999447"/>
            <a:ext cx="3188870" cy="1854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4816" y="4079979"/>
            <a:ext cx="3211594" cy="211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4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38" y="973668"/>
            <a:ext cx="10547797" cy="584676"/>
          </a:xfrm>
        </p:spPr>
        <p:txBody>
          <a:bodyPr/>
          <a:lstStyle/>
          <a:p>
            <a:r>
              <a:rPr lang="en-US" dirty="0"/>
              <a:t>C. What does it mean to be spiritually strong?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1. You have made a deep commitment to live </a:t>
            </a:r>
            <a:r>
              <a:rPr lang="en-US" sz="2000" dirty="0" smtClean="0"/>
              <a:t>for Jesus.</a:t>
            </a:r>
          </a:p>
          <a:p>
            <a:r>
              <a:rPr lang="en-US" sz="2000" dirty="0"/>
              <a:t>2. You make your decisions after looking at </a:t>
            </a:r>
            <a:r>
              <a:rPr lang="en-US" sz="2000" dirty="0" smtClean="0"/>
              <a:t>what the </a:t>
            </a:r>
            <a:r>
              <a:rPr lang="en-US" sz="2000" dirty="0"/>
              <a:t>Bible tells you to </a:t>
            </a:r>
            <a:r>
              <a:rPr lang="en-US" sz="2000" dirty="0" smtClean="0"/>
              <a:t>do.</a:t>
            </a:r>
          </a:p>
          <a:p>
            <a:r>
              <a:rPr lang="en-US" sz="2000" dirty="0"/>
              <a:t>3. Prayer is an important part of your </a:t>
            </a:r>
            <a:r>
              <a:rPr lang="en-US" sz="2000" dirty="0" smtClean="0"/>
              <a:t>life.</a:t>
            </a:r>
          </a:p>
          <a:p>
            <a:r>
              <a:rPr lang="en-US" sz="2000" dirty="0"/>
              <a:t>4. You are learning how to listen to God </a:t>
            </a:r>
            <a:r>
              <a:rPr lang="en-US" sz="2000" dirty="0" smtClean="0"/>
              <a:t>through your spirit.</a:t>
            </a:r>
          </a:p>
          <a:p>
            <a:r>
              <a:rPr lang="en-US" sz="2000" dirty="0"/>
              <a:t>5. You love God more than other people or </a:t>
            </a:r>
            <a:r>
              <a:rPr lang="en-US" sz="2000" dirty="0" smtClean="0"/>
              <a:t>things.</a:t>
            </a:r>
          </a:p>
          <a:p>
            <a:r>
              <a:rPr lang="en-US" sz="2000" dirty="0"/>
              <a:t>6. You have learned how to overcome </a:t>
            </a:r>
            <a:r>
              <a:rPr lang="en-US" sz="2000" dirty="0" smtClean="0"/>
              <a:t>temptations to sin.</a:t>
            </a:r>
          </a:p>
          <a:p>
            <a:r>
              <a:rPr lang="en-US" sz="2000" dirty="0"/>
              <a:t>7. Your life shows the “fruit of the Holy Spirit</a:t>
            </a:r>
            <a:r>
              <a:rPr lang="en-US" sz="2000" dirty="0" smtClean="0"/>
              <a:t>”.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2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D. Don’t try to imitate God’s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482995" cy="3416300"/>
          </a:xfrm>
        </p:spPr>
        <p:txBody>
          <a:bodyPr>
            <a:normAutofit/>
          </a:bodyPr>
          <a:lstStyle/>
          <a:p>
            <a:r>
              <a:rPr lang="en-US" sz="2400" dirty="0"/>
              <a:t>Acts 19:13b, 15-16 New International Version</a:t>
            </a:r>
          </a:p>
          <a:p>
            <a:pPr marL="0" indent="0">
              <a:buNone/>
            </a:pPr>
            <a:r>
              <a:rPr lang="en-US" sz="2400" dirty="0"/>
              <a:t>They would say, “In the name of Jesus, whom Paul </a:t>
            </a:r>
            <a:r>
              <a:rPr lang="en-US" sz="2400" dirty="0" smtClean="0"/>
              <a:t>preaches</a:t>
            </a:r>
            <a:r>
              <a:rPr lang="en-US" sz="2400" dirty="0"/>
              <a:t>, </a:t>
            </a:r>
            <a:r>
              <a:rPr lang="en-US" sz="2400" dirty="0" smtClean="0"/>
              <a:t>I command </a:t>
            </a:r>
            <a:r>
              <a:rPr lang="en-US" sz="2400" dirty="0"/>
              <a:t>you to come out.” The evil spirit answered them, “Jesus </a:t>
            </a:r>
            <a:r>
              <a:rPr lang="en-US" sz="2400" dirty="0" smtClean="0"/>
              <a:t>I know </a:t>
            </a:r>
            <a:r>
              <a:rPr lang="en-US" sz="2400" dirty="0"/>
              <a:t>and Paul I know about, but who are you?” Then the man </a:t>
            </a:r>
            <a:r>
              <a:rPr lang="en-US" sz="2400" dirty="0" smtClean="0"/>
              <a:t>who had </a:t>
            </a:r>
            <a:r>
              <a:rPr lang="en-US" sz="2400" dirty="0"/>
              <a:t>the evil spirit jumped on them and overpowered them all. </a:t>
            </a:r>
            <a:r>
              <a:rPr lang="en-US" sz="2400" dirty="0" smtClean="0"/>
              <a:t>He gave </a:t>
            </a:r>
            <a:r>
              <a:rPr lang="en-US" sz="2400" dirty="0"/>
              <a:t>them such a beating that they ran out of the house naked </a:t>
            </a:r>
            <a:r>
              <a:rPr lang="en-US" sz="2400" dirty="0" smtClean="0"/>
              <a:t>and bleeding</a:t>
            </a:r>
            <a:r>
              <a:rPr lang="en-US" sz="24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99" y="844879"/>
            <a:ext cx="9895119" cy="790738"/>
          </a:xfrm>
        </p:spPr>
        <p:txBody>
          <a:bodyPr/>
          <a:lstStyle/>
          <a:p>
            <a:r>
              <a:rPr lang="en-US" dirty="0"/>
              <a:t>E. Four keys to the life of spiritual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" y="2603500"/>
            <a:ext cx="11062953" cy="3416300"/>
          </a:xfrm>
        </p:spPr>
        <p:txBody>
          <a:bodyPr>
            <a:normAutofit/>
          </a:bodyPr>
          <a:lstStyle/>
          <a:p>
            <a:r>
              <a:rPr lang="en-US" sz="2800" dirty="0"/>
              <a:t>1. </a:t>
            </a:r>
            <a:r>
              <a:rPr lang="en-US" sz="2800" dirty="0" smtClean="0"/>
              <a:t>Belief—agreeing </a:t>
            </a:r>
            <a:r>
              <a:rPr lang="en-US" sz="2800" dirty="0"/>
              <a:t>with the facts. Accepting in your mind that it is true.</a:t>
            </a:r>
            <a:endParaRPr lang="en-US" sz="2800" dirty="0" smtClean="0"/>
          </a:p>
          <a:p>
            <a:r>
              <a:rPr lang="en-US" sz="2800" dirty="0"/>
              <a:t>2. </a:t>
            </a:r>
            <a:r>
              <a:rPr lang="en-US" sz="2800" dirty="0" smtClean="0"/>
              <a:t>Trust—to </a:t>
            </a:r>
            <a:r>
              <a:rPr lang="en-US" sz="2800" dirty="0"/>
              <a:t>place your confidence in someone or something. To depend on </a:t>
            </a:r>
            <a:r>
              <a:rPr lang="en-US" sz="2800" dirty="0" smtClean="0"/>
              <a:t>someone.</a:t>
            </a:r>
          </a:p>
          <a:p>
            <a:r>
              <a:rPr lang="en-US" sz="2800" dirty="0"/>
              <a:t>3. </a:t>
            </a:r>
            <a:r>
              <a:rPr lang="en-US" sz="2800" dirty="0" smtClean="0"/>
              <a:t>Hope—to </a:t>
            </a:r>
            <a:r>
              <a:rPr lang="en-US" sz="2800" dirty="0"/>
              <a:t>expect something to happen in the future.</a:t>
            </a:r>
            <a:endParaRPr lang="en-US" sz="2800" dirty="0" smtClean="0"/>
          </a:p>
          <a:p>
            <a:r>
              <a:rPr lang="en-US" sz="2800" dirty="0"/>
              <a:t>4. </a:t>
            </a:r>
            <a:r>
              <a:rPr lang="en-US" sz="2800" dirty="0" smtClean="0"/>
              <a:t>Faith—a </a:t>
            </a:r>
            <a:r>
              <a:rPr lang="en-US" sz="2800" dirty="0"/>
              <a:t>power from God, which always leads to action.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8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684" y="5247467"/>
            <a:ext cx="8825659" cy="566738"/>
          </a:xfrm>
        </p:spPr>
        <p:txBody>
          <a:bodyPr/>
          <a:lstStyle/>
          <a:p>
            <a:r>
              <a:rPr lang="en-US" dirty="0" smtClean="0"/>
              <a:t>The relationship between these 4 keys to spiritual power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664207" y="2301392"/>
            <a:ext cx="2240924" cy="2218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51462" y="2316132"/>
            <a:ext cx="2408350" cy="2244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44259" y="838098"/>
            <a:ext cx="2331076" cy="2248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11331" y="902829"/>
            <a:ext cx="2472744" cy="2249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10274" y="1608246"/>
            <a:ext cx="139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Faith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7857" y="1677951"/>
            <a:ext cx="1539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Trust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0346" y="3093723"/>
            <a:ext cx="1882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Belief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8177" y="3072983"/>
            <a:ext cx="2073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Hope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571" y="158620"/>
            <a:ext cx="10021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Faith, belief, hope and trust overlap each other, and work together in our </a:t>
            </a:r>
            <a:r>
              <a:rPr lang="en-US" sz="2400" dirty="0" smtClean="0"/>
              <a:t>lives.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071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107876"/>
            <a:ext cx="9659225" cy="566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better understand </a:t>
            </a:r>
            <a:r>
              <a:rPr lang="en-US" dirty="0"/>
              <a:t>these keys </a:t>
            </a:r>
            <a:r>
              <a:rPr lang="en-US" dirty="0" smtClean="0"/>
              <a:t>we will treat </a:t>
            </a:r>
            <a:r>
              <a:rPr lang="en-US" dirty="0"/>
              <a:t>them as though they are completely </a:t>
            </a:r>
            <a:r>
              <a:rPr lang="en-US" dirty="0" smtClean="0"/>
              <a:t>separate.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33729" y="2389775"/>
            <a:ext cx="2240924" cy="2218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98526" y="2428967"/>
            <a:ext cx="2408350" cy="2244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88653" y="90152"/>
            <a:ext cx="2331076" cy="2248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34132" y="103031"/>
            <a:ext cx="2472744" cy="2249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1736" y="826641"/>
            <a:ext cx="139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Faith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5426" y="826641"/>
            <a:ext cx="1539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Trust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2276" y="3074748"/>
            <a:ext cx="1882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Belief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8834" y="3147056"/>
            <a:ext cx="2073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Hope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99" y="844879"/>
            <a:ext cx="9895119" cy="790738"/>
          </a:xfrm>
        </p:spPr>
        <p:txBody>
          <a:bodyPr/>
          <a:lstStyle/>
          <a:p>
            <a:r>
              <a:rPr lang="en-US" dirty="0"/>
              <a:t>E. Four keys to the life of spiritual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" y="2603500"/>
            <a:ext cx="11062953" cy="3416300"/>
          </a:xfrm>
        </p:spPr>
        <p:txBody>
          <a:bodyPr>
            <a:normAutofit/>
          </a:bodyPr>
          <a:lstStyle/>
          <a:p>
            <a:r>
              <a:rPr lang="en-US" sz="2800" dirty="0"/>
              <a:t>1. </a:t>
            </a:r>
            <a:r>
              <a:rPr lang="en-US" sz="2800" dirty="0" smtClean="0"/>
              <a:t>Belief—agreeing </a:t>
            </a:r>
            <a:r>
              <a:rPr lang="en-US" sz="2800" dirty="0"/>
              <a:t>with the facts. Accepting in your mind that it is true.</a:t>
            </a:r>
            <a:endParaRPr lang="en-US" sz="2800" dirty="0" smtClean="0"/>
          </a:p>
          <a:p>
            <a:r>
              <a:rPr lang="en-US" sz="2800" dirty="0"/>
              <a:t>2. </a:t>
            </a:r>
            <a:r>
              <a:rPr lang="en-US" sz="2800" dirty="0" smtClean="0"/>
              <a:t>Trust—to </a:t>
            </a:r>
            <a:r>
              <a:rPr lang="en-US" sz="2800" dirty="0"/>
              <a:t>place your confidence in someone or something. To depend on </a:t>
            </a:r>
            <a:r>
              <a:rPr lang="en-US" sz="2800" dirty="0" smtClean="0"/>
              <a:t>someone.</a:t>
            </a:r>
          </a:p>
          <a:p>
            <a:r>
              <a:rPr lang="en-US" sz="2800" dirty="0"/>
              <a:t>3. </a:t>
            </a:r>
            <a:r>
              <a:rPr lang="en-US" sz="2800" dirty="0" smtClean="0"/>
              <a:t>Hope—to </a:t>
            </a:r>
            <a:r>
              <a:rPr lang="en-US" sz="2800" dirty="0"/>
              <a:t>expect something to happen in the future.</a:t>
            </a:r>
            <a:endParaRPr lang="en-US" sz="2800" dirty="0" smtClean="0"/>
          </a:p>
          <a:p>
            <a:r>
              <a:rPr lang="en-US" sz="2800" dirty="0"/>
              <a:t>4. </a:t>
            </a:r>
            <a:r>
              <a:rPr lang="en-US" sz="2800" dirty="0" smtClean="0"/>
              <a:t>Faith—a </a:t>
            </a:r>
            <a:r>
              <a:rPr lang="en-US" sz="2800" dirty="0"/>
              <a:t>power from God, which always leads to action.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9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absence of…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absence of </a:t>
            </a:r>
            <a:r>
              <a:rPr lang="en-US" b="1" dirty="0"/>
              <a:t>belief</a:t>
            </a:r>
            <a:r>
              <a:rPr lang="en-US" dirty="0"/>
              <a:t> in your life will lead to fear and doubt.</a:t>
            </a:r>
          </a:p>
          <a:p>
            <a:r>
              <a:rPr lang="en-US" dirty="0"/>
              <a:t>The absence of </a:t>
            </a:r>
            <a:r>
              <a:rPr lang="en-US" b="1" dirty="0"/>
              <a:t>trust</a:t>
            </a:r>
            <a:r>
              <a:rPr lang="en-US" dirty="0"/>
              <a:t> is suspicion.</a:t>
            </a:r>
          </a:p>
          <a:p>
            <a:r>
              <a:rPr lang="en-US" dirty="0"/>
              <a:t>The absence of </a:t>
            </a:r>
            <a:r>
              <a:rPr lang="en-US" b="1" dirty="0"/>
              <a:t>hope</a:t>
            </a:r>
            <a:r>
              <a:rPr lang="en-US" dirty="0"/>
              <a:t> is despair, anxiety, worry and depression.</a:t>
            </a:r>
          </a:p>
          <a:p>
            <a:r>
              <a:rPr lang="en-US" dirty="0"/>
              <a:t>The absence of </a:t>
            </a:r>
            <a:r>
              <a:rPr lang="en-US" b="1" dirty="0"/>
              <a:t>faith</a:t>
            </a:r>
            <a:r>
              <a:rPr lang="en-US" dirty="0"/>
              <a:t> is powerlessness.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1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presence of…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presence of </a:t>
            </a:r>
            <a:r>
              <a:rPr lang="en-US" b="1" dirty="0"/>
              <a:t>belief</a:t>
            </a:r>
            <a:r>
              <a:rPr lang="en-US" dirty="0"/>
              <a:t> enables you to face each day with the confidence that God’s </a:t>
            </a:r>
            <a:r>
              <a:rPr lang="en-US" dirty="0" smtClean="0"/>
              <a:t>word is </a:t>
            </a:r>
            <a:r>
              <a:rPr lang="en-US" dirty="0"/>
              <a:t>true. His promises are for you.</a:t>
            </a:r>
          </a:p>
          <a:p>
            <a:r>
              <a:rPr lang="en-US" dirty="0"/>
              <a:t>The presence of </a:t>
            </a:r>
            <a:r>
              <a:rPr lang="en-US" b="1" dirty="0"/>
              <a:t>trust</a:t>
            </a:r>
            <a:r>
              <a:rPr lang="en-US" dirty="0"/>
              <a:t> enables you to have confidence that God will help you each day</a:t>
            </a:r>
            <a:r>
              <a:rPr lang="en-US" dirty="0" smtClean="0"/>
              <a:t>, you </a:t>
            </a:r>
            <a:r>
              <a:rPr lang="en-US" dirty="0"/>
              <a:t>can rely on Him.</a:t>
            </a:r>
          </a:p>
          <a:p>
            <a:r>
              <a:rPr lang="en-US" dirty="0"/>
              <a:t>The presence of </a:t>
            </a:r>
            <a:r>
              <a:rPr lang="en-US" b="1" dirty="0"/>
              <a:t>hope</a:t>
            </a:r>
            <a:r>
              <a:rPr lang="en-US" dirty="0"/>
              <a:t> enables you to have joyful anticipation that God will do what </a:t>
            </a:r>
            <a:r>
              <a:rPr lang="en-US" dirty="0" smtClean="0"/>
              <a:t>He has </a:t>
            </a:r>
            <a:r>
              <a:rPr lang="en-US" dirty="0"/>
              <a:t>promised to do.</a:t>
            </a:r>
          </a:p>
          <a:p>
            <a:r>
              <a:rPr lang="en-US" dirty="0"/>
              <a:t>The presence of </a:t>
            </a:r>
            <a:r>
              <a:rPr lang="en-US" b="1" dirty="0"/>
              <a:t>faith</a:t>
            </a:r>
            <a:r>
              <a:rPr lang="en-US" dirty="0"/>
              <a:t> in your life means that God’s power is at work in your life and </a:t>
            </a:r>
            <a:r>
              <a:rPr lang="en-US" dirty="0" smtClean="0"/>
              <a:t>He will </a:t>
            </a:r>
            <a:r>
              <a:rPr lang="en-US" dirty="0"/>
              <a:t>do His work through you, giving you the power to do all that He wants you to do.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3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99" y="731072"/>
            <a:ext cx="10433666" cy="706964"/>
          </a:xfrm>
        </p:spPr>
        <p:txBody>
          <a:bodyPr/>
          <a:lstStyle/>
          <a:p>
            <a:r>
              <a:rPr lang="en-US" dirty="0"/>
              <a:t>G. Where we can use spiritual </a:t>
            </a:r>
            <a:r>
              <a:rPr lang="en-US" dirty="0" smtClean="0"/>
              <a:t>power in </a:t>
            </a:r>
            <a:r>
              <a:rPr lang="en-US" dirty="0"/>
              <a:t>our lives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612573" cy="3416300"/>
          </a:xfrm>
        </p:spPr>
        <p:txBody>
          <a:bodyPr>
            <a:normAutofit/>
          </a:bodyPr>
          <a:lstStyle/>
          <a:p>
            <a:r>
              <a:rPr lang="en-US" sz="2800" dirty="0"/>
              <a:t>1. Becoming a Christian (salvation) Ephesians 2:8-9</a:t>
            </a:r>
          </a:p>
          <a:p>
            <a:r>
              <a:rPr lang="en-US" sz="2800" dirty="0"/>
              <a:t>2. To keep on being a Christian 2 Peter 1:3</a:t>
            </a:r>
          </a:p>
          <a:p>
            <a:r>
              <a:rPr lang="en-US" sz="2800" dirty="0"/>
              <a:t>3. To do God’s will Psalm 32:8</a:t>
            </a:r>
          </a:p>
          <a:p>
            <a:r>
              <a:rPr lang="en-US" sz="2800" dirty="0"/>
              <a:t>4. To have power over sins 1 John 5:4-6.</a:t>
            </a:r>
          </a:p>
          <a:p>
            <a:r>
              <a:rPr lang="en-US" sz="2800" dirty="0"/>
              <a:t>5. To go through trials and problems James 1:2-5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7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191" y="828080"/>
            <a:ext cx="9798699" cy="764918"/>
          </a:xfrm>
        </p:spPr>
        <p:txBody>
          <a:bodyPr/>
          <a:lstStyle/>
          <a:p>
            <a:pPr algn="ctr"/>
            <a:r>
              <a:rPr lang="en-US" sz="4000" b="1" dirty="0" smtClean="0"/>
              <a:t>Spiritual Power and the Supernatural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190" y="2212034"/>
            <a:ext cx="9459052" cy="4495800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Quizzes:   Verses to Memorize	To be done with: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1. 2 Peter 1:3	 			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Lesson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2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2. James 1:2-4				Lesson 4 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Study Guide Projects: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    Project #    		To be done before or with: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	1			Lesson 1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	2			Lesson 2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	3			Lesson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3 or optional</a:t>
            </a: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	4			Lesson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2</a:t>
            </a:r>
            <a:br>
              <a:rPr lang="en-US" sz="2000" kern="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	5			Lesson 3</a:t>
            </a:r>
            <a:br>
              <a:rPr lang="en-US" sz="2000" kern="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	6			Lesson 4</a:t>
            </a: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Test:	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                      	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</a:rPr>
              <a:t>	Lesson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5</a:t>
            </a:r>
          </a:p>
          <a:p>
            <a:pPr eaLnBrk="1" hangingPunct="1">
              <a:buNone/>
            </a:pPr>
            <a:endParaRPr lang="en-US" alt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50040" y="5257801"/>
            <a:ext cx="47179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340" y="2411991"/>
            <a:ext cx="2357803" cy="3264951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876310" y="6495936"/>
            <a:ext cx="3859795" cy="304801"/>
          </a:xfrm>
        </p:spPr>
        <p:txBody>
          <a:bodyPr/>
          <a:lstStyle/>
          <a:p>
            <a:pPr algn="r"/>
            <a:r>
              <a:rPr lang="en-US" dirty="0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2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99" y="731072"/>
            <a:ext cx="10433666" cy="706964"/>
          </a:xfrm>
        </p:spPr>
        <p:txBody>
          <a:bodyPr/>
          <a:lstStyle/>
          <a:p>
            <a:r>
              <a:rPr lang="en-US" dirty="0"/>
              <a:t>G. Where we can use spiritual </a:t>
            </a:r>
            <a:r>
              <a:rPr lang="en-US" dirty="0" smtClean="0"/>
              <a:t>power in </a:t>
            </a:r>
            <a:r>
              <a:rPr lang="en-US" dirty="0"/>
              <a:t>our lives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612573" cy="3416300"/>
          </a:xfrm>
        </p:spPr>
        <p:txBody>
          <a:bodyPr>
            <a:normAutofit/>
          </a:bodyPr>
          <a:lstStyle/>
          <a:p>
            <a:r>
              <a:rPr lang="en-US" sz="2800" dirty="0"/>
              <a:t>6. Healing James 5:15</a:t>
            </a:r>
          </a:p>
          <a:p>
            <a:r>
              <a:rPr lang="en-US" sz="2800" dirty="0"/>
              <a:t>7. To overcome temptations 1 Corinthians 10:13</a:t>
            </a:r>
          </a:p>
          <a:p>
            <a:r>
              <a:rPr lang="en-US" sz="2800" dirty="0"/>
              <a:t>8. To obey God’s laws Psalm 119:11</a:t>
            </a:r>
          </a:p>
          <a:p>
            <a:r>
              <a:rPr lang="en-US" sz="2800" dirty="0"/>
              <a:t>9. For present needs. You cannot store up faith for future needs Philippians 4:6-7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5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There is a danger for new Christians to get so involved in trying to come up with </a:t>
            </a:r>
            <a:r>
              <a:rPr lang="en-US" sz="2400" dirty="0" smtClean="0"/>
              <a:t>the perfect </a:t>
            </a:r>
            <a:r>
              <a:rPr lang="en-US" sz="2400" dirty="0"/>
              <a:t>definition for spiritual power that they miss the whole purpose of </a:t>
            </a:r>
            <a:r>
              <a:rPr lang="en-US" sz="2400" dirty="0" smtClean="0"/>
              <a:t>it… At </a:t>
            </a:r>
            <a:r>
              <a:rPr lang="en-US" sz="2400" dirty="0"/>
              <a:t>this point in your life the most important thing is to begin to </a:t>
            </a:r>
            <a:r>
              <a:rPr lang="en-US" sz="2400" dirty="0" smtClean="0"/>
              <a:t>grow spiritually </a:t>
            </a:r>
            <a:r>
              <a:rPr lang="en-US" sz="2400" dirty="0"/>
              <a:t>and use God’s power in your life to fight the battles that are sure to come.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4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68395"/>
            <a:ext cx="8761413" cy="706964"/>
          </a:xfrm>
        </p:spPr>
        <p:txBody>
          <a:bodyPr/>
          <a:lstStyle/>
          <a:p>
            <a:r>
              <a:rPr lang="en-US" dirty="0"/>
              <a:t>Personal Application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Study </a:t>
            </a:r>
            <a:r>
              <a:rPr lang="en-US" dirty="0"/>
              <a:t>Guide Project 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11152" cy="3416300"/>
          </a:xfrm>
        </p:spPr>
        <p:txBody>
          <a:bodyPr/>
          <a:lstStyle/>
          <a:p>
            <a:r>
              <a:rPr lang="en-US" dirty="0" smtClean="0"/>
              <a:t>Look at </a:t>
            </a:r>
            <a:r>
              <a:rPr lang="en-US" b="1" dirty="0" smtClean="0"/>
              <a:t>Study </a:t>
            </a:r>
            <a:r>
              <a:rPr lang="en-US" b="1" dirty="0"/>
              <a:t>Guide Project 4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look at the answers </a:t>
            </a:r>
            <a:r>
              <a:rPr lang="en-US" dirty="0" smtClean="0"/>
              <a:t>you put down </a:t>
            </a:r>
            <a:r>
              <a:rPr lang="en-US" dirty="0"/>
              <a:t>for questions 2 and 3. </a:t>
            </a:r>
            <a:endParaRPr lang="en-US" dirty="0" smtClean="0"/>
          </a:p>
          <a:p>
            <a:r>
              <a:rPr lang="en-US" dirty="0" smtClean="0"/>
              <a:t>Divide into groups of 2 and discuss your answers with each other. Then pray for each other.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3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692054" cy="2283824"/>
          </a:xfrm>
        </p:spPr>
        <p:txBody>
          <a:bodyPr/>
          <a:lstStyle/>
          <a:p>
            <a:r>
              <a:rPr lang="en-US" sz="4800" b="1" dirty="0">
                <a:latin typeface="Arial" panose="020B0604020202020204" pitchFamily="34" charset="0"/>
              </a:rPr>
              <a:t>Chapter </a:t>
            </a:r>
            <a:r>
              <a:rPr lang="en-US" sz="4800" b="1" dirty="0" smtClean="0">
                <a:latin typeface="Arial" panose="020B0604020202020204" pitchFamily="34" charset="0"/>
              </a:rPr>
              <a:t>3</a:t>
            </a:r>
            <a:r>
              <a:rPr lang="en-US" sz="4800" b="1" dirty="0">
                <a:latin typeface="Arial" panose="020B0604020202020204" pitchFamily="34" charset="0"/>
              </a:rPr>
              <a:t/>
            </a:r>
            <a:br>
              <a:rPr lang="en-US" sz="4800" b="1" dirty="0">
                <a:latin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</a:rPr>
              <a:t>How to get spiritual power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iteenchallenge.org 2/2018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529" y="2558496"/>
            <a:ext cx="5402004" cy="19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1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</a:t>
            </a:r>
            <a:r>
              <a:rPr lang="en-US" dirty="0" smtClean="0"/>
              <a:t>3   </a:t>
            </a:r>
            <a:r>
              <a:rPr lang="en-US" dirty="0"/>
              <a:t>How to get spiritual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467" y="2366830"/>
            <a:ext cx="10770882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Key Biblical Truth</a:t>
            </a:r>
          </a:p>
          <a:p>
            <a:pPr marL="0" indent="0">
              <a:buNone/>
            </a:pPr>
            <a:r>
              <a:rPr lang="en-US" sz="2000" dirty="0"/>
              <a:t>As a Christian, I need to discover specific situations in my daily life today where </a:t>
            </a:r>
            <a:r>
              <a:rPr lang="en-US" sz="2000" dirty="0" smtClean="0"/>
              <a:t>I can </a:t>
            </a:r>
            <a:r>
              <a:rPr lang="en-US" sz="2000" dirty="0"/>
              <a:t>use the spiritual power that God wants to develop in me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800" b="1" dirty="0" smtClean="0"/>
              <a:t>Key Verse </a:t>
            </a:r>
          </a:p>
          <a:p>
            <a:pPr marL="0" indent="0">
              <a:buNone/>
            </a:pPr>
            <a:r>
              <a:rPr lang="en-US" sz="2000" dirty="0"/>
              <a:t>James 1:2-3 New Life Bible</a:t>
            </a:r>
          </a:p>
          <a:p>
            <a:pPr marL="0" indent="0">
              <a:buNone/>
            </a:pPr>
            <a:r>
              <a:rPr lang="en-US" sz="2000" dirty="0"/>
              <a:t>My Christian brothers, you should be happy when you have all kinds of tests. </a:t>
            </a:r>
            <a:r>
              <a:rPr lang="en-US" sz="2000" dirty="0" smtClean="0"/>
              <a:t>You know </a:t>
            </a:r>
            <a:r>
              <a:rPr lang="en-US" sz="2000" dirty="0"/>
              <a:t>these prove your faith. It helps you to not give up.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iteenchallenge.org 2/2018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20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</a:t>
            </a:r>
            <a:r>
              <a:rPr lang="en-US" dirty="0"/>
              <a:t>up Activity: </a:t>
            </a:r>
            <a:r>
              <a:rPr lang="en-US" sz="2000" dirty="0"/>
              <a:t>Study Guide Project 5 </a:t>
            </a:r>
            <a:r>
              <a:rPr lang="en-US" sz="2000" dirty="0" smtClean="0"/>
              <a:t>-								Evaluation </a:t>
            </a:r>
            <a:r>
              <a:rPr lang="en-US" sz="2000" dirty="0"/>
              <a:t>of spiritual power in my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302" y="3205429"/>
            <a:ext cx="8825659" cy="3416300"/>
          </a:xfrm>
        </p:spPr>
        <p:txBody>
          <a:bodyPr/>
          <a:lstStyle/>
          <a:p>
            <a:r>
              <a:rPr lang="en-US" dirty="0"/>
              <a:t>1. You have made a deep commitment to live for Jesus.</a:t>
            </a:r>
          </a:p>
          <a:p>
            <a:r>
              <a:rPr lang="en-US" dirty="0"/>
              <a:t>2. You make your decisions after looking at what the Bible tells you to do.</a:t>
            </a:r>
          </a:p>
          <a:p>
            <a:r>
              <a:rPr lang="en-US" dirty="0"/>
              <a:t>3. Prayer is an important part of your life.</a:t>
            </a:r>
          </a:p>
          <a:p>
            <a:r>
              <a:rPr lang="en-US" dirty="0"/>
              <a:t>4. You are learning how to listen to God through your spirit.</a:t>
            </a:r>
          </a:p>
          <a:p>
            <a:r>
              <a:rPr lang="en-US" dirty="0"/>
              <a:t>5. You love God more than other people or things.</a:t>
            </a:r>
          </a:p>
          <a:p>
            <a:r>
              <a:rPr lang="en-US" dirty="0"/>
              <a:t>6. You have learned how to overcome temptations to sin.</a:t>
            </a:r>
          </a:p>
          <a:p>
            <a:r>
              <a:rPr lang="en-US" dirty="0"/>
              <a:t>7. Your life shows the “fruit of the Holy Spirit.”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0302" y="2519265"/>
            <a:ext cx="8332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Is this a strong point in </a:t>
            </a:r>
            <a:r>
              <a:rPr lang="en-US" sz="2000" b="1" dirty="0" smtClean="0"/>
              <a:t>my </a:t>
            </a:r>
            <a:r>
              <a:rPr lang="en-US" sz="2000" b="1" dirty="0"/>
              <a:t>relationship </a:t>
            </a:r>
            <a:r>
              <a:rPr lang="en-US" sz="2000" b="1" dirty="0" smtClean="0"/>
              <a:t>with God </a:t>
            </a:r>
            <a:r>
              <a:rPr lang="en-US" sz="2000" b="1" dirty="0"/>
              <a:t>or a weak point?</a:t>
            </a:r>
          </a:p>
        </p:txBody>
      </p:sp>
    </p:spTree>
    <p:extLst>
      <p:ext uri="{BB962C8B-B14F-4D97-AF65-F5344CB8AC3E}">
        <p14:creationId xmlns:p14="http://schemas.microsoft.com/office/powerpoint/2010/main" val="196964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74034" cy="706964"/>
          </a:xfrm>
        </p:spPr>
        <p:txBody>
          <a:bodyPr/>
          <a:lstStyle/>
          <a:p>
            <a:r>
              <a:rPr lang="en-US" dirty="0"/>
              <a:t>A. Don’t seek to be a </a:t>
            </a:r>
            <a:r>
              <a:rPr lang="en-US" dirty="0" smtClean="0"/>
              <a:t>spiritual superstar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specializing in miracles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184" y="2832682"/>
            <a:ext cx="6517922" cy="315757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7159" y="2832682"/>
            <a:ext cx="4012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Shadrach, Meshach, and </a:t>
            </a:r>
            <a:r>
              <a:rPr lang="en-US" dirty="0" smtClean="0"/>
              <a:t>Abednego</a:t>
            </a:r>
          </a:p>
          <a:p>
            <a:endParaRPr lang="en-US" dirty="0"/>
          </a:p>
          <a:p>
            <a:r>
              <a:rPr lang="en-US" dirty="0" smtClean="0"/>
              <a:t>See Daniel </a:t>
            </a:r>
            <a:r>
              <a:rPr lang="en-US" dirty="0"/>
              <a:t>3:16-18</a:t>
            </a:r>
          </a:p>
        </p:txBody>
      </p:sp>
    </p:spTree>
    <p:extLst>
      <p:ext uri="{BB962C8B-B14F-4D97-AF65-F5344CB8AC3E}">
        <p14:creationId xmlns:p14="http://schemas.microsoft.com/office/powerpoint/2010/main" val="231720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76" y="787055"/>
            <a:ext cx="10767526" cy="706964"/>
          </a:xfrm>
        </p:spPr>
        <p:txBody>
          <a:bodyPr/>
          <a:lstStyle/>
          <a:p>
            <a:r>
              <a:rPr lang="en-US" dirty="0"/>
              <a:t>B. It takes time and work to develop spiritual</a:t>
            </a:r>
            <a:br>
              <a:rPr lang="en-US" dirty="0"/>
            </a:br>
            <a:r>
              <a:rPr lang="en-US" dirty="0"/>
              <a:t>power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701" y="2911501"/>
            <a:ext cx="5044476" cy="334470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2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737" y="787056"/>
            <a:ext cx="8761413" cy="706964"/>
          </a:xfrm>
        </p:spPr>
        <p:txBody>
          <a:bodyPr/>
          <a:lstStyle/>
          <a:p>
            <a:r>
              <a:rPr lang="en-US" dirty="0"/>
              <a:t>C. Basic steps to developing spiritual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6169577" cy="3416300"/>
          </a:xfrm>
        </p:spPr>
        <p:txBody>
          <a:bodyPr/>
          <a:lstStyle/>
          <a:p>
            <a:r>
              <a:rPr lang="en-US" dirty="0"/>
              <a:t>1. Become a Christian</a:t>
            </a:r>
          </a:p>
          <a:p>
            <a:r>
              <a:rPr lang="en-US" dirty="0"/>
              <a:t>2. Draw closer to God</a:t>
            </a:r>
          </a:p>
          <a:p>
            <a:r>
              <a:rPr lang="en-US" dirty="0"/>
              <a:t>3. Obedience</a:t>
            </a:r>
          </a:p>
          <a:p>
            <a:r>
              <a:rPr lang="en-US" dirty="0"/>
              <a:t>4. Prepare yourself to receive God’s spiritual power</a:t>
            </a:r>
          </a:p>
          <a:p>
            <a:r>
              <a:rPr lang="en-US" dirty="0"/>
              <a:t>5. Prayer</a:t>
            </a:r>
          </a:p>
          <a:p>
            <a:r>
              <a:rPr lang="en-US" dirty="0"/>
              <a:t>6. Learn from your tests and problems</a:t>
            </a:r>
          </a:p>
          <a:p>
            <a:r>
              <a:rPr lang="en-US" dirty="0"/>
              <a:t>7. Fasting</a:t>
            </a:r>
          </a:p>
          <a:p>
            <a:r>
              <a:rPr lang="en-US" dirty="0"/>
              <a:t>8. Praise and worship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682" y="2603500"/>
            <a:ext cx="4481477" cy="233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9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Baptism of the Holy Spirit and spiritual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50" y="2986160"/>
            <a:ext cx="9939142" cy="378797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Matthew 3:11 NIV “I </a:t>
            </a:r>
            <a:r>
              <a:rPr lang="en-US" dirty="0"/>
              <a:t>baptize you </a:t>
            </a:r>
            <a:r>
              <a:rPr lang="en-US" dirty="0" smtClean="0"/>
              <a:t>with </a:t>
            </a:r>
            <a:r>
              <a:rPr lang="en-US" dirty="0"/>
              <a:t>water for repentance. But after me comes one who is more powerful than I, whose sandals I am not worthy to carry. He will baptize you </a:t>
            </a:r>
            <a:r>
              <a:rPr lang="en-US" dirty="0" smtClean="0"/>
              <a:t>with </a:t>
            </a:r>
            <a:r>
              <a:rPr lang="en-US" dirty="0"/>
              <a:t>the Holy Spirit and fire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Acts </a:t>
            </a:r>
            <a:r>
              <a:rPr lang="en-US" dirty="0"/>
              <a:t>1:8 </a:t>
            </a:r>
            <a:r>
              <a:rPr lang="en-US" dirty="0" smtClean="0"/>
              <a:t>NIV But </a:t>
            </a:r>
            <a:r>
              <a:rPr lang="en-US" dirty="0"/>
              <a:t>you will receive power when the Holy Spirit comes on you; and you will be my witnesses in Jerusalem, and in all Judea and Samaria, and to the ends of the earth</a:t>
            </a:r>
            <a:r>
              <a:rPr lang="en-US" dirty="0" smtClean="0"/>
              <a:t>.”</a:t>
            </a:r>
          </a:p>
          <a:p>
            <a:r>
              <a:rPr lang="en-US" dirty="0"/>
              <a:t>Luke 24:49 </a:t>
            </a:r>
            <a:r>
              <a:rPr lang="en-US" dirty="0" smtClean="0"/>
              <a:t>NIV “I </a:t>
            </a:r>
            <a:r>
              <a:rPr lang="en-US" dirty="0"/>
              <a:t>am going to send you what my Father has promised; but stay in the city until you have been clothed with power from on high.”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362" y="1542821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63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Arial" panose="020B0604020202020204" pitchFamily="34" charset="0"/>
              </a:rPr>
              <a:t>Chapter 1</a:t>
            </a:r>
            <a:br>
              <a:rPr lang="en-US" sz="4800" b="1" dirty="0">
                <a:latin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</a:rPr>
              <a:t>God</a:t>
            </a:r>
            <a:r>
              <a:rPr lang="en-US" b="1" dirty="0">
                <a:latin typeface="Arial,Bold"/>
              </a:rPr>
              <a:t>’</a:t>
            </a:r>
            <a:r>
              <a:rPr lang="en-US" b="1" dirty="0">
                <a:latin typeface="Arial" panose="020B0604020202020204" pitchFamily="34" charset="0"/>
              </a:rPr>
              <a:t>s Role in Our World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0708" y="3221660"/>
            <a:ext cx="5017399" cy="2965243"/>
          </a:xfrm>
        </p:spPr>
        <p:txBody>
          <a:bodyPr>
            <a:normAutofit/>
          </a:bodyPr>
          <a:lstStyle/>
          <a:p>
            <a:r>
              <a:rPr lang="en-US" sz="3600" b="1" dirty="0"/>
              <a:t>Lesson 1</a:t>
            </a:r>
          </a:p>
          <a:p>
            <a:r>
              <a:rPr lang="en-US" sz="3600" b="1" dirty="0"/>
              <a:t>God’s supernatural power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677" y="1178091"/>
            <a:ext cx="5349783" cy="193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0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68395"/>
            <a:ext cx="8761413" cy="706964"/>
          </a:xfrm>
        </p:spPr>
        <p:txBody>
          <a:bodyPr/>
          <a:lstStyle/>
          <a:p>
            <a:r>
              <a:rPr lang="en-US" dirty="0"/>
              <a:t>Personal Application </a:t>
            </a:r>
            <a:r>
              <a:rPr lang="en-US" dirty="0" smtClean="0"/>
              <a:t>– </a:t>
            </a:r>
            <a:br>
              <a:rPr lang="en-US" dirty="0" smtClean="0"/>
            </a:br>
            <a:r>
              <a:rPr lang="en-US" dirty="0" smtClean="0"/>
              <a:t>Areas of temptation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11152" cy="3416300"/>
          </a:xfrm>
        </p:spPr>
        <p:txBody>
          <a:bodyPr>
            <a:normAutofit/>
          </a:bodyPr>
          <a:lstStyle/>
          <a:p>
            <a:r>
              <a:rPr lang="en-US" dirty="0" smtClean="0"/>
              <a:t>Identify </a:t>
            </a:r>
            <a:r>
              <a:rPr lang="en-US" dirty="0"/>
              <a:t>one or two major areas of temptation </a:t>
            </a:r>
            <a:r>
              <a:rPr lang="en-US" dirty="0" smtClean="0"/>
              <a:t>you </a:t>
            </a:r>
            <a:r>
              <a:rPr lang="en-US" dirty="0"/>
              <a:t>are currently facing.</a:t>
            </a:r>
          </a:p>
          <a:p>
            <a:r>
              <a:rPr lang="en-US" dirty="0" smtClean="0"/>
              <a:t>Write </a:t>
            </a:r>
            <a:r>
              <a:rPr lang="en-US" dirty="0"/>
              <a:t>this down on a paper with the understanding that you will not have </a:t>
            </a:r>
            <a:r>
              <a:rPr lang="en-US" dirty="0" smtClean="0"/>
              <a:t>to turn </a:t>
            </a:r>
            <a:r>
              <a:rPr lang="en-US" dirty="0"/>
              <a:t>this paper in to the teacher. </a:t>
            </a:r>
            <a:endParaRPr lang="en-US" dirty="0" smtClean="0"/>
          </a:p>
          <a:p>
            <a:r>
              <a:rPr lang="en-US" dirty="0" smtClean="0"/>
              <a:t>Reflect </a:t>
            </a:r>
            <a:r>
              <a:rPr lang="en-US" dirty="0"/>
              <a:t>on the depth of your commitment </a:t>
            </a:r>
            <a:r>
              <a:rPr lang="en-US" dirty="0" smtClean="0"/>
              <a:t>to overcome </a:t>
            </a:r>
            <a:r>
              <a:rPr lang="en-US" dirty="0"/>
              <a:t>this temptation and respond in ways that agree with what God says in </a:t>
            </a:r>
            <a:r>
              <a:rPr lang="en-US" dirty="0" smtClean="0"/>
              <a:t>the Bible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List </a:t>
            </a:r>
            <a:r>
              <a:rPr lang="en-US" dirty="0"/>
              <a:t>one or two things you can do this week to successfully </a:t>
            </a:r>
            <a:r>
              <a:rPr lang="en-US" dirty="0" smtClean="0"/>
              <a:t>resist this </a:t>
            </a:r>
            <a:r>
              <a:rPr lang="en-US" dirty="0"/>
              <a:t>temptation.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iteenchallenge.org 2/2018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75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692054" cy="2283824"/>
          </a:xfrm>
        </p:spPr>
        <p:txBody>
          <a:bodyPr/>
          <a:lstStyle/>
          <a:p>
            <a:r>
              <a:rPr lang="en-US" sz="4800" b="1" dirty="0">
                <a:latin typeface="Arial" panose="020B0604020202020204" pitchFamily="34" charset="0"/>
              </a:rPr>
              <a:t>Chapter </a:t>
            </a:r>
            <a:r>
              <a:rPr lang="en-US" sz="4800" b="1" dirty="0" smtClean="0">
                <a:latin typeface="Arial" panose="020B0604020202020204" pitchFamily="34" charset="0"/>
              </a:rPr>
              <a:t>4</a:t>
            </a:r>
            <a:r>
              <a:rPr lang="en-US" sz="4800" b="1" dirty="0">
                <a:latin typeface="Arial" panose="020B0604020202020204" pitchFamily="34" charset="0"/>
              </a:rPr>
              <a:t/>
            </a:r>
            <a:br>
              <a:rPr lang="en-US" sz="4800" b="1" dirty="0">
                <a:latin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</a:rPr>
              <a:t>True spiritual power vs. the counterfeits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iteenchallenge.org 2/2018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529" y="2558496"/>
            <a:ext cx="5402004" cy="19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2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</a:t>
            </a:r>
            <a:r>
              <a:rPr lang="en-US" dirty="0" smtClean="0"/>
              <a:t>4   </a:t>
            </a:r>
            <a:r>
              <a:rPr lang="en-US" dirty="0"/>
              <a:t>True spiritual power vs. the counterfeits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467" y="2366830"/>
            <a:ext cx="10770882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Key Biblical Truth</a:t>
            </a:r>
          </a:p>
          <a:p>
            <a:pPr marL="0" indent="0">
              <a:buNone/>
            </a:pPr>
            <a:r>
              <a:rPr lang="en-US" sz="2000" dirty="0"/>
              <a:t>I need to discover the difference between God’s power and Satan’s power and </a:t>
            </a:r>
            <a:r>
              <a:rPr lang="en-US" sz="2000" dirty="0" smtClean="0"/>
              <a:t>human power</a:t>
            </a:r>
            <a:r>
              <a:rPr lang="en-US" sz="2000" dirty="0"/>
              <a:t>. I must choose which power to rely on as I go through each situation I face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800" b="1" dirty="0" smtClean="0"/>
              <a:t>Key Verse </a:t>
            </a:r>
          </a:p>
          <a:p>
            <a:pPr marL="0" indent="0">
              <a:buNone/>
            </a:pPr>
            <a:r>
              <a:rPr lang="en-US" sz="2000" dirty="0"/>
              <a:t>Romans 8:2 New Life Bible</a:t>
            </a:r>
          </a:p>
          <a:p>
            <a:pPr marL="0" indent="0">
              <a:buNone/>
            </a:pPr>
            <a:r>
              <a:rPr lang="en-US" sz="2000" dirty="0"/>
              <a:t>The power of the Holy Spirit has made me free from the power of sin and death. </a:t>
            </a:r>
            <a:r>
              <a:rPr lang="en-US" sz="2000" dirty="0" smtClean="0"/>
              <a:t>This power </a:t>
            </a:r>
            <a:r>
              <a:rPr lang="en-US" sz="2000" dirty="0"/>
              <a:t>is mine because I belong to Jesus Christ.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iteenchallenge.org 2/2018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52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771193" cy="706964"/>
          </a:xfrm>
        </p:spPr>
        <p:txBody>
          <a:bodyPr/>
          <a:lstStyle/>
          <a:p>
            <a:r>
              <a:rPr lang="en-US" dirty="0" smtClean="0"/>
              <a:t>Warm </a:t>
            </a:r>
            <a:r>
              <a:rPr lang="en-US" dirty="0"/>
              <a:t>up Activity: </a:t>
            </a:r>
            <a:r>
              <a:rPr lang="en-US" sz="2800" dirty="0"/>
              <a:t>God’s power vs. Satan’s power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302" y="3205429"/>
            <a:ext cx="8825659" cy="3416300"/>
          </a:xfrm>
        </p:spPr>
        <p:txBody>
          <a:bodyPr/>
          <a:lstStyle/>
          <a:p>
            <a:r>
              <a:rPr lang="en-US" dirty="0"/>
              <a:t>A. Do you believe Satan has any real power?</a:t>
            </a:r>
          </a:p>
          <a:p>
            <a:r>
              <a:rPr lang="en-US" dirty="0"/>
              <a:t>B. How would you compare the power of Satan to the power of God?</a:t>
            </a:r>
          </a:p>
          <a:p>
            <a:r>
              <a:rPr lang="en-US" dirty="0"/>
              <a:t>C. Does God use His supernatural power as much today as He did during Bible times?</a:t>
            </a:r>
          </a:p>
          <a:p>
            <a:r>
              <a:rPr lang="en-US" dirty="0"/>
              <a:t>D. Think for a minute about the temptations you face in your life. What do </a:t>
            </a:r>
            <a:r>
              <a:rPr lang="en-US" dirty="0" smtClean="0"/>
              <a:t>these temptations </a:t>
            </a:r>
            <a:r>
              <a:rPr lang="en-US" dirty="0"/>
              <a:t>tell you about the power of Satan?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iteenchallenge.org 2/2018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302" y="2519265"/>
            <a:ext cx="8332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</a:rPr>
              <a:t>Questions for discussion: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95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884" y="1171977"/>
            <a:ext cx="11282041" cy="431381"/>
          </a:xfrm>
        </p:spPr>
        <p:txBody>
          <a:bodyPr/>
          <a:lstStyle/>
          <a:p>
            <a:r>
              <a:rPr lang="en-US" sz="3200" dirty="0"/>
              <a:t>A. God’s power vs. Satan’s power vs. </a:t>
            </a:r>
            <a:r>
              <a:rPr lang="en-US" sz="3200" dirty="0" smtClean="0"/>
              <a:t>human power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556" y="2678459"/>
            <a:ext cx="9830725" cy="3416300"/>
          </a:xfrm>
        </p:spPr>
        <p:txBody>
          <a:bodyPr/>
          <a:lstStyle/>
          <a:p>
            <a:r>
              <a:rPr lang="en-US" sz="2400" dirty="0" smtClean="0"/>
              <a:t>Are Satan’s powers real?</a:t>
            </a:r>
          </a:p>
          <a:p>
            <a:r>
              <a:rPr lang="en-US" sz="2400" dirty="0"/>
              <a:t>Is God’s power real</a:t>
            </a:r>
            <a:r>
              <a:rPr lang="en-US" sz="2400" dirty="0" smtClean="0"/>
              <a:t>?</a:t>
            </a:r>
          </a:p>
          <a:p>
            <a:r>
              <a:rPr lang="en-US" sz="2400" dirty="0"/>
              <a:t>The difference between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God’s </a:t>
            </a:r>
            <a:r>
              <a:rPr lang="en-US" sz="2400" dirty="0"/>
              <a:t>power and Satan’s </a:t>
            </a:r>
            <a:r>
              <a:rPr lang="en-US" sz="2400" dirty="0" smtClean="0"/>
              <a:t>power.</a:t>
            </a:r>
          </a:p>
          <a:p>
            <a:r>
              <a:rPr lang="en-US" sz="2400" dirty="0"/>
              <a:t>God’s power illustrated in the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Bible - Study </a:t>
            </a:r>
            <a:r>
              <a:rPr lang="en-US" sz="2400" dirty="0"/>
              <a:t>Guide Project </a:t>
            </a:r>
            <a:r>
              <a:rPr lang="en-US" sz="2400" dirty="0" smtClean="0"/>
              <a:t>6</a:t>
            </a:r>
          </a:p>
          <a:p>
            <a:r>
              <a:rPr lang="en-US" sz="2400" dirty="0"/>
              <a:t>The power within you.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365" y="2678459"/>
            <a:ext cx="5312621" cy="37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3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20" y="811369"/>
            <a:ext cx="11282041" cy="431381"/>
          </a:xfrm>
        </p:spPr>
        <p:txBody>
          <a:bodyPr/>
          <a:lstStyle/>
          <a:p>
            <a:r>
              <a:rPr lang="en-US" sz="3200" dirty="0"/>
              <a:t>B. Satan wants to confuse you with counterfeit</a:t>
            </a:r>
            <a:br>
              <a:rPr lang="en-US" sz="3200" dirty="0"/>
            </a:br>
            <a:r>
              <a:rPr lang="en-US" sz="3200" dirty="0"/>
              <a:t>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830725" cy="3416300"/>
          </a:xfrm>
        </p:spPr>
        <p:txBody>
          <a:bodyPr>
            <a:normAutofit/>
          </a:bodyPr>
          <a:lstStyle/>
          <a:p>
            <a:r>
              <a:rPr lang="en-US" sz="2400" dirty="0"/>
              <a:t>1. Satan has a counterfeit substitute for </a:t>
            </a:r>
            <a:r>
              <a:rPr lang="en-US" sz="2400" dirty="0" smtClean="0"/>
              <a:t>every good </a:t>
            </a:r>
            <a:r>
              <a:rPr lang="en-US" sz="2400" dirty="0"/>
              <a:t>thing God has for your </a:t>
            </a:r>
            <a:r>
              <a:rPr lang="en-US" sz="2400" dirty="0" smtClean="0"/>
              <a:t>life</a:t>
            </a:r>
          </a:p>
          <a:p>
            <a:pPr lvl="1"/>
            <a:r>
              <a:rPr lang="en-US" sz="2000" dirty="0"/>
              <a:t>True wholesome expressions of sexual love are turned into lust, prostitution</a:t>
            </a:r>
            <a:r>
              <a:rPr lang="en-US" sz="2000" dirty="0" smtClean="0"/>
              <a:t>, pornography</a:t>
            </a:r>
            <a:r>
              <a:rPr lang="en-US" sz="2000" dirty="0"/>
              <a:t>, and homosexuality.</a:t>
            </a:r>
          </a:p>
          <a:p>
            <a:pPr lvl="1"/>
            <a:r>
              <a:rPr lang="en-US" sz="2000" dirty="0"/>
              <a:t>Wholesome satisfaction for doing an excellent job is turned into selfish </a:t>
            </a:r>
            <a:r>
              <a:rPr lang="en-US" sz="2000" dirty="0" smtClean="0"/>
              <a:t>pride and </a:t>
            </a:r>
            <a:r>
              <a:rPr lang="en-US" sz="2000" dirty="0"/>
              <a:t>a haughty attitude.</a:t>
            </a:r>
          </a:p>
          <a:p>
            <a:pPr lvl="1"/>
            <a:r>
              <a:rPr lang="en-US" sz="2000" dirty="0"/>
              <a:t>A natural desire to achieve adequate food, clothing, and shelter is turned </a:t>
            </a:r>
            <a:r>
              <a:rPr lang="en-US" sz="2000" dirty="0" smtClean="0"/>
              <a:t>into greed </a:t>
            </a:r>
            <a:r>
              <a:rPr lang="en-US" sz="2000" dirty="0"/>
              <a:t>to get as much as you can with no regard to how this affects others around.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3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Faith </a:t>
            </a:r>
            <a:r>
              <a:rPr lang="en-US" dirty="0"/>
              <a:t>vs. presumption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Faith—a power from God that always leads to action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r>
              <a:rPr lang="en-US" sz="2400" b="1" dirty="0" smtClean="0"/>
              <a:t>Presumption --  </a:t>
            </a:r>
            <a:r>
              <a:rPr lang="en-US" sz="2400" b="1" dirty="0"/>
              <a:t>is assuming you know what God wants you to do without really </a:t>
            </a:r>
            <a:r>
              <a:rPr lang="en-US" sz="2400" b="1" dirty="0" smtClean="0"/>
              <a:t>hearing from </a:t>
            </a:r>
            <a:r>
              <a:rPr lang="en-US" sz="2400" b="1" dirty="0"/>
              <a:t>God. The actions that follow “presumption” involve taking steps that you assume to </a:t>
            </a:r>
            <a:r>
              <a:rPr lang="en-US" sz="2400" b="1" dirty="0" smtClean="0"/>
              <a:t>be what </a:t>
            </a:r>
            <a:r>
              <a:rPr lang="en-US" sz="2400" b="1" dirty="0"/>
              <a:t>God wants you to do even though God did not tell you to take those </a:t>
            </a:r>
            <a:r>
              <a:rPr lang="en-US" sz="2400" b="1" dirty="0" smtClean="0"/>
              <a:t>actions.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6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Errors in faith teachings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225418" cy="3416300"/>
          </a:xfrm>
        </p:spPr>
        <p:txBody>
          <a:bodyPr/>
          <a:lstStyle/>
          <a:p>
            <a:r>
              <a:rPr lang="en-US" sz="2000" b="1" dirty="0"/>
              <a:t>1. Is there a difference between faith and belief</a:t>
            </a:r>
            <a:r>
              <a:rPr lang="en-US" sz="2000" b="1" dirty="0" smtClean="0"/>
              <a:t>?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dirty="0"/>
              <a:t>1. Belief—agreeing with the facts. Accepting in your mind that it is true.</a:t>
            </a:r>
          </a:p>
          <a:p>
            <a:pPr marL="0" indent="0">
              <a:buNone/>
            </a:pPr>
            <a:r>
              <a:rPr lang="en-US" sz="2000" dirty="0"/>
              <a:t>2. Trust—to place your confidence in someone or something. To depend on someone.</a:t>
            </a:r>
          </a:p>
          <a:p>
            <a:pPr marL="0" indent="0">
              <a:buNone/>
            </a:pPr>
            <a:r>
              <a:rPr lang="en-US" sz="2000" dirty="0"/>
              <a:t>3. Hope—to expect something to happen in the future.</a:t>
            </a:r>
          </a:p>
          <a:p>
            <a:pPr marL="0" indent="0">
              <a:buNone/>
            </a:pPr>
            <a:r>
              <a:rPr lang="en-US" sz="2000" dirty="0"/>
              <a:t>4. Faith—a power from God, which always leads to action.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1673" y="3271234"/>
            <a:ext cx="9388699" cy="247274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Errors in faith teachings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225418" cy="3416300"/>
          </a:xfrm>
        </p:spPr>
        <p:txBody>
          <a:bodyPr/>
          <a:lstStyle/>
          <a:p>
            <a:r>
              <a:rPr lang="en-US" sz="2000" b="1" dirty="0"/>
              <a:t>1. Is there a difference between faith and belief</a:t>
            </a:r>
            <a:r>
              <a:rPr lang="en-US" sz="2000" b="1" dirty="0" smtClean="0"/>
              <a:t>?</a:t>
            </a:r>
          </a:p>
          <a:p>
            <a:r>
              <a:rPr lang="en-US" sz="2000" b="1" dirty="0"/>
              <a:t>2. Faith words are locked into knowledge of </a:t>
            </a:r>
            <a:r>
              <a:rPr lang="en-US" sz="2000" b="1" dirty="0" smtClean="0"/>
              <a:t>God’s Word</a:t>
            </a:r>
          </a:p>
          <a:p>
            <a:r>
              <a:rPr lang="en-US" sz="2000" b="1" dirty="0"/>
              <a:t>3. What is faith action</a:t>
            </a:r>
            <a:r>
              <a:rPr lang="en-US" sz="2000" b="1" dirty="0" smtClean="0"/>
              <a:t>?</a:t>
            </a:r>
          </a:p>
          <a:p>
            <a:r>
              <a:rPr lang="en-US" sz="2000" b="1" dirty="0"/>
              <a:t>4. Doubt and Negative </a:t>
            </a:r>
            <a:r>
              <a:rPr lang="en-US" sz="2000" b="1" dirty="0" smtClean="0"/>
              <a:t>Confessions</a:t>
            </a:r>
          </a:p>
          <a:p>
            <a:r>
              <a:rPr lang="en-US" sz="2000" b="1" dirty="0"/>
              <a:t>5. Is using medicine wrong</a:t>
            </a:r>
            <a:r>
              <a:rPr lang="en-US" sz="2000" b="1" dirty="0" smtClean="0"/>
              <a:t>?</a:t>
            </a:r>
          </a:p>
          <a:p>
            <a:r>
              <a:rPr lang="en-US" sz="2000" b="1" dirty="0"/>
              <a:t>6. Is God bound to the words in the Bible?</a:t>
            </a:r>
            <a:endParaRPr lang="en-US" sz="2000" b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4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80" y="2603500"/>
            <a:ext cx="10354614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become all that God wants you to be, you need His help, you need His power, </a:t>
            </a:r>
            <a:r>
              <a:rPr lang="en-US" sz="2400" dirty="0" smtClean="0"/>
              <a:t>and you </a:t>
            </a:r>
            <a:r>
              <a:rPr lang="en-US" sz="2400" dirty="0"/>
              <a:t>need His wisdom. God is ready to give these to you. You must learn to use His power </a:t>
            </a:r>
            <a:r>
              <a:rPr lang="en-US" sz="2400" dirty="0" smtClean="0"/>
              <a:t>the way </a:t>
            </a:r>
            <a:r>
              <a:rPr lang="en-US" sz="2400" dirty="0"/>
              <a:t>He wants it used in your life. You must walk in obedience to Him. If you will fix </a:t>
            </a:r>
            <a:r>
              <a:rPr lang="en-US" sz="2400" dirty="0" smtClean="0"/>
              <a:t>your eyes </a:t>
            </a:r>
            <a:r>
              <a:rPr lang="en-US" sz="2400" dirty="0"/>
              <a:t>on Jesus, and seek to follow Him every day, you will experience His power working </a:t>
            </a:r>
            <a:r>
              <a:rPr lang="en-US" sz="2400" dirty="0" smtClean="0"/>
              <a:t>in your </a:t>
            </a:r>
            <a:r>
              <a:rPr lang="en-US" sz="2400" dirty="0"/>
              <a:t>life. God will use you to be a blessing to many other people in both small ways and </a:t>
            </a:r>
            <a:r>
              <a:rPr lang="en-US" sz="2400" dirty="0" smtClean="0"/>
              <a:t>large ways</a:t>
            </a:r>
            <a:r>
              <a:rPr lang="en-US" sz="24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1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</a:t>
            </a:r>
            <a:r>
              <a:rPr lang="en-US" dirty="0" smtClean="0"/>
              <a:t>1   God’s </a:t>
            </a:r>
            <a:r>
              <a:rPr lang="en-US" dirty="0"/>
              <a:t>supernatural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Key Biblical Truth</a:t>
            </a:r>
          </a:p>
          <a:p>
            <a:pPr marL="0" indent="0">
              <a:buNone/>
            </a:pPr>
            <a:r>
              <a:rPr lang="en-US" sz="2800" dirty="0"/>
              <a:t>God is all-powerful. He is very interested in our world. In the past and today He shows </a:t>
            </a:r>
            <a:r>
              <a:rPr lang="en-US" sz="2800" dirty="0" smtClean="0"/>
              <a:t>His love </a:t>
            </a:r>
            <a:r>
              <a:rPr lang="en-US" sz="2800" dirty="0"/>
              <a:t>and concern for us in many ways.</a:t>
            </a:r>
          </a:p>
          <a:p>
            <a:pPr marL="0" indent="0">
              <a:buNone/>
            </a:pPr>
            <a:r>
              <a:rPr lang="en-US" sz="2800" b="1" dirty="0" smtClean="0"/>
              <a:t>Key Verse </a:t>
            </a:r>
            <a:r>
              <a:rPr lang="en-US" sz="2800" dirty="0" smtClean="0"/>
              <a:t>Luke </a:t>
            </a:r>
            <a:r>
              <a:rPr lang="en-US" sz="2800" dirty="0"/>
              <a:t>1:37 NIV</a:t>
            </a:r>
          </a:p>
          <a:p>
            <a:pPr marL="0" indent="0">
              <a:buNone/>
            </a:pPr>
            <a:r>
              <a:rPr lang="en-US" sz="2800" dirty="0"/>
              <a:t>For nothing is impossible with God.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8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91333" cy="34163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Focus your </a:t>
            </a:r>
            <a:r>
              <a:rPr lang="en-US" sz="2800" dirty="0"/>
              <a:t>attention on God’s power, not Satan’s power</a:t>
            </a:r>
            <a:r>
              <a:rPr lang="en-US" sz="2800" dirty="0" smtClean="0"/>
              <a:t>. Realize your need </a:t>
            </a:r>
            <a:r>
              <a:rPr lang="en-US" sz="2800" dirty="0"/>
              <a:t>to rely on God’s power for the spiritual battles </a:t>
            </a:r>
            <a:r>
              <a:rPr lang="en-US" sz="2800" dirty="0" smtClean="0"/>
              <a:t>you </a:t>
            </a:r>
            <a:r>
              <a:rPr lang="en-US" sz="2800" dirty="0"/>
              <a:t>face. </a:t>
            </a:r>
            <a:endParaRPr lang="en-US" sz="2800" dirty="0" smtClean="0"/>
          </a:p>
          <a:p>
            <a:r>
              <a:rPr lang="en-US" sz="2800" dirty="0" smtClean="0"/>
              <a:t>Write </a:t>
            </a:r>
            <a:r>
              <a:rPr lang="en-US" sz="2800" dirty="0"/>
              <a:t>down one or two areas of your </a:t>
            </a:r>
            <a:r>
              <a:rPr lang="en-US" sz="2800" dirty="0" smtClean="0"/>
              <a:t>life </a:t>
            </a:r>
            <a:r>
              <a:rPr lang="en-US" sz="2800" dirty="0"/>
              <a:t>where </a:t>
            </a:r>
            <a:r>
              <a:rPr lang="en-US" sz="2800" dirty="0" smtClean="0"/>
              <a:t>you </a:t>
            </a:r>
            <a:r>
              <a:rPr lang="en-US" sz="2800" dirty="0"/>
              <a:t>need to </a:t>
            </a:r>
            <a:r>
              <a:rPr lang="en-US" sz="2800" dirty="0" smtClean="0"/>
              <a:t>rely more </a:t>
            </a:r>
            <a:r>
              <a:rPr lang="en-US" sz="2800" dirty="0"/>
              <a:t>on God’s power. </a:t>
            </a:r>
            <a:r>
              <a:rPr lang="en-US" sz="2800" dirty="0" smtClean="0"/>
              <a:t>In groups of two or three, share these briefly </a:t>
            </a:r>
            <a:r>
              <a:rPr lang="en-US" sz="2800" dirty="0"/>
              <a:t>and pray for one another.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1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191" y="828080"/>
            <a:ext cx="9798699" cy="764918"/>
          </a:xfrm>
        </p:spPr>
        <p:txBody>
          <a:bodyPr/>
          <a:lstStyle/>
          <a:p>
            <a:pPr algn="ctr"/>
            <a:r>
              <a:rPr lang="en-US" sz="4000" b="1" dirty="0" smtClean="0"/>
              <a:t>Spiritual Power and the Supernatural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23" y="2069065"/>
            <a:ext cx="9613599" cy="44958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n-US" altLang="en-US" dirty="0" smtClean="0">
              <a:solidFill>
                <a:schemeClr val="tx2"/>
              </a:solidFill>
            </a:endParaRPr>
          </a:p>
          <a:p>
            <a:pPr eaLnBrk="1" hangingPunct="1"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	</a:t>
            </a:r>
            <a:r>
              <a:rPr lang="en-US" altLang="en-US" sz="2000" dirty="0" smtClean="0">
                <a:solidFill>
                  <a:schemeClr val="tx2"/>
                </a:solidFill>
              </a:rPr>
              <a:t>This </a:t>
            </a:r>
            <a:r>
              <a:rPr lang="en-US" altLang="en-US" sz="2000" dirty="0">
                <a:solidFill>
                  <a:schemeClr val="tx2"/>
                </a:solidFill>
              </a:rPr>
              <a:t>PowerPoint is designed to be used with the </a:t>
            </a:r>
          </a:p>
          <a:p>
            <a:pPr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</a:rPr>
              <a:t>Group Studies for New Christians Course, </a:t>
            </a:r>
          </a:p>
          <a:p>
            <a:pPr>
              <a:buClr>
                <a:srgbClr val="92D050"/>
              </a:buClr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	</a:t>
            </a:r>
            <a:r>
              <a:rPr lang="en-US" altLang="en-US" sz="2000" i="1" dirty="0">
                <a:solidFill>
                  <a:schemeClr val="tx2"/>
                </a:solidFill>
              </a:rPr>
              <a:t>Spiritual Power and the </a:t>
            </a:r>
            <a:r>
              <a:rPr lang="en-US" altLang="en-US" sz="2000" i="1" dirty="0" smtClean="0">
                <a:solidFill>
                  <a:schemeClr val="tx2"/>
                </a:solidFill>
              </a:rPr>
              <a:t>Supernatural by David Batty</a:t>
            </a:r>
          </a:p>
          <a:p>
            <a:pPr>
              <a:buClr>
                <a:srgbClr val="92D050"/>
              </a:buClr>
              <a:buNone/>
            </a:pPr>
            <a:endParaRPr lang="en-US" altLang="en-US" sz="2000" dirty="0" smtClean="0">
              <a:solidFill>
                <a:schemeClr val="tx2"/>
              </a:solidFill>
            </a:endParaRPr>
          </a:p>
          <a:p>
            <a:pPr eaLnBrk="1" hangingPunct="1">
              <a:buNone/>
            </a:pPr>
            <a:endParaRPr lang="en-US" alt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This </a:t>
            </a:r>
            <a:r>
              <a:rPr lang="en-US" dirty="0"/>
              <a:t>PowerPoint resource was </a:t>
            </a:r>
            <a:r>
              <a:rPr lang="en-US" dirty="0" smtClean="0"/>
              <a:t>developed</a:t>
            </a:r>
            <a:endParaRPr lang="en-US" dirty="0"/>
          </a:p>
          <a:p>
            <a:pPr>
              <a:buNone/>
            </a:pPr>
            <a:r>
              <a:rPr lang="en-US" dirty="0" smtClean="0"/>
              <a:t>by  </a:t>
            </a:r>
            <a:r>
              <a:rPr lang="en-US" dirty="0"/>
              <a:t>Global Teen Challenge, 2018</a:t>
            </a:r>
          </a:p>
          <a:p>
            <a:pPr>
              <a:buNone/>
            </a:pPr>
            <a:r>
              <a:rPr lang="en-US" dirty="0"/>
              <a:t>globaltc.org  gtc@globaltc.org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876310" y="6495936"/>
            <a:ext cx="3859795" cy="304801"/>
          </a:xfrm>
        </p:spPr>
        <p:txBody>
          <a:bodyPr/>
          <a:lstStyle/>
          <a:p>
            <a:pPr algn="r"/>
            <a:r>
              <a:rPr lang="en-US" dirty="0" smtClean="0"/>
              <a:t>iteenchallenge.org 2/2018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463" y="4471279"/>
            <a:ext cx="3969359" cy="1836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822" y="2212034"/>
            <a:ext cx="2290178" cy="296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0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warm up activity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40040"/>
            <a:ext cx="1001102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FF0000"/>
                </a:solidFill>
                <a:latin typeface="Elephant" panose="02020904090505020303" pitchFamily="18" charset="0"/>
              </a:rPr>
              <a:t>Skit “Who is the real God?”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78" y="3411587"/>
            <a:ext cx="5370490" cy="2832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2468" y="3825025"/>
            <a:ext cx="443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Teacher’s Manual for script for this illustration.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8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528" y="883516"/>
            <a:ext cx="8761413" cy="706964"/>
          </a:xfrm>
        </p:spPr>
        <p:txBody>
          <a:bodyPr/>
          <a:lstStyle/>
          <a:p>
            <a:r>
              <a:rPr lang="en-US" dirty="0"/>
              <a:t>A. What do people today think about God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people have never taken the time to get to know God personally. So it is </a:t>
            </a:r>
            <a:r>
              <a:rPr lang="en-US" dirty="0" smtClean="0"/>
              <a:t>not surprising </a:t>
            </a:r>
            <a:r>
              <a:rPr lang="en-US" dirty="0"/>
              <a:t>that many times they have some wrong ideas about what kind of a God He is. </a:t>
            </a:r>
            <a:r>
              <a:rPr lang="en-US" dirty="0" smtClean="0"/>
              <a:t>God is </a:t>
            </a:r>
            <a:r>
              <a:rPr lang="en-US" dirty="0"/>
              <a:t>not sitting up in heaven with a big stick waiting to punish us every time we step out of line.</a:t>
            </a:r>
          </a:p>
          <a:p>
            <a:r>
              <a:rPr lang="en-US" dirty="0"/>
              <a:t>He is not a mean angry God. He is a God of love and patience. Certainly He is sad when </a:t>
            </a:r>
            <a:r>
              <a:rPr lang="en-US" dirty="0" smtClean="0"/>
              <a:t>we sin</a:t>
            </a:r>
            <a:r>
              <a:rPr lang="en-US" dirty="0"/>
              <a:t>. But He doesn’t go through each day looking for opportunities to punish you each time </a:t>
            </a:r>
            <a:r>
              <a:rPr lang="en-US" dirty="0" smtClean="0"/>
              <a:t>you fall </a:t>
            </a:r>
            <a:r>
              <a:rPr lang="en-US" dirty="0"/>
              <a:t>short of being perfect. If God had no patience or mercy, we would all be dead.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6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The God of creation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445" y="2603499"/>
            <a:ext cx="7037558" cy="39586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1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something supernatural?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God normally operates inside the laws of nature. Sometimes God chooses to set aside these </a:t>
            </a:r>
            <a:r>
              <a:rPr lang="en-US" sz="2000" dirty="0" smtClean="0">
                <a:solidFill>
                  <a:schemeClr val="tx1"/>
                </a:solidFill>
              </a:rPr>
              <a:t>laws and </a:t>
            </a:r>
            <a:r>
              <a:rPr lang="en-US" sz="2000" dirty="0">
                <a:solidFill>
                  <a:schemeClr val="tx1"/>
                </a:solidFill>
              </a:rPr>
              <a:t>do something supernatural—above and beyond the natural. We call these miracles. They are </a:t>
            </a:r>
            <a:r>
              <a:rPr lang="en-US" sz="2000" dirty="0" smtClean="0">
                <a:solidFill>
                  <a:schemeClr val="tx1"/>
                </a:solidFill>
              </a:rPr>
              <a:t>done by </a:t>
            </a:r>
            <a:r>
              <a:rPr lang="en-US" sz="2000" dirty="0">
                <a:solidFill>
                  <a:schemeClr val="tx1"/>
                </a:solidFill>
              </a:rPr>
              <a:t>God’s power, not human power. When you look at any of the miracles in the Bible, or in </a:t>
            </a:r>
            <a:r>
              <a:rPr lang="en-US" sz="2000" dirty="0" smtClean="0">
                <a:solidFill>
                  <a:schemeClr val="tx1"/>
                </a:solidFill>
              </a:rPr>
              <a:t>modern times</a:t>
            </a:r>
            <a:r>
              <a:rPr lang="en-US" sz="2000" dirty="0">
                <a:solidFill>
                  <a:schemeClr val="tx1"/>
                </a:solidFill>
              </a:rPr>
              <a:t>, you can know that it is God’s power that has made that miracle—that supernatural </a:t>
            </a:r>
            <a:r>
              <a:rPr lang="en-US" sz="2000" dirty="0" smtClean="0">
                <a:solidFill>
                  <a:schemeClr val="tx1"/>
                </a:solidFill>
              </a:rPr>
              <a:t>event possible.</a:t>
            </a:r>
          </a:p>
          <a:p>
            <a:pPr marL="0" indent="0">
              <a:buNone/>
            </a:pPr>
            <a:r>
              <a:rPr lang="en-US" i="1" dirty="0"/>
              <a:t>Spiritual Power and the Supernatural Student Manual, page 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5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687</TotalTime>
  <Words>2731</Words>
  <Application>Microsoft Office PowerPoint</Application>
  <PresentationFormat>Widescreen</PresentationFormat>
  <Paragraphs>283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Arial,Bold</vt:lpstr>
      <vt:lpstr>Calibri</vt:lpstr>
      <vt:lpstr>Century Gothic</vt:lpstr>
      <vt:lpstr>Elephant</vt:lpstr>
      <vt:lpstr>Times New Roman</vt:lpstr>
      <vt:lpstr>Wingdings 3</vt:lpstr>
      <vt:lpstr>Ion Boardroom</vt:lpstr>
      <vt:lpstr>PowerPoint Presentation</vt:lpstr>
      <vt:lpstr>Spiritual Power and the Supernatural</vt:lpstr>
      <vt:lpstr>Spiritual Power and the Supernatural</vt:lpstr>
      <vt:lpstr>Chapter 1 God’s Role in Our World</vt:lpstr>
      <vt:lpstr>Lesson 1   God’s supernatural power</vt:lpstr>
      <vt:lpstr>Lesson warm up activity:</vt:lpstr>
      <vt:lpstr>A. What do people today think about God? </vt:lpstr>
      <vt:lpstr>B. The God of creation</vt:lpstr>
      <vt:lpstr>What makes something supernatural?</vt:lpstr>
      <vt:lpstr>C. How was God involved with people in Bible times?</vt:lpstr>
      <vt:lpstr>D. How does God use His supernatural powers?</vt:lpstr>
      <vt:lpstr>D. How does God use His supernatural powers?</vt:lpstr>
      <vt:lpstr>D. How does God use His supernatural powers?</vt:lpstr>
      <vt:lpstr>E. What is God’s plan for the future?</vt:lpstr>
      <vt:lpstr>Personal Application</vt:lpstr>
      <vt:lpstr>Chapter 2 The Characteristics of True Spiritual Power</vt:lpstr>
      <vt:lpstr>Lesson 2   God’s supernatural power</vt:lpstr>
      <vt:lpstr>Lesson Warm-up: The Laws of Nature</vt:lpstr>
      <vt:lpstr>A. The reality of being spiritually weak</vt:lpstr>
      <vt:lpstr>B. What is true spiritual power?</vt:lpstr>
      <vt:lpstr>C. What does it mean to be spiritually strong?</vt:lpstr>
      <vt:lpstr>D. Don’t try to imitate God’s power</vt:lpstr>
      <vt:lpstr>E. Four keys to the life of spiritual power</vt:lpstr>
      <vt:lpstr>The relationship between these 4 keys to spiritual power</vt:lpstr>
      <vt:lpstr>To better understand these keys we will treat them as though they are completely separate.</vt:lpstr>
      <vt:lpstr>E. Four keys to the life of spiritual power</vt:lpstr>
      <vt:lpstr>The absence of…</vt:lpstr>
      <vt:lpstr>The presence of…</vt:lpstr>
      <vt:lpstr>G. Where we can use spiritual power in our lives</vt:lpstr>
      <vt:lpstr>G. Where we can use spiritual power in our lives</vt:lpstr>
      <vt:lpstr>Conclusion</vt:lpstr>
      <vt:lpstr>Personal Application  – Study Guide Project 4 </vt:lpstr>
      <vt:lpstr>Chapter 3 How to get spiritual power</vt:lpstr>
      <vt:lpstr>Lesson 3   How to get spiritual power</vt:lpstr>
      <vt:lpstr>Warm up Activity: Study Guide Project 5 -        Evaluation of spiritual power in my life</vt:lpstr>
      <vt:lpstr>A. Don’t seek to be a spiritual superstar specializing in miracles</vt:lpstr>
      <vt:lpstr>B. It takes time and work to develop spiritual power</vt:lpstr>
      <vt:lpstr>C. Basic steps to developing spiritual power</vt:lpstr>
      <vt:lpstr>Baptism of the Holy Spirit and spiritual power</vt:lpstr>
      <vt:lpstr>Personal Application –  Areas of temptation</vt:lpstr>
      <vt:lpstr>Chapter 4 True spiritual power vs. the counterfeits</vt:lpstr>
      <vt:lpstr>Lesson 4   True spiritual power vs. the counterfeits</vt:lpstr>
      <vt:lpstr>Warm up Activity: God’s power vs. Satan’s power</vt:lpstr>
      <vt:lpstr>A. God’s power vs. Satan’s power vs. human power</vt:lpstr>
      <vt:lpstr>B. Satan wants to confuse you with counterfeit experiences</vt:lpstr>
      <vt:lpstr>Faith vs. presumption</vt:lpstr>
      <vt:lpstr>C. Errors in faith teachings today</vt:lpstr>
      <vt:lpstr>C. Errors in faith teachings today</vt:lpstr>
      <vt:lpstr>Conclusion</vt:lpstr>
      <vt:lpstr>Personal Application</vt:lpstr>
      <vt:lpstr>Spiritual Power and the Supernatural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Gregg Fischer</dc:creator>
  <cp:lastModifiedBy>Gregg Fischer</cp:lastModifiedBy>
  <cp:revision>48</cp:revision>
  <dcterms:created xsi:type="dcterms:W3CDTF">2018-01-30T19:32:07Z</dcterms:created>
  <dcterms:modified xsi:type="dcterms:W3CDTF">2018-03-01T19:57:33Z</dcterms:modified>
</cp:coreProperties>
</file>