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6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</p:sldIdLst>
  <p:sldSz cx="9144000" cy="6858000" type="screen4x3"/>
  <p:notesSz cx="6858000" cy="9144000"/>
  <p:embeddedFontLst>
    <p:embeddedFont>
      <p:font typeface="Lucida Sans Unicode" panose="020B0602030504020204" pitchFamily="34" charset="0"/>
      <p:regular r:id="rId15"/>
    </p:embeddedFont>
    <p:embeddedFont>
      <p:font typeface="Wingdings 2" panose="05020102010507070707" pitchFamily="18" charset="2"/>
      <p:regular r:id="rId16"/>
    </p:embeddedFont>
    <p:embeddedFont>
      <p:font typeface="Constantia" panose="02030602050306030303" pitchFamily="18" charset="0"/>
      <p:regular r:id="rId17"/>
      <p:bold r:id="rId18"/>
      <p:italic r:id="rId19"/>
      <p:boldItalic r:id="rId20"/>
    </p:embeddedFont>
  </p:embeddedFontLst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81" d="100"/>
          <a:sy n="81" d="100"/>
        </p:scale>
        <p:origin x="-148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39" d="100"/>
          <a:sy n="39" d="100"/>
        </p:scale>
        <p:origin x="-8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r>
              <a:rPr lang="en-US"/>
              <a:t>Student handout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fld id="{2F6A3031-7F08-4BAD-A4E9-54AEF0D78F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03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fld id="{ADA90749-0A64-47F0-8A06-FA98E779FF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89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00A5898-3F83-4634-B70C-0A646A2EE8DF}" type="slidenum">
              <a:rPr lang="en-GB"/>
              <a:pPr/>
              <a:t>1</a:t>
            </a:fld>
            <a:endParaRPr lang="en-GB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3E8335-76E3-453F-9D68-F58965395F9F}" type="slidenum">
              <a:rPr lang="en-US"/>
              <a:pPr/>
              <a:t>10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0ADDC7-E182-4E47-82C3-17F9719C7CC9}" type="slidenum">
              <a:rPr lang="en-GB"/>
              <a:pPr/>
              <a:t>11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3738"/>
            <a:ext cx="4567237" cy="3427412"/>
          </a:xfrm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00A5898-3F83-4634-B70C-0A646A2EE8DF}" type="slidenum">
              <a:rPr lang="en-GB"/>
              <a:pPr/>
              <a:t>2</a:t>
            </a:fld>
            <a:endParaRPr lang="en-GB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B2F69-22B2-42C1-B503-B1438BED60E9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D26B29-49D6-48E7-893B-35B1A290E607}" type="slidenum">
              <a:rPr lang="en-US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AEF13D-10B3-4B25-8833-1C7182BF4BB1}" type="slidenum">
              <a:rPr lang="en-US"/>
              <a:pPr/>
              <a:t>5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B9672E-A2FD-464B-BA31-5AE1F2932A7B}" type="slidenum">
              <a:rPr lang="en-US"/>
              <a:pPr/>
              <a:t>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E1BEC0-6F1C-4E71-B9CE-C972D3B4F068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ADC67E-D639-4E46-BEE8-4E5AD679CBB9}" type="slidenum">
              <a:rPr lang="en-US"/>
              <a:pPr/>
              <a:t>8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72BC7-2F53-49EB-A40D-E8CAD8BA105A}" type="slidenum">
              <a:rPr lang="en-US"/>
              <a:pPr/>
              <a:t>9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502" y="3549922"/>
            <a:ext cx="2971656" cy="1440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843" y="3549922"/>
            <a:ext cx="2971656" cy="1440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310" y="3526890"/>
            <a:ext cx="46095" cy="44626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5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153" indent="0" algn="ctr">
              <a:buNone/>
            </a:lvl2pPr>
            <a:lvl3pPr marL="914305" indent="0" algn="ctr">
              <a:buNone/>
            </a:lvl3pPr>
            <a:lvl4pPr marL="1371458" indent="0" algn="ctr">
              <a:buNone/>
            </a:lvl4pPr>
            <a:lvl5pPr marL="1828610" indent="0" algn="ctr">
              <a:buNone/>
            </a:lvl5pPr>
            <a:lvl6pPr marL="2285763" indent="0" algn="ctr">
              <a:buNone/>
            </a:lvl6pPr>
            <a:lvl7pPr marL="2742915" indent="0" algn="ctr">
              <a:buNone/>
            </a:lvl7pPr>
            <a:lvl8pPr marL="3200068" indent="0" algn="ctr">
              <a:buNone/>
            </a:lvl8pPr>
            <a:lvl9pPr marL="365722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>
          <a:xfrm>
            <a:off x="6019800" y="6203007"/>
            <a:ext cx="2362201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11-2009</a:t>
            </a:r>
            <a:endParaRPr lang="en-US" dirty="0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8D1B48-2DF5-4839-95C5-1133407D58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>
          <a:xfrm>
            <a:off x="457201" y="6203007"/>
            <a:ext cx="4724400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09D75-472A-46BC-8E19-9FCD89857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1DB68-2E8C-4959-805E-61E572057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1" y="1524000"/>
            <a:ext cx="8229600" cy="4572000"/>
          </a:xfrm>
        </p:spPr>
        <p:txBody>
          <a:bodyPr/>
          <a:lstStyle>
            <a:lvl1pPr marL="514350" indent="-514350">
              <a:buClr>
                <a:schemeClr val="tx2"/>
              </a:buClr>
              <a:buFont typeface="+mj-lt"/>
              <a:buAutoNum type="arabicPeriod"/>
              <a:defRPr>
                <a:solidFill>
                  <a:schemeClr val="tx2"/>
                </a:solidFill>
              </a:defRPr>
            </a:lvl1pPr>
            <a:lvl2pPr marL="822965" indent="-457200">
              <a:buClr>
                <a:schemeClr val="tx2"/>
              </a:buClr>
              <a:buFont typeface="+mj-lt"/>
              <a:buAutoNum type="alphaLcPeriod"/>
              <a:defRPr/>
            </a:lvl2pPr>
            <a:lvl3pPr>
              <a:buClr>
                <a:schemeClr val="tx2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>
          <a:xfrm>
            <a:off x="6019800" y="6203007"/>
            <a:ext cx="2362201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11-2009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04801" y="6203007"/>
            <a:ext cx="4876800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0175A-A169-454A-A251-292F95013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656" y="4917492"/>
            <a:ext cx="7925376" cy="4319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43600" y="6203007"/>
            <a:ext cx="2438401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11-2009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6203007"/>
            <a:ext cx="4572000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8BE28-53F9-4D2B-B7FB-02DC8C858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D6397-F88E-4B15-8729-00D79E7CF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219" y="2180914"/>
            <a:ext cx="3748060" cy="1439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938" y="2180914"/>
            <a:ext cx="3749500" cy="1439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4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544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4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D2A57B-0ADE-4199-8A04-94A0EFD38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>
          <a:xfrm>
            <a:off x="6019800" y="6203007"/>
            <a:ext cx="2362201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11-2009</a:t>
            </a:r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9601" y="6203007"/>
            <a:ext cx="4876800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T101.11                                                   iteenchallenge.org</a:t>
            </a:r>
            <a:endParaRPr lang="en-US" dirty="0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B48D3-8A55-4E19-A2A0-FC458AD96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>
          <a:xfrm>
            <a:off x="6019800" y="6203007"/>
            <a:ext cx="2362201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11-2009</a:t>
            </a:r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57201" y="6203007"/>
            <a:ext cx="4572000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CDEF6-A9AC-400E-B356-9DC3047A9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1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tIns="9143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03007"/>
            <a:ext cx="2286001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11-2009</a:t>
            </a: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21B12A-20E6-44A2-9E95-F588BDB43D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533401" y="6203007"/>
            <a:ext cx="4648200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T101.11                                                   iteenchallenge.org</a:t>
            </a:r>
            <a:endParaRPr lang="en-US" dirty="0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tIns="9143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1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1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98B523-7B7E-4257-9E04-2AA51B7AAA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6625" y="1448185"/>
            <a:ext cx="8230752" cy="4678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0624" y="6203007"/>
            <a:ext cx="2591377" cy="38435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313" y="6203007"/>
            <a:ext cx="3580968" cy="38435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810" y="6181413"/>
            <a:ext cx="609311" cy="457776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fld id="{01529DE8-AE17-4726-A888-14474C137A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6625" y="152593"/>
            <a:ext cx="8230752" cy="1219296"/>
          </a:xfrm>
          <a:prstGeom prst="rect">
            <a:avLst/>
          </a:prstGeom>
          <a:ln w="6350" cap="rnd">
            <a:noFill/>
          </a:ln>
        </p:spPr>
        <p:txBody>
          <a:bodyPr vert="horz" lIns="91430" tIns="45715" rIns="91430" bIns="45715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pull dir="d"/>
  </p:transition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14726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829452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24417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658904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604" indent="-273604" algn="l" rtl="0" eaLnBrk="1" fontAlgn="base" hangingPunct="1">
        <a:spcBef>
          <a:spcPts val="601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369" indent="-273604" algn="l" rtl="0" eaLnBrk="1" fontAlgn="base" hangingPunct="1">
        <a:spcBef>
          <a:spcPts val="295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135" indent="-227523" algn="l" rtl="0" eaLnBrk="1" fontAlgn="base" hangingPunct="1">
        <a:spcBef>
          <a:spcPts val="295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8739" indent="-227523" algn="l" rtl="0" eaLnBrk="1" fontAlgn="base" hangingPunct="1">
        <a:spcBef>
          <a:spcPts val="295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3783" indent="-227523" algn="l" rtl="0" eaLnBrk="1" fontAlgn="base" hangingPunct="1">
        <a:spcBef>
          <a:spcPts val="34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28610" indent="-228577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472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5763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055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tc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iteenchallenge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Date Placeholder 8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/>
              <a:t>11-2009</a:t>
            </a:r>
            <a:endParaRPr lang="en-GB" dirty="0"/>
          </a:p>
        </p:txBody>
      </p:sp>
      <p:sp>
        <p:nvSpPr>
          <p:cNvPr id="717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00061" y="6123832"/>
            <a:ext cx="7674737" cy="384359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l"/>
            <a:r>
              <a:rPr lang="en-GB" smtClean="0"/>
              <a:t>T101.11                                                   iteenchallenge.org</a:t>
            </a:r>
            <a:endParaRPr lang="en-GB" dirty="0"/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5B463E83-4B67-4974-B00C-22B6ECA8B775}" type="slidenum">
              <a:rPr lang="en-GB">
                <a:ea typeface="Lucida Sans Unicode" pitchFamily="34" charset="0"/>
                <a:cs typeface="Lucida Sans Unicode" pitchFamily="34" charset="0"/>
              </a:rPr>
              <a:pPr/>
              <a:t>1</a:t>
            </a:fld>
            <a:endParaRPr lang="en-GB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07425" y="621884"/>
            <a:ext cx="8711864" cy="1626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ru-RU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Тин </a:t>
            </a:r>
            <a:r>
              <a:rPr lang="ru-RU" sz="5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Челлендж</a:t>
            </a:r>
            <a:endParaRPr lang="ru-RU" sz="5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ru-RU" b="1" u="none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КЛЮЧЕВЫЕ ЦЕННОСТИ - 7</a:t>
            </a:r>
            <a:endParaRPr lang="en-GB" sz="2800" b="1" u="none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875471" y="2323428"/>
            <a:ext cx="5462200" cy="1060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ru-RU" sz="4400" b="1" u="non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Hvyface BT"/>
              </a:rPr>
              <a:t>Отношение слуги</a:t>
            </a:r>
            <a:endParaRPr lang="en-GB" sz="4400" b="1" u="none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udyHvyface BT" pitchFamily="16" charset="0"/>
            </a:endParaRPr>
          </a:p>
        </p:txBody>
      </p:sp>
      <p:pic>
        <p:nvPicPr>
          <p:cNvPr id="8" name="Picture 20" descr="108804183_7751eb15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2700" y="3429000"/>
            <a:ext cx="4038600" cy="2689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2286000"/>
          </a:xfrm>
        </p:spPr>
        <p:txBody>
          <a:bodyPr>
            <a:normAutofit/>
          </a:bodyPr>
          <a:lstStyle/>
          <a:p>
            <a:pPr marL="762000" indent="-762000" algn="ctr">
              <a:buFontTx/>
              <a:buAutoNum type="arabicPeriod" startAt="6"/>
            </a:pPr>
            <a:r>
              <a:rPr lang="ru-RU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какой сфере своей жизни вы можете уже сегодня расти как слуга?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111C-4A1D-4C26-B5CA-721AC75057CC}" type="slidenum">
              <a:rPr lang="en-US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pic>
        <p:nvPicPr>
          <p:cNvPr id="7" name="Picture 20" descr="108804183_7751eb15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2700" y="3429000"/>
            <a:ext cx="4038600" cy="2689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23494" y="1425151"/>
            <a:ext cx="8227871" cy="469868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300" b="1" dirty="0" smtClean="0">
                <a:solidFill>
                  <a:schemeClr val="tx2"/>
                </a:solidFill>
              </a:rPr>
              <a:t>Global Teen Challenge</a:t>
            </a:r>
          </a:p>
          <a:p>
            <a:pPr>
              <a:buFont typeface="Wingdings" pitchFamily="2" charset="2"/>
              <a:buNone/>
            </a:pPr>
            <a:r>
              <a:rPr lang="en-US" sz="3300" b="1" dirty="0" smtClean="0">
                <a:solidFill>
                  <a:schemeClr val="tx2"/>
                </a:solidFill>
              </a:rPr>
              <a:t>	www.globaltc.org</a:t>
            </a:r>
            <a:endParaRPr lang="en-US" sz="3300" b="1" dirty="0" smtClean="0">
              <a:solidFill>
                <a:schemeClr val="tx2"/>
              </a:solidFill>
              <a:hlinkClick r:id="rId3"/>
            </a:endParaRPr>
          </a:p>
          <a:p>
            <a:pPr>
              <a:buFont typeface="Wingdings" pitchFamily="2" charset="2"/>
              <a:buNone/>
            </a:pPr>
            <a:endParaRPr lang="en-US" sz="3300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3200" b="1" dirty="0" smtClean="0">
                <a:solidFill>
                  <a:schemeClr val="tx2"/>
                </a:solidFill>
              </a:rPr>
              <a:t>Учебные материалы для этого курса можно найти по следующему адресу:</a:t>
            </a:r>
            <a:endParaRPr lang="en-US" sz="3200" b="1" dirty="0" smtClean="0">
              <a:solidFill>
                <a:schemeClr val="tx2"/>
              </a:solidFill>
              <a:hlinkClick r:id="rId4"/>
            </a:endParaRPr>
          </a:p>
          <a:p>
            <a:pPr>
              <a:buFont typeface="Wingdings" pitchFamily="2" charset="2"/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www.iTeenChallenge.org 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/>
              <a:t>Учебные</a:t>
            </a:r>
            <a:endParaRPr lang="en-US" sz="3200" dirty="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6625" y="273514"/>
            <a:ext cx="8227871" cy="1013441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u="sng" dirty="0" smtClean="0">
                <a:solidFill>
                  <a:schemeClr val="accent2"/>
                </a:solidFill>
                <a:latin typeface="AvantGarde Bk BT" pitchFamily="34" charset="0"/>
              </a:rPr>
              <a:t>Как с нами связаться:</a:t>
            </a:r>
            <a:endParaRPr sz="4800" b="1" u="sng" dirty="0" smtClean="0">
              <a:solidFill>
                <a:schemeClr val="accent2"/>
              </a:solidFill>
              <a:latin typeface="AvantGarde Bk BT" pitchFamily="34" charset="0"/>
            </a:endParaRPr>
          </a:p>
        </p:txBody>
      </p:sp>
      <p:sp>
        <p:nvSpPr>
          <p:cNvPr id="17414" name="Date Placeholder 5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/>
              <a:t>11-2009</a:t>
            </a:r>
            <a:endParaRPr lang="en-GB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FBE44527-A6DA-4A08-8A96-A8DEA45D68F8}" type="slidenum">
              <a:rPr lang="en-GB"/>
              <a:pPr/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T101.11                                                   iteenchallenge.org</a:t>
            </a:r>
            <a:endParaRPr lang="en-US" dirty="0"/>
          </a:p>
        </p:txBody>
      </p:sp>
      <p:pic>
        <p:nvPicPr>
          <p:cNvPr id="7" name="Picture 6" descr="Z GTC-clea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914400"/>
            <a:ext cx="3657298" cy="2035896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Date Placeholder 8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/>
              <a:t>11-2009</a:t>
            </a:r>
            <a:endParaRPr lang="en-GB" dirty="0"/>
          </a:p>
        </p:txBody>
      </p:sp>
      <p:sp>
        <p:nvSpPr>
          <p:cNvPr id="717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00061" y="6123832"/>
            <a:ext cx="7674737" cy="384359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l"/>
            <a:r>
              <a:rPr lang="en-GB" smtClean="0"/>
              <a:t>T101.11                                                   iteenchallenge.org</a:t>
            </a:r>
            <a:endParaRPr lang="en-GB" dirty="0"/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5B463E83-4B67-4974-B00C-22B6ECA8B775}" type="slidenum">
              <a:rPr lang="en-GB"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en-GB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07425" y="621884"/>
            <a:ext cx="8711864" cy="1626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ru-RU" sz="5400" b="1" u="none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Тин </a:t>
            </a:r>
            <a:r>
              <a:rPr lang="ru-RU" sz="5400" b="1" u="none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Челлендж</a:t>
            </a:r>
            <a:r>
              <a:rPr lang="en-GB" sz="5400" b="1" u="none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GB" sz="5400" b="1" u="none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140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ru-RU" sz="4000" b="1" u="none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Ключевые ценности - 7</a:t>
            </a:r>
            <a:endParaRPr lang="en-GB" sz="4000" b="1" u="none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295400" y="2323428"/>
            <a:ext cx="6781799" cy="1060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ru-RU" sz="5400" b="1" u="non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Hvyface BT"/>
              </a:rPr>
              <a:t>Отношение слуги</a:t>
            </a:r>
            <a:endParaRPr lang="en-GB" sz="5400" b="1" u="none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udyHvyface BT" pitchFamily="1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3657600"/>
            <a:ext cx="716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+mj-lt"/>
              </a:rPr>
              <a:t>--</a:t>
            </a:r>
            <a:r>
              <a:rPr lang="ru-RU" sz="4400" dirty="0" smtClean="0">
                <a:latin typeface="+mj-lt"/>
              </a:rPr>
              <a:t>Посвящая себя успеху других людей</a:t>
            </a:r>
            <a:endParaRPr lang="en-US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58200" cy="4724400"/>
          </a:xfrm>
        </p:spPr>
        <p:txBody>
          <a:bodyPr/>
          <a:lstStyle/>
          <a:p>
            <a:pPr marL="609600" indent="-609600">
              <a:buFontTx/>
              <a:buAutoNum type="alphaLcPeriod"/>
            </a:pPr>
            <a:r>
              <a:rPr lang="ru-RU" sz="3200" u="sng" dirty="0" smtClean="0">
                <a:solidFill>
                  <a:schemeClr val="accent2"/>
                </a:solidFill>
              </a:rPr>
              <a:t>Иисус Христос</a:t>
            </a:r>
            <a:r>
              <a:rPr lang="ru-RU" sz="3200" dirty="0" smtClean="0"/>
              <a:t> пришел как слуга. </a:t>
            </a:r>
          </a:p>
          <a:p>
            <a:pPr marL="609600" indent="-609600"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      Марка 10: 45, Филипп. 2: 7.</a:t>
            </a:r>
            <a:endParaRPr lang="en-US" sz="3200" dirty="0">
              <a:solidFill>
                <a:srgbClr val="FFFF00"/>
              </a:solidFill>
            </a:endParaRPr>
          </a:p>
          <a:p>
            <a:pPr marL="609600" indent="-609600">
              <a:buFontTx/>
              <a:buNone/>
            </a:pPr>
            <a:r>
              <a:rPr lang="en-US" sz="3200" dirty="0"/>
              <a:t>b.  </a:t>
            </a:r>
            <a:r>
              <a:rPr lang="ru-RU" sz="3200" u="sng" dirty="0" smtClean="0">
                <a:solidFill>
                  <a:schemeClr val="accent2"/>
                </a:solidFill>
              </a:rPr>
              <a:t>Христиане</a:t>
            </a:r>
            <a:r>
              <a:rPr lang="ru-RU" sz="3200" dirty="0" smtClean="0"/>
              <a:t> – слуги Иисуса. </a:t>
            </a:r>
            <a:r>
              <a:rPr lang="ru-RU" sz="3200" dirty="0" smtClean="0">
                <a:solidFill>
                  <a:srgbClr val="FFFF00"/>
                </a:solidFill>
              </a:rPr>
              <a:t>1-е Петра, 2: 16; Иоанна, 12: 26.</a:t>
            </a:r>
            <a:endParaRPr lang="en-US" sz="3200" dirty="0">
              <a:solidFill>
                <a:srgbClr val="FFFF00"/>
              </a:solidFill>
            </a:endParaRPr>
          </a:p>
          <a:p>
            <a:pPr marL="609600" indent="-609600">
              <a:buFontTx/>
              <a:buNone/>
            </a:pPr>
            <a:r>
              <a:rPr lang="en-US" sz="3200" dirty="0"/>
              <a:t>c.  </a:t>
            </a:r>
            <a:r>
              <a:rPr lang="ru-RU" sz="3200" dirty="0" smtClean="0"/>
              <a:t>Христиане – слуги </a:t>
            </a:r>
            <a:r>
              <a:rPr lang="ru-RU" sz="3200" u="sng" dirty="0" smtClean="0">
                <a:solidFill>
                  <a:schemeClr val="accent2"/>
                </a:solidFill>
              </a:rPr>
              <a:t>друг другу</a:t>
            </a:r>
            <a:r>
              <a:rPr lang="ru-RU" sz="3200" dirty="0" smtClean="0"/>
              <a:t>. </a:t>
            </a:r>
            <a:r>
              <a:rPr lang="ru-RU" sz="3200" dirty="0" err="1" smtClean="0">
                <a:solidFill>
                  <a:srgbClr val="FFFF00"/>
                </a:solidFill>
              </a:rPr>
              <a:t>Гал</a:t>
            </a:r>
            <a:r>
              <a:rPr lang="ru-RU" sz="3200" dirty="0" smtClean="0">
                <a:solidFill>
                  <a:srgbClr val="FFFF00"/>
                </a:solidFill>
              </a:rPr>
              <a:t>., 5: 13</a:t>
            </a:r>
            <a:endParaRPr lang="en-US" sz="3200" dirty="0">
              <a:solidFill>
                <a:srgbClr val="FFFF00"/>
              </a:solidFill>
            </a:endParaRPr>
          </a:p>
          <a:p>
            <a:pPr marL="609600" indent="-609600">
              <a:buFontTx/>
              <a:buNone/>
            </a:pPr>
            <a:r>
              <a:rPr lang="en-US" sz="3200" dirty="0"/>
              <a:t>d.  </a:t>
            </a:r>
            <a:r>
              <a:rPr lang="ru-RU" sz="3200" dirty="0" smtClean="0"/>
              <a:t>Христианские лидеры – слуги тем, кто находится </a:t>
            </a:r>
            <a:r>
              <a:rPr lang="ru-RU" sz="3200" u="sng" dirty="0" smtClean="0">
                <a:solidFill>
                  <a:schemeClr val="accent2"/>
                </a:solidFill>
              </a:rPr>
              <a:t>под их властью</a:t>
            </a:r>
            <a:r>
              <a:rPr lang="ru-RU" sz="3200" dirty="0" smtClean="0"/>
              <a:t>. </a:t>
            </a:r>
            <a:r>
              <a:rPr lang="ru-RU" sz="3200" dirty="0" smtClean="0">
                <a:solidFill>
                  <a:srgbClr val="FFFF00"/>
                </a:solidFill>
              </a:rPr>
              <a:t>1-е Петра, 5: 12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54102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Кто такой слуга?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E506-CD78-4F45-8907-A4485B15334A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T101.11                                                   iteenchallenge.org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LcPeriod"/>
            </a:pPr>
            <a:r>
              <a:rPr lang="ru-RU" sz="2800" u="sng" dirty="0" smtClean="0">
                <a:solidFill>
                  <a:schemeClr val="accent2"/>
                </a:solidFill>
              </a:rPr>
              <a:t>Он послушен </a:t>
            </a:r>
            <a:r>
              <a:rPr lang="ru-RU" sz="2800" dirty="0" smtClean="0"/>
              <a:t>своему хозяину.</a:t>
            </a:r>
            <a:r>
              <a:rPr lang="en-US" sz="2800" dirty="0" smtClean="0"/>
              <a:t>  </a:t>
            </a:r>
            <a:r>
              <a:rPr lang="ru-RU" sz="2800" dirty="0" smtClean="0">
                <a:solidFill>
                  <a:srgbClr val="FFFF00"/>
                </a:solidFill>
              </a:rPr>
              <a:t>Колосс.,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3:22</a:t>
            </a:r>
          </a:p>
          <a:p>
            <a:pPr marL="609600" indent="-609600">
              <a:buClr>
                <a:schemeClr val="tx1"/>
              </a:buClr>
              <a:buFontTx/>
              <a:buAutoNum type="alphaLcPeriod"/>
            </a:pPr>
            <a:r>
              <a:rPr lang="ru-RU" sz="2800" u="sng" dirty="0" smtClean="0">
                <a:solidFill>
                  <a:schemeClr val="accent2"/>
                </a:solidFill>
              </a:rPr>
              <a:t>Работает </a:t>
            </a:r>
            <a:r>
              <a:rPr lang="ru-RU" sz="2800" dirty="0" smtClean="0"/>
              <a:t>от всего сердца. </a:t>
            </a:r>
            <a:r>
              <a:rPr lang="ru-RU" sz="2800" dirty="0" smtClean="0">
                <a:solidFill>
                  <a:srgbClr val="FFFF00"/>
                </a:solidFill>
              </a:rPr>
              <a:t>Колосс., 3: 23</a:t>
            </a:r>
          </a:p>
          <a:p>
            <a:pPr marL="609600" indent="-609600">
              <a:buClr>
                <a:schemeClr val="tx1"/>
              </a:buClr>
              <a:buNone/>
            </a:pPr>
            <a:r>
              <a:rPr lang="ru-RU" sz="2800" u="sng" dirty="0" smtClean="0">
                <a:solidFill>
                  <a:schemeClr val="accent2"/>
                </a:solidFill>
              </a:rPr>
              <a:t>Восполняет </a:t>
            </a:r>
            <a:r>
              <a:rPr lang="ru-RU" sz="2800" dirty="0" smtClean="0"/>
              <a:t>насущные нужды тех, кому служит. </a:t>
            </a:r>
            <a:r>
              <a:rPr lang="ru-RU" sz="2800" u="sng" dirty="0" err="1" smtClean="0">
                <a:solidFill>
                  <a:srgbClr val="FFFF00"/>
                </a:solidFill>
              </a:rPr>
              <a:t>Матф</a:t>
            </a:r>
            <a:r>
              <a:rPr lang="ru-RU" sz="2800" u="sng" dirty="0" smtClean="0">
                <a:solidFill>
                  <a:srgbClr val="FFFF00"/>
                </a:solidFill>
              </a:rPr>
              <a:t>., 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24:45</a:t>
            </a:r>
          </a:p>
          <a:p>
            <a:pPr marL="609600" indent="-609600">
              <a:buClr>
                <a:schemeClr val="tx1"/>
              </a:buClr>
              <a:buFontTx/>
              <a:buAutoNum type="alphaLcPeriod"/>
            </a:pPr>
            <a:r>
              <a:rPr lang="ru-RU" sz="2800" dirty="0" smtClean="0"/>
              <a:t>Мудро распоряжается </a:t>
            </a:r>
            <a:r>
              <a:rPr lang="ru-RU" sz="2800" u="sng" dirty="0" smtClean="0">
                <a:solidFill>
                  <a:schemeClr val="accent2"/>
                </a:solidFill>
              </a:rPr>
              <a:t>ресурсами,</a:t>
            </a:r>
            <a:r>
              <a:rPr lang="ru-RU" sz="2800" dirty="0" smtClean="0"/>
              <a:t> которые доверил ему господин. </a:t>
            </a:r>
            <a:r>
              <a:rPr lang="ru-RU" sz="2800" dirty="0" err="1" smtClean="0">
                <a:solidFill>
                  <a:srgbClr val="FFFF00"/>
                </a:solidFill>
              </a:rPr>
              <a:t>Матф</a:t>
            </a:r>
            <a:r>
              <a:rPr lang="ru-RU" sz="2800" dirty="0" smtClean="0">
                <a:solidFill>
                  <a:srgbClr val="FFFF00"/>
                </a:solidFill>
              </a:rPr>
              <a:t>.,</a:t>
            </a:r>
            <a:r>
              <a:rPr lang="en-US" sz="2800" dirty="0" smtClean="0">
                <a:solidFill>
                  <a:srgbClr val="FFFF00"/>
                </a:solidFill>
              </a:rPr>
              <a:t>25:14-21</a:t>
            </a:r>
            <a:endParaRPr lang="en-US" sz="2800" dirty="0">
              <a:solidFill>
                <a:srgbClr val="FFFF00"/>
              </a:solidFill>
            </a:endParaRPr>
          </a:p>
          <a:p>
            <a:pPr marL="609600" indent="-609600">
              <a:buClr>
                <a:schemeClr val="tx1"/>
              </a:buClr>
              <a:buFontTx/>
              <a:buAutoNum type="alphaLcPeriod"/>
            </a:pPr>
            <a:r>
              <a:rPr lang="ru-RU" sz="2800" dirty="0" smtClean="0"/>
              <a:t>Служит другим так же, как бы он служил своему </a:t>
            </a:r>
            <a:r>
              <a:rPr lang="ru-RU" sz="2800" u="sng" dirty="0" smtClean="0">
                <a:solidFill>
                  <a:schemeClr val="accent2"/>
                </a:solidFill>
              </a:rPr>
              <a:t>господину</a:t>
            </a:r>
            <a:r>
              <a:rPr lang="ru-RU" sz="2800" dirty="0" smtClean="0"/>
              <a:t>. </a:t>
            </a:r>
            <a:r>
              <a:rPr lang="ru-RU" sz="2800" dirty="0" err="1" smtClean="0">
                <a:solidFill>
                  <a:srgbClr val="FFFF00"/>
                </a:solidFill>
              </a:rPr>
              <a:t>Ефес</a:t>
            </a:r>
            <a:r>
              <a:rPr lang="ru-RU" sz="2800" dirty="0" smtClean="0">
                <a:solidFill>
                  <a:srgbClr val="FFFF00"/>
                </a:solidFill>
              </a:rPr>
              <a:t>.,</a:t>
            </a:r>
            <a:r>
              <a:rPr lang="en-US" sz="2800" dirty="0" smtClean="0">
                <a:solidFill>
                  <a:srgbClr val="FFFF00"/>
                </a:solidFill>
              </a:rPr>
              <a:t>6:7</a:t>
            </a:r>
            <a:endParaRPr lang="en-US" sz="2800" dirty="0">
              <a:solidFill>
                <a:srgbClr val="FFFF00"/>
              </a:solidFill>
            </a:endParaRPr>
          </a:p>
          <a:p>
            <a:pPr marL="609600" indent="-609600">
              <a:buClr>
                <a:schemeClr val="tx1"/>
              </a:buClr>
              <a:buFontTx/>
              <a:buAutoNum type="alphaLcPeriod"/>
            </a:pPr>
            <a:r>
              <a:rPr lang="ru-RU" sz="2800" u="sng" dirty="0" smtClean="0">
                <a:solidFill>
                  <a:schemeClr val="accent2"/>
                </a:solidFill>
              </a:rPr>
              <a:t>Передает </a:t>
            </a:r>
            <a:r>
              <a:rPr lang="ru-RU" sz="2800" dirty="0" smtClean="0"/>
              <a:t>послание своего господина несмотря на реакцию. </a:t>
            </a:r>
            <a:r>
              <a:rPr lang="ru-RU" sz="2800" dirty="0" smtClean="0">
                <a:solidFill>
                  <a:srgbClr val="FFFF00"/>
                </a:solidFill>
              </a:rPr>
              <a:t>Луки,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14:16-24</a:t>
            </a:r>
          </a:p>
          <a:p>
            <a:pPr marL="609600" indent="-609600"/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1447800"/>
          </a:xfrm>
        </p:spPr>
        <p:txBody>
          <a:bodyPr>
            <a:normAutofit/>
          </a:bodyPr>
          <a:lstStyle/>
          <a:p>
            <a:pPr marL="838200" indent="-838200">
              <a:buFontTx/>
              <a:buAutoNum type="arabicPeriod" startAt="2"/>
            </a:pPr>
            <a:r>
              <a:rPr lang="ru-RU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Каковы признаки хорошего слуги</a:t>
            </a:r>
            <a:r>
              <a:rPr lang="en-US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4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00D2-8E68-400D-9540-1C2226FE5755}" type="slidenum">
              <a:rPr lang="en-US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T101.11                                                   iteenchallenge.org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229600" cy="4800600"/>
          </a:xfrm>
        </p:spPr>
        <p:txBody>
          <a:bodyPr/>
          <a:lstStyle/>
          <a:p>
            <a:pPr marL="609600" indent="-609600">
              <a:spcBef>
                <a:spcPct val="40000"/>
              </a:spcBef>
              <a:buFontTx/>
              <a:buAutoNum type="alphaLcPeriod"/>
            </a:pPr>
            <a:r>
              <a:rPr lang="ru-RU" sz="2400" dirty="0" smtClean="0"/>
              <a:t>Как лидеры, мы должны </a:t>
            </a:r>
            <a:r>
              <a:rPr lang="ru-RU" sz="2400" u="sng" dirty="0" smtClean="0">
                <a:solidFill>
                  <a:schemeClr val="accent2"/>
                </a:solidFill>
              </a:rPr>
              <a:t>служить</a:t>
            </a:r>
            <a:r>
              <a:rPr lang="ru-RU" sz="2400" dirty="0" smtClean="0"/>
              <a:t> своим работникам</a:t>
            </a:r>
            <a:r>
              <a:rPr lang="en-US" sz="2400" dirty="0" smtClean="0"/>
              <a:t>.</a:t>
            </a:r>
            <a:endParaRPr lang="en-US" sz="2400" dirty="0"/>
          </a:p>
          <a:p>
            <a:pPr marL="990600" lvl="1" indent="-533400">
              <a:spcBef>
                <a:spcPct val="40000"/>
              </a:spcBef>
              <a:buFontTx/>
              <a:buAutoNum type="arabicParenR"/>
            </a:pPr>
            <a:r>
              <a:rPr lang="ru-RU" u="sng" dirty="0" smtClean="0">
                <a:solidFill>
                  <a:schemeClr val="accent2"/>
                </a:solidFill>
              </a:rPr>
              <a:t>Позаботьтесь</a:t>
            </a:r>
            <a:r>
              <a:rPr lang="ru-RU" dirty="0" smtClean="0"/>
              <a:t> об их насущных нуждах. </a:t>
            </a:r>
            <a:r>
              <a:rPr lang="ru-RU" dirty="0" smtClean="0">
                <a:solidFill>
                  <a:srgbClr val="FFFF00"/>
                </a:solidFill>
              </a:rPr>
              <a:t>1-е Петра, </a:t>
            </a:r>
            <a:r>
              <a:rPr lang="en-US" dirty="0" smtClean="0">
                <a:solidFill>
                  <a:srgbClr val="FFFF00"/>
                </a:solidFill>
              </a:rPr>
              <a:t>5:2 </a:t>
            </a:r>
            <a:endParaRPr lang="en-US" dirty="0">
              <a:solidFill>
                <a:srgbClr val="FFFF00"/>
              </a:solidFill>
            </a:endParaRPr>
          </a:p>
          <a:p>
            <a:pPr marL="990600" lvl="1" indent="-533400">
              <a:spcBef>
                <a:spcPct val="40000"/>
              </a:spcBef>
              <a:buFontTx/>
              <a:buAutoNum type="arabicParenR"/>
            </a:pPr>
            <a:r>
              <a:rPr lang="ru-RU" dirty="0" smtClean="0"/>
              <a:t>Будьте </a:t>
            </a:r>
            <a:r>
              <a:rPr lang="ru-RU" u="sng" dirty="0" smtClean="0">
                <a:solidFill>
                  <a:schemeClr val="accent2"/>
                </a:solidFill>
              </a:rPr>
              <a:t>щедрыми</a:t>
            </a:r>
            <a:r>
              <a:rPr lang="ru-RU" dirty="0" smtClean="0"/>
              <a:t>, а не жадными.</a:t>
            </a:r>
          </a:p>
          <a:p>
            <a:pPr marL="990600" lvl="1" indent="-533400">
              <a:spcBef>
                <a:spcPct val="40000"/>
              </a:spcBef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1-е Петра,</a:t>
            </a:r>
            <a:r>
              <a:rPr lang="en-US" dirty="0" smtClean="0">
                <a:solidFill>
                  <a:srgbClr val="FFFF00"/>
                </a:solidFill>
              </a:rPr>
              <a:t> 5:2</a:t>
            </a:r>
          </a:p>
          <a:p>
            <a:pPr marL="990600" lvl="1" indent="-533400">
              <a:spcBef>
                <a:spcPct val="40000"/>
              </a:spcBef>
              <a:buFontTx/>
              <a:buAutoNum type="arabicParenR"/>
            </a:pPr>
            <a:r>
              <a:rPr lang="ru-RU" dirty="0" err="1" smtClean="0"/>
              <a:t>Противостойте</a:t>
            </a:r>
            <a:r>
              <a:rPr lang="ru-RU" dirty="0" smtClean="0"/>
              <a:t> искушению превозносить себя. 1-е Петра,</a:t>
            </a:r>
            <a:r>
              <a:rPr lang="en-US" dirty="0" smtClean="0">
                <a:solidFill>
                  <a:srgbClr val="FFFF00"/>
                </a:solidFill>
              </a:rPr>
              <a:t> 5:3</a:t>
            </a:r>
          </a:p>
          <a:p>
            <a:pPr marL="990600" lvl="1" indent="-533400">
              <a:spcBef>
                <a:spcPct val="40000"/>
              </a:spcBef>
              <a:buFontTx/>
              <a:buAutoNum type="arabicParenR"/>
            </a:pPr>
            <a:r>
              <a:rPr lang="ru-RU" dirty="0" smtClean="0"/>
              <a:t>Будьте </a:t>
            </a:r>
            <a:r>
              <a:rPr lang="ru-RU" u="sng" dirty="0" smtClean="0">
                <a:solidFill>
                  <a:schemeClr val="accent2"/>
                </a:solidFill>
              </a:rPr>
              <a:t>примером</a:t>
            </a:r>
            <a:r>
              <a:rPr lang="ru-RU" dirty="0" smtClean="0"/>
              <a:t>. 1-е Петра, </a:t>
            </a:r>
            <a:r>
              <a:rPr lang="en-US" dirty="0" smtClean="0">
                <a:solidFill>
                  <a:srgbClr val="FFFF00"/>
                </a:solidFill>
              </a:rPr>
              <a:t>5:3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447800"/>
          </a:xfrm>
        </p:spPr>
        <p:txBody>
          <a:bodyPr>
            <a:normAutofit/>
          </a:bodyPr>
          <a:lstStyle/>
          <a:p>
            <a:pPr marL="762000" indent="-762000" algn="l">
              <a:buFontTx/>
              <a:buAutoNum type="arabicPeriod" startAt="3"/>
            </a:pPr>
            <a:r>
              <a:rPr lang="ru-RU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образом Тин </a:t>
            </a:r>
            <a:r>
              <a:rPr lang="ru-RU" sz="4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Челлендж</a:t>
            </a:r>
            <a:r>
              <a:rPr lang="ru-RU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дает возможность послужить?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A229-3B57-474F-9624-F563F18B7187}" type="slidenum">
              <a:rPr lang="en-US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8229600" cy="4297363"/>
          </a:xfrm>
        </p:spPr>
        <p:txBody>
          <a:bodyPr/>
          <a:lstStyle/>
          <a:p>
            <a:pPr marL="609600" indent="-609600">
              <a:lnSpc>
                <a:spcPct val="130000"/>
              </a:lnSpc>
              <a:buFontTx/>
              <a:buAutoNum type="alphaLcPeriod" startAt="2"/>
            </a:pPr>
            <a:r>
              <a:rPr lang="ru-RU" sz="2800" dirty="0" smtClean="0"/>
              <a:t>Как работники, мы должны служить своим лидерам.</a:t>
            </a:r>
            <a:endParaRPr lang="en-US" sz="2800" dirty="0"/>
          </a:p>
          <a:p>
            <a:pPr marL="990600" lvl="1" indent="-533400">
              <a:lnSpc>
                <a:spcPct val="130000"/>
              </a:lnSpc>
              <a:buFontTx/>
              <a:buAutoNum type="arabicParenR"/>
            </a:pPr>
            <a:r>
              <a:rPr lang="ru-RU" sz="2800" dirty="0" smtClean="0"/>
              <a:t>Быть </a:t>
            </a:r>
            <a:r>
              <a:rPr lang="ru-RU" sz="2800" u="sng" dirty="0" smtClean="0">
                <a:solidFill>
                  <a:schemeClr val="accent2"/>
                </a:solidFill>
              </a:rPr>
              <a:t>подотчетными/достойными доверия.</a:t>
            </a:r>
            <a:endParaRPr lang="en-US" sz="2800" u="sng" dirty="0">
              <a:solidFill>
                <a:schemeClr val="accent2"/>
              </a:solidFill>
            </a:endParaRPr>
          </a:p>
          <a:p>
            <a:pPr marL="990600" lvl="1" indent="-533400">
              <a:lnSpc>
                <a:spcPct val="130000"/>
              </a:lnSpc>
              <a:buFontTx/>
              <a:buAutoNum type="arabicParenR"/>
            </a:pPr>
            <a:r>
              <a:rPr lang="ru-RU" sz="2800" dirty="0" smtClean="0"/>
              <a:t>Быть </a:t>
            </a:r>
            <a:r>
              <a:rPr lang="ru-RU" sz="2800" u="sng" dirty="0" smtClean="0">
                <a:solidFill>
                  <a:schemeClr val="accent2"/>
                </a:solidFill>
              </a:rPr>
              <a:t>верными/надежными</a:t>
            </a:r>
            <a:r>
              <a:rPr lang="ru-RU" sz="2800" dirty="0" smtClean="0"/>
              <a:t>.</a:t>
            </a:r>
            <a:endParaRPr lang="en-US" sz="2800" dirty="0">
              <a:solidFill>
                <a:schemeClr val="accent2"/>
              </a:solidFill>
            </a:endParaRPr>
          </a:p>
          <a:p>
            <a:pPr marL="990600" lvl="1" indent="-533400">
              <a:lnSpc>
                <a:spcPct val="130000"/>
              </a:lnSpc>
              <a:buFontTx/>
              <a:buAutoNum type="arabicParenR"/>
            </a:pPr>
            <a:r>
              <a:rPr lang="ru-RU" sz="2800" dirty="0" smtClean="0"/>
              <a:t>Быть </a:t>
            </a:r>
            <a:r>
              <a:rPr lang="ru-RU" sz="2800" u="sng" dirty="0" smtClean="0">
                <a:solidFill>
                  <a:schemeClr val="accent2"/>
                </a:solidFill>
              </a:rPr>
              <a:t>послушными/уважительными.</a:t>
            </a:r>
            <a:endParaRPr lang="en-US" sz="3600" u="sng" dirty="0">
              <a:solidFill>
                <a:schemeClr val="accent2"/>
              </a:solidFill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696200" cy="1143000"/>
          </a:xfrm>
        </p:spPr>
        <p:txBody>
          <a:bodyPr>
            <a:noAutofit/>
          </a:bodyPr>
          <a:lstStyle/>
          <a:p>
            <a:pPr marL="762000" indent="-762000" algn="ctr">
              <a:buFontTx/>
              <a:buAutoNum type="arabicPeriod" startAt="3"/>
            </a:pPr>
            <a:r>
              <a:rPr lang="ru-RU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образом Тин </a:t>
            </a:r>
            <a:r>
              <a:rPr lang="ru-RU" sz="36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Челлендж</a:t>
            </a:r>
            <a:r>
              <a:rPr lang="ru-RU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дает возможность послужить?</a:t>
            </a:r>
            <a:endParaRPr lang="en-US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7ABB-3CE8-4287-ACD5-9330509AEB36}" type="slidenum">
              <a:rPr lang="en-US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5257800"/>
          </a:xfrm>
        </p:spPr>
        <p:txBody>
          <a:bodyPr/>
          <a:lstStyle/>
          <a:p>
            <a:pPr marL="609600" indent="-609600">
              <a:lnSpc>
                <a:spcPct val="120000"/>
              </a:lnSpc>
              <a:buFontTx/>
              <a:buAutoNum type="alphaLcPeriod" startAt="3"/>
            </a:pPr>
            <a:r>
              <a:rPr lang="ru-RU" sz="2800" dirty="0" smtClean="0"/>
              <a:t>Как  лидеры  и работники, мы должны служить своим студентам.</a:t>
            </a:r>
            <a:endParaRPr lang="en-US" sz="2800" dirty="0"/>
          </a:p>
          <a:p>
            <a:pPr marL="990600" lvl="1" indent="-533400">
              <a:lnSpc>
                <a:spcPct val="90000"/>
              </a:lnSpc>
              <a:buFontTx/>
              <a:buAutoNum type="arabicParenR"/>
            </a:pPr>
            <a:r>
              <a:rPr lang="ru-RU" sz="2800" dirty="0" smtClean="0"/>
              <a:t>Когда мы служит студентам, тем самым мы служим </a:t>
            </a:r>
            <a:r>
              <a:rPr lang="ru-RU" sz="2800" u="sng" dirty="0" smtClean="0">
                <a:solidFill>
                  <a:schemeClr val="accent2"/>
                </a:solidFill>
              </a:rPr>
              <a:t>Христу</a:t>
            </a:r>
            <a:r>
              <a:rPr lang="ru-RU" sz="2800" dirty="0" smtClean="0"/>
              <a:t>. </a:t>
            </a:r>
            <a:r>
              <a:rPr lang="ru-RU" sz="2800" dirty="0" err="1" smtClean="0">
                <a:solidFill>
                  <a:srgbClr val="FFFF00"/>
                </a:solidFill>
              </a:rPr>
              <a:t>Матф</a:t>
            </a:r>
            <a:r>
              <a:rPr lang="ru-RU" sz="2800" dirty="0" smtClean="0">
                <a:solidFill>
                  <a:srgbClr val="FFFF00"/>
                </a:solidFill>
              </a:rPr>
              <a:t>., 25: 34 – 40.</a:t>
            </a:r>
          </a:p>
          <a:p>
            <a:pPr marL="990600" lvl="1" indent="-533400">
              <a:lnSpc>
                <a:spcPct val="90000"/>
              </a:lnSpc>
              <a:buFontTx/>
              <a:buAutoNum type="arabicParenR"/>
            </a:pPr>
            <a:r>
              <a:rPr lang="ru-RU" sz="2800" dirty="0" smtClean="0"/>
              <a:t>Мы служим им </a:t>
            </a:r>
            <a:r>
              <a:rPr lang="ru-RU" sz="2800" u="sng" dirty="0" smtClean="0">
                <a:solidFill>
                  <a:schemeClr val="accent2"/>
                </a:solidFill>
              </a:rPr>
              <a:t>с любовью. </a:t>
            </a:r>
            <a:r>
              <a:rPr lang="ru-RU" sz="2800" u="sng" dirty="0" err="1" smtClean="0">
                <a:solidFill>
                  <a:srgbClr val="FFFF00"/>
                </a:solidFill>
              </a:rPr>
              <a:t>Галатам</a:t>
            </a:r>
            <a:r>
              <a:rPr lang="ru-RU" sz="2800" u="sng" dirty="0" smtClean="0">
                <a:solidFill>
                  <a:srgbClr val="FFFF00"/>
                </a:solidFill>
              </a:rPr>
              <a:t>, 5: 13</a:t>
            </a:r>
            <a:endParaRPr lang="en-US" sz="2800" u="sng" dirty="0">
              <a:solidFill>
                <a:srgbClr val="FFFF00"/>
              </a:solidFill>
            </a:endParaRPr>
          </a:p>
          <a:p>
            <a:pPr marL="990600" lvl="1" indent="-533400">
              <a:lnSpc>
                <a:spcPct val="90000"/>
              </a:lnSpc>
              <a:buFontTx/>
              <a:buAutoNum type="arabicParenR"/>
            </a:pPr>
            <a:r>
              <a:rPr lang="ru-RU" sz="2800" dirty="0" smtClean="0"/>
              <a:t>Мы должны быть </a:t>
            </a:r>
            <a:r>
              <a:rPr lang="ru-RU" sz="2800" u="sng" dirty="0" smtClean="0">
                <a:solidFill>
                  <a:schemeClr val="accent2"/>
                </a:solidFill>
              </a:rPr>
              <a:t>добрыми</a:t>
            </a:r>
            <a:r>
              <a:rPr lang="ru-RU" sz="2800" dirty="0" smtClean="0"/>
              <a:t> и </a:t>
            </a:r>
            <a:r>
              <a:rPr lang="ru-RU" sz="2800" u="sng" dirty="0" smtClean="0">
                <a:solidFill>
                  <a:schemeClr val="accent2"/>
                </a:solidFill>
              </a:rPr>
              <a:t>тактичными</a:t>
            </a:r>
            <a:r>
              <a:rPr lang="ru-RU" sz="2800" dirty="0" smtClean="0"/>
              <a:t>. </a:t>
            </a:r>
            <a:r>
              <a:rPr lang="ru-RU" sz="2800" dirty="0" smtClean="0">
                <a:solidFill>
                  <a:srgbClr val="FFFF00"/>
                </a:solidFill>
              </a:rPr>
              <a:t>2-е Тим.,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2:24</a:t>
            </a:r>
          </a:p>
          <a:p>
            <a:pPr marL="990600" lvl="1" indent="-533400">
              <a:lnSpc>
                <a:spcPct val="90000"/>
              </a:lnSpc>
              <a:buFontTx/>
              <a:buAutoNum type="arabicParenR"/>
            </a:pPr>
            <a:r>
              <a:rPr lang="ru-RU" sz="2800" dirty="0" smtClean="0"/>
              <a:t>Мы служим примером своего </a:t>
            </a:r>
            <a:r>
              <a:rPr lang="ru-RU" sz="2800" u="sng" dirty="0" smtClean="0">
                <a:solidFill>
                  <a:schemeClr val="accent2"/>
                </a:solidFill>
              </a:rPr>
              <a:t>смирения</a:t>
            </a:r>
            <a:r>
              <a:rPr lang="ru-RU" sz="2800" dirty="0" smtClean="0"/>
              <a:t>. </a:t>
            </a:r>
            <a:r>
              <a:rPr lang="ru-RU" sz="2800" dirty="0" smtClean="0">
                <a:solidFill>
                  <a:srgbClr val="FFFF00"/>
                </a:solidFill>
              </a:rPr>
              <a:t>Иоанна, 13: 15.</a:t>
            </a:r>
            <a:endParaRPr lang="en-US" sz="2800" dirty="0">
              <a:solidFill>
                <a:srgbClr val="FFFF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lphaLcPeriod" startAt="4"/>
            </a:pPr>
            <a:r>
              <a:rPr lang="ru-RU" sz="2800" dirty="0" smtClean="0"/>
              <a:t>Бог наградит тех, кто </a:t>
            </a:r>
            <a:r>
              <a:rPr lang="ru-RU" sz="2800" u="sng" dirty="0" smtClean="0">
                <a:solidFill>
                  <a:schemeClr val="accent2"/>
                </a:solidFill>
              </a:rPr>
              <a:t>служит</a:t>
            </a:r>
            <a:r>
              <a:rPr lang="ru-RU" sz="2800" dirty="0" smtClean="0"/>
              <a:t> Ему. </a:t>
            </a:r>
          </a:p>
          <a:p>
            <a:pPr marL="609600" indent="-609600">
              <a:lnSpc>
                <a:spcPct val="90000"/>
              </a:lnSpc>
              <a:buFontTx/>
              <a:buAutoNum type="alphaLcPeriod" startAt="4"/>
            </a:pPr>
            <a:r>
              <a:rPr lang="ru-RU" sz="2800" dirty="0" smtClean="0">
                <a:solidFill>
                  <a:srgbClr val="FFFF00"/>
                </a:solidFill>
              </a:rPr>
              <a:t>Колосс.,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3:24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sz="2800" dirty="0">
              <a:solidFill>
                <a:schemeClr val="folHlink"/>
              </a:solidFill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763000" cy="1447800"/>
          </a:xfrm>
        </p:spPr>
        <p:txBody>
          <a:bodyPr>
            <a:noAutofit/>
          </a:bodyPr>
          <a:lstStyle/>
          <a:p>
            <a:pPr marL="762000" indent="-762000" algn="ctr">
              <a:buFontTx/>
              <a:buAutoNum type="arabicPeriod" startAt="3"/>
            </a:pPr>
            <a:r>
              <a:rPr lang="ru-RU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образом Тин </a:t>
            </a:r>
            <a:r>
              <a:rPr lang="ru-RU" sz="36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Челлендж</a:t>
            </a:r>
            <a:r>
              <a:rPr lang="ru-RU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дает возможность послужить?</a:t>
            </a:r>
            <a:endParaRPr lang="en-US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424B-EC54-4F67-87E8-7EA0164AACEF}" type="slidenum">
              <a:rPr lang="en-US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609600" indent="-609600">
              <a:buFontTx/>
              <a:buAutoNum type="alphaLcPeriod"/>
            </a:pPr>
            <a:r>
              <a:rPr lang="ru-RU" sz="2800" dirty="0" smtClean="0"/>
              <a:t>Я </a:t>
            </a:r>
            <a:r>
              <a:rPr lang="ru-RU" sz="2800" u="sng" dirty="0" smtClean="0">
                <a:solidFill>
                  <a:schemeClr val="accent2"/>
                </a:solidFill>
              </a:rPr>
              <a:t>послужу</a:t>
            </a:r>
            <a:r>
              <a:rPr lang="ru-RU" sz="2800" dirty="0" smtClean="0"/>
              <a:t>, если мне от этого что-то будет.</a:t>
            </a:r>
            <a:endParaRPr lang="en-US" sz="2800" dirty="0"/>
          </a:p>
          <a:p>
            <a:pPr marL="609600" indent="-609600">
              <a:buFontTx/>
              <a:buAutoNum type="alphaLcPeriod"/>
            </a:pPr>
            <a:r>
              <a:rPr lang="ru-RU" sz="2800" dirty="0" smtClean="0"/>
              <a:t>Как я могу восполнить чью-то </a:t>
            </a:r>
            <a:r>
              <a:rPr lang="ru-RU" sz="2800" u="sng" dirty="0" smtClean="0">
                <a:solidFill>
                  <a:schemeClr val="accent2"/>
                </a:solidFill>
              </a:rPr>
              <a:t>нужду</a:t>
            </a:r>
            <a:r>
              <a:rPr lang="ru-RU" sz="2800" dirty="0" smtClean="0"/>
              <a:t>, если я не в состоянии восполнить собственную?</a:t>
            </a:r>
            <a:endParaRPr lang="en-US" sz="2800" dirty="0"/>
          </a:p>
          <a:p>
            <a:pPr marL="609600" indent="-609600">
              <a:buFontTx/>
              <a:buAutoNum type="alphaLcPeriod"/>
            </a:pPr>
            <a:r>
              <a:rPr lang="ru-RU" sz="2800" dirty="0" smtClean="0"/>
              <a:t>Я хочу быть </a:t>
            </a:r>
            <a:r>
              <a:rPr lang="ru-RU" sz="2800" u="sng" dirty="0" smtClean="0">
                <a:solidFill>
                  <a:schemeClr val="accent2"/>
                </a:solidFill>
              </a:rPr>
              <a:t>господином</a:t>
            </a:r>
            <a:r>
              <a:rPr lang="ru-RU" sz="2800" dirty="0" smtClean="0"/>
              <a:t>, а не слугой.</a:t>
            </a:r>
            <a:r>
              <a:rPr lang="en-US" sz="2800" dirty="0" smtClean="0"/>
              <a:t>  </a:t>
            </a:r>
            <a:endParaRPr lang="en-US" sz="2800" dirty="0"/>
          </a:p>
          <a:p>
            <a:pPr marL="609600" indent="-609600">
              <a:buFontTx/>
              <a:buAutoNum type="alphaLcPeriod"/>
            </a:pPr>
            <a:r>
              <a:rPr lang="ru-RU" sz="2800" dirty="0" smtClean="0"/>
              <a:t>Слуга – значит </a:t>
            </a:r>
            <a:r>
              <a:rPr lang="ru-RU" sz="2800" u="sng" dirty="0" smtClean="0">
                <a:solidFill>
                  <a:schemeClr val="accent2"/>
                </a:solidFill>
              </a:rPr>
              <a:t>слабый</a:t>
            </a:r>
            <a:r>
              <a:rPr lang="ru-RU" sz="2800" dirty="0" smtClean="0"/>
              <a:t>. Я не такой, я лучше.</a:t>
            </a:r>
            <a:endParaRPr lang="en-US" sz="2800" dirty="0"/>
          </a:p>
          <a:p>
            <a:pPr marL="609600" indent="-609600">
              <a:buFontTx/>
              <a:buAutoNum type="alphaLcPeriod"/>
            </a:pPr>
            <a:r>
              <a:rPr lang="ru-RU" sz="3200" dirty="0" smtClean="0"/>
              <a:t>Слуги позволяют людям </a:t>
            </a:r>
            <a:r>
              <a:rPr lang="ru-RU" sz="3200" u="sng" dirty="0" smtClean="0">
                <a:solidFill>
                  <a:schemeClr val="accent2"/>
                </a:solidFill>
              </a:rPr>
              <a:t>перешагивать </a:t>
            </a:r>
            <a:r>
              <a:rPr lang="ru-RU" sz="3200" dirty="0" smtClean="0"/>
              <a:t>через себя, но это не мой случай.</a:t>
            </a:r>
            <a:endParaRPr lang="en-US" sz="3200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686800" cy="1143000"/>
          </a:xfrm>
        </p:spPr>
        <p:txBody>
          <a:bodyPr>
            <a:normAutofit fontScale="90000"/>
          </a:bodyPr>
          <a:lstStyle/>
          <a:p>
            <a:pPr marL="762000" indent="-762000" algn="ctr">
              <a:buFontTx/>
              <a:buAutoNum type="arabicPeriod" startAt="4"/>
            </a:pPr>
            <a:r>
              <a:rPr lang="ru-RU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студенты с зависимостью в прошлом воспринимают отношение слуги?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9772-53EE-42DE-88BC-7D27B068E613}" type="slidenum">
              <a:rPr lang="en-US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609600" indent="-609600">
              <a:buFontTx/>
              <a:buAutoNum type="alphaLcPeriod"/>
            </a:pPr>
            <a:r>
              <a:rPr lang="ru-RU" sz="2400" dirty="0" smtClean="0"/>
              <a:t>Покажите им, что Иисус был самым </a:t>
            </a:r>
            <a:r>
              <a:rPr lang="ru-RU" sz="2400" u="sng" dirty="0" smtClean="0">
                <a:solidFill>
                  <a:schemeClr val="accent2"/>
                </a:solidFill>
              </a:rPr>
              <a:t>лучшим слугой</a:t>
            </a:r>
            <a:r>
              <a:rPr lang="ru-RU" sz="2400" dirty="0" smtClean="0"/>
              <a:t>.</a:t>
            </a:r>
            <a:endParaRPr lang="en-US" sz="2400" dirty="0"/>
          </a:p>
          <a:p>
            <a:pPr marL="609600" indent="-609600">
              <a:buFontTx/>
              <a:buAutoNum type="alphaLcPeriod"/>
            </a:pPr>
            <a:r>
              <a:rPr lang="ru-RU" sz="2400" dirty="0" smtClean="0"/>
              <a:t>Научите их тому, что отношение слуги – это </a:t>
            </a:r>
            <a:r>
              <a:rPr lang="ru-RU" sz="2400" u="sng" dirty="0" smtClean="0">
                <a:solidFill>
                  <a:schemeClr val="accent2"/>
                </a:solidFill>
              </a:rPr>
              <a:t>отношение смирения </a:t>
            </a:r>
            <a:r>
              <a:rPr lang="ru-RU" sz="2400" dirty="0" smtClean="0"/>
              <a:t>и готовности работать.</a:t>
            </a:r>
            <a:endParaRPr lang="en-US" sz="2400" dirty="0"/>
          </a:p>
          <a:p>
            <a:pPr marL="609600" indent="-609600">
              <a:buFontTx/>
              <a:buAutoNum type="alphaLcPeriod"/>
            </a:pPr>
            <a:r>
              <a:rPr lang="ru-RU" sz="2400" dirty="0" smtClean="0"/>
              <a:t>Служите им, как служил бы </a:t>
            </a:r>
            <a:r>
              <a:rPr lang="ru-RU" sz="2400" u="sng" dirty="0" smtClean="0">
                <a:solidFill>
                  <a:schemeClr val="accent2"/>
                </a:solidFill>
              </a:rPr>
              <a:t>Иисус</a:t>
            </a:r>
            <a:r>
              <a:rPr lang="ru-RU" sz="2400" dirty="0" smtClean="0"/>
              <a:t>.</a:t>
            </a:r>
            <a:endParaRPr lang="en-US" sz="2400" dirty="0"/>
          </a:p>
          <a:p>
            <a:pPr marL="609600" indent="-609600">
              <a:buFontTx/>
              <a:buAutoNum type="alphaLcPeriod"/>
            </a:pPr>
            <a:r>
              <a:rPr lang="ru-RU" sz="2400" dirty="0" smtClean="0"/>
              <a:t>Призывайте их к тому, чтобы они служили своим товарищам по программе, </a:t>
            </a:r>
            <a:r>
              <a:rPr lang="ru-RU" sz="2400" u="sng" dirty="0" smtClean="0">
                <a:solidFill>
                  <a:schemeClr val="accent2"/>
                </a:solidFill>
              </a:rPr>
              <a:t>ободряя, слушая </a:t>
            </a:r>
            <a:r>
              <a:rPr lang="ru-RU" sz="2400" u="sng" dirty="0" smtClean="0"/>
              <a:t>и </a:t>
            </a:r>
            <a:r>
              <a:rPr lang="ru-RU" sz="2400" u="sng" dirty="0" smtClean="0">
                <a:solidFill>
                  <a:schemeClr val="accent2"/>
                </a:solidFill>
              </a:rPr>
              <a:t>молясь за них.</a:t>
            </a:r>
            <a:endParaRPr lang="en-US" sz="2400" u="sng" dirty="0">
              <a:solidFill>
                <a:schemeClr val="accent2"/>
              </a:solidFill>
            </a:endParaRPr>
          </a:p>
          <a:p>
            <a:pPr marL="609600" indent="-609600">
              <a:buFontTx/>
              <a:buAutoNum type="alphaLcPeriod"/>
            </a:pPr>
            <a:endParaRPr lang="en-US" sz="2400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1143000"/>
          </a:xfrm>
        </p:spPr>
        <p:txBody>
          <a:bodyPr>
            <a:noAutofit/>
          </a:bodyPr>
          <a:lstStyle/>
          <a:p>
            <a:pPr marL="762000" indent="-762000" algn="ctr">
              <a:buFontTx/>
              <a:buAutoNum type="arabicPeriod" startAt="5"/>
            </a:pPr>
            <a:r>
              <a:rPr lang="ru-RU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мы можем помочь студентам Тин </a:t>
            </a:r>
            <a:r>
              <a:rPr lang="ru-RU" sz="2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Челленджа</a:t>
            </a:r>
            <a:r>
              <a:rPr lang="ru-RU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развивать ключевую ценность – отношение слуги?</a:t>
            </a:r>
            <a:r>
              <a:rPr lang="en-U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7B5D-69BD-4DEA-AFCB-4F7031DA4D34}" type="slidenum">
              <a:rPr lang="en-US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ce696e9412443ecc57c32ed4796326ae4778a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re ValueTheme1">
  <a:themeElements>
    <a:clrScheme name="Custom 10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800000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Core ValueTheme1</Template>
  <TotalTime>264</TotalTime>
  <Words>538</Words>
  <Application>Microsoft Office PowerPoint</Application>
  <PresentationFormat>On-screen Show (4:3)</PresentationFormat>
  <Paragraphs>97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Lucida Sans Unicode</vt:lpstr>
      <vt:lpstr>AvantGarde Bk BT</vt:lpstr>
      <vt:lpstr>Wingdings</vt:lpstr>
      <vt:lpstr>Wingdings 2</vt:lpstr>
      <vt:lpstr>GoudyHvyface BT</vt:lpstr>
      <vt:lpstr>Constantia</vt:lpstr>
      <vt:lpstr>Core ValueTheme1</vt:lpstr>
      <vt:lpstr>PowerPoint Presentation</vt:lpstr>
      <vt:lpstr>PowerPoint Presentation</vt:lpstr>
      <vt:lpstr>1. Кто такой слуга? </vt:lpstr>
      <vt:lpstr>Каковы признаки хорошего слуги?</vt:lpstr>
      <vt:lpstr>Каким образом Тин Челлендж дает возможность послужить?</vt:lpstr>
      <vt:lpstr>Каким образом Тин Челлендж дает возможность послужить?</vt:lpstr>
      <vt:lpstr>Каким образом Тин Челлендж дает возможность послужить?</vt:lpstr>
      <vt:lpstr>Как студенты с зависимостью в прошлом воспринимают отношение слуги?</vt:lpstr>
      <vt:lpstr>Как мы можем помочь студентам Тин Челленджа развивать ключевую ценность – отношение слуги? </vt:lpstr>
      <vt:lpstr>В какой сфере своей жизни вы можете уже сегодня расти как слуга?</vt:lpstr>
      <vt:lpstr>Как с нами связаться:</vt:lpstr>
    </vt:vector>
  </TitlesOfParts>
  <Company>TCIMA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Storms</dc:creator>
  <cp:lastModifiedBy>Gregg Fischer</cp:lastModifiedBy>
  <cp:revision>61</cp:revision>
  <dcterms:created xsi:type="dcterms:W3CDTF">2009-04-22T00:17:03Z</dcterms:created>
  <dcterms:modified xsi:type="dcterms:W3CDTF">2013-10-02T21:23:40Z</dcterms:modified>
</cp:coreProperties>
</file>