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99"/>
  </p:notesMasterIdLst>
  <p:handoutMasterIdLst>
    <p:handoutMasterId r:id="rId100"/>
  </p:handoutMasterIdLst>
  <p:sldIdLst>
    <p:sldId id="422" r:id="rId2"/>
    <p:sldId id="410" r:id="rId3"/>
    <p:sldId id="423" r:id="rId4"/>
    <p:sldId id="345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348" r:id="rId13"/>
    <p:sldId id="351" r:id="rId14"/>
    <p:sldId id="424" r:id="rId15"/>
    <p:sldId id="352" r:id="rId16"/>
    <p:sldId id="353" r:id="rId17"/>
    <p:sldId id="354" r:id="rId18"/>
    <p:sldId id="355" r:id="rId19"/>
    <p:sldId id="356" r:id="rId20"/>
    <p:sldId id="425" r:id="rId21"/>
    <p:sldId id="358" r:id="rId22"/>
    <p:sldId id="359" r:id="rId23"/>
    <p:sldId id="360" r:id="rId24"/>
    <p:sldId id="361" r:id="rId25"/>
    <p:sldId id="362" r:id="rId26"/>
    <p:sldId id="363" r:id="rId27"/>
    <p:sldId id="364" r:id="rId28"/>
    <p:sldId id="365" r:id="rId29"/>
    <p:sldId id="366" r:id="rId30"/>
    <p:sldId id="419" r:id="rId31"/>
    <p:sldId id="426" r:id="rId32"/>
    <p:sldId id="427" r:id="rId33"/>
    <p:sldId id="428" r:id="rId34"/>
    <p:sldId id="274" r:id="rId35"/>
    <p:sldId id="275" r:id="rId36"/>
    <p:sldId id="276" r:id="rId37"/>
    <p:sldId id="277" r:id="rId38"/>
    <p:sldId id="278" r:id="rId39"/>
    <p:sldId id="279" r:id="rId40"/>
    <p:sldId id="280" r:id="rId41"/>
    <p:sldId id="281" r:id="rId42"/>
    <p:sldId id="413" r:id="rId43"/>
    <p:sldId id="429" r:id="rId44"/>
    <p:sldId id="384" r:id="rId45"/>
    <p:sldId id="430" r:id="rId46"/>
    <p:sldId id="431" r:id="rId47"/>
    <p:sldId id="385" r:id="rId48"/>
    <p:sldId id="386" r:id="rId49"/>
    <p:sldId id="387" r:id="rId50"/>
    <p:sldId id="388" r:id="rId51"/>
    <p:sldId id="389" r:id="rId52"/>
    <p:sldId id="432" r:id="rId53"/>
    <p:sldId id="433" r:id="rId54"/>
    <p:sldId id="391" r:id="rId55"/>
    <p:sldId id="392" r:id="rId56"/>
    <p:sldId id="393" r:id="rId57"/>
    <p:sldId id="394" r:id="rId58"/>
    <p:sldId id="395" r:id="rId59"/>
    <p:sldId id="414" r:id="rId60"/>
    <p:sldId id="396" r:id="rId61"/>
    <p:sldId id="397" r:id="rId62"/>
    <p:sldId id="434" r:id="rId63"/>
    <p:sldId id="435" r:id="rId64"/>
    <p:sldId id="436" r:id="rId65"/>
    <p:sldId id="437" r:id="rId66"/>
    <p:sldId id="438" r:id="rId67"/>
    <p:sldId id="403" r:id="rId68"/>
    <p:sldId id="439" r:id="rId69"/>
    <p:sldId id="405" r:id="rId70"/>
    <p:sldId id="406" r:id="rId71"/>
    <p:sldId id="407" r:id="rId72"/>
    <p:sldId id="408" r:id="rId73"/>
    <p:sldId id="409" r:id="rId74"/>
    <p:sldId id="440" r:id="rId75"/>
    <p:sldId id="373" r:id="rId76"/>
    <p:sldId id="441" r:id="rId77"/>
    <p:sldId id="375" r:id="rId78"/>
    <p:sldId id="376" r:id="rId79"/>
    <p:sldId id="377" r:id="rId80"/>
    <p:sldId id="442" r:id="rId81"/>
    <p:sldId id="443" r:id="rId82"/>
    <p:sldId id="380" r:id="rId83"/>
    <p:sldId id="381" r:id="rId84"/>
    <p:sldId id="382" r:id="rId85"/>
    <p:sldId id="282" r:id="rId86"/>
    <p:sldId id="415" r:id="rId87"/>
    <p:sldId id="347" r:id="rId88"/>
    <p:sldId id="283" r:id="rId89"/>
    <p:sldId id="284" r:id="rId90"/>
    <p:sldId id="285" r:id="rId91"/>
    <p:sldId id="286" r:id="rId92"/>
    <p:sldId id="287" r:id="rId93"/>
    <p:sldId id="288" r:id="rId94"/>
    <p:sldId id="411" r:id="rId95"/>
    <p:sldId id="412" r:id="rId96"/>
    <p:sldId id="444" r:id="rId97"/>
    <p:sldId id="445" r:id="rId9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FF00FF"/>
    <a:srgbClr val="2F0FF1"/>
    <a:srgbClr val="00CC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4" autoAdjust="0"/>
    <p:restoredTop sz="94660"/>
  </p:normalViewPr>
  <p:slideViewPr>
    <p:cSldViewPr>
      <p:cViewPr varScale="1">
        <p:scale>
          <a:sx n="70" d="100"/>
          <a:sy n="70" d="100"/>
        </p:scale>
        <p:origin x="660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20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8B63-4708-9E2A-E0E6B45400B2}"/>
              </c:ext>
            </c:extLst>
          </c:dPt>
          <c:val>
            <c:numRef>
              <c:f>Sheet1!$A$6:$C$6</c:f>
              <c:numCache>
                <c:formatCode>General</c:formatCode>
                <c:ptCount val="3"/>
                <c:pt idx="0">
                  <c:v>1</c:v>
                </c:pt>
                <c:pt idx="1">
                  <c:v>120</c:v>
                </c:pt>
                <c:pt idx="2">
                  <c:v>8760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63-4708-9E2A-E0E6B45400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 rtl="0">
            <a:defRPr sz="3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28F00D-55DA-4A5F-AA30-2C4E3B0D6618}" type="datetimeFigureOut">
              <a:rPr lang="en-US" smtClean="0"/>
              <a:pPr/>
              <a:t>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C32AC7-BBF6-41DA-A8D9-5AE3FE0473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186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8D992FF-5C67-4EBE-85A7-D124DC7CE2FB}" type="datetimeFigureOut">
              <a:rPr lang="en-US"/>
              <a:pPr>
                <a:defRPr/>
              </a:pPr>
              <a:t>1/6/2023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FD881F9-A157-4347-84D5-6169BFAE1D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20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6"/>
          <p:cNvSpPr/>
          <p:nvPr/>
        </p:nvSpPr>
        <p:spPr>
          <a:xfrm rot="10800000">
            <a:off x="1" y="1520732"/>
            <a:ext cx="12192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70560" y="2775745"/>
            <a:ext cx="109728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66752" y="1559720"/>
            <a:ext cx="68072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smtClean="0"/>
            </a:lvl1pPr>
          </a:lstStyle>
          <a:p>
            <a:pPr>
              <a:defRPr/>
            </a:pPr>
            <a:r>
              <a:rPr lang="en-US" smtClean="0"/>
              <a:t>Course  T509.01   iteenchallenge.org</a:t>
            </a:r>
            <a:endParaRPr lang="en-US" dirty="0"/>
          </a:p>
        </p:txBody>
      </p:sp>
      <p:sp>
        <p:nvSpPr>
          <p:cNvPr id="6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4064000" cy="365125"/>
          </a:xfrm>
        </p:spPr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 dirty="0"/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E1928-559A-42C4-9A8B-E1DCB792DE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Course  T509.01   iteenchallenge.org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4AF4A-4BDE-4A4F-B641-ED8EAF910C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Course  T509.01   iteenchallenge.org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27170-9F6D-4BCA-9609-E371F9A07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Course  T509.01   iteenchallenge.org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A67A3-9D34-4FD2-B397-B0662F2E81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Course  T509.01   iteenchallenge.org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64000" y="6356351"/>
            <a:ext cx="4267200" cy="365125"/>
          </a:xfrm>
        </p:spPr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097A7-0CC8-4B37-BB74-928581C9D3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990600"/>
            <a:ext cx="103632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352677"/>
            <a:ext cx="10363200" cy="1509712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Course  T509.01   iteenchallenge.org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70400" y="6356351"/>
            <a:ext cx="3454400" cy="365125"/>
          </a:xfrm>
        </p:spPr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47620-F508-4F81-9B81-AD405DABD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99800"/>
            <a:ext cx="53848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99800"/>
            <a:ext cx="53848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Course  T509.01   iteenchallenge.org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6B665-6ADF-4522-B44A-F19A14C6F7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12168"/>
            <a:ext cx="5386917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2112168"/>
            <a:ext cx="5389033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667000"/>
            <a:ext cx="5386917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667000"/>
            <a:ext cx="5389033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Course  T509.01   iteenchallenge.org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D4AC9-A3A2-4BDF-94A5-55B525958A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1143000"/>
          </a:xfrm>
          <a:effectLst/>
        </p:spPr>
        <p:txBody>
          <a:bodyPr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Course  T509.01   iteenchallenge.org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A2748-5482-4823-A13B-79D36041D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Course  T509.01   iteenchallenge.org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A7BF6-4A16-421E-9D6F-64083B71D8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1440"/>
            <a:ext cx="10972800" cy="914400"/>
          </a:xfrm>
        </p:spPr>
        <p:txBody>
          <a:bodyPr tIns="0" bIns="0"/>
          <a:lstStyle>
            <a:lvl1pPr algn="l">
              <a:buNone/>
              <a:defRPr sz="5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133856"/>
            <a:ext cx="3454400" cy="5181600"/>
          </a:xfrm>
        </p:spPr>
        <p:txBody>
          <a:bodyPr l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0" y="1133472"/>
            <a:ext cx="70104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Course  T509.01   iteenchallenge.org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F1725-CF65-4EEE-A71C-685A5D2968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53" y="1981200"/>
            <a:ext cx="4572000" cy="522288"/>
          </a:xfrm>
        </p:spPr>
        <p:txBody>
          <a:bodyPr tIns="0" bIns="0"/>
          <a:lstStyle>
            <a:lvl1pPr algn="r">
              <a:buNone/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57824" y="1066800"/>
            <a:ext cx="6096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653" y="2543176"/>
            <a:ext cx="4572000" cy="914400"/>
          </a:xfrm>
        </p:spPr>
        <p:txBody>
          <a:bodyPr lIns="0" tIns="0" rIns="0" bIns="0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Course  T509.01   iteenchallenge.org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E8A65-F44C-4F56-8862-72F2C36E70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12192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4"/>
            <a:ext cx="12192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2179638"/>
            <a:ext cx="1097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6416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 b="1" smtClean="0">
                <a:solidFill>
                  <a:schemeClr val="tx2">
                    <a:shade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Course  T509.01   iteenchallenge.org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251200" y="6356351"/>
            <a:ext cx="4673600" cy="365125"/>
          </a:xfrm>
          <a:prstGeom prst="rect">
            <a:avLst/>
          </a:prstGeom>
        </p:spPr>
        <p:txBody>
          <a:bodyPr vert="horz" lIns="0" anchor="b"/>
          <a:lstStyle>
            <a:lvl1pPr algn="ctr">
              <a:defRPr sz="1200" smtClean="0">
                <a:solidFill>
                  <a:schemeClr val="tx2">
                    <a:shade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 b="1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871200" y="6356351"/>
            <a:ext cx="7112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 b="1">
                <a:solidFill>
                  <a:schemeClr val="tx2">
                    <a:shade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5A2F89B3-B730-44A1-BE7D-2E093E56A9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rgbClr val="FFFFD2"/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9pPr>
    </p:titleStyle>
    <p:bodyStyle>
      <a:lvl1pPr marL="319088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2338" indent="-273050" algn="l" rtl="0" eaLnBrk="0" fontAlgn="base" hangingPunct="0">
        <a:spcBef>
          <a:spcPct val="20000"/>
        </a:spcBef>
        <a:spcAft>
          <a:spcPct val="0"/>
        </a:spcAft>
        <a:buClr>
          <a:srgbClr val="FF953E"/>
        </a:buClr>
        <a:buFont typeface="Wingdings 2" pitchFamily="18" charset="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28600" algn="l" rtl="0" eaLnBrk="0" fontAlgn="base" hangingPunct="0">
        <a:spcBef>
          <a:spcPct val="20000"/>
        </a:spcBef>
        <a:spcAft>
          <a:spcPct val="0"/>
        </a:spcAft>
        <a:buClr>
          <a:srgbClr val="F8BD52"/>
        </a:buClr>
        <a:buFont typeface="Wingdings 2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228600" algn="l" rtl="0" eaLnBrk="0" fontAlgn="base" hangingPunct="0">
        <a:spcBef>
          <a:spcPct val="20000"/>
        </a:spcBef>
        <a:spcAft>
          <a:spcPct val="0"/>
        </a:spcAft>
        <a:buClr>
          <a:srgbClr val="46A6BD"/>
        </a:buClr>
        <a:buFont typeface="Wingdings 2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teenchallenge.org/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85800"/>
            <a:ext cx="10210800" cy="223650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>
                <a:solidFill>
                  <a:schemeClr val="tx1"/>
                </a:solidFill>
              </a:rPr>
              <a:t>RAZUMEVANJE KORAKA DO RECIDIVA (</a:t>
            </a:r>
            <a:r>
              <a:rPr lang="en-US" sz="5400" dirty="0" err="1">
                <a:solidFill>
                  <a:schemeClr val="tx1"/>
                </a:solidFill>
              </a:rPr>
              <a:t>povratka</a:t>
            </a:r>
            <a:r>
              <a:rPr lang="en-US" sz="5400" dirty="0">
                <a:solidFill>
                  <a:schemeClr val="tx1"/>
                </a:solidFill>
              </a:rPr>
              <a:t> </a:t>
            </a:r>
            <a:r>
              <a:rPr lang="sr-Latn-RS" sz="5400" dirty="0">
                <a:solidFill>
                  <a:schemeClr val="tx1"/>
                </a:solidFill>
              </a:rPr>
              <a:t>u prethodno </a:t>
            </a:r>
            <a:r>
              <a:rPr lang="en-US" sz="5400" dirty="0" err="1">
                <a:solidFill>
                  <a:schemeClr val="tx1"/>
                </a:solidFill>
              </a:rPr>
              <a:t>stanj</a:t>
            </a:r>
            <a:r>
              <a:rPr lang="sr-Latn-RS" sz="5400" dirty="0">
                <a:solidFill>
                  <a:schemeClr val="tx1"/>
                </a:solidFill>
              </a:rPr>
              <a:t>e</a:t>
            </a:r>
            <a:r>
              <a:rPr lang="en-US" sz="5400" dirty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2">
                  <a:tint val="100000"/>
                  <a:satMod val="2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514600"/>
            <a:ext cx="6629400" cy="1447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err="1"/>
              <a:t>Izgradnja</a:t>
            </a:r>
            <a:r>
              <a:rPr lang="en-US" sz="3200" b="1" dirty="0"/>
              <a:t> </a:t>
            </a:r>
            <a:r>
              <a:rPr lang="sr-Latn-RS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</a:t>
            </a:r>
            <a:r>
              <a:rPr lang="sr-Latn-RS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pple Chancery" pitchFamily="66" charset="0"/>
              </a:rPr>
              <a:t>poravka </a:t>
            </a:r>
            <a:r>
              <a:rPr lang="sr-Latn-RS" sz="3200" b="1" dirty="0"/>
              <a:t>od kraja ka početku</a:t>
            </a:r>
            <a:endParaRPr lang="en-US" sz="2800" b="1" dirty="0"/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914400" y="4330005"/>
            <a:ext cx="7543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800" dirty="0"/>
              <a:t>Izdanje </a:t>
            </a:r>
            <a:r>
              <a:rPr lang="en-US" sz="2800" dirty="0"/>
              <a:t>2.3.3</a:t>
            </a:r>
          </a:p>
          <a:p>
            <a:endParaRPr lang="en-US" sz="2800" dirty="0"/>
          </a:p>
          <a:p>
            <a:r>
              <a:rPr lang="sr-Latn-RS" sz="2800" dirty="0"/>
              <a:t>Od Dejva Betija (Dave Batty)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E30B19-1D62-4E9A-9A4B-A7CCFDD533FC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648200" y="6356351"/>
            <a:ext cx="3657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2922302"/>
            <a:ext cx="4057572" cy="392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7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err="1">
                <a:solidFill>
                  <a:schemeClr val="folHlink"/>
                </a:solidFill>
              </a:rPr>
              <a:t>Sedam</a:t>
            </a:r>
            <a:r>
              <a:rPr lang="en-US" sz="4000" dirty="0">
                <a:solidFill>
                  <a:schemeClr val="folHlink"/>
                </a:solidFill>
              </a:rPr>
              <a:t> </a:t>
            </a:r>
            <a:r>
              <a:rPr lang="en-US" sz="4000" dirty="0" err="1">
                <a:solidFill>
                  <a:schemeClr val="folHlink"/>
                </a:solidFill>
              </a:rPr>
              <a:t>razloga</a:t>
            </a:r>
            <a:r>
              <a:rPr lang="en-US" sz="4000" dirty="0">
                <a:solidFill>
                  <a:schemeClr val="folHlink"/>
                </a:solidFill>
              </a:rPr>
              <a:t> </a:t>
            </a:r>
            <a:r>
              <a:rPr lang="en-US" sz="4000" dirty="0" err="1">
                <a:solidFill>
                  <a:schemeClr val="folHlink"/>
                </a:solidFill>
              </a:rPr>
              <a:t>zašto</a:t>
            </a:r>
            <a:r>
              <a:rPr lang="en-US" sz="4000" dirty="0">
                <a:solidFill>
                  <a:schemeClr val="folHlink"/>
                </a:solidFill>
              </a:rPr>
              <a:t> se </a:t>
            </a:r>
            <a:r>
              <a:rPr lang="en-US" sz="4000" dirty="0" err="1">
                <a:solidFill>
                  <a:schemeClr val="folHlink"/>
                </a:solidFill>
              </a:rPr>
              <a:t>oporavak</a:t>
            </a:r>
            <a:r>
              <a:rPr lang="en-US" sz="4000" dirty="0">
                <a:solidFill>
                  <a:schemeClr val="folHlink"/>
                </a:solidFill>
              </a:rPr>
              <a:t> </a:t>
            </a:r>
            <a:r>
              <a:rPr lang="en-US" sz="4000" dirty="0" err="1">
                <a:solidFill>
                  <a:schemeClr val="folHlink"/>
                </a:solidFill>
              </a:rPr>
              <a:t>brzo</a:t>
            </a:r>
            <a:r>
              <a:rPr lang="en-US" sz="4000" dirty="0">
                <a:solidFill>
                  <a:schemeClr val="folHlink"/>
                </a:solidFill>
              </a:rPr>
              <a:t> </a:t>
            </a:r>
            <a:r>
              <a:rPr lang="en-US" sz="4000" dirty="0" err="1">
                <a:solidFill>
                  <a:schemeClr val="folHlink"/>
                </a:solidFill>
              </a:rPr>
              <a:t>pretvara</a:t>
            </a:r>
            <a:r>
              <a:rPr lang="en-US" sz="4000" dirty="0">
                <a:solidFill>
                  <a:schemeClr val="folHlink"/>
                </a:solidFill>
              </a:rPr>
              <a:t> u </a:t>
            </a:r>
            <a:r>
              <a:rPr lang="en-US" sz="4000" dirty="0" err="1">
                <a:solidFill>
                  <a:schemeClr val="folHlink"/>
                </a:solidFill>
              </a:rPr>
              <a:t>recidiv</a:t>
            </a:r>
            <a:endParaRPr lang="en-US" sz="4000" dirty="0">
              <a:solidFill>
                <a:schemeClr val="folHlink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10744200" cy="4694238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spcAft>
                <a:spcPct val="55000"/>
              </a:spcAft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	</a:t>
            </a:r>
            <a:r>
              <a:rPr lang="en-US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Magično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razmišljanje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Svi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moji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problem </a:t>
            </a:r>
            <a:r>
              <a:rPr lang="en-US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sređeni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Dobro </a:t>
            </a:r>
            <a:r>
              <a:rPr lang="en-US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sam.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Mogu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/a </a:t>
            </a:r>
            <a:r>
              <a:rPr lang="en-US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ovo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US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rešim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Oslobođen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/a </a:t>
            </a:r>
            <a:r>
              <a:rPr lang="en-US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sam.</a:t>
            </a:r>
            <a:endParaRPr lang="en-US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lnSpc>
                <a:spcPct val="80000"/>
              </a:lnSpc>
              <a:spcAft>
                <a:spcPct val="55000"/>
              </a:spcAft>
              <a:buNone/>
            </a:pP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	</a:t>
            </a:r>
            <a:r>
              <a:rPr lang="en-US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Ekološka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apstinencija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prividno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uzdržavanje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nasuprot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stvarne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promene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iznutra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609600" indent="-609600" eaLnBrk="1" hangingPunct="1">
              <a:lnSpc>
                <a:spcPct val="80000"/>
              </a:lnSpc>
              <a:spcAft>
                <a:spcPct val="55000"/>
              </a:spcAft>
              <a:buNone/>
            </a:pP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	</a:t>
            </a:r>
            <a:r>
              <a:rPr lang="it-IT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Moji stari prijatelji su mi i dalje prijatelji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609600" indent="-609600" eaLnBrk="1" hangingPunct="1">
              <a:lnSpc>
                <a:spcPct val="80000"/>
              </a:lnSpc>
              <a:spcAft>
                <a:spcPct val="55000"/>
              </a:spcAft>
              <a:buNone/>
            </a:pP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	</a:t>
            </a:r>
            <a:r>
              <a:rPr lang="en-US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Kada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</a:t>
            </a:r>
            <a:r>
              <a:rPr lang="en-US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suočavam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novim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problemima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dalje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koristim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svoje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stare </a:t>
            </a:r>
            <a:r>
              <a:rPr lang="en-US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strategije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en-US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rešavanje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</a:t>
            </a:r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”.</a:t>
            </a:r>
            <a:endParaRPr lang="en-US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lnSpc>
                <a:spcPct val="80000"/>
              </a:lnSpc>
              <a:spcAft>
                <a:spcPct val="55000"/>
              </a:spcAft>
              <a:buNone/>
            </a:pP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	Ne </a:t>
            </a:r>
            <a:r>
              <a:rPr lang="en-US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uspevam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se </a:t>
            </a:r>
            <a:r>
              <a:rPr lang="en-US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držim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Božije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sile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koristim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 </a:t>
            </a:r>
            <a:r>
              <a:rPr lang="en-US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odgovarajući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način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</a:t>
            </a:r>
            <a:r>
              <a:rPr lang="en-US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svakodnevnom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življenju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609600" indent="-609600" eaLnBrk="1" hangingPunct="1">
              <a:lnSpc>
                <a:spcPct val="80000"/>
              </a:lnSpc>
              <a:spcAft>
                <a:spcPct val="55000"/>
              </a:spcAft>
              <a:buNone/>
            </a:pP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	</a:t>
            </a:r>
            <a:r>
              <a:rPr lang="en-US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Nerazrešeni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problemi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moje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prošlosti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dalje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utiču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mene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609600" indent="-609600" eaLnBrk="1" hangingPunct="1">
              <a:lnSpc>
                <a:spcPct val="80000"/>
              </a:lnSpc>
              <a:spcAft>
                <a:spcPct val="55000"/>
              </a:spcAft>
              <a:buNone/>
            </a:pP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	</a:t>
            </a:r>
            <a:r>
              <a:rPr lang="en-US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Razdvajanje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mog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života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podela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života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</a:t>
            </a:r>
            <a:r>
              <a:rPr lang="en-US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kategorije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obj. prev.).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5F443-1D49-43A4-8907-37C9360B4F2D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4000" dirty="0">
                <a:solidFill>
                  <a:schemeClr val="tx2">
                    <a:tint val="100000"/>
                    <a:satMod val="250000"/>
                  </a:schemeClr>
                </a:solidFill>
              </a:rPr>
              <a:t>Da li svi recidivi uzrokuju istu štetu</a:t>
            </a:r>
            <a:r>
              <a:rPr lang="en-US" sz="4000" dirty="0">
                <a:solidFill>
                  <a:schemeClr val="tx2">
                    <a:tint val="100000"/>
                    <a:satMod val="250000"/>
                  </a:schemeClr>
                </a:solidFill>
              </a:rPr>
              <a:t>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ct val="50000"/>
              </a:spcAft>
            </a:pPr>
            <a:r>
              <a:rPr lang="sr-Latn-RS" dirty="0"/>
              <a:t>Recidiv može biti mali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eaLnBrk="1" hangingPunct="1">
              <a:spcAft>
                <a:spcPct val="50000"/>
              </a:spcAft>
            </a:pPr>
            <a:r>
              <a:rPr lang="sr-Latn-RS" dirty="0"/>
              <a:t>Recidiv može biti </a:t>
            </a:r>
            <a:r>
              <a:rPr lang="en-US" dirty="0"/>
              <a:t/>
            </a:r>
            <a:br>
              <a:rPr lang="en-US" dirty="0"/>
            </a:br>
            <a:r>
              <a:rPr lang="sr-Latn-RS" dirty="0"/>
              <a:t>katastrofalan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eaLnBrk="1" hangingPunct="1">
              <a:spcAft>
                <a:spcPct val="50000"/>
              </a:spcAft>
            </a:pPr>
            <a:r>
              <a:rPr lang="sr-Latn-RS" dirty="0"/>
              <a:t>Recidiv je kao </a:t>
            </a:r>
            <a:r>
              <a:rPr lang="en-US" dirty="0"/>
              <a:t/>
            </a:r>
            <a:br>
              <a:rPr lang="en-US" dirty="0"/>
            </a:br>
            <a:r>
              <a:rPr lang="sr-Latn-RS" dirty="0"/>
              <a:t>zgrada u plamenu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2F0BC2-FD92-4A3D-99BF-E68154960A46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676" y="3048000"/>
            <a:ext cx="4384842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err="1">
                <a:solidFill>
                  <a:schemeClr val="tx1"/>
                </a:solidFill>
              </a:rPr>
              <a:t>Poglavlje</a:t>
            </a:r>
            <a:r>
              <a:rPr lang="en-US" sz="4000" dirty="0">
                <a:solidFill>
                  <a:schemeClr val="tx1"/>
                </a:solidFill>
              </a:rPr>
              <a:t> 2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 err="1">
                <a:solidFill>
                  <a:schemeClr val="tx1"/>
                </a:solidFill>
              </a:rPr>
              <a:t>Recidiv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Šteta od recidiva je proporcionalna nivou oporavka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Recidiv je veoma ozbiljan: sada otvara sebe za dublju štetu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eaLnBrk="1" hangingPunct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Šta uzrokuje recidiv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807AF5-7BC8-4703-B5AD-4264D1EBC180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295400"/>
            <a:ext cx="8229600" cy="4999038"/>
          </a:xfrm>
        </p:spPr>
        <p:txBody>
          <a:bodyPr/>
          <a:lstStyle/>
          <a:p>
            <a:pPr eaLnBrk="1" hangingPunct="1"/>
            <a:r>
              <a:rPr lang="sr-Latn-R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Jedan od najčešćih obrazaca kod recidiva je da osoba nije uspela da se pozabavi sa pitanjima (problemima) koji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Latn-R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nisu bili primarna zavisnost</a:t>
            </a:r>
            <a:r>
              <a:rPr lang="sr-Latn-R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Latn-R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 ovi su često povezani sa zavisnošću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eaLnBrk="1" hangingPunct="1"/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sr-Latn-R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Mogu čak biti i paralelne zavisnosti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63041-819B-42FE-9B0E-BCB254A9EA41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Content Placeholder 6" descr="iceber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-42863"/>
            <a:ext cx="4495800" cy="6143626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926280-BA0B-4EF1-AB65-7B9A55020A4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9878" name="TextBox 7"/>
          <p:cNvSpPr txBox="1">
            <a:spLocks noChangeArrowheads="1"/>
          </p:cNvSpPr>
          <p:nvPr/>
        </p:nvSpPr>
        <p:spPr bwMode="auto">
          <a:xfrm>
            <a:off x="6477000" y="1371601"/>
            <a:ext cx="4267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Površinski problemi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Latn-R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Problemi korena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809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838200"/>
            <a:ext cx="8229600" cy="5456238"/>
          </a:xfrm>
        </p:spPr>
        <p:txBody>
          <a:bodyPr/>
          <a:lstStyle/>
          <a:p>
            <a:pPr eaLnBrk="1" hangingPunct="1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Važnost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suočavanja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svojim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strahovima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it-I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Važnost da se suočimo sa našim bolom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</a:pP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gubi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 eaLnBrk="1" hangingPunct="1">
              <a:buFontTx/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Istina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gubi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E51210-9F9A-430B-8F84-318179872DA1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9" b="12941"/>
          <a:stretch/>
        </p:blipFill>
        <p:spPr bwMode="auto">
          <a:xfrm>
            <a:off x="3360698" y="0"/>
            <a:ext cx="5941278" cy="672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42DD4-A0C3-4A7A-AFA1-6A0E2A9821B6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chemeClr val="tx2">
                    <a:tint val="100000"/>
                    <a:satMod val="250000"/>
                  </a:schemeClr>
                </a:solidFill>
              </a:rPr>
              <a:t>Bliži</a:t>
            </a:r>
            <a:r>
              <a:rPr lang="en-US" dirty="0">
                <a:solidFill>
                  <a:schemeClr val="tx2">
                    <a:tint val="100000"/>
                    <a:satMod val="2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tint val="100000"/>
                    <a:satMod val="250000"/>
                  </a:schemeClr>
                </a:solidFill>
              </a:rPr>
              <a:t>pogled</a:t>
            </a:r>
            <a:r>
              <a:rPr lang="en-US" dirty="0">
                <a:solidFill>
                  <a:schemeClr val="tx2">
                    <a:tint val="100000"/>
                    <a:satMod val="2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tint val="100000"/>
                    <a:satMod val="250000"/>
                  </a:schemeClr>
                </a:solidFill>
              </a:rPr>
              <a:t>na</a:t>
            </a:r>
            <a:r>
              <a:rPr lang="en-US" dirty="0">
                <a:solidFill>
                  <a:schemeClr val="tx2">
                    <a:tint val="100000"/>
                    <a:satMod val="2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tint val="100000"/>
                    <a:satMod val="250000"/>
                  </a:schemeClr>
                </a:solidFill>
              </a:rPr>
              <a:t>recidiv</a:t>
            </a:r>
            <a:endParaRPr lang="en-US" dirty="0">
              <a:solidFill>
                <a:schemeClr val="tx2">
                  <a:tint val="100000"/>
                  <a:satMod val="250000"/>
                </a:schemeClr>
              </a:solidFill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828800"/>
            <a:ext cx="8229600" cy="4038600"/>
          </a:xfrm>
        </p:spPr>
        <p:txBody>
          <a:bodyPr/>
          <a:lstStyle/>
          <a:p>
            <a:pPr eaLnBrk="1" hangingPunct="1"/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Osoba je morala da iskusi oporavak do nekog stepena da bi mogla da doživi recidiv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eaLnBrk="1" hangingPunct="1">
              <a:buFontTx/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 dimenzije recidiva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1.	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Fizička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2.	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Mentalna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3.	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Duhovna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132381-67AB-49A7-A101-FE34E48D25F0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3"/>
          <p:cNvSpPr>
            <a:spLocks noGrp="1" noChangeArrowheads="1"/>
          </p:cNvSpPr>
          <p:nvPr>
            <p:ph idx="1"/>
          </p:nvPr>
        </p:nvSpPr>
        <p:spPr>
          <a:xfrm>
            <a:off x="1866232" y="1120521"/>
            <a:ext cx="82296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Koji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tvoji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okidači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7FEFF2-7DF2-41AB-8D91-1984B831DE5D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962400"/>
            <a:ext cx="2819400" cy="19171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301" y="3429000"/>
            <a:ext cx="3040993" cy="2425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990600"/>
            <a:ext cx="8229600" cy="4114800"/>
          </a:xfrm>
        </p:spPr>
        <p:txBody>
          <a:bodyPr/>
          <a:lstStyle/>
          <a:p>
            <a:pPr eaLnBrk="1" hangingPunct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Recidiv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počinje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prvim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pićem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Recidiv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počinje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kada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osoba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ponovo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aktivira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obrasce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poricanja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izolacije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povišenog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stresa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narušenog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rasuđivanja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  </a:t>
            </a:r>
          </a:p>
          <a:p>
            <a:pPr eaLnBrk="1" hangingPunct="1">
              <a:buFontTx/>
              <a:buNone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citat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knjige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Savetovanje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prevenciju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recidiva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engl.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Counseling for Relapse Prevention) od Terence T. Gorski &amp;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Merlene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Miller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990D2-6681-4F2F-AA17-FB581B8B08E9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8229600" cy="990600"/>
          </a:xfrm>
        </p:spPr>
        <p:txBody>
          <a:bodyPr/>
          <a:lstStyle/>
          <a:p>
            <a:r>
              <a:rPr lang="en-US" dirty="0" err="1"/>
              <a:t>Ideje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ličnu</a:t>
            </a:r>
            <a:r>
              <a:rPr lang="en-US" dirty="0"/>
              <a:t> </a:t>
            </a:r>
            <a:r>
              <a:rPr lang="en-US" dirty="0" err="1"/>
              <a:t>primenu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tabLst>
                <a:tab pos="7315200" algn="r"/>
              </a:tabLst>
            </a:pPr>
            <a:r>
              <a:rPr lang="en-US" dirty="0"/>
              <a:t>1	</a:t>
            </a:r>
            <a:r>
              <a:rPr lang="en-US" u="sng" dirty="0"/>
              <a:t>	</a:t>
            </a:r>
          </a:p>
          <a:p>
            <a:pPr>
              <a:buNone/>
              <a:tabLst>
                <a:tab pos="7315200" algn="r"/>
              </a:tabLst>
            </a:pPr>
            <a:r>
              <a:rPr lang="en-US" dirty="0"/>
              <a:t>2	</a:t>
            </a:r>
            <a:r>
              <a:rPr lang="en-US" u="sng" dirty="0"/>
              <a:t>	</a:t>
            </a:r>
          </a:p>
          <a:p>
            <a:pPr>
              <a:buNone/>
              <a:tabLst>
                <a:tab pos="7315200" algn="r"/>
              </a:tabLst>
            </a:pPr>
            <a:r>
              <a:rPr lang="en-US" dirty="0"/>
              <a:t>3	</a:t>
            </a:r>
            <a:r>
              <a:rPr lang="en-US" u="sng" dirty="0"/>
              <a:t>	</a:t>
            </a:r>
          </a:p>
          <a:p>
            <a:pPr>
              <a:buNone/>
              <a:tabLst>
                <a:tab pos="7315200" algn="r"/>
              </a:tabLst>
            </a:pPr>
            <a:r>
              <a:rPr lang="en-US" dirty="0"/>
              <a:t>4	</a:t>
            </a:r>
            <a:r>
              <a:rPr lang="en-US" u="sng" dirty="0"/>
              <a:t>	</a:t>
            </a:r>
          </a:p>
          <a:p>
            <a:pPr>
              <a:buNone/>
              <a:tabLst>
                <a:tab pos="7315200" algn="r"/>
              </a:tabLst>
            </a:pPr>
            <a:r>
              <a:rPr lang="en-US" dirty="0"/>
              <a:t>5	</a:t>
            </a:r>
            <a:r>
              <a:rPr lang="en-US" u="sng" dirty="0"/>
              <a:t>	</a:t>
            </a:r>
          </a:p>
          <a:p>
            <a:pPr>
              <a:buNone/>
              <a:tabLst>
                <a:tab pos="7315200" algn="r"/>
              </a:tabLst>
            </a:pPr>
            <a:r>
              <a:rPr lang="en-US" dirty="0"/>
              <a:t>6	</a:t>
            </a:r>
            <a:r>
              <a:rPr lang="en-US" u="sng" dirty="0"/>
              <a:t>	</a:t>
            </a:r>
          </a:p>
          <a:p>
            <a:pPr>
              <a:buNone/>
              <a:tabLst>
                <a:tab pos="7315200" algn="r"/>
              </a:tabLst>
            </a:pPr>
            <a:r>
              <a:rPr lang="en-US" dirty="0"/>
              <a:t>7	</a:t>
            </a:r>
            <a:r>
              <a:rPr lang="en-US" u="sng" dirty="0"/>
              <a:t>	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4097A7-0CC8-4B37-BB74-928581C9D39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tx2">
                    <a:tint val="100000"/>
                    <a:satMod val="250000"/>
                  </a:schemeClr>
                </a:solidFill>
              </a:rPr>
              <a:t>37 </a:t>
            </a:r>
            <a:r>
              <a:rPr lang="sr-Latn-RS" sz="4000" dirty="0">
                <a:solidFill>
                  <a:schemeClr val="tx2">
                    <a:tint val="100000"/>
                    <a:satMod val="250000"/>
                  </a:schemeClr>
                </a:solidFill>
              </a:rPr>
              <a:t>Simptomi recidiva</a:t>
            </a:r>
            <a:r>
              <a:rPr lang="en-US" sz="4000" dirty="0">
                <a:solidFill>
                  <a:schemeClr val="tx2">
                    <a:tint val="100000"/>
                    <a:satMod val="250000"/>
                  </a:schemeClr>
                </a:solidFill>
              </a:rPr>
              <a:t/>
            </a:r>
            <a:br>
              <a:rPr lang="en-US" sz="4000" dirty="0">
                <a:solidFill>
                  <a:schemeClr val="tx2">
                    <a:tint val="100000"/>
                    <a:satMod val="250000"/>
                  </a:schemeClr>
                </a:solidFill>
              </a:rPr>
            </a:br>
            <a:r>
              <a:rPr lang="sr-Latn-RS" sz="2000" dirty="0">
                <a:solidFill>
                  <a:schemeClr val="tx2">
                    <a:tint val="100000"/>
                    <a:satMod val="250000"/>
                  </a:schemeClr>
                </a:solidFill>
              </a:rPr>
              <a:t>iz knjige </a:t>
            </a:r>
            <a:r>
              <a:rPr lang="sr-Latn-RS" sz="2000" i="1" dirty="0">
                <a:solidFill>
                  <a:schemeClr val="tx2">
                    <a:tint val="100000"/>
                    <a:satMod val="250000"/>
                  </a:schemeClr>
                </a:solidFill>
              </a:rPr>
              <a:t>„Savetovanje za prevenciju recidiva „</a:t>
            </a:r>
            <a:r>
              <a:rPr lang="sr-Latn-RS" sz="2000" dirty="0">
                <a:solidFill>
                  <a:schemeClr val="tx2">
                    <a:tint val="100000"/>
                    <a:satMod val="250000"/>
                  </a:schemeClr>
                </a:solidFill>
              </a:rPr>
              <a:t>(engl. </a:t>
            </a:r>
            <a:r>
              <a:rPr lang="en-US" sz="2000" i="1" dirty="0">
                <a:solidFill>
                  <a:schemeClr val="tx2">
                    <a:tint val="100000"/>
                    <a:satMod val="250000"/>
                  </a:schemeClr>
                </a:solidFill>
              </a:rPr>
              <a:t>Counseling for Relapse Prevention</a:t>
            </a:r>
            <a:r>
              <a:rPr lang="sr-Latn-RS" sz="2000" dirty="0">
                <a:solidFill>
                  <a:schemeClr val="tx2">
                    <a:tint val="100000"/>
                    <a:satMod val="250000"/>
                  </a:schemeClr>
                </a:solidFill>
              </a:rPr>
              <a:t>)</a:t>
            </a:r>
            <a:r>
              <a:rPr lang="en-US" sz="2000" dirty="0">
                <a:solidFill>
                  <a:schemeClr val="tx2">
                    <a:tint val="100000"/>
                    <a:satMod val="250000"/>
                  </a:schemeClr>
                </a:solidFill>
              </a:rPr>
              <a:t/>
            </a:r>
            <a:br>
              <a:rPr lang="en-US" sz="2000" dirty="0">
                <a:solidFill>
                  <a:schemeClr val="tx2">
                    <a:tint val="100000"/>
                    <a:satMod val="250000"/>
                  </a:schemeClr>
                </a:solidFill>
              </a:rPr>
            </a:br>
            <a:r>
              <a:rPr lang="sr-Latn-RS" sz="2000" dirty="0">
                <a:solidFill>
                  <a:schemeClr val="tx2">
                    <a:tint val="100000"/>
                    <a:satMod val="250000"/>
                  </a:schemeClr>
                </a:solidFill>
              </a:rPr>
              <a:t>od </a:t>
            </a:r>
            <a:r>
              <a:rPr lang="en-US" sz="2000" dirty="0">
                <a:solidFill>
                  <a:schemeClr val="tx2">
                    <a:tint val="100000"/>
                    <a:satMod val="250000"/>
                  </a:schemeClr>
                </a:solidFill>
              </a:rPr>
              <a:t>Terence T. </a:t>
            </a:r>
            <a:r>
              <a:rPr lang="en-US" sz="2000" dirty="0" err="1">
                <a:solidFill>
                  <a:schemeClr val="tx2">
                    <a:tint val="100000"/>
                    <a:satMod val="250000"/>
                  </a:schemeClr>
                </a:solidFill>
              </a:rPr>
              <a:t>Gorski</a:t>
            </a:r>
            <a:r>
              <a:rPr lang="en-US" sz="2000" dirty="0">
                <a:solidFill>
                  <a:schemeClr val="tx2">
                    <a:tint val="100000"/>
                    <a:satMod val="250000"/>
                  </a:schemeClr>
                </a:solidFill>
              </a:rPr>
              <a:t> &amp; </a:t>
            </a:r>
            <a:r>
              <a:rPr lang="en-US" sz="2000" dirty="0" err="1">
                <a:solidFill>
                  <a:schemeClr val="tx2">
                    <a:tint val="100000"/>
                    <a:satMod val="250000"/>
                  </a:schemeClr>
                </a:solidFill>
              </a:rPr>
              <a:t>Merlene</a:t>
            </a:r>
            <a:r>
              <a:rPr lang="en-US" sz="2000" dirty="0">
                <a:solidFill>
                  <a:schemeClr val="tx2">
                    <a:tint val="100000"/>
                    <a:satMod val="250000"/>
                  </a:schemeClr>
                </a:solidFill>
              </a:rPr>
              <a:t> Miller</a:t>
            </a:r>
          </a:p>
        </p:txBody>
      </p:sp>
      <p:graphicFrame>
        <p:nvGraphicFramePr>
          <p:cNvPr id="68768" name="Group 160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474916888"/>
              </p:ext>
            </p:extLst>
          </p:nvPr>
        </p:nvGraphicFramePr>
        <p:xfrm>
          <a:off x="1981200" y="1600200"/>
          <a:ext cx="8229600" cy="4169664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Simptom recidiva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Strategije oporavka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Bojazan za dobrobit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(</a:t>
                      </a:r>
                      <a:r>
                        <a:rPr kumimoji="0" lang="sr-Latn-R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osećam se neadekvatno u vezi sebe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)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Poricanje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Nepokolebljiva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posvećenost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trezvenosti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 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886DC-0812-4056-B13E-316B73B5705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4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4"/>
          <p:cNvSpPr>
            <a:spLocks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37 Symptoms of Relapse</a:t>
            </a:r>
            <a:br>
              <a:rPr lang="en-US" sz="4400">
                <a:solidFill>
                  <a:schemeClr val="tx2"/>
                </a:solidFill>
              </a:rPr>
            </a:br>
            <a:endParaRPr lang="en-US" sz="2400">
              <a:solidFill>
                <a:schemeClr val="tx2"/>
              </a:solidFill>
            </a:endParaRPr>
          </a:p>
        </p:txBody>
      </p:sp>
      <p:graphicFrame>
        <p:nvGraphicFramePr>
          <p:cNvPr id="70692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384631"/>
              </p:ext>
            </p:extLst>
          </p:nvPr>
        </p:nvGraphicFramePr>
        <p:xfrm>
          <a:off x="1981200" y="1295400"/>
          <a:ext cx="8229600" cy="463296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Simptom recidiva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Strategije oporavka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Prinudni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pokušaji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da se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drugima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nametne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trezvenost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Odbrambeni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stav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Kompulsivno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(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prinudno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)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ponašanje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778A28-72AE-458F-AAE2-786C1FFB1D7A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4"/>
          <p:cNvSpPr>
            <a:spLocks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dirty="0">
                <a:solidFill>
                  <a:schemeClr val="tx2"/>
                </a:solidFill>
              </a:rPr>
              <a:t>37 </a:t>
            </a:r>
            <a:r>
              <a:rPr lang="en-US" sz="4400" dirty="0" err="1">
                <a:solidFill>
                  <a:schemeClr val="tx2"/>
                </a:solidFill>
              </a:rPr>
              <a:t>Simptomi</a:t>
            </a:r>
            <a:r>
              <a:rPr lang="en-US" sz="4400" dirty="0">
                <a:solidFill>
                  <a:schemeClr val="tx2"/>
                </a:solidFill>
              </a:rPr>
              <a:t> </a:t>
            </a:r>
            <a:r>
              <a:rPr lang="en-US" sz="4400" dirty="0" err="1">
                <a:solidFill>
                  <a:schemeClr val="tx2"/>
                </a:solidFill>
              </a:rPr>
              <a:t>recidiva</a:t>
            </a:r>
            <a:endParaRPr lang="en-US" sz="4400" dirty="0">
              <a:solidFill>
                <a:schemeClr val="tx2"/>
              </a:solidFill>
            </a:endParaRPr>
          </a:p>
        </p:txBody>
      </p:sp>
      <p:graphicFrame>
        <p:nvGraphicFramePr>
          <p:cNvPr id="71717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131301"/>
              </p:ext>
            </p:extLst>
          </p:nvPr>
        </p:nvGraphicFramePr>
        <p:xfrm>
          <a:off x="1981200" y="1447800"/>
          <a:ext cx="8229600" cy="4974336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Simptom recidiva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Strategije oporavka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Impulsivno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(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naglo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)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ponašanje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Sklonosti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ka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usamljenosti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Uskogrudost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4F42D3-8856-45DD-9D97-D5897CDD4892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4"/>
          <p:cNvSpPr>
            <a:spLocks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dirty="0">
                <a:solidFill>
                  <a:schemeClr val="tx2"/>
                </a:solidFill>
              </a:rPr>
              <a:t>37 </a:t>
            </a:r>
            <a:r>
              <a:rPr lang="en-US" sz="4400" dirty="0" err="1">
                <a:solidFill>
                  <a:schemeClr val="tx2"/>
                </a:solidFill>
              </a:rPr>
              <a:t>Simptomi</a:t>
            </a:r>
            <a:r>
              <a:rPr lang="en-US" sz="4400" dirty="0">
                <a:solidFill>
                  <a:schemeClr val="tx2"/>
                </a:solidFill>
              </a:rPr>
              <a:t> </a:t>
            </a:r>
            <a:r>
              <a:rPr lang="en-US" sz="4400" dirty="0" err="1">
                <a:solidFill>
                  <a:schemeClr val="tx2"/>
                </a:solidFill>
              </a:rPr>
              <a:t>recidiva</a:t>
            </a:r>
            <a:endParaRPr lang="en-US" sz="4400" dirty="0">
              <a:solidFill>
                <a:schemeClr val="tx2"/>
              </a:solidFill>
            </a:endParaRPr>
          </a:p>
        </p:txBody>
      </p:sp>
      <p:graphicFrame>
        <p:nvGraphicFramePr>
          <p:cNvPr id="72743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101821"/>
              </p:ext>
            </p:extLst>
          </p:nvPr>
        </p:nvGraphicFramePr>
        <p:xfrm>
          <a:off x="1981200" y="1600200"/>
          <a:ext cx="8229600" cy="4376928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Simptom recidiva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Strategije oporavka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Manja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depresija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Gubitak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konstruktivnog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planiranja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Planovi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počinju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da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propadaju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0D7F1-2C99-47F7-863D-B655F876E35A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4"/>
          <p:cNvSpPr>
            <a:spLocks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dirty="0">
                <a:solidFill>
                  <a:schemeClr val="tx2"/>
                </a:solidFill>
              </a:rPr>
              <a:t>37 </a:t>
            </a:r>
            <a:r>
              <a:rPr lang="en-US" sz="4400" dirty="0" err="1">
                <a:solidFill>
                  <a:schemeClr val="tx2"/>
                </a:solidFill>
              </a:rPr>
              <a:t>Simptomi</a:t>
            </a:r>
            <a:r>
              <a:rPr lang="en-US" sz="4400" dirty="0">
                <a:solidFill>
                  <a:schemeClr val="tx2"/>
                </a:solidFill>
              </a:rPr>
              <a:t> </a:t>
            </a:r>
            <a:r>
              <a:rPr lang="en-US" sz="4400" dirty="0" err="1">
                <a:solidFill>
                  <a:schemeClr val="tx2"/>
                </a:solidFill>
              </a:rPr>
              <a:t>recidiva</a:t>
            </a:r>
            <a:endParaRPr lang="en-US" sz="4400" dirty="0">
              <a:solidFill>
                <a:schemeClr val="tx2"/>
              </a:solidFill>
            </a:endParaRPr>
          </a:p>
        </p:txBody>
      </p:sp>
      <p:graphicFrame>
        <p:nvGraphicFramePr>
          <p:cNvPr id="73767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768684"/>
              </p:ext>
            </p:extLst>
          </p:nvPr>
        </p:nvGraphicFramePr>
        <p:xfrm>
          <a:off x="1981200" y="1600200"/>
          <a:ext cx="8229600" cy="4364736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Simptom recidiva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Strategije oporavka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Dokono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sanjarenje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puštanje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mašti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na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volju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Osećaj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da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ništa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ne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može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da se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reši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Nezrela želja da se bude srećan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328745-745F-4F43-80DF-CC61078401E6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4"/>
          <p:cNvSpPr>
            <a:spLocks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dirty="0">
                <a:solidFill>
                  <a:schemeClr val="tx2"/>
                </a:solidFill>
              </a:rPr>
              <a:t>37 </a:t>
            </a:r>
            <a:r>
              <a:rPr lang="en-US" sz="4400" dirty="0" err="1">
                <a:solidFill>
                  <a:schemeClr val="tx2"/>
                </a:solidFill>
              </a:rPr>
              <a:t>Simptomi</a:t>
            </a:r>
            <a:r>
              <a:rPr lang="en-US" sz="4400" dirty="0">
                <a:solidFill>
                  <a:schemeClr val="tx2"/>
                </a:solidFill>
              </a:rPr>
              <a:t> </a:t>
            </a:r>
            <a:r>
              <a:rPr lang="en-US" sz="4400" dirty="0" err="1">
                <a:solidFill>
                  <a:schemeClr val="tx2"/>
                </a:solidFill>
              </a:rPr>
              <a:t>recidiva</a:t>
            </a:r>
            <a:endParaRPr lang="en-US" sz="4400" dirty="0">
              <a:solidFill>
                <a:schemeClr val="tx2"/>
              </a:solidFill>
            </a:endParaRPr>
          </a:p>
        </p:txBody>
      </p:sp>
      <p:graphicFrame>
        <p:nvGraphicFramePr>
          <p:cNvPr id="74794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540026"/>
              </p:ext>
            </p:extLst>
          </p:nvPr>
        </p:nvGraphicFramePr>
        <p:xfrm>
          <a:off x="1981200" y="1447800"/>
          <a:ext cx="8229600" cy="4279392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Simptom recidiva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Strategije oporavka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Osećanja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nemoći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bespomoćnosti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Samosažaljevanje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Misli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o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društvenom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napijanju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EE8658-2655-4F88-BA65-C58B45EFB3F7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4"/>
          <p:cNvSpPr>
            <a:spLocks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dirty="0">
                <a:solidFill>
                  <a:schemeClr val="tx2"/>
                </a:solidFill>
              </a:rPr>
              <a:t>37 </a:t>
            </a:r>
            <a:r>
              <a:rPr lang="en-US" sz="4400" dirty="0" err="1">
                <a:solidFill>
                  <a:schemeClr val="tx2"/>
                </a:solidFill>
              </a:rPr>
              <a:t>Simptomi</a:t>
            </a:r>
            <a:r>
              <a:rPr lang="en-US" sz="4400" dirty="0">
                <a:solidFill>
                  <a:schemeClr val="tx2"/>
                </a:solidFill>
              </a:rPr>
              <a:t> </a:t>
            </a:r>
            <a:r>
              <a:rPr lang="en-US" sz="4400" dirty="0" err="1">
                <a:solidFill>
                  <a:schemeClr val="tx2"/>
                </a:solidFill>
              </a:rPr>
              <a:t>recidiva</a:t>
            </a:r>
            <a:endParaRPr lang="en-US" sz="4400" dirty="0">
              <a:solidFill>
                <a:schemeClr val="tx2"/>
              </a:solidFill>
            </a:endParaRPr>
          </a:p>
        </p:txBody>
      </p:sp>
      <p:graphicFrame>
        <p:nvGraphicFramePr>
          <p:cNvPr id="75811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327293"/>
              </p:ext>
            </p:extLst>
          </p:nvPr>
        </p:nvGraphicFramePr>
        <p:xfrm>
          <a:off x="1981200" y="1371600"/>
          <a:ext cx="8229600" cy="4462272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Simptom recidiva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Strategije oporavka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Svesno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laganje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Potpuni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gubitak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samopouzdanja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Nerazumne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ozlojeđenosti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939B6A-A1D9-445A-8BD9-5D5E217707D9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4"/>
          <p:cNvSpPr>
            <a:spLocks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dirty="0">
                <a:solidFill>
                  <a:schemeClr val="tx2"/>
                </a:solidFill>
              </a:rPr>
              <a:t>37 </a:t>
            </a:r>
            <a:r>
              <a:rPr lang="en-US" sz="4400" dirty="0" err="1">
                <a:solidFill>
                  <a:schemeClr val="tx2"/>
                </a:solidFill>
              </a:rPr>
              <a:t>Simptomi</a:t>
            </a:r>
            <a:r>
              <a:rPr lang="en-US" sz="4400" dirty="0">
                <a:solidFill>
                  <a:schemeClr val="tx2"/>
                </a:solidFill>
              </a:rPr>
              <a:t> </a:t>
            </a:r>
            <a:r>
              <a:rPr lang="en-US" sz="4400" dirty="0" err="1">
                <a:solidFill>
                  <a:schemeClr val="tx2"/>
                </a:solidFill>
              </a:rPr>
              <a:t>recidiva</a:t>
            </a:r>
            <a:endParaRPr lang="en-US" sz="4400" dirty="0">
              <a:solidFill>
                <a:schemeClr val="tx2"/>
              </a:solidFill>
            </a:endParaRPr>
          </a:p>
        </p:txBody>
      </p:sp>
      <p:graphicFrame>
        <p:nvGraphicFramePr>
          <p:cNvPr id="76840" name="Group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807154"/>
              </p:ext>
            </p:extLst>
          </p:nvPr>
        </p:nvGraphicFramePr>
        <p:xfrm>
          <a:off x="1981200" y="1295400"/>
          <a:ext cx="8229600" cy="4474464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Simptom recidiva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Strategije oporavka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Prekid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svih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tretmana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(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oblika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lečenja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Poražavajuća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usamljenost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frustracija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bes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napetost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Početak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kontrolisanog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pijenja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425B25-004B-4DAE-ABBC-784E62A97C09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32"/>
          <p:cNvSpPr>
            <a:spLocks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dirty="0">
                <a:solidFill>
                  <a:schemeClr val="tx2"/>
                </a:solidFill>
              </a:rPr>
              <a:t>37 </a:t>
            </a:r>
            <a:r>
              <a:rPr lang="en-US" sz="4400" dirty="0" err="1">
                <a:solidFill>
                  <a:schemeClr val="tx2"/>
                </a:solidFill>
              </a:rPr>
              <a:t>Simptomi</a:t>
            </a:r>
            <a:r>
              <a:rPr lang="en-US" sz="4400" dirty="0">
                <a:solidFill>
                  <a:schemeClr val="tx2"/>
                </a:solidFill>
              </a:rPr>
              <a:t> </a:t>
            </a:r>
            <a:r>
              <a:rPr lang="en-US" sz="4400" dirty="0" err="1">
                <a:solidFill>
                  <a:schemeClr val="tx2"/>
                </a:solidFill>
              </a:rPr>
              <a:t>recidiva</a:t>
            </a:r>
            <a:endParaRPr lang="en-US" sz="4400" dirty="0">
              <a:solidFill>
                <a:schemeClr val="tx2"/>
              </a:solidFill>
            </a:endParaRPr>
          </a:p>
        </p:txBody>
      </p:sp>
      <p:graphicFrame>
        <p:nvGraphicFramePr>
          <p:cNvPr id="77884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489816"/>
              </p:ext>
            </p:extLst>
          </p:nvPr>
        </p:nvGraphicFramePr>
        <p:xfrm>
          <a:off x="1981200" y="1600200"/>
          <a:ext cx="8229600" cy="1548384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Simptom recidiva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Strategije oporavka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Gubitak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kontrole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2F4A5-D2F6-44E9-9E02-15B2529137F4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82296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chemeClr val="tx2">
                    <a:tint val="100000"/>
                    <a:satMod val="250000"/>
                  </a:schemeClr>
                </a:solidFill>
              </a:rPr>
              <a:t>Recidiv</a:t>
            </a:r>
            <a:r>
              <a:rPr lang="en-US" dirty="0">
                <a:solidFill>
                  <a:schemeClr val="tx2">
                    <a:tint val="100000"/>
                    <a:satMod val="250000"/>
                  </a:schemeClr>
                </a:solidFill>
              </a:rPr>
              <a:t> &amp; </a:t>
            </a:r>
            <a:r>
              <a:rPr lang="en-US" dirty="0" err="1">
                <a:solidFill>
                  <a:schemeClr val="tx2">
                    <a:tint val="100000"/>
                    <a:satMod val="250000"/>
                  </a:schemeClr>
                </a:solidFill>
              </a:rPr>
              <a:t>Oporavak</a:t>
            </a:r>
            <a:endParaRPr lang="en-US" dirty="0">
              <a:solidFill>
                <a:schemeClr val="tx2">
                  <a:tint val="100000"/>
                  <a:satMod val="250000"/>
                </a:schemeClr>
              </a:solidFill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predvidljivi</a:t>
            </a:r>
            <a:r>
              <a:rPr lang="en-US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simptomi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upozoravajućih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znakova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koji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prethode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povratku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alkoholu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drugim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zavisnostima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Potrebno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 da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razvijemo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strategije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intervencije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rešavanje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ovih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simptoma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odmah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bismo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sprečili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zapadanje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recidiv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21414D-A9B0-4015-B74B-68BDFCF2F9E9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533400"/>
            <a:ext cx="8229600" cy="57610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r-Latn-R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Recidiv i oporavak su kao pokušavanje da sklopimo slagalicu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je komplikovano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Potrebna nam je pomoć da složimo delove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Nisu svi recidivi i oporavak isti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Principi recidiva i oporavka su slični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B50AEE-A77A-4529-8EC8-43AFB5B658F5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</a:t>
            </a:r>
            <a:endParaRPr lang="en-US" dirty="0"/>
          </a:p>
        </p:txBody>
      </p:sp>
      <p:pic>
        <p:nvPicPr>
          <p:cNvPr id="6" name="Picture 8" descr="MCj024582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10600" y="2133600"/>
            <a:ext cx="2941901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359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52" y="-457200"/>
            <a:ext cx="5499435" cy="777701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4097A7-0CC8-4B37-BB74-928581C9D395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71476" y="-381000"/>
            <a:ext cx="5939524" cy="816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05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atMod val="250000"/>
                  </a:schemeClr>
                </a:solidFill>
              </a:rPr>
              <a:t>37 </a:t>
            </a:r>
            <a:r>
              <a:rPr lang="sr-Latn-RS" dirty="0">
                <a:solidFill>
                  <a:schemeClr val="tx2">
                    <a:tint val="100000"/>
                    <a:satMod val="250000"/>
                  </a:schemeClr>
                </a:solidFill>
              </a:rPr>
              <a:t>Simptomi recidiva</a:t>
            </a:r>
            <a:endParaRPr lang="en-US" dirty="0">
              <a:solidFill>
                <a:schemeClr val="tx2">
                  <a:tint val="100000"/>
                  <a:satMod val="250000"/>
                </a:schemeClr>
              </a:solidFill>
            </a:endParaRPr>
          </a:p>
        </p:txBody>
      </p:sp>
      <p:graphicFrame>
        <p:nvGraphicFramePr>
          <p:cNvPr id="85029" name="Group 37"/>
          <p:cNvGraphicFramePr>
            <a:graphicFrameLocks noGrp="1"/>
          </p:cNvGraphicFramePr>
          <p:nvPr>
            <p:ph type="tbl" idx="1"/>
          </p:nvPr>
        </p:nvGraphicFramePr>
        <p:xfrm>
          <a:off x="1981200" y="1600200"/>
          <a:ext cx="8229600" cy="4706112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Simptom recidiva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CC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Strategije oporavka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Bojazan za dobrobit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Videti sebe kao dete Božije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Prihvatiti način kako me Bog stvorio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Razviti stav zahvalnosti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Zahvaliti Bogu za svakodnevno snabdevanje.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BFB04E-EE51-4442-BEAA-CD321E02D15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4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atMod val="250000"/>
                  </a:schemeClr>
                </a:solidFill>
              </a:rPr>
              <a:t>37 </a:t>
            </a:r>
            <a:r>
              <a:rPr lang="sr-Latn-RS" dirty="0">
                <a:solidFill>
                  <a:schemeClr val="tx2">
                    <a:tint val="100000"/>
                    <a:satMod val="250000"/>
                  </a:schemeClr>
                </a:solidFill>
              </a:rPr>
              <a:t>Simptomi recidiva</a:t>
            </a:r>
            <a:endParaRPr lang="en-US" dirty="0">
              <a:solidFill>
                <a:schemeClr val="tx2">
                  <a:tint val="100000"/>
                  <a:satMod val="250000"/>
                </a:schemeClr>
              </a:solidFill>
            </a:endParaRPr>
          </a:p>
        </p:txBody>
      </p:sp>
      <p:graphicFrame>
        <p:nvGraphicFramePr>
          <p:cNvPr id="86051" name="Group 35"/>
          <p:cNvGraphicFramePr>
            <a:graphicFrameLocks noGrp="1"/>
          </p:cNvGraphicFramePr>
          <p:nvPr>
            <p:ph type="tbl" idx="1"/>
          </p:nvPr>
        </p:nvGraphicFramePr>
        <p:xfrm>
          <a:off x="1981200" y="1600200"/>
          <a:ext cx="8229600" cy="4279392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Simptom recidiva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CC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Strategije oporavka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Poricanje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Živeti u istini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Učiti napamet stihove.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Samo-popis lažnih uverenja.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Osoba kojoj ću biti odgovoran/na koja će govoriti istinu.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7539E1-8E6E-47F9-9DAF-F0B9738A1F6F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25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atMod val="250000"/>
                  </a:schemeClr>
                </a:solidFill>
              </a:rPr>
              <a:t>37 </a:t>
            </a:r>
            <a:r>
              <a:rPr lang="sr-Latn-RS" dirty="0">
                <a:solidFill>
                  <a:schemeClr val="tx2">
                    <a:tint val="100000"/>
                    <a:satMod val="250000"/>
                  </a:schemeClr>
                </a:solidFill>
              </a:rPr>
              <a:t>Simptomi recidiva</a:t>
            </a:r>
            <a:endParaRPr lang="en-US" dirty="0">
              <a:solidFill>
                <a:schemeClr val="tx2">
                  <a:tint val="100000"/>
                  <a:satMod val="250000"/>
                </a:schemeClr>
              </a:solidFill>
            </a:endParaRPr>
          </a:p>
        </p:txBody>
      </p:sp>
      <p:graphicFrame>
        <p:nvGraphicFramePr>
          <p:cNvPr id="87073" name="Group 33"/>
          <p:cNvGraphicFramePr>
            <a:graphicFrameLocks noGrp="1"/>
          </p:cNvGraphicFramePr>
          <p:nvPr>
            <p:ph type="tbl" idx="1"/>
          </p:nvPr>
        </p:nvGraphicFramePr>
        <p:xfrm>
          <a:off x="1981200" y="1600200"/>
          <a:ext cx="8534400" cy="3852672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Simptom recidiva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CC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charset="0"/>
                        </a:rPr>
                        <a:t>Strategije oporavka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Nepokolebljiva posvećenost trezvenosti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Zdrava posvećenost trezvenosti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Iskrenost o mogućnosti recidiva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Potreba za granicama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Razumeti okidače u mom životu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AB28FA-D752-411E-8222-793314690A20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1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8229600" cy="472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</a:rPr>
              <a:t>Poglavlje</a:t>
            </a:r>
            <a:r>
              <a:rPr lang="en-US" dirty="0">
                <a:solidFill>
                  <a:schemeClr val="tx1"/>
                </a:solidFill>
              </a:rPr>
              <a:t> 3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Put do </a:t>
            </a:r>
            <a:r>
              <a:rPr lang="en-US" dirty="0" err="1">
                <a:solidFill>
                  <a:schemeClr val="tx1"/>
                </a:solidFill>
              </a:rPr>
              <a:t>zavisnosti</a:t>
            </a:r>
            <a:r>
              <a:rPr lang="en-US" dirty="0">
                <a:solidFill>
                  <a:schemeClr val="tx1"/>
                </a:solidFill>
              </a:rPr>
              <a:t>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životno-kontrolišućih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problemams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690FB8-DBE4-4816-B19F-98597BDCF3D9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533401"/>
            <a:ext cx="1950482" cy="21747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folHlink"/>
                </a:solidFill>
              </a:rPr>
              <a:t>3 </a:t>
            </a:r>
            <a:r>
              <a:rPr lang="en-US" sz="4000" dirty="0" err="1">
                <a:solidFill>
                  <a:schemeClr val="folHlink"/>
                </a:solidFill>
              </a:rPr>
              <a:t>glavne</a:t>
            </a:r>
            <a:r>
              <a:rPr lang="en-US" sz="4000" dirty="0">
                <a:solidFill>
                  <a:schemeClr val="folHlink"/>
                </a:solidFill>
              </a:rPr>
              <a:t> </a:t>
            </a:r>
            <a:r>
              <a:rPr lang="en-US" sz="4000" dirty="0" err="1">
                <a:solidFill>
                  <a:schemeClr val="folHlink"/>
                </a:solidFill>
              </a:rPr>
              <a:t>karakteristike</a:t>
            </a:r>
            <a:r>
              <a:rPr lang="en-US" sz="4000" dirty="0">
                <a:solidFill>
                  <a:schemeClr val="folHlink"/>
                </a:solidFill>
              </a:rPr>
              <a:t> </a:t>
            </a:r>
            <a:r>
              <a:rPr lang="en-US" sz="4000" dirty="0" err="1">
                <a:solidFill>
                  <a:schemeClr val="folHlink"/>
                </a:solidFill>
              </a:rPr>
              <a:t>onih</a:t>
            </a:r>
            <a:r>
              <a:rPr lang="en-US" sz="4000" dirty="0">
                <a:solidFill>
                  <a:schemeClr val="folHlink"/>
                </a:solidFill>
              </a:rPr>
              <a:t> </a:t>
            </a:r>
            <a:r>
              <a:rPr lang="en-US" sz="4000" dirty="0" err="1">
                <a:solidFill>
                  <a:schemeClr val="folHlink"/>
                </a:solidFill>
              </a:rPr>
              <a:t>na</a:t>
            </a:r>
            <a:r>
              <a:rPr lang="en-US" sz="4000" dirty="0">
                <a:solidFill>
                  <a:schemeClr val="folHlink"/>
                </a:solidFill>
              </a:rPr>
              <a:t> </a:t>
            </a:r>
            <a:r>
              <a:rPr lang="en-US" sz="4000" dirty="0" err="1">
                <a:solidFill>
                  <a:schemeClr val="folHlink"/>
                </a:solidFill>
              </a:rPr>
              <a:t>putu</a:t>
            </a:r>
            <a:r>
              <a:rPr lang="en-US" sz="4000" dirty="0">
                <a:solidFill>
                  <a:schemeClr val="folHlink"/>
                </a:solidFill>
              </a:rPr>
              <a:t> </a:t>
            </a:r>
            <a:r>
              <a:rPr lang="en-US" sz="4000" dirty="0" err="1">
                <a:solidFill>
                  <a:schemeClr val="folHlink"/>
                </a:solidFill>
              </a:rPr>
              <a:t>ka</a:t>
            </a:r>
            <a:r>
              <a:rPr lang="en-US" sz="4000" dirty="0">
                <a:solidFill>
                  <a:schemeClr val="folHlink"/>
                </a:solidFill>
              </a:rPr>
              <a:t> </a:t>
            </a:r>
            <a:r>
              <a:rPr lang="en-US" sz="4000" dirty="0" err="1">
                <a:solidFill>
                  <a:schemeClr val="folHlink"/>
                </a:solidFill>
              </a:rPr>
              <a:t>zavisnostima</a:t>
            </a:r>
            <a:endParaRPr lang="en-US" sz="4000" dirty="0">
              <a:solidFill>
                <a:schemeClr val="folHlink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ct val="50000"/>
              </a:spcAft>
              <a:buFontTx/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	Oni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b="1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lažnim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uverenjima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Aft>
                <a:spcPct val="50000"/>
              </a:spcAft>
              <a:buFontTx/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	Oni ne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rešavaju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b="1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način koji Bog želi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Aft>
                <a:spcPct val="50000"/>
              </a:spcAft>
              <a:buFontTx/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	Oni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 </a:t>
            </a:r>
            <a:r>
              <a:rPr lang="en-US" b="1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disfunkcionalnim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odnosima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797A5B-A731-4B6D-8452-81B8BD968BE1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chemeClr val="tx2">
                    <a:tint val="100000"/>
                    <a:satMod val="250000"/>
                  </a:schemeClr>
                </a:solidFill>
              </a:rPr>
              <a:t>Šta</a:t>
            </a:r>
            <a:r>
              <a:rPr lang="en-US" dirty="0">
                <a:solidFill>
                  <a:schemeClr val="tx2">
                    <a:tint val="100000"/>
                    <a:satMod val="250000"/>
                  </a:schemeClr>
                </a:solidFill>
              </a:rPr>
              <a:t> je </a:t>
            </a:r>
            <a:r>
              <a:rPr lang="en-US" dirty="0" err="1">
                <a:solidFill>
                  <a:schemeClr val="tx2">
                    <a:tint val="100000"/>
                    <a:satMod val="250000"/>
                  </a:schemeClr>
                </a:solidFill>
              </a:rPr>
              <a:t>zavisnost</a:t>
            </a:r>
            <a:r>
              <a:rPr lang="en-US" dirty="0">
                <a:solidFill>
                  <a:schemeClr val="tx2">
                    <a:tint val="100000"/>
                    <a:satMod val="250000"/>
                  </a:schemeClr>
                </a:solidFill>
              </a:rPr>
              <a:t> (</a:t>
            </a:r>
            <a:r>
              <a:rPr lang="en-US" dirty="0" err="1">
                <a:solidFill>
                  <a:schemeClr val="tx2">
                    <a:tint val="100000"/>
                    <a:satMod val="250000"/>
                  </a:schemeClr>
                </a:solidFill>
              </a:rPr>
              <a:t>adikcija</a:t>
            </a:r>
            <a:r>
              <a:rPr lang="en-US" dirty="0">
                <a:solidFill>
                  <a:schemeClr val="tx2">
                    <a:tint val="100000"/>
                    <a:satMod val="250000"/>
                  </a:schemeClr>
                </a:solidFill>
              </a:rPr>
              <a:t>)?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Naziv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zavisnost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je u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suštini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adikcija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  <a:p>
            <a:pPr eaLnBrk="1" hangingPunct="1">
              <a:buFontTx/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Jeff Van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Vonderan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en-US" b="1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Hemijska</a:t>
            </a:r>
            <a:r>
              <a:rPr lang="en-US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zavisnost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stanje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koje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rezultuje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većeg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okretanja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hemijskoj</a:t>
            </a:r>
            <a:r>
              <a:rPr lang="en-US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upotrebi</a:t>
            </a:r>
            <a:r>
              <a:rPr lang="en-US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bi se zadovoljile životne potrebe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17D890-E4B5-4B3D-A247-C9D11DE42FA2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752600"/>
            <a:ext cx="8229600" cy="4541838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Bogo-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zavisnost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stanje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koje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rezultuje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procesa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sve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većeg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okretanja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4000" b="1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Bogu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bi se zadovoljile životne potrebe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US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A8EFA0-65EE-4555-92EE-C05BD20BA896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chemeClr val="tx2"/>
                </a:solidFill>
              </a:rPr>
              <a:t>Kako se osoba zarobi u zavisnost</a:t>
            </a:r>
            <a:r>
              <a:rPr lang="en-US" dirty="0">
                <a:solidFill>
                  <a:schemeClr val="tx2"/>
                </a:solidFill>
              </a:rPr>
              <a:t>?</a:t>
            </a:r>
          </a:p>
        </p:txBody>
      </p:sp>
      <p:pic>
        <p:nvPicPr>
          <p:cNvPr id="38915" name="Picture 4" descr="Painter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0464" y="2286001"/>
            <a:ext cx="4791075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7A8F62-8FAB-4BD5-822B-59E56A8D1096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82296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chemeClr val="tx2"/>
                </a:solidFill>
              </a:rPr>
              <a:t>Četiri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etape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zavisnosti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76400"/>
            <a:ext cx="9296400" cy="4618038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	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Eksperimentisanje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eaLnBrk="1" hangingPunct="1">
              <a:buFontTx/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eaLnBrk="1" hangingPunct="1">
              <a:buFontTx/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	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Društvena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upotreba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eaLnBrk="1" hangingPunct="1">
              <a:buFontTx/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eaLnBrk="1" hangingPunct="1">
              <a:buFontTx/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	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Štetna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zloupotreba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(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Svakodnevna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preokupacija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457200" indent="-457200" eaLnBrk="1" hangingPunct="1">
              <a:buFontTx/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eaLnBrk="1" hangingPunct="1">
              <a:buFontTx/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	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Koristi da bi se osećao/la normalno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C4C85F-749E-400C-9090-A0A32D2C2B2D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>
                <a:solidFill>
                  <a:schemeClr val="tx1"/>
                </a:solidFill>
              </a:rPr>
              <a:t>Poglavlje</a:t>
            </a:r>
            <a:r>
              <a:rPr lang="en-US" dirty="0">
                <a:solidFill>
                  <a:schemeClr val="tx1"/>
                </a:solidFill>
              </a:rPr>
              <a:t> 1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err="1">
                <a:solidFill>
                  <a:schemeClr val="tx1"/>
                </a:solidFill>
              </a:rPr>
              <a:t>Uvod</a:t>
            </a:r>
            <a:r>
              <a:rPr lang="en-US" dirty="0">
                <a:solidFill>
                  <a:schemeClr val="tx1"/>
                </a:solidFill>
              </a:rPr>
              <a:t> u </a:t>
            </a:r>
            <a:r>
              <a:rPr lang="en-US" dirty="0" err="1">
                <a:solidFill>
                  <a:schemeClr val="tx1"/>
                </a:solidFill>
              </a:rPr>
              <a:t>recidiv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Četiri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glavna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pitanja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razumevanje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recidiva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Clr>
                <a:schemeClr val="accent3">
                  <a:lumMod val="75000"/>
                </a:schemeClr>
              </a:buClr>
              <a:buSzPct val="100000"/>
              <a:buFont typeface="Wingdings 2" pitchFamily="18" charset="2"/>
              <a:buAutoNum type="arabi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Recidiv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Clr>
                <a:schemeClr val="accent3">
                  <a:lumMod val="75000"/>
                </a:schemeClr>
              </a:buClr>
              <a:buSzPct val="100000"/>
              <a:buFont typeface="Wingdings 2" pitchFamily="18" charset="2"/>
              <a:buAutoNum type="arabi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Zavisnost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Clr>
                <a:schemeClr val="accent3">
                  <a:lumMod val="75000"/>
                </a:schemeClr>
              </a:buClr>
              <a:buSzPct val="100000"/>
              <a:buFont typeface="Wingdings 2" pitchFamily="18" charset="2"/>
              <a:buAutoNum type="arabi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Oporavak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Clr>
                <a:schemeClr val="accent3">
                  <a:lumMod val="75000"/>
                </a:schemeClr>
              </a:buClr>
              <a:buSzPct val="100000"/>
              <a:buFont typeface="Wingdings 2" pitchFamily="18" charset="2"/>
              <a:buAutoNum type="arabi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Zdravo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življenje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Wingdings 2" pitchFamily="18" charset="2"/>
              <a:buAutoNum type="arabicPeriod"/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E3319B-6B6A-482F-ABE8-59305AB3FB2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762001"/>
            <a:ext cx="8229600" cy="5364163"/>
          </a:xfrm>
        </p:spPr>
        <p:txBody>
          <a:bodyPr/>
          <a:lstStyle/>
          <a:p>
            <a:pPr eaLnBrk="1" hangingPunct="1">
              <a:spcAft>
                <a:spcPct val="750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Oni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fizički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psihološki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zavisni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od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supstance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ponašanja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eaLnBrk="1" hangingPunct="1">
              <a:spcAft>
                <a:spcPct val="750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Oni se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osećaju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normalno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kada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naduvani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Kada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nisu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naduvani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osećaju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bolesno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fizički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emotivno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osećaju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neprikladno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osim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nisu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naduvani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</a:p>
          <a:p>
            <a:pPr eaLnBrk="1" hangingPunct="1"/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Oni osećaju mir samo kada su naduvani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AB167-C084-4FDD-B0A1-46BBA64596C3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22399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err="1">
                <a:solidFill>
                  <a:schemeClr val="tx2">
                    <a:tint val="100000"/>
                    <a:satMod val="250000"/>
                  </a:schemeClr>
                </a:solidFill>
              </a:rPr>
              <a:t>Dve</a:t>
            </a:r>
            <a:r>
              <a:rPr lang="en-US" sz="4000" dirty="0">
                <a:solidFill>
                  <a:schemeClr val="tx2">
                    <a:tint val="100000"/>
                    <a:satMod val="2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2">
                    <a:tint val="100000"/>
                    <a:satMod val="250000"/>
                  </a:schemeClr>
                </a:solidFill>
              </a:rPr>
              <a:t>vrste</a:t>
            </a:r>
            <a:r>
              <a:rPr lang="en-US" sz="4000" dirty="0">
                <a:solidFill>
                  <a:schemeClr val="tx2">
                    <a:tint val="100000"/>
                    <a:satMod val="2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2">
                    <a:tint val="100000"/>
                    <a:satMod val="250000"/>
                  </a:schemeClr>
                </a:solidFill>
              </a:rPr>
              <a:t>oštećenja</a:t>
            </a:r>
            <a:r>
              <a:rPr lang="en-US" sz="4000" dirty="0">
                <a:solidFill>
                  <a:schemeClr val="tx2">
                    <a:tint val="100000"/>
                    <a:satMod val="2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2">
                    <a:tint val="100000"/>
                    <a:satMod val="250000"/>
                  </a:schemeClr>
                </a:solidFill>
              </a:rPr>
              <a:t>koje</a:t>
            </a:r>
            <a:r>
              <a:rPr lang="en-US" sz="4000" dirty="0">
                <a:solidFill>
                  <a:schemeClr val="tx2">
                    <a:tint val="100000"/>
                    <a:satMod val="2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2">
                    <a:tint val="100000"/>
                    <a:satMod val="250000"/>
                  </a:schemeClr>
                </a:solidFill>
              </a:rPr>
              <a:t>mogu</a:t>
            </a:r>
            <a:r>
              <a:rPr lang="en-US" sz="4000" dirty="0">
                <a:solidFill>
                  <a:schemeClr val="tx2">
                    <a:tint val="100000"/>
                    <a:satMod val="2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2">
                    <a:tint val="100000"/>
                    <a:satMod val="250000"/>
                  </a:schemeClr>
                </a:solidFill>
              </a:rPr>
              <a:t>staviti</a:t>
            </a:r>
            <a:r>
              <a:rPr lang="en-US" sz="4000" dirty="0">
                <a:solidFill>
                  <a:schemeClr val="tx2">
                    <a:tint val="100000"/>
                    <a:satMod val="2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2">
                    <a:tint val="100000"/>
                    <a:satMod val="250000"/>
                  </a:schemeClr>
                </a:solidFill>
              </a:rPr>
              <a:t>osobu</a:t>
            </a:r>
            <a:r>
              <a:rPr lang="en-US" sz="4000" dirty="0">
                <a:solidFill>
                  <a:schemeClr val="tx2">
                    <a:tint val="100000"/>
                    <a:satMod val="250000"/>
                  </a:schemeClr>
                </a:solidFill>
              </a:rPr>
              <a:t> u </a:t>
            </a:r>
            <a:r>
              <a:rPr lang="en-US" sz="4000" dirty="0" err="1">
                <a:solidFill>
                  <a:schemeClr val="tx2">
                    <a:tint val="100000"/>
                    <a:satMod val="250000"/>
                  </a:schemeClr>
                </a:solidFill>
              </a:rPr>
              <a:t>položaj</a:t>
            </a:r>
            <a:r>
              <a:rPr lang="en-US" sz="4000" dirty="0">
                <a:solidFill>
                  <a:schemeClr val="tx2">
                    <a:tint val="100000"/>
                    <a:satMod val="250000"/>
                  </a:schemeClr>
                </a:solidFill>
              </a:rPr>
              <a:t> da </a:t>
            </a:r>
            <a:r>
              <a:rPr lang="en-US" sz="4000" dirty="0" err="1">
                <a:solidFill>
                  <a:schemeClr val="tx2">
                    <a:tint val="100000"/>
                    <a:satMod val="250000"/>
                  </a:schemeClr>
                </a:solidFill>
              </a:rPr>
              <a:t>krene</a:t>
            </a:r>
            <a:r>
              <a:rPr lang="en-US" sz="4000" dirty="0">
                <a:solidFill>
                  <a:schemeClr val="tx2">
                    <a:tint val="100000"/>
                    <a:satMod val="2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2">
                    <a:tint val="100000"/>
                    <a:satMod val="250000"/>
                  </a:schemeClr>
                </a:solidFill>
              </a:rPr>
              <a:t>putem</a:t>
            </a:r>
            <a:r>
              <a:rPr lang="en-US" sz="4000" dirty="0">
                <a:solidFill>
                  <a:schemeClr val="tx2">
                    <a:tint val="100000"/>
                    <a:satMod val="2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2">
                    <a:tint val="100000"/>
                    <a:satMod val="250000"/>
                  </a:schemeClr>
                </a:solidFill>
              </a:rPr>
              <a:t>zavisnosti</a:t>
            </a:r>
            <a:r>
              <a:rPr lang="en-US" sz="4000" dirty="0">
                <a:solidFill>
                  <a:schemeClr val="tx2">
                    <a:tint val="100000"/>
                    <a:satMod val="250000"/>
                  </a:schemeClr>
                </a:solidFill>
              </a:rPr>
              <a:t> (</a:t>
            </a:r>
            <a:r>
              <a:rPr lang="en-US" sz="4000" dirty="0" err="1">
                <a:solidFill>
                  <a:schemeClr val="tx2">
                    <a:tint val="100000"/>
                    <a:satMod val="250000"/>
                  </a:schemeClr>
                </a:solidFill>
              </a:rPr>
              <a:t>adikcije</a:t>
            </a:r>
            <a:r>
              <a:rPr lang="en-US" sz="4000" dirty="0">
                <a:solidFill>
                  <a:schemeClr val="tx2">
                    <a:tint val="100000"/>
                    <a:satMod val="250000"/>
                  </a:schemeClr>
                </a:solidFill>
              </a:rPr>
              <a:t>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2590801"/>
            <a:ext cx="8229600" cy="3611563"/>
          </a:xfrm>
        </p:spPr>
        <p:txBody>
          <a:bodyPr/>
          <a:lstStyle/>
          <a:p>
            <a:pPr marL="609600" indent="-609600" eaLnBrk="1" hangingPunct="1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	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Oštećenje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od  </a:t>
            </a:r>
            <a:r>
              <a:rPr lang="en-US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zanemarivanja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609600" indent="-609600" eaLnBrk="1" hangingPunct="1">
              <a:buFontTx/>
              <a:buAutoNum type="arabicPeriod"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	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Oštećenje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od  </a:t>
            </a:r>
            <a:r>
              <a:rPr lang="en-US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loših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stvari koje su ti se dešavale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609600" indent="-609600" eaLnBrk="1" hangingPunct="1">
              <a:buFontTx/>
              <a:buAutoNum type="arabicPeriod"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buNone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ide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putem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zavisnosti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put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samo-lečenja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5E1E60-341B-48B7-A657-63209F40B7E8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Pitanje</a:t>
            </a:r>
            <a:r>
              <a:rPr lang="en-US" dirty="0"/>
              <a:t> </a:t>
            </a:r>
            <a:r>
              <a:rPr lang="en-US" dirty="0" err="1"/>
              <a:t>preuzimanja</a:t>
            </a:r>
            <a:r>
              <a:rPr lang="en-US" dirty="0"/>
              <a:t> </a:t>
            </a:r>
            <a:r>
              <a:rPr lang="en-US" dirty="0" err="1"/>
              <a:t>odgovornosti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postupke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4097A7-0CC8-4B37-BB74-928581C9D395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2" b="15213"/>
          <a:stretch/>
        </p:blipFill>
        <p:spPr bwMode="auto">
          <a:xfrm>
            <a:off x="1981201" y="3505200"/>
            <a:ext cx="3840321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533400"/>
            <a:ext cx="7848600" cy="1524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dirty="0">
                <a:solidFill>
                  <a:schemeClr val="tx2"/>
                </a:solidFill>
              </a:rPr>
              <a:t>Poglavlje</a:t>
            </a:r>
            <a:r>
              <a:rPr lang="en-US" dirty="0">
                <a:solidFill>
                  <a:schemeClr val="tx2"/>
                </a:solidFill>
              </a:rPr>
              <a:t> 4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sr-Latn-RS" dirty="0">
                <a:solidFill>
                  <a:schemeClr val="tx2"/>
                </a:solidFill>
              </a:rPr>
              <a:t>Oporavak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2514600"/>
            <a:ext cx="8229600" cy="4114800"/>
          </a:xfrm>
        </p:spPr>
        <p:txBody>
          <a:bodyPr/>
          <a:lstStyle/>
          <a:p>
            <a:pPr marL="609600" indent="-609600" eaLnBrk="1" hangingPunct="1">
              <a:buNone/>
            </a:pPr>
            <a:endParaRPr lang="en-US" sz="1800" b="1" dirty="0"/>
          </a:p>
          <a:p>
            <a:pPr marL="609600" indent="-609600" algn="ctr" eaLnBrk="1" hangingPunct="1">
              <a:buNone/>
            </a:pPr>
            <a:r>
              <a:rPr lang="sr-Latn-R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 </a:t>
            </a: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sr-Latn-R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dosezanja dna</a:t>
            </a: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</a:p>
          <a:p>
            <a:pPr marL="609600" indent="-609600" algn="ctr" eaLnBrk="1" hangingPunct="1">
              <a:buNone/>
            </a:pPr>
            <a:r>
              <a:rPr lang="sr-Latn-R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 nego što dobiju pomoć</a:t>
            </a: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609600" indent="-609600" eaLnBrk="1" hangingPunct="1">
              <a:buNone/>
            </a:pPr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algn="ctr" eaLnBrk="1" hangingPunct="1">
              <a:buNone/>
            </a:pPr>
            <a:r>
              <a:rPr lang="sr-Latn-R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Bol podstiče promenu</a:t>
            </a: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sz="1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B6F9CD-D43B-4A53-A077-96CC194BAEB0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6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chemeClr val="tx2"/>
                </a:solidFill>
              </a:rPr>
              <a:t>Temelj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za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oporavak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 	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Zaustaviti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adiktivno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zavisničko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ponašanje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spcAft>
                <a:spcPct val="20000"/>
              </a:spcAft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 	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Komunicirati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nadu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stvarnom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promenom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spcAft>
                <a:spcPct val="20000"/>
              </a:spcAft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	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Uspostaviti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lični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odnos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Isusom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spcAft>
                <a:spcPct val="20000"/>
              </a:spcAft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	Koji je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Božiji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stav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povređivanju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ljudi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145:14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4A5430-CC43-4441-B4B1-448D69A3987B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609601"/>
            <a:ext cx="8229600" cy="5516563"/>
          </a:xfrm>
        </p:spPr>
        <p:txBody>
          <a:bodyPr>
            <a:normAutofit/>
          </a:bodyPr>
          <a:lstStyle/>
          <a:p>
            <a:pPr marL="609600" indent="-609600" eaLnBrk="1" fontAlgn="auto" hangingPunct="1">
              <a:spcAft>
                <a:spcPts val="0"/>
              </a:spcAft>
              <a:buNone/>
              <a:defRPr/>
            </a:pPr>
            <a:endParaRPr lang="en-US" sz="1800" b="1" dirty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sr-Latn-RS" sz="4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Razlika između</a:t>
            </a:r>
            <a:r>
              <a:rPr lang="en-US" sz="4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RS" sz="4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obnavljanja tvog odnosa sa Isusom i vraćanja na radno mesto u službi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fontAlgn="auto" hangingPunct="1">
              <a:spcAft>
                <a:spcPct val="20000"/>
              </a:spcAft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 	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Isus – neposredno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 marL="609600" indent="-609600" eaLnBrk="1" fontAlgn="auto" hangingPunct="1">
              <a:spcAft>
                <a:spcPct val="20000"/>
              </a:spcAft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 	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Pripravnik ili mlađe osoblje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fontAlgn="auto" hangingPunct="1">
              <a:spcAft>
                <a:spcPct val="20000"/>
              </a:spcAft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	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Duhovni vođa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4F1FD2-5118-4590-9FB5-11CB61F75035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21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304800"/>
            <a:ext cx="9372600" cy="5516563"/>
          </a:xfrm>
        </p:spPr>
        <p:txBody>
          <a:bodyPr>
            <a:normAutofit/>
          </a:bodyPr>
          <a:lstStyle/>
          <a:p>
            <a:pPr marL="609600" indent="-609600" eaLnBrk="1" fontAlgn="auto" hangingPunct="1">
              <a:spcAft>
                <a:spcPts val="0"/>
              </a:spcAft>
              <a:buNone/>
              <a:defRPr/>
            </a:pPr>
            <a:endParaRPr lang="en-US" sz="1800" b="1" dirty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sr-Latn-RS" sz="4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Vraćanje na radno mesto u službi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fontAlgn="auto" hangingPunct="1">
              <a:spcAft>
                <a:spcPct val="20000"/>
              </a:spcAft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 	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Učini proces vraćanja tako teškim da oni </a:t>
            </a:r>
            <a:r>
              <a:rPr lang="sr-Latn-R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žele da to učine.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fontAlgn="auto" hangingPunct="1">
              <a:spcAft>
                <a:spcPct val="20000"/>
              </a:spcAft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 	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Zašto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609600" indent="-609600" eaLnBrk="1" fontAlgn="auto" hangingPunct="1">
              <a:spcAft>
                <a:spcPct val="20000"/>
              </a:spcAft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	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Želimo da oni to učine samo ako su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100% 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posvećeni procesu vraćanja na položaj (radno mesto).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fontAlgn="auto" hangingPunct="1">
              <a:spcAft>
                <a:spcPct val="20000"/>
              </a:spcAft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	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Ako je proces vraćanja na položaj previše jedostavan, oni će verovatno napraviti samo površne promene, ne duboke promene srca.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4F1FD2-5118-4590-9FB5-11CB61F75035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62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524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chemeClr val="accent4"/>
                </a:solidFill>
              </a:rPr>
              <a:t>Četiri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 err="1">
                <a:solidFill>
                  <a:schemeClr val="accent4"/>
                </a:solidFill>
              </a:rPr>
              <a:t>ključa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 err="1">
                <a:solidFill>
                  <a:schemeClr val="accent4"/>
                </a:solidFill>
              </a:rPr>
              <a:t>za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 err="1">
                <a:solidFill>
                  <a:schemeClr val="accent4"/>
                </a:solidFill>
              </a:rPr>
              <a:t>oporavak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2362200" y="1752600"/>
            <a:ext cx="8229600" cy="4114800"/>
          </a:xfrm>
        </p:spPr>
        <p:txBody>
          <a:bodyPr/>
          <a:lstStyle/>
          <a:p>
            <a:pPr marL="609600" indent="-609600" eaLnBrk="1" hangingPunct="1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	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Posvećenost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promeni</a:t>
            </a:r>
            <a:endParaRPr lang="en-US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buFontTx/>
              <a:buAutoNum type="arabicPeriod"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	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Posvećenost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odgovornosti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drugoj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osobi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buFontTx/>
              <a:buAutoNum type="arabicPeriod"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	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Posvećenost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Božijim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obećanjima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buFontTx/>
              <a:buAutoNum type="arabicPeriod"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buNone/>
            </a:pP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	</a:t>
            </a:r>
            <a:r>
              <a:rPr lang="en-US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Ključ</a:t>
            </a: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</a:t>
            </a: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oporavak</a:t>
            </a: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</a:t>
            </a:r>
            <a:r>
              <a:rPr lang="en-US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zahvalnost</a:t>
            </a:r>
            <a:endParaRPr lang="en-US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5BA42-C503-4F84-98CE-8465674848EB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609601"/>
            <a:ext cx="8229600" cy="5516563"/>
          </a:xfrm>
        </p:spPr>
        <p:txBody>
          <a:bodyPr>
            <a:normAutofit/>
          </a:bodyPr>
          <a:lstStyle/>
          <a:p>
            <a:pPr marL="609600" indent="-609600" eaLnBrk="1" fontAlgn="auto" hangingPunct="1">
              <a:spcAft>
                <a:spcPts val="0"/>
              </a:spcAft>
              <a:buNone/>
              <a:defRPr/>
            </a:pPr>
            <a:endParaRPr lang="en-US" sz="1800" b="1" dirty="0">
              <a:solidFill>
                <a:srgbClr val="FF0000"/>
              </a:solidFill>
            </a:endParaRPr>
          </a:p>
          <a:p>
            <a:pPr marL="609600" indent="-609600" eaLnBrk="1" fontAlgn="auto" hangingPunct="1">
              <a:spcAft>
                <a:spcPts val="0"/>
              </a:spcAft>
              <a:buNone/>
              <a:defRPr/>
            </a:pPr>
            <a:r>
              <a:rPr lang="en-US" sz="4000" b="1" dirty="0" err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Oporavak</a:t>
            </a:r>
            <a:r>
              <a:rPr lang="en-US" sz="4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često</a:t>
            </a:r>
            <a:r>
              <a:rPr lang="en-US" sz="4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obuhvata</a:t>
            </a:r>
            <a:r>
              <a:rPr lang="en-US" sz="4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 faze</a:t>
            </a:r>
          </a:p>
          <a:p>
            <a:pPr marL="609600" indent="-609600" eaLnBrk="1" fontAlgn="auto" hangingPunct="1">
              <a:spcAft>
                <a:spcPts val="0"/>
              </a:spcAft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fontAlgn="auto" hangingPunct="1">
              <a:spcAft>
                <a:spcPct val="20000"/>
              </a:spcAft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 	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Intervencija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fontAlgn="auto" hangingPunct="1">
              <a:spcAft>
                <a:spcPct val="20000"/>
              </a:spcAft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 	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Detoksikacija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fontAlgn="auto" hangingPunct="1">
              <a:spcAft>
                <a:spcPct val="20000"/>
              </a:spcAft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	</a:t>
            </a:r>
            <a:r>
              <a:rPr lang="sv-S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Učenje koraka ka zdravom življenju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fontAlgn="auto" hangingPunct="1">
              <a:spcAft>
                <a:spcPct val="20000"/>
              </a:spcAft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	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Prelaz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nazad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društvo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zdravo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življenje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postaje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4F1FD2-5118-4590-9FB5-11CB61F75035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82296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atMod val="250000"/>
                  </a:schemeClr>
                </a:solidFill>
              </a:rPr>
              <a:t>  </a:t>
            </a:r>
            <a:r>
              <a:rPr lang="en-US" dirty="0">
                <a:solidFill>
                  <a:schemeClr val="accent4"/>
                </a:solidFill>
              </a:rPr>
              <a:t>1. </a:t>
            </a:r>
            <a:r>
              <a:rPr lang="en-US" dirty="0" err="1">
                <a:solidFill>
                  <a:schemeClr val="accent4"/>
                </a:solidFill>
              </a:rPr>
              <a:t>Interven</a:t>
            </a:r>
            <a:r>
              <a:rPr lang="sr-Latn-RS" dirty="0">
                <a:solidFill>
                  <a:schemeClr val="accent4"/>
                </a:solidFill>
              </a:rPr>
              <a:t>cija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295400"/>
            <a:ext cx="10972800" cy="46180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Porodica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sastaje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osobom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je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motiviše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potraži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pomoć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Oni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prestaju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omogućavaju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osobu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problemom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nude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pogrešnu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vrstu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pomoći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Umesto da čekaju da osoba “dotakne dno”, oni “podižu dno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”.  </a:t>
            </a:r>
          </a:p>
          <a:p>
            <a:pPr eaLnBrk="1" hangingPunct="1">
              <a:lnSpc>
                <a:spcPct val="90000"/>
              </a:lnSpc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Vidi kurs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sr-Latn-R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 pomoći bližnjem koji ne želi pomoć“ (engl.“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Help a Loved One Who Doesn’t Want Help,”</a:t>
            </a:r>
            <a:r>
              <a:rPr lang="sr-Latn-R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za više detalja u vezi ovoga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Resurs na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www.iTeenChallenge.org: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they don’t want help   —</a:t>
            </a:r>
            <a:r>
              <a:rPr lang="sr-Latn-R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od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Dave Batty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C1D197-0B3C-45FB-9E2D-693D80E0DCA5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atMod val="250000"/>
                  </a:schemeClr>
                </a:solidFill>
              </a:rPr>
              <a:t>1. </a:t>
            </a:r>
            <a:r>
              <a:rPr lang="sr-Latn-RS" dirty="0">
                <a:solidFill>
                  <a:schemeClr val="tx2">
                    <a:tint val="100000"/>
                    <a:satMod val="250000"/>
                  </a:schemeClr>
                </a:solidFill>
              </a:rPr>
              <a:t>Recidiv (povratak u prethodno stanje)</a:t>
            </a:r>
            <a:endParaRPr lang="en-US" dirty="0">
              <a:solidFill>
                <a:schemeClr val="tx2">
                  <a:tint val="100000"/>
                  <a:satMod val="250000"/>
                </a:schemeClr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Šta je recidiv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eaLnBrk="1" hangingPunct="1"/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Koja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četiri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znaka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upozorenja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recidiva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eaLnBrk="1" hangingPunct="1"/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možete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sprečiti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recidiv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eaLnBrk="1" hangingPunct="1"/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trebalo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uradite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recidiv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desi?</a:t>
            </a:r>
          </a:p>
          <a:p>
            <a:pPr eaLnBrk="1" hangingPunct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biste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razumeli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recidiv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takođe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morate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razumeti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oporavak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70C030-A164-4A91-94A3-C18EF8BE6A58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4"/>
                </a:solidFill>
              </a:rPr>
              <a:t>2. </a:t>
            </a:r>
            <a:r>
              <a:rPr lang="en-US" dirty="0" err="1">
                <a:solidFill>
                  <a:schemeClr val="accent4"/>
                </a:solidFill>
              </a:rPr>
              <a:t>Deto</a:t>
            </a:r>
            <a:r>
              <a:rPr lang="sr-Latn-RS" dirty="0">
                <a:solidFill>
                  <a:schemeClr val="accent4"/>
                </a:solidFill>
              </a:rPr>
              <a:t>ksikacija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828800"/>
            <a:ext cx="8229600" cy="4465638"/>
          </a:xfrm>
        </p:spPr>
        <p:txBody>
          <a:bodyPr/>
          <a:lstStyle/>
          <a:p>
            <a:pPr eaLnBrk="1" hangingPunct="1">
              <a:spcAft>
                <a:spcPts val="2400"/>
              </a:spcAft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Detoksikacija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nije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oporavak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</a:p>
          <a:p>
            <a:pPr eaLnBrk="1" hangingPunct="1">
              <a:spcAft>
                <a:spcPts val="2400"/>
              </a:spcAft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je samo jedan od prvih koraka ka oporavku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</a:p>
          <a:p>
            <a:pPr eaLnBrk="1" hangingPunct="1">
              <a:spcAft>
                <a:spcPts val="24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jednostavno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pomaže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prebrodi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veliku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fizičku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bolest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povlačenja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od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fizičke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zavisnosti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eaLnBrk="1" hangingPunct="1">
              <a:spcAft>
                <a:spcPts val="2400"/>
              </a:spcAft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stvarnosti— osoba je i dalje zavisnik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FE3FF6-D756-4278-B9EC-CDC43EBE4DF7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82296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tx2">
                    <a:tint val="100000"/>
                    <a:satMod val="250000"/>
                  </a:schemeClr>
                </a:solidFill>
              </a:rPr>
              <a:t>3. </a:t>
            </a:r>
            <a:r>
              <a:rPr lang="en-US" sz="4000" dirty="0" err="1">
                <a:solidFill>
                  <a:schemeClr val="tx2">
                    <a:tint val="100000"/>
                    <a:satMod val="250000"/>
                  </a:schemeClr>
                </a:solidFill>
              </a:rPr>
              <a:t>Učenje</a:t>
            </a:r>
            <a:r>
              <a:rPr lang="en-US" sz="4000" dirty="0">
                <a:solidFill>
                  <a:schemeClr val="tx2">
                    <a:tint val="100000"/>
                    <a:satMod val="2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2">
                    <a:tint val="100000"/>
                    <a:satMod val="250000"/>
                  </a:schemeClr>
                </a:solidFill>
              </a:rPr>
              <a:t>koraka</a:t>
            </a:r>
            <a:r>
              <a:rPr lang="en-US" sz="4000" dirty="0">
                <a:solidFill>
                  <a:schemeClr val="tx2">
                    <a:tint val="100000"/>
                    <a:satMod val="250000"/>
                  </a:schemeClr>
                </a:solidFill>
              </a:rPr>
              <a:t> do </a:t>
            </a:r>
            <a:r>
              <a:rPr lang="en-US" sz="4000" dirty="0" err="1">
                <a:solidFill>
                  <a:schemeClr val="tx2">
                    <a:tint val="100000"/>
                    <a:satMod val="250000"/>
                  </a:schemeClr>
                </a:solidFill>
              </a:rPr>
              <a:t>zdravog</a:t>
            </a:r>
            <a:r>
              <a:rPr lang="en-US" sz="4000" dirty="0">
                <a:solidFill>
                  <a:schemeClr val="tx2">
                    <a:tint val="100000"/>
                    <a:satMod val="2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2">
                    <a:tint val="100000"/>
                    <a:satMod val="250000"/>
                  </a:schemeClr>
                </a:solidFill>
              </a:rPr>
              <a:t>življenja</a:t>
            </a:r>
            <a:endParaRPr lang="en-US" sz="4000" dirty="0">
              <a:solidFill>
                <a:schemeClr val="tx2">
                  <a:tint val="100000"/>
                  <a:satMod val="250000"/>
                </a:schemeClr>
              </a:solidFill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143000"/>
            <a:ext cx="8229600" cy="4114800"/>
          </a:xfrm>
        </p:spPr>
        <p:txBody>
          <a:bodyPr/>
          <a:lstStyle/>
          <a:p>
            <a:pPr eaLnBrk="1" hangingPunct="1"/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Oporavak je više od življenja bez droge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(slobode od zavisnosti)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Ovaj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učenje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koraka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zdravog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življenja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—je </a:t>
            </a:r>
            <a:r>
              <a:rPr lang="en-US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veliki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oporavka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eaLnBrk="1" hangingPunct="1"/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5EC343-C553-471E-8B1F-C72C5F16EE92}" type="slidenum">
              <a:rPr lang="en-US"/>
              <a:pPr>
                <a:defRPr/>
              </a:pPr>
              <a:t>51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057401"/>
            <a:ext cx="3105150" cy="4144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143000"/>
            <a:ext cx="8229600" cy="51514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 </a:t>
            </a:r>
            <a:r>
              <a:rPr lang="sr-Latn-R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 oporavkom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</a:pP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</a:pPr>
            <a:r>
              <a:rPr lang="sr-Latn-R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Koliko su očajni?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buNone/>
            </a:pPr>
            <a:r>
              <a:rPr lang="en-U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sr-Latn-R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Oni koji preklinju za pomoć i onda odbiju disciplinu promene</a:t>
            </a:r>
            <a:r>
              <a:rPr lang="en-U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  <a:p>
            <a:pPr algn="r" eaLnBrk="1" hangingPunct="1">
              <a:buFontTx/>
              <a:buNone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--Bob Dunstan, Life Challenge, Amarillo, TX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4080E5-72D0-4E26-87B3-1BDBA8AD29AE}" type="slidenum">
              <a:rPr lang="en-US"/>
              <a:pPr>
                <a:defRPr/>
              </a:pPr>
              <a:t>52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77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799" y="228600"/>
            <a:ext cx="10439401" cy="3352800"/>
          </a:xfrm>
        </p:spPr>
        <p:txBody>
          <a:bodyPr/>
          <a:lstStyle/>
          <a:p>
            <a:pPr marL="0" indent="0">
              <a:buNone/>
              <a:tabLst>
                <a:tab pos="2511425" algn="l"/>
                <a:tab pos="4121150" algn="l"/>
              </a:tabLs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Interven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cija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2.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Deto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ksikacija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3. 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Koraci do zdravog življenja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      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3-5 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6-12 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meseci ili više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/>
              <a:t>		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4097A7-0CC8-4B37-BB74-928581C9D395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graphicFrame>
        <p:nvGraphicFramePr>
          <p:cNvPr id="9" name="Chart 8"/>
          <p:cNvGraphicFramePr/>
          <p:nvPr/>
        </p:nvGraphicFramePr>
        <p:xfrm>
          <a:off x="2057400" y="1692911"/>
          <a:ext cx="7772400" cy="4663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31042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err="1">
                <a:solidFill>
                  <a:schemeClr val="tx2">
                    <a:tint val="100000"/>
                    <a:satMod val="250000"/>
                  </a:schemeClr>
                </a:solidFill>
              </a:rPr>
              <a:t>Oporavak</a:t>
            </a:r>
            <a:r>
              <a:rPr lang="en-US" sz="4000" dirty="0">
                <a:solidFill>
                  <a:schemeClr val="tx2">
                    <a:tint val="100000"/>
                    <a:satMod val="2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2">
                    <a:tint val="100000"/>
                    <a:satMod val="250000"/>
                  </a:schemeClr>
                </a:solidFill>
              </a:rPr>
              <a:t>obuhvata</a:t>
            </a:r>
            <a:r>
              <a:rPr lang="en-US" sz="4000" dirty="0">
                <a:solidFill>
                  <a:schemeClr val="tx2">
                    <a:tint val="100000"/>
                    <a:satMod val="250000"/>
                  </a:schemeClr>
                </a:solidFill>
              </a:rPr>
              <a:t> </a:t>
            </a:r>
            <a:br>
              <a:rPr lang="en-US" sz="4000" dirty="0">
                <a:solidFill>
                  <a:schemeClr val="tx2">
                    <a:tint val="100000"/>
                    <a:satMod val="250000"/>
                  </a:schemeClr>
                </a:solidFill>
              </a:rPr>
            </a:br>
            <a:r>
              <a:rPr lang="en-US" sz="4000" dirty="0">
                <a:solidFill>
                  <a:schemeClr val="tx2">
                    <a:tint val="100000"/>
                    <a:satMod val="250000"/>
                  </a:schemeClr>
                </a:solidFill>
              </a:rPr>
              <a:t>3 </a:t>
            </a:r>
            <a:r>
              <a:rPr lang="en-US" sz="4000" dirty="0" err="1">
                <a:solidFill>
                  <a:schemeClr val="tx2">
                    <a:tint val="100000"/>
                    <a:satMod val="250000"/>
                  </a:schemeClr>
                </a:solidFill>
              </a:rPr>
              <a:t>osnove</a:t>
            </a:r>
            <a:r>
              <a:rPr lang="en-US" sz="4000" dirty="0">
                <a:solidFill>
                  <a:schemeClr val="tx2">
                    <a:tint val="100000"/>
                    <a:satMod val="2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2">
                    <a:tint val="100000"/>
                    <a:satMod val="250000"/>
                  </a:schemeClr>
                </a:solidFill>
              </a:rPr>
              <a:t>zdravog</a:t>
            </a:r>
            <a:r>
              <a:rPr lang="en-US" sz="4000" dirty="0">
                <a:solidFill>
                  <a:schemeClr val="tx2">
                    <a:tint val="100000"/>
                    <a:satMod val="2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2">
                    <a:tint val="100000"/>
                    <a:satMod val="250000"/>
                  </a:schemeClr>
                </a:solidFill>
              </a:rPr>
              <a:t>življenja</a:t>
            </a:r>
            <a:endParaRPr lang="en-US" sz="4000" dirty="0">
              <a:solidFill>
                <a:schemeClr val="tx2">
                  <a:tint val="100000"/>
                  <a:satMod val="250000"/>
                </a:schemeClr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ct val="50000"/>
              </a:spcAft>
              <a:buFontTx/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 	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Življenje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istini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Aft>
                <a:spcPct val="50000"/>
              </a:spcAft>
              <a:buFontTx/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 	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Učenje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zdravih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veština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rešavanja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Aft>
                <a:spcPct val="50000"/>
              </a:spcAft>
              <a:buFontTx/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	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Razvijanje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zdravih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odnosa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zdravim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ljudima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EABF54-BA42-4147-8A8C-CA4FAFCB9AED}" type="slidenum">
              <a:rPr lang="en-US"/>
              <a:pPr>
                <a:defRPr/>
              </a:pPr>
              <a:t>54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10972800" cy="685800"/>
          </a:xfrm>
        </p:spPr>
        <p:txBody>
          <a:bodyPr/>
          <a:lstStyle/>
          <a:p>
            <a:pPr marL="762000" indent="-762000" eaLnBrk="1" fontAlgn="auto" hangingPunct="1">
              <a:spcAft>
                <a:spcPts val="0"/>
              </a:spcAft>
              <a:buFontTx/>
              <a:buAutoNum type="alphaUcPeriod" startAt="3"/>
              <a:defRPr/>
            </a:pPr>
            <a:r>
              <a:rPr lang="en-US" sz="4000" dirty="0" err="1">
                <a:solidFill>
                  <a:schemeClr val="tx2">
                    <a:tint val="100000"/>
                    <a:satMod val="250000"/>
                  </a:schemeClr>
                </a:solidFill>
              </a:rPr>
              <a:t>Duhovni</a:t>
            </a:r>
            <a:r>
              <a:rPr lang="en-US" sz="4000" dirty="0">
                <a:solidFill>
                  <a:schemeClr val="tx2">
                    <a:tint val="100000"/>
                    <a:satMod val="2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2">
                    <a:tint val="100000"/>
                    <a:satMod val="250000"/>
                  </a:schemeClr>
                </a:solidFill>
              </a:rPr>
              <a:t>temelj</a:t>
            </a:r>
            <a:r>
              <a:rPr lang="en-US" sz="4000" dirty="0">
                <a:solidFill>
                  <a:schemeClr val="tx2">
                    <a:tint val="100000"/>
                    <a:satMod val="2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2">
                    <a:tint val="100000"/>
                    <a:satMod val="250000"/>
                  </a:schemeClr>
                </a:solidFill>
              </a:rPr>
              <a:t>i</a:t>
            </a:r>
            <a:r>
              <a:rPr lang="en-US" sz="4000" dirty="0">
                <a:solidFill>
                  <a:schemeClr val="tx2">
                    <a:tint val="100000"/>
                    <a:satMod val="2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2">
                    <a:tint val="100000"/>
                    <a:satMod val="250000"/>
                  </a:schemeClr>
                </a:solidFill>
              </a:rPr>
              <a:t>proces</a:t>
            </a:r>
            <a:r>
              <a:rPr lang="en-US" sz="4000" dirty="0">
                <a:solidFill>
                  <a:schemeClr val="tx2">
                    <a:tint val="100000"/>
                    <a:satMod val="2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2">
                    <a:tint val="100000"/>
                    <a:satMod val="250000"/>
                  </a:schemeClr>
                </a:solidFill>
              </a:rPr>
              <a:t>ka</a:t>
            </a:r>
            <a:r>
              <a:rPr lang="en-US" sz="4000" dirty="0">
                <a:solidFill>
                  <a:schemeClr val="tx2">
                    <a:tint val="100000"/>
                    <a:satMod val="2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2">
                    <a:tint val="100000"/>
                    <a:satMod val="250000"/>
                  </a:schemeClr>
                </a:solidFill>
              </a:rPr>
              <a:t>promeni</a:t>
            </a:r>
            <a:r>
              <a:rPr lang="en-US" sz="4000" dirty="0">
                <a:solidFill>
                  <a:schemeClr val="tx2">
                    <a:tint val="100000"/>
                    <a:satMod val="250000"/>
                  </a:schemeClr>
                </a:solidFill>
              </a:rPr>
              <a:t>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98291"/>
            <a:ext cx="10972800" cy="4114800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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Petrova 1:3-4  Savremeni srpski prevod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20040" indent="-320040" eaLnBrk="1" fontAlgn="auto" hangingPunct="1">
              <a:spcAft>
                <a:spcPts val="0"/>
              </a:spcAft>
              <a:buNone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Njegova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božanska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sila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darovala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što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potrebno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život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pobožnost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kroz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spoznanje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Onoga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koji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pozvao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svojom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slavom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dobrotom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3200" baseline="30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darovana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dragocena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najveća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obećanja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da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preko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njih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uzmete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udela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božanskoj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prirodi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pošto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umaknete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pokvarenosti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koja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 u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svetu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dolazi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od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požude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1D6407-9F3C-448D-81AC-2A9B39FB74F5}" type="slidenum">
              <a:rPr lang="en-US"/>
              <a:pPr>
                <a:defRPr/>
              </a:pPr>
              <a:t>55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8"/>
          <p:cNvSpPr>
            <a:spLocks noGrp="1" noChangeArrowheads="1"/>
          </p:cNvSpPr>
          <p:nvPr>
            <p:ph idx="1"/>
          </p:nvPr>
        </p:nvSpPr>
        <p:spPr>
          <a:xfrm>
            <a:off x="1981200" y="609601"/>
            <a:ext cx="8229600" cy="5516563"/>
          </a:xfrm>
        </p:spPr>
        <p:txBody>
          <a:bodyPr/>
          <a:lstStyle/>
          <a:p>
            <a:pPr marL="609600" indent="-609600" eaLnBrk="1" hangingPunct="1">
              <a:buNone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preobražaja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Petrova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1:5-7</a:t>
            </a:r>
          </a:p>
          <a:p>
            <a:pPr marL="457200" indent="-457200" eaLnBrk="1" hangingPunct="1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	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Dodaj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svojoj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</a:t>
            </a:r>
          </a:p>
          <a:p>
            <a:pPr marL="457200" indent="-457200" eaLnBrk="1" hangingPunct="1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	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Dobrotu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eaLnBrk="1" hangingPunct="1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	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Znanje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eaLnBrk="1" hangingPunct="1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	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Uzdržljivost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eaLnBrk="1" hangingPunct="1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	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Strpljivost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istrajnost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457200" indent="-457200" eaLnBrk="1" hangingPunct="1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F.	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Pobožnost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eaLnBrk="1" hangingPunct="1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G.	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Bratoljublje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eaLnBrk="1" hangingPunct="1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H.	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Ljubav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FDAFD-B836-4190-9C56-F8395AC03CAA}" type="slidenum">
              <a:rPr lang="en-US"/>
              <a:pPr>
                <a:defRPr/>
              </a:pPr>
              <a:t>56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533401"/>
            <a:ext cx="8229600" cy="55927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Petrova 1:8-11  Savremeni srpski prevod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posedujete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</a:t>
            </a:r>
            <a:r>
              <a:rPr lang="en-US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sve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većoj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nećete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biti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dokoni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jalovi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spoznanju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našeg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Gospoda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Isusa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Hrista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baseline="30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slep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kratkovid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zaboravio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 da je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očišćen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od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starih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greha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indent="-30163" eaLnBrk="1" hangingPunct="1">
              <a:lnSpc>
                <a:spcPct val="80000"/>
              </a:lnSpc>
              <a:buFontTx/>
              <a:buNone/>
            </a:pP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Stoga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braćo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još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više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potrudite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potvrdite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svoj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poziv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izbor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to </a:t>
            </a:r>
            <a:r>
              <a:rPr lang="en-US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čineći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nikada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nećete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posrnuti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biće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vam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ukazana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bogata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dobrodošlica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večno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Carstvo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našega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Gospoda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Spasitelja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Isusa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Hrista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(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Naglašavanje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dodato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B1B023-4CAA-4AD3-84E6-C519A5ADEA46}" type="slidenum">
              <a:rPr lang="en-US"/>
              <a:pPr>
                <a:defRPr/>
              </a:pPr>
              <a:t>57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295400"/>
            <a:ext cx="8229600" cy="49990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400" dirty="0"/>
              <a:t>	</a:t>
            </a:r>
            <a:r>
              <a:rPr lang="pl-PL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Oporavak je rast u Gospodu—dosezanje punog potencijala koji Bog ima za nas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8D26C-A8DF-4E41-B221-1E0B2016F13A}" type="slidenum">
              <a:rPr lang="en-US"/>
              <a:pPr>
                <a:defRPr/>
              </a:pPr>
              <a:t>58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4097A7-0CC8-4B37-BB74-928581C9D395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209800" y="3810000"/>
            <a:ext cx="1524000" cy="0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733800" y="3810000"/>
            <a:ext cx="762000" cy="12954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495800" y="4114800"/>
            <a:ext cx="914400" cy="990600"/>
          </a:xfrm>
          <a:prstGeom prst="straightConnector1">
            <a:avLst/>
          </a:prstGeom>
          <a:ln w="76200">
            <a:solidFill>
              <a:srgbClr val="00CC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486400" y="1981200"/>
            <a:ext cx="1524000" cy="2133600"/>
          </a:xfrm>
          <a:prstGeom prst="straightConnector1">
            <a:avLst/>
          </a:prstGeom>
          <a:ln w="76200">
            <a:solidFill>
              <a:srgbClr val="00CC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133600" y="1828800"/>
            <a:ext cx="7772400" cy="381000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477000" y="4191000"/>
            <a:ext cx="609600" cy="9906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7086600" y="1905000"/>
            <a:ext cx="2057400" cy="3200400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410200" y="4191000"/>
            <a:ext cx="1066800" cy="0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362200" y="1459468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God’s ideal for our lives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00200" y="3352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Before addiction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81200" y="4191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Path of addiction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1000" y="290726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Path of recovery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29200" y="4191000"/>
            <a:ext cx="1371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I</a:t>
            </a:r>
          </a:p>
          <a:p>
            <a:r>
              <a:rPr lang="en-US" dirty="0">
                <a:solidFill>
                  <a:schemeClr val="bg1"/>
                </a:solidFill>
              </a:rPr>
              <a:t>Living in incomplete recovery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53200" y="4572001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</a:t>
            </a:r>
          </a:p>
          <a:p>
            <a:r>
              <a:rPr lang="en-US" dirty="0">
                <a:solidFill>
                  <a:srgbClr val="FF0000"/>
                </a:solidFill>
              </a:rPr>
              <a:t>I</a:t>
            </a:r>
          </a:p>
          <a:p>
            <a:r>
              <a:rPr lang="en-US" dirty="0">
                <a:solidFill>
                  <a:srgbClr val="FF0000"/>
                </a:solidFill>
              </a:rPr>
              <a:t>I</a:t>
            </a:r>
          </a:p>
          <a:p>
            <a:r>
              <a:rPr lang="en-US" dirty="0">
                <a:solidFill>
                  <a:srgbClr val="FF0000"/>
                </a:solidFill>
              </a:rPr>
              <a:t>Relapse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174567" y="3403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Path of recovery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65649"/>
            <a:ext cx="10416830" cy="6923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atMod val="250000"/>
                  </a:schemeClr>
                </a:solidFill>
              </a:rPr>
              <a:t>2. </a:t>
            </a:r>
            <a:r>
              <a:rPr lang="en-US" dirty="0" err="1">
                <a:solidFill>
                  <a:schemeClr val="tx2">
                    <a:tint val="100000"/>
                    <a:satMod val="250000"/>
                  </a:schemeClr>
                </a:solidFill>
              </a:rPr>
              <a:t>Oporavak</a:t>
            </a:r>
            <a:endParaRPr lang="en-US" dirty="0">
              <a:solidFill>
                <a:schemeClr val="tx2">
                  <a:tint val="100000"/>
                  <a:satMod val="250000"/>
                </a:schemeClr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 možete upasti u recidiv ako nikada niste bili u oporavku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eaLnBrk="1" hangingPunct="1"/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Koji su koraci do oporavka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eaLnBrk="1" hangingPunct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biste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razumeli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oporavak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treba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razumete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još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veća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pitanja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Zavisnost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zdravo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življenje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40653D-A8DC-4AF8-AFD8-104D36A01FCD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109728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sz="5400" dirty="0">
                <a:solidFill>
                  <a:schemeClr val="tx2">
                    <a:tint val="100000"/>
                    <a:satMod val="250000"/>
                  </a:schemeClr>
                </a:solidFill>
              </a:rPr>
              <a:t>Hrišćansko učeništvo u oporavku</a:t>
            </a:r>
            <a:endParaRPr lang="en-US" sz="5400" dirty="0">
              <a:solidFill>
                <a:schemeClr val="tx2">
                  <a:tint val="100000"/>
                  <a:satMod val="250000"/>
                </a:schemeClr>
              </a:solidFill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40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Bogo-</a:t>
            </a:r>
            <a:r>
              <a:rPr lang="en-US" sz="4000" b="1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zavisnost</a:t>
            </a:r>
            <a:r>
              <a: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pl-P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stanje koje rezultuje iz procesa povećanog okretanja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4000" b="1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Bogu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se ispune životne potrebe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Jeff Van </a:t>
            </a:r>
            <a:r>
              <a:rPr lang="en-US" sz="4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Vonderan</a:t>
            </a:r>
            <a:endParaRPr lang="en-US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E297D-624B-4A7D-BC3B-514F46606D2F}" type="slidenum">
              <a:rPr lang="en-US"/>
              <a:pPr>
                <a:defRPr/>
              </a:pPr>
              <a:t>60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762001"/>
            <a:ext cx="8229600" cy="53641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Ovaj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odnos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Isusom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pruža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eaLnBrk="1" hangingPunct="1">
              <a:buFontTx/>
              <a:buNone/>
              <a:defRPr/>
            </a:pP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Aft>
                <a:spcPct val="50000"/>
              </a:spcAft>
              <a:defRPr/>
            </a:pPr>
            <a:r>
              <a:rPr lang="en-US" sz="40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promeni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Aft>
                <a:spcPct val="50000"/>
              </a:spcAft>
              <a:defRPr/>
            </a:pPr>
            <a:r>
              <a:rPr lang="en-US" sz="4000" b="1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Motivaciju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promenom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en-US" sz="4000" b="1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Silu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se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osoba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promeni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67577-C41B-4431-A90C-503227500363}" type="slidenum">
              <a:rPr lang="en-US"/>
              <a:pPr>
                <a:defRPr/>
              </a:pPr>
              <a:t>61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8229600" cy="914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sz="4400" dirty="0">
                <a:solidFill>
                  <a:schemeClr val="tx2">
                    <a:tint val="100000"/>
                    <a:satMod val="250000"/>
                  </a:schemeClr>
                </a:solidFill>
              </a:rPr>
              <a:t>Grupna proučavanja za novi život</a:t>
            </a:r>
            <a:endParaRPr lang="en-US" sz="4400" dirty="0">
              <a:solidFill>
                <a:schemeClr val="tx2">
                  <a:tint val="100000"/>
                  <a:satMod val="250000"/>
                </a:schemeClr>
              </a:solidFill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ct val="600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kurseva za osnovno hrišćansko učeništvo.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Aft>
                <a:spcPct val="60000"/>
              </a:spcAft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Lako upotrebljivo u okruženju lokalne crkve.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Aft>
                <a:spcPct val="60000"/>
              </a:spcAft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Kontaktirati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Teen Challenge 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ako ste izvan SAD-a ili posetiti internet stranicu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www.iteenchallenge.org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F9CD5B-86CE-42DD-9B73-6DF69F9B4C8B}" type="slidenum">
              <a:rPr lang="en-US"/>
              <a:pPr>
                <a:defRPr/>
              </a:pPr>
              <a:t>62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067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sz="4000" dirty="0">
                <a:solidFill>
                  <a:schemeClr val="tx2">
                    <a:tint val="100000"/>
                    <a:satMod val="250000"/>
                  </a:schemeClr>
                </a:solidFill>
              </a:rPr>
              <a:t>Ostavljanje (skidanje) starog načina života;</a:t>
            </a:r>
            <a:r>
              <a:rPr lang="en-US" sz="4000" dirty="0">
                <a:solidFill>
                  <a:schemeClr val="tx2">
                    <a:tint val="100000"/>
                    <a:satMod val="250000"/>
                  </a:schemeClr>
                </a:solidFill>
              </a:rPr>
              <a:t/>
            </a:r>
            <a:br>
              <a:rPr lang="en-US" sz="4000" dirty="0">
                <a:solidFill>
                  <a:schemeClr val="tx2">
                    <a:tint val="100000"/>
                    <a:satMod val="250000"/>
                  </a:schemeClr>
                </a:solidFill>
              </a:rPr>
            </a:br>
            <a:r>
              <a:rPr lang="sr-Latn-RS" sz="4000" dirty="0">
                <a:solidFill>
                  <a:schemeClr val="tx2">
                    <a:tint val="100000"/>
                    <a:satMod val="250000"/>
                  </a:schemeClr>
                </a:solidFill>
              </a:rPr>
              <a:t>Stavljanje (oblačenje) novog načina života</a:t>
            </a:r>
            <a:endParaRPr lang="en-US" sz="4000" dirty="0">
              <a:solidFill>
                <a:schemeClr val="tx2">
                  <a:tint val="100000"/>
                  <a:satMod val="250000"/>
                </a:schemeClr>
              </a:solidFill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sr-Latn-R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Kološanima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3:1-17</a:t>
            </a:r>
          </a:p>
          <a:p>
            <a:pPr eaLnBrk="1" hangingPunct="1">
              <a:buFont typeface="Wingdings 2" pitchFamily="18" charset="2"/>
              <a:buNone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St.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5—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Umrtvite, dakle, svoje zemaljske udove: blud, nečistotu, strast, zlu požudu i pohlepu, što je idolopoklonstvo.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sr-Latn-R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Zbog njih dolazi Božiji gnev.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Tim putem ste i vi nekada išli kada ste živeli u tim porocima.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9C0026-98B5-4233-9E87-4252498AB638}" type="slidenum">
              <a:rPr lang="en-US"/>
              <a:pPr>
                <a:defRPr/>
              </a:pPr>
              <a:t>63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9134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143000"/>
            <a:ext cx="8229600" cy="45418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sr-Latn-R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Kološanima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3:8-9</a:t>
            </a:r>
          </a:p>
          <a:p>
            <a:pPr eaLnBrk="1" hangingPunct="1">
              <a:buFontTx/>
              <a:buNone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sr-Latn-R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sada odbacite sve ovo: gnev, bes, zloću, vređanje, ružne reči iz svojih usta.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sr-Latn-R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 lažite jedan drugoga, pošto ste svukli starog čoveka sa njegovim delima,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2C013-CDE2-4B76-B68A-D1FDC106AFE6}" type="slidenum">
              <a:rPr lang="en-US"/>
              <a:pPr>
                <a:defRPr/>
              </a:pPr>
              <a:t>64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553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762000"/>
            <a:ext cx="8229600" cy="4618038"/>
          </a:xfrm>
        </p:spPr>
        <p:txBody>
          <a:bodyPr/>
          <a:lstStyle/>
          <a:p>
            <a:pPr eaLnBrk="1" hangingPunct="1"/>
            <a:r>
              <a:rPr lang="sr-Latn-R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Kološanima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3:12-14 </a:t>
            </a:r>
            <a:r>
              <a:rPr lang="sr-Latn-R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SSP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sr-Latn-R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Obucite, dakle, kao Božiji izabranici, sveti i voljeni, milosrdno srce, ljubaznost, poniznost, krotkost, strpljivost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r>
              <a:rPr lang="sr-Latn-R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Podnosite jedan drugoga i opraštajte ako imate nešto jedan protiv drugoga. Kao što je Gospod oprostio vama, tako i vi opraštajte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sr-Latn-R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preko svega ovoga obucite ljubav – ona je spona savršenstva.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052FB-CBEC-4CF0-AE14-D6F6DF09175D}" type="slidenum">
              <a:rPr lang="en-US"/>
              <a:pPr>
                <a:defRPr/>
              </a:pPr>
              <a:t>65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8255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685801"/>
            <a:ext cx="8229600" cy="54403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/>
              <a:t>	</a:t>
            </a:r>
            <a:r>
              <a:rPr lang="sr-Latn-R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Kološanima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3:15-17  </a:t>
            </a:r>
            <a:r>
              <a:rPr lang="sr-Latn-R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SSP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</a:t>
            </a:r>
            <a:r>
              <a:rPr lang="sr-Latn-R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Neka Hristov mir, na koji ste pozvani u jednom telu, vlada u vašem srcu i budite zahvalni.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 </a:t>
            </a:r>
            <a:r>
              <a:rPr lang="sr-Latn-R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Neka Hristova reč u vama bogato prebiva dok sa svom mudrošću poučavate i opominjete jedan drugoga i dok sa zahvalnošću u svom srcu pevate psalme, hvalospeve i duhovne pesme Bogu.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</a:t>
            </a:r>
            <a:r>
              <a:rPr lang="sr-Latn-R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što god da činite rečju ili delom, sve činite u ime Gospoda Isusa, zahvaljujući Bogu Ocu kroz njega.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2146D-BE04-4C5C-90A3-925C4A64A119}" type="slidenum">
              <a:rPr lang="en-US"/>
              <a:pPr>
                <a:defRPr/>
              </a:pPr>
              <a:t>66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470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82296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chemeClr val="tx2">
                    <a:tint val="100000"/>
                    <a:satMod val="250000"/>
                  </a:schemeClr>
                </a:solidFill>
              </a:rPr>
              <a:t>Šta</a:t>
            </a:r>
            <a:r>
              <a:rPr lang="en-US" dirty="0">
                <a:solidFill>
                  <a:schemeClr val="tx2">
                    <a:tint val="100000"/>
                    <a:satMod val="2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tint val="100000"/>
                    <a:satMod val="250000"/>
                  </a:schemeClr>
                </a:solidFill>
              </a:rPr>
              <a:t>znači</a:t>
            </a:r>
            <a:r>
              <a:rPr lang="en-US" dirty="0">
                <a:solidFill>
                  <a:schemeClr val="tx2">
                    <a:tint val="100000"/>
                    <a:satMod val="2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tint val="100000"/>
                    <a:satMod val="250000"/>
                  </a:schemeClr>
                </a:solidFill>
              </a:rPr>
              <a:t>oporavak</a:t>
            </a:r>
            <a:r>
              <a:rPr lang="en-US" dirty="0">
                <a:solidFill>
                  <a:schemeClr val="tx2">
                    <a:tint val="100000"/>
                    <a:satMod val="250000"/>
                  </a:schemeClr>
                </a:solidFill>
              </a:rPr>
              <a:t>?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828800"/>
            <a:ext cx="8229600" cy="4114800"/>
          </a:xfrm>
        </p:spPr>
        <p:txBody>
          <a:bodyPr/>
          <a:lstStyle/>
          <a:p>
            <a:pPr marL="698500" indent="-698500" eaLnBrk="1" hangingPunct="1">
              <a:spcAft>
                <a:spcPct val="75000"/>
              </a:spcAft>
              <a:buFontTx/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	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Oporavak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znači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ovladavanje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koracima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zrelosti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Poglavlje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 I 6)</a:t>
            </a:r>
          </a:p>
          <a:p>
            <a:pPr marL="698500" indent="-698500" eaLnBrk="1" hangingPunct="1">
              <a:spcAft>
                <a:spcPct val="75000"/>
              </a:spcAft>
              <a:buFontTx/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 	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Oporavak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znači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razrešavanje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b="1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povreda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prošlosti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698500" indent="-698500" eaLnBrk="1" hangingPunct="1">
              <a:buFontTx/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 	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Oporavak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znači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ponovno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izgrađivanje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zdravih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odnosa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porodici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24E4E2-D470-4CB7-8FA5-C0F702A29F9E}" type="slidenum">
              <a:rPr lang="en-US"/>
              <a:pPr>
                <a:defRPr/>
              </a:pPr>
              <a:t>67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609601"/>
            <a:ext cx="8229600" cy="5516563"/>
          </a:xfrm>
        </p:spPr>
        <p:txBody>
          <a:bodyPr>
            <a:normAutofit/>
          </a:bodyPr>
          <a:lstStyle/>
          <a:p>
            <a:pPr marL="609600" indent="-609600" eaLnBrk="1" fontAlgn="auto" hangingPunct="1">
              <a:spcAft>
                <a:spcPts val="0"/>
              </a:spcAft>
              <a:buNone/>
              <a:defRPr/>
            </a:pPr>
            <a:endParaRPr lang="en-US" sz="1800" b="1" dirty="0">
              <a:solidFill>
                <a:srgbClr val="FF0000"/>
              </a:solidFill>
            </a:endParaRPr>
          </a:p>
          <a:p>
            <a:pPr marL="609600" indent="-609600" eaLnBrk="1" fontAlgn="auto" hangingPunct="1">
              <a:spcAft>
                <a:spcPts val="0"/>
              </a:spcAft>
              <a:buNone/>
              <a:defRPr/>
            </a:pPr>
            <a:r>
              <a:rPr lang="en-US" sz="4000" b="1" dirty="0" err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Oporavak</a:t>
            </a:r>
            <a:r>
              <a:rPr lang="en-US" sz="4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često</a:t>
            </a:r>
            <a:r>
              <a:rPr lang="en-US" sz="4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obuhvata</a:t>
            </a:r>
            <a:r>
              <a:rPr lang="en-US" sz="4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 faze</a:t>
            </a:r>
          </a:p>
          <a:p>
            <a:pPr marL="609600" indent="-609600" eaLnBrk="1" fontAlgn="auto" hangingPunct="1">
              <a:spcAft>
                <a:spcPts val="0"/>
              </a:spcAft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fontAlgn="auto" hangingPunct="1">
              <a:spcAft>
                <a:spcPct val="20000"/>
              </a:spcAft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 	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Intervencija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fontAlgn="auto" hangingPunct="1">
              <a:spcAft>
                <a:spcPct val="20000"/>
              </a:spcAft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 	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Detoksikacija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fontAlgn="auto" hangingPunct="1">
              <a:spcAft>
                <a:spcPct val="20000"/>
              </a:spcAft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	</a:t>
            </a:r>
            <a:r>
              <a:rPr lang="sv-S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Učenje koraka ka zdravom življenju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fontAlgn="auto" hangingPunct="1">
              <a:spcAft>
                <a:spcPct val="20000"/>
              </a:spcAft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	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Prelaz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nazad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društvo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zdravo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življenje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postaje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4F1FD2-5118-4590-9FB5-11CB61F75035}" type="slidenum">
              <a:rPr lang="en-US"/>
              <a:pPr>
                <a:defRPr/>
              </a:pPr>
              <a:t>68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94488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err="1">
                <a:solidFill>
                  <a:schemeClr val="accent4"/>
                </a:solidFill>
              </a:rPr>
              <a:t>Kako</a:t>
            </a:r>
            <a:r>
              <a:rPr lang="en-US" sz="4000" dirty="0">
                <a:solidFill>
                  <a:schemeClr val="accent4"/>
                </a:solidFill>
              </a:rPr>
              <a:t> </a:t>
            </a:r>
            <a:r>
              <a:rPr lang="en-US" sz="4000" dirty="0" err="1">
                <a:solidFill>
                  <a:schemeClr val="accent4"/>
                </a:solidFill>
              </a:rPr>
              <a:t>izgleda</a:t>
            </a:r>
            <a:r>
              <a:rPr lang="en-US" sz="4000" dirty="0">
                <a:solidFill>
                  <a:schemeClr val="accent4"/>
                </a:solidFill>
              </a:rPr>
              <a:t> </a:t>
            </a:r>
            <a:r>
              <a:rPr lang="en-US" sz="4000" dirty="0" err="1">
                <a:solidFill>
                  <a:schemeClr val="accent4"/>
                </a:solidFill>
              </a:rPr>
              <a:t>zdrav</a:t>
            </a:r>
            <a:r>
              <a:rPr lang="en-US" sz="4000" dirty="0">
                <a:solidFill>
                  <a:schemeClr val="accent4"/>
                </a:solidFill>
              </a:rPr>
              <a:t> </a:t>
            </a:r>
            <a:r>
              <a:rPr lang="en-US" sz="4000" dirty="0" err="1">
                <a:solidFill>
                  <a:schemeClr val="accent4"/>
                </a:solidFill>
              </a:rPr>
              <a:t>prelaz</a:t>
            </a:r>
            <a:r>
              <a:rPr lang="en-US" sz="4000" dirty="0">
                <a:solidFill>
                  <a:schemeClr val="accent4"/>
                </a:solidFill>
              </a:rPr>
              <a:t> (</a:t>
            </a:r>
            <a:r>
              <a:rPr lang="en-US" sz="4000" dirty="0" err="1">
                <a:solidFill>
                  <a:schemeClr val="accent4"/>
                </a:solidFill>
              </a:rPr>
              <a:t>tranzicija</a:t>
            </a:r>
            <a:r>
              <a:rPr lang="en-US" sz="4000" dirty="0">
                <a:solidFill>
                  <a:schemeClr val="accent4"/>
                </a:solidFill>
              </a:rPr>
              <a:t>)?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295400"/>
            <a:ext cx="8229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30000"/>
              </a:spcAft>
              <a:buFontTx/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od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odgovornosti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FontTx/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Lokalna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crkvena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veza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FontTx/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Radni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obrazovni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planovi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FontTx/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podrške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FontTx/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Lične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pobožnosti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molitva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vreme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proučavanja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Biblije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Porodični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odnosi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E80949-D610-4BA9-AE78-54251181601E}" type="slidenum">
              <a:rPr lang="en-US"/>
              <a:pPr>
                <a:defRPr/>
              </a:pPr>
              <a:t>69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atMod val="250000"/>
                  </a:schemeClr>
                </a:solidFill>
              </a:rPr>
              <a:t>3. </a:t>
            </a:r>
            <a:r>
              <a:rPr lang="en-US" dirty="0" err="1">
                <a:solidFill>
                  <a:schemeClr val="tx2">
                    <a:tint val="100000"/>
                    <a:satMod val="250000"/>
                  </a:schemeClr>
                </a:solidFill>
              </a:rPr>
              <a:t>Zavisnost</a:t>
            </a:r>
            <a:endParaRPr lang="en-US" dirty="0">
              <a:solidFill>
                <a:schemeClr val="tx2">
                  <a:tint val="100000"/>
                  <a:satMod val="250000"/>
                </a:schemeClr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Koji je put do zavisnosti (adikcije)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eaLnBrk="1" hangingPunct="1"/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Zašto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ljudi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bivaju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uhvaćeni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životno-kontrolišuće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eaLnBrk="1" hangingPunct="1"/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Porodični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obrasci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zavisnosti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kakvo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iskušenje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loša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navika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veoma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slični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8EC8A-DF0C-4EBE-84A3-CED69F8847D1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82296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err="1">
                <a:solidFill>
                  <a:schemeClr val="tx2">
                    <a:tint val="100000"/>
                    <a:satMod val="250000"/>
                  </a:schemeClr>
                </a:solidFill>
              </a:rPr>
              <a:t>Kako</a:t>
            </a:r>
            <a:r>
              <a:rPr lang="en-US" sz="4000" dirty="0">
                <a:solidFill>
                  <a:schemeClr val="tx2">
                    <a:tint val="100000"/>
                    <a:satMod val="2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2">
                    <a:tint val="100000"/>
                    <a:satMod val="250000"/>
                  </a:schemeClr>
                </a:solidFill>
              </a:rPr>
              <a:t>izgleda</a:t>
            </a:r>
            <a:r>
              <a:rPr lang="en-US" sz="4000" dirty="0">
                <a:solidFill>
                  <a:schemeClr val="tx2">
                    <a:tint val="100000"/>
                    <a:satMod val="2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2">
                    <a:tint val="100000"/>
                    <a:satMod val="250000"/>
                  </a:schemeClr>
                </a:solidFill>
              </a:rPr>
              <a:t>oporavak</a:t>
            </a:r>
            <a:r>
              <a:rPr lang="en-US" sz="4000" dirty="0">
                <a:solidFill>
                  <a:schemeClr val="tx2">
                    <a:tint val="100000"/>
                    <a:satMod val="250000"/>
                  </a:schemeClr>
                </a:solidFill>
              </a:rPr>
              <a:t>?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752600"/>
            <a:ext cx="8229600" cy="45418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dirty="0"/>
              <a:t>	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Oporavak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Prihvatanje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Zahvalnost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 </a:t>
            </a:r>
          </a:p>
          <a:p>
            <a:pPr eaLnBrk="1" hangingPunct="1">
              <a:buFontTx/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Bez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trenutnih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tajni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razrešavanje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identifikovanje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strahova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osećanja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održavanje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posvećenosti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sastancima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crkvi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ljudima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ciljevima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Otvoren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/a,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iskren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/a,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uspostavljanje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kontakta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očima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posezanje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drugima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povećavanje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odnosa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Bogom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drugima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Odgovornost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drugoj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Definicija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oporavka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Skale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svesti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bržem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recidivu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od The Genesis Process.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89D2C2-A91A-44AE-84AE-C73CC4FF916C}" type="slidenum">
              <a:rPr lang="en-US"/>
              <a:pPr>
                <a:defRPr/>
              </a:pPr>
              <a:t>70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371600"/>
            <a:ext cx="8229600" cy="4114800"/>
          </a:xfrm>
        </p:spPr>
        <p:txBody>
          <a:bodyPr/>
          <a:lstStyle/>
          <a:p>
            <a:pPr eaLnBrk="1" hangingPunct="1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Oporavak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težak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posao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</a:p>
          <a:p>
            <a:pPr eaLnBrk="1" hangingPunct="1">
              <a:buFontTx/>
              <a:buNone/>
            </a:pP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pl-PL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Oporavak je kao hodanje po zategnutom užetu preko duboke jame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9483CF-6D9F-400A-A800-00C8E40D481E}" type="slidenum">
              <a:rPr lang="en-US"/>
              <a:pPr>
                <a:defRPr/>
              </a:pPr>
              <a:t>71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609600"/>
            <a:ext cx="8229600" cy="4114800"/>
          </a:xfrm>
        </p:spPr>
        <p:txBody>
          <a:bodyPr/>
          <a:lstStyle/>
          <a:p>
            <a:pPr eaLnBrk="1" hangingPunct="1">
              <a:spcAft>
                <a:spcPct val="60000"/>
              </a:spcAft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Ososba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oporavku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možda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oseća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veoma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neugodno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osećanjima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obrascima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ponašanja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Zašto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eaLnBrk="1" hangingPunct="1">
              <a:spcAft>
                <a:spcPct val="60000"/>
              </a:spcAft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Zato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što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nikada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pre nisi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živeo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/la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ovaj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način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To je nova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teritorija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izvan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tvoje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zone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udobnosti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eaLnBrk="1" hangingPunct="1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Zastrašujuće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AFA13B-8AB2-4151-81D8-40EEC021419C}" type="slidenum">
              <a:rPr lang="en-US"/>
              <a:pPr>
                <a:defRPr/>
              </a:pPr>
              <a:t>72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8229600" cy="1676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chemeClr val="tx2">
                    <a:tint val="100000"/>
                    <a:satMod val="250000"/>
                  </a:schemeClr>
                </a:solidFill>
              </a:rPr>
              <a:t>Šta je u tvojoj kutiji za alat </a:t>
            </a:r>
            <a:r>
              <a:rPr lang="en-US" dirty="0">
                <a:solidFill>
                  <a:schemeClr val="tx2">
                    <a:tint val="100000"/>
                    <a:satMod val="250000"/>
                  </a:schemeClr>
                </a:solidFill>
              </a:rPr>
              <a:t/>
            </a:r>
            <a:br>
              <a:rPr lang="en-US" dirty="0">
                <a:solidFill>
                  <a:schemeClr val="tx2">
                    <a:tint val="100000"/>
                    <a:satMod val="250000"/>
                  </a:schemeClr>
                </a:solidFill>
              </a:rPr>
            </a:br>
            <a:r>
              <a:rPr lang="pl-PL" dirty="0">
                <a:solidFill>
                  <a:schemeClr val="tx2">
                    <a:tint val="100000"/>
                    <a:satMod val="250000"/>
                  </a:schemeClr>
                </a:solidFill>
              </a:rPr>
              <a:t>za oporavak</a:t>
            </a:r>
            <a:r>
              <a:rPr lang="en-US" dirty="0">
                <a:solidFill>
                  <a:schemeClr val="tx2">
                    <a:tint val="100000"/>
                    <a:satMod val="250000"/>
                  </a:schemeClr>
                </a:solidFill>
              </a:rPr>
              <a:t>?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133601"/>
            <a:ext cx="7689980" cy="3992563"/>
          </a:xfrm>
        </p:spPr>
        <p:txBody>
          <a:bodyPr/>
          <a:lstStyle/>
          <a:p>
            <a:pPr eaLnBrk="1" hangingPunct="1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Zapiši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gde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ćeš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biti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godina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od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sada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ako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ne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promeniš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eaLnBrk="1" hangingPunct="1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Navedi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30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razloga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zašto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nikada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želiš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se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vratiš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taj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stari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način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AD78B3-35E7-476C-AB54-50305DD8B18C}" type="slidenum">
              <a:rPr lang="en-US"/>
              <a:pPr>
                <a:defRPr/>
              </a:pPr>
              <a:t>73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380" y="641067"/>
            <a:ext cx="2971800" cy="29850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91662"/>
            <a:ext cx="10972800" cy="914401"/>
          </a:xfrm>
        </p:spPr>
        <p:txBody>
          <a:bodyPr/>
          <a:lstStyle/>
          <a:p>
            <a:r>
              <a:rPr lang="en-US" dirty="0"/>
              <a:t>www.TeenChallengeAlumni.com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5750"/>
            <a:ext cx="102616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52 </a:t>
            </a:r>
            <a:r>
              <a:rPr lang="sr-Latn-RS" dirty="0"/>
              <a:t>Biblijska proučavanja za studente programa</a:t>
            </a:r>
            <a:r>
              <a:rPr lang="en-US" dirty="0"/>
              <a:t> Teen Challenge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4097A7-0CC8-4B37-BB74-928581C9D395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14" b="4156"/>
          <a:stretch/>
        </p:blipFill>
        <p:spPr>
          <a:xfrm>
            <a:off x="3886200" y="2657584"/>
            <a:ext cx="7356932" cy="343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45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1524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dirty="0">
                <a:solidFill>
                  <a:schemeClr val="tx1"/>
                </a:solidFill>
              </a:rPr>
              <a:t>Poglavlje </a:t>
            </a:r>
            <a:r>
              <a:rPr lang="en-US" dirty="0">
                <a:solidFill>
                  <a:schemeClr val="tx1"/>
                </a:solidFill>
              </a:rPr>
              <a:t>5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sr-Latn-RS" dirty="0">
                <a:solidFill>
                  <a:schemeClr val="tx1"/>
                </a:solidFill>
              </a:rPr>
              <a:t>Zdravo življenje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828800"/>
            <a:ext cx="8229600" cy="4114800"/>
          </a:xfrm>
        </p:spPr>
        <p:txBody>
          <a:bodyPr/>
          <a:lstStyle/>
          <a:p>
            <a:pPr eaLnBrk="1" hangingPunct="1">
              <a:spcAft>
                <a:spcPct val="25000"/>
              </a:spcAft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 do zrelosti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Aft>
                <a:spcPct val="250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slobodi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Aft>
                <a:spcPct val="250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punini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Aft>
                <a:spcPct val="250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smislu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života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Aft>
                <a:spcPct val="250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ispunjenju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Aft>
                <a:spcPct val="250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stvarnom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životu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ciljevi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izvan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C5AF23-36C0-4BB1-B3CA-D0C65D60B146}" type="slidenum">
              <a:rPr lang="en-US"/>
              <a:pPr>
                <a:defRPr/>
              </a:pPr>
              <a:t>75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tx2">
                    <a:tint val="100000"/>
                    <a:satMod val="250000"/>
                  </a:schemeClr>
                </a:solidFill>
              </a:rPr>
              <a:t>	</a:t>
            </a:r>
            <a:r>
              <a:rPr lang="sr-Latn-RS" sz="4400" dirty="0">
                <a:solidFill>
                  <a:schemeClr val="tx2">
                    <a:tint val="100000"/>
                    <a:satMod val="250000"/>
                  </a:schemeClr>
                </a:solidFill>
              </a:rPr>
              <a:t>Put do zrelosti ima 3 karakteristike</a:t>
            </a:r>
            <a:endParaRPr lang="en-US" sz="4000" dirty="0">
              <a:solidFill>
                <a:schemeClr val="tx2">
                  <a:tint val="100000"/>
                  <a:satMod val="250000"/>
                </a:schemeClr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905000"/>
            <a:ext cx="8229600" cy="4389438"/>
          </a:xfrm>
        </p:spPr>
        <p:txBody>
          <a:bodyPr>
            <a:normAutofit/>
          </a:bodyPr>
          <a:lstStyle/>
          <a:p>
            <a:pPr marL="609600" indent="-609600" eaLnBrk="1" fontAlgn="auto" hangingPunct="1">
              <a:spcAft>
                <a:spcPts val="0"/>
              </a:spcAft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fontAlgn="auto" hangingPunct="1">
              <a:spcAft>
                <a:spcPts val="0"/>
              </a:spcAft>
              <a:buNone/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	</a:t>
            </a:r>
            <a:r>
              <a:rPr lang="sr-Latn-R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 do zrelosti počinje sa životom u</a:t>
            </a: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RS" sz="40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istini</a:t>
            </a:r>
            <a:endParaRPr lang="en-US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fontAlgn="auto" hangingPunct="1">
              <a:spcAft>
                <a:spcPts val="0"/>
              </a:spcAft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14:6  “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 sam Put, Istina i Život.“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609600" indent="-609600" eaLnBrk="1" fontAlgn="auto" hangingPunct="1">
              <a:spcAft>
                <a:spcPts val="0"/>
              </a:spcAft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fontAlgn="auto" hangingPunct="1">
              <a:spcAft>
                <a:spcPts val="0"/>
              </a:spcAft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Naučiti da živiš život koji ti je Isus dao.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67647-420A-487B-8E31-1D9DDB5B810A}" type="slidenum">
              <a:rPr lang="en-US"/>
              <a:pPr>
                <a:defRPr/>
              </a:pPr>
              <a:t>76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41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533401"/>
            <a:ext cx="8229600" cy="55927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/>
              <a:t>	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Jovan 8:32  “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Saznaćete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istinu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istina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će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vas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osloboditi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eaLnBrk="1" hangingPunct="1">
              <a:buFontTx/>
              <a:buNone/>
              <a:defRPr/>
            </a:pPr>
            <a:r>
              <a:rPr lang="pl-P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grčke reči za “znati”, “spoznati”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eaLnBrk="1" hangingPunct="1">
              <a:buClr>
                <a:schemeClr val="accent3">
                  <a:lumMod val="75000"/>
                </a:schemeClr>
              </a:buClr>
              <a:buSzPct val="100000"/>
              <a:buFont typeface="+mj-lt"/>
              <a:buAutoNum type="alphaU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Znati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informaciju</a:t>
            </a:r>
            <a:endParaRPr lang="en-US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eaLnBrk="1" hangingPunct="1">
              <a:buClr>
                <a:schemeClr val="accent3">
                  <a:lumMod val="75000"/>
                </a:schemeClr>
              </a:buClr>
              <a:buSzPct val="100000"/>
              <a:buFont typeface="+mj-lt"/>
              <a:buAutoNum type="alphaU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eaLnBrk="1" hangingPunct="1">
              <a:buClr>
                <a:schemeClr val="accent3">
                  <a:lumMod val="75000"/>
                </a:schemeClr>
              </a:buClr>
              <a:buSzPct val="100000"/>
              <a:buFont typeface="+mj-lt"/>
              <a:buAutoNum type="alphaU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Spoznati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kroz</a:t>
            </a:r>
            <a:r>
              <a:rPr lang="en-US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lično</a:t>
            </a:r>
            <a:r>
              <a:rPr lang="en-US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iskustvo</a:t>
            </a:r>
            <a:endParaRPr lang="en-US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71D8EB-F496-4317-AE10-CF397C9EE067}" type="slidenum">
              <a:rPr lang="en-US"/>
              <a:pPr>
                <a:defRPr/>
              </a:pPr>
              <a:t>77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609601"/>
            <a:ext cx="10591800" cy="5516563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None/>
              <a:defRPr/>
            </a:pPr>
            <a:r>
              <a:rPr lang="en-US" dirty="0"/>
              <a:t>	</a:t>
            </a:r>
          </a:p>
          <a:p>
            <a:pPr marL="320040" indent="-320040" algn="ctr" eaLnBrk="1" fontAlgn="auto" hangingPunct="1">
              <a:spcAft>
                <a:spcPts val="0"/>
              </a:spcAft>
              <a:buNone/>
              <a:defRPr/>
            </a:pP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Jakovljeva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1:22</a:t>
            </a:r>
          </a:p>
          <a:p>
            <a:pPr marL="320040" indent="-320040" algn="ctr" eaLnBrk="1" fontAlgn="auto" hangingPunct="1">
              <a:spcAft>
                <a:spcPts val="0"/>
              </a:spcAft>
              <a:buNone/>
              <a:defRPr/>
            </a:pP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Nemojte samo da slušate reč i tako zavaravajte sebe. Uradi šta kaže.</a:t>
            </a:r>
            <a:endParaRPr lang="sr-Latn-R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20040" indent="-320040" algn="ctr" eaLnBrk="1" fontAlgn="auto" hangingPunct="1">
              <a:spcAft>
                <a:spcPts val="0"/>
              </a:spcAft>
              <a:buNone/>
              <a:defRPr/>
            </a:pPr>
            <a:endParaRPr lang="sr-Latn-RS" sz="3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20040" indent="-320040" algn="ctr" eaLnBrk="1" fontAlgn="auto" hangingPunct="1">
              <a:spcAft>
                <a:spcPts val="0"/>
              </a:spcAft>
              <a:buNone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Ako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drugi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rekli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lažna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uverenja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živeo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/pa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lažnim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uverenjima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onda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istina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može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US" sz="3600" b="1" u="sng" dirty="0" err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deluje</a:t>
            </a:r>
            <a:r>
              <a:rPr lang="en-US" sz="36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kao</a:t>
            </a:r>
            <a:r>
              <a:rPr lang="en-US" sz="36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u="sng" dirty="0" err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laž</a:t>
            </a:r>
            <a:r>
              <a:rPr lang="en-US" sz="36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sz="3600" b="1" u="sng" dirty="0" err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laž</a:t>
            </a:r>
            <a:r>
              <a:rPr lang="en-US" sz="36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deluje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kao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u="sng" dirty="0" err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istina</a:t>
            </a:r>
            <a:r>
              <a:rPr lang="en-US" sz="36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19888-4773-46B6-9D89-5F100D1C6E00}" type="slidenum">
              <a:rPr lang="en-US"/>
              <a:pPr>
                <a:defRPr/>
              </a:pPr>
              <a:t>78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10972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tx2">
                    <a:tint val="100000"/>
                    <a:satMod val="250000"/>
                  </a:schemeClr>
                </a:solidFill>
              </a:rPr>
              <a:t>2.	</a:t>
            </a:r>
            <a:r>
              <a:rPr lang="pl-PL" sz="4000" dirty="0">
                <a:solidFill>
                  <a:schemeClr val="tx2">
                    <a:tint val="100000"/>
                    <a:satMod val="250000"/>
                  </a:schemeClr>
                </a:solidFill>
              </a:rPr>
              <a:t>Put do zrelosti prolazi kroz</a:t>
            </a:r>
            <a:r>
              <a:rPr lang="en-US" sz="4000" dirty="0">
                <a:solidFill>
                  <a:schemeClr val="tx2">
                    <a:tint val="100000"/>
                    <a:satMod val="250000"/>
                  </a:schemeClr>
                </a:solidFill>
              </a:rPr>
              <a:t> </a:t>
            </a:r>
            <a:r>
              <a:rPr lang="en-US" sz="4000" u="sng" dirty="0" err="1">
                <a:solidFill>
                  <a:srgbClr val="FFC000"/>
                </a:solidFill>
              </a:rPr>
              <a:t>probleme</a:t>
            </a:r>
            <a:endParaRPr lang="en-US" sz="4000" u="sng" dirty="0">
              <a:solidFill>
                <a:srgbClr val="FFC0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20040" indent="-320040" eaLnBrk="1" fontAlgn="auto" hangingPunct="1">
              <a:lnSpc>
                <a:spcPct val="90000"/>
              </a:lnSpc>
              <a:spcAft>
                <a:spcPts val="1800"/>
              </a:spcAft>
              <a:buFont typeface="Wingdings 2"/>
              <a:buChar char="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Jovan 16:33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Savremeni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srpski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prevod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20040" indent="-320040" eaLnBrk="1" fontAlgn="auto" hangingPunct="1">
              <a:lnSpc>
                <a:spcPct val="90000"/>
              </a:lnSpc>
              <a:spcAft>
                <a:spcPts val="1800"/>
              </a:spcAft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“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Ovo sam vam rekao da biste u meni imali mir. 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</a:t>
            </a:r>
            <a:r>
              <a:rPr lang="pt-B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svetu imate nevolju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ali budite hrabri – ja sam pobedio svet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</a:p>
          <a:p>
            <a:pPr marL="320040" indent="-320040" eaLnBrk="1" fontAlgn="auto" hangingPunct="1">
              <a:lnSpc>
                <a:spcPct val="90000"/>
              </a:lnSpc>
              <a:spcAft>
                <a:spcPts val="1800"/>
              </a:spcAft>
              <a:buFont typeface="Wingdings 2"/>
              <a:buChar char="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Svaki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problem je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prilika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se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istini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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Svaki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problem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nudi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izbor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—da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sledimo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Boga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sledimo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sotonin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način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naš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način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04BCAD-A87D-4A4C-9175-0BA734259399}" type="slidenum">
              <a:rPr lang="en-US"/>
              <a:pPr>
                <a:defRPr/>
              </a:pPr>
              <a:t>79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atMod val="250000"/>
                  </a:schemeClr>
                </a:solidFill>
              </a:rPr>
              <a:t>4. </a:t>
            </a:r>
            <a:r>
              <a:rPr lang="en-US" dirty="0" err="1">
                <a:solidFill>
                  <a:schemeClr val="tx2">
                    <a:tint val="100000"/>
                    <a:satMod val="250000"/>
                  </a:schemeClr>
                </a:solidFill>
              </a:rPr>
              <a:t>Zdravo</a:t>
            </a:r>
            <a:r>
              <a:rPr lang="en-US" dirty="0">
                <a:solidFill>
                  <a:schemeClr val="tx2">
                    <a:tint val="100000"/>
                    <a:satMod val="2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tint val="100000"/>
                    <a:satMod val="250000"/>
                  </a:schemeClr>
                </a:solidFill>
              </a:rPr>
              <a:t>življenje</a:t>
            </a:r>
            <a:endParaRPr lang="en-US" dirty="0">
              <a:solidFill>
                <a:schemeClr val="tx2">
                  <a:tint val="100000"/>
                  <a:satMod val="250000"/>
                </a:schemeClr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Koji je put do zrelosti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eaLnBrk="1" hangingPunct="1"/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Koji je Božiji plan za “normalno” življenje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B79B5-60F8-4DF1-9FB7-F088B24E0FD2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1600200" y="609601"/>
            <a:ext cx="9271000" cy="5516563"/>
          </a:xfrm>
        </p:spPr>
        <p:txBody>
          <a:bodyPr>
            <a:normAutofit fontScale="92500" lnSpcReduction="10000"/>
          </a:bodyPr>
          <a:lstStyle/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3600" b="1" dirty="0"/>
              <a:t>	</a:t>
            </a:r>
            <a:r>
              <a:rPr lang="sr-Latn-RS" sz="39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 Bog želi da odgovorimo na probleme?</a:t>
            </a:r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sr-Latn-R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Jakovljeva 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1:2-5 </a:t>
            </a:r>
            <a:r>
              <a:rPr lang="sr-Latn-R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SSP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35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sr-Latn-R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Smatrajte čistom radošću, braćo moja, kad god se suočite s raznim iskušenjima,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5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sr-Latn-R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znajući da provera vaše vere razvija istrajnost.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5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sr-Latn-R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istrajnost neka dovrši delo, da budete savršeni i potpuni, bez ikakvog nedostatka.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35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5</a:t>
            </a:r>
            <a:r>
              <a:rPr lang="sr-Latn-R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Ako nekom od vas nedostaje mudrosti, neka je zamoli od Boga, koji svakom rado daje i nikog ne prekoreva, i biće mu dato.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sz="2400" dirty="0"/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2400" dirty="0"/>
              <a:t>	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A9C9DE-3C2A-468C-A4F2-C2551B049E97}" type="slidenum">
              <a:rPr lang="en-US"/>
              <a:pPr>
                <a:defRPr/>
              </a:pPr>
              <a:t>80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96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304801"/>
            <a:ext cx="8229600" cy="5821364"/>
          </a:xfrm>
        </p:spPr>
        <p:txBody>
          <a:bodyPr>
            <a:normAutofit fontScale="77500" lnSpcReduction="20000"/>
          </a:bodyPr>
          <a:lstStyle/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9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</a:t>
            </a:r>
            <a:r>
              <a:rPr lang="sr-Latn-RS" sz="39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vlov odgovor na njegov „trn u telu“</a:t>
            </a: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2 </a:t>
            </a:r>
            <a:r>
              <a:rPr lang="sr-Latn-R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Korinćanima </a:t>
            </a: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12:7-10</a:t>
            </a:r>
          </a:p>
          <a:p>
            <a:pPr marL="320040" indent="-32004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7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sr-Latn-RS" sz="3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da zbog tih neizmernih otkrivenja ne bih postao ohol, dat mi je trn u telu, Satanin anđeo, da me muči, da ne postanem ohol. </a:t>
            </a:r>
            <a:r>
              <a:rPr lang="en-US" sz="37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sz="3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sr-Latn-RS" sz="3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 puta sam preklinjao Gospoda da me od toga oslobodi,</a:t>
            </a:r>
            <a:r>
              <a:rPr lang="en-US" sz="3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7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sr-Latn-RS" sz="3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on mi reče: „Dosta ti je moja milost, jer sila se usavršava slabošću.“ Zato ću radije da se hvalim svojim slabostima, da se u meni nastani Hristova sila.</a:t>
            </a:r>
            <a:r>
              <a:rPr lang="en-US" sz="3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7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sr-Latn-RS" sz="3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Stoga, radi Hrista, uživam u slabostima, u uvredama, u teškoćama, u progonima, u pritešnjenostima. Jer, kad sam slab, onda sam jak.</a:t>
            </a:r>
            <a:endParaRPr lang="en-US" sz="3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78C2BF-7A0D-455E-BAC0-967D7C6D0D2F}" type="slidenum">
              <a:rPr lang="en-US"/>
              <a:pPr>
                <a:defRPr/>
              </a:pPr>
              <a:t>81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54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109728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	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 do zrelosti je kroz </a:t>
            </a:r>
            <a:r>
              <a:rPr lang="en-US" sz="4000" dirty="0"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odnose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20040" indent="-320040" eaLnBrk="1" fontAlgn="auto" hangingPunct="1">
              <a:spcAft>
                <a:spcPct val="50000"/>
              </a:spcAft>
              <a:buFont typeface="Wingdings 2"/>
              <a:buChar char=""/>
              <a:defRPr/>
            </a:pP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Božiji put do zrelosti iziskuje odnose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320040" indent="-320040" eaLnBrk="1" fontAlgn="auto" hangingPunct="1">
              <a:spcAft>
                <a:spcPct val="50000"/>
              </a:spcAft>
              <a:buFont typeface="Wingdings 2"/>
              <a:buChar char=""/>
              <a:defRPr/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Zdravo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življenje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nije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moguće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kad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smo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skroz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320040" indent="-320040" eaLnBrk="1" fontAlgn="auto" hangingPunct="1">
              <a:spcAft>
                <a:spcPct val="50000"/>
              </a:spcAft>
              <a:buFont typeface="Wingdings 2"/>
              <a:buChar char=""/>
              <a:defRPr/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Zdravo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življenje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iziskuje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zdrave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odnose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drugima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ljudima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320040" indent="-320040" eaLnBrk="1" fontAlgn="auto" hangingPunct="1">
              <a:spcAft>
                <a:spcPct val="50000"/>
              </a:spcAft>
              <a:buFont typeface="Wingdings 2"/>
              <a:buChar char=""/>
              <a:defRPr/>
            </a:pP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 postoji zamena za zdrave odnose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320040" indent="-320040" eaLnBrk="1" fontAlgn="auto" hangingPunct="1">
              <a:spcAft>
                <a:spcPct val="50000"/>
              </a:spcAft>
              <a:buFont typeface="Wingdings 2"/>
              <a:buChar char=""/>
              <a:defRPr/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Odnosi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apsolutni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uslov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zdravo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življenjeving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65511B-F9DE-4FC8-A1CB-EE50376EF5F2}" type="slidenum">
              <a:rPr lang="en-US"/>
              <a:pPr>
                <a:defRPr/>
              </a:pPr>
              <a:t>82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609601"/>
            <a:ext cx="8229600" cy="5516563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Božiji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odgovor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—2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najveće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zapovesti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bave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odnosima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Najveća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</a:t>
            </a:r>
            <a:r>
              <a:rPr lang="en-US" b="1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Voli</a:t>
            </a:r>
            <a:r>
              <a:rPr lang="en-US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Boga </a:t>
            </a:r>
            <a:r>
              <a:rPr lang="en-US" b="1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svim</a:t>
            </a:r>
            <a:r>
              <a:rPr lang="en-US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svojim</a:t>
            </a:r>
            <a:r>
              <a:rPr lang="en-US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srcem</a:t>
            </a:r>
            <a:endParaRPr lang="en-US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baseline="30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najveća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</a:t>
            </a:r>
            <a:r>
              <a:rPr lang="en-US" b="1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Voli</a:t>
            </a:r>
            <a:r>
              <a:rPr lang="en-US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druge</a:t>
            </a:r>
            <a:r>
              <a:rPr lang="en-US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ljude</a:t>
            </a:r>
            <a:endParaRPr lang="en-US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endParaRPr lang="en-US" dirty="0">
              <a:solidFill>
                <a:srgbClr val="2F0FF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Moramo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razvijamo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odnose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ljudima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kojima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osećamo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bezbedno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A4605E-7FA5-4556-803A-CEE0D750A33C}" type="slidenum">
              <a:rPr lang="en-US"/>
              <a:pPr>
                <a:defRPr/>
              </a:pPr>
              <a:t>83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685801"/>
            <a:ext cx="9906000" cy="54403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Božija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želja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svakog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jednog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od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budemo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rođeni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zdravoj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porodici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gde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bezbednom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okruženju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punom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ljubavi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učimo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živimo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zdrav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život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krećemo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prema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zrelosti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56D9C4-35A9-48FB-B685-1D7088B8941F}" type="slidenum">
              <a:rPr lang="en-US"/>
              <a:pPr>
                <a:defRPr/>
              </a:pPr>
              <a:t>84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74638"/>
            <a:ext cx="8305800" cy="3916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 err="1">
                <a:solidFill>
                  <a:schemeClr val="tx2"/>
                </a:solidFill>
              </a:rPr>
              <a:t>Poglavlje</a:t>
            </a:r>
            <a:r>
              <a:rPr lang="en-US" sz="5400" dirty="0">
                <a:solidFill>
                  <a:schemeClr val="tx2"/>
                </a:solidFill>
              </a:rPr>
              <a:t>  6</a:t>
            </a:r>
            <a:r>
              <a:rPr lang="en-US" sz="4000" dirty="0">
                <a:solidFill>
                  <a:schemeClr val="tx2"/>
                </a:solidFill>
              </a:rPr>
              <a:t/>
            </a:r>
            <a:br>
              <a:rPr lang="en-US" sz="4000" dirty="0">
                <a:solidFill>
                  <a:schemeClr val="tx2"/>
                </a:solidFill>
              </a:rPr>
            </a:br>
            <a:r>
              <a:rPr lang="en-US" sz="4000" dirty="0">
                <a:solidFill>
                  <a:schemeClr val="tx2"/>
                </a:solidFill>
              </a:rPr>
              <a:t/>
            </a:r>
            <a:br>
              <a:rPr lang="en-US" sz="4000" dirty="0">
                <a:solidFill>
                  <a:schemeClr val="tx2"/>
                </a:solidFill>
              </a:rPr>
            </a:br>
            <a:r>
              <a:rPr lang="pl-PL" sz="4000" dirty="0">
                <a:solidFill>
                  <a:schemeClr val="tx2"/>
                </a:solidFill>
              </a:rPr>
              <a:t>Drugi pogled na zdravo življenje—</a:t>
            </a:r>
            <a:br>
              <a:rPr lang="pl-PL" sz="4000" dirty="0">
                <a:solidFill>
                  <a:schemeClr val="tx2"/>
                </a:solidFill>
              </a:rPr>
            </a:br>
            <a:r>
              <a:rPr lang="pl-PL" sz="4000" dirty="0">
                <a:solidFill>
                  <a:schemeClr val="tx2"/>
                </a:solidFill>
              </a:rPr>
              <a:t>Koraci do zrelosti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46F895-9F39-4085-980A-C0687FAE5DE8}" type="slidenum">
              <a:rPr lang="en-US"/>
              <a:pPr>
                <a:defRPr/>
              </a:pPr>
              <a:t>85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578" y="158098"/>
            <a:ext cx="4012223" cy="613634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4097A7-0CC8-4B37-BB74-928581C9D395}" type="slidenum">
              <a:rPr lang="en-US" smtClean="0"/>
              <a:pPr>
                <a:defRPr/>
              </a:pPr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25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685801"/>
            <a:ext cx="8229600" cy="54403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2500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svakim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korakom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zrelosti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videćeš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šta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osoba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treba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savlada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bi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postigla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zrelost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toj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etapi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života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</a:p>
          <a:p>
            <a:pPr eaLnBrk="1" hangingPunct="1">
              <a:lnSpc>
                <a:spcPct val="90000"/>
              </a:lnSpc>
              <a:spcAft>
                <a:spcPct val="2500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svakom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etapom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ostatak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članova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porodice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treba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usput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pomažu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ovoj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osobi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Ako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porodica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pruži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pravu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vrstu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pomoći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onda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će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mnogo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teže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postigne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zrelost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</a:p>
          <a:p>
            <a:pPr eaLnBrk="1" hangingPunct="1">
              <a:lnSpc>
                <a:spcPct val="90000"/>
              </a:lnSpc>
            </a:pPr>
            <a:r>
              <a:rPr lang="sv-S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Neuspeh savladavanja svakog koraka do zrelosti stvara probleme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FC55A3-3258-4EF1-9E4B-0C133539A2DD}" type="slidenum">
              <a:rPr lang="en-US"/>
              <a:pPr>
                <a:defRPr/>
              </a:pPr>
              <a:t>87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82296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chemeClr val="tx2">
                    <a:tint val="100000"/>
                    <a:satMod val="250000"/>
                  </a:schemeClr>
                </a:solidFill>
              </a:rPr>
              <a:t>Stadijumi</a:t>
            </a:r>
            <a:r>
              <a:rPr lang="en-US" dirty="0">
                <a:solidFill>
                  <a:schemeClr val="tx2">
                    <a:tint val="100000"/>
                    <a:satMod val="250000"/>
                  </a:schemeClr>
                </a:solidFill>
              </a:rPr>
              <a:t> (</a:t>
            </a:r>
            <a:r>
              <a:rPr lang="en-US" dirty="0" err="1">
                <a:solidFill>
                  <a:schemeClr val="tx2">
                    <a:tint val="100000"/>
                    <a:satMod val="250000"/>
                  </a:schemeClr>
                </a:solidFill>
              </a:rPr>
              <a:t>etape</a:t>
            </a:r>
            <a:r>
              <a:rPr lang="en-US" dirty="0">
                <a:solidFill>
                  <a:schemeClr val="tx2">
                    <a:tint val="100000"/>
                    <a:satMod val="250000"/>
                  </a:schemeClr>
                </a:solidFill>
              </a:rPr>
              <a:t>) </a:t>
            </a:r>
            <a:r>
              <a:rPr lang="en-US" dirty="0" err="1">
                <a:solidFill>
                  <a:schemeClr val="tx2">
                    <a:tint val="100000"/>
                    <a:satMod val="250000"/>
                  </a:schemeClr>
                </a:solidFill>
              </a:rPr>
              <a:t>života</a:t>
            </a:r>
            <a:endParaRPr lang="en-US" dirty="0">
              <a:solidFill>
                <a:schemeClr val="tx2">
                  <a:tint val="100000"/>
                  <a:satMod val="250000"/>
                </a:schemeClr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905000"/>
            <a:ext cx="10134600" cy="4389438"/>
          </a:xfrm>
        </p:spPr>
        <p:txBody>
          <a:bodyPr/>
          <a:lstStyle/>
          <a:p>
            <a:pPr marL="457200" indent="-457200" eaLnBrk="1" hangingPunct="1">
              <a:buFontTx/>
              <a:buNone/>
              <a:tabLst>
                <a:tab pos="457200" algn="l"/>
                <a:tab pos="4114800" algn="l"/>
              </a:tabLs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	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Stadijum </a:t>
            </a:r>
            <a:r>
              <a:rPr lang="pl-PL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odojčeta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Od rođenja do 3 godine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marL="457200" indent="-457200" eaLnBrk="1" hangingPunct="1">
              <a:buFontTx/>
              <a:buNone/>
              <a:tabLst>
                <a:tab pos="457200" algn="l"/>
                <a:tab pos="4114800" algn="l"/>
              </a:tabLs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	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Stadijum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deteta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Uzrast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od 4 – 12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godina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marL="457200" indent="-457200" eaLnBrk="1" hangingPunct="1">
              <a:buFontTx/>
              <a:buNone/>
              <a:tabLst>
                <a:tab pos="457200" algn="l"/>
                <a:tab pos="4114800" algn="l"/>
              </a:tabLs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	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Stadijum </a:t>
            </a:r>
            <a:r>
              <a:rPr lang="pl-PL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odraslog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Uzrast od 13 – do rođenja 1og deteta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114800" indent="-4114800" eaLnBrk="1" hangingPunct="1">
              <a:buFontTx/>
              <a:buNone/>
              <a:tabLst>
                <a:tab pos="457200" algn="l"/>
                <a:tab pos="4114800" algn="l"/>
              </a:tabLs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	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Stadijum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roditelja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Rođenje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1og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deteta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dok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najmlađe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odraste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114800" indent="-4114800" eaLnBrk="1" hangingPunct="1">
              <a:buFontTx/>
              <a:buNone/>
              <a:tabLst>
                <a:tab pos="457200" algn="l"/>
                <a:tab pos="4114800" algn="l"/>
              </a:tabLs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	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Stadijum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stare </a:t>
            </a:r>
            <a:r>
              <a:rPr lang="en-US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Počinje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kada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najmlađe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postalo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odrasla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59337-F619-42C8-A2BE-78DA731302FF}" type="slidenum">
              <a:rPr lang="en-US"/>
              <a:pPr>
                <a:defRPr/>
              </a:pPr>
              <a:t>88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967" y="0"/>
            <a:ext cx="11298833" cy="8730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DFDC1F-1B75-4566-B632-4847C4B274B4}" type="slidenum">
              <a:rPr lang="en-US"/>
              <a:pPr>
                <a:defRPr/>
              </a:pPr>
              <a:t>89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82296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chemeClr val="tx2"/>
                </a:solidFill>
              </a:rPr>
              <a:t>Recidiv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ima</a:t>
            </a:r>
            <a:r>
              <a:rPr lang="en-US" dirty="0">
                <a:solidFill>
                  <a:schemeClr val="tx2"/>
                </a:solidFill>
              </a:rPr>
              <a:t> 2 </a:t>
            </a:r>
            <a:r>
              <a:rPr lang="en-US" dirty="0" err="1">
                <a:solidFill>
                  <a:schemeClr val="tx2"/>
                </a:solidFill>
              </a:rPr>
              <a:t>glavne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etape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905000"/>
            <a:ext cx="8229600" cy="43894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	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Suvi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recidiv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Ja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putu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recidiva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nisam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još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vratio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/la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fizičku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upotrebu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supstance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moje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zavisnosti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	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Mokri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recidiv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Ja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vratio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/la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korišćenje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supstance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svoje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zavisnosti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alkohola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droge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čega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god.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107EFA-0D64-4E76-8957-6FF8D0BE6232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200" y="-1"/>
            <a:ext cx="10312400" cy="796867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3175D3-C53A-4FBF-80E4-9D4A95A0B1B2}" type="slidenum">
              <a:rPr lang="en-US"/>
              <a:pPr>
                <a:defRPr/>
              </a:pPr>
              <a:t>90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0"/>
            <a:ext cx="11125200" cy="8596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EFDAD4-5E74-4372-B280-31C6DB7DA750}" type="slidenum">
              <a:rPr lang="en-US"/>
              <a:pPr>
                <a:defRPr/>
              </a:pPr>
              <a:t>91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4011"/>
            <a:ext cx="12115800" cy="936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0F3F43-756F-462B-854A-C63093756744}" type="slidenum">
              <a:rPr lang="en-US"/>
              <a:pPr>
                <a:defRPr/>
              </a:pPr>
              <a:t>92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5836" y="-36095"/>
            <a:ext cx="11591364" cy="895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A27936-A487-4601-8ED3-3322F4D2F208}" type="slidenum">
              <a:rPr lang="en-US"/>
              <a:pPr>
                <a:defRPr/>
              </a:pPr>
              <a:t>93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109728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4000" dirty="0">
                <a:solidFill>
                  <a:schemeClr val="tx2">
                    <a:tint val="100000"/>
                    <a:satMod val="250000"/>
                  </a:schemeClr>
                </a:solidFill>
              </a:rPr>
              <a:t>Dodatni ključevi za efikasnu naknadnu negu</a:t>
            </a:r>
            <a:endParaRPr lang="en-US" sz="4000" dirty="0">
              <a:solidFill>
                <a:schemeClr val="tx2">
                  <a:tint val="100000"/>
                  <a:satMod val="250000"/>
                </a:schemeClr>
              </a:solidFill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eaLnBrk="1" fontAlgn="auto" hangingPunct="1">
              <a:spcAft>
                <a:spcPct val="35000"/>
              </a:spcAft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	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Redovno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odlaženje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crkvu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eaLnBrk="1" fontAlgn="auto" hangingPunct="1">
              <a:spcAft>
                <a:spcPct val="35000"/>
              </a:spcAft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	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Svakodnevna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lična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pobožnost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čitanje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Biblije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lična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molitva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eaLnBrk="1" fontAlgn="auto" hangingPunct="1">
              <a:spcAft>
                <a:spcPct val="35000"/>
              </a:spcAft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	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Življenje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hrišćanskom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porodicom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prijateljima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	Da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imaš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osobu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kojoj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ćeš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biti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odgovoran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Imaj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pismeni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ugovor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navedeš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detalje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odgovornosti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F6127F-5D54-4A5B-8D8B-41617C264A69}" type="slidenum">
              <a:rPr lang="en-US"/>
              <a:pPr>
                <a:defRPr/>
              </a:pPr>
              <a:t>94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914401"/>
            <a:ext cx="8229600" cy="5211763"/>
          </a:xfrm>
        </p:spPr>
        <p:txBody>
          <a:bodyPr/>
          <a:lstStyle/>
          <a:p>
            <a:pPr marL="457200" indent="-457200" eaLnBrk="1" hangingPunct="1">
              <a:spcAft>
                <a:spcPct val="35000"/>
              </a:spcAft>
              <a:buFontTx/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	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Lična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služba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lična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evangelizacija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podučavanje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časa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crkvi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briga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beskućnike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457200" indent="-457200" eaLnBrk="1" hangingPunct="1">
              <a:spcAft>
                <a:spcPct val="35000"/>
              </a:spcAft>
              <a:buFontTx/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	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Imaj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„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kutiju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alatima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hitne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slučajeve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odgovoriš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iskušenja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eaLnBrk="1" hangingPunct="1">
              <a:spcAft>
                <a:spcPct val="35000"/>
              </a:spcAft>
              <a:buFontTx/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	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Imaj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viziju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san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poziv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svoj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eaLnBrk="1" hangingPunct="1">
              <a:buFontTx/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	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Nauči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se „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vratiš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radosti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u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svakodnevnom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životu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95249-A407-41BC-823F-D8208E5116A9}" type="slidenum">
              <a:rPr lang="en-US"/>
              <a:pPr>
                <a:defRPr/>
              </a:pPr>
              <a:t>95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566"/>
            <a:ext cx="10972800" cy="1524000"/>
          </a:xfrm>
        </p:spPr>
        <p:txBody>
          <a:bodyPr/>
          <a:lstStyle/>
          <a:p>
            <a:pPr algn="ctr"/>
            <a:r>
              <a:rPr lang="sr-Latn-RS" dirty="0"/>
              <a:t>Pitanja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4097A7-0CC8-4B37-BB74-928581C9D395}" type="slidenum">
              <a:rPr lang="en-US" smtClean="0"/>
              <a:pPr>
                <a:defRPr/>
              </a:pPr>
              <a:t>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80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CAB225-3771-46A1-991C-841F498B9AB9}" type="slidenum">
              <a:rPr lang="en-US"/>
              <a:pPr>
                <a:defRPr/>
              </a:pPr>
              <a:t>97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2.3.3    Datum poslednje revizije: 01-2023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 T509.01   iteenchallenge.org</a:t>
            </a:r>
            <a:endParaRPr lang="en-US" dirty="0"/>
          </a:p>
        </p:txBody>
      </p:sp>
      <p:pic>
        <p:nvPicPr>
          <p:cNvPr id="103430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2200" y="689025"/>
            <a:ext cx="4927600" cy="2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31" name="TextBox 6"/>
          <p:cNvSpPr txBox="1">
            <a:spLocks noChangeArrowheads="1"/>
          </p:cNvSpPr>
          <p:nvPr/>
        </p:nvSpPr>
        <p:spPr bwMode="auto">
          <a:xfrm>
            <a:off x="2362200" y="2971800"/>
            <a:ext cx="784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895600" y="2890838"/>
            <a:ext cx="6324600" cy="3384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sr-Latn-RS" sz="3200" b="1" dirty="0">
                <a:latin typeface="Arial" pitchFamily="34" charset="0"/>
                <a:ea typeface="Times New Roman" pitchFamily="18" charset="0"/>
                <a:cs typeface="+mn-cs"/>
              </a:rPr>
              <a:t>Kontakt informacije</a:t>
            </a:r>
            <a:r>
              <a:rPr lang="en-US" sz="3200" b="1" dirty="0">
                <a:latin typeface="Arial" pitchFamily="34" charset="0"/>
                <a:ea typeface="Times New Roman" pitchFamily="18" charset="0"/>
                <a:cs typeface="+mn-cs"/>
              </a:rPr>
              <a:t>:</a:t>
            </a:r>
          </a:p>
          <a:p>
            <a:pPr algn="ctr" eaLnBrk="0" hangingPunct="0">
              <a:defRPr/>
            </a:pPr>
            <a:r>
              <a:rPr lang="en-US" dirty="0">
                <a:latin typeface="Arial" pitchFamily="34" charset="0"/>
                <a:ea typeface="Times New Roman" pitchFamily="18" charset="0"/>
                <a:cs typeface="+mn-cs"/>
              </a:rPr>
              <a:t>Global Teen Challenge</a:t>
            </a:r>
            <a:endParaRPr lang="en-US" sz="1100" dirty="0">
              <a:latin typeface="Arial" pitchFamily="34" charset="0"/>
              <a:cs typeface="+mn-cs"/>
            </a:endParaRPr>
          </a:p>
          <a:p>
            <a:pPr algn="ctr" eaLnBrk="0" hangingPunct="0">
              <a:defRPr/>
            </a:pPr>
            <a:r>
              <a:rPr lang="en-US" dirty="0">
                <a:latin typeface="Arial" pitchFamily="34" charset="0"/>
                <a:ea typeface="Times New Roman" pitchFamily="18" charset="0"/>
                <a:cs typeface="+mn-cs"/>
              </a:rPr>
              <a:t>PO Box 511</a:t>
            </a:r>
            <a:endParaRPr lang="en-US" sz="1100" dirty="0">
              <a:latin typeface="Arial" pitchFamily="34" charset="0"/>
              <a:cs typeface="+mn-cs"/>
            </a:endParaRPr>
          </a:p>
          <a:p>
            <a:pPr algn="ctr">
              <a:defRPr/>
            </a:pPr>
            <a:r>
              <a:rPr lang="en-US" dirty="0">
                <a:latin typeface="Arial" pitchFamily="34" charset="0"/>
                <a:ea typeface="Times New Roman" pitchFamily="18" charset="0"/>
                <a:cs typeface="+mn-cs"/>
              </a:rPr>
              <a:t>Columbus, GA 31902 </a:t>
            </a:r>
            <a:r>
              <a:rPr lang="en-US" sz="1400" dirty="0">
                <a:latin typeface="Arial" pitchFamily="34" charset="0"/>
                <a:ea typeface="Times New Roman" pitchFamily="18" charset="0"/>
                <a:cs typeface="+mn-cs"/>
              </a:rPr>
              <a:t>USA</a:t>
            </a:r>
          </a:p>
          <a:p>
            <a:pPr algn="ctr">
              <a:defRPr/>
            </a:pPr>
            <a:r>
              <a:rPr lang="sr-Latn-RS" sz="2000" dirty="0">
                <a:cs typeface="+mn-cs"/>
              </a:rPr>
              <a:t>Telefon</a:t>
            </a:r>
            <a:r>
              <a:rPr lang="en-US" sz="2000" dirty="0">
                <a:cs typeface="+mn-cs"/>
              </a:rPr>
              <a:t>:  706-576-6555</a:t>
            </a:r>
            <a:endParaRPr lang="en-US" sz="2000" i="1" dirty="0">
              <a:cs typeface="+mn-cs"/>
            </a:endParaRPr>
          </a:p>
          <a:p>
            <a:pPr algn="ctr">
              <a:defRPr/>
            </a:pPr>
            <a:r>
              <a:rPr lang="sr-Latn-RS" sz="2000" dirty="0">
                <a:cs typeface="+mn-cs"/>
              </a:rPr>
              <a:t>I</a:t>
            </a:r>
            <a:r>
              <a:rPr lang="en-US" sz="2000" dirty="0">
                <a:cs typeface="+mn-cs"/>
              </a:rPr>
              <a:t>m</a:t>
            </a:r>
            <a:r>
              <a:rPr lang="sr-Latn-RS" sz="2000" dirty="0">
                <a:cs typeface="+mn-cs"/>
              </a:rPr>
              <a:t>ej</a:t>
            </a:r>
            <a:r>
              <a:rPr lang="en-US" sz="2000" dirty="0">
                <a:cs typeface="+mn-cs"/>
              </a:rPr>
              <a:t>l:  </a:t>
            </a:r>
            <a:r>
              <a:rPr lang="en-US" sz="2000" u="sng" dirty="0">
                <a:cs typeface="+mn-cs"/>
              </a:rPr>
              <a:t>gtc@globaltc.org</a:t>
            </a:r>
            <a:endParaRPr lang="en-US" sz="2000" i="1" dirty="0">
              <a:cs typeface="+mn-cs"/>
            </a:endParaRPr>
          </a:p>
          <a:p>
            <a:pPr algn="ctr">
              <a:defRPr/>
            </a:pPr>
            <a:r>
              <a:rPr lang="sr-Latn-RS" sz="2000" dirty="0">
                <a:cs typeface="+mn-cs"/>
              </a:rPr>
              <a:t>Sajtovi</a:t>
            </a:r>
            <a:r>
              <a:rPr lang="en-US" sz="2000" dirty="0">
                <a:cs typeface="+mn-cs"/>
              </a:rPr>
              <a:t>:</a:t>
            </a:r>
          </a:p>
          <a:p>
            <a:pPr algn="ctr">
              <a:defRPr/>
            </a:pPr>
            <a:r>
              <a:rPr lang="sr-Latn-RS" sz="2000" dirty="0">
                <a:cs typeface="+mn-cs"/>
              </a:rPr>
              <a:t>Resursi za obuke</a:t>
            </a:r>
            <a:r>
              <a:rPr lang="en-US" sz="2000" dirty="0">
                <a:cs typeface="+mn-cs"/>
              </a:rPr>
              <a:t>:  </a:t>
            </a:r>
            <a:r>
              <a:rPr lang="en-US" sz="2000" u="sng" dirty="0">
                <a:cs typeface="+mn-cs"/>
              </a:rPr>
              <a:t>iTeenChallenge.org</a:t>
            </a:r>
            <a:endParaRPr lang="en-US" sz="2000" i="1" dirty="0">
              <a:cs typeface="+mn-cs"/>
            </a:endParaRPr>
          </a:p>
          <a:p>
            <a:pPr algn="ctr">
              <a:defRPr/>
            </a:pPr>
            <a:r>
              <a:rPr lang="en-US" sz="2000" dirty="0">
                <a:cs typeface="+mn-cs"/>
              </a:rPr>
              <a:t>Global Teen Challenge:  </a:t>
            </a:r>
            <a:r>
              <a:rPr lang="en-US" sz="2000" u="sng" dirty="0">
                <a:cs typeface="+mn-cs"/>
              </a:rPr>
              <a:t>Globaltc.org</a:t>
            </a:r>
            <a:endParaRPr lang="en-US" sz="2000" i="1" dirty="0">
              <a:cs typeface="+mn-cs"/>
            </a:endParaRPr>
          </a:p>
          <a:p>
            <a:pPr eaLnBrk="0" hangingPunct="0">
              <a:defRPr/>
            </a:pPr>
            <a:endParaRPr lang="en-US" sz="2800" dirty="0">
              <a:latin typeface="Arial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557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Deluxe</Template>
  <TotalTime>12474</TotalTime>
  <Words>4536</Words>
  <Application>Microsoft Office PowerPoint</Application>
  <PresentationFormat>Widescreen</PresentationFormat>
  <Paragraphs>781</Paragraphs>
  <Slides>97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104" baseType="lpstr">
      <vt:lpstr>Apple Chancery</vt:lpstr>
      <vt:lpstr>Arial</vt:lpstr>
      <vt:lpstr>Calibri</vt:lpstr>
      <vt:lpstr>Corbel</vt:lpstr>
      <vt:lpstr>Times New Roman</vt:lpstr>
      <vt:lpstr>Wingdings 2</vt:lpstr>
      <vt:lpstr>Deluxe</vt:lpstr>
      <vt:lpstr>RAZUMEVANJE KORAKA DO RECIDIVA (povratka u prethodno stanje)</vt:lpstr>
      <vt:lpstr>Ideje za ličnu primenu</vt:lpstr>
      <vt:lpstr>PowerPoint Presentation</vt:lpstr>
      <vt:lpstr>Poglavlje 1 Uvod u recidiv</vt:lpstr>
      <vt:lpstr>1. Recidiv (povratak u prethodno stanje)</vt:lpstr>
      <vt:lpstr>2. Oporavak</vt:lpstr>
      <vt:lpstr>3. Zavisnost</vt:lpstr>
      <vt:lpstr>4. Zdravo življenje</vt:lpstr>
      <vt:lpstr>Recidiv ima 2 glavne etape</vt:lpstr>
      <vt:lpstr>Sedam razloga zašto se oporavak brzo pretvara u recidiv</vt:lpstr>
      <vt:lpstr>Da li svi recidivi uzrokuju istu štetu?</vt:lpstr>
      <vt:lpstr>Poglavlje 2 Recidiv</vt:lpstr>
      <vt:lpstr>PowerPoint Presentation</vt:lpstr>
      <vt:lpstr>PowerPoint Presentation</vt:lpstr>
      <vt:lpstr>PowerPoint Presentation</vt:lpstr>
      <vt:lpstr>PowerPoint Presentation</vt:lpstr>
      <vt:lpstr>Bliži pogled na recidiv</vt:lpstr>
      <vt:lpstr>PowerPoint Presentation</vt:lpstr>
      <vt:lpstr>PowerPoint Presentation</vt:lpstr>
      <vt:lpstr>37 Simptomi recidiva iz knjige „Savetovanje za prevenciju recidiva „(engl. Counseling for Relapse Prevention) od Terence T. Gorski &amp; Merlene Miller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Recidiv &amp; Oporavak</vt:lpstr>
      <vt:lpstr>PowerPoint Presentation</vt:lpstr>
      <vt:lpstr>37 Simptomi recidiva</vt:lpstr>
      <vt:lpstr>37 Simptomi recidiva</vt:lpstr>
      <vt:lpstr>37 Simptomi recidiva</vt:lpstr>
      <vt:lpstr>Poglavlje 3  Put do zavisnosti  i životno-kontrolišućih problemams</vt:lpstr>
      <vt:lpstr>3 glavne karakteristike onih na putu ka zavisnostima</vt:lpstr>
      <vt:lpstr>Šta je zavisnost (adikcija)?</vt:lpstr>
      <vt:lpstr>PowerPoint Presentation</vt:lpstr>
      <vt:lpstr>Kako se osoba zarobi u zavisnost?</vt:lpstr>
      <vt:lpstr>Četiri etape zavisnosti</vt:lpstr>
      <vt:lpstr>PowerPoint Presentation</vt:lpstr>
      <vt:lpstr>Dve vrste oštećenja koje mogu staviti osobu u položaj da krene putem zavisnosti (adikcije)</vt:lpstr>
      <vt:lpstr>Pitanje preuzimanja odgovornosti za svoje postupke</vt:lpstr>
      <vt:lpstr>Poglavlje 4 Oporavak</vt:lpstr>
      <vt:lpstr>Temelj za oporavak</vt:lpstr>
      <vt:lpstr>PowerPoint Presentation</vt:lpstr>
      <vt:lpstr>PowerPoint Presentation</vt:lpstr>
      <vt:lpstr>Četiri ključa za oporavak</vt:lpstr>
      <vt:lpstr>PowerPoint Presentation</vt:lpstr>
      <vt:lpstr>  1. Intervencija</vt:lpstr>
      <vt:lpstr>2. Detoksikacija</vt:lpstr>
      <vt:lpstr>3. Učenje koraka do zdravog življenja</vt:lpstr>
      <vt:lpstr>PowerPoint Presentation</vt:lpstr>
      <vt:lpstr>PowerPoint Presentation</vt:lpstr>
      <vt:lpstr>Oporavak obuhvata  3 osnove zdravog življenja</vt:lpstr>
      <vt:lpstr>Duhovni temelj i proces ka promeni </vt:lpstr>
      <vt:lpstr>PowerPoint Presentation</vt:lpstr>
      <vt:lpstr>PowerPoint Presentation</vt:lpstr>
      <vt:lpstr>PowerPoint Presentation</vt:lpstr>
      <vt:lpstr>PowerPoint Presentation</vt:lpstr>
      <vt:lpstr>Hrišćansko učeništvo u oporavku</vt:lpstr>
      <vt:lpstr>PowerPoint Presentation</vt:lpstr>
      <vt:lpstr>Grupna proučavanja za novi život</vt:lpstr>
      <vt:lpstr>Ostavljanje (skidanje) starog načina života; Stavljanje (oblačenje) novog načina života</vt:lpstr>
      <vt:lpstr>PowerPoint Presentation</vt:lpstr>
      <vt:lpstr>PowerPoint Presentation</vt:lpstr>
      <vt:lpstr>PowerPoint Presentation</vt:lpstr>
      <vt:lpstr>Šta znači oporavak?</vt:lpstr>
      <vt:lpstr>PowerPoint Presentation</vt:lpstr>
      <vt:lpstr>Kako izgleda zdrav prelaz (tranzicija)?</vt:lpstr>
      <vt:lpstr>Kako izgleda oporavak?</vt:lpstr>
      <vt:lpstr>PowerPoint Presentation</vt:lpstr>
      <vt:lpstr>PowerPoint Presentation</vt:lpstr>
      <vt:lpstr>Šta je u tvojoj kutiji za alat  za oporavak?</vt:lpstr>
      <vt:lpstr>www.TeenChallengeAlumni.com</vt:lpstr>
      <vt:lpstr>Poglavlje 5 Zdravo življenje</vt:lpstr>
      <vt:lpstr> Put do zrelosti ima 3 karakteristike</vt:lpstr>
      <vt:lpstr>PowerPoint Presentation</vt:lpstr>
      <vt:lpstr>PowerPoint Presentation</vt:lpstr>
      <vt:lpstr>2. Put do zrelosti prolazi kroz probleme</vt:lpstr>
      <vt:lpstr>PowerPoint Presentation</vt:lpstr>
      <vt:lpstr>PowerPoint Presentation</vt:lpstr>
      <vt:lpstr>3.   Put do zrelosti je kroz  odnose</vt:lpstr>
      <vt:lpstr>PowerPoint Presentation</vt:lpstr>
      <vt:lpstr>PowerPoint Presentation</vt:lpstr>
      <vt:lpstr>Poglavlje  6  Drugi pogled na zdravo življenje— Koraci do zrelosti</vt:lpstr>
      <vt:lpstr>PowerPoint Presentation</vt:lpstr>
      <vt:lpstr>PowerPoint Presentation</vt:lpstr>
      <vt:lpstr>Stadijumi (etape) života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Dodatni ključevi za efikasnu naknadnu negu</vt:lpstr>
      <vt:lpstr>PowerPoint Presentation</vt:lpstr>
      <vt:lpstr>Pitanja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the Steps to Relapse  Spelling Recovery Backwards  By Dave Batty</dc:title>
  <dc:creator>staysharp</dc:creator>
  <cp:lastModifiedBy>Dave Batty</cp:lastModifiedBy>
  <cp:revision>330</cp:revision>
  <dcterms:created xsi:type="dcterms:W3CDTF">2006-05-10T19:26:46Z</dcterms:created>
  <dcterms:modified xsi:type="dcterms:W3CDTF">2023-01-06T19:52:39Z</dcterms:modified>
</cp:coreProperties>
</file>