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5" r:id="rId3"/>
    <p:sldId id="276" r:id="rId4"/>
    <p:sldId id="257" r:id="rId5"/>
    <p:sldId id="258" r:id="rId6"/>
    <p:sldId id="280" r:id="rId7"/>
    <p:sldId id="281" r:id="rId8"/>
    <p:sldId id="282" r:id="rId9"/>
    <p:sldId id="259" r:id="rId10"/>
    <p:sldId id="261" r:id="rId11"/>
    <p:sldId id="263" r:id="rId12"/>
    <p:sldId id="283" r:id="rId13"/>
    <p:sldId id="284" r:id="rId14"/>
    <p:sldId id="277" r:id="rId15"/>
    <p:sldId id="260" r:id="rId16"/>
    <p:sldId id="262" r:id="rId17"/>
    <p:sldId id="264" r:id="rId18"/>
    <p:sldId id="267" r:id="rId19"/>
    <p:sldId id="265" r:id="rId20"/>
    <p:sldId id="266" r:id="rId21"/>
    <p:sldId id="269" r:id="rId22"/>
    <p:sldId id="285" r:id="rId23"/>
  </p:sldIdLst>
  <p:sldSz cx="9144000" cy="6858000" type="screen4x3"/>
  <p:notesSz cx="6954838" cy="93091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04" autoAdjust="0"/>
  </p:normalViewPr>
  <p:slideViewPr>
    <p:cSldViewPr showGuides="1">
      <p:cViewPr>
        <p:scale>
          <a:sx n="50" d="100"/>
          <a:sy n="50" d="100"/>
        </p:scale>
        <p:origin x="-82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80" y="-10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0F65BBC4-B2D3-4FDC-884C-5A2AE8B0D8A9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4B5A1294-A653-4B24-9C5A-F535B38BC3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42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D109A4AF-4B51-40F1-935B-395AFC7D5DEA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829AEC65-9835-4524-BEA8-579D63C7FC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19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0"/>
            <a:ext cx="8458200" cy="32766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effectLst/>
              </a:rPr>
              <a:t>Вопросы, которые научат вас добиваться большего эффекта во всех ваших делах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Questions to make you more effective in all you do</a:t>
            </a:r>
            <a:endParaRPr lang="en-US" sz="31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1000"/>
            <a:ext cx="7772400" cy="99060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Автор Дейв Бетти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/>
              <a:t>By Dave Batty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5626291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3000"/>
              </a:spcAft>
              <a:buNone/>
            </a:pPr>
            <a:r>
              <a:rPr lang="ru-RU" sz="3200" dirty="0">
                <a:solidFill>
                  <a:srgbClr val="C00000"/>
                </a:solidFill>
              </a:rPr>
              <a:t>3 вопроса в беседе с другом, чтобы выйти за пределы тем о погоде и </a:t>
            </a:r>
            <a:r>
              <a:rPr lang="ru-RU" sz="3200" dirty="0" smtClean="0">
                <a:solidFill>
                  <a:srgbClr val="C00000"/>
                </a:solidFill>
              </a:rPr>
              <a:t>спорте</a:t>
            </a:r>
            <a:r>
              <a:rPr lang="en-US" sz="3200" dirty="0" smtClean="0">
                <a:solidFill>
                  <a:srgbClr val="C00000"/>
                </a:solidFill>
              </a:rPr>
              <a:t/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2800" dirty="0" smtClean="0"/>
              <a:t>3 questions with a friend to move beyond weather &amp; sports</a:t>
            </a:r>
          </a:p>
          <a:p>
            <a:pPr marL="1257300" indent="-457200">
              <a:spcAft>
                <a:spcPts val="1800"/>
              </a:spcAft>
              <a:buFont typeface="Wingdings" panose="05000000000000000000" pitchFamily="2" charset="2"/>
              <a:buChar char="Ø"/>
              <a:tabLst>
                <a:tab pos="1257300" algn="l"/>
              </a:tabLst>
            </a:pPr>
            <a:r>
              <a:rPr lang="ru-RU" sz="4000" dirty="0" smtClean="0">
                <a:solidFill>
                  <a:srgbClr val="C00000"/>
                </a:solidFill>
              </a:rPr>
              <a:t>Какие </a:t>
            </a:r>
            <a:r>
              <a:rPr lang="ru-RU" sz="4000" dirty="0">
                <a:solidFill>
                  <a:srgbClr val="C00000"/>
                </a:solidFill>
              </a:rPr>
              <a:t>у тебя планы</a:t>
            </a:r>
            <a:r>
              <a:rPr lang="ru-RU" sz="4000" dirty="0" smtClean="0">
                <a:solidFill>
                  <a:srgbClr val="C00000"/>
                </a:solidFill>
              </a:rPr>
              <a:t>?</a:t>
            </a:r>
            <a:r>
              <a:rPr lang="en-US" sz="4000" dirty="0" smtClean="0">
                <a:solidFill>
                  <a:srgbClr val="C00000"/>
                </a:solidFill>
              </a:rPr>
              <a:t/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2800" dirty="0" smtClean="0"/>
              <a:t>What is </a:t>
            </a:r>
            <a:r>
              <a:rPr lang="en-US" sz="2800" dirty="0"/>
              <a:t>on your </a:t>
            </a:r>
            <a:r>
              <a:rPr lang="en-US" sz="2800" dirty="0" smtClean="0"/>
              <a:t>schedule?</a:t>
            </a:r>
          </a:p>
          <a:p>
            <a:pPr marL="1257300" indent="-457200">
              <a:spcAft>
                <a:spcPts val="1800"/>
              </a:spcAft>
              <a:buFont typeface="Wingdings" panose="05000000000000000000" pitchFamily="2" charset="2"/>
              <a:buChar char="Ø"/>
              <a:tabLst>
                <a:tab pos="1257300" algn="l"/>
              </a:tabLst>
            </a:pPr>
            <a:r>
              <a:rPr lang="ru-RU" sz="4000" dirty="0">
                <a:solidFill>
                  <a:srgbClr val="C00000"/>
                </a:solidFill>
              </a:rPr>
              <a:t>О ком ты </a:t>
            </a:r>
            <a:r>
              <a:rPr lang="ru-RU" sz="4000" dirty="0" smtClean="0">
                <a:solidFill>
                  <a:srgbClr val="C00000"/>
                </a:solidFill>
              </a:rPr>
              <a:t>думаешь</a:t>
            </a:r>
            <a:r>
              <a:rPr lang="en-US" sz="4000" dirty="0" smtClean="0">
                <a:solidFill>
                  <a:srgbClr val="C00000"/>
                </a:solidFill>
              </a:rPr>
              <a:t>?</a:t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2800" dirty="0" smtClean="0"/>
              <a:t>Who is </a:t>
            </a:r>
            <a:r>
              <a:rPr lang="en-US" sz="2800" dirty="0"/>
              <a:t>on your </a:t>
            </a:r>
            <a:r>
              <a:rPr lang="en-US" sz="2800" dirty="0" smtClean="0"/>
              <a:t>heart?</a:t>
            </a:r>
          </a:p>
          <a:p>
            <a:pPr marL="1257300" indent="-457200">
              <a:spcAft>
                <a:spcPts val="1800"/>
              </a:spcAft>
              <a:buFont typeface="Wingdings" panose="05000000000000000000" pitchFamily="2" charset="2"/>
              <a:buChar char="Ø"/>
              <a:tabLst>
                <a:tab pos="1257300" algn="l"/>
              </a:tabLst>
            </a:pPr>
            <a:r>
              <a:rPr lang="ru-RU" sz="4000" dirty="0">
                <a:solidFill>
                  <a:srgbClr val="C00000"/>
                </a:solidFill>
              </a:rPr>
              <a:t>Как мне помолиться за </a:t>
            </a:r>
            <a:r>
              <a:rPr lang="ru-RU" sz="4000" dirty="0" smtClean="0">
                <a:solidFill>
                  <a:srgbClr val="C00000"/>
                </a:solidFill>
              </a:rPr>
              <a:t>тебя</a:t>
            </a:r>
            <a:r>
              <a:rPr lang="en-US" sz="4000" dirty="0" smtClean="0">
                <a:solidFill>
                  <a:srgbClr val="C00000"/>
                </a:solidFill>
              </a:rPr>
              <a:t>?</a:t>
            </a:r>
            <a:r>
              <a:rPr lang="ru-RU" sz="40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How </a:t>
            </a:r>
            <a:r>
              <a:rPr lang="en-US" sz="2800" dirty="0"/>
              <a:t>can I pray for you?</a:t>
            </a:r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3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Чем Бог удивлял тебя в последнее время? </a:t>
            </a:r>
            <a:r>
              <a:rPr lang="en-US" sz="4400" dirty="0" smtClean="0">
                <a:solidFill>
                  <a:srgbClr val="C00000"/>
                </a:solidFill>
              </a:rPr>
              <a:t/>
            </a:r>
            <a:br>
              <a:rPr lang="en-US" sz="4400" dirty="0" smtClean="0">
                <a:solidFill>
                  <a:srgbClr val="C00000"/>
                </a:solidFill>
              </a:rPr>
            </a:br>
            <a:r>
              <a:rPr lang="en-US" sz="3600" dirty="0" smtClean="0"/>
              <a:t>How has God surprised you lately?</a:t>
            </a:r>
          </a:p>
          <a:p>
            <a:pPr marL="800100" indent="0">
              <a:buNone/>
              <a:tabLst>
                <a:tab pos="1257300" algn="l"/>
              </a:tabLst>
            </a:pPr>
            <a:endParaRPr lang="en-US" sz="4000" dirty="0"/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5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Какое наиболее значимое событие произошло с тобой с нашей последней встречи?</a:t>
            </a:r>
            <a:endParaRPr lang="en-US" sz="4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200" dirty="0" smtClean="0"/>
              <a:t>What’s </a:t>
            </a:r>
            <a:r>
              <a:rPr lang="en-US" sz="3200" dirty="0"/>
              <a:t>the most meaningful thing that has happened to you since we last met?</a:t>
            </a:r>
            <a:endParaRPr lang="en-US" sz="20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9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Что ты делаешь, когда чувствуешь удовольствие от Бога</a:t>
            </a:r>
            <a:r>
              <a:rPr lang="ru-RU" sz="4400" dirty="0" smtClean="0">
                <a:solidFill>
                  <a:srgbClr val="C00000"/>
                </a:solidFill>
              </a:rPr>
              <a:t>?</a:t>
            </a:r>
            <a:r>
              <a:rPr lang="en-US" sz="4400" dirty="0" smtClean="0">
                <a:solidFill>
                  <a:srgbClr val="C00000"/>
                </a:solidFill>
              </a:rPr>
              <a:t/>
            </a:r>
            <a:br>
              <a:rPr lang="en-US" sz="4400" dirty="0" smtClean="0">
                <a:solidFill>
                  <a:srgbClr val="C00000"/>
                </a:solidFill>
              </a:rPr>
            </a:br>
            <a:r>
              <a:rPr lang="en-US" sz="3200" dirty="0" smtClean="0"/>
              <a:t>What are you doing when you feel God’s pleasure?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(По мотивам фильма «Огненные колесницы» (</a:t>
            </a:r>
            <a:r>
              <a:rPr lang="en-US" sz="2400" i="1" dirty="0">
                <a:solidFill>
                  <a:srgbClr val="C00000"/>
                </a:solidFill>
              </a:rPr>
              <a:t>Chariots of Fire</a:t>
            </a:r>
            <a:r>
              <a:rPr lang="ru-RU" sz="2400" dirty="0">
                <a:solidFill>
                  <a:srgbClr val="C00000"/>
                </a:solidFill>
              </a:rPr>
              <a:t>) Эрика Лидделла)</a:t>
            </a:r>
            <a:endParaRPr 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(Inspired by Erik Liddell </a:t>
            </a:r>
            <a:r>
              <a:rPr lang="en-US" sz="2400" i="1" dirty="0" smtClean="0"/>
              <a:t>Chariots of Fire</a:t>
            </a:r>
            <a:r>
              <a:rPr lang="en-US" sz="2400" dirty="0" smtClean="0"/>
              <a:t>)</a:t>
            </a:r>
            <a:endParaRPr lang="en-US" sz="2000" dirty="0"/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98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en-US" sz="4000" b="1" dirty="0">
                <a:solidFill>
                  <a:srgbClr val="C00000"/>
                </a:solidFill>
              </a:rPr>
              <a:t>4</a:t>
            </a:r>
            <a:r>
              <a:rPr lang="ru-RU" sz="4000" b="1" dirty="0">
                <a:solidFill>
                  <a:srgbClr val="C00000"/>
                </a:solidFill>
              </a:rPr>
              <a:t>вопроса для наставничества 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3200" dirty="0" smtClean="0"/>
              <a:t>4 questions for coaching</a:t>
            </a:r>
          </a:p>
          <a:p>
            <a:pPr marL="109728" indent="0" algn="ctr">
              <a:buNone/>
            </a:pPr>
            <a:endParaRPr lang="en-US" sz="1200" dirty="0"/>
          </a:p>
          <a:p>
            <a:pPr marL="685800" indent="-576263">
              <a:lnSpc>
                <a:spcPct val="110000"/>
              </a:lnSpc>
              <a:spcAft>
                <a:spcPts val="1200"/>
              </a:spcAft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1.	</a:t>
            </a:r>
            <a:r>
              <a:rPr lang="ru-RU" sz="4400" dirty="0" smtClean="0">
                <a:solidFill>
                  <a:srgbClr val="C00000"/>
                </a:solidFill>
              </a:rPr>
              <a:t>Что получается</a:t>
            </a:r>
            <a:r>
              <a:rPr lang="en-US" sz="4400" dirty="0" smtClean="0">
                <a:solidFill>
                  <a:srgbClr val="C00000"/>
                </a:solidFill>
              </a:rPr>
              <a:t>?</a:t>
            </a:r>
            <a:r>
              <a:rPr lang="ru-RU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smtClean="0">
                <a:solidFill>
                  <a:srgbClr val="C00000"/>
                </a:solidFill>
              </a:rPr>
              <a:t/>
            </a:r>
            <a:br>
              <a:rPr lang="en-US" sz="4400" dirty="0" smtClean="0">
                <a:solidFill>
                  <a:srgbClr val="C00000"/>
                </a:solidFill>
              </a:rPr>
            </a:br>
            <a:r>
              <a:rPr lang="en-US" sz="2800" dirty="0" smtClean="0"/>
              <a:t>What </a:t>
            </a:r>
            <a:r>
              <a:rPr lang="en-US" sz="2800" dirty="0"/>
              <a:t>is going </a:t>
            </a:r>
            <a:r>
              <a:rPr lang="en-US" sz="2800" dirty="0" smtClean="0"/>
              <a:t>well?</a:t>
            </a:r>
            <a:endParaRPr lang="en-US" sz="4400" dirty="0" smtClean="0"/>
          </a:p>
          <a:p>
            <a:pPr marL="685800" indent="-576263">
              <a:lnSpc>
                <a:spcPct val="110000"/>
              </a:lnSpc>
              <a:spcAft>
                <a:spcPts val="1200"/>
              </a:spcAft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2.	</a:t>
            </a:r>
            <a:r>
              <a:rPr lang="ru-RU" sz="4400" dirty="0" smtClean="0">
                <a:solidFill>
                  <a:srgbClr val="C00000"/>
                </a:solidFill>
              </a:rPr>
              <a:t>Что </a:t>
            </a:r>
            <a:r>
              <a:rPr lang="ru-RU" sz="4400" dirty="0">
                <a:solidFill>
                  <a:srgbClr val="C00000"/>
                </a:solidFill>
              </a:rPr>
              <a:t>не получается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800" dirty="0" smtClean="0"/>
              <a:t>What is not going well?</a:t>
            </a:r>
            <a:endParaRPr lang="en-US" sz="2800" dirty="0" smtClean="0"/>
          </a:p>
          <a:p>
            <a:pPr marL="685800" indent="-576263">
              <a:lnSpc>
                <a:spcPct val="110000"/>
              </a:lnSpc>
              <a:spcAft>
                <a:spcPts val="1200"/>
              </a:spcAft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3.	</a:t>
            </a:r>
            <a:r>
              <a:rPr lang="ru-RU" sz="4400" dirty="0" smtClean="0">
                <a:solidFill>
                  <a:srgbClr val="C00000"/>
                </a:solidFill>
              </a:rPr>
              <a:t>В </a:t>
            </a:r>
            <a:r>
              <a:rPr lang="ru-RU" sz="4400" dirty="0">
                <a:solidFill>
                  <a:srgbClr val="C00000"/>
                </a:solidFill>
              </a:rPr>
              <a:t>чем заминка</a:t>
            </a:r>
            <a:r>
              <a:rPr lang="en-US" sz="4400" dirty="0">
                <a:solidFill>
                  <a:srgbClr val="C00000"/>
                </a:solidFill>
              </a:rPr>
              <a:t>?</a:t>
            </a:r>
            <a:r>
              <a:rPr lang="en-US" sz="4400" dirty="0"/>
              <a:t>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800" dirty="0" smtClean="0"/>
              <a:t>Where </a:t>
            </a:r>
            <a:r>
              <a:rPr lang="en-US" sz="2800" dirty="0"/>
              <a:t>are you </a:t>
            </a:r>
            <a:r>
              <a:rPr lang="en-US" sz="2800" dirty="0" smtClean="0"/>
              <a:t>stuck?</a:t>
            </a:r>
          </a:p>
          <a:p>
            <a:pPr marL="685800" indent="-576263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4.	</a:t>
            </a:r>
            <a:r>
              <a:rPr lang="ru-RU" sz="4400" dirty="0" smtClean="0">
                <a:solidFill>
                  <a:srgbClr val="C00000"/>
                </a:solidFill>
              </a:rPr>
              <a:t>Что </a:t>
            </a:r>
            <a:r>
              <a:rPr lang="ru-RU" sz="4400" dirty="0">
                <a:solidFill>
                  <a:srgbClr val="C00000"/>
                </a:solidFill>
              </a:rPr>
              <a:t>следует изменить</a:t>
            </a:r>
            <a:r>
              <a:rPr lang="en-US" sz="4400" dirty="0">
                <a:solidFill>
                  <a:srgbClr val="C00000"/>
                </a:solidFill>
              </a:rPr>
              <a:t>? </a:t>
            </a:r>
            <a:r>
              <a:rPr lang="en-US" sz="4400" dirty="0" smtClean="0">
                <a:solidFill>
                  <a:srgbClr val="C00000"/>
                </a:solidFill>
              </a:rPr>
              <a:t/>
            </a:r>
            <a:br>
              <a:rPr lang="en-US" sz="4400" dirty="0" smtClean="0">
                <a:solidFill>
                  <a:srgbClr val="C00000"/>
                </a:solidFill>
              </a:rPr>
            </a:br>
            <a:r>
              <a:rPr lang="en-US" sz="3000" dirty="0" smtClean="0"/>
              <a:t>What </a:t>
            </a:r>
            <a:r>
              <a:rPr lang="en-US" sz="3000" dirty="0"/>
              <a:t>needs to change</a:t>
            </a:r>
            <a:r>
              <a:rPr lang="en-US" sz="3000" dirty="0" smtClean="0"/>
              <a:t>?</a:t>
            </a:r>
            <a:endParaRPr lang="en-US" sz="3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6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C00000"/>
                </a:solidFill>
              </a:rPr>
              <a:t>Один вопрос, который использует Крис Ходжес, пастор церкви в Хайленде в Бирмингеме, шт. Алабама, чтобы преумножить свою </a:t>
            </a:r>
            <a:r>
              <a:rPr lang="ru-RU" sz="2800" dirty="0" smtClean="0">
                <a:solidFill>
                  <a:srgbClr val="C00000"/>
                </a:solidFill>
              </a:rPr>
              <a:t>церковь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One </a:t>
            </a:r>
            <a:r>
              <a:rPr lang="en-US" sz="2400" dirty="0"/>
              <a:t>question that Chris Hodges, pastor of the Church of the Highlands in Birmingham, Alabama, uses to grow his </a:t>
            </a:r>
            <a:r>
              <a:rPr lang="en-US" sz="2400" dirty="0" smtClean="0"/>
              <a:t>church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ru-RU" sz="4000" dirty="0">
                <a:solidFill>
                  <a:srgbClr val="C00000"/>
                </a:solidFill>
              </a:rPr>
              <a:t>Что вы делаете, чтобы воспитывать лидеров? </a:t>
            </a:r>
            <a:r>
              <a:rPr lang="en-US" sz="4000" dirty="0" smtClean="0">
                <a:solidFill>
                  <a:srgbClr val="C00000"/>
                </a:solidFill>
              </a:rPr>
              <a:t/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2800" dirty="0" smtClean="0"/>
              <a:t>What </a:t>
            </a:r>
            <a:r>
              <a:rPr lang="en-US" sz="2800" dirty="0"/>
              <a:t>are you doing to develop leaders?</a:t>
            </a:r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14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3000"/>
              </a:spcAft>
              <a:buNone/>
            </a:pPr>
            <a:r>
              <a:rPr lang="ru-RU" sz="4400" dirty="0">
                <a:solidFill>
                  <a:srgbClr val="C00000"/>
                </a:solidFill>
              </a:rPr>
              <a:t>Как помочь своему персоналу стать более эффективными</a:t>
            </a:r>
            <a:r>
              <a:rPr lang="ru-RU" sz="4400" dirty="0" smtClean="0">
                <a:solidFill>
                  <a:srgbClr val="C00000"/>
                </a:solidFill>
              </a:rPr>
              <a:t>?</a:t>
            </a:r>
            <a:r>
              <a:rPr lang="en-US" sz="4400" dirty="0" smtClean="0">
                <a:solidFill>
                  <a:srgbClr val="C00000"/>
                </a:solidFill>
              </a:rPr>
              <a:t/>
            </a:r>
            <a:br>
              <a:rPr lang="en-US" sz="4400" dirty="0" smtClean="0">
                <a:solidFill>
                  <a:srgbClr val="C00000"/>
                </a:solidFill>
              </a:rPr>
            </a:b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How can you help your staff be more effective?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ru-RU" sz="4400" dirty="0">
                <a:solidFill>
                  <a:srgbClr val="C00000"/>
                </a:solidFill>
              </a:rPr>
              <a:t>Что я могу сделать, чтобы помочь тебе стать более эффективным</a:t>
            </a:r>
            <a:r>
              <a:rPr lang="ru-RU" sz="4400" dirty="0" smtClean="0">
                <a:solidFill>
                  <a:srgbClr val="C00000"/>
                </a:solidFill>
              </a:rPr>
              <a:t>?</a:t>
            </a:r>
            <a:r>
              <a:rPr lang="en-US" sz="4400" dirty="0" smtClean="0">
                <a:solidFill>
                  <a:srgbClr val="C00000"/>
                </a:solidFill>
              </a:rPr>
              <a:t/>
            </a:r>
            <a:br>
              <a:rPr lang="en-US" sz="4400" dirty="0" smtClean="0">
                <a:solidFill>
                  <a:srgbClr val="C00000"/>
                </a:solidFill>
              </a:rPr>
            </a:br>
            <a:r>
              <a:rPr lang="en-US" sz="3300" dirty="0" smtClean="0"/>
              <a:t>What can I do to help you be more effective?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ru-RU" sz="4400" dirty="0">
                <a:solidFill>
                  <a:srgbClr val="C00000"/>
                </a:solidFill>
              </a:rPr>
              <a:t>Что я могу сделать, чтобы облегчить тебе жизнь</a:t>
            </a:r>
            <a:r>
              <a:rPr lang="ru-RU" sz="4400" dirty="0" smtClean="0">
                <a:solidFill>
                  <a:srgbClr val="C00000"/>
                </a:solidFill>
              </a:rPr>
              <a:t>?</a:t>
            </a:r>
            <a:r>
              <a:rPr lang="en-US" sz="4400" dirty="0" smtClean="0">
                <a:solidFill>
                  <a:srgbClr val="C00000"/>
                </a:solidFill>
              </a:rPr>
              <a:t/>
            </a:r>
            <a:br>
              <a:rPr lang="en-US" sz="4400" dirty="0" smtClean="0">
                <a:solidFill>
                  <a:srgbClr val="C00000"/>
                </a:solidFill>
              </a:rPr>
            </a:br>
            <a:r>
              <a:rPr lang="en-US" sz="3300" dirty="0" smtClean="0"/>
              <a:t>What can I do to make your life easier?</a:t>
            </a:r>
          </a:p>
          <a:p>
            <a:pPr marL="800100" indent="0">
              <a:buNone/>
              <a:tabLst>
                <a:tab pos="1257300" algn="l"/>
              </a:tabLst>
            </a:pPr>
            <a:endParaRPr lang="en-US" sz="4000" dirty="0"/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3000"/>
              </a:spcAft>
              <a:buNone/>
            </a:pPr>
            <a:r>
              <a:rPr lang="ru-RU" sz="4400" b="1" dirty="0">
                <a:solidFill>
                  <a:srgbClr val="C00000"/>
                </a:solidFill>
              </a:rPr>
              <a:t>Спросите ваших сотрудников: </a:t>
            </a:r>
            <a:r>
              <a:rPr lang="en-US" sz="4400" b="1" dirty="0" smtClean="0">
                <a:solidFill>
                  <a:srgbClr val="C00000"/>
                </a:solidFill>
              </a:rPr>
              <a:t/>
            </a:r>
            <a:br>
              <a:rPr lang="en-US" sz="4400" b="1" dirty="0" smtClean="0">
                <a:solidFill>
                  <a:srgbClr val="C00000"/>
                </a:solidFill>
              </a:rPr>
            </a:br>
            <a:r>
              <a:rPr lang="en-US" sz="3500" i="1" dirty="0" smtClean="0"/>
              <a:t>Ask your staff: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ru-RU" sz="4400" dirty="0">
                <a:solidFill>
                  <a:srgbClr val="C00000"/>
                </a:solidFill>
              </a:rPr>
              <a:t>Что тебе нравится в этом служении больше всего? </a:t>
            </a:r>
            <a:r>
              <a:rPr lang="en-US" sz="4400" dirty="0" smtClean="0">
                <a:solidFill>
                  <a:srgbClr val="C00000"/>
                </a:solidFill>
              </a:rPr>
              <a:t/>
            </a:r>
            <a:br>
              <a:rPr lang="en-US" sz="4400" dirty="0" smtClean="0">
                <a:solidFill>
                  <a:srgbClr val="C00000"/>
                </a:solidFill>
              </a:rPr>
            </a:br>
            <a:r>
              <a:rPr lang="en-US" sz="3300" dirty="0" smtClean="0"/>
              <a:t>What do you like best about this ministry?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ru-RU" sz="4000" dirty="0">
                <a:solidFill>
                  <a:srgbClr val="C00000"/>
                </a:solidFill>
              </a:rPr>
              <a:t>Что тебе нравится меньше всего?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300" dirty="0" smtClean="0"/>
              <a:t>What do you like least?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ru-RU" sz="4400" dirty="0">
                <a:solidFill>
                  <a:srgbClr val="C00000"/>
                </a:solidFill>
              </a:rPr>
              <a:t>Что бы ты изменил, если бы мог</a:t>
            </a:r>
            <a:r>
              <a:rPr lang="ru-RU" sz="4400" dirty="0" smtClean="0">
                <a:solidFill>
                  <a:srgbClr val="C00000"/>
                </a:solidFill>
              </a:rPr>
              <a:t>?</a:t>
            </a:r>
            <a:r>
              <a:rPr lang="en-US" sz="4400" dirty="0" smtClean="0">
                <a:solidFill>
                  <a:srgbClr val="C00000"/>
                </a:solidFill>
              </a:rPr>
              <a:t/>
            </a:r>
            <a:br>
              <a:rPr lang="en-US" sz="4400" dirty="0" smtClean="0">
                <a:solidFill>
                  <a:srgbClr val="C00000"/>
                </a:solidFill>
              </a:rPr>
            </a:br>
            <a:r>
              <a:rPr lang="en-US" sz="3300" dirty="0" smtClean="0"/>
              <a:t>What would you change if you could?</a:t>
            </a:r>
          </a:p>
          <a:p>
            <a:pPr marL="800100" indent="0">
              <a:buNone/>
              <a:tabLst>
                <a:tab pos="1257300" algn="l"/>
              </a:tabLst>
            </a:pPr>
            <a:endParaRPr lang="en-US" sz="4000" dirty="0"/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28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C00000"/>
                </a:solidFill>
              </a:rPr>
              <a:t>Одно слово может поменять суть вопроса: </a:t>
            </a:r>
            <a:r>
              <a:rPr lang="en-US" sz="3600" b="1" dirty="0" smtClean="0">
                <a:solidFill>
                  <a:srgbClr val="C00000"/>
                </a:solidFill>
              </a:rPr>
              <a:t/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2400" dirty="0" smtClean="0"/>
              <a:t>One word can be a game-changer in a question:</a:t>
            </a:r>
          </a:p>
          <a:p>
            <a:pPr marL="1143000" indent="-1143000">
              <a:buNone/>
            </a:pPr>
            <a:endParaRPr lang="en-US" sz="2000" dirty="0"/>
          </a:p>
          <a:p>
            <a:pPr marL="0" indent="0">
              <a:spcAft>
                <a:spcPts val="3000"/>
              </a:spcAft>
              <a:buNone/>
            </a:pPr>
            <a:r>
              <a:rPr lang="ru-RU" sz="4400" dirty="0">
                <a:solidFill>
                  <a:srgbClr val="C00000"/>
                </a:solidFill>
              </a:rPr>
              <a:t>В чем </a:t>
            </a:r>
            <a:r>
              <a:rPr lang="ru-RU" sz="4400" dirty="0" smtClean="0">
                <a:solidFill>
                  <a:srgbClr val="C00000"/>
                </a:solidFill>
              </a:rPr>
              <a:t>решение?</a:t>
            </a:r>
            <a:r>
              <a:rPr lang="en-US" sz="4400" dirty="0" smtClean="0">
                <a:solidFill>
                  <a:srgbClr val="C00000"/>
                </a:solidFill>
              </a:rPr>
              <a:t/>
            </a:r>
            <a:br>
              <a:rPr lang="en-US" sz="4400" dirty="0" smtClean="0">
                <a:solidFill>
                  <a:srgbClr val="C00000"/>
                </a:solidFill>
              </a:rPr>
            </a:br>
            <a:r>
              <a:rPr lang="en-US" sz="2800" dirty="0" smtClean="0"/>
              <a:t>What is the solution?</a:t>
            </a:r>
          </a:p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Каким </a:t>
            </a:r>
            <a:r>
              <a:rPr lang="ru-RU" sz="4400" b="1" u="sng" dirty="0">
                <a:solidFill>
                  <a:srgbClr val="C00000"/>
                </a:solidFill>
              </a:rPr>
              <a:t>могло бы </a:t>
            </a:r>
            <a:r>
              <a:rPr lang="ru-RU" sz="4400" dirty="0">
                <a:solidFill>
                  <a:srgbClr val="C00000"/>
                </a:solidFill>
              </a:rPr>
              <a:t>быть решение? </a:t>
            </a:r>
            <a:r>
              <a:rPr lang="en-US" sz="4400" dirty="0" smtClean="0">
                <a:solidFill>
                  <a:srgbClr val="C00000"/>
                </a:solidFill>
              </a:rPr>
              <a:t/>
            </a:r>
            <a:br>
              <a:rPr lang="en-US" sz="4400" dirty="0" smtClean="0">
                <a:solidFill>
                  <a:srgbClr val="C00000"/>
                </a:solidFill>
              </a:rPr>
            </a:br>
            <a:r>
              <a:rPr lang="en-US" sz="3200" dirty="0" smtClean="0"/>
              <a:t>What </a:t>
            </a:r>
            <a:r>
              <a:rPr lang="en-US" sz="3200" b="1" i="1" u="sng" dirty="0" smtClean="0"/>
              <a:t>might</a:t>
            </a:r>
            <a:r>
              <a:rPr lang="en-US" sz="3200" dirty="0" smtClean="0"/>
              <a:t>  the solution be?</a:t>
            </a:r>
            <a:endParaRPr lang="en-US" sz="2800" dirty="0"/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1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3900" dirty="0">
                <a:solidFill>
                  <a:srgbClr val="C00000"/>
                </a:solidFill>
              </a:rPr>
              <a:t>Если жертвователь сомневается, откликнуться ли на вашу просьбу о материальной помощи 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3000" dirty="0" smtClean="0"/>
              <a:t>When a donor hesitates to respond to your request for funds:</a:t>
            </a:r>
          </a:p>
          <a:p>
            <a:pPr marL="800100" indent="0">
              <a:lnSpc>
                <a:spcPct val="120000"/>
              </a:lnSpc>
              <a:spcAft>
                <a:spcPts val="1200"/>
              </a:spcAft>
              <a:buNone/>
              <a:tabLst>
                <a:tab pos="1257300" algn="l"/>
              </a:tabLst>
            </a:pPr>
            <a:r>
              <a:rPr lang="ru-RU" sz="4000" dirty="0" smtClean="0">
                <a:solidFill>
                  <a:srgbClr val="C00000"/>
                </a:solidFill>
              </a:rPr>
              <a:t>Это </a:t>
            </a:r>
            <a:r>
              <a:rPr lang="ru-RU" sz="4000" dirty="0">
                <a:solidFill>
                  <a:srgbClr val="C00000"/>
                </a:solidFill>
              </a:rPr>
              <a:t>наша организация?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000" dirty="0" smtClean="0"/>
              <a:t>Is it our organization?</a:t>
            </a:r>
          </a:p>
          <a:p>
            <a:pPr marL="800100" indent="0">
              <a:lnSpc>
                <a:spcPct val="120000"/>
              </a:lnSpc>
              <a:spcAft>
                <a:spcPts val="1200"/>
              </a:spcAft>
              <a:buNone/>
              <a:tabLst>
                <a:tab pos="1257300" algn="l"/>
              </a:tabLst>
            </a:pPr>
            <a:r>
              <a:rPr lang="ru-RU" sz="4000" dirty="0">
                <a:solidFill>
                  <a:srgbClr val="C00000"/>
                </a:solidFill>
              </a:rPr>
              <a:t>Это проект? </a:t>
            </a:r>
            <a:r>
              <a:rPr lang="en-US" sz="4000" dirty="0" smtClean="0">
                <a:solidFill>
                  <a:srgbClr val="C00000"/>
                </a:solidFill>
              </a:rPr>
              <a:t/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3000" dirty="0" smtClean="0"/>
              <a:t>Is it the project?</a:t>
            </a:r>
          </a:p>
          <a:p>
            <a:pPr marL="800100" indent="0">
              <a:lnSpc>
                <a:spcPct val="120000"/>
              </a:lnSpc>
              <a:spcAft>
                <a:spcPts val="1200"/>
              </a:spcAft>
              <a:buNone/>
              <a:tabLst>
                <a:tab pos="1257300" algn="l"/>
              </a:tabLst>
            </a:pPr>
            <a:r>
              <a:rPr lang="ru-RU" sz="3600" dirty="0">
                <a:solidFill>
                  <a:srgbClr val="C00000"/>
                </a:solidFill>
              </a:rPr>
              <a:t>Это та сумма, о которой я просил? </a:t>
            </a:r>
            <a:r>
              <a:rPr lang="en-US" sz="3600" dirty="0" smtClean="0">
                <a:solidFill>
                  <a:srgbClr val="C00000"/>
                </a:solidFill>
              </a:rPr>
              <a:t/>
            </a:r>
            <a:br>
              <a:rPr lang="en-US" sz="3600" dirty="0" smtClean="0">
                <a:solidFill>
                  <a:srgbClr val="C00000"/>
                </a:solidFill>
              </a:rPr>
            </a:br>
            <a:r>
              <a:rPr lang="en-US" sz="3100" dirty="0" smtClean="0"/>
              <a:t>Is it the amount I asked for?</a:t>
            </a:r>
          </a:p>
          <a:p>
            <a:pPr marL="800100" indent="0">
              <a:buNone/>
              <a:tabLst>
                <a:tab pos="1257300" algn="l"/>
              </a:tabLst>
            </a:pPr>
            <a:r>
              <a:rPr lang="ru-RU" sz="3600" dirty="0">
                <a:solidFill>
                  <a:srgbClr val="C00000"/>
                </a:solidFill>
              </a:rPr>
              <a:t>Подходящее ли время?</a:t>
            </a:r>
            <a:endParaRPr lang="en-US" sz="4000" dirty="0" smtClean="0">
              <a:solidFill>
                <a:srgbClr val="C00000"/>
              </a:solidFill>
            </a:endParaRPr>
          </a:p>
          <a:p>
            <a:pPr marL="800100" indent="0">
              <a:buNone/>
              <a:tabLst>
                <a:tab pos="1257300" algn="l"/>
              </a:tabLst>
            </a:pPr>
            <a:r>
              <a:rPr lang="en-US" sz="3100" dirty="0" smtClean="0"/>
              <a:t>Is it the timing?</a:t>
            </a:r>
            <a:endParaRPr lang="en-US" sz="3100" dirty="0"/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68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object 3"/>
          <p:cNvSpPr/>
          <p:nvPr/>
        </p:nvSpPr>
        <p:spPr>
          <a:xfrm>
            <a:off x="19050" y="819150"/>
            <a:ext cx="3842905" cy="6038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1295400"/>
            <a:ext cx="480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Бесплатный экземпляр этой книги на английском языке (в электронном варианте) можно заказать на сайте </a:t>
            </a:r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/>
          </a:p>
          <a:p>
            <a:r>
              <a:rPr lang="en-US" sz="2800" dirty="0" smtClean="0"/>
              <a:t>Free copy at 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C00000"/>
                </a:solidFill>
              </a:rPr>
              <a:t>Leadingwithquestions.com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90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Кто открыл вам двери? </a:t>
            </a:r>
            <a:r>
              <a:rPr lang="en-US" sz="4400" dirty="0" smtClean="0">
                <a:solidFill>
                  <a:srgbClr val="C00000"/>
                </a:solidFill>
              </a:rPr>
              <a:t/>
            </a:r>
            <a:br>
              <a:rPr lang="en-US" sz="4400" dirty="0" smtClean="0">
                <a:solidFill>
                  <a:srgbClr val="C00000"/>
                </a:solidFill>
              </a:rPr>
            </a:br>
            <a:r>
              <a:rPr lang="en-US" sz="2800" dirty="0" smtClean="0"/>
              <a:t>Who has opened doors for you?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Какие двери вы можете открыть для других?</a:t>
            </a:r>
            <a:endParaRPr lang="en-US" sz="4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200" dirty="0" smtClean="0"/>
              <a:t>What doors can you open for others?</a:t>
            </a:r>
            <a:endParaRPr lang="en-US" sz="2800" dirty="0"/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5473891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ru-RU" sz="2800" dirty="0">
                <a:solidFill>
                  <a:srgbClr val="C00000"/>
                </a:solidFill>
              </a:rPr>
              <a:t>5 вопросов, которые следует задать вашим сотрудникам о том, как вы можете стать более эффективным лидером (руководителем):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800" dirty="0" smtClean="0"/>
              <a:t>5 questions to ask your staff regarding how you can become a more effective leader:</a:t>
            </a:r>
          </a:p>
          <a:p>
            <a:pPr marL="742950" indent="-742950">
              <a:spcAft>
                <a:spcPts val="1800"/>
              </a:spcAft>
              <a:buFont typeface="+mj-lt"/>
              <a:buAutoNum type="arabicPeriod"/>
            </a:pPr>
            <a:r>
              <a:rPr lang="ru-RU" sz="3600" dirty="0">
                <a:solidFill>
                  <a:srgbClr val="C00000"/>
                </a:solidFill>
              </a:rPr>
              <a:t>Что мне следует начать </a:t>
            </a:r>
            <a:r>
              <a:rPr lang="ru-RU" sz="3600" dirty="0" smtClean="0">
                <a:solidFill>
                  <a:srgbClr val="C00000"/>
                </a:solidFill>
              </a:rPr>
              <a:t>делать</a:t>
            </a:r>
            <a:r>
              <a:rPr lang="en-US" sz="3600" dirty="0" smtClean="0">
                <a:solidFill>
                  <a:srgbClr val="C00000"/>
                </a:solidFill>
              </a:rPr>
              <a:t>?</a:t>
            </a:r>
            <a:r>
              <a:rPr lang="ru-RU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/>
            </a:r>
            <a:br>
              <a:rPr lang="en-US" sz="3600" dirty="0" smtClean="0">
                <a:solidFill>
                  <a:srgbClr val="C00000"/>
                </a:solidFill>
              </a:rPr>
            </a:br>
            <a:r>
              <a:rPr lang="en-US" sz="2800" dirty="0" smtClean="0"/>
              <a:t>What </a:t>
            </a:r>
            <a:r>
              <a:rPr lang="en-US" sz="2800" dirty="0"/>
              <a:t>do I need to start doing?</a:t>
            </a:r>
          </a:p>
          <a:p>
            <a:pPr marL="742950" indent="-742950">
              <a:spcAft>
                <a:spcPts val="1800"/>
              </a:spcAft>
              <a:buFont typeface="+mj-lt"/>
              <a:buAutoNum type="arabicPeriod"/>
            </a:pPr>
            <a:r>
              <a:rPr lang="ru-RU" sz="3600" dirty="0">
                <a:solidFill>
                  <a:srgbClr val="C00000"/>
                </a:solidFill>
              </a:rPr>
              <a:t>Что мне следует перестать делать? </a:t>
            </a:r>
            <a:r>
              <a:rPr lang="en-US" sz="3600" dirty="0" smtClean="0">
                <a:solidFill>
                  <a:srgbClr val="C00000"/>
                </a:solidFill>
              </a:rPr>
              <a:t/>
            </a:r>
            <a:br>
              <a:rPr lang="en-US" sz="3600" dirty="0" smtClean="0">
                <a:solidFill>
                  <a:srgbClr val="C00000"/>
                </a:solidFill>
              </a:rPr>
            </a:br>
            <a:r>
              <a:rPr lang="en-US" sz="2800" dirty="0" smtClean="0"/>
              <a:t>What </a:t>
            </a:r>
            <a:r>
              <a:rPr lang="en-US" sz="2800" dirty="0"/>
              <a:t>do I need to </a:t>
            </a:r>
            <a:r>
              <a:rPr lang="en-US" sz="2800" dirty="0" smtClean="0"/>
              <a:t>stop doing</a:t>
            </a:r>
            <a:r>
              <a:rPr lang="en-US" sz="2800" dirty="0"/>
              <a:t>?</a:t>
            </a:r>
          </a:p>
          <a:p>
            <a:pPr marL="1143000" indent="-1143000">
              <a:buNone/>
            </a:pPr>
            <a:endParaRPr lang="en-US" sz="4000" dirty="0"/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20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5473891"/>
          </a:xfrm>
        </p:spPr>
        <p:txBody>
          <a:bodyPr>
            <a:normAutofit/>
          </a:bodyPr>
          <a:lstStyle/>
          <a:p>
            <a:pPr marL="742950" indent="-742950">
              <a:spcAft>
                <a:spcPts val="1800"/>
              </a:spcAft>
              <a:buFont typeface="+mj-lt"/>
              <a:buAutoNum type="arabicPeriod" startAt="3"/>
            </a:pPr>
            <a:r>
              <a:rPr lang="ru-RU" sz="3600" dirty="0">
                <a:solidFill>
                  <a:srgbClr val="C00000"/>
                </a:solidFill>
              </a:rPr>
              <a:t>Чем мне следует заниматься больше? </a:t>
            </a:r>
            <a:r>
              <a:rPr lang="en-US" sz="3600" dirty="0" smtClean="0">
                <a:solidFill>
                  <a:srgbClr val="C00000"/>
                </a:solidFill>
              </a:rPr>
              <a:t/>
            </a:r>
            <a:br>
              <a:rPr lang="en-US" sz="3600" dirty="0" smtClean="0">
                <a:solidFill>
                  <a:srgbClr val="C00000"/>
                </a:solidFill>
              </a:rPr>
            </a:br>
            <a:r>
              <a:rPr lang="en-US" sz="2800" dirty="0" smtClean="0"/>
              <a:t>What </a:t>
            </a:r>
            <a:r>
              <a:rPr lang="en-US" sz="2800" dirty="0"/>
              <a:t>do I need to </a:t>
            </a:r>
            <a:r>
              <a:rPr lang="en-US" sz="2800" dirty="0" smtClean="0"/>
              <a:t>do more of?</a:t>
            </a:r>
            <a:endParaRPr lang="en-US" sz="2800" dirty="0"/>
          </a:p>
          <a:p>
            <a:pPr marL="742950" indent="-742950">
              <a:spcAft>
                <a:spcPts val="1800"/>
              </a:spcAft>
              <a:buFont typeface="+mj-lt"/>
              <a:buAutoNum type="arabicPeriod" startAt="3"/>
            </a:pPr>
            <a:r>
              <a:rPr lang="ru-RU" sz="3600" dirty="0">
                <a:solidFill>
                  <a:srgbClr val="C00000"/>
                </a:solidFill>
              </a:rPr>
              <a:t>Чем мне следует заниматься меньше? </a:t>
            </a:r>
            <a:r>
              <a:rPr lang="en-US" sz="3600" dirty="0" smtClean="0">
                <a:solidFill>
                  <a:srgbClr val="C00000"/>
                </a:solidFill>
              </a:rPr>
              <a:t/>
            </a:r>
            <a:br>
              <a:rPr lang="en-US" sz="3600" dirty="0" smtClean="0">
                <a:solidFill>
                  <a:srgbClr val="C00000"/>
                </a:solidFill>
              </a:rPr>
            </a:br>
            <a:r>
              <a:rPr lang="en-US" sz="2800" dirty="0" smtClean="0"/>
              <a:t>What </a:t>
            </a:r>
            <a:r>
              <a:rPr lang="en-US" sz="2800" dirty="0"/>
              <a:t>do I need to </a:t>
            </a:r>
            <a:r>
              <a:rPr lang="en-US" sz="2800" dirty="0" smtClean="0"/>
              <a:t>do less of?</a:t>
            </a:r>
            <a:endParaRPr lang="en-US" sz="3600" dirty="0"/>
          </a:p>
          <a:p>
            <a:pPr marL="742950" indent="-742950">
              <a:spcAft>
                <a:spcPts val="1800"/>
              </a:spcAft>
              <a:buFont typeface="+mj-lt"/>
              <a:buAutoNum type="arabicPeriod" startAt="3"/>
            </a:pPr>
            <a:r>
              <a:rPr lang="ru-RU" sz="3600" dirty="0">
                <a:solidFill>
                  <a:srgbClr val="C00000"/>
                </a:solidFill>
              </a:rPr>
              <a:t>Что мне следует продолжить делать? </a:t>
            </a:r>
            <a:r>
              <a:rPr lang="en-US" sz="3600" dirty="0" smtClean="0">
                <a:solidFill>
                  <a:srgbClr val="C00000"/>
                </a:solidFill>
              </a:rPr>
              <a:t/>
            </a:r>
            <a:br>
              <a:rPr lang="en-US" sz="3600" dirty="0" smtClean="0">
                <a:solidFill>
                  <a:srgbClr val="C00000"/>
                </a:solidFill>
              </a:rPr>
            </a:br>
            <a:r>
              <a:rPr lang="en-US" sz="2800" dirty="0" smtClean="0"/>
              <a:t>What </a:t>
            </a:r>
            <a:r>
              <a:rPr lang="en-US" sz="2800" dirty="0"/>
              <a:t>do I need to </a:t>
            </a:r>
            <a:r>
              <a:rPr lang="en-US" sz="2800" dirty="0" smtClean="0"/>
              <a:t>continue to do?</a:t>
            </a:r>
            <a:endParaRPr lang="en-US" sz="2800" dirty="0"/>
          </a:p>
          <a:p>
            <a:pPr marL="1143000" indent="-1143000">
              <a:buNone/>
            </a:pPr>
            <a:endParaRPr lang="en-US" sz="4000" dirty="0"/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75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  <a:effectLst/>
              </a:rPr>
              <a:t>Какие 4 вопроса могут значительно повысить вашу эффективность в качестве </a:t>
            </a:r>
            <a:r>
              <a:rPr lang="ru-RU" dirty="0" smtClean="0">
                <a:solidFill>
                  <a:srgbClr val="C00000"/>
                </a:solidFill>
                <a:effectLst/>
              </a:rPr>
              <a:t>лидера</a:t>
            </a:r>
            <a:r>
              <a:rPr lang="en-US" dirty="0" smtClean="0">
                <a:solidFill>
                  <a:srgbClr val="C00000"/>
                </a:solidFill>
                <a:effectLst/>
              </a:rPr>
              <a:t>?</a:t>
            </a:r>
            <a:r>
              <a:rPr lang="ru-RU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sz="3200" dirty="0" smtClean="0"/>
              <a:t>What 4 questions have the potential to greatly increase your leadership effectiveness?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457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pPr marL="685800" indent="-685800">
              <a:spcAft>
                <a:spcPts val="1800"/>
              </a:spcAft>
              <a:buNone/>
            </a:pPr>
            <a:r>
              <a:rPr lang="en-US" sz="4400" dirty="0" smtClean="0"/>
              <a:t>1.	</a:t>
            </a:r>
            <a:r>
              <a:rPr lang="ru-RU" sz="4400" dirty="0" smtClean="0">
                <a:solidFill>
                  <a:srgbClr val="C00000"/>
                </a:solidFill>
              </a:rPr>
              <a:t>О </a:t>
            </a:r>
            <a:r>
              <a:rPr lang="ru-RU" sz="4400" dirty="0">
                <a:solidFill>
                  <a:srgbClr val="C00000"/>
                </a:solidFill>
              </a:rPr>
              <a:t>чем вы думаете </a:t>
            </a:r>
            <a:r>
              <a:rPr lang="en-US" sz="4400" dirty="0" smtClean="0">
                <a:solidFill>
                  <a:srgbClr val="C00000"/>
                </a:solidFill>
              </a:rPr>
              <a:t/>
            </a:r>
            <a:br>
              <a:rPr lang="en-US" sz="4400" dirty="0" smtClean="0">
                <a:solidFill>
                  <a:srgbClr val="C00000"/>
                </a:solidFill>
              </a:rPr>
            </a:br>
            <a:r>
              <a:rPr lang="en-US" sz="4400" dirty="0" smtClean="0"/>
              <a:t>What do you think?</a:t>
            </a:r>
            <a:endParaRPr lang="en-US" sz="4400" dirty="0"/>
          </a:p>
          <a:p>
            <a:pPr marL="685800" indent="-685800">
              <a:spcAft>
                <a:spcPts val="1800"/>
              </a:spcAft>
              <a:buNone/>
              <a:tabLst>
                <a:tab pos="1257300" algn="l"/>
              </a:tabLst>
            </a:pPr>
            <a:r>
              <a:rPr lang="en-US" sz="4400" dirty="0" smtClean="0"/>
              <a:t>2.	</a:t>
            </a:r>
            <a:r>
              <a:rPr lang="ru-RU" sz="4400" dirty="0" smtClean="0">
                <a:solidFill>
                  <a:srgbClr val="C00000"/>
                </a:solidFill>
              </a:rPr>
              <a:t>О </a:t>
            </a:r>
            <a:r>
              <a:rPr lang="ru-RU" sz="4400" dirty="0">
                <a:solidFill>
                  <a:srgbClr val="C00000"/>
                </a:solidFill>
              </a:rPr>
              <a:t>чем </a:t>
            </a:r>
            <a:r>
              <a:rPr lang="ru-RU" sz="4400" dirty="0" smtClean="0">
                <a:solidFill>
                  <a:srgbClr val="C00000"/>
                </a:solidFill>
              </a:rPr>
              <a:t>еще</a:t>
            </a:r>
            <a:r>
              <a:rPr lang="en-US" sz="4400" dirty="0" smtClean="0">
                <a:solidFill>
                  <a:srgbClr val="C00000"/>
                </a:solidFill>
              </a:rPr>
              <a:t>? </a:t>
            </a:r>
            <a:r>
              <a:rPr lang="en-US" sz="4400" dirty="0" smtClean="0"/>
              <a:t>What else?</a:t>
            </a:r>
          </a:p>
          <a:p>
            <a:pPr marL="685800" indent="-685800">
              <a:spcAft>
                <a:spcPts val="1800"/>
              </a:spcAft>
              <a:buNone/>
              <a:tabLst>
                <a:tab pos="1257300" algn="l"/>
              </a:tabLst>
            </a:pPr>
            <a:r>
              <a:rPr lang="en-US" sz="4400" dirty="0" smtClean="0"/>
              <a:t>3.	</a:t>
            </a:r>
            <a:r>
              <a:rPr lang="ru-RU" sz="4400" dirty="0" smtClean="0">
                <a:solidFill>
                  <a:srgbClr val="C00000"/>
                </a:solidFill>
              </a:rPr>
              <a:t>О </a:t>
            </a:r>
            <a:r>
              <a:rPr lang="ru-RU" sz="4400" dirty="0">
                <a:solidFill>
                  <a:srgbClr val="C00000"/>
                </a:solidFill>
              </a:rPr>
              <a:t>чем еще</a:t>
            </a:r>
            <a:r>
              <a:rPr lang="en-US" sz="4400" dirty="0">
                <a:solidFill>
                  <a:srgbClr val="C00000"/>
                </a:solidFill>
              </a:rPr>
              <a:t>? </a:t>
            </a:r>
            <a:r>
              <a:rPr lang="en-US" sz="4400" dirty="0" smtClean="0"/>
              <a:t>What else?</a:t>
            </a:r>
          </a:p>
          <a:p>
            <a:pPr marL="685800" indent="-685800">
              <a:spcAft>
                <a:spcPts val="1800"/>
              </a:spcAft>
              <a:buNone/>
              <a:tabLst>
                <a:tab pos="1257300" algn="l"/>
              </a:tabLst>
            </a:pPr>
            <a:r>
              <a:rPr lang="en-US" sz="4400" dirty="0" smtClean="0"/>
              <a:t>4.	</a:t>
            </a:r>
            <a:r>
              <a:rPr lang="ru-RU" sz="4400" dirty="0" smtClean="0">
                <a:solidFill>
                  <a:srgbClr val="C00000"/>
                </a:solidFill>
              </a:rPr>
              <a:t>О </a:t>
            </a:r>
            <a:r>
              <a:rPr lang="ru-RU" sz="4400" dirty="0">
                <a:solidFill>
                  <a:srgbClr val="C00000"/>
                </a:solidFill>
              </a:rPr>
              <a:t>чем еще</a:t>
            </a:r>
            <a:r>
              <a:rPr lang="en-US" sz="4400" dirty="0">
                <a:solidFill>
                  <a:srgbClr val="C00000"/>
                </a:solidFill>
              </a:rPr>
              <a:t>? </a:t>
            </a:r>
            <a:r>
              <a:rPr lang="en-US" sz="4400" dirty="0" smtClean="0"/>
              <a:t>What else?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09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5.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lv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Расскажите, пожалуйста, </a:t>
            </a:r>
            <a:r>
              <a:rPr lang="ru-RU" sz="4400" dirty="0" smtClean="0">
                <a:solidFill>
                  <a:srgbClr val="C00000"/>
                </a:solidFill>
              </a:rPr>
              <a:t>поподробнее</a:t>
            </a:r>
            <a:r>
              <a:rPr lang="en-US" sz="4400" dirty="0" smtClean="0">
                <a:solidFill>
                  <a:srgbClr val="C00000"/>
                </a:solidFill>
              </a:rPr>
              <a:t>?</a:t>
            </a:r>
            <a:endParaRPr lang="en-US" sz="4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4400" dirty="0" smtClean="0"/>
              <a:t>Can you please tell me more?</a:t>
            </a:r>
            <a:endParaRPr lang="en-US" sz="3000" dirty="0" smtClean="0"/>
          </a:p>
          <a:p>
            <a:pPr marL="800100" indent="0">
              <a:buNone/>
              <a:tabLst>
                <a:tab pos="1257300" algn="l"/>
              </a:tabLst>
            </a:pPr>
            <a:endParaRPr lang="en-US" sz="4000" dirty="0"/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20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4738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Что мы можем узнать у Иисуса Христа о том, как задавать вопросы? </a:t>
            </a:r>
            <a:endParaRPr lang="en-US" sz="4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200" dirty="0" smtClean="0"/>
              <a:t>What can we learn from Jesus about asking questions?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173 вопроса, заданные Иисусом, записаны в Евангелии</a:t>
            </a:r>
            <a:endParaRPr lang="en-US" sz="4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200" dirty="0" smtClean="0"/>
              <a:t>173 questions recorded in Gospels</a:t>
            </a:r>
            <a:endParaRPr lang="en-US" sz="3200" dirty="0"/>
          </a:p>
          <a:p>
            <a:pPr marL="800100" indent="-800100">
              <a:buNone/>
              <a:tabLst>
                <a:tab pos="1257300" algn="l"/>
              </a:tabLst>
            </a:pPr>
            <a:endParaRPr lang="en-US" sz="32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54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4000" dirty="0">
                <a:solidFill>
                  <a:srgbClr val="C00000"/>
                </a:solidFill>
              </a:rPr>
              <a:t>Марка 10:51</a:t>
            </a:r>
            <a:endParaRPr lang="en-US" sz="4000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en-US" sz="2800" dirty="0" smtClean="0"/>
              <a:t>Mark 10:51</a:t>
            </a:r>
          </a:p>
          <a:p>
            <a:pPr marL="109728" indent="0">
              <a:buNone/>
            </a:pPr>
            <a:endParaRPr lang="en-US" sz="4000" dirty="0"/>
          </a:p>
          <a:p>
            <a:pPr marL="109728" indent="0">
              <a:buNone/>
            </a:pPr>
            <a:r>
              <a:rPr lang="ru-RU" sz="4000" dirty="0">
                <a:solidFill>
                  <a:srgbClr val="C00000"/>
                </a:solidFill>
              </a:rPr>
              <a:t>Иисус слепому человеку</a:t>
            </a:r>
            <a:endParaRPr lang="en-US" sz="4000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en-US" sz="2800" dirty="0" smtClean="0"/>
              <a:t>Jesus to the blind man</a:t>
            </a:r>
            <a:br>
              <a:rPr lang="en-US" sz="28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>
                <a:solidFill>
                  <a:srgbClr val="C00000"/>
                </a:solidFill>
              </a:rPr>
              <a:t>Чего ты хочешь от меня?</a:t>
            </a:r>
            <a:endParaRPr lang="en-US" sz="4000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en-US" sz="2800" dirty="0" smtClean="0"/>
              <a:t>What do you want me to do for you?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4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7849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spcAft>
                <a:spcPts val="2400"/>
              </a:spcAft>
              <a:buNone/>
            </a:pPr>
            <a:r>
              <a:rPr lang="en-US" sz="3200" dirty="0" smtClean="0"/>
              <a:t>1.	</a:t>
            </a:r>
            <a:r>
              <a:rPr lang="ru-RU" sz="3200" dirty="0" smtClean="0">
                <a:solidFill>
                  <a:srgbClr val="C00000"/>
                </a:solidFill>
              </a:rPr>
              <a:t>Каков </a:t>
            </a:r>
            <a:r>
              <a:rPr lang="ru-RU" sz="3200" dirty="0">
                <a:solidFill>
                  <a:srgbClr val="C00000"/>
                </a:solidFill>
              </a:rPr>
              <a:t>настрой?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What is an attitude?</a:t>
            </a:r>
          </a:p>
          <a:p>
            <a:pPr marL="457200" indent="-457200">
              <a:spcAft>
                <a:spcPts val="2400"/>
              </a:spcAft>
              <a:buNone/>
            </a:pPr>
            <a:r>
              <a:rPr lang="en-US" sz="3200" dirty="0" smtClean="0"/>
              <a:t>2. </a:t>
            </a:r>
            <a:r>
              <a:rPr lang="ru-RU" sz="3200" dirty="0">
                <a:solidFill>
                  <a:srgbClr val="C00000"/>
                </a:solidFill>
              </a:rPr>
              <a:t>Как воспользоваться своим настроем</a:t>
            </a:r>
            <a:r>
              <a:rPr lang="en-US" sz="3200" dirty="0">
                <a:solidFill>
                  <a:srgbClr val="C00000"/>
                </a:solidFill>
              </a:rPr>
              <a:t>? </a:t>
            </a:r>
            <a:r>
              <a:rPr lang="en-US" sz="2800" dirty="0" smtClean="0"/>
              <a:t>How do you use your attitudes?</a:t>
            </a:r>
          </a:p>
          <a:p>
            <a:pPr marL="457200" indent="-457200">
              <a:spcAft>
                <a:spcPts val="2400"/>
              </a:spcAft>
              <a:buNone/>
            </a:pPr>
            <a:r>
              <a:rPr lang="en-US" sz="3200" dirty="0" smtClean="0"/>
              <a:t>3. </a:t>
            </a:r>
            <a:r>
              <a:rPr lang="ru-RU" sz="3200" dirty="0">
                <a:solidFill>
                  <a:srgbClr val="C00000"/>
                </a:solidFill>
              </a:rPr>
              <a:t>Как относиться к тому, что кто-то поправляет (или критикует) меня? </a:t>
            </a:r>
            <a:r>
              <a:rPr lang="en-US" sz="3200" dirty="0" smtClean="0">
                <a:solidFill>
                  <a:srgbClr val="C00000"/>
                </a:solidFill>
              </a:rPr>
              <a:t/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2800" dirty="0" smtClean="0"/>
              <a:t>What should be my attitude when someone is correcting (or criticizing) me?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00000"/>
                </a:solidFill>
                <a:effectLst/>
              </a:rPr>
              <a:t>Преподавая в центре Тин </a:t>
            </a:r>
            <a:r>
              <a:rPr lang="ru-RU" sz="3600" dirty="0" smtClean="0">
                <a:solidFill>
                  <a:srgbClr val="C00000"/>
                </a:solidFill>
                <a:effectLst/>
              </a:rPr>
              <a:t>Челлендж</a:t>
            </a:r>
            <a:r>
              <a:rPr lang="en-US" sz="3600" dirty="0" smtClean="0">
                <a:solidFill>
                  <a:srgbClr val="C00000"/>
                </a:solidFill>
                <a:effectLst/>
              </a:rPr>
              <a:t>: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3100" dirty="0" smtClean="0"/>
              <a:t>When teaching at TC: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0792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0928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Какой свой излюбленный вопрос вы задаете человеку, с которым общаетесь впервые</a:t>
            </a:r>
            <a:r>
              <a:rPr lang="ru-RU" sz="4400" dirty="0" smtClean="0">
                <a:solidFill>
                  <a:srgbClr val="C00000"/>
                </a:solidFill>
              </a:rPr>
              <a:t>?</a:t>
            </a:r>
            <a:r>
              <a:rPr lang="en-US" sz="4400" dirty="0" smtClean="0">
                <a:solidFill>
                  <a:srgbClr val="C00000"/>
                </a:solidFill>
              </a:rPr>
              <a:t/>
            </a:r>
            <a:br>
              <a:rPr lang="en-US" sz="4400" dirty="0" smtClean="0">
                <a:solidFill>
                  <a:srgbClr val="C00000"/>
                </a:solidFill>
              </a:rPr>
            </a:br>
            <a:r>
              <a:rPr lang="en-US" sz="3000" dirty="0" smtClean="0"/>
              <a:t>What is your favorite question to ask someone you are connecting with the first time?  </a:t>
            </a:r>
            <a:endParaRPr lang="en-US" sz="4400" dirty="0" smtClean="0"/>
          </a:p>
          <a:p>
            <a:pPr marL="0" indent="0">
              <a:buNone/>
              <a:tabLst>
                <a:tab pos="1257300" algn="l"/>
              </a:tabLst>
            </a:pPr>
            <a:endParaRPr lang="en-US" sz="4400" dirty="0"/>
          </a:p>
          <a:p>
            <a:pPr marL="0" indent="0">
              <a:buNone/>
              <a:tabLst>
                <a:tab pos="1257300" algn="l"/>
              </a:tabLst>
            </a:pPr>
            <a:r>
              <a:rPr lang="ru-RU" sz="4400" dirty="0">
                <a:solidFill>
                  <a:srgbClr val="C00000"/>
                </a:solidFill>
              </a:rPr>
              <a:t>Расскажите, пожалуйста, о </a:t>
            </a:r>
            <a:r>
              <a:rPr lang="ru-RU" sz="4400" dirty="0" smtClean="0">
                <a:solidFill>
                  <a:srgbClr val="C00000"/>
                </a:solidFill>
              </a:rPr>
              <a:t>себе</a:t>
            </a:r>
            <a:r>
              <a:rPr lang="en-US" sz="4400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buNone/>
              <a:tabLst>
                <a:tab pos="1257300" algn="l"/>
              </a:tabLst>
            </a:pPr>
            <a:r>
              <a:rPr lang="ru-RU" sz="4400" dirty="0">
                <a:solidFill>
                  <a:srgbClr val="C00000"/>
                </a:solidFill>
              </a:rPr>
              <a:t>Могли бы вы рассказать мне свою историю?</a:t>
            </a:r>
            <a:endParaRPr lang="en-US" sz="4400" dirty="0">
              <a:solidFill>
                <a:srgbClr val="C00000"/>
              </a:solidFill>
            </a:endParaRPr>
          </a:p>
          <a:p>
            <a:pPr marL="0" indent="0">
              <a:buNone/>
              <a:tabLst>
                <a:tab pos="1257300" algn="l"/>
              </a:tabLst>
            </a:pPr>
            <a:r>
              <a:rPr lang="en-US" sz="3300" dirty="0" smtClean="0"/>
              <a:t>Would you please tell me your story?</a:t>
            </a:r>
            <a:endParaRPr lang="en-US" sz="21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T501.08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2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ca6bf3abc8c515d48857a5c5328843bb275e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4988</TotalTime>
  <Words>355</Words>
  <Application>Microsoft Office PowerPoint</Application>
  <PresentationFormat>On-screen Show (4:3)</PresentationFormat>
  <Paragraphs>151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Вопросы, которые научат вас добиваться большего эффекта во всех ваших делах Questions to make you more effective in all you do</vt:lpstr>
      <vt:lpstr>PowerPoint Presentation</vt:lpstr>
      <vt:lpstr>Какие 4 вопроса могут значительно повысить вашу эффективность в качестве лидера?   What 4 questions have the potential to greatly increase your leadership effectiveness?</vt:lpstr>
      <vt:lpstr>PowerPoint Presentation</vt:lpstr>
      <vt:lpstr>PowerPoint Presentation</vt:lpstr>
      <vt:lpstr>PowerPoint Presentation</vt:lpstr>
      <vt:lpstr>PowerPoint Presentation</vt:lpstr>
      <vt:lpstr>Преподавая в центре Тин Челлендж: When teaching at TC: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Teen Challenge Ministry</dc:title>
  <dc:creator>Gregg Fischer</dc:creator>
  <cp:lastModifiedBy>Dave Batty</cp:lastModifiedBy>
  <cp:revision>71</cp:revision>
  <cp:lastPrinted>2014-03-15T11:23:54Z</cp:lastPrinted>
  <dcterms:created xsi:type="dcterms:W3CDTF">2009-06-30T20:45:33Z</dcterms:created>
  <dcterms:modified xsi:type="dcterms:W3CDTF">2015-12-02T19:04:17Z</dcterms:modified>
</cp:coreProperties>
</file>