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6"/>
  </p:notesMasterIdLst>
  <p:handoutMasterIdLst>
    <p:handoutMasterId r:id="rId27"/>
  </p:handoutMasterIdLst>
  <p:sldIdLst>
    <p:sldId id="256" r:id="rId2"/>
    <p:sldId id="275" r:id="rId3"/>
    <p:sldId id="276" r:id="rId4"/>
    <p:sldId id="257" r:id="rId5"/>
    <p:sldId id="258" r:id="rId6"/>
    <p:sldId id="280" r:id="rId7"/>
    <p:sldId id="281" r:id="rId8"/>
    <p:sldId id="282" r:id="rId9"/>
    <p:sldId id="259" r:id="rId10"/>
    <p:sldId id="261" r:id="rId11"/>
    <p:sldId id="263" r:id="rId12"/>
    <p:sldId id="283" r:id="rId13"/>
    <p:sldId id="284" r:id="rId14"/>
    <p:sldId id="277" r:id="rId15"/>
    <p:sldId id="260" r:id="rId16"/>
    <p:sldId id="262" r:id="rId17"/>
    <p:sldId id="264" r:id="rId18"/>
    <p:sldId id="267" r:id="rId19"/>
    <p:sldId id="265" r:id="rId20"/>
    <p:sldId id="266" r:id="rId21"/>
    <p:sldId id="269" r:id="rId22"/>
    <p:sldId id="285" r:id="rId23"/>
    <p:sldId id="286" r:id="rId24"/>
    <p:sldId id="287" r:id="rId25"/>
  </p:sldIdLst>
  <p:sldSz cx="12192000" cy="6858000"/>
  <p:notesSz cx="6954838" cy="9309100"/>
  <p:custDataLst>
    <p:tags r:id="rId2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19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04" autoAdjust="0"/>
  </p:normalViewPr>
  <p:slideViewPr>
    <p:cSldViewPr showGuides="1">
      <p:cViewPr varScale="1">
        <p:scale>
          <a:sx n="44" d="100"/>
          <a:sy n="44" d="100"/>
        </p:scale>
        <p:origin x="60" y="34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2880" y="-102"/>
      </p:cViewPr>
      <p:guideLst>
        <p:guide orient="horz" pos="2932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9466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0F65BBC4-B2D3-4FDC-884C-5A2AE8B0D8A9}" type="datetimeFigureOut">
              <a:rPr lang="en-US" smtClean="0"/>
              <a:t>8/1/2022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9466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4B5A1294-A653-4B24-9C5A-F535B38BC3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2421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D109A4AF-4B51-40F1-935B-395AFC7D5DEA}" type="datetimeFigureOut">
              <a:rPr lang="en-US" smtClean="0"/>
              <a:pPr/>
              <a:t>8/1/2022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4650" y="698500"/>
            <a:ext cx="6205538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21823"/>
            <a:ext cx="5563870" cy="4189095"/>
          </a:xfrm>
          <a:prstGeom prst="rect">
            <a:avLst/>
          </a:prstGeom>
        </p:spPr>
        <p:txBody>
          <a:bodyPr vert="horz" lIns="92930" tIns="46465" rIns="92930" bIns="4646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829AEC65-9835-4524-BEA8-579D63C7FC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719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sz="1800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r>
              <a:rPr lang="en-US" smtClean="0"/>
              <a:t>03-2020</a:t>
            </a:r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T501.08</a:t>
            </a: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B0F847D-B594-46E7-ABAA-98DB647124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03-2020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T501.08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03-2020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T501.08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03-2020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T501.08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03-2020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T501.08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 dirty="0"/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03-2020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T501.08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03-2020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T501.08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03-2020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T501.08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03-2020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T501.08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/>
          <a:p>
            <a:r>
              <a:rPr lang="en-US" smtClean="0"/>
              <a:t>03-2020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T501.08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03-2020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dirty="0" smtClean="0"/>
              <a:t>T501.08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B0F847D-B594-46E7-ABAA-98DB647124F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 dirty="0"/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03-2020</a:t>
            </a: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dirty="0" smtClean="0"/>
              <a:t>T501.08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B0F847D-B594-46E7-ABAA-98DB647124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762000"/>
            <a:ext cx="8458200" cy="3276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50"/>
                </a:solidFill>
                <a:effectLst/>
              </a:rPr>
              <a:t>#8</a:t>
            </a:r>
            <a:r>
              <a:rPr lang="ru-RU" dirty="0" smtClean="0">
                <a:solidFill>
                  <a:srgbClr val="C00000"/>
                </a:solidFill>
                <a:effectLst/>
              </a:rPr>
              <a:t>Вопросы</a:t>
            </a:r>
            <a:r>
              <a:rPr lang="ru-RU" dirty="0">
                <a:solidFill>
                  <a:srgbClr val="C00000"/>
                </a:solidFill>
                <a:effectLst/>
              </a:rPr>
              <a:t>, которые научат вас добиваться большего эффекта во всех ваших делах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/>
              <a:t>Questions to make you more effective in all you do</a:t>
            </a:r>
            <a:endParaRPr lang="en-US" sz="31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4191000"/>
            <a:ext cx="7772400" cy="990600"/>
          </a:xfrm>
        </p:spPr>
        <p:txBody>
          <a:bodyPr/>
          <a:lstStyle/>
          <a:p>
            <a:r>
              <a:rPr lang="ru-RU" dirty="0">
                <a:solidFill>
                  <a:srgbClr val="C00000"/>
                </a:solidFill>
              </a:rPr>
              <a:t>Автор Дейв Бетти</a:t>
            </a:r>
            <a:endParaRPr lang="en-US" dirty="0">
              <a:solidFill>
                <a:srgbClr val="C00000"/>
              </a:solidFill>
            </a:endParaRPr>
          </a:p>
          <a:p>
            <a:r>
              <a:rPr lang="en-US" dirty="0" smtClean="0"/>
              <a:t>By Dave Batty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T501.08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03-2020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52600" y="381001"/>
            <a:ext cx="8610600" cy="5626291"/>
          </a:xfrm>
        </p:spPr>
        <p:txBody>
          <a:bodyPr>
            <a:normAutofit fontScale="92500" lnSpcReduction="10000"/>
          </a:bodyPr>
          <a:lstStyle/>
          <a:p>
            <a:pPr marL="0" indent="0">
              <a:spcAft>
                <a:spcPts val="3000"/>
              </a:spcAft>
              <a:buNone/>
            </a:pPr>
            <a:r>
              <a:rPr lang="ru-RU" sz="3200" dirty="0">
                <a:solidFill>
                  <a:srgbClr val="C00000"/>
                </a:solidFill>
              </a:rPr>
              <a:t>3 вопроса в беседе с другом, чтобы выйти за пределы тем о погоде и спорте</a:t>
            </a:r>
            <a:r>
              <a:rPr lang="en-US" sz="3200" dirty="0">
                <a:solidFill>
                  <a:srgbClr val="C00000"/>
                </a:solidFill>
              </a:rPr>
              <a:t/>
            </a:r>
            <a:br>
              <a:rPr lang="en-US" sz="3200" dirty="0">
                <a:solidFill>
                  <a:srgbClr val="C00000"/>
                </a:solidFill>
              </a:rPr>
            </a:br>
            <a:r>
              <a:rPr lang="en-US" sz="2800" dirty="0"/>
              <a:t>3 questions with a friend to move beyond weather &amp; sports</a:t>
            </a:r>
          </a:p>
          <a:p>
            <a:pPr marL="1257300" indent="-457200">
              <a:spcAft>
                <a:spcPts val="1800"/>
              </a:spcAft>
              <a:buFont typeface="Wingdings" panose="05000000000000000000" pitchFamily="2" charset="2"/>
              <a:buChar char="Ø"/>
              <a:tabLst>
                <a:tab pos="1257300" algn="l"/>
              </a:tabLst>
            </a:pPr>
            <a:r>
              <a:rPr lang="ru-RU" sz="4000" dirty="0">
                <a:solidFill>
                  <a:srgbClr val="C00000"/>
                </a:solidFill>
              </a:rPr>
              <a:t>Какие у тебя планы?</a:t>
            </a:r>
            <a:r>
              <a:rPr lang="en-US" sz="4000" dirty="0">
                <a:solidFill>
                  <a:srgbClr val="C00000"/>
                </a:solidFill>
              </a:rPr>
              <a:t/>
            </a:r>
            <a:br>
              <a:rPr lang="en-US" sz="4000" dirty="0">
                <a:solidFill>
                  <a:srgbClr val="C00000"/>
                </a:solidFill>
              </a:rPr>
            </a:br>
            <a:r>
              <a:rPr lang="en-US" sz="2800" dirty="0"/>
              <a:t>What is on your schedule?</a:t>
            </a:r>
          </a:p>
          <a:p>
            <a:pPr marL="1257300" indent="-457200">
              <a:spcAft>
                <a:spcPts val="1800"/>
              </a:spcAft>
              <a:buFont typeface="Wingdings" panose="05000000000000000000" pitchFamily="2" charset="2"/>
              <a:buChar char="Ø"/>
              <a:tabLst>
                <a:tab pos="1257300" algn="l"/>
              </a:tabLst>
            </a:pPr>
            <a:r>
              <a:rPr lang="ru-RU" sz="4000" dirty="0">
                <a:solidFill>
                  <a:srgbClr val="C00000"/>
                </a:solidFill>
              </a:rPr>
              <a:t>О ком ты думаешь</a:t>
            </a:r>
            <a:r>
              <a:rPr lang="en-US" sz="4000" dirty="0">
                <a:solidFill>
                  <a:srgbClr val="C00000"/>
                </a:solidFill>
              </a:rPr>
              <a:t>?</a:t>
            </a:r>
            <a:br>
              <a:rPr lang="en-US" sz="4000" dirty="0">
                <a:solidFill>
                  <a:srgbClr val="C00000"/>
                </a:solidFill>
              </a:rPr>
            </a:br>
            <a:r>
              <a:rPr lang="en-US" sz="2800" dirty="0"/>
              <a:t>Who is on your heart?</a:t>
            </a:r>
          </a:p>
          <a:p>
            <a:pPr marL="1257300" indent="-457200">
              <a:spcAft>
                <a:spcPts val="1800"/>
              </a:spcAft>
              <a:buFont typeface="Wingdings" panose="05000000000000000000" pitchFamily="2" charset="2"/>
              <a:buChar char="Ø"/>
              <a:tabLst>
                <a:tab pos="1257300" algn="l"/>
              </a:tabLst>
            </a:pPr>
            <a:r>
              <a:rPr lang="ru-RU" sz="4000" dirty="0">
                <a:solidFill>
                  <a:srgbClr val="C00000"/>
                </a:solidFill>
              </a:rPr>
              <a:t>Как мне помолиться за тебя</a:t>
            </a:r>
            <a:r>
              <a:rPr lang="en-US" sz="4000" dirty="0">
                <a:solidFill>
                  <a:srgbClr val="C00000"/>
                </a:solidFill>
              </a:rPr>
              <a:t>?</a:t>
            </a:r>
            <a:r>
              <a:rPr lang="ru-RU" sz="4000" dirty="0">
                <a:solidFill>
                  <a:srgbClr val="C00000"/>
                </a:solidFill>
              </a:rPr>
              <a:t> </a:t>
            </a:r>
            <a:r>
              <a:rPr lang="en-US" sz="2800" dirty="0"/>
              <a:t>How can I pray for you?</a:t>
            </a:r>
          </a:p>
          <a:p>
            <a:pPr marL="800100" indent="-800100">
              <a:buNone/>
              <a:tabLst>
                <a:tab pos="1257300" algn="l"/>
              </a:tabLst>
            </a:pPr>
            <a:endParaRPr lang="en-US" sz="32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03-2020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T501.08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53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81200" y="1143001"/>
            <a:ext cx="8229600" cy="48642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dirty="0">
                <a:solidFill>
                  <a:srgbClr val="C00000"/>
                </a:solidFill>
              </a:rPr>
              <a:t>Чем Бог удивлял тебя в последнее время? </a:t>
            </a:r>
            <a:r>
              <a:rPr lang="en-US" sz="4400" dirty="0">
                <a:solidFill>
                  <a:srgbClr val="C00000"/>
                </a:solidFill>
              </a:rPr>
              <a:t/>
            </a:r>
            <a:br>
              <a:rPr lang="en-US" sz="4400" dirty="0">
                <a:solidFill>
                  <a:srgbClr val="C00000"/>
                </a:solidFill>
              </a:rPr>
            </a:br>
            <a:r>
              <a:rPr lang="en-US" sz="3600" dirty="0"/>
              <a:t>How has God surprised you lately?</a:t>
            </a:r>
          </a:p>
          <a:p>
            <a:pPr marL="800100" indent="0">
              <a:buNone/>
              <a:tabLst>
                <a:tab pos="1257300" algn="l"/>
              </a:tabLst>
            </a:pPr>
            <a:endParaRPr lang="en-US" sz="4000" dirty="0"/>
          </a:p>
          <a:p>
            <a:pPr marL="800100" indent="-800100">
              <a:buNone/>
              <a:tabLst>
                <a:tab pos="1257300" algn="l"/>
              </a:tabLst>
            </a:pPr>
            <a:endParaRPr lang="en-US" sz="32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03-2020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T501.08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35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81200" y="1143001"/>
            <a:ext cx="8229600" cy="48642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dirty="0">
                <a:solidFill>
                  <a:srgbClr val="C00000"/>
                </a:solidFill>
              </a:rPr>
              <a:t>Какое наиболее значимое событие произошло с тобой с нашей последней встречи?</a:t>
            </a:r>
            <a:endParaRPr lang="en-US" sz="44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3200" dirty="0"/>
              <a:t>What’s the most meaningful thing that has happened to you since we last met?</a:t>
            </a:r>
            <a:endParaRPr lang="en-US" sz="2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03-2020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T501.08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09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81200" y="838201"/>
            <a:ext cx="8229600" cy="51690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dirty="0">
                <a:solidFill>
                  <a:srgbClr val="C00000"/>
                </a:solidFill>
              </a:rPr>
              <a:t>Что ты делаешь, когда чувствуешь удовольствие от Бога?</a:t>
            </a:r>
            <a:r>
              <a:rPr lang="en-US" sz="4400" dirty="0">
                <a:solidFill>
                  <a:srgbClr val="C00000"/>
                </a:solidFill>
              </a:rPr>
              <a:t/>
            </a:r>
            <a:br>
              <a:rPr lang="en-US" sz="4400" dirty="0">
                <a:solidFill>
                  <a:srgbClr val="C00000"/>
                </a:solidFill>
              </a:rPr>
            </a:br>
            <a:r>
              <a:rPr lang="en-US" sz="3200" dirty="0"/>
              <a:t>What are you doing when you feel God’s pleasure?</a:t>
            </a:r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r>
              <a:rPr lang="ru-RU" sz="2400" dirty="0">
                <a:solidFill>
                  <a:srgbClr val="C00000"/>
                </a:solidFill>
              </a:rPr>
              <a:t>(По мотивам фильма «Огненные колесницы» (</a:t>
            </a:r>
            <a:r>
              <a:rPr lang="en-US" sz="2400" i="1" dirty="0">
                <a:solidFill>
                  <a:srgbClr val="C00000"/>
                </a:solidFill>
              </a:rPr>
              <a:t>Chariots of Fire</a:t>
            </a:r>
            <a:r>
              <a:rPr lang="ru-RU" sz="2400" dirty="0">
                <a:solidFill>
                  <a:srgbClr val="C00000"/>
                </a:solidFill>
              </a:rPr>
              <a:t>) Эрика Лидделла)</a:t>
            </a:r>
            <a:endParaRPr lang="en-US" sz="24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400" dirty="0"/>
              <a:t>(Inspired by Erik Liddell </a:t>
            </a:r>
            <a:r>
              <a:rPr lang="en-US" sz="2400" i="1" dirty="0"/>
              <a:t>Chariots of Fire</a:t>
            </a:r>
            <a:r>
              <a:rPr lang="en-US" sz="2400" dirty="0"/>
              <a:t>)</a:t>
            </a:r>
            <a:endParaRPr lang="en-US" sz="2000" dirty="0"/>
          </a:p>
          <a:p>
            <a:pPr marL="800100" indent="-800100">
              <a:buNone/>
              <a:tabLst>
                <a:tab pos="1257300" algn="l"/>
              </a:tabLst>
            </a:pPr>
            <a:endParaRPr lang="en-US" sz="32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03-2020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T501.08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985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81200" y="457201"/>
            <a:ext cx="8229600" cy="5550091"/>
          </a:xfrm>
        </p:spPr>
        <p:txBody>
          <a:bodyPr>
            <a:normAutofit fontScale="92500" lnSpcReduction="20000"/>
          </a:bodyPr>
          <a:lstStyle/>
          <a:p>
            <a:pPr marL="109728" indent="0" algn="ctr">
              <a:buNone/>
            </a:pPr>
            <a:r>
              <a:rPr lang="en-US" sz="4000" b="1" dirty="0">
                <a:solidFill>
                  <a:srgbClr val="C00000"/>
                </a:solidFill>
              </a:rPr>
              <a:t>4</a:t>
            </a:r>
            <a:r>
              <a:rPr lang="ru-RU" sz="4000" b="1" dirty="0">
                <a:solidFill>
                  <a:srgbClr val="C00000"/>
                </a:solidFill>
              </a:rPr>
              <a:t>вопроса для наставничества </a:t>
            </a:r>
            <a:r>
              <a:rPr lang="en-US" sz="4400" b="1" dirty="0"/>
              <a:t/>
            </a:r>
            <a:br>
              <a:rPr lang="en-US" sz="4400" b="1" dirty="0"/>
            </a:br>
            <a:r>
              <a:rPr lang="en-US" sz="3200" dirty="0"/>
              <a:t>4 questions for coaching</a:t>
            </a:r>
          </a:p>
          <a:p>
            <a:pPr marL="109728" indent="0" algn="ctr">
              <a:buNone/>
            </a:pPr>
            <a:endParaRPr lang="en-US" sz="1200" dirty="0"/>
          </a:p>
          <a:p>
            <a:pPr marL="685800" indent="-576263">
              <a:lnSpc>
                <a:spcPct val="110000"/>
              </a:lnSpc>
              <a:spcAft>
                <a:spcPts val="1200"/>
              </a:spcAft>
              <a:buNone/>
            </a:pPr>
            <a:r>
              <a:rPr lang="en-US" sz="4400" dirty="0">
                <a:solidFill>
                  <a:srgbClr val="C00000"/>
                </a:solidFill>
              </a:rPr>
              <a:t>1.	</a:t>
            </a:r>
            <a:r>
              <a:rPr lang="ru-RU" sz="4400" dirty="0">
                <a:solidFill>
                  <a:srgbClr val="C00000"/>
                </a:solidFill>
              </a:rPr>
              <a:t>Что получается</a:t>
            </a:r>
            <a:r>
              <a:rPr lang="en-US" sz="4400" dirty="0">
                <a:solidFill>
                  <a:srgbClr val="C00000"/>
                </a:solidFill>
              </a:rPr>
              <a:t>?</a:t>
            </a:r>
            <a:r>
              <a:rPr lang="ru-RU" sz="4400" dirty="0">
                <a:solidFill>
                  <a:srgbClr val="C00000"/>
                </a:solidFill>
              </a:rPr>
              <a:t> </a:t>
            </a:r>
            <a:r>
              <a:rPr lang="en-US" sz="4400" dirty="0">
                <a:solidFill>
                  <a:srgbClr val="C00000"/>
                </a:solidFill>
              </a:rPr>
              <a:t/>
            </a:r>
            <a:br>
              <a:rPr lang="en-US" sz="4400" dirty="0">
                <a:solidFill>
                  <a:srgbClr val="C00000"/>
                </a:solidFill>
              </a:rPr>
            </a:br>
            <a:r>
              <a:rPr lang="en-US" sz="2800" dirty="0"/>
              <a:t>What is going well?</a:t>
            </a:r>
            <a:endParaRPr lang="en-US" sz="4400" dirty="0"/>
          </a:p>
          <a:p>
            <a:pPr marL="685800" indent="-576263">
              <a:lnSpc>
                <a:spcPct val="110000"/>
              </a:lnSpc>
              <a:spcAft>
                <a:spcPts val="1200"/>
              </a:spcAft>
              <a:buNone/>
            </a:pPr>
            <a:r>
              <a:rPr lang="en-US" sz="4400" dirty="0">
                <a:solidFill>
                  <a:srgbClr val="C00000"/>
                </a:solidFill>
              </a:rPr>
              <a:t>2.	</a:t>
            </a:r>
            <a:r>
              <a:rPr lang="ru-RU" sz="4400" dirty="0">
                <a:solidFill>
                  <a:srgbClr val="C00000"/>
                </a:solidFill>
              </a:rPr>
              <a:t>Что не </a:t>
            </a:r>
            <a:r>
              <a:rPr lang="ru-RU" sz="4400" dirty="0" smtClean="0">
                <a:solidFill>
                  <a:srgbClr val="C00000"/>
                </a:solidFill>
              </a:rPr>
              <a:t>получается</a:t>
            </a:r>
            <a:r>
              <a:rPr lang="en-US" sz="4400" dirty="0" smtClean="0">
                <a:solidFill>
                  <a:srgbClr val="C00000"/>
                </a:solidFill>
              </a:rPr>
              <a:t>?</a:t>
            </a:r>
            <a:r>
              <a:rPr lang="en-US" sz="4400" dirty="0"/>
              <a:t/>
            </a:r>
            <a:br>
              <a:rPr lang="en-US" sz="4400" dirty="0"/>
            </a:br>
            <a:r>
              <a:rPr lang="en-US" sz="2800" dirty="0"/>
              <a:t>What is not going well?</a:t>
            </a:r>
          </a:p>
          <a:p>
            <a:pPr marL="685800" indent="-576263">
              <a:lnSpc>
                <a:spcPct val="110000"/>
              </a:lnSpc>
              <a:spcAft>
                <a:spcPts val="1200"/>
              </a:spcAft>
              <a:buNone/>
            </a:pPr>
            <a:r>
              <a:rPr lang="en-US" sz="4400" dirty="0">
                <a:solidFill>
                  <a:srgbClr val="C00000"/>
                </a:solidFill>
              </a:rPr>
              <a:t>3.	</a:t>
            </a:r>
            <a:r>
              <a:rPr lang="ru-RU" sz="4400" dirty="0">
                <a:solidFill>
                  <a:srgbClr val="C00000"/>
                </a:solidFill>
              </a:rPr>
              <a:t>В чем заминка</a:t>
            </a:r>
            <a:r>
              <a:rPr lang="en-US" sz="4400" dirty="0">
                <a:solidFill>
                  <a:srgbClr val="C00000"/>
                </a:solidFill>
              </a:rPr>
              <a:t>?</a:t>
            </a:r>
            <a:r>
              <a:rPr lang="en-US" sz="4400" dirty="0"/>
              <a:t> </a:t>
            </a:r>
            <a:br>
              <a:rPr lang="en-US" sz="4400" dirty="0"/>
            </a:br>
            <a:r>
              <a:rPr lang="en-US" sz="2800" dirty="0"/>
              <a:t>Where are you stuck?</a:t>
            </a:r>
          </a:p>
          <a:p>
            <a:pPr marL="685800" indent="-576263">
              <a:buNone/>
            </a:pPr>
            <a:r>
              <a:rPr lang="en-US" sz="4400" dirty="0">
                <a:solidFill>
                  <a:srgbClr val="C00000"/>
                </a:solidFill>
              </a:rPr>
              <a:t>4.	</a:t>
            </a:r>
            <a:r>
              <a:rPr lang="ru-RU" sz="4400" dirty="0">
                <a:solidFill>
                  <a:srgbClr val="C00000"/>
                </a:solidFill>
              </a:rPr>
              <a:t>Что следует изменить</a:t>
            </a:r>
            <a:r>
              <a:rPr lang="en-US" sz="4400" dirty="0">
                <a:solidFill>
                  <a:srgbClr val="C00000"/>
                </a:solidFill>
              </a:rPr>
              <a:t>? </a:t>
            </a:r>
            <a:br>
              <a:rPr lang="en-US" sz="4400" dirty="0">
                <a:solidFill>
                  <a:srgbClr val="C00000"/>
                </a:solidFill>
              </a:rPr>
            </a:br>
            <a:r>
              <a:rPr lang="en-US" sz="3000" dirty="0"/>
              <a:t>What needs to change?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03-2020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T501.08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865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81200" y="457201"/>
            <a:ext cx="8229600" cy="55500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>
                <a:solidFill>
                  <a:srgbClr val="C00000"/>
                </a:solidFill>
              </a:rPr>
              <a:t>Один вопрос, который использует Крис Ходжес, пастор церкви в Хайленде в Бирмингеме, шт. Алабама, чтобы преумножить свою церковь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400" dirty="0"/>
              <a:t>One question that Chris Hodges, pastor of the Church of the Highlands in Birmingham, Alabama, uses to grow his church</a:t>
            </a:r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r>
              <a:rPr lang="ru-RU" sz="4000" dirty="0">
                <a:solidFill>
                  <a:srgbClr val="C00000"/>
                </a:solidFill>
              </a:rPr>
              <a:t>Что вы делаете, чтобы воспитывать лидеров? </a:t>
            </a:r>
            <a:r>
              <a:rPr lang="en-US" sz="4000" dirty="0">
                <a:solidFill>
                  <a:srgbClr val="C00000"/>
                </a:solidFill>
              </a:rPr>
              <a:t/>
            </a:r>
            <a:br>
              <a:rPr lang="en-US" sz="4000" dirty="0">
                <a:solidFill>
                  <a:srgbClr val="C00000"/>
                </a:solidFill>
              </a:rPr>
            </a:br>
            <a:r>
              <a:rPr lang="en-US" sz="2800" dirty="0"/>
              <a:t>What are you doing to develop leaders?</a:t>
            </a:r>
          </a:p>
          <a:p>
            <a:pPr marL="800100" indent="-800100">
              <a:buNone/>
              <a:tabLst>
                <a:tab pos="1257300" algn="l"/>
              </a:tabLst>
            </a:pPr>
            <a:endParaRPr lang="en-US" sz="32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03-2020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T501.08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149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81200" y="609601"/>
            <a:ext cx="8229600" cy="5397691"/>
          </a:xfrm>
        </p:spPr>
        <p:txBody>
          <a:bodyPr>
            <a:normAutofit fontScale="85000" lnSpcReduction="20000"/>
          </a:bodyPr>
          <a:lstStyle/>
          <a:p>
            <a:pPr marL="0" indent="0">
              <a:spcAft>
                <a:spcPts val="3000"/>
              </a:spcAft>
              <a:buNone/>
            </a:pPr>
            <a:r>
              <a:rPr lang="ru-RU" sz="4400" dirty="0">
                <a:solidFill>
                  <a:srgbClr val="C00000"/>
                </a:solidFill>
              </a:rPr>
              <a:t>Как помочь своему персоналу стать более эффективными?</a:t>
            </a:r>
            <a:r>
              <a:rPr lang="en-US" sz="4400" dirty="0">
                <a:solidFill>
                  <a:srgbClr val="C00000"/>
                </a:solidFill>
              </a:rPr>
              <a:t/>
            </a:r>
            <a:br>
              <a:rPr lang="en-US" sz="4400" dirty="0">
                <a:solidFill>
                  <a:srgbClr val="C00000"/>
                </a:solidFill>
              </a:rPr>
            </a:br>
            <a:r>
              <a:rPr lang="en-US" sz="3000" dirty="0">
                <a:solidFill>
                  <a:schemeClr val="accent1">
                    <a:lumMod val="75000"/>
                  </a:schemeClr>
                </a:solidFill>
              </a:rPr>
              <a:t>How can you help your staff be more effective?</a:t>
            </a:r>
          </a:p>
          <a:p>
            <a:pPr marL="0" indent="0">
              <a:spcAft>
                <a:spcPts val="3000"/>
              </a:spcAft>
              <a:buNone/>
            </a:pPr>
            <a:r>
              <a:rPr lang="ru-RU" sz="4400" dirty="0">
                <a:solidFill>
                  <a:srgbClr val="C00000"/>
                </a:solidFill>
              </a:rPr>
              <a:t>Что я могу сделать, чтобы помочь тебе стать более эффективным?</a:t>
            </a:r>
            <a:r>
              <a:rPr lang="en-US" sz="4400" dirty="0">
                <a:solidFill>
                  <a:srgbClr val="C00000"/>
                </a:solidFill>
              </a:rPr>
              <a:t/>
            </a:r>
            <a:br>
              <a:rPr lang="en-US" sz="4400" dirty="0">
                <a:solidFill>
                  <a:srgbClr val="C00000"/>
                </a:solidFill>
              </a:rPr>
            </a:br>
            <a:r>
              <a:rPr lang="en-US" sz="3300" dirty="0"/>
              <a:t>What can I do to help you be more effective?</a:t>
            </a:r>
          </a:p>
          <a:p>
            <a:pPr marL="0" indent="0">
              <a:spcAft>
                <a:spcPts val="3000"/>
              </a:spcAft>
              <a:buNone/>
            </a:pPr>
            <a:r>
              <a:rPr lang="ru-RU" sz="4400" dirty="0">
                <a:solidFill>
                  <a:srgbClr val="C00000"/>
                </a:solidFill>
              </a:rPr>
              <a:t>Что я могу сделать, чтобы облегчить тебе жизнь?</a:t>
            </a:r>
            <a:r>
              <a:rPr lang="en-US" sz="4400" dirty="0">
                <a:solidFill>
                  <a:srgbClr val="C00000"/>
                </a:solidFill>
              </a:rPr>
              <a:t/>
            </a:r>
            <a:br>
              <a:rPr lang="en-US" sz="4400" dirty="0">
                <a:solidFill>
                  <a:srgbClr val="C00000"/>
                </a:solidFill>
              </a:rPr>
            </a:br>
            <a:r>
              <a:rPr lang="en-US" sz="3300" dirty="0"/>
              <a:t>What can I do to make your life easier?</a:t>
            </a:r>
          </a:p>
          <a:p>
            <a:pPr marL="800100" indent="0">
              <a:buNone/>
              <a:tabLst>
                <a:tab pos="1257300" algn="l"/>
              </a:tabLst>
            </a:pPr>
            <a:endParaRPr lang="en-US" sz="4000" dirty="0"/>
          </a:p>
          <a:p>
            <a:pPr marL="800100" indent="-800100">
              <a:buNone/>
              <a:tabLst>
                <a:tab pos="1257300" algn="l"/>
              </a:tabLst>
            </a:pPr>
            <a:endParaRPr lang="en-US" sz="32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03-2020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T501.08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9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81200" y="457201"/>
            <a:ext cx="8229600" cy="5550091"/>
          </a:xfrm>
        </p:spPr>
        <p:txBody>
          <a:bodyPr>
            <a:normAutofit fontScale="85000" lnSpcReduction="20000"/>
          </a:bodyPr>
          <a:lstStyle/>
          <a:p>
            <a:pPr marL="0" indent="0">
              <a:spcAft>
                <a:spcPts val="3000"/>
              </a:spcAft>
              <a:buNone/>
            </a:pPr>
            <a:r>
              <a:rPr lang="ru-RU" sz="4400" b="1" dirty="0">
                <a:solidFill>
                  <a:srgbClr val="C00000"/>
                </a:solidFill>
              </a:rPr>
              <a:t>Спросите ваших сотрудников: </a:t>
            </a:r>
            <a:r>
              <a:rPr lang="en-US" sz="4400" b="1" dirty="0">
                <a:solidFill>
                  <a:srgbClr val="C00000"/>
                </a:solidFill>
              </a:rPr>
              <a:t/>
            </a:r>
            <a:br>
              <a:rPr lang="en-US" sz="4400" b="1" dirty="0">
                <a:solidFill>
                  <a:srgbClr val="C00000"/>
                </a:solidFill>
              </a:rPr>
            </a:br>
            <a:r>
              <a:rPr lang="en-US" sz="3500" i="1" dirty="0"/>
              <a:t>Ask your staff:</a:t>
            </a:r>
          </a:p>
          <a:p>
            <a:pPr marL="0" indent="0">
              <a:spcAft>
                <a:spcPts val="3000"/>
              </a:spcAft>
              <a:buNone/>
            </a:pPr>
            <a:r>
              <a:rPr lang="ru-RU" sz="4400" dirty="0">
                <a:solidFill>
                  <a:srgbClr val="C00000"/>
                </a:solidFill>
              </a:rPr>
              <a:t>Что тебе нравится в этом служении больше всего? </a:t>
            </a:r>
            <a:r>
              <a:rPr lang="en-US" sz="4400" dirty="0">
                <a:solidFill>
                  <a:srgbClr val="C00000"/>
                </a:solidFill>
              </a:rPr>
              <a:t/>
            </a:r>
            <a:br>
              <a:rPr lang="en-US" sz="4400" dirty="0">
                <a:solidFill>
                  <a:srgbClr val="C00000"/>
                </a:solidFill>
              </a:rPr>
            </a:br>
            <a:r>
              <a:rPr lang="en-US" sz="3300" dirty="0"/>
              <a:t>What do you like best about this ministry?</a:t>
            </a:r>
          </a:p>
          <a:p>
            <a:pPr marL="0" indent="0">
              <a:spcAft>
                <a:spcPts val="3000"/>
              </a:spcAft>
              <a:buNone/>
            </a:pPr>
            <a:r>
              <a:rPr lang="ru-RU" sz="4000" dirty="0">
                <a:solidFill>
                  <a:srgbClr val="C00000"/>
                </a:solidFill>
              </a:rPr>
              <a:t>Что тебе нравится меньше всего? 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3300" dirty="0"/>
              <a:t>What do you like least?</a:t>
            </a:r>
          </a:p>
          <a:p>
            <a:pPr marL="0" indent="0">
              <a:spcAft>
                <a:spcPts val="3000"/>
              </a:spcAft>
              <a:buNone/>
            </a:pPr>
            <a:r>
              <a:rPr lang="ru-RU" sz="4400" dirty="0">
                <a:solidFill>
                  <a:srgbClr val="C00000"/>
                </a:solidFill>
              </a:rPr>
              <a:t>Что бы ты изменил, если бы мог?</a:t>
            </a:r>
            <a:r>
              <a:rPr lang="en-US" sz="4400" dirty="0">
                <a:solidFill>
                  <a:srgbClr val="C00000"/>
                </a:solidFill>
              </a:rPr>
              <a:t/>
            </a:r>
            <a:br>
              <a:rPr lang="en-US" sz="4400" dirty="0">
                <a:solidFill>
                  <a:srgbClr val="C00000"/>
                </a:solidFill>
              </a:rPr>
            </a:br>
            <a:r>
              <a:rPr lang="en-US" sz="3300" dirty="0"/>
              <a:t>What would you change if you could?</a:t>
            </a:r>
          </a:p>
          <a:p>
            <a:pPr marL="800100" indent="0">
              <a:buNone/>
              <a:tabLst>
                <a:tab pos="1257300" algn="l"/>
              </a:tabLst>
            </a:pPr>
            <a:endParaRPr lang="en-US" sz="4000" dirty="0"/>
          </a:p>
          <a:p>
            <a:pPr marL="800100" indent="-800100">
              <a:buNone/>
              <a:tabLst>
                <a:tab pos="1257300" algn="l"/>
              </a:tabLst>
            </a:pPr>
            <a:endParaRPr lang="en-US" sz="32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03-2020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T501.08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284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81200" y="762001"/>
            <a:ext cx="8229600" cy="524529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600" b="1" dirty="0">
                <a:solidFill>
                  <a:srgbClr val="C00000"/>
                </a:solidFill>
              </a:rPr>
              <a:t>Одно слово может поменять суть вопроса: </a:t>
            </a:r>
            <a:r>
              <a:rPr lang="en-US" sz="3600" b="1" dirty="0">
                <a:solidFill>
                  <a:srgbClr val="C00000"/>
                </a:solidFill>
              </a:rPr>
              <a:t/>
            </a:r>
            <a:br>
              <a:rPr lang="en-US" sz="3600" b="1" dirty="0">
                <a:solidFill>
                  <a:srgbClr val="C00000"/>
                </a:solidFill>
              </a:rPr>
            </a:br>
            <a:r>
              <a:rPr lang="en-US" sz="2400" dirty="0"/>
              <a:t>One word can be a game-changer in a question:</a:t>
            </a:r>
          </a:p>
          <a:p>
            <a:pPr marL="1143000" indent="-1143000">
              <a:buNone/>
            </a:pPr>
            <a:endParaRPr lang="en-US" sz="2000" dirty="0"/>
          </a:p>
          <a:p>
            <a:pPr marL="0" indent="0">
              <a:spcAft>
                <a:spcPts val="3000"/>
              </a:spcAft>
              <a:buNone/>
            </a:pPr>
            <a:r>
              <a:rPr lang="ru-RU" sz="4400" dirty="0">
                <a:solidFill>
                  <a:srgbClr val="C00000"/>
                </a:solidFill>
              </a:rPr>
              <a:t>В чем решение?</a:t>
            </a:r>
            <a:r>
              <a:rPr lang="en-US" sz="4400" dirty="0">
                <a:solidFill>
                  <a:srgbClr val="C00000"/>
                </a:solidFill>
              </a:rPr>
              <a:t/>
            </a:r>
            <a:br>
              <a:rPr lang="en-US" sz="4400" dirty="0">
                <a:solidFill>
                  <a:srgbClr val="C00000"/>
                </a:solidFill>
              </a:rPr>
            </a:br>
            <a:r>
              <a:rPr lang="en-US" sz="2800" dirty="0"/>
              <a:t>What is the solution?</a:t>
            </a:r>
          </a:p>
          <a:p>
            <a:pPr marL="0" indent="0">
              <a:buNone/>
            </a:pPr>
            <a:r>
              <a:rPr lang="ru-RU" sz="4400" dirty="0">
                <a:solidFill>
                  <a:srgbClr val="C00000"/>
                </a:solidFill>
              </a:rPr>
              <a:t>Каким </a:t>
            </a:r>
            <a:r>
              <a:rPr lang="ru-RU" sz="4400" b="1" u="sng" dirty="0">
                <a:solidFill>
                  <a:srgbClr val="C00000"/>
                </a:solidFill>
              </a:rPr>
              <a:t>могло бы </a:t>
            </a:r>
            <a:r>
              <a:rPr lang="ru-RU" sz="4400" dirty="0">
                <a:solidFill>
                  <a:srgbClr val="C00000"/>
                </a:solidFill>
              </a:rPr>
              <a:t>быть решение? </a:t>
            </a:r>
            <a:r>
              <a:rPr lang="en-US" sz="4400" dirty="0">
                <a:solidFill>
                  <a:srgbClr val="C00000"/>
                </a:solidFill>
              </a:rPr>
              <a:t/>
            </a:r>
            <a:br>
              <a:rPr lang="en-US" sz="4400" dirty="0">
                <a:solidFill>
                  <a:srgbClr val="C00000"/>
                </a:solidFill>
              </a:rPr>
            </a:br>
            <a:r>
              <a:rPr lang="en-US" sz="3200" dirty="0"/>
              <a:t>What </a:t>
            </a:r>
            <a:r>
              <a:rPr lang="en-US" sz="3200" b="1" i="1" u="sng" dirty="0"/>
              <a:t>might</a:t>
            </a:r>
            <a:r>
              <a:rPr lang="en-US" sz="3200" dirty="0"/>
              <a:t>  the solution be?</a:t>
            </a:r>
            <a:endParaRPr lang="en-US" sz="2800" dirty="0"/>
          </a:p>
          <a:p>
            <a:pPr marL="800100" indent="-800100">
              <a:buNone/>
              <a:tabLst>
                <a:tab pos="1257300" algn="l"/>
              </a:tabLst>
            </a:pPr>
            <a:endParaRPr lang="en-US" sz="32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03-2020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T501.08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416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828800" y="228600"/>
            <a:ext cx="8610600" cy="6172200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spcAft>
                <a:spcPts val="1200"/>
              </a:spcAft>
              <a:buNone/>
            </a:pPr>
            <a:r>
              <a:rPr lang="ru-RU" sz="3900" dirty="0">
                <a:solidFill>
                  <a:srgbClr val="C00000"/>
                </a:solidFill>
              </a:rPr>
              <a:t>Если жертвователь сомневается, откликнуться ли на вашу просьбу о материальной помощи </a:t>
            </a:r>
            <a:r>
              <a:rPr lang="en-US" sz="4400" b="1" dirty="0"/>
              <a:t/>
            </a:r>
            <a:br>
              <a:rPr lang="en-US" sz="4400" b="1" dirty="0"/>
            </a:br>
            <a:r>
              <a:rPr lang="en-US" sz="3000" dirty="0"/>
              <a:t>When a donor hesitates to respond to your request for funds:</a:t>
            </a:r>
          </a:p>
          <a:p>
            <a:pPr marL="800100" indent="0">
              <a:lnSpc>
                <a:spcPct val="120000"/>
              </a:lnSpc>
              <a:spcAft>
                <a:spcPts val="1200"/>
              </a:spcAft>
              <a:buNone/>
              <a:tabLst>
                <a:tab pos="1257300" algn="l"/>
              </a:tabLst>
            </a:pPr>
            <a:r>
              <a:rPr lang="ru-RU" sz="4000" dirty="0">
                <a:solidFill>
                  <a:srgbClr val="C00000"/>
                </a:solidFill>
              </a:rPr>
              <a:t>Это наша организация? 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3000" dirty="0"/>
              <a:t>Is it our organization?</a:t>
            </a:r>
          </a:p>
          <a:p>
            <a:pPr marL="800100" indent="0">
              <a:lnSpc>
                <a:spcPct val="120000"/>
              </a:lnSpc>
              <a:spcAft>
                <a:spcPts val="1200"/>
              </a:spcAft>
              <a:buNone/>
              <a:tabLst>
                <a:tab pos="1257300" algn="l"/>
              </a:tabLst>
            </a:pPr>
            <a:r>
              <a:rPr lang="ru-RU" sz="4000" dirty="0">
                <a:solidFill>
                  <a:srgbClr val="C00000"/>
                </a:solidFill>
              </a:rPr>
              <a:t>Это проект? </a:t>
            </a:r>
            <a:r>
              <a:rPr lang="en-US" sz="4000" dirty="0">
                <a:solidFill>
                  <a:srgbClr val="C00000"/>
                </a:solidFill>
              </a:rPr>
              <a:t/>
            </a:r>
            <a:br>
              <a:rPr lang="en-US" sz="4000" dirty="0">
                <a:solidFill>
                  <a:srgbClr val="C00000"/>
                </a:solidFill>
              </a:rPr>
            </a:br>
            <a:r>
              <a:rPr lang="en-US" sz="3000" dirty="0"/>
              <a:t>Is it the project?</a:t>
            </a:r>
          </a:p>
          <a:p>
            <a:pPr marL="800100" indent="0">
              <a:lnSpc>
                <a:spcPct val="120000"/>
              </a:lnSpc>
              <a:spcAft>
                <a:spcPts val="1200"/>
              </a:spcAft>
              <a:buNone/>
              <a:tabLst>
                <a:tab pos="1257300" algn="l"/>
              </a:tabLst>
            </a:pPr>
            <a:r>
              <a:rPr lang="ru-RU" sz="3600" dirty="0">
                <a:solidFill>
                  <a:srgbClr val="C00000"/>
                </a:solidFill>
              </a:rPr>
              <a:t>Это та сумма, о которой я просил? </a:t>
            </a:r>
            <a:r>
              <a:rPr lang="en-US" sz="3600" dirty="0">
                <a:solidFill>
                  <a:srgbClr val="C00000"/>
                </a:solidFill>
              </a:rPr>
              <a:t/>
            </a:r>
            <a:br>
              <a:rPr lang="en-US" sz="3600" dirty="0">
                <a:solidFill>
                  <a:srgbClr val="C00000"/>
                </a:solidFill>
              </a:rPr>
            </a:br>
            <a:r>
              <a:rPr lang="en-US" sz="3100" dirty="0"/>
              <a:t>Is it the amount I asked for?</a:t>
            </a:r>
          </a:p>
          <a:p>
            <a:pPr marL="800100" indent="0">
              <a:buNone/>
              <a:tabLst>
                <a:tab pos="1257300" algn="l"/>
              </a:tabLst>
            </a:pPr>
            <a:r>
              <a:rPr lang="ru-RU" sz="3600" dirty="0">
                <a:solidFill>
                  <a:srgbClr val="C00000"/>
                </a:solidFill>
              </a:rPr>
              <a:t>Подходящее ли время?</a:t>
            </a:r>
            <a:endParaRPr lang="en-US" sz="4000" dirty="0">
              <a:solidFill>
                <a:srgbClr val="C00000"/>
              </a:solidFill>
            </a:endParaRPr>
          </a:p>
          <a:p>
            <a:pPr marL="800100" indent="0">
              <a:buNone/>
              <a:tabLst>
                <a:tab pos="1257300" algn="l"/>
              </a:tabLst>
            </a:pPr>
            <a:r>
              <a:rPr lang="en-US" sz="3100" dirty="0"/>
              <a:t>Is it the timing?</a:t>
            </a:r>
          </a:p>
          <a:p>
            <a:pPr marL="800100" indent="-800100">
              <a:buNone/>
              <a:tabLst>
                <a:tab pos="1257300" algn="l"/>
              </a:tabLst>
            </a:pPr>
            <a:endParaRPr lang="en-US" sz="32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03-2020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T501.08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68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03-2020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T501.08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9" name="object 3"/>
          <p:cNvSpPr/>
          <p:nvPr/>
        </p:nvSpPr>
        <p:spPr>
          <a:xfrm>
            <a:off x="1543051" y="819150"/>
            <a:ext cx="3842905" cy="60388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TextBox 9"/>
          <p:cNvSpPr txBox="1"/>
          <p:nvPr/>
        </p:nvSpPr>
        <p:spPr>
          <a:xfrm>
            <a:off x="5638800" y="1295400"/>
            <a:ext cx="4800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C00000"/>
                </a:solidFill>
              </a:rPr>
              <a:t>Бесплатный экземпляр этой книги на английском языке (в электронном варианте) можно заказать на сайте </a:t>
            </a:r>
            <a:endParaRPr lang="en-US" sz="2800" dirty="0">
              <a:solidFill>
                <a:srgbClr val="C00000"/>
              </a:solidFill>
            </a:endParaRPr>
          </a:p>
          <a:p>
            <a:endParaRPr lang="en-US" sz="2800" dirty="0"/>
          </a:p>
          <a:p>
            <a:r>
              <a:rPr lang="en-US" sz="2800" dirty="0"/>
              <a:t>Free copy at </a:t>
            </a:r>
          </a:p>
          <a:p>
            <a:endParaRPr lang="en-US" sz="2800" dirty="0"/>
          </a:p>
          <a:p>
            <a:r>
              <a:rPr lang="en-US" sz="2800" dirty="0">
                <a:solidFill>
                  <a:srgbClr val="C00000"/>
                </a:solidFill>
              </a:rPr>
              <a:t>Leadingwithquestions.com</a:t>
            </a:r>
          </a:p>
        </p:txBody>
      </p:sp>
    </p:spTree>
    <p:extLst>
      <p:ext uri="{BB962C8B-B14F-4D97-AF65-F5344CB8AC3E}">
        <p14:creationId xmlns:p14="http://schemas.microsoft.com/office/powerpoint/2010/main" val="426190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81200" y="1143001"/>
            <a:ext cx="8229600" cy="48642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dirty="0">
                <a:solidFill>
                  <a:srgbClr val="C00000"/>
                </a:solidFill>
              </a:rPr>
              <a:t>Кто открыл вам двери? </a:t>
            </a:r>
            <a:r>
              <a:rPr lang="en-US" sz="4400" dirty="0">
                <a:solidFill>
                  <a:srgbClr val="C00000"/>
                </a:solidFill>
              </a:rPr>
              <a:t/>
            </a:r>
            <a:br>
              <a:rPr lang="en-US" sz="4400" dirty="0">
                <a:solidFill>
                  <a:srgbClr val="C00000"/>
                </a:solidFill>
              </a:rPr>
            </a:br>
            <a:r>
              <a:rPr lang="en-US" sz="2800" dirty="0"/>
              <a:t>Who has opened doors for you?</a:t>
            </a:r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r>
              <a:rPr lang="ru-RU" sz="4400" dirty="0">
                <a:solidFill>
                  <a:srgbClr val="C00000"/>
                </a:solidFill>
              </a:rPr>
              <a:t>Какие двери вы можете открыть для других?</a:t>
            </a:r>
            <a:endParaRPr lang="en-US" sz="44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3200" dirty="0"/>
              <a:t>What doors can you open for others?</a:t>
            </a:r>
            <a:endParaRPr lang="en-US" sz="2800" dirty="0"/>
          </a:p>
          <a:p>
            <a:pPr marL="800100" indent="-800100">
              <a:buNone/>
              <a:tabLst>
                <a:tab pos="1257300" algn="l"/>
              </a:tabLst>
            </a:pPr>
            <a:endParaRPr lang="en-US" sz="32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03-2020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T501.08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74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676400" y="533401"/>
            <a:ext cx="8839200" cy="5473891"/>
          </a:xfrm>
        </p:spPr>
        <p:txBody>
          <a:bodyPr>
            <a:normAutofit lnSpcReduction="10000"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ru-RU" sz="2800" dirty="0">
                <a:solidFill>
                  <a:srgbClr val="C00000"/>
                </a:solidFill>
              </a:rPr>
              <a:t>5 вопросов, которые следует задать вашим сотрудникам о том, как вы можете стать более эффективным лидером (руководителем): </a:t>
            </a:r>
            <a:r>
              <a:rPr lang="en-US" sz="3200" b="1" dirty="0"/>
              <a:t/>
            </a:r>
            <a:br>
              <a:rPr lang="en-US" sz="3200" b="1" dirty="0"/>
            </a:br>
            <a:r>
              <a:rPr lang="en-US" sz="2800" dirty="0"/>
              <a:t>5 questions to ask your staff regarding how you can become a more effective leader:</a:t>
            </a:r>
          </a:p>
          <a:p>
            <a:pPr marL="742950" indent="-742950">
              <a:spcAft>
                <a:spcPts val="1800"/>
              </a:spcAft>
              <a:buFont typeface="+mj-lt"/>
              <a:buAutoNum type="arabicPeriod"/>
            </a:pPr>
            <a:r>
              <a:rPr lang="ru-RU" sz="3600" dirty="0">
                <a:solidFill>
                  <a:srgbClr val="C00000"/>
                </a:solidFill>
              </a:rPr>
              <a:t>Что мне следует начать делать</a:t>
            </a:r>
            <a:r>
              <a:rPr lang="en-US" sz="3600" dirty="0">
                <a:solidFill>
                  <a:srgbClr val="C00000"/>
                </a:solidFill>
              </a:rPr>
              <a:t>?</a:t>
            </a:r>
            <a:r>
              <a:rPr lang="ru-RU" sz="3600" dirty="0">
                <a:solidFill>
                  <a:srgbClr val="C00000"/>
                </a:solidFill>
              </a:rPr>
              <a:t> </a:t>
            </a:r>
            <a:r>
              <a:rPr lang="en-US" sz="3600" dirty="0">
                <a:solidFill>
                  <a:srgbClr val="C00000"/>
                </a:solidFill>
              </a:rPr>
              <a:t/>
            </a:r>
            <a:br>
              <a:rPr lang="en-US" sz="3600" dirty="0">
                <a:solidFill>
                  <a:srgbClr val="C00000"/>
                </a:solidFill>
              </a:rPr>
            </a:br>
            <a:r>
              <a:rPr lang="en-US" sz="2800" dirty="0"/>
              <a:t>What do I need to start doing?</a:t>
            </a:r>
          </a:p>
          <a:p>
            <a:pPr marL="742950" indent="-742950">
              <a:spcAft>
                <a:spcPts val="1800"/>
              </a:spcAft>
              <a:buFont typeface="+mj-lt"/>
              <a:buAutoNum type="arabicPeriod"/>
            </a:pPr>
            <a:r>
              <a:rPr lang="ru-RU" sz="3600" dirty="0">
                <a:solidFill>
                  <a:srgbClr val="C00000"/>
                </a:solidFill>
              </a:rPr>
              <a:t>Что мне следует перестать делать? </a:t>
            </a:r>
            <a:r>
              <a:rPr lang="en-US" sz="3600" dirty="0">
                <a:solidFill>
                  <a:srgbClr val="C00000"/>
                </a:solidFill>
              </a:rPr>
              <a:t/>
            </a:r>
            <a:br>
              <a:rPr lang="en-US" sz="3600" dirty="0">
                <a:solidFill>
                  <a:srgbClr val="C00000"/>
                </a:solidFill>
              </a:rPr>
            </a:br>
            <a:r>
              <a:rPr lang="en-US" sz="2800" dirty="0"/>
              <a:t>What do I need to stop doing?</a:t>
            </a:r>
          </a:p>
          <a:p>
            <a:pPr marL="1143000" indent="-1143000">
              <a:buNone/>
            </a:pPr>
            <a:endParaRPr lang="en-US" sz="4000" dirty="0"/>
          </a:p>
          <a:p>
            <a:pPr marL="800100" indent="-800100">
              <a:buNone/>
              <a:tabLst>
                <a:tab pos="1257300" algn="l"/>
              </a:tabLst>
            </a:pPr>
            <a:endParaRPr lang="en-US" sz="32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03-2020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T501.08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20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676400" y="533401"/>
            <a:ext cx="8839200" cy="5473891"/>
          </a:xfrm>
        </p:spPr>
        <p:txBody>
          <a:bodyPr>
            <a:normAutofit/>
          </a:bodyPr>
          <a:lstStyle/>
          <a:p>
            <a:pPr marL="742950" indent="-742950">
              <a:spcAft>
                <a:spcPts val="1800"/>
              </a:spcAft>
              <a:buFont typeface="+mj-lt"/>
              <a:buAutoNum type="arabicPeriod" startAt="3"/>
            </a:pPr>
            <a:r>
              <a:rPr lang="ru-RU" sz="3600" dirty="0">
                <a:solidFill>
                  <a:srgbClr val="C00000"/>
                </a:solidFill>
              </a:rPr>
              <a:t>Чем мне следует заниматься больше? </a:t>
            </a:r>
            <a:r>
              <a:rPr lang="en-US" sz="3600" dirty="0">
                <a:solidFill>
                  <a:srgbClr val="C00000"/>
                </a:solidFill>
              </a:rPr>
              <a:t/>
            </a:r>
            <a:br>
              <a:rPr lang="en-US" sz="3600" dirty="0">
                <a:solidFill>
                  <a:srgbClr val="C00000"/>
                </a:solidFill>
              </a:rPr>
            </a:br>
            <a:r>
              <a:rPr lang="en-US" sz="2800" dirty="0"/>
              <a:t>What do I need to do more of?</a:t>
            </a:r>
          </a:p>
          <a:p>
            <a:pPr marL="742950" indent="-742950">
              <a:spcAft>
                <a:spcPts val="1800"/>
              </a:spcAft>
              <a:buFont typeface="+mj-lt"/>
              <a:buAutoNum type="arabicPeriod" startAt="3"/>
            </a:pPr>
            <a:r>
              <a:rPr lang="ru-RU" sz="3600" dirty="0">
                <a:solidFill>
                  <a:srgbClr val="C00000"/>
                </a:solidFill>
              </a:rPr>
              <a:t>Чем мне следует заниматься меньше? </a:t>
            </a:r>
            <a:r>
              <a:rPr lang="en-US" sz="3600" dirty="0">
                <a:solidFill>
                  <a:srgbClr val="C00000"/>
                </a:solidFill>
              </a:rPr>
              <a:t/>
            </a:r>
            <a:br>
              <a:rPr lang="en-US" sz="3600" dirty="0">
                <a:solidFill>
                  <a:srgbClr val="C00000"/>
                </a:solidFill>
              </a:rPr>
            </a:br>
            <a:r>
              <a:rPr lang="en-US" sz="2800" dirty="0"/>
              <a:t>What do I need to do less of?</a:t>
            </a:r>
            <a:endParaRPr lang="en-US" sz="3600" dirty="0"/>
          </a:p>
          <a:p>
            <a:pPr marL="742950" indent="-742950">
              <a:spcAft>
                <a:spcPts val="1800"/>
              </a:spcAft>
              <a:buFont typeface="+mj-lt"/>
              <a:buAutoNum type="arabicPeriod" startAt="3"/>
            </a:pPr>
            <a:r>
              <a:rPr lang="ru-RU" sz="3600" dirty="0">
                <a:solidFill>
                  <a:srgbClr val="C00000"/>
                </a:solidFill>
              </a:rPr>
              <a:t>Что мне следует продолжить делать? </a:t>
            </a:r>
            <a:r>
              <a:rPr lang="en-US" sz="3600" dirty="0">
                <a:solidFill>
                  <a:srgbClr val="C00000"/>
                </a:solidFill>
              </a:rPr>
              <a:t/>
            </a:r>
            <a:br>
              <a:rPr lang="en-US" sz="3600" dirty="0">
                <a:solidFill>
                  <a:srgbClr val="C00000"/>
                </a:solidFill>
              </a:rPr>
            </a:br>
            <a:r>
              <a:rPr lang="en-US" sz="2800" dirty="0"/>
              <a:t>What do I need to continue to do?</a:t>
            </a:r>
          </a:p>
          <a:p>
            <a:pPr marL="1143000" indent="-1143000">
              <a:buNone/>
            </a:pPr>
            <a:endParaRPr lang="en-US" sz="4000" dirty="0"/>
          </a:p>
          <a:p>
            <a:pPr marL="800100" indent="-800100">
              <a:buNone/>
              <a:tabLst>
                <a:tab pos="1257300" algn="l"/>
              </a:tabLst>
            </a:pPr>
            <a:endParaRPr lang="en-US" sz="32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03-2020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T501.08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754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Вопросы для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обсуждения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000" dirty="0">
                <a:solidFill>
                  <a:schemeClr val="tx1"/>
                </a:solidFill>
              </a:rPr>
              <a:t>Questions for discussion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iteenchallenge.org   Как помочь студенту поставить цели  Course T505.18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03-2020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04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447800"/>
            <a:ext cx="8229600" cy="3276600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None/>
            </a:pPr>
            <a:r>
              <a:rPr lang="en-US" altLang="en-US" sz="4400" dirty="0"/>
              <a:t>Global Teen Challenge</a:t>
            </a:r>
          </a:p>
          <a:p>
            <a:pPr algn="ctr">
              <a:buFont typeface="Wingdings" pitchFamily="2" charset="2"/>
              <a:buNone/>
            </a:pPr>
            <a:r>
              <a:rPr lang="en-US" altLang="en-US" sz="4400" dirty="0"/>
              <a:t>www.GlobalTC.org</a:t>
            </a:r>
          </a:p>
          <a:p>
            <a:pPr algn="ctr">
              <a:buFont typeface="Wingdings" pitchFamily="2" charset="2"/>
              <a:buNone/>
            </a:pPr>
            <a:r>
              <a:rPr lang="en-US" altLang="en-US" sz="4400" dirty="0"/>
              <a:t>www.iTeenChallenge.org</a:t>
            </a:r>
          </a:p>
          <a:p>
            <a:pPr algn="ctr">
              <a:buNone/>
            </a:pPr>
            <a:r>
              <a:rPr lang="en-US" altLang="en-US" sz="3200" dirty="0"/>
              <a:t>1-706-576-6555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03-2020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ru-RU" altLang="en-US" smtClean="0"/>
              <a:t>iteenchallenge.org   Как помочь студенту поставить цели  Course T505.18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A95BC4D-65D8-4415-86BA-DF7DE0D8A42B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304800"/>
            <a:ext cx="7315200" cy="1143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az-Cyrl-AZ" sz="4000" dirty="0"/>
              <a:t>Контактная информация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2000" dirty="0"/>
              <a:t>Contact information</a:t>
            </a:r>
          </a:p>
        </p:txBody>
      </p:sp>
      <p:pic>
        <p:nvPicPr>
          <p:cNvPr id="33799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14800" y="4555369"/>
            <a:ext cx="3695700" cy="1709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0825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03-2020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T501.08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5440362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C00000"/>
                </a:solidFill>
                <a:effectLst/>
              </a:rPr>
              <a:t>Какие 4 вопроса могут значительно повысить вашу эффективность в качестве </a:t>
            </a:r>
            <a:r>
              <a:rPr lang="ru-RU" dirty="0" smtClean="0">
                <a:solidFill>
                  <a:srgbClr val="C00000"/>
                </a:solidFill>
                <a:effectLst/>
              </a:rPr>
              <a:t>лидера</a:t>
            </a:r>
            <a:r>
              <a:rPr lang="en-US" dirty="0" smtClean="0">
                <a:solidFill>
                  <a:srgbClr val="C00000"/>
                </a:solidFill>
                <a:effectLst/>
              </a:rPr>
              <a:t>?</a:t>
            </a:r>
            <a:r>
              <a:rPr lang="ru-RU" dirty="0" smtClean="0">
                <a:solidFill>
                  <a:srgbClr val="C00000"/>
                </a:solidFill>
                <a:effectLst/>
              </a:rPr>
              <a:t> 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r>
              <a:rPr lang="en-US" sz="3200" dirty="0"/>
              <a:t>What 4 questions have the potential to greatly increase your leadership effectiveness?</a:t>
            </a:r>
          </a:p>
        </p:txBody>
      </p:sp>
    </p:spTree>
    <p:extLst>
      <p:ext uri="{BB962C8B-B14F-4D97-AF65-F5344CB8AC3E}">
        <p14:creationId xmlns:p14="http://schemas.microsoft.com/office/powerpoint/2010/main" val="434577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81200" y="381001"/>
            <a:ext cx="8229600" cy="5626291"/>
          </a:xfrm>
        </p:spPr>
        <p:txBody>
          <a:bodyPr>
            <a:normAutofit/>
          </a:bodyPr>
          <a:lstStyle/>
          <a:p>
            <a:pPr marL="685800" indent="-685800">
              <a:spcAft>
                <a:spcPts val="1800"/>
              </a:spcAft>
              <a:buNone/>
            </a:pPr>
            <a:r>
              <a:rPr lang="en-US" sz="4400" dirty="0"/>
              <a:t>1.	</a:t>
            </a:r>
            <a:r>
              <a:rPr lang="ru-RU" sz="4400" dirty="0">
                <a:solidFill>
                  <a:srgbClr val="C00000"/>
                </a:solidFill>
              </a:rPr>
              <a:t>О чем вы </a:t>
            </a:r>
            <a:r>
              <a:rPr lang="ru-RU" sz="4400" dirty="0" smtClean="0">
                <a:solidFill>
                  <a:srgbClr val="C00000"/>
                </a:solidFill>
              </a:rPr>
              <a:t>думаете</a:t>
            </a:r>
            <a:r>
              <a:rPr lang="en-US" sz="4400" smtClean="0">
                <a:solidFill>
                  <a:srgbClr val="C00000"/>
                </a:solidFill>
              </a:rPr>
              <a:t>?</a:t>
            </a:r>
            <a:r>
              <a:rPr lang="ru-RU" sz="4400" smtClean="0">
                <a:solidFill>
                  <a:srgbClr val="C00000"/>
                </a:solidFill>
              </a:rPr>
              <a:t> </a:t>
            </a:r>
            <a:r>
              <a:rPr lang="en-US" sz="4400" dirty="0">
                <a:solidFill>
                  <a:srgbClr val="C00000"/>
                </a:solidFill>
              </a:rPr>
              <a:t/>
            </a:r>
            <a:br>
              <a:rPr lang="en-US" sz="4400" dirty="0">
                <a:solidFill>
                  <a:srgbClr val="C00000"/>
                </a:solidFill>
              </a:rPr>
            </a:br>
            <a:r>
              <a:rPr lang="en-US" sz="4400" dirty="0"/>
              <a:t>What do you think?</a:t>
            </a:r>
          </a:p>
          <a:p>
            <a:pPr marL="685800" indent="-685800">
              <a:spcAft>
                <a:spcPts val="1800"/>
              </a:spcAft>
              <a:buNone/>
              <a:tabLst>
                <a:tab pos="1257300" algn="l"/>
              </a:tabLst>
            </a:pPr>
            <a:r>
              <a:rPr lang="en-US" sz="4400" dirty="0"/>
              <a:t>2.	</a:t>
            </a:r>
            <a:r>
              <a:rPr lang="ru-RU" sz="4400" dirty="0">
                <a:solidFill>
                  <a:srgbClr val="C00000"/>
                </a:solidFill>
              </a:rPr>
              <a:t>О чем еще</a:t>
            </a:r>
            <a:r>
              <a:rPr lang="en-US" sz="4400" dirty="0">
                <a:solidFill>
                  <a:srgbClr val="C00000"/>
                </a:solidFill>
              </a:rPr>
              <a:t>? </a:t>
            </a:r>
            <a:r>
              <a:rPr lang="en-US" sz="4400" dirty="0"/>
              <a:t>What else?</a:t>
            </a:r>
          </a:p>
          <a:p>
            <a:pPr marL="685800" indent="-685800">
              <a:spcAft>
                <a:spcPts val="1800"/>
              </a:spcAft>
              <a:buNone/>
              <a:tabLst>
                <a:tab pos="1257300" algn="l"/>
              </a:tabLst>
            </a:pPr>
            <a:r>
              <a:rPr lang="en-US" sz="4400" dirty="0"/>
              <a:t>3.	</a:t>
            </a:r>
            <a:r>
              <a:rPr lang="ru-RU" sz="4400" dirty="0">
                <a:solidFill>
                  <a:srgbClr val="C00000"/>
                </a:solidFill>
              </a:rPr>
              <a:t>О чем еще</a:t>
            </a:r>
            <a:r>
              <a:rPr lang="en-US" sz="4400" dirty="0">
                <a:solidFill>
                  <a:srgbClr val="C00000"/>
                </a:solidFill>
              </a:rPr>
              <a:t>? </a:t>
            </a:r>
            <a:r>
              <a:rPr lang="en-US" sz="4400" dirty="0"/>
              <a:t>What else?</a:t>
            </a:r>
          </a:p>
          <a:p>
            <a:pPr marL="685800" indent="-685800">
              <a:spcAft>
                <a:spcPts val="1800"/>
              </a:spcAft>
              <a:buNone/>
              <a:tabLst>
                <a:tab pos="1257300" algn="l"/>
              </a:tabLst>
            </a:pPr>
            <a:r>
              <a:rPr lang="en-US" sz="4400" dirty="0"/>
              <a:t>4.	</a:t>
            </a:r>
            <a:r>
              <a:rPr lang="ru-RU" sz="4400" dirty="0">
                <a:solidFill>
                  <a:srgbClr val="C00000"/>
                </a:solidFill>
              </a:rPr>
              <a:t>О чем еще</a:t>
            </a:r>
            <a:r>
              <a:rPr lang="en-US" sz="4400" dirty="0">
                <a:solidFill>
                  <a:srgbClr val="C00000"/>
                </a:solidFill>
              </a:rPr>
              <a:t>? </a:t>
            </a:r>
            <a:r>
              <a:rPr lang="en-US" sz="4400" dirty="0"/>
              <a:t>What else?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03-2020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T501.08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09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81200" y="1143001"/>
            <a:ext cx="8229600" cy="48642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/>
              <a:t>5.</a:t>
            </a:r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r>
              <a:rPr lang="ru-RU" sz="4400" dirty="0">
                <a:solidFill>
                  <a:srgbClr val="C00000"/>
                </a:solidFill>
              </a:rPr>
              <a:t>Расскажите, пожалуйста, поподробнее</a:t>
            </a:r>
            <a:r>
              <a:rPr lang="en-US" sz="4400" dirty="0">
                <a:solidFill>
                  <a:srgbClr val="C00000"/>
                </a:solidFill>
              </a:rPr>
              <a:t>?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4400" dirty="0"/>
              <a:t>Can you please tell me more?</a:t>
            </a:r>
            <a:endParaRPr lang="en-US" sz="3000" dirty="0"/>
          </a:p>
          <a:p>
            <a:pPr marL="800100" indent="0">
              <a:buNone/>
              <a:tabLst>
                <a:tab pos="1257300" algn="l"/>
              </a:tabLst>
            </a:pPr>
            <a:endParaRPr lang="en-US" sz="4000" dirty="0"/>
          </a:p>
          <a:p>
            <a:pPr marL="800100" indent="-800100">
              <a:buNone/>
              <a:tabLst>
                <a:tab pos="1257300" algn="l"/>
              </a:tabLst>
            </a:pPr>
            <a:endParaRPr lang="en-US" sz="32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03-2020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T501.08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20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81200" y="381001"/>
            <a:ext cx="8229600" cy="547389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4400" dirty="0">
                <a:solidFill>
                  <a:srgbClr val="C00000"/>
                </a:solidFill>
              </a:rPr>
              <a:t>Что мы можем узнать у Иисуса Христа о том, как задавать вопросы? </a:t>
            </a:r>
            <a:endParaRPr lang="en-US" sz="44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3200" dirty="0"/>
              <a:t>What can we learn from Jesus about asking questions?</a:t>
            </a:r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r>
              <a:rPr lang="ru-RU" sz="4400" dirty="0">
                <a:solidFill>
                  <a:srgbClr val="C00000"/>
                </a:solidFill>
              </a:rPr>
              <a:t>173 вопроса, заданные Иисусом, записаны в Евангелии</a:t>
            </a:r>
            <a:endParaRPr lang="en-US" sz="44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3200" dirty="0"/>
              <a:t>173 questions recorded in Gospels</a:t>
            </a:r>
          </a:p>
          <a:p>
            <a:pPr marL="800100" indent="-800100">
              <a:buNone/>
              <a:tabLst>
                <a:tab pos="1257300" algn="l"/>
              </a:tabLst>
            </a:pPr>
            <a:endParaRPr lang="en-US" sz="32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03-2020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T501.08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546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81200" y="609601"/>
            <a:ext cx="8229600" cy="53976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4000" dirty="0">
                <a:solidFill>
                  <a:srgbClr val="C00000"/>
                </a:solidFill>
              </a:rPr>
              <a:t>Марка 10:51</a:t>
            </a:r>
            <a:endParaRPr lang="en-US" sz="4000" dirty="0">
              <a:solidFill>
                <a:srgbClr val="C00000"/>
              </a:solidFill>
            </a:endParaRPr>
          </a:p>
          <a:p>
            <a:pPr marL="109728" indent="0">
              <a:buNone/>
            </a:pPr>
            <a:r>
              <a:rPr lang="en-US" sz="2800" dirty="0"/>
              <a:t>Mark 10:51</a:t>
            </a:r>
          </a:p>
          <a:p>
            <a:pPr marL="109728" indent="0">
              <a:buNone/>
            </a:pPr>
            <a:endParaRPr lang="en-US" sz="4000" dirty="0"/>
          </a:p>
          <a:p>
            <a:pPr marL="109728" indent="0">
              <a:buNone/>
            </a:pPr>
            <a:r>
              <a:rPr lang="ru-RU" sz="4000" dirty="0">
                <a:solidFill>
                  <a:srgbClr val="C00000"/>
                </a:solidFill>
              </a:rPr>
              <a:t>Иисус слепому человеку</a:t>
            </a:r>
            <a:endParaRPr lang="en-US" sz="4000" dirty="0">
              <a:solidFill>
                <a:srgbClr val="C00000"/>
              </a:solidFill>
            </a:endParaRPr>
          </a:p>
          <a:p>
            <a:pPr marL="109728" indent="0">
              <a:buNone/>
            </a:pPr>
            <a:r>
              <a:rPr lang="en-US" sz="2800" dirty="0"/>
              <a:t>Jesus to the blind man</a:t>
            </a:r>
            <a:br>
              <a:rPr lang="en-US" sz="2800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ru-RU" sz="4000" dirty="0">
                <a:solidFill>
                  <a:srgbClr val="C00000"/>
                </a:solidFill>
              </a:rPr>
              <a:t>Чего ты хочешь от меня?</a:t>
            </a:r>
            <a:endParaRPr lang="en-US" sz="4000" dirty="0">
              <a:solidFill>
                <a:srgbClr val="C00000"/>
              </a:solidFill>
            </a:endParaRPr>
          </a:p>
          <a:p>
            <a:pPr marL="109728" indent="0">
              <a:buNone/>
            </a:pPr>
            <a:r>
              <a:rPr lang="en-US" sz="2800" dirty="0"/>
              <a:t>What do you want me to do for you?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03-2020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T501.08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46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81200" y="1676401"/>
            <a:ext cx="8229600" cy="4178491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spcAft>
                <a:spcPts val="2400"/>
              </a:spcAft>
              <a:buNone/>
            </a:pPr>
            <a:r>
              <a:rPr lang="en-US" sz="3200" dirty="0"/>
              <a:t>1.	</a:t>
            </a:r>
            <a:r>
              <a:rPr lang="ru-RU" sz="3200" dirty="0" smtClean="0">
                <a:solidFill>
                  <a:srgbClr val="C00000"/>
                </a:solidFill>
              </a:rPr>
              <a:t>«Образ </a:t>
            </a:r>
            <a:r>
              <a:rPr lang="ru-RU" sz="3200" dirty="0">
                <a:solidFill>
                  <a:srgbClr val="C00000"/>
                </a:solidFill>
              </a:rPr>
              <a:t>моих мыслей» — что это значит? 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2800" dirty="0" smtClean="0"/>
              <a:t>“The </a:t>
            </a:r>
            <a:r>
              <a:rPr lang="en-US" sz="2800" dirty="0"/>
              <a:t>way you think”—what does that mean</a:t>
            </a:r>
            <a:r>
              <a:rPr lang="en-US" sz="2800" dirty="0" smtClean="0"/>
              <a:t>?</a:t>
            </a:r>
            <a:endParaRPr lang="en-US" sz="2800" dirty="0"/>
          </a:p>
          <a:p>
            <a:pPr marL="457200" indent="-457200">
              <a:spcAft>
                <a:spcPts val="2400"/>
              </a:spcAft>
              <a:buNone/>
            </a:pPr>
            <a:r>
              <a:rPr lang="en-US" sz="3200" dirty="0"/>
              <a:t>2. </a:t>
            </a:r>
            <a:r>
              <a:rPr lang="ru-RU" sz="3200" dirty="0">
                <a:solidFill>
                  <a:srgbClr val="C00000"/>
                </a:solidFill>
              </a:rPr>
              <a:t>Как воспользоваться своим настроем</a:t>
            </a:r>
            <a:r>
              <a:rPr lang="en-US" sz="3200" dirty="0">
                <a:solidFill>
                  <a:srgbClr val="C00000"/>
                </a:solidFill>
              </a:rPr>
              <a:t>? </a:t>
            </a:r>
            <a:r>
              <a:rPr lang="en-US" sz="2800" dirty="0"/>
              <a:t>How do you use your attitudes?</a:t>
            </a:r>
          </a:p>
          <a:p>
            <a:pPr marL="457200" indent="-457200">
              <a:spcAft>
                <a:spcPts val="2400"/>
              </a:spcAft>
              <a:buNone/>
            </a:pPr>
            <a:r>
              <a:rPr lang="en-US" sz="3200" dirty="0"/>
              <a:t>3. </a:t>
            </a:r>
            <a:r>
              <a:rPr lang="ru-RU" sz="3200" dirty="0">
                <a:solidFill>
                  <a:srgbClr val="C00000"/>
                </a:solidFill>
              </a:rPr>
              <a:t>Как относиться к тому, что кто-то поправляет (или критикует) меня? </a:t>
            </a:r>
            <a:r>
              <a:rPr lang="en-US" sz="3200" dirty="0">
                <a:solidFill>
                  <a:srgbClr val="C00000"/>
                </a:solidFill>
              </a:rPr>
              <a:t/>
            </a:r>
            <a:br>
              <a:rPr lang="en-US" sz="3200" dirty="0">
                <a:solidFill>
                  <a:srgbClr val="C00000"/>
                </a:solidFill>
              </a:rPr>
            </a:br>
            <a:r>
              <a:rPr lang="en-US" sz="2800" dirty="0"/>
              <a:t>What should be my attitude when someone is correcting (or criticizing) me?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03-2020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T501.08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solidFill>
                  <a:srgbClr val="C00000"/>
                </a:solidFill>
                <a:effectLst/>
              </a:rPr>
              <a:t>Преподавая в центре Тин Челлендж</a:t>
            </a:r>
            <a:r>
              <a:rPr lang="en-US" sz="3600" dirty="0">
                <a:solidFill>
                  <a:srgbClr val="C00000"/>
                </a:solidFill>
                <a:effectLst/>
              </a:rPr>
              <a:t>: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sz="3100" dirty="0"/>
              <a:t>When teaching at TC:</a:t>
            </a:r>
          </a:p>
        </p:txBody>
      </p:sp>
    </p:spTree>
    <p:extLst>
      <p:ext uri="{BB962C8B-B14F-4D97-AF65-F5344CB8AC3E}">
        <p14:creationId xmlns:p14="http://schemas.microsoft.com/office/powerpoint/2010/main" val="207928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05000" y="838201"/>
            <a:ext cx="8229600" cy="509289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sz="4400" dirty="0">
                <a:solidFill>
                  <a:srgbClr val="C00000"/>
                </a:solidFill>
              </a:rPr>
              <a:t>Какой свой излюбленный вопрос вы задаете человеку, с которым общаетесь впервые?</a:t>
            </a:r>
            <a:r>
              <a:rPr lang="en-US" sz="4400" dirty="0">
                <a:solidFill>
                  <a:srgbClr val="C00000"/>
                </a:solidFill>
              </a:rPr>
              <a:t/>
            </a:r>
            <a:br>
              <a:rPr lang="en-US" sz="4400" dirty="0">
                <a:solidFill>
                  <a:srgbClr val="C00000"/>
                </a:solidFill>
              </a:rPr>
            </a:br>
            <a:r>
              <a:rPr lang="en-US" sz="3000" dirty="0"/>
              <a:t>What is your favorite question to ask someone you are connecting with the first time?  </a:t>
            </a:r>
            <a:endParaRPr lang="en-US" sz="4400" dirty="0"/>
          </a:p>
          <a:p>
            <a:pPr marL="0" indent="0">
              <a:buNone/>
              <a:tabLst>
                <a:tab pos="1257300" algn="l"/>
              </a:tabLst>
            </a:pPr>
            <a:endParaRPr lang="en-US" sz="4400" dirty="0"/>
          </a:p>
          <a:p>
            <a:pPr marL="0" indent="0">
              <a:buNone/>
              <a:tabLst>
                <a:tab pos="1257300" algn="l"/>
              </a:tabLst>
            </a:pPr>
            <a:r>
              <a:rPr lang="ru-RU" sz="4400" dirty="0">
                <a:solidFill>
                  <a:srgbClr val="C00000"/>
                </a:solidFill>
              </a:rPr>
              <a:t>Расскажите, пожалуйста, о себе</a:t>
            </a:r>
            <a:r>
              <a:rPr lang="en-US" sz="4400" dirty="0">
                <a:solidFill>
                  <a:srgbClr val="C00000"/>
                </a:solidFill>
              </a:rPr>
              <a:t>?</a:t>
            </a:r>
          </a:p>
          <a:p>
            <a:pPr marL="0" indent="0">
              <a:buNone/>
              <a:tabLst>
                <a:tab pos="1257300" algn="l"/>
              </a:tabLst>
            </a:pPr>
            <a:r>
              <a:rPr lang="ru-RU" sz="4400" dirty="0">
                <a:solidFill>
                  <a:srgbClr val="C00000"/>
                </a:solidFill>
              </a:rPr>
              <a:t>Могли бы вы рассказать мне свою историю?</a:t>
            </a:r>
            <a:endParaRPr lang="en-US" sz="4400" dirty="0">
              <a:solidFill>
                <a:srgbClr val="C00000"/>
              </a:solidFill>
            </a:endParaRPr>
          </a:p>
          <a:p>
            <a:pPr marL="0" indent="0">
              <a:buNone/>
              <a:tabLst>
                <a:tab pos="1257300" algn="l"/>
              </a:tabLst>
            </a:pPr>
            <a:r>
              <a:rPr lang="en-US" sz="3300" dirty="0"/>
              <a:t>Would you please tell me your story?</a:t>
            </a:r>
            <a:endParaRPr lang="en-US" sz="21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03-2020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T501.08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92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ca6bf3abc8c515d48857a5c5328843bb275e6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6314</TotalTime>
  <Words>1104</Words>
  <Application>Microsoft Office PowerPoint</Application>
  <PresentationFormat>Widescreen</PresentationFormat>
  <Paragraphs>163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Calibri</vt:lpstr>
      <vt:lpstr>Lucida Sans Unicode</vt:lpstr>
      <vt:lpstr>Times New Roman</vt:lpstr>
      <vt:lpstr>Verdana</vt:lpstr>
      <vt:lpstr>Wingdings</vt:lpstr>
      <vt:lpstr>Wingdings 2</vt:lpstr>
      <vt:lpstr>Wingdings 3</vt:lpstr>
      <vt:lpstr>Concourse</vt:lpstr>
      <vt:lpstr>#8Вопросы, которые научат вас добиваться большего эффекта во всех ваших делах Questions to make you more effective in all you do</vt:lpstr>
      <vt:lpstr>PowerPoint Presentation</vt:lpstr>
      <vt:lpstr>Какие 4 вопроса могут значительно повысить вашу эффективность в качестве лидера?   What 4 questions have the potential to greatly increase your leadership effectiveness?</vt:lpstr>
      <vt:lpstr>PowerPoint Presentation</vt:lpstr>
      <vt:lpstr>PowerPoint Presentation</vt:lpstr>
      <vt:lpstr>PowerPoint Presentation</vt:lpstr>
      <vt:lpstr>PowerPoint Presentation</vt:lpstr>
      <vt:lpstr>Преподавая в центре Тин Челлендж: When teaching at TC: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Вопросы для обсуждения Questions for discussion</vt:lpstr>
      <vt:lpstr>Контактная информация Contact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Basics of Teen Challenge Ministry</dc:title>
  <dc:creator>Gregg Fischer</dc:creator>
  <cp:lastModifiedBy>Dave Batty</cp:lastModifiedBy>
  <cp:revision>79</cp:revision>
  <cp:lastPrinted>2014-03-15T11:23:54Z</cp:lastPrinted>
  <dcterms:created xsi:type="dcterms:W3CDTF">2009-06-30T20:45:33Z</dcterms:created>
  <dcterms:modified xsi:type="dcterms:W3CDTF">2022-08-01T20:36:08Z</dcterms:modified>
</cp:coreProperties>
</file>