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79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0" r:id="rId21"/>
    <p:sldId id="273" r:id="rId22"/>
    <p:sldId id="274" r:id="rId23"/>
    <p:sldId id="281" r:id="rId24"/>
    <p:sldId id="282" r:id="rId25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rzana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rzana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rzana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rzana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rzana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rzana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rzana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rzana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rzana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CC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662" autoAdjust="0"/>
  </p:normalViewPr>
  <p:slideViewPr>
    <p:cSldViewPr>
      <p:cViewPr>
        <p:scale>
          <a:sx n="75" d="100"/>
          <a:sy n="75" d="100"/>
        </p:scale>
        <p:origin x="-10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raskrsce teen challenge serbia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E8DFFDD-2DCF-4342-B578-0BDC69CBA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raskrsce teen challenge serbia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C48888C-E9AA-42B8-86F1-9A22736C6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445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rzana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rzana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rzana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rzana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rzana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rzana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rzana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rzana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rzanaNarrow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raskrsce teen challenge serbia</a:t>
            </a: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rzana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rzana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rzana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rzana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rzana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rzana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rzana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rzana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rzanaNarrow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raskrsce teen challenge serbia</a:t>
            </a: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8F150-0EED-4D15-832A-7557887A5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76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99CA1-D8FA-4864-A95C-4AC391647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6425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1D5F9-6023-488A-A8F8-02DF5196D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4854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96A2-A592-4771-A4DD-F08E5C49A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5357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3788A-C079-4EFC-ACF0-C8C2D1406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7899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D143B-2139-4CB6-89B0-8F86D4B6B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850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2E757-4C93-44CD-B7FB-F11810C9F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691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0BE9-F5A6-45AB-AC2C-BFB1ED2F4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1922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1A2EA-F241-4710-BC64-9ADB69FD4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7168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3CF41-E90B-4ADF-814B-85BE9175D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1954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20923-1ED3-474D-8433-844408525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6835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770E5-6507-4034-8688-6F277727B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9269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906CD-6A6C-4F26-A0D3-1309F7392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3423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1028B02-E041-40EF-B827-F3C11CFF7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9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1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1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9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1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1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9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1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1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9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1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1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9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1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1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eenchallenge.org/" TargetMode="External"/><Relationship Id="rId2" Type="http://schemas.openxmlformats.org/officeDocument/2006/relationships/hyperlink" Target="http://www.globaltc.org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219200"/>
            <a:ext cx="8763000" cy="4648200"/>
          </a:xfrm>
        </p:spPr>
        <p:txBody>
          <a:bodyPr/>
          <a:lstStyle/>
          <a:p>
            <a:pPr eaLnBrk="1" hangingPunct="1">
              <a:defRPr/>
            </a:pPr>
            <a:r>
              <a:rPr lang="pt-PT" dirty="0" smtClean="0">
                <a:latin typeface="TarzanaNarrow"/>
              </a:rPr>
              <a:t>PROGRAMA DIA </a:t>
            </a:r>
            <a:r>
              <a:rPr lang="en-US" dirty="0" smtClean="0">
                <a:latin typeface="TarzanaNarrow"/>
              </a:rPr>
              <a:t>WORKSHOP</a:t>
            </a:r>
            <a:r>
              <a:rPr lang="en-US" dirty="0" smtClean="0">
                <a:latin typeface="TarzanaNarrow" pitchFamily="34" charset="0"/>
              </a:rPr>
              <a:t/>
            </a:r>
            <a:br>
              <a:rPr lang="en-US" dirty="0" smtClean="0">
                <a:latin typeface="TarzanaNarrow" pitchFamily="34" charset="0"/>
              </a:rPr>
            </a:br>
            <a:r>
              <a:rPr lang="en-US" sz="2800" dirty="0" smtClean="0">
                <a:latin typeface="TarzanaNarrow" pitchFamily="34" charset="0"/>
              </a:rPr>
              <a:t/>
            </a:r>
            <a:br>
              <a:rPr lang="en-US" sz="2800" dirty="0" smtClean="0">
                <a:latin typeface="TarzanaNarrow" pitchFamily="34" charset="0"/>
              </a:rPr>
            </a:br>
            <a:r>
              <a:rPr lang="en-US" sz="2800" dirty="0" err="1" smtClean="0">
                <a:latin typeface="TarzanaNarrow" pitchFamily="34" charset="0"/>
              </a:rPr>
              <a:t>por</a:t>
            </a:r>
            <a:r>
              <a:rPr lang="en-US" sz="3200" dirty="0" smtClean="0">
                <a:latin typeface="TarzanaNarrow" pitchFamily="34" charset="0"/>
              </a:rPr>
              <a:t> Svetlana </a:t>
            </a:r>
            <a:r>
              <a:rPr lang="en-US" sz="3200" dirty="0" err="1" smtClean="0">
                <a:latin typeface="TarzanaNarrow" pitchFamily="34" charset="0"/>
              </a:rPr>
              <a:t>Ivanovic</a:t>
            </a:r>
            <a:r>
              <a:rPr lang="en-US" sz="3200" dirty="0" smtClean="0">
                <a:latin typeface="TarzanaNarrow" pitchFamily="34" charset="0"/>
              </a:rPr>
              <a:t/>
            </a:r>
            <a:br>
              <a:rPr lang="en-US" sz="3200" dirty="0" smtClean="0">
                <a:latin typeface="TarzanaNarrow" pitchFamily="34" charset="0"/>
              </a:rPr>
            </a:br>
            <a:r>
              <a:rPr lang="en-US" sz="3200" dirty="0" smtClean="0">
                <a:latin typeface="TarzanaNarrow" pitchFamily="34" charset="0"/>
              </a:rPr>
              <a:t>Teen Challenge Serbia</a:t>
            </a:r>
            <a:br>
              <a:rPr lang="en-US" sz="3200" dirty="0" smtClean="0">
                <a:latin typeface="TarzanaNarrow" pitchFamily="34" charset="0"/>
              </a:rPr>
            </a:br>
            <a:r>
              <a:rPr lang="en-US" sz="3200" dirty="0" smtClean="0">
                <a:latin typeface="TarzanaNarrow" pitchFamily="34" charset="0"/>
              </a:rPr>
              <a:t>(Desafio </a:t>
            </a:r>
            <a:r>
              <a:rPr lang="en-US" sz="3200" dirty="0" err="1" smtClean="0">
                <a:latin typeface="TarzanaNarrow" pitchFamily="34" charset="0"/>
              </a:rPr>
              <a:t>Jovem</a:t>
            </a:r>
            <a:r>
              <a:rPr lang="en-US" sz="3200" dirty="0" smtClean="0">
                <a:latin typeface="TarzanaNarrow" pitchFamily="34" charset="0"/>
              </a:rPr>
              <a:t> – </a:t>
            </a:r>
            <a:r>
              <a:rPr lang="en-US" sz="3200" dirty="0" err="1" smtClean="0">
                <a:latin typeface="TarzanaNarrow" pitchFamily="34" charset="0"/>
              </a:rPr>
              <a:t>Sérvia</a:t>
            </a:r>
            <a:r>
              <a:rPr lang="en-US" sz="3200" dirty="0" smtClean="0">
                <a:latin typeface="TarzanaNarrow" pitchFamily="34" charset="0"/>
              </a:rPr>
              <a:t>)</a:t>
            </a:r>
            <a:br>
              <a:rPr lang="en-US" sz="3200" dirty="0" smtClean="0">
                <a:latin typeface="TarzanaNarrow" pitchFamily="34" charset="0"/>
              </a:rPr>
            </a:br>
            <a:r>
              <a:rPr lang="en-US" sz="3200" dirty="0" smtClean="0">
                <a:latin typeface="TarzanaNarrow" pitchFamily="34" charset="0"/>
              </a:rPr>
              <a:t/>
            </a:r>
            <a:br>
              <a:rPr lang="en-US" sz="3200" dirty="0" smtClean="0">
                <a:latin typeface="TarzanaNarrow" pitchFamily="34" charset="0"/>
              </a:rPr>
            </a:br>
            <a:r>
              <a:rPr lang="pt-PT" sz="2400" dirty="0" smtClean="0"/>
              <a:t> </a:t>
            </a:r>
            <a:r>
              <a:rPr lang="pt-PT" sz="2400" dirty="0" smtClean="0">
                <a:latin typeface="TarzanaNarrow"/>
              </a:rPr>
              <a:t>A equipe do Curso de Treinamento do Desafio Jovem </a:t>
            </a:r>
            <a:r>
              <a:rPr lang="en-US" sz="2400" dirty="0" smtClean="0">
                <a:latin typeface="TarzanaNarrow"/>
              </a:rPr>
              <a:t>T515.01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iTeenChallenge.org</a:t>
            </a:r>
            <a:endParaRPr lang="en-US" sz="1400" i="1" dirty="0" smtClean="0">
              <a:latin typeface="TarzanaNarrow" pitchFamily="34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76200" y="6096000"/>
            <a:ext cx="84582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rzana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rzana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rzana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rzana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rzana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rzana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rzana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rzana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rzanaNarrow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endParaRPr lang="en-US" sz="1600" i="1">
              <a:solidFill>
                <a:srgbClr val="96969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89BBD-661B-4A70-A32D-2F4240EC3ED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924800" cy="4038600"/>
          </a:xfrm>
        </p:spPr>
        <p:txBody>
          <a:bodyPr/>
          <a:lstStyle/>
          <a:p>
            <a:pPr marL="742950" indent="-742950" eaLnBrk="1" hangingPunct="1">
              <a:lnSpc>
                <a:spcPct val="80000"/>
              </a:lnSpc>
              <a:buSzTx/>
              <a:buFont typeface="+mj-lt"/>
              <a:buAutoNum type="arabicPeriod" startAt="7"/>
              <a:defRPr/>
            </a:pPr>
            <a:r>
              <a:rPr lang="sr-Latn-CS" sz="3150" dirty="0" smtClean="0">
                <a:latin typeface="TarzanaNarrow" pitchFamily="34" charset="0"/>
              </a:rPr>
              <a:t> </a:t>
            </a:r>
            <a:r>
              <a:rPr lang="pt-BR" sz="3150" dirty="0" smtClean="0">
                <a:latin typeface="TarzanaNarrow"/>
              </a:rPr>
              <a:t>Noite</a:t>
            </a:r>
            <a:r>
              <a:rPr lang="en-US" sz="3150" dirty="0" smtClean="0">
                <a:latin typeface="TarzanaNarrow"/>
              </a:rPr>
              <a:t>: 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pt-PT" sz="3150" dirty="0" smtClean="0">
                <a:solidFill>
                  <a:srgbClr val="FFC000"/>
                </a:solidFill>
                <a:latin typeface="TarzanaNarrow"/>
              </a:rPr>
              <a:t>Os estudantes podem ser apanhados por um membro da família às 5:00 ou 6:00 horas da tarde,</a:t>
            </a:r>
            <a:r>
              <a:rPr lang="pt-PT" sz="3150" dirty="0" smtClean="0">
                <a:latin typeface="TarzanaNarrow"/>
              </a:rPr>
              <a:t> com um acordo claro feito em conjunto, a respeito de como eles irão passar a noite. </a:t>
            </a:r>
            <a:r>
              <a:rPr lang="pt-PT" sz="3150" dirty="0" smtClean="0">
                <a:solidFill>
                  <a:srgbClr val="FFC000"/>
                </a:solidFill>
                <a:latin typeface="TarzanaNarrow"/>
              </a:rPr>
              <a:t>O acordo pode ser verbalmente estabelecido entre o funcionário / aluno / membro da família no momento da partida.</a:t>
            </a:r>
            <a:endParaRPr lang="en-US" sz="3150" dirty="0" smtClean="0">
              <a:latin typeface="TarzanaNarrow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3150" dirty="0" smtClean="0">
                <a:latin typeface="TarzanaNarrow" pitchFamily="34" charset="0"/>
              </a:rPr>
              <a:t>	</a:t>
            </a:r>
            <a:endParaRPr lang="en-US" sz="3150" dirty="0" smtClean="0">
              <a:solidFill>
                <a:schemeClr val="hlink"/>
              </a:solidFill>
              <a:latin typeface="TarzanaNarrow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TarzanaNarrow" pitchFamily="34" charset="0"/>
              </a:rPr>
              <a:t/>
            </a:r>
            <a:br>
              <a:rPr lang="en-US" sz="4000" dirty="0" smtClean="0">
                <a:latin typeface="TarzanaNarrow" pitchFamily="34" charset="0"/>
              </a:rPr>
            </a:br>
            <a:r>
              <a:rPr lang="en-US" sz="4000" dirty="0" smtClean="0">
                <a:latin typeface="TarzanaNarrow" pitchFamily="34" charset="0"/>
              </a:rPr>
              <a:t/>
            </a:r>
            <a:br>
              <a:rPr lang="en-US" sz="4000" dirty="0" smtClean="0">
                <a:latin typeface="TarzanaNarrow" pitchFamily="34" charset="0"/>
              </a:rPr>
            </a:br>
            <a:r>
              <a:rPr lang="en-US" sz="4000" dirty="0" smtClean="0">
                <a:latin typeface="TarzanaNarrow" pitchFamily="34" charset="0"/>
              </a:rPr>
              <a:t/>
            </a:r>
            <a:br>
              <a:rPr lang="en-US" sz="4000" dirty="0" smtClean="0">
                <a:latin typeface="TarzanaNarrow" pitchFamily="34" charset="0"/>
              </a:rPr>
            </a:br>
            <a:endParaRPr lang="en-US" sz="4000" dirty="0" smtClean="0">
              <a:latin typeface="Tarzana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FFE05-4A16-4F38-9FE6-886AA7081B7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6096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C. </a:t>
            </a:r>
            <a:r>
              <a:rPr lang="pt-PT" sz="3300" dirty="0">
                <a:solidFill>
                  <a:srgbClr val="FFC000"/>
                </a:solidFill>
                <a:latin typeface="TarzanaNarrow"/>
              </a:rPr>
              <a:t>Amostra de uma PROGRAMAÇÃO DIÁRIA</a:t>
            </a:r>
            <a:endParaRPr lang="en-US" sz="3300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15400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 sz="2900" dirty="0" smtClean="0">
                <a:latin typeface="TarzanaNarrow"/>
              </a:rPr>
              <a:t>6. COMO SE APRESENTA </a:t>
            </a:r>
            <a:r>
              <a:rPr lang="pt-PT" sz="2900" dirty="0" smtClean="0">
                <a:latin typeface="TarzanaNarrow"/>
              </a:rPr>
              <a:t>A </a:t>
            </a:r>
            <a:r>
              <a:rPr lang="pt-PT" sz="2900" cap="all" dirty="0" smtClean="0">
                <a:latin typeface="TarzanaNarrow"/>
              </a:rPr>
              <a:t>programação semanal </a:t>
            </a:r>
            <a:r>
              <a:rPr lang="pt-PT" sz="2900" dirty="0" smtClean="0">
                <a:latin typeface="TarzanaNarrow"/>
              </a:rPr>
              <a:t>DO PROGRAMA DIA</a:t>
            </a:r>
            <a:r>
              <a:rPr lang="en-US" sz="2900" dirty="0" smtClean="0">
                <a:latin typeface="TarzanaNarrow"/>
              </a:rPr>
              <a:t>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100" b="1" dirty="0" err="1" smtClean="0">
                <a:solidFill>
                  <a:schemeClr val="hlink"/>
                </a:solidFill>
                <a:latin typeface="TarzanaNarrow" pitchFamily="34" charset="0"/>
              </a:rPr>
              <a:t>Segunda-feira</a:t>
            </a:r>
            <a:endParaRPr lang="sr-Latn-CS" sz="2100" b="1" dirty="0" smtClean="0">
              <a:solidFill>
                <a:schemeClr val="hlink"/>
              </a:solidFill>
              <a:latin typeface="TarzanaNarrow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sz="2000" dirty="0" smtClean="0">
                <a:latin typeface="TarzanaNarrow"/>
              </a:rPr>
              <a:t>Currículo do Desafio Jovem - trabalho pela manhã e à tarde</a:t>
            </a:r>
            <a:endParaRPr lang="en-US" sz="2000" dirty="0" smtClean="0">
              <a:latin typeface="TarzanaNarrow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b="1" dirty="0" err="1" smtClean="0">
                <a:solidFill>
                  <a:schemeClr val="hlink"/>
                </a:solidFill>
                <a:latin typeface="TarzanaNarrow" pitchFamily="34" charset="0"/>
              </a:rPr>
              <a:t>Terça-feira</a:t>
            </a:r>
            <a:endParaRPr lang="sr-Latn-CS" sz="2100" b="1" dirty="0" smtClean="0">
              <a:solidFill>
                <a:schemeClr val="hlink"/>
              </a:solidFill>
              <a:latin typeface="TarzanaNarrow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sz="2000" dirty="0" smtClean="0">
                <a:latin typeface="TarzanaNarrow"/>
              </a:rPr>
              <a:t>“Living Free” - Vivendo Livremente (o Turning Point – o Ponto de Transformação – atividades sociais pela manhã e à tarde</a:t>
            </a:r>
            <a:endParaRPr lang="en-US" sz="2000" dirty="0" smtClean="0">
              <a:latin typeface="TarzanaNarrow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b="1" dirty="0" err="1" smtClean="0">
                <a:solidFill>
                  <a:schemeClr val="hlink"/>
                </a:solidFill>
                <a:latin typeface="TarzanaNarrow" pitchFamily="34" charset="0"/>
              </a:rPr>
              <a:t>Quarta-feira</a:t>
            </a:r>
            <a:endParaRPr lang="sr-Latn-CS" sz="2100" b="1" dirty="0" smtClean="0">
              <a:solidFill>
                <a:schemeClr val="hlink"/>
              </a:solidFill>
              <a:latin typeface="TarzanaNarrow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sz="2000" dirty="0" smtClean="0">
                <a:latin typeface="TarzanaNarrow"/>
              </a:rPr>
              <a:t>Manhã de aconselhamento ou "A Hora da luz" / trabalho na parte da tarde trabalho</a:t>
            </a:r>
            <a:endParaRPr lang="en-US" sz="2000" dirty="0" smtClean="0">
              <a:latin typeface="TarzanaNarrow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b="1" dirty="0" smtClean="0">
                <a:solidFill>
                  <a:schemeClr val="hlink"/>
                </a:solidFill>
                <a:latin typeface="TarzanaNarrow" pitchFamily="34" charset="0"/>
              </a:rPr>
              <a:t>Quinta-</a:t>
            </a:r>
            <a:r>
              <a:rPr lang="en-US" sz="2100" b="1" dirty="0" err="1" smtClean="0">
                <a:solidFill>
                  <a:schemeClr val="hlink"/>
                </a:solidFill>
                <a:latin typeface="TarzanaNarrow" pitchFamily="34" charset="0"/>
              </a:rPr>
              <a:t>feira</a:t>
            </a:r>
            <a:endParaRPr lang="sr-Latn-CS" sz="2100" b="1" dirty="0" smtClean="0">
              <a:solidFill>
                <a:schemeClr val="hlink"/>
              </a:solidFill>
              <a:latin typeface="TarzanaNarrow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sz="2000" dirty="0" smtClean="0">
                <a:latin typeface="TarzanaNarrow"/>
              </a:rPr>
              <a:t>Currículo do Desafio Jovem – trabalho de terapia criativa pela manhã e à tarde</a:t>
            </a:r>
            <a:endParaRPr lang="en-US" sz="2000" dirty="0" smtClean="0">
              <a:latin typeface="TarzanaNarrow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b="1" dirty="0" err="1" smtClean="0">
                <a:solidFill>
                  <a:schemeClr val="hlink"/>
                </a:solidFill>
                <a:latin typeface="TarzanaNarrow" pitchFamily="34" charset="0"/>
              </a:rPr>
              <a:t>Sexta-feira</a:t>
            </a:r>
            <a:endParaRPr lang="sr-Latn-CS" sz="2100" b="1" dirty="0" smtClean="0">
              <a:solidFill>
                <a:schemeClr val="hlink"/>
              </a:solidFill>
              <a:latin typeface="TarzanaNarrow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sz="2000" dirty="0" smtClean="0">
                <a:latin typeface="TarzanaNarrow"/>
              </a:rPr>
              <a:t>Currículo do Desafio Jovem – momento para a adoração e oração - pela manhã e à tarde </a:t>
            </a:r>
            <a:endParaRPr lang="en-US" sz="2000" dirty="0" smtClean="0">
              <a:latin typeface="TarzanaNarrow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b="1" dirty="0" err="1" smtClean="0">
                <a:solidFill>
                  <a:schemeClr val="hlink"/>
                </a:solidFill>
                <a:latin typeface="TarzanaNarrow" pitchFamily="34" charset="0"/>
              </a:rPr>
              <a:t>Sábado</a:t>
            </a:r>
            <a:endParaRPr lang="sr-Latn-CS" sz="2100" b="1" dirty="0" smtClean="0">
              <a:solidFill>
                <a:schemeClr val="hlink"/>
              </a:solidFill>
              <a:latin typeface="TarzanaNarrow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sz="2000" dirty="0" smtClean="0">
                <a:latin typeface="TarzanaNarrow"/>
              </a:rPr>
              <a:t>Dia com voluntários e em casa</a:t>
            </a:r>
            <a:endParaRPr lang="en-US" sz="2000" dirty="0" smtClean="0">
              <a:latin typeface="TarzanaNarrow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b="1" dirty="0" smtClean="0">
                <a:solidFill>
                  <a:schemeClr val="hlink"/>
                </a:solidFill>
                <a:latin typeface="TarzanaNarrow" pitchFamily="34" charset="0"/>
              </a:rPr>
              <a:t>Domingo</a:t>
            </a:r>
            <a:endParaRPr lang="sr-Latn-CS" sz="2100" b="1" dirty="0" smtClean="0">
              <a:solidFill>
                <a:schemeClr val="hlink"/>
              </a:solidFill>
              <a:latin typeface="TarzanaNarrow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sz="2000" dirty="0" smtClean="0">
                <a:latin typeface="TarzanaNarrow"/>
              </a:rPr>
              <a:t>Participar do culto de domingo na Igreja, e em seguida, casa</a:t>
            </a:r>
            <a:endParaRPr lang="en-US" sz="2000" dirty="0" smtClean="0">
              <a:latin typeface="Tarzana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BDF76-9186-4EC2-B69E-80A98D0036E9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81000"/>
          </a:xfrm>
        </p:spPr>
        <p:txBody>
          <a:bodyPr/>
          <a:lstStyle/>
          <a:p>
            <a:pPr>
              <a:defRPr/>
            </a:pPr>
            <a:r>
              <a:rPr lang="en-US" dirty="0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>
                <a:latin typeface="TarzanaNarrow" pitchFamily="34" charset="0"/>
              </a:rPr>
              <a:t>7.  PROGRAMAÇÃO PARA O FINAL DE SEMANA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r-Latn-CS" sz="2800" dirty="0" smtClean="0">
                <a:latin typeface="TarzanaNarrow" pitchFamily="34" charset="0"/>
              </a:rPr>
              <a:t>	</a:t>
            </a:r>
            <a:r>
              <a:rPr lang="pt-PT" sz="2500" dirty="0" smtClean="0">
                <a:solidFill>
                  <a:srgbClr val="FFCC66"/>
                </a:solidFill>
                <a:latin typeface="TarzanaNarrow"/>
              </a:rPr>
              <a:t>Fins de semana devem ser </a:t>
            </a:r>
            <a:r>
              <a:rPr lang="pt-PT" sz="2500" b="1" u="sng" dirty="0" smtClean="0">
                <a:solidFill>
                  <a:srgbClr val="FFCC66"/>
                </a:solidFill>
                <a:latin typeface="TarzanaNarrow"/>
              </a:rPr>
              <a:t>planejados antecipadamente </a:t>
            </a:r>
            <a:r>
              <a:rPr lang="pt-PT" sz="2500" dirty="0" smtClean="0">
                <a:solidFill>
                  <a:srgbClr val="FFCC66"/>
                </a:solidFill>
                <a:latin typeface="TarzanaNarrow"/>
              </a:rPr>
              <a:t>com a família dos alunos e voluntários. </a:t>
            </a:r>
            <a:endParaRPr lang="sr-Latn-CS" sz="2500" dirty="0" smtClean="0">
              <a:solidFill>
                <a:schemeClr val="hlink"/>
              </a:solidFill>
              <a:latin typeface="TarzanaNarrow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500" dirty="0" smtClean="0">
              <a:solidFill>
                <a:schemeClr val="hlink"/>
              </a:solidFill>
              <a:latin typeface="TarzanaNarrow"/>
            </a:endParaRPr>
          </a:p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sz="2500" dirty="0" smtClean="0">
                <a:solidFill>
                  <a:srgbClr val="FFCC66"/>
                </a:solidFill>
                <a:latin typeface="TarzanaNarrow"/>
              </a:rPr>
              <a:t>A manhã de sábado </a:t>
            </a:r>
            <a:r>
              <a:rPr lang="pt-PT" sz="2500" dirty="0" smtClean="0">
                <a:latin typeface="TarzanaNarrow"/>
              </a:rPr>
              <a:t>pode ser no escritório, mas em ambiente descontraído</a:t>
            </a:r>
            <a:endParaRPr lang="en-US" sz="2500" dirty="0" smtClean="0">
              <a:latin typeface="TarzanaNarrow"/>
            </a:endParaRPr>
          </a:p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sz="2500" dirty="0" smtClean="0">
                <a:latin typeface="TarzanaNarrow"/>
              </a:rPr>
              <a:t>O </a:t>
            </a:r>
            <a:r>
              <a:rPr lang="pt-PT" sz="2500" dirty="0" smtClean="0">
                <a:solidFill>
                  <a:srgbClr val="FFCC66"/>
                </a:solidFill>
                <a:latin typeface="TarzanaNarrow"/>
              </a:rPr>
              <a:t>almoço</a:t>
            </a:r>
            <a:r>
              <a:rPr lang="pt-PT" sz="2500" dirty="0" smtClean="0">
                <a:latin typeface="TarzanaNarrow"/>
              </a:rPr>
              <a:t> e metade do período da tarde com voluntários ... noite em casa, incluindo um telefonema para o conselheiro</a:t>
            </a:r>
            <a:endParaRPr lang="en-US" sz="2500" dirty="0" smtClean="0">
              <a:latin typeface="TarzanaNarrow"/>
            </a:endParaRPr>
          </a:p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sz="2500" dirty="0" smtClean="0">
                <a:solidFill>
                  <a:srgbClr val="FFCC66"/>
                </a:solidFill>
                <a:latin typeface="TarzanaNarrow"/>
              </a:rPr>
              <a:t>Manhã de domingo </a:t>
            </a:r>
            <a:r>
              <a:rPr lang="pt-PT" sz="2500" dirty="0" smtClean="0">
                <a:latin typeface="TarzanaNarrow"/>
              </a:rPr>
              <a:t>- participar do culto na Igreja (com um membro da família)</a:t>
            </a:r>
            <a:endParaRPr lang="en-US" sz="2500" dirty="0" smtClean="0">
              <a:latin typeface="TarzanaNarrow"/>
            </a:endParaRPr>
          </a:p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sz="2500" dirty="0" smtClean="0">
                <a:solidFill>
                  <a:srgbClr val="FFCC66"/>
                </a:solidFill>
                <a:latin typeface="TarzanaNarrow"/>
              </a:rPr>
              <a:t>Tarde do domingo </a:t>
            </a:r>
            <a:r>
              <a:rPr lang="pt-PT" sz="2500" dirty="0" smtClean="0">
                <a:latin typeface="TarzanaNarrow"/>
              </a:rPr>
              <a:t>- aluno estará em casa descansando</a:t>
            </a:r>
            <a:endParaRPr lang="en-US" sz="2500" dirty="0" smtClean="0">
              <a:latin typeface="Tarzana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E9062-3E58-4B38-8441-5F606885A60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TarzanaNarrow" pitchFamily="34" charset="0"/>
              </a:rPr>
              <a:t>8. USANDO VOLUNTÁRIOS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sz="2800" cap="all" dirty="0" smtClean="0">
                <a:solidFill>
                  <a:srgbClr val="FFCC66"/>
                </a:solidFill>
                <a:latin typeface="TarzanaNarrow"/>
              </a:rPr>
              <a:t>Os voluntários </a:t>
            </a:r>
            <a:r>
              <a:rPr lang="pt-PT" sz="2800" dirty="0" smtClean="0">
                <a:latin typeface="TarzanaNarrow"/>
              </a:rPr>
              <a:t>deverão ser </a:t>
            </a:r>
            <a:r>
              <a:rPr lang="pt-PT" sz="2800" dirty="0" smtClean="0">
                <a:solidFill>
                  <a:srgbClr val="FFCC66"/>
                </a:solidFill>
                <a:latin typeface="TarzanaNarrow"/>
              </a:rPr>
              <a:t>cuidadosamente escolhidos</a:t>
            </a:r>
            <a:r>
              <a:rPr lang="pt-PT" sz="2800" dirty="0" smtClean="0">
                <a:latin typeface="TarzanaNarrow"/>
              </a:rPr>
              <a:t> a partir casais cristãos estáveis ​​/ amigos que já tenham algum conhecimento dos princípios do Desafio Jovem para reabilitação.</a:t>
            </a:r>
            <a:endParaRPr lang="sr-Latn-CS" sz="2800" dirty="0" smtClean="0">
              <a:latin typeface="TarzanaNarrow" pitchFamily="34" charset="0"/>
            </a:endParaRPr>
          </a:p>
          <a:p>
            <a:pPr eaLnBrk="1" hangingPunct="1">
              <a:buFont typeface="+mj-lt"/>
              <a:buAutoNum type="alphaUcPeriod"/>
              <a:defRPr/>
            </a:pPr>
            <a:endParaRPr lang="en-US" sz="2800" b="1" u="sng" dirty="0" smtClean="0">
              <a:latin typeface="TarzanaNarrow"/>
            </a:endParaRPr>
          </a:p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sz="2800" dirty="0" smtClean="0">
                <a:solidFill>
                  <a:srgbClr val="FFCC66"/>
                </a:solidFill>
                <a:latin typeface="TarzanaNarrow"/>
              </a:rPr>
              <a:t>CADERNO PARA OS VOLUNTÁRIOS</a:t>
            </a:r>
            <a:r>
              <a:rPr lang="pt-PT" sz="2800" dirty="0" smtClean="0">
                <a:latin typeface="TarzanaNarrow"/>
              </a:rPr>
              <a:t> com instruções, tais como ... não dar dinheiro aos alunos, não sobrecarregar os alunos com 'teologias profundas ", não lhes permitir o uso do telefone em nenhum momento.</a:t>
            </a:r>
            <a:r>
              <a:rPr lang="en-US" sz="2800" dirty="0" smtClean="0">
                <a:solidFill>
                  <a:schemeClr val="hlink"/>
                </a:solidFill>
                <a:latin typeface="TarzanaNarrow"/>
              </a:rPr>
              <a:t> </a:t>
            </a:r>
            <a:endParaRPr lang="en-US" sz="2800" dirty="0" smtClean="0">
              <a:latin typeface="Tarzana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CB70D-82A7-441C-9D28-C3DD7DBA72E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T515.01          9-2009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1173163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latin typeface="TarzanaNarrow"/>
              </a:rPr>
              <a:t>9. </a:t>
            </a:r>
            <a:r>
              <a:rPr lang="pt-PT" sz="3400" cap="all" dirty="0" smtClean="0">
                <a:solidFill>
                  <a:srgbClr val="FFFFCC"/>
                </a:solidFill>
                <a:latin typeface="TarzanaNarrow"/>
              </a:rPr>
              <a:t>Entrevistando</a:t>
            </a:r>
            <a:r>
              <a:rPr lang="pt-PT" sz="3400" cap="all" dirty="0" smtClean="0">
                <a:latin typeface="TarzanaNarrow"/>
              </a:rPr>
              <a:t> potenciais alunos</a:t>
            </a:r>
            <a:endParaRPr lang="en-US" sz="3400" cap="all" dirty="0" smtClean="0">
              <a:latin typeface="TarzanaNarrow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953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  <a:defRPr/>
            </a:pPr>
            <a:r>
              <a:rPr lang="pt-PT" sz="2300" dirty="0" smtClean="0">
                <a:solidFill>
                  <a:srgbClr val="FFCC66"/>
                </a:solidFill>
                <a:latin typeface="TarzanaNarrow"/>
              </a:rPr>
              <a:t>Peça e obtenha um acordo claro </a:t>
            </a:r>
            <a:r>
              <a:rPr lang="pt-PT" sz="2300" dirty="0" smtClean="0">
                <a:latin typeface="TarzanaNarrow"/>
              </a:rPr>
              <a:t>através do qual o futuro aluno está totalmente disposto a se submeter à autoridade ‘controladora’ dos pais / cônjuge / amigo.</a:t>
            </a:r>
            <a:endParaRPr lang="en-US" sz="2300" dirty="0" smtClean="0">
              <a:latin typeface="TarzanaNarrow"/>
            </a:endParaRPr>
          </a:p>
          <a:p>
            <a:pPr eaLnBrk="1" hangingPunct="1">
              <a:lnSpc>
                <a:spcPct val="90000"/>
              </a:lnSpc>
              <a:buFont typeface="+mj-lt"/>
              <a:buAutoNum type="alphaUcPeriod"/>
              <a:defRPr/>
            </a:pPr>
            <a:endParaRPr lang="sr-Latn-CS" sz="2300" dirty="0" smtClean="0">
              <a:latin typeface="TarzanaNarrow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  <a:defRPr/>
            </a:pPr>
            <a:r>
              <a:rPr lang="pt-PT" sz="2300" dirty="0" smtClean="0">
                <a:solidFill>
                  <a:srgbClr val="FFCC66"/>
                </a:solidFill>
                <a:latin typeface="TarzanaNarrow"/>
              </a:rPr>
              <a:t>Estabeleça que a pessoa que vai agir como ‘controladora’</a:t>
            </a:r>
            <a:r>
              <a:rPr lang="pt-PT" sz="2300" dirty="0" smtClean="0">
                <a:latin typeface="TarzanaNarrow"/>
              </a:rPr>
              <a:t>, mesmo durante o tempo em que ele/ela estiver fora das instalações do Desafio Jovem, é uma parceira no programa e deve ser tratada como parte da autoridade do programa.</a:t>
            </a:r>
            <a:endParaRPr lang="en-US" sz="2300" dirty="0" smtClean="0">
              <a:latin typeface="TarzanaNarrow"/>
            </a:endParaRPr>
          </a:p>
          <a:p>
            <a:pPr eaLnBrk="1" hangingPunct="1">
              <a:lnSpc>
                <a:spcPct val="90000"/>
              </a:lnSpc>
              <a:buFont typeface="+mj-lt"/>
              <a:buAutoNum type="alphaUcPeriod"/>
              <a:defRPr/>
            </a:pPr>
            <a:endParaRPr lang="sr-Latn-CS" sz="2300" dirty="0" smtClean="0">
              <a:latin typeface="TarzanaNarrow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  <a:defRPr/>
            </a:pPr>
            <a:r>
              <a:rPr lang="pt-PT" sz="2300" dirty="0" smtClean="0">
                <a:solidFill>
                  <a:srgbClr val="FFCC66"/>
                </a:solidFill>
                <a:latin typeface="TarzanaNarrow"/>
              </a:rPr>
              <a:t>Discuta e estabeleça um acordo a respeito de possíveis períodos de ausência </a:t>
            </a:r>
            <a:r>
              <a:rPr lang="pt-PT" sz="2300" dirty="0" smtClean="0">
                <a:latin typeface="TarzanaNarrow"/>
              </a:rPr>
              <a:t>(se alguém do Desafio Jovem virá e permanecerá com o aluno em sua casa durante todo o período, ou o aluno irá para a casa de um amigo do Desafio Jovem, ou ficará em um hospital).</a:t>
            </a:r>
            <a:endParaRPr lang="en-US" sz="2300" dirty="0" smtClean="0">
              <a:latin typeface="Tarzana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F0849-7532-4B2D-96EA-BAFA3DB5846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lphaUcPeriod" startAt="4"/>
              <a:defRPr/>
            </a:pPr>
            <a:r>
              <a:rPr lang="pt-PT" sz="2200" dirty="0" smtClean="0">
                <a:solidFill>
                  <a:srgbClr val="FFCC66"/>
                </a:solidFill>
                <a:latin typeface="TarzanaNarrow"/>
              </a:rPr>
              <a:t>Faça um plano específico </a:t>
            </a:r>
            <a:r>
              <a:rPr lang="pt-PT" sz="2200" dirty="0" smtClean="0">
                <a:latin typeface="TarzanaNarrow"/>
              </a:rPr>
              <a:t>e em detalhes sobre a transferência do hospital (com quem, como, quando, etc)</a:t>
            </a:r>
            <a:endParaRPr lang="en-US" sz="2200" dirty="0" smtClean="0">
              <a:latin typeface="TarzanaNarrow"/>
            </a:endParaRPr>
          </a:p>
          <a:p>
            <a:pPr eaLnBrk="1" hangingPunct="1">
              <a:lnSpc>
                <a:spcPct val="90000"/>
              </a:lnSpc>
              <a:buFont typeface="+mj-lt"/>
              <a:buAutoNum type="alphaUcPeriod" startAt="4"/>
              <a:defRPr/>
            </a:pPr>
            <a:endParaRPr lang="en-US" sz="2200" dirty="0" smtClean="0">
              <a:latin typeface="TarzanaNarrow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 startAt="4"/>
              <a:defRPr/>
            </a:pPr>
            <a:r>
              <a:rPr lang="pt-PT" sz="2200" dirty="0" smtClean="0">
                <a:solidFill>
                  <a:srgbClr val="FFCC66"/>
                </a:solidFill>
                <a:latin typeface="TarzanaNarrow"/>
              </a:rPr>
              <a:t>Tenha o contrato do programa normal do Desafio Jovem </a:t>
            </a:r>
            <a:r>
              <a:rPr lang="pt-PT" sz="2200" dirty="0" smtClean="0">
                <a:latin typeface="TarzanaNarrow"/>
              </a:rPr>
              <a:t>com o futuro aluno, com ênfase em: restrição total a telefonemas, isolamento de todo o tipo de amigos, atividades sociais limitadas (sem passeios durante a noite), controle</a:t>
            </a:r>
            <a:endParaRPr lang="en-US" sz="2200" dirty="0" smtClean="0">
              <a:latin typeface="TarzanaNarrow"/>
            </a:endParaRPr>
          </a:p>
          <a:p>
            <a:pPr eaLnBrk="1" hangingPunct="1">
              <a:lnSpc>
                <a:spcPct val="90000"/>
              </a:lnSpc>
              <a:buFont typeface="+mj-lt"/>
              <a:buAutoNum type="alphaUcPeriod" startAt="4"/>
              <a:defRPr/>
            </a:pPr>
            <a:endParaRPr lang="sr-Latn-CS" sz="2200" dirty="0" smtClean="0">
              <a:latin typeface="TarzanaNarrow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 startAt="4"/>
              <a:defRPr/>
            </a:pPr>
            <a:r>
              <a:rPr lang="pt-PT" sz="2200" dirty="0" smtClean="0">
                <a:solidFill>
                  <a:srgbClr val="FFCC66"/>
                </a:solidFill>
                <a:latin typeface="TarzanaNarrow"/>
              </a:rPr>
              <a:t>Estabeleça um acordo de que nenhum outro medicamento </a:t>
            </a:r>
            <a:r>
              <a:rPr lang="pt-PT" sz="2200" dirty="0" smtClean="0">
                <a:latin typeface="TarzanaNarrow"/>
              </a:rPr>
              <a:t>será tomado durante o programa</a:t>
            </a:r>
            <a:endParaRPr lang="en-US" sz="2200" dirty="0" smtClean="0">
              <a:latin typeface="TarzanaNarrow"/>
            </a:endParaRPr>
          </a:p>
          <a:p>
            <a:pPr eaLnBrk="1" hangingPunct="1">
              <a:lnSpc>
                <a:spcPct val="90000"/>
              </a:lnSpc>
              <a:buFont typeface="+mj-lt"/>
              <a:buAutoNum type="alphaUcPeriod" startAt="4"/>
              <a:defRPr/>
            </a:pPr>
            <a:endParaRPr lang="sr-Latn-CS" sz="2200" dirty="0" smtClean="0">
              <a:latin typeface="TarzanaNarrow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 startAt="4"/>
              <a:defRPr/>
            </a:pPr>
            <a:r>
              <a:rPr lang="pt-PT" sz="2200" dirty="0" smtClean="0">
                <a:solidFill>
                  <a:srgbClr val="FFCC66"/>
                </a:solidFill>
                <a:latin typeface="TarzanaNarrow"/>
              </a:rPr>
              <a:t>Estabeleça um acordo sobre as restrições ao cigarro</a:t>
            </a:r>
            <a:r>
              <a:rPr lang="pt-PT" sz="2200" dirty="0" smtClean="0">
                <a:latin typeface="TarzanaNarrow"/>
              </a:rPr>
              <a:t>, embora você não consiga ter um controle total sobre isto</a:t>
            </a:r>
            <a:endParaRPr lang="en-US" sz="2200" dirty="0" smtClean="0">
              <a:latin typeface="Tarzana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28607-FA67-4DBF-AA8C-ACBA755219E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228600"/>
            <a:ext cx="8610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3400" kern="0" cap="all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rzanaNarrow"/>
              <a:ea typeface="+mj-ea"/>
              <a:cs typeface="+mj-cs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1173163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latin typeface="TarzanaNarrow"/>
              </a:rPr>
              <a:t>9. </a:t>
            </a:r>
            <a:r>
              <a:rPr lang="pt-PT" sz="3400" cap="all" dirty="0" smtClean="0">
                <a:solidFill>
                  <a:srgbClr val="FFFFCC"/>
                </a:solidFill>
                <a:latin typeface="TarzanaNarrow"/>
              </a:rPr>
              <a:t>Entrevistando</a:t>
            </a:r>
            <a:r>
              <a:rPr lang="pt-PT" sz="3400" cap="all" dirty="0" smtClean="0">
                <a:latin typeface="TarzanaNarrow"/>
              </a:rPr>
              <a:t> potenciais alunos</a:t>
            </a:r>
            <a:endParaRPr lang="en-US" sz="3400" cap="all" dirty="0" smtClean="0">
              <a:latin typeface="TarzanaNarro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cap="all" dirty="0" smtClean="0">
                <a:latin typeface="TarzanaNarrow"/>
              </a:rPr>
              <a:t>10. </a:t>
            </a:r>
            <a:r>
              <a:rPr lang="pt-PT" sz="3600" cap="all" dirty="0" smtClean="0">
                <a:latin typeface="TarzanaNarrow"/>
              </a:rPr>
              <a:t>Entrevista com os pais / cônjuge / AMIGOS</a:t>
            </a:r>
            <a:endParaRPr lang="en-US" sz="3600" cap="all" dirty="0" smtClean="0">
              <a:latin typeface="TarzanaNarrow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495300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lphaUcPeriod"/>
              <a:defRPr/>
            </a:pPr>
            <a:r>
              <a:rPr lang="pt-PT" sz="2600" dirty="0" smtClean="0">
                <a:solidFill>
                  <a:srgbClr val="FFCC66"/>
                </a:solidFill>
                <a:latin typeface="TarzanaNarrow"/>
              </a:rPr>
              <a:t>Faça um acordo claro com a pessoa responsável pelo "controler" sobre a </a:t>
            </a:r>
            <a:r>
              <a:rPr lang="pt-PT" sz="2600" b="1" u="sng" dirty="0" smtClean="0">
                <a:latin typeface="TarzanaNarrow"/>
              </a:rPr>
              <a:t>cooperação sincera e completa com o programa e com a equipe do Desafio Jovem</a:t>
            </a:r>
            <a:endParaRPr lang="en-US" sz="2600" b="1" u="sng" dirty="0" smtClean="0">
              <a:latin typeface="TarzanaNarrow"/>
            </a:endParaRPr>
          </a:p>
          <a:p>
            <a:pPr eaLnBrk="1" hangingPunct="1">
              <a:lnSpc>
                <a:spcPct val="80000"/>
              </a:lnSpc>
              <a:buFont typeface="+mj-lt"/>
              <a:buAutoNum type="alphaUcPeriod"/>
              <a:defRPr/>
            </a:pPr>
            <a:endParaRPr lang="sr-Latn-CS" sz="2600" b="1" u="sng" dirty="0" smtClean="0">
              <a:latin typeface="TarzanaNarrow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lphaUcPeriod"/>
              <a:defRPr/>
            </a:pPr>
            <a:r>
              <a:rPr lang="pt-PT" sz="2600" dirty="0" smtClean="0">
                <a:solidFill>
                  <a:srgbClr val="FFCC66"/>
                </a:solidFill>
                <a:latin typeface="TarzanaNarrow"/>
              </a:rPr>
              <a:t>Repita os resultados da entrevista </a:t>
            </a:r>
            <a:r>
              <a:rPr lang="pt-PT" sz="2600" dirty="0" smtClean="0">
                <a:latin typeface="TarzanaNarrow"/>
              </a:rPr>
              <a:t>com o aluno - ponto por ponto (mencionados acima)</a:t>
            </a:r>
            <a:endParaRPr lang="en-US" sz="2600" dirty="0" smtClean="0">
              <a:latin typeface="TarzanaNarrow"/>
            </a:endParaRPr>
          </a:p>
          <a:p>
            <a:pPr eaLnBrk="1" hangingPunct="1">
              <a:lnSpc>
                <a:spcPct val="80000"/>
              </a:lnSpc>
              <a:buFont typeface="+mj-lt"/>
              <a:buAutoNum type="alphaUcPeriod"/>
              <a:defRPr/>
            </a:pPr>
            <a:endParaRPr lang="sr-Latn-CS" sz="2600" dirty="0" smtClean="0">
              <a:latin typeface="TarzanaNarrow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lphaUcPeriod"/>
              <a:defRPr/>
            </a:pPr>
            <a:r>
              <a:rPr lang="pt-PT" sz="2600" dirty="0" smtClean="0">
                <a:solidFill>
                  <a:srgbClr val="FFCC66"/>
                </a:solidFill>
                <a:latin typeface="TarzanaNarrow"/>
              </a:rPr>
              <a:t>Assinar contrato com o pai/mãe </a:t>
            </a:r>
            <a:r>
              <a:rPr lang="pt-PT" sz="2600" dirty="0" smtClean="0">
                <a:latin typeface="TarzanaNarrow"/>
              </a:rPr>
              <a:t>(DEVERÃO SER OBRIGADOS A NÃO ESCONDER QUAISQUER ERROS DO ALUNO, DEVERÃO REMOVER TODOS OS MEDICAMENTOS DA CASA, NÃO DEVERÃO DAR DINHEIRO AO ESTUDANTE, DEVERÃO CONTROLAR O TELEFONE, SEM BEBIDA ALCOÓLICA)</a:t>
            </a:r>
            <a:endParaRPr lang="en-US" sz="2600" dirty="0" smtClean="0">
              <a:latin typeface="TarzanaNarrow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600" dirty="0" smtClean="0">
              <a:latin typeface="Tarzana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A5174-1279-40D1-AC45-E171DE83125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TarzanaNarrow" pitchFamily="34" charset="0"/>
              </a:rPr>
              <a:t>11. </a:t>
            </a:r>
            <a:r>
              <a:rPr lang="pt-PT" sz="4000" cap="all" dirty="0" smtClean="0"/>
              <a:t>Quais são os pontos fracos de um programa dia? </a:t>
            </a:r>
            <a:endParaRPr lang="en-US" sz="4000" cap="all" dirty="0" smtClean="0">
              <a:latin typeface="TarzanaNarrow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720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sz="2800" dirty="0" smtClean="0">
                <a:solidFill>
                  <a:srgbClr val="FFCC66"/>
                </a:solidFill>
                <a:latin typeface="TarzanaNarrow"/>
              </a:rPr>
              <a:t>Desconhecidos "jogos" </a:t>
            </a:r>
            <a:r>
              <a:rPr lang="pt-PT" sz="2800" dirty="0" smtClean="0">
                <a:latin typeface="TarzanaNarrow"/>
              </a:rPr>
              <a:t>entre as pessoas responsáveis pelo ‘controle’ e o aluno que estejam estão ocorrendo em casa</a:t>
            </a:r>
            <a:endParaRPr lang="en-US" sz="2800" dirty="0" smtClean="0">
              <a:latin typeface="TarzanaNarrow"/>
            </a:endParaRPr>
          </a:p>
          <a:p>
            <a:pPr eaLnBrk="1" hangingPunct="1">
              <a:buFont typeface="+mj-lt"/>
              <a:buAutoNum type="alphaUcPeriod"/>
              <a:defRPr/>
            </a:pPr>
            <a:endParaRPr lang="sr-Latn-CS" sz="2800" dirty="0" smtClean="0">
              <a:latin typeface="TarzanaNarrow" pitchFamily="34" charset="0"/>
            </a:endParaRPr>
          </a:p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sz="2800" dirty="0" smtClean="0">
                <a:solidFill>
                  <a:srgbClr val="FFCC66"/>
                </a:solidFill>
                <a:latin typeface="TarzanaNarrow"/>
              </a:rPr>
              <a:t>Mecanismo de controle e disciplina </a:t>
            </a:r>
            <a:r>
              <a:rPr lang="pt-PT" sz="2800" dirty="0" smtClean="0">
                <a:latin typeface="TarzanaNarrow"/>
              </a:rPr>
              <a:t>não podem ser completamente aplicados</a:t>
            </a:r>
            <a:endParaRPr lang="en-US" sz="2800" dirty="0" smtClean="0">
              <a:latin typeface="TarzanaNarrow"/>
            </a:endParaRPr>
          </a:p>
          <a:p>
            <a:pPr eaLnBrk="1" hangingPunct="1">
              <a:buFont typeface="+mj-lt"/>
              <a:buAutoNum type="alphaUcPeriod"/>
              <a:defRPr/>
            </a:pPr>
            <a:endParaRPr lang="sr-Latn-CS" sz="2800" dirty="0" smtClean="0">
              <a:latin typeface="TarzanaNarrow" pitchFamily="34" charset="0"/>
            </a:endParaRPr>
          </a:p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sz="2800" dirty="0" smtClean="0">
                <a:solidFill>
                  <a:srgbClr val="FFCC66"/>
                </a:solidFill>
                <a:latin typeface="TarzanaNarrow"/>
              </a:rPr>
              <a:t>Atividades com apenas um membro da equipe </a:t>
            </a:r>
            <a:r>
              <a:rPr lang="pt-PT" sz="2800" dirty="0" smtClean="0">
                <a:latin typeface="TarzanaNarrow"/>
              </a:rPr>
              <a:t>podem se tornar muito entediantes </a:t>
            </a:r>
            <a:endParaRPr lang="en-US" sz="2800" dirty="0" smtClean="0">
              <a:latin typeface="Tarzana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1B7A1-3ECD-4B49-B37C-4AB0F326CA2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arzanaNarrow"/>
              </a:rPr>
              <a:t>12. </a:t>
            </a:r>
            <a:r>
              <a:rPr lang="pt-PT" sz="3600" dirty="0" smtClean="0">
                <a:latin typeface="TarzanaNarrow"/>
              </a:rPr>
              <a:t>QUAIS SÃO OS PERIGOS DO PROGRAMA DIA? </a:t>
            </a:r>
            <a:endParaRPr lang="en-US" sz="3600" dirty="0" smtClean="0">
              <a:latin typeface="TarzanaNarrow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50292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lphaUcPeriod"/>
              <a:defRPr/>
            </a:pPr>
            <a:r>
              <a:rPr lang="pt-PT" sz="2600" dirty="0" smtClean="0">
                <a:solidFill>
                  <a:srgbClr val="FFCC66"/>
                </a:solidFill>
                <a:latin typeface="TarzanaNarrow"/>
              </a:rPr>
              <a:t>A pessoa responsável pelo ‘Controle’ em casa está escondendo que o aluno ainda está tendo contato com velhos amigos </a:t>
            </a:r>
            <a:r>
              <a:rPr lang="pt-PT" sz="2600" dirty="0" smtClean="0">
                <a:latin typeface="TarzanaNarrow"/>
              </a:rPr>
              <a:t>– POSSÍVEL POSSE/ USO DE DROGAS NAS DEPENDÊNCIAS DO DESAFIO JOVEM</a:t>
            </a:r>
            <a:endParaRPr lang="en-US" sz="2600" dirty="0" smtClean="0">
              <a:latin typeface="TarzanaNarrow"/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UcPeriod"/>
              <a:defRPr/>
            </a:pPr>
            <a:r>
              <a:rPr lang="pt-PT" sz="2600" dirty="0" smtClean="0">
                <a:solidFill>
                  <a:srgbClr val="FFCC66"/>
                </a:solidFill>
                <a:latin typeface="TarzanaNarrow"/>
              </a:rPr>
              <a:t>Aluno não está devidamente controlado para o tabaco / medicação </a:t>
            </a:r>
            <a:r>
              <a:rPr lang="pt-PT" sz="2600" dirty="0" smtClean="0">
                <a:latin typeface="TarzanaNarrow"/>
              </a:rPr>
              <a:t>- </a:t>
            </a:r>
            <a:r>
              <a:rPr lang="pt-PT" sz="2600" cap="all" dirty="0" smtClean="0">
                <a:latin typeface="TarzanaNarrow"/>
              </a:rPr>
              <a:t>possível distribuição de cigarros / medicação para outras pessoas que têm o controle adequado</a:t>
            </a:r>
            <a:endParaRPr lang="en-US" sz="2600" dirty="0" smtClean="0">
              <a:latin typeface="TarzanaNarrow"/>
            </a:endParaRPr>
          </a:p>
          <a:p>
            <a:pPr eaLnBrk="1" hangingPunct="1">
              <a:lnSpc>
                <a:spcPct val="90000"/>
              </a:lnSpc>
              <a:buFont typeface="+mj-lt"/>
              <a:buAutoNum type="alphaUcPeriod"/>
              <a:defRPr/>
            </a:pPr>
            <a:endParaRPr lang="en-US" sz="2600" dirty="0" smtClean="0">
              <a:latin typeface="TarzanaNarrow"/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UcPeriod"/>
              <a:defRPr/>
            </a:pPr>
            <a:r>
              <a:rPr lang="pt-PT" sz="2800" dirty="0" smtClean="0">
                <a:solidFill>
                  <a:srgbClr val="FFCC66"/>
                </a:solidFill>
              </a:rPr>
              <a:t>Se o programa for misto (masculino e feminino) </a:t>
            </a:r>
            <a:r>
              <a:rPr lang="pt-PT" sz="2800" dirty="0" smtClean="0"/>
              <a:t>- </a:t>
            </a:r>
            <a:r>
              <a:rPr lang="pt-PT" sz="2800" cap="all" dirty="0" smtClean="0"/>
              <a:t>possíveis relações destrutivas e ‘jogos’</a:t>
            </a:r>
            <a:endParaRPr lang="en-US" sz="2600" b="1" dirty="0" smtClean="0">
              <a:latin typeface="Tarzana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C2056-B1CD-407E-A087-70BE03AD747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106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latin typeface="TarzanaNarrow"/>
              </a:rPr>
              <a:t>13. </a:t>
            </a:r>
            <a:r>
              <a:rPr lang="pt-PT" sz="3400" cap="all" dirty="0" smtClean="0">
                <a:latin typeface="TarzanaNarrow"/>
              </a:rPr>
              <a:t>Quem não pode ser admitido</a:t>
            </a:r>
            <a:r>
              <a:rPr lang="pt-PT" sz="3400" dirty="0" smtClean="0">
                <a:latin typeface="TarzanaNarrow"/>
              </a:rPr>
              <a:t>?</a:t>
            </a:r>
            <a:endParaRPr lang="en-US" sz="3400" dirty="0" smtClean="0">
              <a:latin typeface="TarzanaNarrow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229600" cy="48006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sz="2800" dirty="0" smtClean="0">
                <a:solidFill>
                  <a:srgbClr val="FFCC66"/>
                </a:solidFill>
                <a:latin typeface="TarzanaNarrow"/>
              </a:rPr>
              <a:t>Viciados</a:t>
            </a:r>
            <a:r>
              <a:rPr lang="pt-PT" sz="2800" dirty="0" smtClean="0">
                <a:latin typeface="TarzanaNarrow"/>
              </a:rPr>
              <a:t> que são considerados casos extremamente pesados</a:t>
            </a:r>
            <a:endParaRPr lang="en-US" sz="2800" dirty="0" smtClean="0">
              <a:latin typeface="TarzanaNarrow"/>
            </a:endParaRPr>
          </a:p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sz="2800" dirty="0" smtClean="0">
                <a:solidFill>
                  <a:srgbClr val="FFCC66"/>
                </a:solidFill>
                <a:latin typeface="TarzanaNarrow"/>
              </a:rPr>
              <a:t>Viciados </a:t>
            </a:r>
            <a:r>
              <a:rPr lang="pt-PT" sz="2800" dirty="0" smtClean="0">
                <a:latin typeface="TarzanaNarrow"/>
              </a:rPr>
              <a:t>que não têm uma pessoa que possa atuar como a pessoa a exercer o ‘controle’</a:t>
            </a:r>
            <a:endParaRPr lang="sr-Latn-CS" sz="2800" dirty="0" smtClean="0">
              <a:latin typeface="TarzanaNarrow" pitchFamily="34" charset="0"/>
            </a:endParaRPr>
          </a:p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sz="2800" dirty="0" smtClean="0">
                <a:solidFill>
                  <a:srgbClr val="FFCC66"/>
                </a:solidFill>
                <a:latin typeface="TarzanaNarrow"/>
              </a:rPr>
              <a:t>Viciados</a:t>
            </a:r>
            <a:r>
              <a:rPr lang="pt-PT" sz="2800" dirty="0" smtClean="0">
                <a:latin typeface="TarzanaNarrow"/>
              </a:rPr>
              <a:t> cuja pessoa que exerce o ‘controle’ não é confiável o suficiente ou tem uma dependência de álcool / medicamentos</a:t>
            </a:r>
            <a:endParaRPr lang="sr-Latn-CS" sz="2800" dirty="0" smtClean="0">
              <a:latin typeface="TarzanaNarrow" pitchFamily="34" charset="0"/>
            </a:endParaRPr>
          </a:p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sz="2800" dirty="0" smtClean="0">
                <a:solidFill>
                  <a:srgbClr val="FFCC66"/>
                </a:solidFill>
                <a:latin typeface="TarzanaNarrow"/>
              </a:rPr>
              <a:t>Viciados</a:t>
            </a:r>
            <a:r>
              <a:rPr lang="pt-PT" sz="2800" dirty="0" smtClean="0">
                <a:latin typeface="TarzanaNarrow"/>
              </a:rPr>
              <a:t> cuja pessoa que exerce o ‘controle’ é confiável, mas outros membros da família do viciado não são</a:t>
            </a:r>
            <a:endParaRPr lang="en-US" sz="2800" dirty="0" smtClean="0">
              <a:latin typeface="TarzanaNarrow"/>
            </a:endParaRPr>
          </a:p>
          <a:p>
            <a:pPr eaLnBrk="1" hangingPunct="1">
              <a:defRPr/>
            </a:pPr>
            <a:endParaRPr lang="en-US" sz="2800" dirty="0" smtClean="0">
              <a:latin typeface="Tarzana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4FCDF-1D78-4AE8-963D-41E1706545F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TarzanaNarrow"/>
              </a:rPr>
              <a:t>1. O q</a:t>
            </a:r>
            <a:r>
              <a:rPr lang="pt-PT" sz="4000" dirty="0" smtClean="0">
                <a:latin typeface="TarzanaNarrow"/>
              </a:rPr>
              <a:t>ue é exatamente um Programa Dia? </a:t>
            </a:r>
            <a:endParaRPr lang="en-US" sz="4000" dirty="0" smtClean="0">
              <a:latin typeface="TarzanaNarrow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2438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  <a:latin typeface="TarzanaNarrow" pitchFamily="34" charset="0"/>
              </a:rPr>
              <a:t>	</a:t>
            </a:r>
            <a:r>
              <a:rPr lang="pt-PT" dirty="0" smtClean="0"/>
              <a:t> </a:t>
            </a:r>
            <a:r>
              <a:rPr lang="pt-PT" dirty="0" smtClean="0">
                <a:solidFill>
                  <a:srgbClr val="FFC000"/>
                </a:solidFill>
                <a:latin typeface="TarzanaNarrow"/>
              </a:rPr>
              <a:t>É um programa </a:t>
            </a:r>
            <a:r>
              <a:rPr lang="pt-PT" dirty="0" smtClean="0">
                <a:latin typeface="TarzanaNarrow"/>
              </a:rPr>
              <a:t>organizado de tal forma que os alunos freqüentam as instalações / escritórios do Desafio Jovem durante o dia e </a:t>
            </a:r>
            <a:r>
              <a:rPr lang="pt-PT" u="sng" dirty="0" smtClean="0">
                <a:solidFill>
                  <a:srgbClr val="FFC000"/>
                </a:solidFill>
                <a:latin typeface="TarzanaNarrow"/>
              </a:rPr>
              <a:t>permanecem em suas próprias casas durante a noite</a:t>
            </a:r>
            <a:r>
              <a:rPr lang="pt-PT" dirty="0" smtClean="0">
                <a:latin typeface="TarzanaNarrow"/>
              </a:rPr>
              <a:t>. </a:t>
            </a:r>
            <a:endParaRPr lang="en-US" dirty="0" smtClean="0">
              <a:solidFill>
                <a:schemeClr val="hlink"/>
              </a:solidFill>
              <a:latin typeface="Tarzana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E238F-9D24-4BF8-B9FF-466F6016E32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arzanaNarrow"/>
              </a:rPr>
              <a:t>14. </a:t>
            </a:r>
            <a:r>
              <a:rPr lang="pt-PT" dirty="0" smtClean="0">
                <a:latin typeface="TarzanaNarrow"/>
              </a:rPr>
              <a:t>SUCESSO DO PROGRAMA DIA NA SÉRVIA</a:t>
            </a:r>
            <a:endParaRPr lang="en-US" dirty="0" smtClean="0">
              <a:latin typeface="TarzanaNarrow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362200"/>
            <a:ext cx="7772400" cy="3733800"/>
          </a:xfrm>
        </p:spPr>
        <p:txBody>
          <a:bodyPr/>
          <a:lstStyle/>
          <a:p>
            <a:pPr eaLnBrk="1" hangingPunct="1">
              <a:defRPr/>
            </a:pPr>
            <a:r>
              <a:rPr lang="pt-PT" dirty="0" smtClean="0">
                <a:latin typeface="TarzanaNarrow"/>
              </a:rPr>
              <a:t>Nós ainda temos relacionamentos com muitos dos que passaram pelo programa Dia do Desafio Jovem antes de começarmos o programa residencial do Desafio Jovem.</a:t>
            </a:r>
            <a:endParaRPr lang="en-US" dirty="0" smtClean="0">
              <a:latin typeface="TarzanaNarrow"/>
            </a:endParaRPr>
          </a:p>
          <a:p>
            <a:pPr eaLnBrk="1" hangingPunct="1">
              <a:defRPr/>
            </a:pPr>
            <a:r>
              <a:rPr lang="pt-PT" dirty="0" smtClean="0">
                <a:latin typeface="TarzanaNarrow"/>
              </a:rPr>
              <a:t>Aqui estão três histórias de sucesso</a:t>
            </a:r>
            <a:endParaRPr lang="en-US" dirty="0" smtClean="0">
              <a:latin typeface="TarzanaNarro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33E5D2-895D-426B-A407-EE85F690A168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381000"/>
            <a:ext cx="5257800" cy="5638800"/>
          </a:xfrm>
        </p:spPr>
        <p:txBody>
          <a:bodyPr/>
          <a:lstStyle/>
          <a:p>
            <a:pPr eaLnBrk="1" hangingPunct="1">
              <a:defRPr/>
            </a:pPr>
            <a:r>
              <a:rPr lang="pt-PT" sz="2600" dirty="0" smtClean="0">
                <a:solidFill>
                  <a:srgbClr val="FFCC66"/>
                </a:solidFill>
                <a:latin typeface="TarzanaNarrow"/>
              </a:rPr>
              <a:t>Djoka e Daca </a:t>
            </a:r>
            <a:r>
              <a:rPr lang="pt-PT" sz="2600" dirty="0" smtClean="0">
                <a:latin typeface="TarzanaNarrow"/>
              </a:rPr>
              <a:t>são graduados do Programa Dia</a:t>
            </a:r>
            <a:endParaRPr lang="sr-Latn-CS" sz="2600" dirty="0" smtClean="0">
              <a:latin typeface="TarzanaNarrow" pitchFamily="34" charset="0"/>
            </a:endParaRPr>
          </a:p>
          <a:p>
            <a:pPr eaLnBrk="1" hangingPunct="1">
              <a:defRPr/>
            </a:pPr>
            <a:r>
              <a:rPr lang="pt-PT" sz="2600" dirty="0" smtClean="0">
                <a:solidFill>
                  <a:srgbClr val="FFCC66"/>
                </a:solidFill>
                <a:latin typeface="TarzanaNarrow"/>
              </a:rPr>
              <a:t>Hoje eles estão casados e vivem um casamento feliz</a:t>
            </a:r>
            <a:r>
              <a:rPr lang="pt-PT" sz="2600" dirty="0" smtClean="0">
                <a:latin typeface="TarzanaNarrow"/>
              </a:rPr>
              <a:t>, e ambos estão no ministério</a:t>
            </a:r>
            <a:endParaRPr lang="sr-Latn-CS" sz="2600" dirty="0" smtClean="0">
              <a:latin typeface="TarzanaNarrow" pitchFamily="34" charset="0"/>
            </a:endParaRPr>
          </a:p>
          <a:p>
            <a:pPr eaLnBrk="1" hangingPunct="1">
              <a:defRPr/>
            </a:pPr>
            <a:r>
              <a:rPr lang="pt-PT" sz="2600" dirty="0" smtClean="0">
                <a:solidFill>
                  <a:srgbClr val="FFCC66"/>
                </a:solidFill>
                <a:latin typeface="TarzanaNarrow"/>
              </a:rPr>
              <a:t>Djoka é um membro da equipe </a:t>
            </a:r>
            <a:r>
              <a:rPr lang="pt-PT" sz="2600" dirty="0" smtClean="0">
                <a:latin typeface="TarzanaNarrow"/>
              </a:rPr>
              <a:t>do programa do Desafio Jovem para mulheres</a:t>
            </a:r>
            <a:endParaRPr lang="sr-Latn-CS" sz="2600" dirty="0" smtClean="0">
              <a:latin typeface="TarzanaNarrow" pitchFamily="34" charset="0"/>
            </a:endParaRPr>
          </a:p>
          <a:p>
            <a:pPr eaLnBrk="1" hangingPunct="1">
              <a:defRPr/>
            </a:pPr>
            <a:r>
              <a:rPr lang="pt-PT" sz="2600" dirty="0" smtClean="0">
                <a:solidFill>
                  <a:srgbClr val="FFCC66"/>
                </a:solidFill>
                <a:latin typeface="TarzanaNarrow"/>
              </a:rPr>
              <a:t>Daca está ensinando sobre a prevenção do Desafio Jovem </a:t>
            </a:r>
            <a:r>
              <a:rPr lang="pt-PT" sz="2600" dirty="0" smtClean="0">
                <a:latin typeface="TarzanaNarrow"/>
              </a:rPr>
              <a:t>nas escolas e é responsável por uma das pequenas empresas do Desafio Jovem</a:t>
            </a:r>
            <a:endParaRPr lang="en-US" sz="2600" dirty="0" smtClean="0">
              <a:latin typeface="TarzanaNarrow"/>
            </a:endParaRPr>
          </a:p>
        </p:txBody>
      </p:sp>
      <p:pic>
        <p:nvPicPr>
          <p:cNvPr id="23555" name="Picture 13" descr="!Djoka&amp;Daca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609600"/>
            <a:ext cx="3235325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0E2B7-68DD-45BC-A6B8-8EA826E0A97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295400"/>
            <a:ext cx="4343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dirty="0" smtClean="0">
                <a:solidFill>
                  <a:schemeClr val="folHlink"/>
                </a:solidFill>
                <a:latin typeface="TarzanaNarrow" pitchFamily="34" charset="0"/>
              </a:rPr>
              <a:t>DRAGO</a:t>
            </a:r>
          </a:p>
        </p:txBody>
      </p:sp>
      <p:pic>
        <p:nvPicPr>
          <p:cNvPr id="24579" name="Picture 5" descr="drago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94400" y="609600"/>
            <a:ext cx="2159000" cy="5702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295400" y="2514600"/>
            <a:ext cx="4419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Graduado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do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Programa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Dia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do Desafio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Jovem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5053D-809B-47E2-9C78-1F21B509D711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Desafio </a:t>
            </a:r>
            <a:r>
              <a:rPr lang="en-US" dirty="0" err="1" smtClean="0"/>
              <a:t>Jovem</a:t>
            </a:r>
            <a:r>
              <a:rPr lang="en-US" dirty="0" smtClean="0"/>
              <a:t> </a:t>
            </a:r>
            <a:r>
              <a:rPr lang="en-US" dirty="0" err="1" smtClean="0"/>
              <a:t>Servia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Diretor: </a:t>
            </a:r>
            <a:r>
              <a:rPr lang="en-US" dirty="0" err="1" smtClean="0"/>
              <a:t>Sasa</a:t>
            </a:r>
            <a:r>
              <a:rPr lang="en-US" dirty="0" smtClean="0"/>
              <a:t> </a:t>
            </a:r>
            <a:r>
              <a:rPr lang="en-US" dirty="0" err="1" smtClean="0"/>
              <a:t>Ivanovic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Brace </a:t>
            </a:r>
            <a:r>
              <a:rPr lang="en-US" dirty="0" err="1" smtClean="0"/>
              <a:t>Ribnikar</a:t>
            </a:r>
            <a:r>
              <a:rPr lang="en-US" dirty="0" smtClean="0"/>
              <a:t> 59</a:t>
            </a:r>
            <a:br>
              <a:rPr lang="en-US" dirty="0" smtClean="0"/>
            </a:br>
            <a:r>
              <a:rPr lang="en-US" dirty="0" smtClean="0"/>
              <a:t>Novi Sad, VOJVODINA 21000</a:t>
            </a:r>
            <a:br>
              <a:rPr lang="en-US" dirty="0" smtClean="0"/>
            </a:br>
            <a:r>
              <a:rPr lang="en-US" dirty="0" err="1" smtClean="0"/>
              <a:t>Servia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Fone: +381-21-540-578</a:t>
            </a:r>
            <a:br>
              <a:rPr lang="en-US" dirty="0" smtClean="0"/>
            </a:br>
            <a:r>
              <a:rPr lang="en-US" dirty="0" smtClean="0"/>
              <a:t>Email: sasa.ivanovic@neobee.net</a:t>
            </a:r>
            <a:br>
              <a:rPr lang="en-US" dirty="0" smtClean="0"/>
            </a:br>
            <a:r>
              <a:rPr lang="en-US" dirty="0" smtClean="0"/>
              <a:t>Website: www.raskrsce.org.rs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533400" y="381000"/>
            <a:ext cx="7772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rzana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rzana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rzana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rzana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rzana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rzana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rzana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rzana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rzanaNarrow" pitchFamily="34" charset="0"/>
              </a:defRPr>
            </a:lvl9pPr>
          </a:lstStyle>
          <a:p>
            <a:pPr algn="ctr"/>
            <a:r>
              <a:rPr lang="en-US" sz="4000"/>
              <a:t>Informações para Contatos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89C2A-0914-41A1-B0DB-1110091A12B6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43735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dirty="0" err="1" smtClean="0"/>
              <a:t>Informações</a:t>
            </a:r>
            <a:r>
              <a:rPr lang="en-US" sz="4000" dirty="0" smtClean="0"/>
              <a:t> para </a:t>
            </a:r>
            <a:r>
              <a:rPr lang="en-US" sz="4000" dirty="0" err="1" smtClean="0"/>
              <a:t>Contatos</a:t>
            </a:r>
            <a:endParaRPr lang="en-US" sz="40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40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Desafio </a:t>
            </a:r>
            <a:r>
              <a:rPr lang="en-US" sz="4000" dirty="0" err="1" smtClean="0"/>
              <a:t>Jovem</a:t>
            </a:r>
            <a:r>
              <a:rPr lang="en-US" sz="4000" dirty="0" smtClean="0"/>
              <a:t> Global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hlinkClick r:id="rId2"/>
              </a:rPr>
              <a:t>www.Globaltc.org</a:t>
            </a:r>
            <a:endParaRPr lang="en-US" sz="40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hlinkClick r:id="rId3"/>
              </a:rPr>
              <a:t>www.iTeenChallenge.org</a:t>
            </a:r>
            <a:endParaRPr lang="en-US" sz="40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26627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3568" y="4419600"/>
            <a:ext cx="369592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47302-9142-4400-84EC-020362C9569A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TarzanaNarrow" pitchFamily="34" charset="0"/>
              </a:rPr>
              <a:t>2. </a:t>
            </a:r>
            <a:r>
              <a:rPr lang="pt-PT" sz="4000" dirty="0" smtClean="0">
                <a:latin typeface="TarzanaNarrow"/>
              </a:rPr>
              <a:t>QUAIS SÃO AS PRINCIPAIS RAZÕES PARA INICIAR UM PROGRAMA DIA?</a:t>
            </a:r>
            <a:r>
              <a:rPr lang="en-US" sz="4000" dirty="0" smtClean="0">
                <a:latin typeface="TarzanaNarrow"/>
              </a:rPr>
              <a:t> </a:t>
            </a:r>
            <a:endParaRPr lang="en-US" sz="4000" dirty="0" smtClean="0">
              <a:latin typeface="TarzanaNarrow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dirty="0" smtClean="0">
                <a:latin typeface="TarzanaNarrow"/>
              </a:rPr>
              <a:t>Quando nós ainda </a:t>
            </a:r>
            <a:r>
              <a:rPr lang="pt-PT" dirty="0" smtClean="0">
                <a:solidFill>
                  <a:srgbClr val="FFC000"/>
                </a:solidFill>
                <a:latin typeface="TarzanaNarrow"/>
              </a:rPr>
              <a:t>não</a:t>
            </a:r>
            <a:r>
              <a:rPr lang="pt-PT" dirty="0" smtClean="0">
                <a:latin typeface="TarzanaNarrow"/>
              </a:rPr>
              <a:t> temos instalações residenciais.</a:t>
            </a:r>
            <a:endParaRPr lang="sr-Latn-CS" dirty="0" smtClean="0">
              <a:latin typeface="TarzanaNarrow" pitchFamily="34" charset="0"/>
            </a:endParaRPr>
          </a:p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dirty="0" smtClean="0">
                <a:latin typeface="TarzanaNarrow"/>
              </a:rPr>
              <a:t>Antes de iniciar um programa residencial quando queremos </a:t>
            </a:r>
            <a:r>
              <a:rPr lang="pt-PT" u="sng" dirty="0" smtClean="0">
                <a:solidFill>
                  <a:srgbClr val="FFC000"/>
                </a:solidFill>
                <a:latin typeface="TarzanaNarrow"/>
              </a:rPr>
              <a:t>aprender</a:t>
            </a:r>
            <a:r>
              <a:rPr lang="pt-PT" dirty="0" smtClean="0">
                <a:latin typeface="TarzanaNarrow"/>
              </a:rPr>
              <a:t> os conceitos básicos de reabilitação e a dinâmica entre as pessoas, quando nós não temos ainda experiência suficiente.</a:t>
            </a:r>
            <a:endParaRPr lang="en-US" dirty="0" smtClean="0">
              <a:latin typeface="Tarzana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9FA7E-34F9-4781-A569-17F0D74EA32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18589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TarzanaNarrow" pitchFamily="34" charset="0"/>
              </a:rPr>
              <a:t>2. </a:t>
            </a:r>
            <a:r>
              <a:rPr lang="pt-PT" sz="4000" dirty="0" smtClean="0">
                <a:latin typeface="TarzanaNarrow"/>
              </a:rPr>
              <a:t>QUAIS SÃO AS PRINCIPAIS RAZÕES PARA INICIAR UM PROGRAMA DIA?</a:t>
            </a:r>
            <a:r>
              <a:rPr lang="en-US" sz="4000" dirty="0" smtClean="0">
                <a:latin typeface="TarzanaNarrow"/>
              </a:rPr>
              <a:t> </a:t>
            </a:r>
            <a:endParaRPr lang="en-US" sz="4000" dirty="0" smtClean="0">
              <a:latin typeface="TarzanaNarrow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19400"/>
            <a:ext cx="8229600" cy="25146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lphaUcPeriod" startAt="3"/>
              <a:defRPr/>
            </a:pPr>
            <a:r>
              <a:rPr lang="pt-PT" dirty="0" smtClean="0">
                <a:latin typeface="TarzanaNarrow"/>
              </a:rPr>
              <a:t>Quando </a:t>
            </a:r>
            <a:r>
              <a:rPr lang="pt-PT" u="sng" dirty="0" smtClean="0">
                <a:solidFill>
                  <a:srgbClr val="FFC000"/>
                </a:solidFill>
                <a:latin typeface="TarzanaNarrow"/>
              </a:rPr>
              <a:t>não</a:t>
            </a:r>
            <a:r>
              <a:rPr lang="pt-PT" dirty="0" smtClean="0">
                <a:latin typeface="TarzanaNarrow"/>
              </a:rPr>
              <a:t> temos um programa residencial para </a:t>
            </a:r>
            <a:r>
              <a:rPr lang="pt-PT" u="sng" dirty="0" smtClean="0">
                <a:solidFill>
                  <a:srgbClr val="FFC000"/>
                </a:solidFill>
                <a:latin typeface="TarzanaNarrow"/>
              </a:rPr>
              <a:t>um gênero </a:t>
            </a:r>
            <a:r>
              <a:rPr lang="pt-PT" dirty="0" smtClean="0">
                <a:latin typeface="TarzanaNarrow"/>
              </a:rPr>
              <a:t>(masculino ou feminino)</a:t>
            </a:r>
            <a:endParaRPr lang="en-US" dirty="0">
              <a:latin typeface="Tarzana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62104-D23C-46D6-80E4-F88BF58B994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TarzanaNarrow" pitchFamily="34" charset="0"/>
              </a:rPr>
              <a:t>3. </a:t>
            </a:r>
            <a:r>
              <a:rPr lang="pt-PT" sz="4000" cap="all" dirty="0" smtClean="0">
                <a:latin typeface="TarzanaNarrow"/>
              </a:rPr>
              <a:t>O que precisamos para iniciar um programa DIA?</a:t>
            </a:r>
            <a:r>
              <a:rPr lang="en-US" sz="4000" cap="all" dirty="0" smtClean="0">
                <a:latin typeface="TarzanaNarrow"/>
              </a:rPr>
              <a:t> </a:t>
            </a:r>
            <a:endParaRPr lang="en-US" sz="4000" dirty="0" smtClean="0">
              <a:latin typeface="TarzanaNarrow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077200" cy="47244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+mj-lt"/>
              <a:buAutoNum type="alphaUcPeriod"/>
              <a:defRPr/>
            </a:pPr>
            <a:r>
              <a:rPr lang="pt-PT" sz="2400" dirty="0" smtClean="0">
                <a:latin typeface="TarzanaNarrow"/>
              </a:rPr>
              <a:t>É uma operação de </a:t>
            </a:r>
            <a:r>
              <a:rPr lang="pt-PT" sz="2400" u="sng" dirty="0" smtClean="0">
                <a:solidFill>
                  <a:srgbClr val="FFC000"/>
                </a:solidFill>
                <a:latin typeface="TarzanaNarrow"/>
              </a:rPr>
              <a:t>‘custo muito baixo' </a:t>
            </a:r>
            <a:r>
              <a:rPr lang="pt-PT" sz="2400" dirty="0" smtClean="0">
                <a:latin typeface="TarzanaNarrow"/>
              </a:rPr>
              <a:t>e é </a:t>
            </a:r>
            <a:r>
              <a:rPr lang="pt-PT" sz="2400" u="sng" dirty="0" smtClean="0">
                <a:solidFill>
                  <a:srgbClr val="FFC000"/>
                </a:solidFill>
                <a:latin typeface="TarzanaNarrow"/>
              </a:rPr>
              <a:t>fácil</a:t>
            </a:r>
            <a:r>
              <a:rPr lang="pt-PT" sz="2400" dirty="0" smtClean="0">
                <a:latin typeface="TarzanaNarrow"/>
              </a:rPr>
              <a:t> de se iniciar, especialmente em situações financeiras difíceis para o início quando o Desafio Jovem está apenas começando a se estabelecer em um país ou em uma cidade!</a:t>
            </a:r>
            <a:endParaRPr lang="en-US" sz="2400" dirty="0" smtClean="0">
              <a:latin typeface="TarzanaNarrow"/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US" sz="2400" dirty="0" smtClean="0">
                <a:solidFill>
                  <a:schemeClr val="hlink"/>
                </a:solidFill>
                <a:latin typeface="TarzanaNarrow"/>
              </a:rPr>
              <a:t>Você precisa: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"/>
              <a:defRPr/>
            </a:pPr>
            <a:r>
              <a:rPr lang="en-US" dirty="0" smtClean="0">
                <a:latin typeface="TarzanaNarrow"/>
              </a:rPr>
              <a:t>&gt; </a:t>
            </a:r>
            <a:r>
              <a:rPr lang="pt-PT" dirty="0" smtClean="0">
                <a:latin typeface="TarzanaNarrow"/>
              </a:rPr>
              <a:t>uma sala de aula (onde poderia estar, </a:t>
            </a:r>
            <a:r>
              <a:rPr lang="pt-PT" dirty="0" smtClean="0">
                <a:solidFill>
                  <a:srgbClr val="FFC000"/>
                </a:solidFill>
                <a:latin typeface="TarzanaNarrow"/>
              </a:rPr>
              <a:t>ao mesmo tempo</a:t>
            </a:r>
            <a:r>
              <a:rPr lang="pt-PT" dirty="0" smtClean="0">
                <a:latin typeface="TarzanaNarrow"/>
              </a:rPr>
              <a:t>, as suas </a:t>
            </a:r>
            <a:r>
              <a:rPr lang="pt-PT" dirty="0" smtClean="0">
                <a:solidFill>
                  <a:srgbClr val="FFC000"/>
                </a:solidFill>
                <a:latin typeface="TarzanaNarrow"/>
              </a:rPr>
              <a:t>instalações para o café-convívio</a:t>
            </a:r>
            <a:r>
              <a:rPr lang="pt-PT" dirty="0" smtClean="0">
                <a:latin typeface="TarzanaNarrow"/>
              </a:rPr>
              <a:t>). 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FontTx/>
              <a:buNone/>
              <a:defRPr/>
            </a:pPr>
            <a:r>
              <a:rPr lang="pt-PT" dirty="0" smtClean="0">
                <a:latin typeface="TarzanaNarrow"/>
              </a:rPr>
              <a:t>	Tem que ser na cidade.</a:t>
            </a:r>
            <a:endParaRPr lang="sr-Latn-CS" dirty="0" smtClean="0">
              <a:latin typeface="TarzanaNarrow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"/>
              <a:defRPr/>
            </a:pPr>
            <a:r>
              <a:rPr lang="en-US" sz="2800" dirty="0" smtClean="0">
                <a:latin typeface="TarzanaNarrow" pitchFamily="34" charset="0"/>
              </a:rPr>
              <a:t>&gt; </a:t>
            </a:r>
            <a:r>
              <a:rPr lang="pt-PT" dirty="0" smtClean="0">
                <a:latin typeface="TarzanaNarrow"/>
              </a:rPr>
              <a:t>um membro da equipe (professor do programa)</a:t>
            </a:r>
            <a:endParaRPr lang="sr-Latn-CS" sz="2800" dirty="0" smtClean="0">
              <a:latin typeface="TarzanaNarrow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"/>
              <a:defRPr/>
            </a:pPr>
            <a:r>
              <a:rPr lang="en-US" sz="2800" dirty="0" smtClean="0">
                <a:latin typeface="TarzanaNarrow" pitchFamily="34" charset="0"/>
              </a:rPr>
              <a:t>&gt; </a:t>
            </a:r>
            <a:r>
              <a:rPr lang="en-US" dirty="0" smtClean="0">
                <a:latin typeface="TarzanaNarrow" pitchFamily="34" charset="0"/>
              </a:rPr>
              <a:t>Voluntários</a:t>
            </a:r>
            <a:r>
              <a:rPr lang="en-US" sz="2800" dirty="0" smtClean="0">
                <a:latin typeface="TarzanaNarrow" pitchFamily="34" charset="0"/>
              </a:rPr>
              <a:t/>
            </a:r>
            <a:br>
              <a:rPr lang="en-US" sz="2800" dirty="0" smtClean="0">
                <a:latin typeface="TarzanaNarrow" pitchFamily="34" charset="0"/>
              </a:rPr>
            </a:br>
            <a:r>
              <a:rPr lang="en-US" sz="2800" dirty="0" smtClean="0">
                <a:latin typeface="TarzanaNarrow" pitchFamily="34" charset="0"/>
              </a:rPr>
              <a:t>&gt; </a:t>
            </a:r>
            <a:r>
              <a:rPr lang="en-US" sz="2800" dirty="0" smtClean="0">
                <a:solidFill>
                  <a:srgbClr val="FFC000"/>
                </a:solidFill>
                <a:latin typeface="TarzanaNarrow" pitchFamily="34" charset="0"/>
              </a:rPr>
              <a:t>VOCÊ— o diretor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defRPr/>
            </a:pPr>
            <a:endParaRPr lang="en-US" sz="2400" dirty="0" smtClean="0">
              <a:latin typeface="TarzanaNarrow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22D4D-2F7A-42E7-88CD-B56FC0ECA96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900" dirty="0" smtClean="0">
                <a:latin typeface="TarzanaNarrow"/>
              </a:rPr>
              <a:t>4. N</a:t>
            </a:r>
            <a:r>
              <a:rPr lang="pt-PT" sz="3900" dirty="0" smtClean="0">
                <a:latin typeface="TarzanaNarrow"/>
              </a:rPr>
              <a:t>O QUE CONSISTE UM PROGRAMA DIA? </a:t>
            </a:r>
            <a:endParaRPr lang="en-US" sz="3900" dirty="0" smtClean="0">
              <a:latin typeface="TarzanaNarrow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5105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  <a:latin typeface="TarzanaNarrow" pitchFamily="34" charset="0"/>
              </a:rPr>
              <a:t>	</a:t>
            </a:r>
            <a:r>
              <a:rPr lang="pt-PT" sz="2950" dirty="0" smtClean="0">
                <a:solidFill>
                  <a:srgbClr val="FFC000"/>
                </a:solidFill>
                <a:latin typeface="TarzanaNarrow"/>
              </a:rPr>
              <a:t>Um programa Dia é constituído de elementos semelhantes aos de um programa residencial Desafio Jovem:</a:t>
            </a:r>
            <a:endParaRPr lang="en-US" sz="2950" dirty="0" smtClean="0">
              <a:solidFill>
                <a:schemeClr val="hlink"/>
              </a:solidFill>
              <a:latin typeface="Tarzana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800" dirty="0" smtClean="0">
              <a:solidFill>
                <a:schemeClr val="hlink"/>
              </a:solidFill>
              <a:latin typeface="Tarzana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  <a:defRPr/>
            </a:pPr>
            <a:r>
              <a:rPr lang="pt-PT" sz="2700" dirty="0" smtClean="0">
                <a:latin typeface="TarzanaNarrow"/>
              </a:rPr>
              <a:t>Programação diária estruturada</a:t>
            </a:r>
            <a:endParaRPr lang="sr-Latn-CS" sz="2700" dirty="0" smtClean="0">
              <a:latin typeface="Tarzana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  <a:defRPr/>
            </a:pPr>
            <a:r>
              <a:rPr lang="pt-PT" sz="2700" dirty="0" smtClean="0">
                <a:latin typeface="TarzanaNarrow"/>
              </a:rPr>
              <a:t>Currículo do Desafio Jovem</a:t>
            </a:r>
            <a:endParaRPr lang="sr-Latn-CS" sz="2700" dirty="0" smtClean="0">
              <a:latin typeface="Tarzana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  <a:defRPr/>
            </a:pPr>
            <a:r>
              <a:rPr lang="pt-PT" sz="2700" dirty="0" smtClean="0">
                <a:latin typeface="TarzanaNarrow"/>
              </a:rPr>
              <a:t>Grupos de “Living Free” - Vivendo Livremente (o Turning Point – o Ponto de Transformação</a:t>
            </a:r>
            <a:endParaRPr lang="sr-Latn-CS" sz="2700" dirty="0" smtClean="0">
              <a:latin typeface="Tarzana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  <a:defRPr/>
            </a:pPr>
            <a:r>
              <a:rPr lang="en-US" sz="2700" dirty="0" err="1" smtClean="0">
                <a:latin typeface="TarzanaNarrow" pitchFamily="34" charset="0"/>
              </a:rPr>
              <a:t>Aconselhamento</a:t>
            </a:r>
            <a:endParaRPr lang="sr-Latn-CS" sz="2700" dirty="0" smtClean="0">
              <a:latin typeface="Tarzana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  <a:defRPr/>
            </a:pPr>
            <a:r>
              <a:rPr lang="en-US" sz="2700" dirty="0" err="1" smtClean="0">
                <a:latin typeface="TarzanaNarrow" pitchFamily="34" charset="0"/>
              </a:rPr>
              <a:t>Atividades</a:t>
            </a:r>
            <a:r>
              <a:rPr lang="en-US" sz="2700" dirty="0" smtClean="0">
                <a:latin typeface="TarzanaNarrow" pitchFamily="34" charset="0"/>
              </a:rPr>
              <a:t> </a:t>
            </a:r>
            <a:r>
              <a:rPr lang="en-US" sz="2700" dirty="0" err="1" smtClean="0">
                <a:latin typeface="TarzanaNarrow" pitchFamily="34" charset="0"/>
              </a:rPr>
              <a:t>Sociais</a:t>
            </a:r>
            <a:endParaRPr lang="sr-Latn-CS" sz="2700" dirty="0" smtClean="0">
              <a:latin typeface="Tarzana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  <a:defRPr/>
            </a:pPr>
            <a:r>
              <a:rPr lang="en-US" sz="2700" dirty="0" err="1" smtClean="0">
                <a:latin typeface="TarzanaNarrow" pitchFamily="34" charset="0"/>
              </a:rPr>
              <a:t>Trabalho</a:t>
            </a:r>
            <a:endParaRPr lang="sr-Latn-CS" sz="2700" dirty="0" smtClean="0">
              <a:latin typeface="Tarzana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  <a:defRPr/>
            </a:pPr>
            <a:r>
              <a:rPr lang="pt-PT" sz="2700" dirty="0" smtClean="0">
                <a:latin typeface="TarzanaNarrow"/>
              </a:rPr>
              <a:t>Gráfico mensurável do progresso do aluno (O programa é dividido em fases)</a:t>
            </a:r>
            <a:endParaRPr lang="en-US" sz="2700" dirty="0" smtClean="0">
              <a:latin typeface="TarzanaNarrow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2800" dirty="0" smtClean="0">
              <a:latin typeface="Tarzana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067DE-75E9-41C9-A6FC-DFFB776EAF7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TarzanaNarrow"/>
              </a:rPr>
              <a:t>5. COM </a:t>
            </a:r>
            <a:r>
              <a:rPr lang="pt-PT" sz="4000" dirty="0" smtClean="0">
                <a:latin typeface="TarzanaNarrow"/>
              </a:rPr>
              <a:t>O QUÊ A PROGRAMAÇÃO DIÁRIA DO "PROGRAMA DIA“ SE PARECE? </a:t>
            </a:r>
            <a:endParaRPr lang="en-US" sz="4000" dirty="0" smtClean="0">
              <a:latin typeface="TarzanaNarrow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534400" cy="40386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sz="3000" dirty="0" smtClean="0">
                <a:latin typeface="TarzanaNarrow"/>
              </a:rPr>
              <a:t>Os alunos fazem o café da manhã em casa e são trazidos para o programa por alguém da família.</a:t>
            </a:r>
            <a:endParaRPr lang="en-US" sz="3000" dirty="0" smtClean="0">
              <a:latin typeface="TarzanaNarrow"/>
            </a:endParaRPr>
          </a:p>
          <a:p>
            <a:pPr eaLnBrk="1" hangingPunct="1">
              <a:buFont typeface="+mj-lt"/>
              <a:buAutoNum type="alphaUcPeriod"/>
              <a:defRPr/>
            </a:pPr>
            <a:endParaRPr lang="en-US" sz="3000" dirty="0" smtClean="0">
              <a:latin typeface="TarzanaNarrow"/>
            </a:endParaRPr>
          </a:p>
          <a:p>
            <a:pPr marL="514350" indent="-514350" eaLnBrk="1" hangingPunct="1">
              <a:buFont typeface="+mj-lt"/>
              <a:buAutoNum type="alphaUcPeriod"/>
              <a:defRPr/>
            </a:pPr>
            <a:r>
              <a:rPr lang="pt-PT" sz="3000" dirty="0" smtClean="0">
                <a:latin typeface="TarzanaNarrow"/>
              </a:rPr>
              <a:t>O horário do encontro </a:t>
            </a:r>
            <a:r>
              <a:rPr lang="pt-PT" sz="3000" u="sng" dirty="0" smtClean="0">
                <a:solidFill>
                  <a:srgbClr val="FFC000"/>
                </a:solidFill>
                <a:latin typeface="TarzanaNarrow"/>
              </a:rPr>
              <a:t>não deve ser muito cedo, mas também não deve ser muito tarde! Sugerimos começar às 8:00 ou 9:00 horas da manhã.</a:t>
            </a:r>
            <a:endParaRPr lang="en-US" sz="3000" u="sng" dirty="0" smtClean="0">
              <a:solidFill>
                <a:schemeClr val="hlink"/>
              </a:solidFill>
              <a:latin typeface="Tarzana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E9DCD-657B-425C-88CF-27B2E7B60C7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300" dirty="0" smtClean="0">
                <a:solidFill>
                  <a:srgbClr val="FFC000"/>
                </a:solidFill>
                <a:latin typeface="TarzanaNarrow"/>
              </a:rPr>
              <a:t>C. </a:t>
            </a:r>
            <a:r>
              <a:rPr lang="pt-PT" sz="3300" dirty="0" smtClean="0">
                <a:solidFill>
                  <a:srgbClr val="FFC000"/>
                </a:solidFill>
                <a:latin typeface="TarzanaNarrow"/>
              </a:rPr>
              <a:t>Amostra de uma PROGRAMAÇÃO DIÁRIA</a:t>
            </a:r>
            <a:endParaRPr lang="en-US" sz="3300" dirty="0" smtClean="0">
              <a:solidFill>
                <a:srgbClr val="FFC000"/>
              </a:solidFill>
              <a:latin typeface="TarzanaNarrow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696200" cy="4495800"/>
          </a:xfrm>
        </p:spPr>
        <p:txBody>
          <a:bodyPr/>
          <a:lstStyle/>
          <a:p>
            <a:pPr marL="609600" indent="-609600" eaLnBrk="1" hangingPunct="1">
              <a:buSzTx/>
              <a:buFont typeface="Wingdings" pitchFamily="2" charset="2"/>
              <a:buAutoNum type="arabicPeriod"/>
              <a:defRPr/>
            </a:pPr>
            <a:r>
              <a:rPr lang="pt-PT" dirty="0" smtClean="0">
                <a:latin typeface="TarzanaNarrow"/>
              </a:rPr>
              <a:t>Horário de chegada = 30 minutos hora do café</a:t>
            </a:r>
            <a:endParaRPr lang="en-US" dirty="0" smtClean="0">
              <a:latin typeface="TarzanaNarrow"/>
            </a:endParaRPr>
          </a:p>
          <a:p>
            <a:pPr marL="609600" indent="-6096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dirty="0" smtClean="0">
                <a:latin typeface="TarzanaNarrow"/>
              </a:rPr>
              <a:t>30 </a:t>
            </a:r>
            <a:r>
              <a:rPr lang="en-US" dirty="0" err="1" smtClean="0">
                <a:latin typeface="TarzanaNarrow"/>
              </a:rPr>
              <a:t>minutos</a:t>
            </a:r>
            <a:r>
              <a:rPr lang="en-US" dirty="0" smtClean="0">
                <a:latin typeface="TarzanaNarrow"/>
              </a:rPr>
              <a:t> - </a:t>
            </a:r>
            <a:r>
              <a:rPr lang="pt-PT" dirty="0" smtClean="0">
                <a:latin typeface="TarzanaNarrow"/>
              </a:rPr>
              <a:t>oração da manhã</a:t>
            </a:r>
            <a:endParaRPr lang="en-US" dirty="0" smtClean="0">
              <a:latin typeface="TarzanaNarrow"/>
            </a:endParaRPr>
          </a:p>
          <a:p>
            <a:pPr marL="609600" indent="-609600" eaLnBrk="1" hangingPunct="1">
              <a:buSzTx/>
              <a:buFont typeface="Wingdings" pitchFamily="2" charset="2"/>
              <a:buAutoNum type="arabicPeriod"/>
              <a:defRPr/>
            </a:pPr>
            <a:r>
              <a:rPr lang="pt-PT" dirty="0" smtClean="0">
                <a:latin typeface="TarzanaNarrow"/>
              </a:rPr>
              <a:t>Aulas / aconselhamento / "A Hora da luz" (1 ½ - 2 horas)</a:t>
            </a:r>
            <a:endParaRPr lang="en-US" dirty="0" smtClean="0">
              <a:latin typeface="TarzanaNarrow"/>
            </a:endParaRPr>
          </a:p>
          <a:p>
            <a:pPr marL="609600" indent="-609600" eaLnBrk="1" hangingPunct="1">
              <a:buSzTx/>
              <a:buFont typeface="Wingdings" pitchFamily="2" charset="2"/>
              <a:buAutoNum type="arabicPeriod"/>
              <a:defRPr/>
            </a:pPr>
            <a:r>
              <a:rPr lang="pt-BR" dirty="0" smtClean="0">
                <a:latin typeface="TarzanaNarrow"/>
              </a:rPr>
              <a:t>Pausa</a:t>
            </a:r>
            <a:endParaRPr lang="sr-Latn-CS" dirty="0" smtClean="0">
              <a:latin typeface="TarzanaNarrow" pitchFamily="34" charset="0"/>
            </a:endParaRPr>
          </a:p>
          <a:p>
            <a:pPr marL="609600" indent="-609600" eaLnBrk="1" hangingPunct="1">
              <a:buSzTx/>
              <a:buFont typeface="Wingdings" pitchFamily="2" charset="2"/>
              <a:buAutoNum type="arabicPeriod"/>
              <a:defRPr/>
            </a:pPr>
            <a:r>
              <a:rPr lang="pt-PT" dirty="0" smtClean="0">
                <a:latin typeface="TarzanaNarrow"/>
              </a:rPr>
              <a:t>Almoço (eles trazem almoço embalado de casa)</a:t>
            </a:r>
            <a:endParaRPr lang="en-US" dirty="0" smtClean="0">
              <a:latin typeface="Tarzana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969F2-7A18-4B20-A17E-90B00AD7CCA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34400" cy="4495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SzTx/>
              <a:buFont typeface="Wingdings" pitchFamily="2" charset="2"/>
              <a:buAutoNum type="arabicPeriod" startAt="6"/>
              <a:defRPr/>
            </a:pPr>
            <a:r>
              <a:rPr lang="sr-Latn-CS" sz="2800" dirty="0" smtClean="0">
                <a:latin typeface="TarzanaNarrow" pitchFamily="34" charset="0"/>
              </a:rPr>
              <a:t> </a:t>
            </a:r>
            <a:r>
              <a:rPr lang="pt-BR" sz="2800" dirty="0" smtClean="0">
                <a:latin typeface="TarzanaNarrow" pitchFamily="34" charset="0"/>
              </a:rPr>
              <a:t>T</a:t>
            </a:r>
            <a:r>
              <a:rPr lang="pt-BR" dirty="0" smtClean="0">
                <a:latin typeface="TarzanaNarrow" pitchFamily="34" charset="0"/>
              </a:rPr>
              <a:t>arde</a:t>
            </a:r>
            <a:r>
              <a:rPr lang="en-US" dirty="0" smtClean="0">
                <a:latin typeface="TarzanaNarrow" pitchFamily="34" charset="0"/>
              </a:rPr>
              <a:t>:</a:t>
            </a:r>
            <a:r>
              <a:rPr lang="en-US" sz="2400" dirty="0" smtClean="0">
                <a:latin typeface="TarzanaNarrow" pitchFamily="34" charset="0"/>
              </a:rPr>
              <a:t> 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pt-PT" sz="2500" dirty="0" smtClean="0">
                <a:latin typeface="TarzanaNarrow"/>
              </a:rPr>
              <a:t>trabalho (limpeza do escritório / jardinagem /</a:t>
            </a:r>
            <a:br>
              <a:rPr lang="pt-PT" sz="2500" dirty="0" smtClean="0">
                <a:latin typeface="TarzanaNarrow"/>
              </a:rPr>
            </a:br>
            <a:r>
              <a:rPr lang="pt-PT" sz="2500" dirty="0" smtClean="0">
                <a:latin typeface="TarzanaNarrow"/>
              </a:rPr>
              <a:t>trabalhos administrativos de pequeno porte)</a:t>
            </a:r>
            <a:endParaRPr lang="en-US" sz="2500" dirty="0" smtClean="0">
              <a:latin typeface="TarzanaNarrow"/>
            </a:endParaRP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pt-PT" sz="2500" dirty="0" smtClean="0">
                <a:latin typeface="TarzanaNarrow"/>
              </a:rPr>
              <a:t>terapia criativa (aquarelas, escrita criativa, música)</a:t>
            </a:r>
            <a:endParaRPr lang="en-US" sz="2500" dirty="0" smtClean="0">
              <a:latin typeface="TarzanaNarrow"/>
            </a:endParaRP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500" dirty="0" err="1" smtClean="0">
                <a:latin typeface="TarzanaNarrow" pitchFamily="34" charset="0"/>
              </a:rPr>
              <a:t>Atividades</a:t>
            </a:r>
            <a:r>
              <a:rPr lang="en-US" sz="2500" dirty="0" smtClean="0">
                <a:latin typeface="TarzanaNarrow" pitchFamily="34" charset="0"/>
              </a:rPr>
              <a:t> </a:t>
            </a:r>
            <a:r>
              <a:rPr lang="en-US" sz="2500" dirty="0" err="1" smtClean="0">
                <a:latin typeface="TarzanaNarrow" pitchFamily="34" charset="0"/>
              </a:rPr>
              <a:t>sociais</a:t>
            </a:r>
            <a:r>
              <a:rPr lang="en-US" sz="2500" dirty="0" smtClean="0">
                <a:latin typeface="TarzanaNarrow" pitchFamily="34" charset="0"/>
              </a:rPr>
              <a:t>:</a:t>
            </a:r>
          </a:p>
          <a:p>
            <a:pPr marL="2209800" lvl="4" indent="-381000" eaLnBrk="1" hangingPunct="1">
              <a:lnSpc>
                <a:spcPct val="80000"/>
              </a:lnSpc>
              <a:defRPr/>
            </a:pPr>
            <a:r>
              <a:rPr lang="en-US" sz="2500" dirty="0" err="1" smtClean="0">
                <a:solidFill>
                  <a:schemeClr val="tx2"/>
                </a:solidFill>
                <a:latin typeface="TarzanaNarrow" pitchFamily="34" charset="0"/>
              </a:rPr>
              <a:t>jogos</a:t>
            </a:r>
            <a:endParaRPr lang="en-US" sz="2500" dirty="0" smtClean="0">
              <a:solidFill>
                <a:schemeClr val="tx2"/>
              </a:solidFill>
              <a:latin typeface="TarzanaNarrow" pitchFamily="34" charset="0"/>
            </a:endParaRPr>
          </a:p>
          <a:p>
            <a:pPr marL="2209800" lvl="4" indent="-381000" eaLnBrk="1" hangingPunct="1">
              <a:lnSpc>
                <a:spcPct val="80000"/>
              </a:lnSpc>
              <a:defRPr/>
            </a:pPr>
            <a:r>
              <a:rPr lang="en-US" sz="2500" dirty="0" err="1" smtClean="0">
                <a:solidFill>
                  <a:schemeClr val="tx2"/>
                </a:solidFill>
                <a:latin typeface="TarzanaNarrow" pitchFamily="34" charset="0"/>
              </a:rPr>
              <a:t>lição</a:t>
            </a:r>
            <a:r>
              <a:rPr lang="en-US" sz="2500" dirty="0" smtClean="0">
                <a:solidFill>
                  <a:schemeClr val="tx2"/>
                </a:solidFill>
                <a:latin typeface="TarzanaNarrow" pitchFamily="34" charset="0"/>
              </a:rPr>
              <a:t> de casa</a:t>
            </a:r>
          </a:p>
          <a:p>
            <a:pPr marL="2209800" lvl="4" indent="-381000" eaLnBrk="1" hangingPunct="1">
              <a:lnSpc>
                <a:spcPct val="80000"/>
              </a:lnSpc>
              <a:defRPr/>
            </a:pPr>
            <a:r>
              <a:rPr lang="en-US" sz="2500" dirty="0" err="1" smtClean="0">
                <a:solidFill>
                  <a:schemeClr val="tx2"/>
                </a:solidFill>
                <a:latin typeface="TarzanaNarrow" pitchFamily="34" charset="0"/>
              </a:rPr>
              <a:t>leitura</a:t>
            </a:r>
            <a:r>
              <a:rPr lang="en-US" sz="2500" dirty="0" smtClean="0">
                <a:solidFill>
                  <a:schemeClr val="tx2"/>
                </a:solidFill>
                <a:latin typeface="TarzanaNarrow" pitchFamily="34" charset="0"/>
              </a:rPr>
              <a:t> </a:t>
            </a:r>
          </a:p>
          <a:p>
            <a:pPr marL="2209800" lvl="4" indent="-381000" eaLnBrk="1" hangingPunct="1">
              <a:lnSpc>
                <a:spcPct val="80000"/>
              </a:lnSpc>
              <a:defRPr/>
            </a:pPr>
            <a:r>
              <a:rPr lang="pt-PT" sz="2500" dirty="0" smtClean="0"/>
              <a:t>visita a algum lugar cuidadosamente escolhido como igreja / parque, etc.</a:t>
            </a:r>
            <a:endParaRPr lang="en-US" sz="2500" dirty="0" smtClean="0">
              <a:solidFill>
                <a:schemeClr val="tx2"/>
              </a:solidFill>
              <a:latin typeface="TarzanaNarrow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pt-PT" sz="2500" dirty="0" smtClean="0"/>
              <a:t>Momento de adoração do aluno e oração.</a:t>
            </a:r>
            <a:endParaRPr lang="sr-Latn-CS" sz="2500" dirty="0" smtClean="0">
              <a:latin typeface="TarzanaNarrow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>
              <a:latin typeface="Tarzana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600" dirty="0" smtClean="0">
                <a:latin typeface="TarzanaNarrow" pitchFamily="34" charset="0"/>
              </a:rPr>
              <a:t>	</a:t>
            </a:r>
            <a:endParaRPr lang="en-US" sz="2600" dirty="0" smtClean="0">
              <a:solidFill>
                <a:schemeClr val="hlink"/>
              </a:solidFill>
              <a:latin typeface="TarzanaNarrow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TarzanaNarrow" pitchFamily="34" charset="0"/>
              </a:rPr>
              <a:t/>
            </a:r>
            <a:br>
              <a:rPr lang="en-US" sz="4000" smtClean="0">
                <a:latin typeface="TarzanaNarrow" pitchFamily="34" charset="0"/>
              </a:rPr>
            </a:br>
            <a:r>
              <a:rPr lang="en-US" sz="4000" smtClean="0">
                <a:latin typeface="TarzanaNarrow" pitchFamily="34" charset="0"/>
              </a:rPr>
              <a:t/>
            </a:r>
            <a:br>
              <a:rPr lang="en-US" sz="4000" smtClean="0">
                <a:latin typeface="TarzanaNarrow" pitchFamily="34" charset="0"/>
              </a:rPr>
            </a:br>
            <a:r>
              <a:rPr lang="en-US" sz="4000" smtClean="0">
                <a:latin typeface="TarzanaNarrow" pitchFamily="34" charset="0"/>
              </a:rPr>
              <a:t/>
            </a:r>
            <a:br>
              <a:rPr lang="en-US" sz="4000" smtClean="0">
                <a:latin typeface="TarzanaNarrow" pitchFamily="34" charset="0"/>
              </a:rPr>
            </a:br>
            <a:endParaRPr lang="en-US" sz="4000" smtClean="0">
              <a:latin typeface="Tarzana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7EC4C-C70D-45E7-81AC-96FE1FD800C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T515.01          9-2009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3810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3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C. </a:t>
            </a:r>
            <a:r>
              <a:rPr lang="pt-PT" sz="3300" dirty="0">
                <a:solidFill>
                  <a:srgbClr val="FFC000"/>
                </a:solidFill>
                <a:latin typeface="TarzanaNarrow"/>
              </a:rPr>
              <a:t>Amostra de uma PROGRAMAÇÃO DIÁRIA</a:t>
            </a:r>
            <a:endParaRPr lang="en-US" sz="33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4ad56386a1bf69cb064bbbd491c45b279a867ce"/>
</p:tagLst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rzana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rzanaNarrow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1164</TotalTime>
  <Words>1311</Words>
  <Application>Microsoft Office PowerPoint</Application>
  <PresentationFormat>On-screen Show (4:3)</PresentationFormat>
  <Paragraphs>182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TarzanaNarrow</vt:lpstr>
      <vt:lpstr>Arial</vt:lpstr>
      <vt:lpstr>Tahoma</vt:lpstr>
      <vt:lpstr>Wingdings</vt:lpstr>
      <vt:lpstr>Times New Roman</vt:lpstr>
      <vt:lpstr>Slit</vt:lpstr>
      <vt:lpstr>PROGRAMA DIA WORKSHOP  por Svetlana Ivanovic Teen Challenge Serbia (Desafio Jovem – Sérvia)   A equipe do Curso de Treinamento do Desafio Jovem T515.01 iTeenChallenge.org</vt:lpstr>
      <vt:lpstr>1. O que é exatamente um Programa Dia? </vt:lpstr>
      <vt:lpstr>2. QUAIS SÃO AS PRINCIPAIS RAZÕES PARA INICIAR UM PROGRAMA DIA? </vt:lpstr>
      <vt:lpstr>2. QUAIS SÃO AS PRINCIPAIS RAZÕES PARA INICIAR UM PROGRAMA DIA? </vt:lpstr>
      <vt:lpstr>3. O que precisamos para iniciar um programa DIA? </vt:lpstr>
      <vt:lpstr>4. NO QUE CONSISTE UM PROGRAMA DIA? </vt:lpstr>
      <vt:lpstr>5. COM O QUÊ A PROGRAMAÇÃO DIÁRIA DO "PROGRAMA DIA“ SE PARECE? </vt:lpstr>
      <vt:lpstr>C. Amostra de uma PROGRAMAÇÃO DIÁRIA</vt:lpstr>
      <vt:lpstr>   </vt:lpstr>
      <vt:lpstr>   </vt:lpstr>
      <vt:lpstr>6. COMO SE APRESENTA A programação semanal DO PROGRAMA DIA?</vt:lpstr>
      <vt:lpstr>7.  PROGRAMAÇÃO PARA O FINAL DE SEMANA</vt:lpstr>
      <vt:lpstr>8. USANDO VOLUNTÁRIOS</vt:lpstr>
      <vt:lpstr>9. Entrevistando potenciais alunos</vt:lpstr>
      <vt:lpstr>9. Entrevistando potenciais alunos</vt:lpstr>
      <vt:lpstr>10. Entrevista com os pais / cônjuge / AMIGOS</vt:lpstr>
      <vt:lpstr>11. Quais são os pontos fracos de um programa dia? </vt:lpstr>
      <vt:lpstr>12. QUAIS SÃO OS PERIGOS DO PROGRAMA DIA? </vt:lpstr>
      <vt:lpstr>13. Quem não pode ser admitido?</vt:lpstr>
      <vt:lpstr>14. SUCESSO DO PROGRAMA DIA NA SÉRVIA</vt:lpstr>
      <vt:lpstr>PowerPoint Presentation</vt:lpstr>
      <vt:lpstr>DRAGO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Cecino predavanje</dc:title>
  <dc:creator>Shoministrator</dc:creator>
  <cp:lastModifiedBy>Gregg</cp:lastModifiedBy>
  <cp:revision>97</cp:revision>
  <dcterms:created xsi:type="dcterms:W3CDTF">2007-05-18T08:35:34Z</dcterms:created>
  <dcterms:modified xsi:type="dcterms:W3CDTF">2012-11-11T16:56:35Z</dcterms:modified>
</cp:coreProperties>
</file>