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sldIdLst>
    <p:sldId id="256" r:id="rId2"/>
    <p:sldId id="380" r:id="rId3"/>
    <p:sldId id="353" r:id="rId4"/>
    <p:sldId id="354" r:id="rId5"/>
    <p:sldId id="328" r:id="rId6"/>
    <p:sldId id="350" r:id="rId7"/>
    <p:sldId id="258" r:id="rId8"/>
    <p:sldId id="349" r:id="rId9"/>
    <p:sldId id="355" r:id="rId10"/>
    <p:sldId id="320" r:id="rId11"/>
    <p:sldId id="321" r:id="rId12"/>
    <p:sldId id="356" r:id="rId13"/>
    <p:sldId id="357" r:id="rId14"/>
    <p:sldId id="359" r:id="rId15"/>
    <p:sldId id="333" r:id="rId16"/>
    <p:sldId id="360" r:id="rId17"/>
    <p:sldId id="361" r:id="rId18"/>
    <p:sldId id="326" r:id="rId19"/>
    <p:sldId id="334" r:id="rId20"/>
    <p:sldId id="263" r:id="rId21"/>
    <p:sldId id="264" r:id="rId22"/>
    <p:sldId id="265" r:id="rId23"/>
    <p:sldId id="266" r:id="rId24"/>
    <p:sldId id="267" r:id="rId25"/>
    <p:sldId id="269" r:id="rId26"/>
    <p:sldId id="270" r:id="rId27"/>
    <p:sldId id="271" r:id="rId28"/>
    <p:sldId id="272" r:id="rId29"/>
    <p:sldId id="363" r:id="rId30"/>
    <p:sldId id="365" r:id="rId31"/>
    <p:sldId id="364" r:id="rId32"/>
    <p:sldId id="323" r:id="rId33"/>
    <p:sldId id="324" r:id="rId34"/>
    <p:sldId id="325" r:id="rId35"/>
    <p:sldId id="329" r:id="rId36"/>
    <p:sldId id="330" r:id="rId37"/>
    <p:sldId id="331" r:id="rId38"/>
    <p:sldId id="332" r:id="rId39"/>
    <p:sldId id="366" r:id="rId40"/>
    <p:sldId id="367" r:id="rId41"/>
    <p:sldId id="368" r:id="rId42"/>
    <p:sldId id="335" r:id="rId43"/>
    <p:sldId id="369" r:id="rId44"/>
    <p:sldId id="337" r:id="rId45"/>
    <p:sldId id="345" r:id="rId46"/>
    <p:sldId id="348" r:id="rId47"/>
    <p:sldId id="374" r:id="rId48"/>
    <p:sldId id="375" r:id="rId49"/>
    <p:sldId id="376" r:id="rId50"/>
    <p:sldId id="378" r:id="rId51"/>
    <p:sldId id="286" r:id="rId52"/>
    <p:sldId id="343" r:id="rId53"/>
    <p:sldId id="344" r:id="rId54"/>
    <p:sldId id="339" r:id="rId55"/>
    <p:sldId id="340" r:id="rId56"/>
    <p:sldId id="341" r:id="rId57"/>
    <p:sldId id="381" r:id="rId58"/>
    <p:sldId id="377" r:id="rId59"/>
    <p:sldId id="379" r:id="rId60"/>
  </p:sldIdLst>
  <p:sldSz cx="12192000" cy="6858000"/>
  <p:notesSz cx="6858000" cy="9144000"/>
  <p:defaultTex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48" autoAdjust="0"/>
    <p:restoredTop sz="90896" autoAdjust="0"/>
  </p:normalViewPr>
  <p:slideViewPr>
    <p:cSldViewPr>
      <p:cViewPr>
        <p:scale>
          <a:sx n="66" d="100"/>
          <a:sy n="66" d="100"/>
        </p:scale>
        <p:origin x="-72" y="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05402-647F-49CF-904F-54AA2880624F}" type="datetimeFigureOut">
              <a:rPr lang="en-US" smtClean="0"/>
              <a:t>12/6/2017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E4404-5AE8-4357-9F89-872265F80ECA}" type="slidenum">
              <a:rPr lang="en-US" smtClean="0"/>
              <a:t>‹#›</a:t>
            </a:fld>
            <a:endParaRPr lang="en-US"/>
          </a:p>
        </p:txBody>
      </p:sp>
    </p:spTree>
    <p:extLst>
      <p:ext uri="{BB962C8B-B14F-4D97-AF65-F5344CB8AC3E}">
        <p14:creationId xmlns:p14="http://schemas.microsoft.com/office/powerpoint/2010/main" val="172061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1100667" cy="6858000"/>
          </a:xfrm>
          <a:prstGeom prst="rect">
            <a:avLst/>
          </a:prstGeom>
          <a:solidFill>
            <a:schemeClr val="tx2">
              <a:alpha val="50195"/>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endParaRPr kumimoji="1" lang="en-US" altLang="en-US" sz="2400">
              <a:effectLst/>
            </a:endParaRPr>
          </a:p>
        </p:txBody>
      </p:sp>
      <p:sp>
        <p:nvSpPr>
          <p:cNvPr id="5" name="Rectangle 8"/>
          <p:cNvSpPr>
            <a:spLocks noChangeArrowheads="1"/>
          </p:cNvSpPr>
          <p:nvPr/>
        </p:nvSpPr>
        <p:spPr bwMode="ltGray">
          <a:xfrm>
            <a:off x="1" y="3543300"/>
            <a:ext cx="4457700" cy="122238"/>
          </a:xfrm>
          <a:prstGeom prst="rect">
            <a:avLst/>
          </a:prstGeom>
          <a:solidFill>
            <a:schemeClr val="bg2">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endParaRPr kumimoji="1" lang="en-US" altLang="en-US" sz="2400">
              <a:effectLst/>
            </a:endParaRPr>
          </a:p>
        </p:txBody>
      </p:sp>
      <p:sp>
        <p:nvSpPr>
          <p:cNvPr id="3075" name="Rectangle 3"/>
          <p:cNvSpPr>
            <a:spLocks noGrp="1" noChangeArrowheads="1"/>
          </p:cNvSpPr>
          <p:nvPr>
            <p:ph type="ctrTitle"/>
          </p:nvPr>
        </p:nvSpPr>
        <p:spPr>
          <a:xfrm>
            <a:off x="1320800" y="1171576"/>
            <a:ext cx="9956800" cy="210502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6600">
                <a:solidFill>
                  <a:srgbClr val="CCFFFF"/>
                </a:solidFill>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930400" y="3886200"/>
            <a:ext cx="8534400" cy="1752600"/>
          </a:xfrm>
        </p:spPr>
        <p:txBody>
          <a:bodyPr/>
          <a:lstStyle>
            <a:lvl1pPr marL="0" indent="0" algn="ctr">
              <a:buFont typeface="Wingdings" pitchFamily="2" charset="2"/>
              <a:buNone/>
              <a:defRPr sz="4000">
                <a:solidFill>
                  <a:srgbClr val="CCECFF"/>
                </a:solidFill>
              </a:defRPr>
            </a:lvl1pPr>
          </a:lstStyle>
          <a:p>
            <a:pPr lvl="0"/>
            <a:r>
              <a:rPr lang="en-US" noProof="0" smtClean="0"/>
              <a:t>Click to edit Master subtitle style</a:t>
            </a:r>
          </a:p>
        </p:txBody>
      </p:sp>
      <p:sp>
        <p:nvSpPr>
          <p:cNvPr id="6" name="Rectangle 5"/>
          <p:cNvSpPr>
            <a:spLocks noGrp="1" noChangeArrowheads="1"/>
          </p:cNvSpPr>
          <p:nvPr>
            <p:ph type="dt" sz="half" idx="10"/>
          </p:nvPr>
        </p:nvSpPr>
        <p:spPr>
          <a:xfrm>
            <a:off x="1117600" y="6248400"/>
            <a:ext cx="2336800" cy="457200"/>
          </a:xfrm>
        </p:spPr>
        <p:txBody>
          <a:bodyPr/>
          <a:lstStyle>
            <a:lvl1pPr>
              <a:defRPr smtClean="0">
                <a:solidFill>
                  <a:srgbClr val="CCECFF"/>
                </a:solidFill>
              </a:defRPr>
            </a:lvl1pPr>
          </a:lstStyle>
          <a:p>
            <a:pPr>
              <a:defRPr/>
            </a:pPr>
            <a:endParaRPr lang="en-US"/>
          </a:p>
        </p:txBody>
      </p:sp>
      <p:sp>
        <p:nvSpPr>
          <p:cNvPr id="7" name="Rectangle 6"/>
          <p:cNvSpPr>
            <a:spLocks noGrp="1" noChangeArrowheads="1"/>
          </p:cNvSpPr>
          <p:nvPr>
            <p:ph type="ftr" sz="quarter" idx="11"/>
          </p:nvPr>
        </p:nvSpPr>
        <p:spPr>
          <a:xfrm>
            <a:off x="4368800" y="6248400"/>
            <a:ext cx="3860800" cy="457200"/>
          </a:xfrm>
        </p:spPr>
        <p:txBody>
          <a:bodyPr/>
          <a:lstStyle>
            <a:lvl1pPr>
              <a:defRPr smtClean="0">
                <a:solidFill>
                  <a:srgbClr val="CCECFF"/>
                </a:solidFill>
              </a:defRPr>
            </a:lvl1pPr>
          </a:lstStyle>
          <a:p>
            <a:pPr>
              <a:defRPr/>
            </a:pPr>
            <a:endParaRPr lang="en-US"/>
          </a:p>
        </p:txBody>
      </p:sp>
      <p:sp>
        <p:nvSpPr>
          <p:cNvPr id="8" name="Rectangle 7"/>
          <p:cNvSpPr>
            <a:spLocks noGrp="1" noChangeArrowheads="1"/>
          </p:cNvSpPr>
          <p:nvPr>
            <p:ph type="sldNum" sz="quarter" idx="12"/>
          </p:nvPr>
        </p:nvSpPr>
        <p:spPr>
          <a:xfrm>
            <a:off x="9245600" y="6248400"/>
            <a:ext cx="2540000" cy="457200"/>
          </a:xfrm>
        </p:spPr>
        <p:txBody>
          <a:bodyPr/>
          <a:lstStyle>
            <a:lvl1pPr>
              <a:defRPr smtClean="0">
                <a:solidFill>
                  <a:srgbClr val="CCECFF"/>
                </a:solidFill>
              </a:defRPr>
            </a:lvl1pPr>
          </a:lstStyle>
          <a:p>
            <a:pPr>
              <a:defRPr/>
            </a:pPr>
            <a:fld id="{81450545-1157-4928-BDD7-B2D8D8AEC039}" type="slidenum">
              <a:rPr lang="en-US"/>
              <a:pPr>
                <a:defRPr/>
              </a:pPr>
              <a:t>‹#›</a:t>
            </a:fld>
            <a:endParaRPr lang="en-US"/>
          </a:p>
        </p:txBody>
      </p:sp>
    </p:spTree>
    <p:extLst>
      <p:ext uri="{BB962C8B-B14F-4D97-AF65-F5344CB8AC3E}">
        <p14:creationId xmlns:p14="http://schemas.microsoft.com/office/powerpoint/2010/main" val="197681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36358C-937C-4128-8FF2-C40FE9B89D16}" type="slidenum">
              <a:rPr lang="en-US"/>
              <a:pPr>
                <a:defRPr/>
              </a:pPr>
              <a:t>‹#›</a:t>
            </a:fld>
            <a:endParaRPr lang="en-US"/>
          </a:p>
        </p:txBody>
      </p:sp>
    </p:spTree>
    <p:extLst>
      <p:ext uri="{BB962C8B-B14F-4D97-AF65-F5344CB8AC3E}">
        <p14:creationId xmlns:p14="http://schemas.microsoft.com/office/powerpoint/2010/main" val="9393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457200"/>
            <a:ext cx="27432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8026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0B785-84C1-42B3-B6C1-4D9EA2101877}" type="slidenum">
              <a:rPr lang="en-US"/>
              <a:pPr>
                <a:defRPr/>
              </a:pPr>
              <a:t>‹#›</a:t>
            </a:fld>
            <a:endParaRPr lang="en-US"/>
          </a:p>
        </p:txBody>
      </p:sp>
    </p:spTree>
    <p:extLst>
      <p:ext uri="{BB962C8B-B14F-4D97-AF65-F5344CB8AC3E}">
        <p14:creationId xmlns:p14="http://schemas.microsoft.com/office/powerpoint/2010/main" val="1754321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0E8F32-93D9-4D9A-B4CD-0C948AF6FEB7}" type="slidenum">
              <a:rPr lang="en-US"/>
              <a:pPr>
                <a:defRPr/>
              </a:pPr>
              <a:t>‹#›</a:t>
            </a:fld>
            <a:endParaRPr lang="en-US"/>
          </a:p>
        </p:txBody>
      </p:sp>
    </p:spTree>
    <p:extLst>
      <p:ext uri="{BB962C8B-B14F-4D97-AF65-F5344CB8AC3E}">
        <p14:creationId xmlns:p14="http://schemas.microsoft.com/office/powerpoint/2010/main" val="1839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CD351D-B722-44C3-A36F-9F467730C5D5}" type="slidenum">
              <a:rPr lang="en-US"/>
              <a:pPr>
                <a:defRPr/>
              </a:pPr>
              <a:t>‹#›</a:t>
            </a:fld>
            <a:endParaRPr lang="en-US"/>
          </a:p>
        </p:txBody>
      </p:sp>
    </p:spTree>
    <p:extLst>
      <p:ext uri="{BB962C8B-B14F-4D97-AF65-F5344CB8AC3E}">
        <p14:creationId xmlns:p14="http://schemas.microsoft.com/office/powerpoint/2010/main" val="167766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AF50B1-E4F7-47DD-A94C-83F1AA81708E}" type="slidenum">
              <a:rPr lang="en-US"/>
              <a:pPr>
                <a:defRPr/>
              </a:pPr>
              <a:t>‹#›</a:t>
            </a:fld>
            <a:endParaRPr lang="en-US"/>
          </a:p>
        </p:txBody>
      </p:sp>
    </p:spTree>
    <p:extLst>
      <p:ext uri="{BB962C8B-B14F-4D97-AF65-F5344CB8AC3E}">
        <p14:creationId xmlns:p14="http://schemas.microsoft.com/office/powerpoint/2010/main" val="173377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841507-992D-4D6F-B48B-3EA6B6C0FE7D}" type="slidenum">
              <a:rPr lang="en-US"/>
              <a:pPr>
                <a:defRPr/>
              </a:pPr>
              <a:t>‹#›</a:t>
            </a:fld>
            <a:endParaRPr lang="en-US"/>
          </a:p>
        </p:txBody>
      </p:sp>
    </p:spTree>
    <p:extLst>
      <p:ext uri="{BB962C8B-B14F-4D97-AF65-F5344CB8AC3E}">
        <p14:creationId xmlns:p14="http://schemas.microsoft.com/office/powerpoint/2010/main" val="340355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5E052F-23E3-40F2-917D-1C2D910DEEF7}" type="slidenum">
              <a:rPr lang="en-US"/>
              <a:pPr>
                <a:defRPr/>
              </a:pPr>
              <a:t>‹#›</a:t>
            </a:fld>
            <a:endParaRPr lang="en-US"/>
          </a:p>
        </p:txBody>
      </p:sp>
    </p:spTree>
    <p:extLst>
      <p:ext uri="{BB962C8B-B14F-4D97-AF65-F5344CB8AC3E}">
        <p14:creationId xmlns:p14="http://schemas.microsoft.com/office/powerpoint/2010/main" val="172083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33797D-42E9-48B1-9598-63B841337BC9}" type="slidenum">
              <a:rPr lang="en-US"/>
              <a:pPr>
                <a:defRPr/>
              </a:pPr>
              <a:t>‹#›</a:t>
            </a:fld>
            <a:endParaRPr lang="en-US"/>
          </a:p>
        </p:txBody>
      </p:sp>
    </p:spTree>
    <p:extLst>
      <p:ext uri="{BB962C8B-B14F-4D97-AF65-F5344CB8AC3E}">
        <p14:creationId xmlns:p14="http://schemas.microsoft.com/office/powerpoint/2010/main" val="233391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05AE70-9AEF-4018-B731-0CD6607FE939}" type="slidenum">
              <a:rPr lang="en-US"/>
              <a:pPr>
                <a:defRPr/>
              </a:pPr>
              <a:t>‹#›</a:t>
            </a:fld>
            <a:endParaRPr lang="en-US"/>
          </a:p>
        </p:txBody>
      </p:sp>
    </p:spTree>
    <p:extLst>
      <p:ext uri="{BB962C8B-B14F-4D97-AF65-F5344CB8AC3E}">
        <p14:creationId xmlns:p14="http://schemas.microsoft.com/office/powerpoint/2010/main" val="143441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8D4160-9CF2-40BD-B5B1-E114707AA677}" type="slidenum">
              <a:rPr lang="en-US"/>
              <a:pPr>
                <a:defRPr/>
              </a:pPr>
              <a:t>‹#›</a:t>
            </a:fld>
            <a:endParaRPr lang="en-US"/>
          </a:p>
        </p:txBody>
      </p:sp>
    </p:spTree>
    <p:extLst>
      <p:ext uri="{BB962C8B-B14F-4D97-AF65-F5344CB8AC3E}">
        <p14:creationId xmlns:p14="http://schemas.microsoft.com/office/powerpoint/2010/main" val="46491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366F09-077A-44C1-8719-B5B50EE9AA78}" type="slidenum">
              <a:rPr lang="en-US"/>
              <a:pPr>
                <a:defRPr/>
              </a:pPr>
              <a:t>‹#›</a:t>
            </a:fld>
            <a:endParaRPr lang="en-US"/>
          </a:p>
        </p:txBody>
      </p:sp>
    </p:spTree>
    <p:extLst>
      <p:ext uri="{BB962C8B-B14F-4D97-AF65-F5344CB8AC3E}">
        <p14:creationId xmlns:p14="http://schemas.microsoft.com/office/powerpoint/2010/main" val="11521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3A450A-E77A-4EA0-9FC6-F35FB5F5BA6A}" type="slidenum">
              <a:rPr lang="en-US"/>
              <a:pPr>
                <a:defRPr/>
              </a:pPr>
              <a:t>‹#›</a:t>
            </a:fld>
            <a:endParaRPr lang="en-US"/>
          </a:p>
        </p:txBody>
      </p:sp>
    </p:spTree>
    <p:extLst>
      <p:ext uri="{BB962C8B-B14F-4D97-AF65-F5344CB8AC3E}">
        <p14:creationId xmlns:p14="http://schemas.microsoft.com/office/powerpoint/2010/main" val="403262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4572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effectLst/>
              </a:defRPr>
            </a:lvl1pPr>
          </a:lstStyle>
          <a:p>
            <a:pPr>
              <a:defRPr/>
            </a:pPr>
            <a:endParaRPr lang="en-US"/>
          </a:p>
        </p:txBody>
      </p:sp>
      <p:sp>
        <p:nvSpPr>
          <p:cNvPr id="2053"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effectLst/>
              </a:defRPr>
            </a:lvl1pPr>
          </a:lstStyle>
          <a:p>
            <a:pPr>
              <a:defRPr/>
            </a:pPr>
            <a:endParaRPr lang="en-US"/>
          </a:p>
        </p:txBody>
      </p:sp>
      <p:sp>
        <p:nvSpPr>
          <p:cNvPr id="2054"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effectLst/>
              </a:defRPr>
            </a:lvl1pPr>
          </a:lstStyle>
          <a:p>
            <a:pPr>
              <a:defRPr/>
            </a:pPr>
            <a:fld id="{2F66E898-C73D-431C-944B-1206F7A91BBF}" type="slidenum">
              <a:rPr lang="en-US"/>
              <a:pPr>
                <a:defRPr/>
              </a:pPr>
              <a:t>‹#›</a:t>
            </a:fld>
            <a:endParaRPr lang="en-US"/>
          </a:p>
        </p:txBody>
      </p:sp>
      <p:sp>
        <p:nvSpPr>
          <p:cNvPr id="1031" name="Rectangle 7"/>
          <p:cNvSpPr>
            <a:spLocks noChangeArrowheads="1"/>
          </p:cNvSpPr>
          <p:nvPr/>
        </p:nvSpPr>
        <p:spPr bwMode="gray">
          <a:xfrm>
            <a:off x="1" y="1638300"/>
            <a:ext cx="4457700" cy="122238"/>
          </a:xfrm>
          <a:prstGeom prst="rect">
            <a:avLst/>
          </a:prstGeom>
          <a:solidFill>
            <a:schemeClr val="bg2">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endParaRPr kumimoji="1" lang="en-US" altLang="en-US" sz="2400">
              <a:effectLst/>
            </a:endParaRP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514600" y="1522414"/>
            <a:ext cx="7467600" cy="1754187"/>
          </a:xfrm>
        </p:spPr>
        <p:txBody>
          <a:bodyPr/>
          <a:lstStyle/>
          <a:p>
            <a:pPr eaLnBrk="1" hangingPunct="1">
              <a:defRPr/>
            </a:pPr>
            <a:r>
              <a:rPr lang="en-US" sz="5400" dirty="0"/>
              <a:t>Personal Relationships with Others</a:t>
            </a:r>
          </a:p>
        </p:txBody>
      </p:sp>
      <p:sp>
        <p:nvSpPr>
          <p:cNvPr id="27651" name="Rectangle 3"/>
          <p:cNvSpPr>
            <a:spLocks noGrp="1" noChangeArrowheads="1"/>
          </p:cNvSpPr>
          <p:nvPr>
            <p:ph type="subTitle" idx="1"/>
          </p:nvPr>
        </p:nvSpPr>
        <p:spPr>
          <a:xfrm>
            <a:off x="2971800" y="5867400"/>
            <a:ext cx="6400800" cy="762000"/>
          </a:xfrm>
        </p:spPr>
        <p:txBody>
          <a:bodyPr/>
          <a:lstStyle/>
          <a:p>
            <a:pPr eaLnBrk="1" hangingPunct="1">
              <a:defRPr/>
            </a:pPr>
            <a:r>
              <a:rPr lang="en-US" sz="1800" dirty="0"/>
              <a:t>Developed by TC Farm London Ontario Canada </a:t>
            </a:r>
          </a:p>
          <a:p>
            <a:pPr eaLnBrk="1" hangingPunct="1">
              <a:defRPr/>
            </a:pPr>
            <a:r>
              <a:rPr lang="en-US" sz="2000" dirty="0"/>
              <a:t>Edited by Global Teen Challenge</a:t>
            </a:r>
          </a:p>
        </p:txBody>
      </p:sp>
      <p:pic>
        <p:nvPicPr>
          <p:cNvPr id="3076"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1981201" y="3737758"/>
            <a:ext cx="4302506" cy="199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5200" y="3790664"/>
            <a:ext cx="3119437" cy="18857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kind of </a:t>
            </a:r>
            <a:r>
              <a:rPr lang="en-US" dirty="0" smtClean="0"/>
              <a:t>friend are you to others?</a:t>
            </a:r>
            <a:endParaRPr lang="en-US" dirty="0"/>
          </a:p>
        </p:txBody>
      </p:sp>
      <p:sp>
        <p:nvSpPr>
          <p:cNvPr id="6" name="Content Placeholder 5"/>
          <p:cNvSpPr>
            <a:spLocks noGrp="1"/>
          </p:cNvSpPr>
          <p:nvPr>
            <p:ph idx="1"/>
          </p:nvPr>
        </p:nvSpPr>
        <p:spPr>
          <a:xfrm>
            <a:off x="2209800" y="2286000"/>
            <a:ext cx="7772400" cy="3810000"/>
          </a:xfrm>
        </p:spPr>
        <p:txBody>
          <a:bodyPr/>
          <a:lstStyle/>
          <a:p>
            <a:pPr marL="0" indent="0">
              <a:buNone/>
            </a:pPr>
            <a:r>
              <a:rPr lang="en-US" sz="3600" dirty="0"/>
              <a:t>1. Are you a safe friend?</a:t>
            </a:r>
          </a:p>
          <a:p>
            <a:endParaRPr lang="en-US" sz="3600" dirty="0"/>
          </a:p>
          <a:p>
            <a:pPr marL="0" indent="0">
              <a:buNone/>
            </a:pPr>
            <a:r>
              <a:rPr lang="en-US" sz="3600" dirty="0"/>
              <a:t>2. Are you a “relationship junkie?”</a:t>
            </a:r>
          </a:p>
          <a:p>
            <a:endParaRPr lang="en-US" sz="3600" dirty="0"/>
          </a:p>
          <a:p>
            <a:pPr marL="0" indent="0">
              <a:buNone/>
            </a:pPr>
            <a:r>
              <a:rPr lang="en-US" sz="3600" dirty="0"/>
              <a:t>3. Are you an enabler?</a:t>
            </a:r>
          </a:p>
          <a:p>
            <a:endParaRPr lang="en-US" dirty="0" smtClean="0"/>
          </a:p>
          <a:p>
            <a:endParaRPr lang="en-US" dirty="0"/>
          </a:p>
        </p:txBody>
      </p:sp>
    </p:spTree>
    <p:extLst>
      <p:ext uri="{BB962C8B-B14F-4D97-AF65-F5344CB8AC3E}">
        <p14:creationId xmlns:p14="http://schemas.microsoft.com/office/powerpoint/2010/main" val="358775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well do you understand God’s view of healthy relationships?</a:t>
            </a:r>
          </a:p>
        </p:txBody>
      </p:sp>
      <p:sp>
        <p:nvSpPr>
          <p:cNvPr id="5" name="Content Placeholder 4"/>
          <p:cNvSpPr>
            <a:spLocks noGrp="1"/>
          </p:cNvSpPr>
          <p:nvPr>
            <p:ph idx="1"/>
          </p:nvPr>
        </p:nvSpPr>
        <p:spPr>
          <a:xfrm>
            <a:off x="381000" y="1954924"/>
            <a:ext cx="7543800" cy="4114800"/>
          </a:xfrm>
        </p:spPr>
        <p:txBody>
          <a:bodyPr/>
          <a:lstStyle/>
          <a:p>
            <a:pPr marL="465138" indent="-465138">
              <a:spcAft>
                <a:spcPts val="2400"/>
              </a:spcAft>
              <a:buNone/>
            </a:pPr>
            <a:r>
              <a:rPr lang="en-US" sz="2800" dirty="0"/>
              <a:t>1. </a:t>
            </a:r>
            <a:r>
              <a:rPr lang="en-US" sz="2800" dirty="0" smtClean="0"/>
              <a:t>	God’s </a:t>
            </a:r>
            <a:r>
              <a:rPr lang="en-US" sz="2800" dirty="0"/>
              <a:t>priority for relationships in your life</a:t>
            </a:r>
          </a:p>
          <a:p>
            <a:pPr marL="465138" indent="-465138">
              <a:spcAft>
                <a:spcPts val="2400"/>
              </a:spcAft>
              <a:buNone/>
            </a:pPr>
            <a:r>
              <a:rPr lang="en-US" sz="2800" dirty="0"/>
              <a:t>2. </a:t>
            </a:r>
            <a:r>
              <a:rPr lang="en-US" sz="2800" dirty="0" smtClean="0"/>
              <a:t>	God’s </a:t>
            </a:r>
            <a:r>
              <a:rPr lang="en-US" sz="2800" dirty="0"/>
              <a:t>plan for your early lessons on relationships</a:t>
            </a:r>
          </a:p>
        </p:txBody>
      </p:sp>
      <p:pic>
        <p:nvPicPr>
          <p:cNvPr id="4" name="Picture 7" descr="http://www.roch.edu/rctc/foundation/images/alumni-friend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8610600" y="1981428"/>
            <a:ext cx="2760810" cy="3605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22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well do you understand God’s view of healthy relationships?</a:t>
            </a:r>
          </a:p>
        </p:txBody>
      </p:sp>
      <p:sp>
        <p:nvSpPr>
          <p:cNvPr id="5" name="Content Placeholder 4"/>
          <p:cNvSpPr>
            <a:spLocks noGrp="1"/>
          </p:cNvSpPr>
          <p:nvPr>
            <p:ph idx="1"/>
          </p:nvPr>
        </p:nvSpPr>
        <p:spPr/>
        <p:txBody>
          <a:bodyPr/>
          <a:lstStyle/>
          <a:p>
            <a:pPr marL="0" indent="0">
              <a:buNone/>
            </a:pPr>
            <a:r>
              <a:rPr lang="en-US" sz="2800" dirty="0"/>
              <a:t>3. The world’s view vs. God’s view</a:t>
            </a:r>
          </a:p>
          <a:p>
            <a:pPr marL="0" indent="0">
              <a:buNone/>
            </a:pP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1200" y="2819401"/>
            <a:ext cx="8204382" cy="2652713"/>
          </a:xfrm>
          <a:prstGeom prst="rect">
            <a:avLst/>
          </a:prstGeom>
        </p:spPr>
      </p:pic>
    </p:spTree>
    <p:extLst>
      <p:ext uri="{BB962C8B-B14F-4D97-AF65-F5344CB8AC3E}">
        <p14:creationId xmlns:p14="http://schemas.microsoft.com/office/powerpoint/2010/main" val="2196128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well do you understand God’s view of healthy relationships?</a:t>
            </a:r>
          </a:p>
        </p:txBody>
      </p:sp>
      <p:sp>
        <p:nvSpPr>
          <p:cNvPr id="5" name="Content Placeholder 4"/>
          <p:cNvSpPr>
            <a:spLocks noGrp="1"/>
          </p:cNvSpPr>
          <p:nvPr>
            <p:ph idx="1"/>
          </p:nvPr>
        </p:nvSpPr>
        <p:spPr/>
        <p:txBody>
          <a:bodyPr/>
          <a:lstStyle/>
          <a:p>
            <a:pPr marL="0" indent="0">
              <a:spcAft>
                <a:spcPts val="2400"/>
              </a:spcAft>
              <a:buNone/>
            </a:pPr>
            <a:r>
              <a:rPr lang="en-US" sz="2800" dirty="0"/>
              <a:t>4. The wisdom of Proverbs for you today</a:t>
            </a:r>
          </a:p>
          <a:p>
            <a:pPr marL="0" indent="0">
              <a:spcAft>
                <a:spcPts val="2400"/>
              </a:spcAft>
              <a:buNone/>
            </a:pPr>
            <a:r>
              <a:rPr lang="en-US" sz="2800" dirty="0"/>
              <a:t>5. Learn from the examples of people in the Bible</a:t>
            </a:r>
          </a:p>
          <a:p>
            <a:pPr marL="0" indent="0">
              <a:spcAft>
                <a:spcPts val="2400"/>
              </a:spcAft>
              <a:buNone/>
            </a:pPr>
            <a:r>
              <a:rPr lang="en-US" sz="2800" dirty="0"/>
              <a:t>6. How did Jesus relate to other people?</a:t>
            </a:r>
          </a:p>
        </p:txBody>
      </p:sp>
    </p:spTree>
    <p:extLst>
      <p:ext uri="{BB962C8B-B14F-4D97-AF65-F5344CB8AC3E}">
        <p14:creationId xmlns:p14="http://schemas.microsoft.com/office/powerpoint/2010/main" val="1704790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4" name="TextBox 3"/>
          <p:cNvSpPr txBox="1"/>
          <p:nvPr/>
        </p:nvSpPr>
        <p:spPr>
          <a:xfrm>
            <a:off x="914400" y="2133600"/>
            <a:ext cx="9448800" cy="2862322"/>
          </a:xfrm>
          <a:prstGeom prst="rect">
            <a:avLst/>
          </a:prstGeom>
          <a:noFill/>
        </p:spPr>
        <p:txBody>
          <a:bodyPr wrap="square" rtlCol="0">
            <a:spAutoFit/>
          </a:bodyPr>
          <a:lstStyle/>
          <a:p>
            <a:r>
              <a:rPr lang="en-US" sz="3600" dirty="0"/>
              <a:t>Identify 6 examples of relationships with other people from the life of Jesus.</a:t>
            </a:r>
          </a:p>
          <a:p>
            <a:endParaRPr lang="en-US" sz="3600" dirty="0"/>
          </a:p>
          <a:p>
            <a:r>
              <a:rPr lang="en-US" sz="3600" dirty="0"/>
              <a:t>What lessons you can apply to your own life today from these examples? </a:t>
            </a:r>
          </a:p>
        </p:txBody>
      </p:sp>
    </p:spTree>
    <p:extLst>
      <p:ext uri="{BB962C8B-B14F-4D97-AF65-F5344CB8AC3E}">
        <p14:creationId xmlns:p14="http://schemas.microsoft.com/office/powerpoint/2010/main" val="3516733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Chapter Two</a:t>
            </a:r>
          </a:p>
        </p:txBody>
      </p:sp>
      <p:sp>
        <p:nvSpPr>
          <p:cNvPr id="3" name="Content Placeholder 2"/>
          <p:cNvSpPr>
            <a:spLocks noGrp="1"/>
          </p:cNvSpPr>
          <p:nvPr>
            <p:ph type="body" sz="half" idx="1"/>
          </p:nvPr>
        </p:nvSpPr>
        <p:spPr>
          <a:xfrm>
            <a:off x="1828800" y="2433145"/>
            <a:ext cx="3810000" cy="3657600"/>
          </a:xfrm>
        </p:spPr>
        <p:txBody>
          <a:bodyPr/>
          <a:lstStyle/>
          <a:p>
            <a:pPr marL="0" indent="0">
              <a:buNone/>
            </a:pPr>
            <a:r>
              <a:rPr lang="en-US" sz="4800" dirty="0"/>
              <a:t>Four types of friendships</a:t>
            </a:r>
          </a:p>
        </p:txBody>
      </p:sp>
      <p:pic>
        <p:nvPicPr>
          <p:cNvPr id="2050" name="Picture 2" descr="M:\100OLYMP\P1010312.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477000" y="1905001"/>
            <a:ext cx="3844159" cy="365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97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915400" cy="6629400"/>
          </a:xfrm>
        </p:spPr>
        <p:txBody>
          <a:bodyPr/>
          <a:lstStyle/>
          <a:p>
            <a:r>
              <a:rPr lang="en-US" sz="3600" dirty="0"/>
              <a:t>	</a:t>
            </a:r>
            <a:r>
              <a:rPr lang="en-US" sz="3200" dirty="0"/>
              <a:t>Key Biblical Truth:  The first step in building secure relationships is to develop practical ways of fulfilling my responsibilities as a friend.</a:t>
            </a:r>
            <a:br>
              <a:rPr lang="en-US" sz="3200" dirty="0"/>
            </a:br>
            <a:r>
              <a:rPr lang="en-US" sz="3600" dirty="0"/>
              <a:t>	</a:t>
            </a:r>
            <a:r>
              <a:rPr lang="en-US" sz="3200" dirty="0"/>
              <a:t>Key Verse:  1 Corinthians 13:7 TLB		</a:t>
            </a:r>
            <a:br>
              <a:rPr lang="en-US" sz="3200" dirty="0"/>
            </a:br>
            <a:r>
              <a:rPr lang="en-US" sz="3200" dirty="0"/>
              <a:t>“If you love someone you will be loyal to him no matter what the cost. You will always believe in him, always expect the best of him, and always stand your ground in defending him.”</a:t>
            </a:r>
          </a:p>
        </p:txBody>
      </p:sp>
      <p:sp>
        <p:nvSpPr>
          <p:cNvPr id="3" name="TextBox 2"/>
          <p:cNvSpPr txBox="1"/>
          <p:nvPr/>
        </p:nvSpPr>
        <p:spPr>
          <a:xfrm>
            <a:off x="1905000" y="228601"/>
            <a:ext cx="7162800" cy="830997"/>
          </a:xfrm>
          <a:prstGeom prst="rect">
            <a:avLst/>
          </a:prstGeom>
          <a:noFill/>
        </p:spPr>
        <p:txBody>
          <a:bodyPr wrap="square" rtlCol="0">
            <a:spAutoFit/>
          </a:bodyPr>
          <a:lstStyle/>
          <a:p>
            <a:r>
              <a:rPr lang="en-US" sz="4800" dirty="0">
                <a:latin typeface="Tahoma" panose="020B0604030504040204" pitchFamily="34" charset="0"/>
                <a:ea typeface="Tahoma" panose="020B0604030504040204" pitchFamily="34" charset="0"/>
                <a:cs typeface="Tahoma" panose="020B0604030504040204" pitchFamily="34" charset="0"/>
              </a:rPr>
              <a:t>Four types of friendships</a:t>
            </a:r>
          </a:p>
        </p:txBody>
      </p:sp>
    </p:spTree>
    <p:extLst>
      <p:ext uri="{BB962C8B-B14F-4D97-AF65-F5344CB8AC3E}">
        <p14:creationId xmlns:p14="http://schemas.microsoft.com/office/powerpoint/2010/main" val="204629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Warm-up</a:t>
            </a:r>
            <a:endParaRPr lang="en-US" dirty="0"/>
          </a:p>
        </p:txBody>
      </p:sp>
      <p:sp>
        <p:nvSpPr>
          <p:cNvPr id="3" name="Content Placeholder 2"/>
          <p:cNvSpPr>
            <a:spLocks noGrp="1"/>
          </p:cNvSpPr>
          <p:nvPr>
            <p:ph idx="1"/>
          </p:nvPr>
        </p:nvSpPr>
        <p:spPr/>
        <p:txBody>
          <a:bodyPr/>
          <a:lstStyle/>
          <a:p>
            <a:pPr marL="0" indent="0">
              <a:spcAft>
                <a:spcPts val="2400"/>
              </a:spcAft>
              <a:buNone/>
            </a:pPr>
            <a:r>
              <a:rPr lang="en-US" dirty="0" smtClean="0"/>
              <a:t>Think about people who </a:t>
            </a:r>
            <a:r>
              <a:rPr lang="en-US" dirty="0"/>
              <a:t>have been </a:t>
            </a:r>
            <a:r>
              <a:rPr lang="en-US" dirty="0" smtClean="0"/>
              <a:t>your </a:t>
            </a:r>
            <a:r>
              <a:rPr lang="en-US" dirty="0"/>
              <a:t>best friends, and what made them such good friends. </a:t>
            </a:r>
            <a:endParaRPr lang="en-US" dirty="0" smtClean="0"/>
          </a:p>
          <a:p>
            <a:pPr marL="0" indent="0">
              <a:buNone/>
            </a:pPr>
            <a:r>
              <a:rPr lang="en-US" dirty="0" smtClean="0"/>
              <a:t>You may want to refer to your answers to Project 1, Question 1 in your Study Guide for this course.</a:t>
            </a:r>
            <a:endParaRPr lang="en-US" dirty="0"/>
          </a:p>
        </p:txBody>
      </p:sp>
    </p:spTree>
    <p:extLst>
      <p:ext uri="{BB962C8B-B14F-4D97-AF65-F5344CB8AC3E}">
        <p14:creationId xmlns:p14="http://schemas.microsoft.com/office/powerpoint/2010/main" val="3114894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Acquaintances</a:t>
            </a:r>
            <a:endParaRPr lang="en-US" dirty="0"/>
          </a:p>
        </p:txBody>
      </p:sp>
      <p:sp>
        <p:nvSpPr>
          <p:cNvPr id="3" name="Content Placeholder 2"/>
          <p:cNvSpPr>
            <a:spLocks noGrp="1"/>
          </p:cNvSpPr>
          <p:nvPr>
            <p:ph idx="1"/>
          </p:nvPr>
        </p:nvSpPr>
        <p:spPr>
          <a:xfrm>
            <a:off x="304800" y="1828801"/>
            <a:ext cx="7162800" cy="4419599"/>
          </a:xfrm>
        </p:spPr>
        <p:txBody>
          <a:bodyPr/>
          <a:lstStyle/>
          <a:p>
            <a:pPr marL="465138" indent="-465138">
              <a:spcAft>
                <a:spcPts val="1800"/>
              </a:spcAft>
              <a:buAutoNum type="arabicPeriod"/>
            </a:pPr>
            <a:r>
              <a:rPr lang="en-US" dirty="0" smtClean="0"/>
              <a:t>Description</a:t>
            </a:r>
            <a:r>
              <a:rPr lang="en-US" dirty="0" smtClean="0"/>
              <a:t>: You see the person occasionally. You know his or her name</a:t>
            </a:r>
            <a:r>
              <a:rPr lang="en-US" dirty="0" smtClean="0"/>
              <a:t>.</a:t>
            </a:r>
          </a:p>
          <a:p>
            <a:pPr marL="465138" indent="-465138">
              <a:buFont typeface="Wingdings" pitchFamily="2" charset="2"/>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Your </a:t>
            </a:r>
            <a:r>
              <a:rPr lang="en-US" dirty="0">
                <a:latin typeface="Tahoma" panose="020B0604030504040204" pitchFamily="34" charset="0"/>
                <a:ea typeface="Tahoma" panose="020B0604030504040204" pitchFamily="34" charset="0"/>
                <a:cs typeface="Tahoma" panose="020B0604030504040204" pitchFamily="34" charset="0"/>
              </a:rPr>
              <a:t>freedoms: You are free to ask general questions…”What is your name? Where do you live? Work? Where do you go to school?”</a:t>
            </a:r>
          </a:p>
          <a:p>
            <a:pPr marL="742950" indent="-742950">
              <a:buAutoNum type="arabicPeriod"/>
            </a:pPr>
            <a:endParaRPr lang="en-US" sz="3600" dirty="0"/>
          </a:p>
          <a:p>
            <a:pPr marL="0" indent="0">
              <a:buNone/>
            </a:pPr>
            <a:r>
              <a:rPr lang="en-US" dirty="0" smtClean="0"/>
              <a:t> </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6200" y="1500187"/>
            <a:ext cx="327977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003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457200"/>
            <a:ext cx="9144000" cy="3581400"/>
          </a:xfrm>
        </p:spPr>
        <p:txBody>
          <a:bodyPr/>
          <a:lstStyle/>
          <a:p>
            <a:pPr marL="566738" indent="-566738"/>
            <a:r>
              <a:rPr lang="en-US" sz="3600" dirty="0" smtClean="0"/>
              <a:t>3.	Your </a:t>
            </a:r>
            <a:r>
              <a:rPr lang="en-US" sz="3600" dirty="0"/>
              <a:t>responsibilities…I have a personal goal to try to add value to any person that I know more than ten minutes…</a:t>
            </a:r>
          </a:p>
        </p:txBody>
      </p:sp>
      <p:sp>
        <p:nvSpPr>
          <p:cNvPr id="2" name="TextBox 1"/>
          <p:cNvSpPr txBox="1"/>
          <p:nvPr/>
        </p:nvSpPr>
        <p:spPr>
          <a:xfrm>
            <a:off x="2362200" y="609601"/>
            <a:ext cx="4618572" cy="769441"/>
          </a:xfrm>
          <a:prstGeom prst="rect">
            <a:avLst/>
          </a:prstGeom>
          <a:noFill/>
        </p:spPr>
        <p:txBody>
          <a:bodyPr wrap="none" rtlCol="0">
            <a:spAutoFit/>
          </a:bodyPr>
          <a:lstStyle/>
          <a:p>
            <a:r>
              <a:rPr lang="en-US" sz="4400" kern="0" dirty="0">
                <a:solidFill>
                  <a:srgbClr val="CCFFFF"/>
                </a:solidFill>
                <a:effectLst>
                  <a:outerShdw blurRad="38100" dist="38100" dir="2700000" algn="tl">
                    <a:srgbClr val="000000"/>
                  </a:outerShdw>
                </a:effectLst>
                <a:latin typeface="Tahoma"/>
                <a:ea typeface="+mj-ea"/>
                <a:cs typeface="+mj-cs"/>
              </a:rPr>
              <a:t> A. Acquaintances</a:t>
            </a:r>
            <a:endParaRPr lang="en-US" dirty="0"/>
          </a:p>
        </p:txBody>
      </p:sp>
    </p:spTree>
    <p:extLst>
      <p:ext uri="{BB962C8B-B14F-4D97-AF65-F5344CB8AC3E}">
        <p14:creationId xmlns:p14="http://schemas.microsoft.com/office/powerpoint/2010/main" val="2687762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5258"/>
            <a:ext cx="10515600" cy="2985433"/>
          </a:xfrm>
        </p:spPr>
        <p:txBody>
          <a:bodyPr/>
          <a:lstStyle/>
          <a:p>
            <a:pPr algn="l"/>
            <a:r>
              <a:rPr lang="en-US" dirty="0" smtClean="0"/>
              <a:t>    </a:t>
            </a:r>
            <a:r>
              <a:rPr lang="en-US" sz="4400" dirty="0" smtClean="0"/>
              <a:t>Personal Relationships with </a:t>
            </a:r>
            <a:r>
              <a:rPr lang="en-US" sz="4400" dirty="0"/>
              <a:t>Others</a:t>
            </a:r>
            <a:r>
              <a:rPr lang="en-US" dirty="0" smtClean="0"/>
              <a:t>	</a:t>
            </a:r>
            <a:r>
              <a:rPr lang="en-US" sz="2800" dirty="0"/>
              <a:t>	</a:t>
            </a:r>
            <a:r>
              <a:rPr lang="en-US" sz="2800" dirty="0" smtClean="0"/>
              <a:t>	5</a:t>
            </a:r>
            <a:r>
              <a:rPr lang="en-US" sz="2800" baseline="30000" dirty="0" smtClean="0"/>
              <a:t>th</a:t>
            </a:r>
            <a:r>
              <a:rPr lang="en-US" sz="2800" dirty="0" smtClean="0"/>
              <a:t> edition</a:t>
            </a:r>
            <a:r>
              <a:rPr lang="en-US" sz="2800" dirty="0"/>
              <a:t/>
            </a:r>
            <a:br>
              <a:rPr lang="en-US" sz="2800" dirty="0"/>
            </a:br>
            <a:r>
              <a:rPr lang="en-US" sz="2800" dirty="0"/>
              <a:t>	</a:t>
            </a:r>
            <a:r>
              <a:rPr lang="en-US" sz="2800" dirty="0" smtClean="0"/>
              <a:t>	By </a:t>
            </a:r>
            <a:r>
              <a:rPr lang="en-US" sz="2800" dirty="0"/>
              <a:t>Dave Batty</a:t>
            </a:r>
            <a:r>
              <a:rPr lang="en-US" dirty="0" smtClean="0"/>
              <a:t/>
            </a:r>
            <a:br>
              <a:rPr lang="en-US" dirty="0" smtClean="0"/>
            </a:br>
            <a:endParaRPr lang="en-US" dirty="0"/>
          </a:p>
        </p:txBody>
      </p:sp>
      <p:sp>
        <p:nvSpPr>
          <p:cNvPr id="3" name="Subtitle 2"/>
          <p:cNvSpPr>
            <a:spLocks noGrp="1"/>
          </p:cNvSpPr>
          <p:nvPr>
            <p:ph type="subTitle" idx="1"/>
          </p:nvPr>
        </p:nvSpPr>
        <p:spPr>
          <a:xfrm>
            <a:off x="1219200" y="2181047"/>
            <a:ext cx="8229600" cy="2305050"/>
          </a:xfrm>
        </p:spPr>
        <p:txBody>
          <a:bodyPr/>
          <a:lstStyle/>
          <a:p>
            <a:pPr algn="l"/>
            <a:r>
              <a:rPr lang="en-US" sz="2800" dirty="0"/>
              <a:t>This PowerPoint is designed to be used with the Group Studies for New Christians Course, </a:t>
            </a:r>
            <a:r>
              <a:rPr lang="en-US" sz="2800" dirty="0" smtClean="0"/>
              <a:t/>
            </a:r>
            <a:br>
              <a:rPr lang="en-US" sz="2800" dirty="0" smtClean="0"/>
            </a:br>
            <a:r>
              <a:rPr lang="en-US" sz="2800" i="1" dirty="0" smtClean="0"/>
              <a:t>Personal </a:t>
            </a:r>
            <a:r>
              <a:rPr lang="en-US" sz="2800" i="1" dirty="0"/>
              <a:t>Relationships with Others</a:t>
            </a:r>
            <a:r>
              <a:rPr lang="en-US" sz="2800" dirty="0"/>
              <a:t>, by Dave Batty.</a:t>
            </a:r>
          </a:p>
          <a:p>
            <a:pPr algn="l"/>
            <a:endParaRPr lang="en-US" sz="2000" b="1" dirty="0" smtClean="0"/>
          </a:p>
          <a:p>
            <a:pPr algn="l"/>
            <a:r>
              <a:rPr lang="en-US" sz="2000" b="1" dirty="0" smtClean="0"/>
              <a:t>Other </a:t>
            </a:r>
            <a:r>
              <a:rPr lang="en-US" sz="2000" b="1" dirty="0"/>
              <a:t>Materials available include:</a:t>
            </a:r>
          </a:p>
          <a:p>
            <a:pPr algn="l"/>
            <a:r>
              <a:rPr lang="en-US" sz="2000" dirty="0"/>
              <a:t>Teacher's Manual</a:t>
            </a:r>
          </a:p>
          <a:p>
            <a:pPr algn="l"/>
            <a:r>
              <a:rPr lang="en-US" sz="2000" dirty="0"/>
              <a:t>Student Manual</a:t>
            </a:r>
          </a:p>
          <a:p>
            <a:pPr algn="l"/>
            <a:r>
              <a:rPr lang="en-US" sz="2000" dirty="0"/>
              <a:t>Study Guide</a:t>
            </a:r>
          </a:p>
          <a:p>
            <a:pPr algn="l"/>
            <a:r>
              <a:rPr lang="en-US" sz="2000" dirty="0"/>
              <a:t>Exam</a:t>
            </a:r>
          </a:p>
          <a:p>
            <a:pPr algn="l"/>
            <a:r>
              <a:rPr lang="en-US" sz="2000" dirty="0"/>
              <a:t>Course Certificate </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9814113" y="1454478"/>
            <a:ext cx="2164973" cy="285705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5261113" y="4622496"/>
            <a:ext cx="5715001" cy="1200329"/>
          </a:xfrm>
          <a:prstGeom prst="rect">
            <a:avLst/>
          </a:prstGeom>
          <a:noFill/>
          <a:ln>
            <a:noFill/>
          </a:ln>
        </p:spPr>
        <p:txBody>
          <a:bodyPr wrap="square" rtlCol="0">
            <a:spAutoFit/>
          </a:bodyPr>
          <a:lstStyle/>
          <a:p>
            <a:r>
              <a:rPr lang="en-US" dirty="0"/>
              <a:t>For Information on obtaining these materials see </a:t>
            </a:r>
            <a:r>
              <a:rPr lang="en-US" dirty="0" smtClean="0"/>
              <a:t>iteenchallenge.org or contact us at</a:t>
            </a:r>
          </a:p>
          <a:p>
            <a:r>
              <a:rPr lang="en-US" dirty="0" smtClean="0"/>
              <a:t>gtc@globaltc.org</a:t>
            </a:r>
            <a:endParaRPr lang="en-US" dirty="0"/>
          </a:p>
        </p:txBody>
      </p:sp>
      <p:sp>
        <p:nvSpPr>
          <p:cNvPr id="6" name="Rectangle 5"/>
          <p:cNvSpPr/>
          <p:nvPr/>
        </p:nvSpPr>
        <p:spPr bwMode="auto">
          <a:xfrm>
            <a:off x="5108713" y="4538713"/>
            <a:ext cx="5867401" cy="1367894"/>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endParaRPr lang="en-US">
              <a:effectLst/>
            </a:endParaRPr>
          </a:p>
        </p:txBody>
      </p:sp>
      <p:sp>
        <p:nvSpPr>
          <p:cNvPr id="7" name="Date Placeholder 6"/>
          <p:cNvSpPr>
            <a:spLocks noGrp="1"/>
          </p:cNvSpPr>
          <p:nvPr>
            <p:ph type="dt" sz="quarter" idx="10"/>
          </p:nvPr>
        </p:nvSpPr>
        <p:spPr/>
        <p:txBody>
          <a:bodyPr/>
          <a:lstStyle/>
          <a:p>
            <a:pPr>
              <a:defRPr/>
            </a:pPr>
            <a:r>
              <a:rPr lang="en-US" dirty="0" smtClean="0"/>
              <a:t>12-2017</a:t>
            </a:r>
            <a:endParaRPr lang="en-US" dirty="0"/>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2</a:t>
            </a:fld>
            <a:endParaRPr lang="en-US"/>
          </a:p>
        </p:txBody>
      </p:sp>
    </p:spTree>
    <p:extLst>
      <p:ext uri="{BB962C8B-B14F-4D97-AF65-F5344CB8AC3E}">
        <p14:creationId xmlns:p14="http://schemas.microsoft.com/office/powerpoint/2010/main" val="3091354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a:t>B. Casual Friends</a:t>
            </a:r>
            <a:br>
              <a:rPr lang="en-US" dirty="0"/>
            </a:br>
            <a:endParaRPr lang="en-US" dirty="0" smtClean="0"/>
          </a:p>
        </p:txBody>
      </p:sp>
      <p:sp>
        <p:nvSpPr>
          <p:cNvPr id="38915" name="Rectangle 3"/>
          <p:cNvSpPr>
            <a:spLocks noGrp="1" noChangeArrowheads="1"/>
          </p:cNvSpPr>
          <p:nvPr>
            <p:ph type="body" sz="half" idx="1"/>
          </p:nvPr>
        </p:nvSpPr>
        <p:spPr>
          <a:xfrm>
            <a:off x="304800" y="1981200"/>
            <a:ext cx="6858000" cy="4114800"/>
          </a:xfrm>
        </p:spPr>
        <p:txBody>
          <a:bodyPr/>
          <a:lstStyle/>
          <a:p>
            <a:pPr marL="914400" lvl="1" indent="-457200" eaLnBrk="1" hangingPunct="1">
              <a:lnSpc>
                <a:spcPct val="90000"/>
              </a:lnSpc>
              <a:buNone/>
              <a:defRPr/>
            </a:pPr>
            <a:r>
              <a:rPr lang="en-US" sz="3200" i="1" dirty="0"/>
              <a:t>1. Description:</a:t>
            </a:r>
            <a:r>
              <a:rPr lang="en-US" sz="3200" dirty="0"/>
              <a:t>  a friendship based on common interests and activities.  You have certain common interests that make it easy to have a casual friendship.</a:t>
            </a:r>
            <a:endParaRPr lang="en-US" sz="3200" i="1" dirty="0"/>
          </a:p>
        </p:txBody>
      </p:sp>
      <p:pic>
        <p:nvPicPr>
          <p:cNvPr id="11268" name="Picture 7" descr="http://www.northwestern.edu/images/photos/friends.jpg"/>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848600" y="838200"/>
            <a:ext cx="2514600" cy="223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http://www.vtwinbiker.com/Friends__Photos/Friend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1" y="3429000"/>
            <a:ext cx="25066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lnSpc>
                <a:spcPct val="90000"/>
              </a:lnSpc>
              <a:defRPr/>
            </a:pPr>
            <a:r>
              <a:rPr lang="en-US" dirty="0"/>
              <a:t>B. Casual Friends</a:t>
            </a:r>
          </a:p>
        </p:txBody>
      </p:sp>
      <p:sp>
        <p:nvSpPr>
          <p:cNvPr id="39939" name="Rectangle 3"/>
          <p:cNvSpPr>
            <a:spLocks noGrp="1" noChangeArrowheads="1"/>
          </p:cNvSpPr>
          <p:nvPr>
            <p:ph type="body" sz="half" idx="1"/>
          </p:nvPr>
        </p:nvSpPr>
        <p:spPr>
          <a:xfrm>
            <a:off x="304800" y="1981200"/>
            <a:ext cx="6858000" cy="4114800"/>
          </a:xfrm>
        </p:spPr>
        <p:txBody>
          <a:bodyPr/>
          <a:lstStyle/>
          <a:p>
            <a:pPr marL="1030288" lvl="1" indent="-573088" eaLnBrk="1" hangingPunct="1">
              <a:lnSpc>
                <a:spcPct val="90000"/>
              </a:lnSpc>
              <a:buNone/>
              <a:defRPr/>
            </a:pPr>
            <a:r>
              <a:rPr lang="en-US" sz="3200" i="1" dirty="0"/>
              <a:t>2. Your freedoms:</a:t>
            </a:r>
            <a:r>
              <a:rPr lang="en-US" sz="3200" dirty="0"/>
              <a:t>  You are free to ask specific questions.  </a:t>
            </a:r>
            <a:endParaRPr lang="en-US" sz="3200" dirty="0" smtClean="0"/>
          </a:p>
          <a:p>
            <a:pPr marL="1030288" lvl="1" indent="-573088" eaLnBrk="1" hangingPunct="1">
              <a:lnSpc>
                <a:spcPct val="90000"/>
              </a:lnSpc>
              <a:buNone/>
              <a:defRPr/>
            </a:pPr>
            <a:r>
              <a:rPr lang="en-US" sz="3200" dirty="0"/>
              <a:t>	</a:t>
            </a:r>
            <a:r>
              <a:rPr lang="en-US" sz="3200" dirty="0" smtClean="0"/>
              <a:t>You </a:t>
            </a:r>
            <a:r>
              <a:rPr lang="en-US" sz="3200" dirty="0"/>
              <a:t>may ask for their opinions on a particular subject or ask them about their goals in life.</a:t>
            </a:r>
            <a:endParaRPr lang="en-US" sz="3200" i="1" dirty="0"/>
          </a:p>
        </p:txBody>
      </p:sp>
      <p:pic>
        <p:nvPicPr>
          <p:cNvPr id="12292" name="Picture 7" descr="http://www.gymtide.com/images/00PhotoAlbums/bigpage18/Dara%20And%20Friend%20Record%20Handprints.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a:ext>
            </a:extLst>
          </a:blip>
          <a:srcRect/>
          <a:stretch>
            <a:fillRect/>
          </a:stretch>
        </p:blipFill>
        <p:spPr>
          <a:xfrm>
            <a:off x="8305800" y="2133600"/>
            <a:ext cx="33528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a:t>B. Casual Friendship</a:t>
            </a:r>
          </a:p>
        </p:txBody>
      </p:sp>
      <p:sp>
        <p:nvSpPr>
          <p:cNvPr id="40963" name="Rectangle 3"/>
          <p:cNvSpPr>
            <a:spLocks noGrp="1" noChangeArrowheads="1"/>
          </p:cNvSpPr>
          <p:nvPr>
            <p:ph type="body" idx="1"/>
          </p:nvPr>
        </p:nvSpPr>
        <p:spPr>
          <a:xfrm>
            <a:off x="533400" y="1981200"/>
            <a:ext cx="10744200" cy="4114800"/>
          </a:xfrm>
        </p:spPr>
        <p:txBody>
          <a:bodyPr/>
          <a:lstStyle/>
          <a:p>
            <a:pPr marL="457200" lvl="1" indent="0" eaLnBrk="1" hangingPunct="1">
              <a:buNone/>
              <a:defRPr/>
            </a:pPr>
            <a:r>
              <a:rPr lang="en-US" sz="3200" i="1" dirty="0"/>
              <a:t>3. Your responsibilities…</a:t>
            </a:r>
          </a:p>
          <a:p>
            <a:pPr marL="914400" lvl="2" indent="0" eaLnBrk="1" hangingPunct="1">
              <a:buNone/>
              <a:defRPr/>
            </a:pPr>
            <a:r>
              <a:rPr lang="en-US" sz="3200" dirty="0"/>
              <a:t>You must look for the good points in him/her.</a:t>
            </a:r>
          </a:p>
          <a:p>
            <a:pPr marL="914400" lvl="2" indent="0" eaLnBrk="1" hangingPunct="1">
              <a:buNone/>
              <a:defRPr/>
            </a:pPr>
            <a:r>
              <a:rPr lang="en-US" sz="3200" dirty="0"/>
              <a:t>Listen carefully, and ask questions that relate to the interests of your friend.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a:t>C. Close Friends</a:t>
            </a:r>
          </a:p>
        </p:txBody>
      </p:sp>
      <p:sp>
        <p:nvSpPr>
          <p:cNvPr id="41987" name="Rectangle 3"/>
          <p:cNvSpPr>
            <a:spLocks noGrp="1" noChangeArrowheads="1"/>
          </p:cNvSpPr>
          <p:nvPr>
            <p:ph type="body" sz="half" idx="1"/>
          </p:nvPr>
        </p:nvSpPr>
        <p:spPr>
          <a:xfrm>
            <a:off x="609600" y="1981200"/>
            <a:ext cx="6019800" cy="4114800"/>
          </a:xfrm>
        </p:spPr>
        <p:txBody>
          <a:bodyPr/>
          <a:lstStyle/>
          <a:p>
            <a:pPr marL="1030288" lvl="1" indent="-573088" eaLnBrk="1" hangingPunct="1">
              <a:buNone/>
              <a:defRPr/>
            </a:pPr>
            <a:r>
              <a:rPr lang="en-US" i="1" dirty="0" smtClean="0"/>
              <a:t>1. </a:t>
            </a:r>
            <a:r>
              <a:rPr lang="en-US" i="1" dirty="0" smtClean="0"/>
              <a:t>	Description</a:t>
            </a:r>
            <a:r>
              <a:rPr lang="en-US" i="1" dirty="0" smtClean="0"/>
              <a:t>:</a:t>
            </a:r>
            <a:r>
              <a:rPr lang="en-US" dirty="0" smtClean="0"/>
              <a:t>  This friendship is based on similar life goals.  The number of close friends one might have may range from five to fifteen.</a:t>
            </a:r>
            <a:endParaRPr lang="en-US" sz="2400" dirty="0"/>
          </a:p>
        </p:txBody>
      </p:sp>
      <p:pic>
        <p:nvPicPr>
          <p:cNvPr id="14340" name="Picture 7" descr="http://web.utk.edu/~manrrs/friends.jpg"/>
          <p:cNvPicPr>
            <a:picLocks noGrp="1" noChangeAspect="1" noChangeArrowheads="1"/>
          </p:cNvPicPr>
          <p:nvPr>
            <p:ph type="clipArt" sz="half" idx="2"/>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7467600" y="2286000"/>
            <a:ext cx="3614425" cy="289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dirty="0"/>
              <a:t>C. Close Friends</a:t>
            </a:r>
          </a:p>
        </p:txBody>
      </p:sp>
      <p:sp>
        <p:nvSpPr>
          <p:cNvPr id="43011" name="Rectangle 3"/>
          <p:cNvSpPr>
            <a:spLocks noGrp="1" noChangeArrowheads="1"/>
          </p:cNvSpPr>
          <p:nvPr>
            <p:ph type="body" sz="half" idx="1"/>
          </p:nvPr>
        </p:nvSpPr>
        <p:spPr>
          <a:xfrm>
            <a:off x="304800" y="1981200"/>
            <a:ext cx="6324600" cy="4114800"/>
          </a:xfrm>
        </p:spPr>
        <p:txBody>
          <a:bodyPr/>
          <a:lstStyle/>
          <a:p>
            <a:pPr marL="1030288" lvl="1" indent="-573088" eaLnBrk="1" hangingPunct="1">
              <a:lnSpc>
                <a:spcPct val="90000"/>
              </a:lnSpc>
              <a:buNone/>
              <a:defRPr/>
            </a:pPr>
            <a:r>
              <a:rPr lang="en-US" sz="3200" i="1" dirty="0"/>
              <a:t>2. Your freedoms:</a:t>
            </a:r>
            <a:r>
              <a:rPr lang="en-US" sz="3200" dirty="0"/>
              <a:t>  You are free to suggest projects that will help both of you.  </a:t>
            </a:r>
            <a:r>
              <a:rPr lang="en-US" sz="3200" dirty="0" smtClean="0"/>
              <a:t/>
            </a:r>
            <a:br>
              <a:rPr lang="en-US" sz="3200" dirty="0" smtClean="0"/>
            </a:br>
            <a:r>
              <a:rPr lang="en-US" sz="3200" dirty="0" smtClean="0">
                <a:hlinkClick r:id="" action="ppaction://noaction"/>
              </a:rPr>
              <a:t>Do </a:t>
            </a:r>
            <a:r>
              <a:rPr lang="en-US" sz="3200" dirty="0">
                <a:hlinkClick r:id="" action="ppaction://noaction"/>
              </a:rPr>
              <a:t>not be pushy </a:t>
            </a:r>
            <a:r>
              <a:rPr lang="en-US" sz="3200" dirty="0"/>
              <a:t>in trying to give advice.</a:t>
            </a:r>
            <a:endParaRPr lang="en-US" sz="3200" i="1" dirty="0"/>
          </a:p>
        </p:txBody>
      </p:sp>
      <p:pic>
        <p:nvPicPr>
          <p:cNvPr id="15364" name="Picture 7" descr="http://www.nic.ac/images/friends.jpg"/>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620000" y="1219200"/>
            <a:ext cx="3048000" cy="198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http://www.kentanimalshelter.com/friend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3713" y="3810000"/>
            <a:ext cx="36576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a:t>C. Close Friends</a:t>
            </a:r>
          </a:p>
        </p:txBody>
      </p:sp>
      <p:sp>
        <p:nvSpPr>
          <p:cNvPr id="47107" name="Rectangle 3"/>
          <p:cNvSpPr>
            <a:spLocks noGrp="1" noChangeArrowheads="1"/>
          </p:cNvSpPr>
          <p:nvPr>
            <p:ph type="body" sz="half" idx="1"/>
          </p:nvPr>
        </p:nvSpPr>
        <p:spPr>
          <a:xfrm>
            <a:off x="838200" y="2057400"/>
            <a:ext cx="5638800" cy="4114800"/>
          </a:xfrm>
        </p:spPr>
        <p:txBody>
          <a:bodyPr/>
          <a:lstStyle/>
          <a:p>
            <a:pPr marL="0" indent="0" eaLnBrk="1" hangingPunct="1">
              <a:lnSpc>
                <a:spcPct val="90000"/>
              </a:lnSpc>
              <a:spcAft>
                <a:spcPts val="1800"/>
              </a:spcAft>
              <a:buNone/>
              <a:defRPr/>
            </a:pPr>
            <a:r>
              <a:rPr lang="en-US" i="1" dirty="0" smtClean="0"/>
              <a:t>3</a:t>
            </a:r>
            <a:r>
              <a:rPr lang="en-US" i="1" dirty="0"/>
              <a:t>. Your Responsibilities:</a:t>
            </a:r>
          </a:p>
          <a:p>
            <a:pPr marL="914400" lvl="1" indent="-457200" eaLnBrk="1" hangingPunct="1">
              <a:lnSpc>
                <a:spcPct val="90000"/>
              </a:lnSpc>
              <a:spcAft>
                <a:spcPts val="1800"/>
              </a:spcAft>
              <a:defRPr/>
            </a:pPr>
            <a:r>
              <a:rPr lang="en-US" dirty="0" smtClean="0"/>
              <a:t>Encourage him/her.</a:t>
            </a:r>
          </a:p>
          <a:p>
            <a:pPr marL="914400" lvl="1" indent="-457200" eaLnBrk="1" hangingPunct="1">
              <a:lnSpc>
                <a:spcPct val="90000"/>
              </a:lnSpc>
              <a:spcAft>
                <a:spcPts val="1800"/>
              </a:spcAft>
              <a:defRPr/>
            </a:pPr>
            <a:r>
              <a:rPr lang="en-US" dirty="0" smtClean="0"/>
              <a:t>Design projects to help each other.</a:t>
            </a:r>
          </a:p>
          <a:p>
            <a:pPr marL="914400" lvl="1" indent="-457200" eaLnBrk="1" hangingPunct="1">
              <a:lnSpc>
                <a:spcPct val="90000"/>
              </a:lnSpc>
              <a:spcAft>
                <a:spcPts val="1800"/>
              </a:spcAft>
              <a:defRPr/>
            </a:pPr>
            <a:r>
              <a:rPr lang="en-US" dirty="0" smtClean="0"/>
              <a:t>Your friendship should stand through the good times and the bad times.</a:t>
            </a:r>
          </a:p>
        </p:txBody>
      </p:sp>
      <p:pic>
        <p:nvPicPr>
          <p:cNvPr id="4099" name="Picture 3" descr="M:\India\P3100614.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239000" y="1626704"/>
            <a:ext cx="3733800" cy="3702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dirty="0"/>
              <a:t>D. Intimate Friendship</a:t>
            </a:r>
          </a:p>
        </p:txBody>
      </p:sp>
      <p:sp>
        <p:nvSpPr>
          <p:cNvPr id="48131" name="Rectangle 3"/>
          <p:cNvSpPr>
            <a:spLocks noGrp="1" noChangeArrowheads="1"/>
          </p:cNvSpPr>
          <p:nvPr>
            <p:ph type="body" idx="1"/>
          </p:nvPr>
        </p:nvSpPr>
        <p:spPr/>
        <p:txBody>
          <a:bodyPr/>
          <a:lstStyle/>
          <a:p>
            <a:pPr marL="1030288" lvl="1" indent="-573088" eaLnBrk="1" hangingPunct="1">
              <a:buNone/>
              <a:defRPr/>
            </a:pPr>
            <a:r>
              <a:rPr lang="en-US" sz="3200" i="1" dirty="0" smtClean="0"/>
              <a:t>1.	Description</a:t>
            </a:r>
            <a:r>
              <a:rPr lang="en-US" sz="3200" i="1" dirty="0"/>
              <a:t>:  </a:t>
            </a:r>
            <a:r>
              <a:rPr lang="en-US" sz="3200" dirty="0"/>
              <a:t>A very special friendship.  You may have only 1 or 2 intimate friends your whole life.  It is a friendship based on a commitment to develop each other’s  character.  </a:t>
            </a:r>
            <a:endParaRPr lang="en-US" sz="32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a:t>D. Intimate Friendship</a:t>
            </a:r>
          </a:p>
        </p:txBody>
      </p:sp>
      <p:sp>
        <p:nvSpPr>
          <p:cNvPr id="50179" name="Rectangle 3"/>
          <p:cNvSpPr>
            <a:spLocks noGrp="1" noChangeArrowheads="1"/>
          </p:cNvSpPr>
          <p:nvPr>
            <p:ph type="body" sz="half" idx="1"/>
          </p:nvPr>
        </p:nvSpPr>
        <p:spPr>
          <a:xfrm>
            <a:off x="533400" y="1981200"/>
            <a:ext cx="6781800" cy="4114800"/>
          </a:xfrm>
        </p:spPr>
        <p:txBody>
          <a:bodyPr/>
          <a:lstStyle/>
          <a:p>
            <a:pPr marL="1030288" lvl="1" indent="-573088" eaLnBrk="1" hangingPunct="1">
              <a:lnSpc>
                <a:spcPct val="90000"/>
              </a:lnSpc>
              <a:buNone/>
              <a:defRPr/>
            </a:pPr>
            <a:r>
              <a:rPr lang="en-US" sz="3200" i="1" dirty="0"/>
              <a:t>2. Your Freedoms:  </a:t>
            </a:r>
            <a:r>
              <a:rPr lang="en-US" sz="3200" dirty="0"/>
              <a:t>You have the freedom to correct </a:t>
            </a:r>
            <a:r>
              <a:rPr lang="en-US" sz="3200" dirty="0" smtClean="0"/>
              <a:t/>
            </a:r>
            <a:br>
              <a:rPr lang="en-US" sz="3200" dirty="0" smtClean="0"/>
            </a:br>
            <a:r>
              <a:rPr lang="en-US" sz="3200" dirty="0" smtClean="0"/>
              <a:t>(</a:t>
            </a:r>
            <a:r>
              <a:rPr lang="en-US" sz="3200" dirty="0"/>
              <a:t>not criticize) each other.  Focus your correction on their “blind spot” – a problem they do not realize they have.</a:t>
            </a:r>
            <a:endParaRPr lang="en-US" sz="3200" i="1" dirty="0"/>
          </a:p>
        </p:txBody>
      </p:sp>
      <p:pic>
        <p:nvPicPr>
          <p:cNvPr id="18436" name="Picture 7" descr="http://rohan.sdsu.edu/dept/cbaweb/htm/friends.jpg"/>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8153400" y="1219200"/>
            <a:ext cx="3148531"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a:t>D. Intimate Friendship</a:t>
            </a:r>
          </a:p>
        </p:txBody>
      </p:sp>
      <p:sp>
        <p:nvSpPr>
          <p:cNvPr id="51203" name="Rectangle 3"/>
          <p:cNvSpPr>
            <a:spLocks noGrp="1" noChangeArrowheads="1"/>
          </p:cNvSpPr>
          <p:nvPr>
            <p:ph type="body" sz="half" idx="1"/>
          </p:nvPr>
        </p:nvSpPr>
        <p:spPr>
          <a:xfrm>
            <a:off x="304800" y="1981200"/>
            <a:ext cx="5715000" cy="4114800"/>
          </a:xfrm>
        </p:spPr>
        <p:txBody>
          <a:bodyPr/>
          <a:lstStyle/>
          <a:p>
            <a:pPr marL="457200" lvl="1" indent="0" eaLnBrk="1" hangingPunct="1">
              <a:spcAft>
                <a:spcPts val="1800"/>
              </a:spcAft>
              <a:buNone/>
              <a:defRPr/>
            </a:pPr>
            <a:r>
              <a:rPr lang="en-US" i="1" dirty="0" smtClean="0"/>
              <a:t>3. Your Responsibilities:  </a:t>
            </a:r>
            <a:endParaRPr lang="en-US" dirty="0" smtClean="0"/>
          </a:p>
          <a:p>
            <a:pPr marL="1295400" lvl="2" indent="-381000" eaLnBrk="1" hangingPunct="1">
              <a:spcAft>
                <a:spcPts val="1800"/>
              </a:spcAft>
              <a:defRPr/>
            </a:pPr>
            <a:r>
              <a:rPr lang="en-US" sz="2800" dirty="0"/>
              <a:t>You must be openly honest.  </a:t>
            </a:r>
            <a:r>
              <a:rPr lang="en-US" sz="2800" dirty="0">
                <a:hlinkClick r:id="" action="ppaction://noaction"/>
              </a:rPr>
              <a:t>You must speak the truth in love.</a:t>
            </a:r>
            <a:endParaRPr lang="en-US" sz="2800" dirty="0"/>
          </a:p>
          <a:p>
            <a:pPr marL="1295400" lvl="2" indent="-381000" eaLnBrk="1" hangingPunct="1">
              <a:spcAft>
                <a:spcPts val="1800"/>
              </a:spcAft>
              <a:defRPr/>
            </a:pPr>
            <a:r>
              <a:rPr lang="en-US" sz="2800" dirty="0"/>
              <a:t>Give positive advice.  </a:t>
            </a:r>
            <a:r>
              <a:rPr lang="en-US" sz="2800" dirty="0">
                <a:hlinkClick r:id="" action="ppaction://noaction"/>
              </a:rPr>
              <a:t>Don’t criticize</a:t>
            </a:r>
            <a:r>
              <a:rPr lang="en-US" sz="2800" dirty="0"/>
              <a:t>.</a:t>
            </a:r>
          </a:p>
        </p:txBody>
      </p:sp>
      <p:pic>
        <p:nvPicPr>
          <p:cNvPr id="6146" name="Picture 2" descr="M:\adddd\1st dc &amp; Amish country\CAlifornia 16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53200" y="1977887"/>
            <a:ext cx="4506555"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application</a:t>
            </a:r>
          </a:p>
        </p:txBody>
      </p:sp>
      <p:sp>
        <p:nvSpPr>
          <p:cNvPr id="3" name="Content Placeholder 2"/>
          <p:cNvSpPr>
            <a:spLocks noGrp="1"/>
          </p:cNvSpPr>
          <p:nvPr>
            <p:ph idx="1"/>
          </p:nvPr>
        </p:nvSpPr>
        <p:spPr/>
        <p:txBody>
          <a:bodyPr/>
          <a:lstStyle/>
          <a:p>
            <a:pPr marL="0" indent="0">
              <a:buNone/>
            </a:pPr>
            <a:r>
              <a:rPr lang="en-US" dirty="0" smtClean="0"/>
              <a:t>Make </a:t>
            </a:r>
            <a:r>
              <a:rPr lang="en-US" dirty="0"/>
              <a:t>a list of the things that make it hard to develop friendships with people </a:t>
            </a:r>
            <a:r>
              <a:rPr lang="en-US" dirty="0" smtClean="0"/>
              <a:t>you  </a:t>
            </a:r>
            <a:r>
              <a:rPr lang="en-US" dirty="0"/>
              <a:t>now live with or with people at the church </a:t>
            </a:r>
            <a:r>
              <a:rPr lang="en-US" dirty="0" smtClean="0"/>
              <a:t>you </a:t>
            </a:r>
            <a:r>
              <a:rPr lang="en-US" dirty="0"/>
              <a:t>attend.   </a:t>
            </a:r>
            <a:endParaRPr lang="en-US" dirty="0" smtClean="0"/>
          </a:p>
          <a:p>
            <a:pPr marL="0" indent="0">
              <a:buNone/>
            </a:pPr>
            <a:r>
              <a:rPr lang="en-US" dirty="0" smtClean="0"/>
              <a:t>Then write </a:t>
            </a:r>
            <a:r>
              <a:rPr lang="en-US" dirty="0"/>
              <a:t>down one thing </a:t>
            </a:r>
            <a:r>
              <a:rPr lang="en-US" dirty="0" smtClean="0"/>
              <a:t>you </a:t>
            </a:r>
            <a:r>
              <a:rPr lang="en-US" dirty="0"/>
              <a:t>can do to be a better friend to someone.</a:t>
            </a:r>
          </a:p>
        </p:txBody>
      </p:sp>
    </p:spTree>
    <p:extLst>
      <p:ext uri="{BB962C8B-B14F-4D97-AF65-F5344CB8AC3E}">
        <p14:creationId xmlns:p14="http://schemas.microsoft.com/office/powerpoint/2010/main" val="18854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366721"/>
            <a:ext cx="7950200" cy="2677656"/>
          </a:xfrm>
        </p:spPr>
        <p:txBody>
          <a:bodyPr/>
          <a:lstStyle/>
          <a:p>
            <a:pPr algn="l"/>
            <a:r>
              <a:rPr lang="en-US" sz="3600" dirty="0"/>
              <a:t>  Personal Relationships with Others</a:t>
            </a:r>
            <a:r>
              <a:rPr lang="en-US" dirty="0" smtClean="0"/>
              <a:t/>
            </a:r>
            <a:br>
              <a:rPr lang="en-US" dirty="0" smtClean="0"/>
            </a:br>
            <a:r>
              <a:rPr lang="en-US" dirty="0" smtClean="0"/>
              <a:t>	</a:t>
            </a:r>
            <a:r>
              <a:rPr lang="en-US" sz="2800" dirty="0"/>
              <a:t>	</a:t>
            </a:r>
            <a:r>
              <a:rPr lang="en-US" dirty="0" smtClean="0"/>
              <a:t/>
            </a:r>
            <a:br>
              <a:rPr lang="en-US" dirty="0" smtClean="0"/>
            </a:br>
            <a:endParaRPr lang="en-US" dirty="0"/>
          </a:p>
        </p:txBody>
      </p:sp>
      <p:sp>
        <p:nvSpPr>
          <p:cNvPr id="3" name="Subtitle 2"/>
          <p:cNvSpPr>
            <a:spLocks noGrp="1"/>
          </p:cNvSpPr>
          <p:nvPr>
            <p:ph type="subTitle" idx="1"/>
          </p:nvPr>
        </p:nvSpPr>
        <p:spPr>
          <a:xfrm>
            <a:off x="2656114" y="914400"/>
            <a:ext cx="8001000" cy="5257800"/>
          </a:xfrm>
        </p:spPr>
        <p:txBody>
          <a:bodyPr/>
          <a:lstStyle/>
          <a:p>
            <a:pPr algn="l"/>
            <a:endParaRPr lang="en-US" sz="2000" b="1" dirty="0"/>
          </a:p>
          <a:p>
            <a:pPr algn="l"/>
            <a:r>
              <a:rPr lang="en-US" sz="2000" b="1" dirty="0"/>
              <a:t>Quizzes:   Verses to Memorize   To be done with:</a:t>
            </a:r>
          </a:p>
          <a:p>
            <a:pPr algn="l"/>
            <a:r>
              <a:rPr lang="en-US" sz="2000" dirty="0"/>
              <a:t>1. Philippians 4:8 			Lesson 2</a:t>
            </a:r>
          </a:p>
          <a:p>
            <a:pPr algn="l"/>
            <a:r>
              <a:rPr lang="en-US" sz="2000" dirty="0"/>
              <a:t>2. Matthew 19:5			Lesson 4 </a:t>
            </a:r>
          </a:p>
          <a:p>
            <a:pPr algn="l"/>
            <a:endParaRPr lang="en-US" sz="2000" b="1" dirty="0"/>
          </a:p>
          <a:p>
            <a:pPr algn="l"/>
            <a:r>
              <a:rPr lang="en-US" sz="2000" b="1" dirty="0"/>
              <a:t>Study Guide Projects:</a:t>
            </a:r>
          </a:p>
          <a:p>
            <a:pPr algn="l"/>
            <a:r>
              <a:rPr lang="en-US" sz="2000" dirty="0"/>
              <a:t>     Project #    To be done before or with:</a:t>
            </a:r>
          </a:p>
          <a:p>
            <a:pPr algn="l"/>
            <a:r>
              <a:rPr lang="en-US" sz="2000" dirty="0"/>
              <a:t>	1		Lesson 1</a:t>
            </a:r>
          </a:p>
          <a:p>
            <a:pPr algn="l"/>
            <a:r>
              <a:rPr lang="en-US" sz="2000" dirty="0"/>
              <a:t>	2		Lesson 2</a:t>
            </a:r>
          </a:p>
          <a:p>
            <a:pPr algn="l"/>
            <a:r>
              <a:rPr lang="en-US" sz="2000" dirty="0"/>
              <a:t>	3		Lesson 3</a:t>
            </a:r>
          </a:p>
          <a:p>
            <a:pPr algn="l"/>
            <a:r>
              <a:rPr lang="en-US" sz="2000" dirty="0"/>
              <a:t>	4		Lesson 4</a:t>
            </a:r>
          </a:p>
          <a:p>
            <a:pPr algn="l"/>
            <a:r>
              <a:rPr lang="en-US" sz="2000" dirty="0"/>
              <a:t>	5		Lesson 4</a:t>
            </a:r>
          </a:p>
          <a:p>
            <a:pPr algn="l"/>
            <a:r>
              <a:rPr lang="en-US" sz="2000" dirty="0"/>
              <a:t>	6		Lesson 4</a:t>
            </a:r>
          </a:p>
          <a:p>
            <a:pPr algn="l"/>
            <a:r>
              <a:rPr lang="en-US" sz="2000" b="1" dirty="0"/>
              <a:t>Test:	</a:t>
            </a:r>
            <a:r>
              <a:rPr lang="en-US" sz="2000" dirty="0"/>
              <a:t>                       	Lesson 5</a:t>
            </a:r>
          </a:p>
          <a:p>
            <a:pPr algn="l"/>
            <a:endParaRPr lang="en-US" sz="2000" dirty="0"/>
          </a:p>
        </p:txBody>
      </p:sp>
      <p:sp>
        <p:nvSpPr>
          <p:cNvPr id="7" name="Date Placeholder 6"/>
          <p:cNvSpPr>
            <a:spLocks noGrp="1"/>
          </p:cNvSpPr>
          <p:nvPr>
            <p:ph type="dt" sz="quarter" idx="10"/>
          </p:nvPr>
        </p:nvSpPr>
        <p:spPr>
          <a:xfrm>
            <a:off x="2608263" y="6324600"/>
            <a:ext cx="1905000" cy="228600"/>
          </a:xfrm>
        </p:spPr>
        <p:txBody>
          <a:bodyPr/>
          <a:lstStyle/>
          <a:p>
            <a:pPr>
              <a:defRPr/>
            </a:pPr>
            <a:endParaRPr lang="en-US" dirty="0"/>
          </a:p>
        </p:txBody>
      </p:sp>
      <p:sp>
        <p:nvSpPr>
          <p:cNvPr id="8" name="Footer Placeholder 7"/>
          <p:cNvSpPr>
            <a:spLocks noGrp="1"/>
          </p:cNvSpPr>
          <p:nvPr>
            <p:ph type="ftr" sz="quarter" idx="11"/>
          </p:nvPr>
        </p:nvSpPr>
        <p:spPr>
          <a:xfrm>
            <a:off x="5046663" y="6248400"/>
            <a:ext cx="2895600" cy="304800"/>
          </a:xfr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3</a:t>
            </a:fld>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837612" y="2386012"/>
            <a:ext cx="2947988" cy="3862388"/>
          </a:xfrm>
          <a:prstGeom prst="rect">
            <a:avLst/>
          </a:prstGeom>
        </p:spPr>
      </p:pic>
    </p:spTree>
    <p:extLst>
      <p:ext uri="{BB962C8B-B14F-4D97-AF65-F5344CB8AC3E}">
        <p14:creationId xmlns:p14="http://schemas.microsoft.com/office/powerpoint/2010/main" val="1782805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448" y="914400"/>
            <a:ext cx="8686800" cy="1143000"/>
          </a:xfrm>
        </p:spPr>
        <p:txBody>
          <a:bodyPr/>
          <a:lstStyle/>
          <a:p>
            <a:r>
              <a:rPr lang="en-US" sz="4800" dirty="0"/>
              <a:t>Chapter 3 </a:t>
            </a:r>
            <a:br>
              <a:rPr lang="en-US" sz="4800" dirty="0"/>
            </a:br>
            <a:endParaRPr lang="en-US" sz="4800" dirty="0"/>
          </a:p>
        </p:txBody>
      </p:sp>
      <p:sp>
        <p:nvSpPr>
          <p:cNvPr id="3" name="Content Placeholder 2"/>
          <p:cNvSpPr>
            <a:spLocks noGrp="1"/>
          </p:cNvSpPr>
          <p:nvPr>
            <p:ph type="body" sz="half" idx="1"/>
          </p:nvPr>
        </p:nvSpPr>
        <p:spPr>
          <a:xfrm>
            <a:off x="1905000" y="1905000"/>
            <a:ext cx="7924800" cy="4114800"/>
          </a:xfrm>
        </p:spPr>
        <p:txBody>
          <a:bodyPr/>
          <a:lstStyle/>
          <a:p>
            <a:pPr marL="0" indent="0">
              <a:buNone/>
            </a:pPr>
            <a:r>
              <a:rPr lang="en-US" sz="4000" dirty="0"/>
              <a:t>How do I build great friendships?</a:t>
            </a:r>
          </a:p>
        </p:txBody>
      </p:sp>
      <p:pic>
        <p:nvPicPr>
          <p:cNvPr id="3074" name="Picture 2" descr="M:\102CANON\IMG_0297.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95848" y="3082160"/>
            <a:ext cx="3786352"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29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8686800" cy="1143000"/>
          </a:xfrm>
        </p:spPr>
        <p:txBody>
          <a:bodyPr/>
          <a:lstStyle/>
          <a:p>
            <a:r>
              <a:rPr lang="en-US" sz="4000" dirty="0"/>
              <a:t/>
            </a:r>
            <a:br>
              <a:rPr lang="en-US" sz="4000" dirty="0"/>
            </a:br>
            <a:r>
              <a:rPr lang="en-US" sz="4000" dirty="0"/>
              <a:t>How do I build great friendships?</a:t>
            </a:r>
          </a:p>
        </p:txBody>
      </p:sp>
      <p:sp>
        <p:nvSpPr>
          <p:cNvPr id="3" name="Content Placeholder 2"/>
          <p:cNvSpPr>
            <a:spLocks noGrp="1"/>
          </p:cNvSpPr>
          <p:nvPr>
            <p:ph type="body" sz="half" idx="1"/>
          </p:nvPr>
        </p:nvSpPr>
        <p:spPr>
          <a:xfrm>
            <a:off x="2209800" y="1981200"/>
            <a:ext cx="8001000" cy="4114800"/>
          </a:xfrm>
        </p:spPr>
        <p:txBody>
          <a:bodyPr/>
          <a:lstStyle/>
          <a:p>
            <a:pPr marL="0" indent="0">
              <a:buNone/>
            </a:pPr>
            <a:r>
              <a:rPr lang="en-US" sz="2800" dirty="0"/>
              <a:t>Key Biblical Truth:</a:t>
            </a:r>
          </a:p>
          <a:p>
            <a:pPr marL="0" indent="0">
              <a:buNone/>
            </a:pPr>
            <a:r>
              <a:rPr lang="en-US" sz="2400" dirty="0"/>
              <a:t>As a Christian I need to develop a set of personal standards to guide me in my relationships with others. </a:t>
            </a:r>
          </a:p>
          <a:p>
            <a:pPr marL="0" indent="0">
              <a:buNone/>
            </a:pPr>
            <a:endParaRPr lang="en-US" sz="2400" dirty="0"/>
          </a:p>
          <a:p>
            <a:pPr marL="0" indent="0">
              <a:buNone/>
            </a:pPr>
            <a:r>
              <a:rPr lang="en-US" sz="2800" dirty="0"/>
              <a:t>Key Verse: Philippians 4:1  The Message</a:t>
            </a:r>
          </a:p>
          <a:p>
            <a:pPr marL="0" indent="0">
              <a:buNone/>
            </a:pPr>
            <a:r>
              <a:rPr lang="en-US" sz="2400" dirty="0"/>
              <a:t>My dear, dear friends! I love you so much. I do want the very best for you. You make me feel such joy, fill me with such pride. Don’t waver. Stay on track, steady in God. </a:t>
            </a:r>
          </a:p>
        </p:txBody>
      </p:sp>
    </p:spTree>
    <p:extLst>
      <p:ext uri="{BB962C8B-B14F-4D97-AF65-F5344CB8AC3E}">
        <p14:creationId xmlns:p14="http://schemas.microsoft.com/office/powerpoint/2010/main" val="3166708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8686800" cy="1143000"/>
          </a:xfrm>
        </p:spPr>
        <p:txBody>
          <a:bodyPr/>
          <a:lstStyle/>
          <a:p>
            <a:r>
              <a:rPr lang="en-US" sz="4000" dirty="0"/>
              <a:t/>
            </a:r>
            <a:br>
              <a:rPr lang="en-US" sz="4000" dirty="0"/>
            </a:br>
            <a:r>
              <a:rPr lang="en-US" sz="4000" dirty="0"/>
              <a:t>A. Start with yourself </a:t>
            </a:r>
          </a:p>
        </p:txBody>
      </p:sp>
      <p:sp>
        <p:nvSpPr>
          <p:cNvPr id="3" name="Content Placeholder 2"/>
          <p:cNvSpPr>
            <a:spLocks noGrp="1"/>
          </p:cNvSpPr>
          <p:nvPr>
            <p:ph type="body" sz="half" idx="1"/>
          </p:nvPr>
        </p:nvSpPr>
        <p:spPr>
          <a:xfrm>
            <a:off x="2209800" y="1981200"/>
            <a:ext cx="8001000" cy="4114800"/>
          </a:xfrm>
        </p:spPr>
        <p:txBody>
          <a:bodyPr/>
          <a:lstStyle/>
          <a:p>
            <a:pPr marL="566738" indent="-566738">
              <a:spcAft>
                <a:spcPts val="1800"/>
              </a:spcAft>
              <a:buNone/>
            </a:pPr>
            <a:r>
              <a:rPr lang="en-US" dirty="0" smtClean="0"/>
              <a:t>1. </a:t>
            </a:r>
            <a:r>
              <a:rPr lang="en-US" dirty="0" smtClean="0"/>
              <a:t>	What </a:t>
            </a:r>
            <a:r>
              <a:rPr lang="en-US" dirty="0" smtClean="0"/>
              <a:t>healing is needed in your life?</a:t>
            </a:r>
          </a:p>
          <a:p>
            <a:pPr marL="566738" indent="-566738">
              <a:spcAft>
                <a:spcPts val="1800"/>
              </a:spcAft>
              <a:buNone/>
            </a:pPr>
            <a:r>
              <a:rPr lang="en-US" dirty="0" smtClean="0"/>
              <a:t>2. </a:t>
            </a:r>
            <a:r>
              <a:rPr lang="en-US" dirty="0" smtClean="0"/>
              <a:t>	How </a:t>
            </a:r>
            <a:r>
              <a:rPr lang="en-US" dirty="0" smtClean="0"/>
              <a:t>strong is your commitment to   Jesus?</a:t>
            </a:r>
          </a:p>
          <a:p>
            <a:pPr marL="566738" indent="-566738">
              <a:spcAft>
                <a:spcPts val="1800"/>
              </a:spcAft>
              <a:buNone/>
            </a:pPr>
            <a:r>
              <a:rPr lang="en-US" dirty="0" smtClean="0"/>
              <a:t>3. </a:t>
            </a:r>
            <a:r>
              <a:rPr lang="en-US" dirty="0" smtClean="0"/>
              <a:t>	How </a:t>
            </a:r>
            <a:r>
              <a:rPr lang="en-US" dirty="0" smtClean="0"/>
              <a:t>mature are you?</a:t>
            </a:r>
          </a:p>
          <a:p>
            <a:pPr marL="566738" indent="-566738">
              <a:spcAft>
                <a:spcPts val="1800"/>
              </a:spcAft>
              <a:buNone/>
            </a:pPr>
            <a:r>
              <a:rPr lang="en-US" dirty="0" smtClean="0"/>
              <a:t>4. </a:t>
            </a:r>
            <a:r>
              <a:rPr lang="en-US" dirty="0" smtClean="0"/>
              <a:t>	Learn </a:t>
            </a:r>
            <a:r>
              <a:rPr lang="en-US" dirty="0" smtClean="0"/>
              <a:t>how to genuinely care for others.</a:t>
            </a:r>
          </a:p>
          <a:p>
            <a:pPr marL="566738" indent="-566738">
              <a:spcAft>
                <a:spcPts val="1800"/>
              </a:spcAft>
            </a:pPr>
            <a:endParaRPr lang="en-US" sz="4000" dirty="0"/>
          </a:p>
        </p:txBody>
      </p:sp>
    </p:spTree>
    <p:extLst>
      <p:ext uri="{BB962C8B-B14F-4D97-AF65-F5344CB8AC3E}">
        <p14:creationId xmlns:p14="http://schemas.microsoft.com/office/powerpoint/2010/main" val="1076709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23888" indent="-623888"/>
            <a:r>
              <a:rPr lang="en-US" sz="4000" dirty="0"/>
              <a:t>B. What boundaries do I need in my relationships?</a:t>
            </a:r>
          </a:p>
        </p:txBody>
      </p:sp>
      <p:sp>
        <p:nvSpPr>
          <p:cNvPr id="3" name="Content Placeholder 2"/>
          <p:cNvSpPr>
            <a:spLocks noGrp="1"/>
          </p:cNvSpPr>
          <p:nvPr>
            <p:ph idx="1"/>
          </p:nvPr>
        </p:nvSpPr>
        <p:spPr>
          <a:xfrm>
            <a:off x="762000" y="2438400"/>
            <a:ext cx="7772400" cy="3657600"/>
          </a:xfrm>
        </p:spPr>
        <p:txBody>
          <a:bodyPr/>
          <a:lstStyle/>
          <a:p>
            <a:pPr marL="0" indent="0">
              <a:spcAft>
                <a:spcPts val="1200"/>
              </a:spcAft>
              <a:buNone/>
            </a:pPr>
            <a:r>
              <a:rPr lang="en-US" dirty="0" smtClean="0"/>
              <a:t>1. What is a boundary?</a:t>
            </a:r>
          </a:p>
          <a:p>
            <a:pPr marL="465138" indent="0">
              <a:spcAft>
                <a:spcPts val="1200"/>
              </a:spcAft>
              <a:buNone/>
            </a:pPr>
            <a:r>
              <a:rPr lang="en-US" dirty="0" smtClean="0"/>
              <a:t>a</a:t>
            </a:r>
            <a:r>
              <a:rPr lang="en-US" dirty="0" smtClean="0"/>
              <a:t>. Physical boundaries</a:t>
            </a:r>
          </a:p>
          <a:p>
            <a:pPr marL="465138" indent="0">
              <a:spcAft>
                <a:spcPts val="1200"/>
              </a:spcAft>
              <a:buNone/>
            </a:pPr>
            <a:r>
              <a:rPr lang="en-US" dirty="0" smtClean="0"/>
              <a:t>b</a:t>
            </a:r>
            <a:r>
              <a:rPr lang="en-US" dirty="0" smtClean="0"/>
              <a:t>. Mental boundaries</a:t>
            </a:r>
          </a:p>
          <a:p>
            <a:pPr marL="465138" indent="0">
              <a:spcAft>
                <a:spcPts val="1200"/>
              </a:spcAft>
              <a:buNone/>
            </a:pPr>
            <a:r>
              <a:rPr lang="en-US" dirty="0" smtClean="0"/>
              <a:t>c</a:t>
            </a:r>
            <a:r>
              <a:rPr lang="en-US" dirty="0" smtClean="0"/>
              <a:t>. Emotional boundaries</a:t>
            </a:r>
          </a:p>
          <a:p>
            <a:pPr marL="465138" indent="0">
              <a:spcAft>
                <a:spcPts val="1200"/>
              </a:spcAft>
              <a:buNone/>
            </a:pPr>
            <a:r>
              <a:rPr lang="en-US" dirty="0" smtClean="0"/>
              <a:t>d</a:t>
            </a:r>
            <a:r>
              <a:rPr lang="en-US" dirty="0" smtClean="0"/>
              <a:t>. Spiritual boundaries</a:t>
            </a:r>
          </a:p>
        </p:txBody>
      </p:sp>
      <p:pic>
        <p:nvPicPr>
          <p:cNvPr id="1026" name="Picture 2" descr="Image result for boundari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2438400"/>
            <a:ext cx="555413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008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9144000" cy="1752600"/>
          </a:xfrm>
        </p:spPr>
        <p:txBody>
          <a:bodyPr/>
          <a:lstStyle/>
          <a:p>
            <a:r>
              <a:rPr lang="en-US" sz="4000" dirty="0"/>
              <a:t>2. How can I use boundaries in my life?</a:t>
            </a:r>
          </a:p>
        </p:txBody>
      </p:sp>
      <p:sp>
        <p:nvSpPr>
          <p:cNvPr id="3" name="Content Placeholder 2"/>
          <p:cNvSpPr>
            <a:spLocks noGrp="1"/>
          </p:cNvSpPr>
          <p:nvPr>
            <p:ph idx="1"/>
          </p:nvPr>
        </p:nvSpPr>
        <p:spPr>
          <a:xfrm>
            <a:off x="2209800" y="2286000"/>
            <a:ext cx="7772400" cy="4648200"/>
          </a:xfrm>
        </p:spPr>
        <p:txBody>
          <a:bodyPr/>
          <a:lstStyle/>
          <a:p>
            <a:pPr marL="0" indent="0">
              <a:spcAft>
                <a:spcPts val="2400"/>
              </a:spcAft>
              <a:buNone/>
            </a:pPr>
            <a:r>
              <a:rPr lang="en-US" dirty="0" smtClean="0"/>
              <a:t>a. What boundaries do I need in my life?</a:t>
            </a:r>
          </a:p>
          <a:p>
            <a:pPr marL="0" indent="0">
              <a:spcAft>
                <a:spcPts val="2400"/>
              </a:spcAft>
              <a:buNone/>
            </a:pPr>
            <a:r>
              <a:rPr lang="en-US" dirty="0" smtClean="0"/>
              <a:t>b. What if I still fail?</a:t>
            </a:r>
          </a:p>
          <a:p>
            <a:pPr marL="0" indent="0">
              <a:spcAft>
                <a:spcPts val="2400"/>
              </a:spcAft>
              <a:buNone/>
            </a:pPr>
            <a:r>
              <a:rPr lang="en-US" dirty="0" smtClean="0"/>
              <a:t>c. Where does God want me to start?</a:t>
            </a:r>
          </a:p>
          <a:p>
            <a:endParaRPr lang="en-US" dirty="0"/>
          </a:p>
        </p:txBody>
      </p:sp>
    </p:spTree>
    <p:extLst>
      <p:ext uri="{BB962C8B-B14F-4D97-AF65-F5344CB8AC3E}">
        <p14:creationId xmlns:p14="http://schemas.microsoft.com/office/powerpoint/2010/main" val="2217033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81200"/>
            <a:ext cx="6400800" cy="3276600"/>
          </a:xfrm>
        </p:spPr>
        <p:txBody>
          <a:bodyPr/>
          <a:lstStyle/>
          <a:p>
            <a:pPr algn="ctr"/>
            <a:r>
              <a:rPr lang="en-US" dirty="0" smtClean="0"/>
              <a:t>3. So where do I start?</a:t>
            </a:r>
            <a:endParaRPr lang="en-US" dirty="0"/>
          </a:p>
        </p:txBody>
      </p:sp>
      <p:pic>
        <p:nvPicPr>
          <p:cNvPr id="3" name="Picture 2"/>
          <p:cNvPicPr>
            <a:picLocks noChangeAspect="1"/>
          </p:cNvPicPr>
          <p:nvPr/>
        </p:nvPicPr>
        <p:blipFill>
          <a:blip r:embed="rId2"/>
          <a:stretch>
            <a:fillRect/>
          </a:stretch>
        </p:blipFill>
        <p:spPr>
          <a:xfrm>
            <a:off x="4343400" y="2438400"/>
            <a:ext cx="3562350" cy="3562350"/>
          </a:xfrm>
          <a:prstGeom prst="rect">
            <a:avLst/>
          </a:prstGeom>
        </p:spPr>
      </p:pic>
    </p:spTree>
    <p:extLst>
      <p:ext uri="{BB962C8B-B14F-4D97-AF65-F5344CB8AC3E}">
        <p14:creationId xmlns:p14="http://schemas.microsoft.com/office/powerpoint/2010/main" val="2624714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686800" cy="1524000"/>
          </a:xfrm>
        </p:spPr>
        <p:txBody>
          <a:bodyPr/>
          <a:lstStyle/>
          <a:p>
            <a:pPr marL="682625" indent="-682625"/>
            <a:r>
              <a:rPr lang="en-US" dirty="0" smtClean="0"/>
              <a:t>C. How do I choose safe people to be my friends</a:t>
            </a:r>
            <a:r>
              <a:rPr lang="en-US" dirty="0" smtClean="0"/>
              <a:t>?</a:t>
            </a:r>
            <a:endParaRPr lang="en-US" sz="3600" dirty="0"/>
          </a:p>
        </p:txBody>
      </p:sp>
      <p:sp>
        <p:nvSpPr>
          <p:cNvPr id="3" name="Rectangle 2"/>
          <p:cNvSpPr/>
          <p:nvPr/>
        </p:nvSpPr>
        <p:spPr>
          <a:xfrm>
            <a:off x="1371600" y="2644170"/>
            <a:ext cx="9372600" cy="2554545"/>
          </a:xfrm>
          <a:prstGeom prst="rect">
            <a:avLst/>
          </a:prstGeom>
        </p:spPr>
        <p:txBody>
          <a:bodyPr wrap="square">
            <a:spAutoFit/>
          </a:bodyPr>
          <a:lstStyle/>
          <a:p>
            <a:pPr marL="514350" indent="-514350">
              <a:spcAft>
                <a:spcPts val="2400"/>
              </a:spcAft>
              <a:buAutoNum type="arabicPeriod"/>
            </a:pPr>
            <a:r>
              <a:rPr lang="en-US" sz="3200" dirty="0" smtClean="0">
                <a:latin typeface="Tahoma" panose="020B0604030504040204" pitchFamily="34" charset="0"/>
                <a:ea typeface="Tahoma" panose="020B0604030504040204" pitchFamily="34" charset="0"/>
                <a:cs typeface="Tahoma" panose="020B0604030504040204" pitchFamily="34" charset="0"/>
              </a:rPr>
              <a:t>How </a:t>
            </a:r>
            <a:r>
              <a:rPr lang="en-US" sz="3200" dirty="0">
                <a:latin typeface="Tahoma" panose="020B0604030504040204" pitchFamily="34" charset="0"/>
                <a:ea typeface="Tahoma" panose="020B0604030504040204" pitchFamily="34" charset="0"/>
                <a:cs typeface="Tahoma" panose="020B0604030504040204" pitchFamily="34" charset="0"/>
              </a:rPr>
              <a:t>do I determine if someone is not </a:t>
            </a:r>
            <a:r>
              <a:rPr lang="en-US" sz="3200" dirty="0" smtClean="0">
                <a:latin typeface="Tahoma" panose="020B0604030504040204" pitchFamily="34" charset="0"/>
                <a:ea typeface="Tahoma" panose="020B0604030504040204" pitchFamily="34" charset="0"/>
                <a:cs typeface="Tahoma" panose="020B0604030504040204" pitchFamily="34" charset="0"/>
              </a:rPr>
              <a:t>safe?</a:t>
            </a:r>
          </a:p>
          <a:p>
            <a:pPr marL="514350" indent="-514350">
              <a:spcAft>
                <a:spcPts val="2400"/>
              </a:spcAft>
              <a:buAutoNum type="arabicPeriod"/>
            </a:pPr>
            <a:r>
              <a:rPr lang="en-US" sz="3200" dirty="0" smtClean="0">
                <a:latin typeface="Tahoma" panose="020B0604030504040204" pitchFamily="34" charset="0"/>
                <a:ea typeface="Tahoma" panose="020B0604030504040204" pitchFamily="34" charset="0"/>
                <a:cs typeface="Tahoma" panose="020B0604030504040204" pitchFamily="34" charset="0"/>
              </a:rPr>
              <a:t>Why </a:t>
            </a:r>
            <a:r>
              <a:rPr lang="en-US" sz="3200" dirty="0">
                <a:latin typeface="Tahoma" panose="020B0604030504040204" pitchFamily="34" charset="0"/>
                <a:ea typeface="Tahoma" panose="020B0604030504040204" pitchFamily="34" charset="0"/>
                <a:cs typeface="Tahoma" panose="020B0604030504040204" pitchFamily="34" charset="0"/>
              </a:rPr>
              <a:t>do I attract unsafe people</a:t>
            </a:r>
            <a:r>
              <a:rPr lang="en-US" sz="3200" dirty="0" smtClean="0">
                <a:latin typeface="Tahoma" panose="020B0604030504040204" pitchFamily="34" charset="0"/>
                <a:ea typeface="Tahoma" panose="020B0604030504040204" pitchFamily="34" charset="0"/>
                <a:cs typeface="Tahoma" panose="020B0604030504040204" pitchFamily="34" charset="0"/>
              </a:rPr>
              <a:t>?</a:t>
            </a:r>
          </a:p>
          <a:p>
            <a:pPr marL="514350" indent="-514350">
              <a:spcAft>
                <a:spcPts val="2400"/>
              </a:spcAft>
              <a:buAutoNum type="arabicPeriod"/>
            </a:pPr>
            <a:r>
              <a:rPr lang="en-US" sz="3200" dirty="0" smtClean="0">
                <a:latin typeface="Tahoma" panose="020B0604030504040204" pitchFamily="34" charset="0"/>
                <a:ea typeface="Tahoma" panose="020B0604030504040204" pitchFamily="34" charset="0"/>
                <a:cs typeface="Tahoma" panose="020B0604030504040204" pitchFamily="34" charset="0"/>
              </a:rPr>
              <a:t>How </a:t>
            </a:r>
            <a:r>
              <a:rPr lang="en-US" sz="3200" dirty="0">
                <a:latin typeface="Tahoma" panose="020B0604030504040204" pitchFamily="34" charset="0"/>
                <a:ea typeface="Tahoma" panose="020B0604030504040204" pitchFamily="34" charset="0"/>
                <a:cs typeface="Tahoma" panose="020B0604030504040204" pitchFamily="34" charset="0"/>
              </a:rPr>
              <a:t>can I choose safe friends?</a:t>
            </a:r>
            <a:r>
              <a:rPr lang="en-US" dirty="0"/>
              <a:t/>
            </a:r>
            <a:br>
              <a:rPr lang="en-US" dirty="0"/>
            </a:br>
            <a:endParaRPr lang="en-US" dirty="0"/>
          </a:p>
        </p:txBody>
      </p:sp>
    </p:spTree>
    <p:extLst>
      <p:ext uri="{BB962C8B-B14F-4D97-AF65-F5344CB8AC3E}">
        <p14:creationId xmlns:p14="http://schemas.microsoft.com/office/powerpoint/2010/main" val="92429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439400" cy="1447799"/>
          </a:xfrm>
        </p:spPr>
        <p:txBody>
          <a:bodyPr/>
          <a:lstStyle/>
          <a:p>
            <a:pPr marL="682625" indent="-682625"/>
            <a:r>
              <a:rPr lang="en-US" dirty="0"/>
              <a:t>C. How do I choose safe people to be my friends</a:t>
            </a:r>
            <a:r>
              <a:rPr lang="en-US" dirty="0" smtClean="0"/>
              <a:t>? (cont</a:t>
            </a:r>
            <a:r>
              <a:rPr lang="en-US" dirty="0" smtClean="0"/>
              <a:t>.)</a:t>
            </a:r>
            <a:endParaRPr lang="en-US" sz="3200" dirty="0"/>
          </a:p>
        </p:txBody>
      </p:sp>
      <p:sp>
        <p:nvSpPr>
          <p:cNvPr id="3" name="Rectangle 2"/>
          <p:cNvSpPr/>
          <p:nvPr/>
        </p:nvSpPr>
        <p:spPr>
          <a:xfrm>
            <a:off x="1371600" y="1905000"/>
            <a:ext cx="9525000" cy="4175502"/>
          </a:xfrm>
          <a:prstGeom prst="rect">
            <a:avLst/>
          </a:prstGeom>
        </p:spPr>
        <p:txBody>
          <a:bodyPr wrap="square">
            <a:spAutoFit/>
          </a:bodyPr>
          <a:lstStyle/>
          <a:p>
            <a:pPr marL="465138" indent="-465138">
              <a:spcAft>
                <a:spcPts val="800"/>
              </a:spcAft>
            </a:pPr>
            <a:r>
              <a:rPr lang="en-US" sz="3200" dirty="0">
                <a:latin typeface="Tahoma" panose="020B0604030504040204" pitchFamily="34" charset="0"/>
                <a:ea typeface="Tahoma" panose="020B0604030504040204" pitchFamily="34" charset="0"/>
                <a:cs typeface="Tahoma" panose="020B0604030504040204" pitchFamily="34" charset="0"/>
              </a:rPr>
              <a:t>4. What should I do if I am in a relationship with an unsafe person? </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marL="914400" indent="-449263">
              <a:spcAft>
                <a:spcPts val="800"/>
              </a:spcAft>
              <a:buAutoNum type="alphaLcPeriod"/>
            </a:pPr>
            <a:r>
              <a:rPr lang="en-US" sz="2800" dirty="0" smtClean="0">
                <a:latin typeface="Tahoma" panose="020B0604030504040204" pitchFamily="34" charset="0"/>
                <a:ea typeface="Tahoma" panose="020B0604030504040204" pitchFamily="34" charset="0"/>
                <a:cs typeface="Tahoma" panose="020B0604030504040204" pitchFamily="34" charset="0"/>
              </a:rPr>
              <a:t>Be </a:t>
            </a:r>
            <a:r>
              <a:rPr lang="en-US" sz="2800" dirty="0">
                <a:latin typeface="Tahoma" panose="020B0604030504040204" pitchFamily="34" charset="0"/>
                <a:ea typeface="Tahoma" panose="020B0604030504040204" pitchFamily="34" charset="0"/>
                <a:cs typeface="Tahoma" panose="020B0604030504040204" pitchFamily="34" charset="0"/>
              </a:rPr>
              <a:t>honest with </a:t>
            </a:r>
            <a:r>
              <a:rPr lang="en-US" sz="2800" dirty="0" smtClean="0">
                <a:latin typeface="Tahoma" panose="020B0604030504040204" pitchFamily="34" charset="0"/>
                <a:ea typeface="Tahoma" panose="020B0604030504040204" pitchFamily="34" charset="0"/>
                <a:cs typeface="Tahoma" panose="020B0604030504040204" pitchFamily="34" charset="0"/>
              </a:rPr>
              <a:t>yourself</a:t>
            </a:r>
          </a:p>
          <a:p>
            <a:pPr marL="914400" indent="-449263">
              <a:spcAft>
                <a:spcPts val="800"/>
              </a:spcAft>
              <a:buAutoNum type="alphaLcPeriod"/>
            </a:pPr>
            <a:r>
              <a:rPr lang="en-US" sz="2800" dirty="0" smtClean="0">
                <a:latin typeface="Tahoma" panose="020B0604030504040204" pitchFamily="34" charset="0"/>
                <a:ea typeface="Tahoma" panose="020B0604030504040204" pitchFamily="34" charset="0"/>
                <a:cs typeface="Tahoma" panose="020B0604030504040204" pitchFamily="34" charset="0"/>
              </a:rPr>
              <a:t>Breaking </a:t>
            </a:r>
            <a:r>
              <a:rPr lang="en-US" sz="2800" dirty="0">
                <a:latin typeface="Tahoma" panose="020B0604030504040204" pitchFamily="34" charset="0"/>
                <a:ea typeface="Tahoma" panose="020B0604030504040204" pitchFamily="34" charset="0"/>
                <a:cs typeface="Tahoma" panose="020B0604030504040204" pitchFamily="34" charset="0"/>
              </a:rPr>
              <a:t>off a </a:t>
            </a:r>
            <a:r>
              <a:rPr lang="en-US" sz="2800" dirty="0" smtClean="0">
                <a:latin typeface="Tahoma" panose="020B0604030504040204" pitchFamily="34" charset="0"/>
                <a:ea typeface="Tahoma" panose="020B0604030504040204" pitchFamily="34" charset="0"/>
                <a:cs typeface="Tahoma" panose="020B0604030504040204" pitchFamily="34" charset="0"/>
              </a:rPr>
              <a:t>relationship</a:t>
            </a:r>
          </a:p>
          <a:p>
            <a:pPr marL="914400" indent="-449263">
              <a:spcAft>
                <a:spcPts val="800"/>
              </a:spcAft>
              <a:buAutoNum type="alphaLcPeriod"/>
            </a:pPr>
            <a:r>
              <a:rPr lang="en-US" sz="2800" dirty="0" smtClean="0">
                <a:latin typeface="Tahoma" panose="020B0604030504040204" pitchFamily="34" charset="0"/>
                <a:ea typeface="Tahoma" panose="020B0604030504040204" pitchFamily="34" charset="0"/>
                <a:cs typeface="Tahoma" panose="020B0604030504040204" pitchFamily="34" charset="0"/>
              </a:rPr>
              <a:t>After </a:t>
            </a:r>
            <a:r>
              <a:rPr lang="en-US" sz="2800" dirty="0">
                <a:latin typeface="Tahoma" panose="020B0604030504040204" pitchFamily="34" charset="0"/>
                <a:ea typeface="Tahoma" panose="020B0604030504040204" pitchFamily="34" charset="0"/>
                <a:cs typeface="Tahoma" panose="020B0604030504040204" pitchFamily="34" charset="0"/>
              </a:rPr>
              <a:t>you have broken off an unsafe </a:t>
            </a:r>
            <a:r>
              <a:rPr lang="en-US" sz="2800" dirty="0" smtClean="0">
                <a:latin typeface="Tahoma" panose="020B0604030504040204" pitchFamily="34" charset="0"/>
                <a:ea typeface="Tahoma" panose="020B0604030504040204" pitchFamily="34" charset="0"/>
                <a:cs typeface="Tahoma" panose="020B0604030504040204" pitchFamily="34" charset="0"/>
              </a:rPr>
              <a:t>relationship</a:t>
            </a:r>
          </a:p>
          <a:p>
            <a:pPr marL="914400" indent="-449263">
              <a:spcAft>
                <a:spcPts val="800"/>
              </a:spcAft>
              <a:buAutoNum type="alphaLcPeriod"/>
            </a:pPr>
            <a:r>
              <a:rPr lang="en-US" sz="2800" dirty="0" smtClean="0">
                <a:latin typeface="Tahoma" panose="020B0604030504040204" pitchFamily="34" charset="0"/>
                <a:ea typeface="Tahoma" panose="020B0604030504040204" pitchFamily="34" charset="0"/>
                <a:cs typeface="Tahoma" panose="020B0604030504040204" pitchFamily="34" charset="0"/>
              </a:rPr>
              <a:t>What </a:t>
            </a:r>
            <a:r>
              <a:rPr lang="en-US" sz="2800" dirty="0">
                <a:latin typeface="Tahoma" panose="020B0604030504040204" pitchFamily="34" charset="0"/>
                <a:ea typeface="Tahoma" panose="020B0604030504040204" pitchFamily="34" charset="0"/>
                <a:cs typeface="Tahoma" panose="020B0604030504040204" pitchFamily="34" charset="0"/>
              </a:rPr>
              <a:t>if the unsafe person is a relative</a:t>
            </a:r>
            <a:r>
              <a:rPr lang="en-US" sz="2800" dirty="0" smtClean="0">
                <a:latin typeface="Tahoma" panose="020B0604030504040204" pitchFamily="34" charset="0"/>
                <a:ea typeface="Tahoma" panose="020B0604030504040204" pitchFamily="34" charset="0"/>
                <a:cs typeface="Tahoma" panose="020B0604030504040204" pitchFamily="34" charset="0"/>
              </a:rPr>
              <a:t>?</a:t>
            </a:r>
          </a:p>
          <a:p>
            <a:pPr marL="914400" indent="-449263">
              <a:spcAft>
                <a:spcPts val="800"/>
              </a:spcAft>
              <a:buAutoNum type="alphaLcPeriod"/>
            </a:pPr>
            <a:r>
              <a:rPr lang="en-US" sz="2800" dirty="0" smtClean="0">
                <a:latin typeface="Tahoma" panose="020B0604030504040204" pitchFamily="34" charset="0"/>
                <a:ea typeface="Tahoma" panose="020B0604030504040204" pitchFamily="34" charset="0"/>
                <a:cs typeface="Tahoma" panose="020B0604030504040204" pitchFamily="34" charset="0"/>
              </a:rPr>
              <a:t>What </a:t>
            </a:r>
            <a:r>
              <a:rPr lang="en-US" sz="2800" dirty="0">
                <a:latin typeface="Tahoma" panose="020B0604030504040204" pitchFamily="34" charset="0"/>
                <a:ea typeface="Tahoma" panose="020B0604030504040204" pitchFamily="34" charset="0"/>
                <a:cs typeface="Tahoma" panose="020B0604030504040204" pitchFamily="34" charset="0"/>
              </a:rPr>
              <a:t>about those who were my friends before I became a Christian?</a:t>
            </a:r>
          </a:p>
        </p:txBody>
      </p:sp>
    </p:spTree>
    <p:extLst>
      <p:ext uri="{BB962C8B-B14F-4D97-AF65-F5344CB8AC3E}">
        <p14:creationId xmlns:p14="http://schemas.microsoft.com/office/powerpoint/2010/main" val="3580277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11049000" cy="3733800"/>
          </a:xfrm>
        </p:spPr>
        <p:txBody>
          <a:bodyPr/>
          <a:lstStyle/>
          <a:p>
            <a:r>
              <a:rPr lang="en-US" sz="4800" dirty="0"/>
              <a:t>Chapter 4: Sex and the Christian Life</a:t>
            </a:r>
          </a:p>
        </p:txBody>
      </p:sp>
    </p:spTree>
    <p:extLst>
      <p:ext uri="{BB962C8B-B14F-4D97-AF65-F5344CB8AC3E}">
        <p14:creationId xmlns:p14="http://schemas.microsoft.com/office/powerpoint/2010/main" val="976902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11049000" cy="3733800"/>
          </a:xfrm>
        </p:spPr>
        <p:txBody>
          <a:bodyPr/>
          <a:lstStyle/>
          <a:p>
            <a:r>
              <a:rPr lang="en-US" sz="4800" dirty="0" smtClean="0"/>
              <a:t>Sex </a:t>
            </a:r>
            <a:r>
              <a:rPr lang="en-US" sz="4800" dirty="0"/>
              <a:t>and the Christian Life</a:t>
            </a:r>
          </a:p>
        </p:txBody>
      </p:sp>
      <p:sp>
        <p:nvSpPr>
          <p:cNvPr id="3" name="TextBox 2"/>
          <p:cNvSpPr txBox="1"/>
          <p:nvPr/>
        </p:nvSpPr>
        <p:spPr>
          <a:xfrm>
            <a:off x="609600" y="1828800"/>
            <a:ext cx="10591800" cy="4401205"/>
          </a:xfrm>
          <a:prstGeom prst="rect">
            <a:avLst/>
          </a:prstGeom>
          <a:noFill/>
        </p:spPr>
        <p:txBody>
          <a:bodyPr wrap="square" rtlCol="0">
            <a:sp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Key Biblical Truth</a:t>
            </a:r>
          </a:p>
          <a:p>
            <a:r>
              <a:rPr lang="en-US" sz="2800" dirty="0">
                <a:latin typeface="Tahoma" panose="020B0604030504040204" pitchFamily="34" charset="0"/>
                <a:ea typeface="Tahoma" panose="020B0604030504040204" pitchFamily="34" charset="0"/>
                <a:cs typeface="Tahoma" panose="020B0604030504040204" pitchFamily="34" charset="0"/>
              </a:rPr>
              <a:t>I need to carefully follow God’s pattern for successful living as a single or </a:t>
            </a:r>
            <a:r>
              <a:rPr lang="en-US" sz="2800" dirty="0" smtClean="0">
                <a:latin typeface="Tahoma" panose="020B0604030504040204" pitchFamily="34" charset="0"/>
                <a:ea typeface="Tahoma" panose="020B0604030504040204" pitchFamily="34" charset="0"/>
                <a:cs typeface="Tahoma" panose="020B0604030504040204" pitchFamily="34" charset="0"/>
              </a:rPr>
              <a:t>married person.</a:t>
            </a:r>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smtClean="0">
              <a:latin typeface="Tahoma" panose="020B0604030504040204" pitchFamily="34" charset="0"/>
              <a:ea typeface="Tahoma" panose="020B0604030504040204" pitchFamily="34" charset="0"/>
              <a:cs typeface="Tahoma" panose="020B0604030504040204" pitchFamily="34" charset="0"/>
            </a:endParaRPr>
          </a:p>
          <a:p>
            <a:r>
              <a:rPr lang="en-US" sz="2800" b="1" dirty="0">
                <a:latin typeface="Tahoma" panose="020B0604030504040204" pitchFamily="34" charset="0"/>
                <a:ea typeface="Tahoma" panose="020B0604030504040204" pitchFamily="34" charset="0"/>
                <a:cs typeface="Tahoma" panose="020B0604030504040204" pitchFamily="34" charset="0"/>
              </a:rPr>
              <a:t>Key Verse:</a:t>
            </a:r>
          </a:p>
          <a:p>
            <a:r>
              <a:rPr lang="en-US" sz="2800" dirty="0">
                <a:latin typeface="Tahoma" panose="020B0604030504040204" pitchFamily="34" charset="0"/>
                <a:ea typeface="Tahoma" panose="020B0604030504040204" pitchFamily="34" charset="0"/>
                <a:cs typeface="Tahoma" panose="020B0604030504040204" pitchFamily="34" charset="0"/>
              </a:rPr>
              <a:t>Ephesians 5:15, 17 New Living Translation</a:t>
            </a:r>
          </a:p>
          <a:p>
            <a:r>
              <a:rPr lang="en-US" sz="2800" b="1" dirty="0">
                <a:latin typeface="Tahoma" panose="020B0604030504040204" pitchFamily="34" charset="0"/>
                <a:ea typeface="Tahoma" panose="020B0604030504040204" pitchFamily="34" charset="0"/>
                <a:cs typeface="Tahoma" panose="020B0604030504040204" pitchFamily="34" charset="0"/>
              </a:rPr>
              <a:t>15 </a:t>
            </a:r>
            <a:r>
              <a:rPr lang="en-US" sz="2800" dirty="0">
                <a:latin typeface="Tahoma" panose="020B0604030504040204" pitchFamily="34" charset="0"/>
                <a:ea typeface="Tahoma" panose="020B0604030504040204" pitchFamily="34" charset="0"/>
                <a:cs typeface="Tahoma" panose="020B0604030504040204" pitchFamily="34" charset="0"/>
              </a:rPr>
              <a:t>So be careful how you live. Don’t live like fools, but like those who are wise.</a:t>
            </a:r>
          </a:p>
          <a:p>
            <a:r>
              <a:rPr lang="en-US" sz="2800" b="1" dirty="0">
                <a:latin typeface="Tahoma" panose="020B0604030504040204" pitchFamily="34" charset="0"/>
                <a:ea typeface="Tahoma" panose="020B0604030504040204" pitchFamily="34" charset="0"/>
                <a:cs typeface="Tahoma" panose="020B0604030504040204" pitchFamily="34" charset="0"/>
              </a:rPr>
              <a:t>17 </a:t>
            </a:r>
            <a:r>
              <a:rPr lang="en-US" sz="2800" dirty="0">
                <a:latin typeface="Tahoma" panose="020B0604030504040204" pitchFamily="34" charset="0"/>
                <a:ea typeface="Tahoma" panose="020B0604030504040204" pitchFamily="34" charset="0"/>
                <a:cs typeface="Tahoma" panose="020B0604030504040204" pitchFamily="34" charset="0"/>
              </a:rPr>
              <a:t>Don’t act thoughtlessly, but understand what the Lord wants you to do.</a:t>
            </a:r>
          </a:p>
        </p:txBody>
      </p:sp>
    </p:spTree>
    <p:extLst>
      <p:ext uri="{BB962C8B-B14F-4D97-AF65-F5344CB8AC3E}">
        <p14:creationId xmlns:p14="http://schemas.microsoft.com/office/powerpoint/2010/main" val="1891129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168604"/>
            <a:ext cx="7467600" cy="1107996"/>
          </a:xfrm>
        </p:spPr>
        <p:txBody>
          <a:bodyPr/>
          <a:lstStyle/>
          <a:p>
            <a:r>
              <a:rPr lang="en-US" dirty="0"/>
              <a:t>Chapter 1</a:t>
            </a:r>
          </a:p>
        </p:txBody>
      </p:sp>
      <p:sp>
        <p:nvSpPr>
          <p:cNvPr id="3" name="Subtitle 2"/>
          <p:cNvSpPr>
            <a:spLocks noGrp="1"/>
          </p:cNvSpPr>
          <p:nvPr>
            <p:ph type="subTitle" idx="1"/>
          </p:nvPr>
        </p:nvSpPr>
        <p:spPr/>
        <p:txBody>
          <a:bodyPr/>
          <a:lstStyle/>
          <a:p>
            <a:r>
              <a:rPr lang="en-US" dirty="0"/>
              <a:t>What kind of a friend am I?</a:t>
            </a:r>
          </a:p>
        </p:txBody>
      </p:sp>
    </p:spTree>
    <p:extLst>
      <p:ext uri="{BB962C8B-B14F-4D97-AF65-F5344CB8AC3E}">
        <p14:creationId xmlns:p14="http://schemas.microsoft.com/office/powerpoint/2010/main" val="2724347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Warm-up</a:t>
            </a:r>
            <a:endParaRPr lang="en-US" dirty="0"/>
          </a:p>
        </p:txBody>
      </p:sp>
      <p:sp>
        <p:nvSpPr>
          <p:cNvPr id="3" name="Content Placeholder 2"/>
          <p:cNvSpPr>
            <a:spLocks noGrp="1"/>
          </p:cNvSpPr>
          <p:nvPr>
            <p:ph idx="1"/>
          </p:nvPr>
        </p:nvSpPr>
        <p:spPr>
          <a:xfrm>
            <a:off x="838200" y="2971800"/>
            <a:ext cx="10363200" cy="4147930"/>
          </a:xfrm>
        </p:spPr>
        <p:txBody>
          <a:bodyPr/>
          <a:lstStyle/>
          <a:p>
            <a:r>
              <a:rPr lang="en-US" sz="2000" dirty="0" smtClean="0">
                <a:latin typeface="TimesNewRoman"/>
              </a:rPr>
              <a:t>What </a:t>
            </a:r>
            <a:r>
              <a:rPr lang="en-US" sz="2000" dirty="0">
                <a:latin typeface="TimesNewRoman"/>
              </a:rPr>
              <a:t>is God’s plan for single people?</a:t>
            </a:r>
          </a:p>
          <a:p>
            <a:r>
              <a:rPr lang="en-US" sz="2000" dirty="0" smtClean="0">
                <a:latin typeface="TimesNewRoman"/>
              </a:rPr>
              <a:t>What </a:t>
            </a:r>
            <a:r>
              <a:rPr lang="en-US" sz="2000" dirty="0">
                <a:latin typeface="TimesNewRoman"/>
              </a:rPr>
              <a:t>should you do if you are in love with someone who is not a Christian?</a:t>
            </a:r>
          </a:p>
          <a:p>
            <a:r>
              <a:rPr lang="en-US" sz="2000" dirty="0" smtClean="0">
                <a:latin typeface="TimesNewRoman"/>
              </a:rPr>
              <a:t>What </a:t>
            </a:r>
            <a:r>
              <a:rPr lang="en-US" sz="2000" dirty="0">
                <a:latin typeface="TimesNewRoman"/>
              </a:rPr>
              <a:t>if you have been sexually active as a single person?</a:t>
            </a:r>
          </a:p>
          <a:p>
            <a:r>
              <a:rPr lang="en-US" sz="2000" dirty="0" smtClean="0">
                <a:latin typeface="TimesNewRoman"/>
              </a:rPr>
              <a:t>How </a:t>
            </a:r>
            <a:r>
              <a:rPr lang="en-US" sz="2000" dirty="0">
                <a:latin typeface="TimesNewRoman"/>
              </a:rPr>
              <a:t>does your sex life before you get married affect you after you are married?</a:t>
            </a:r>
          </a:p>
          <a:p>
            <a:r>
              <a:rPr lang="en-US" sz="2000" dirty="0" smtClean="0">
                <a:latin typeface="TimesNewRoman"/>
              </a:rPr>
              <a:t>What </a:t>
            </a:r>
            <a:r>
              <a:rPr lang="en-US" sz="2000" dirty="0">
                <a:latin typeface="TimesNewRoman"/>
              </a:rPr>
              <a:t>makes a date a successful one?</a:t>
            </a:r>
          </a:p>
          <a:p>
            <a:r>
              <a:rPr lang="en-US" sz="2000" dirty="0" smtClean="0">
                <a:latin typeface="TimesNewRoman"/>
              </a:rPr>
              <a:t>What </a:t>
            </a:r>
            <a:r>
              <a:rPr lang="en-US" sz="2000" dirty="0">
                <a:latin typeface="TimesNewRoman"/>
              </a:rPr>
              <a:t>about dating others who are not Christians?</a:t>
            </a:r>
          </a:p>
          <a:p>
            <a:r>
              <a:rPr lang="en-US" sz="2000" dirty="0" smtClean="0">
                <a:latin typeface="TimesNewRoman"/>
              </a:rPr>
              <a:t>How </a:t>
            </a:r>
            <a:r>
              <a:rPr lang="en-US" sz="2000" dirty="0">
                <a:latin typeface="TimesNewRoman"/>
              </a:rPr>
              <a:t>do you find a life partner?</a:t>
            </a:r>
          </a:p>
          <a:p>
            <a:r>
              <a:rPr lang="en-US" sz="2000" dirty="0" smtClean="0">
                <a:latin typeface="TimesNewRoman"/>
              </a:rPr>
              <a:t>What </a:t>
            </a:r>
            <a:r>
              <a:rPr lang="en-US" sz="2000" dirty="0">
                <a:latin typeface="TimesNewRoman"/>
              </a:rPr>
              <a:t>makes a Christian marriage special?</a:t>
            </a:r>
          </a:p>
          <a:p>
            <a:r>
              <a:rPr lang="en-US" sz="2000" dirty="0" smtClean="0">
                <a:latin typeface="TimesNewRoman"/>
              </a:rPr>
              <a:t>How </a:t>
            </a:r>
            <a:r>
              <a:rPr lang="en-US" sz="2000" dirty="0">
                <a:latin typeface="TimesNewRoman"/>
              </a:rPr>
              <a:t>can you restore your marriage?</a:t>
            </a:r>
          </a:p>
          <a:p>
            <a:r>
              <a:rPr lang="en-US" sz="2000" dirty="0" smtClean="0">
                <a:latin typeface="TimesNewRoman"/>
              </a:rPr>
              <a:t>What </a:t>
            </a:r>
            <a:r>
              <a:rPr lang="en-US" sz="2000" dirty="0">
                <a:latin typeface="TimesNewRoman"/>
              </a:rPr>
              <a:t>about common law marriages?</a:t>
            </a:r>
            <a:endParaRPr lang="en-US" sz="2000" dirty="0"/>
          </a:p>
        </p:txBody>
      </p:sp>
      <p:sp>
        <p:nvSpPr>
          <p:cNvPr id="4" name="TextBox 3"/>
          <p:cNvSpPr txBox="1"/>
          <p:nvPr/>
        </p:nvSpPr>
        <p:spPr>
          <a:xfrm>
            <a:off x="682487" y="1781410"/>
            <a:ext cx="10439400" cy="1200329"/>
          </a:xfrm>
          <a:prstGeom prst="rect">
            <a:avLst/>
          </a:prstGeom>
          <a:noFill/>
        </p:spPr>
        <p:txBody>
          <a:bodyPr wrap="square" rtlCol="0">
            <a:spAutoFit/>
          </a:bodyPr>
          <a:lstStyle/>
          <a:p>
            <a:r>
              <a:rPr lang="en-US" dirty="0"/>
              <a:t>R</a:t>
            </a:r>
            <a:r>
              <a:rPr lang="en-US" dirty="0" smtClean="0"/>
              <a:t>ate your </a:t>
            </a:r>
            <a:r>
              <a:rPr lang="en-US" dirty="0"/>
              <a:t>level of interest in each question, with “10” being </a:t>
            </a:r>
            <a:r>
              <a:rPr lang="en-US" dirty="0" smtClean="0"/>
              <a:t>high interest </a:t>
            </a:r>
            <a:r>
              <a:rPr lang="en-US" dirty="0"/>
              <a:t>down to “0” indicating no interest in that issue. </a:t>
            </a:r>
            <a:r>
              <a:rPr lang="en-US" dirty="0" smtClean="0"/>
              <a:t>You </a:t>
            </a:r>
            <a:r>
              <a:rPr lang="en-US" dirty="0"/>
              <a:t>can give more than </a:t>
            </a:r>
            <a:r>
              <a:rPr lang="en-US" dirty="0" smtClean="0"/>
              <a:t>one question </a:t>
            </a:r>
            <a:r>
              <a:rPr lang="en-US" dirty="0"/>
              <a:t>a score of 10.</a:t>
            </a:r>
          </a:p>
        </p:txBody>
      </p:sp>
    </p:spTree>
    <p:extLst>
      <p:ext uri="{BB962C8B-B14F-4D97-AF65-F5344CB8AC3E}">
        <p14:creationId xmlns:p14="http://schemas.microsoft.com/office/powerpoint/2010/main" val="4200151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Sex and the single person</a:t>
            </a:r>
            <a:endParaRPr lang="en-US" dirty="0"/>
          </a:p>
        </p:txBody>
      </p:sp>
      <p:sp>
        <p:nvSpPr>
          <p:cNvPr id="3" name="Content Placeholder 2"/>
          <p:cNvSpPr>
            <a:spLocks noGrp="1"/>
          </p:cNvSpPr>
          <p:nvPr>
            <p:ph idx="1"/>
          </p:nvPr>
        </p:nvSpPr>
        <p:spPr>
          <a:xfrm>
            <a:off x="304800" y="2362200"/>
            <a:ext cx="7620000" cy="4495800"/>
          </a:xfrm>
        </p:spPr>
        <p:txBody>
          <a:bodyPr/>
          <a:lstStyle/>
          <a:p>
            <a:pPr marL="465138" indent="-465138">
              <a:buNone/>
            </a:pPr>
            <a:r>
              <a:rPr lang="en-US" dirty="0" smtClean="0"/>
              <a:t>1.	What </a:t>
            </a:r>
            <a:r>
              <a:rPr lang="en-US" dirty="0" smtClean="0"/>
              <a:t>does your culture tell you about sex</a:t>
            </a:r>
            <a:r>
              <a:rPr lang="en-US" dirty="0" smtClean="0"/>
              <a:t>?</a:t>
            </a:r>
            <a:br>
              <a:rPr lang="en-US" dirty="0" smtClean="0"/>
            </a:br>
            <a:endParaRPr lang="en-US" dirty="0" smtClean="0"/>
          </a:p>
          <a:p>
            <a:pPr marL="465138" indent="-465138">
              <a:buNone/>
            </a:pPr>
            <a:r>
              <a:rPr lang="en-US" dirty="0" smtClean="0"/>
              <a:t>2.	What </a:t>
            </a:r>
            <a:r>
              <a:rPr lang="en-US" dirty="0" smtClean="0"/>
              <a:t>is your family history regarding sexual relationships?</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8305800" y="1981200"/>
            <a:ext cx="3162300" cy="2218330"/>
          </a:xfrm>
          <a:prstGeom prst="rect">
            <a:avLst/>
          </a:prstGeom>
        </p:spPr>
      </p:pic>
    </p:spTree>
    <p:extLst>
      <p:ext uri="{BB962C8B-B14F-4D97-AF65-F5344CB8AC3E}">
        <p14:creationId xmlns:p14="http://schemas.microsoft.com/office/powerpoint/2010/main" val="1736993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Sex and the single person</a:t>
            </a:r>
            <a:endParaRPr lang="en-US" dirty="0"/>
          </a:p>
        </p:txBody>
      </p:sp>
      <p:sp>
        <p:nvSpPr>
          <p:cNvPr id="3" name="Content Placeholder 2"/>
          <p:cNvSpPr>
            <a:spLocks noGrp="1"/>
          </p:cNvSpPr>
          <p:nvPr>
            <p:ph idx="1"/>
          </p:nvPr>
        </p:nvSpPr>
        <p:spPr>
          <a:xfrm>
            <a:off x="685800" y="1676400"/>
            <a:ext cx="10668000" cy="4876800"/>
          </a:xfrm>
        </p:spPr>
        <p:txBody>
          <a:bodyPr/>
          <a:lstStyle/>
          <a:p>
            <a:pPr marL="0" indent="0">
              <a:buNone/>
            </a:pPr>
            <a:r>
              <a:rPr lang="en-US" dirty="0" smtClean="0"/>
              <a:t>3. What is sexual freedom?</a:t>
            </a:r>
          </a:p>
          <a:p>
            <a:pPr marL="0" indent="0">
              <a:spcAft>
                <a:spcPts val="2400"/>
              </a:spcAft>
              <a:buNone/>
            </a:pPr>
            <a:r>
              <a:rPr lang="en-US" dirty="0"/>
              <a:t> </a:t>
            </a:r>
            <a:r>
              <a:rPr lang="en-US" dirty="0" smtClean="0"/>
              <a:t> a. A definition that meets God’s standard</a:t>
            </a:r>
          </a:p>
          <a:p>
            <a:pPr marL="0" indent="0">
              <a:buNone/>
            </a:pPr>
            <a:r>
              <a:rPr lang="en-US" dirty="0"/>
              <a:t>Sexual freedom—it is not the freedom to do whatever you want with your </a:t>
            </a:r>
            <a:r>
              <a:rPr lang="en-US" dirty="0" smtClean="0"/>
              <a:t>girlfriend or </a:t>
            </a:r>
            <a:r>
              <a:rPr lang="en-US" dirty="0"/>
              <a:t>wife (boyfriend or husband). </a:t>
            </a:r>
            <a:endParaRPr lang="en-US" dirty="0" smtClean="0"/>
          </a:p>
          <a:p>
            <a:pPr marL="0" indent="0">
              <a:buNone/>
            </a:pPr>
            <a:r>
              <a:rPr lang="en-US" dirty="0" smtClean="0"/>
              <a:t>Sexual </a:t>
            </a:r>
            <a:r>
              <a:rPr lang="en-US" dirty="0"/>
              <a:t>freedom is the power to do what is the right thing </a:t>
            </a:r>
            <a:r>
              <a:rPr lang="en-US" dirty="0" smtClean="0"/>
              <a:t>to do </a:t>
            </a:r>
            <a:r>
              <a:rPr lang="en-US" dirty="0"/>
              <a:t>with your girlfriend or wife (boyfriend or husband). You get this power </a:t>
            </a:r>
            <a:r>
              <a:rPr lang="en-US" dirty="0" smtClean="0"/>
              <a:t>and understanding </a:t>
            </a:r>
            <a:r>
              <a:rPr lang="en-US" dirty="0"/>
              <a:t>from God and His Word—the Bible.</a:t>
            </a:r>
            <a:endParaRPr lang="en-US" dirty="0" smtClean="0"/>
          </a:p>
        </p:txBody>
      </p:sp>
      <p:sp>
        <p:nvSpPr>
          <p:cNvPr id="5" name="Rectangle 4"/>
          <p:cNvSpPr/>
          <p:nvPr/>
        </p:nvSpPr>
        <p:spPr bwMode="auto">
          <a:xfrm>
            <a:off x="685800" y="3124200"/>
            <a:ext cx="10668000" cy="35052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2327529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Sex and the single person</a:t>
            </a:r>
            <a:endParaRPr lang="en-US" dirty="0"/>
          </a:p>
        </p:txBody>
      </p:sp>
      <p:sp>
        <p:nvSpPr>
          <p:cNvPr id="3" name="Content Placeholder 2"/>
          <p:cNvSpPr>
            <a:spLocks noGrp="1"/>
          </p:cNvSpPr>
          <p:nvPr>
            <p:ph idx="1"/>
          </p:nvPr>
        </p:nvSpPr>
        <p:spPr>
          <a:xfrm>
            <a:off x="381000" y="2286000"/>
            <a:ext cx="10134600" cy="4572000"/>
          </a:xfrm>
        </p:spPr>
        <p:txBody>
          <a:bodyPr/>
          <a:lstStyle/>
          <a:p>
            <a:pPr marL="0" indent="0">
              <a:spcAft>
                <a:spcPts val="1800"/>
              </a:spcAft>
              <a:buNone/>
            </a:pPr>
            <a:r>
              <a:rPr lang="en-US" dirty="0" smtClean="0"/>
              <a:t>3. What is sexual freedom?</a:t>
            </a:r>
          </a:p>
          <a:p>
            <a:pPr marL="914400" indent="-449263">
              <a:spcAft>
                <a:spcPts val="1800"/>
              </a:spcAft>
              <a:buNone/>
            </a:pPr>
            <a:r>
              <a:rPr lang="en-US" dirty="0" smtClean="0"/>
              <a:t>a.	A </a:t>
            </a:r>
            <a:r>
              <a:rPr lang="en-US" dirty="0" smtClean="0"/>
              <a:t>definition that meets God’s standard</a:t>
            </a:r>
          </a:p>
          <a:p>
            <a:pPr marL="914400" indent="-449263">
              <a:spcAft>
                <a:spcPts val="1800"/>
              </a:spcAft>
              <a:buNone/>
            </a:pPr>
            <a:r>
              <a:rPr lang="en-US" dirty="0" smtClean="0"/>
              <a:t>b.	What </a:t>
            </a:r>
            <a:r>
              <a:rPr lang="en-US" dirty="0" smtClean="0"/>
              <a:t>about my sexual identity?</a:t>
            </a:r>
          </a:p>
          <a:p>
            <a:pPr marL="0" indent="0">
              <a:spcAft>
                <a:spcPts val="1800"/>
              </a:spcAft>
              <a:buNone/>
            </a:pPr>
            <a:r>
              <a:rPr lang="en-US" dirty="0"/>
              <a:t>4. What is God’s standard for single people?</a:t>
            </a:r>
          </a:p>
          <a:p>
            <a:pPr marL="0" indent="0">
              <a:spcAft>
                <a:spcPts val="1800"/>
              </a:spcAft>
              <a:buNone/>
            </a:pPr>
            <a:r>
              <a:rPr lang="en-US" dirty="0"/>
              <a:t>5. Make a commitment to live in sexual purity.</a:t>
            </a:r>
          </a:p>
          <a:p>
            <a:endParaRPr lang="en-US" dirty="0"/>
          </a:p>
        </p:txBody>
      </p:sp>
      <p:pic>
        <p:nvPicPr>
          <p:cNvPr id="4" name="Picture 3"/>
          <p:cNvPicPr>
            <a:picLocks noChangeAspect="1"/>
          </p:cNvPicPr>
          <p:nvPr/>
        </p:nvPicPr>
        <p:blipFill>
          <a:blip r:embed="rId2"/>
          <a:stretch>
            <a:fillRect/>
          </a:stretch>
        </p:blipFill>
        <p:spPr>
          <a:xfrm>
            <a:off x="8001000" y="304800"/>
            <a:ext cx="3762476" cy="2133753"/>
          </a:xfrm>
          <a:prstGeom prst="rect">
            <a:avLst/>
          </a:prstGeom>
        </p:spPr>
      </p:pic>
    </p:spTree>
    <p:extLst>
      <p:ext uri="{BB962C8B-B14F-4D97-AF65-F5344CB8AC3E}">
        <p14:creationId xmlns:p14="http://schemas.microsoft.com/office/powerpoint/2010/main" val="4166650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90600"/>
          </a:xfrm>
        </p:spPr>
        <p:txBody>
          <a:bodyPr/>
          <a:lstStyle/>
          <a:p>
            <a:pPr marL="682625" indent="-682625"/>
            <a:r>
              <a:rPr lang="en-US" dirty="0" smtClean="0"/>
              <a:t>B. Dating/Choosing the person I will marry</a:t>
            </a:r>
            <a:endParaRPr lang="en-US" dirty="0"/>
          </a:p>
        </p:txBody>
      </p:sp>
      <p:sp>
        <p:nvSpPr>
          <p:cNvPr id="3" name="Content Placeholder 2"/>
          <p:cNvSpPr>
            <a:spLocks noGrp="1"/>
          </p:cNvSpPr>
          <p:nvPr>
            <p:ph type="body" sz="half" idx="1"/>
          </p:nvPr>
        </p:nvSpPr>
        <p:spPr>
          <a:xfrm>
            <a:off x="1295400" y="2362200"/>
            <a:ext cx="4800600" cy="3962400"/>
          </a:xfrm>
        </p:spPr>
        <p:txBody>
          <a:bodyPr/>
          <a:lstStyle/>
          <a:p>
            <a:pPr marL="465138" indent="-465138">
              <a:buNone/>
            </a:pPr>
            <a:r>
              <a:rPr lang="en-US" dirty="0" smtClean="0"/>
              <a:t>1. What is the purpose of dating?</a:t>
            </a:r>
          </a:p>
        </p:txBody>
      </p:sp>
      <p:pic>
        <p:nvPicPr>
          <p:cNvPr id="9218" name="Picture 2" descr="M:\DSC0199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05600" y="1981200"/>
            <a:ext cx="4495800" cy="380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1751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777728" cy="990600"/>
          </a:xfrm>
        </p:spPr>
        <p:txBody>
          <a:bodyPr/>
          <a:lstStyle/>
          <a:p>
            <a:r>
              <a:rPr lang="en-US" dirty="0"/>
              <a:t>2. When is a person ready to start dating</a:t>
            </a:r>
            <a:r>
              <a:rPr lang="en-US" dirty="0" smtClean="0"/>
              <a:t>?</a:t>
            </a:r>
            <a:endParaRPr lang="en-US" dirty="0"/>
          </a:p>
        </p:txBody>
      </p:sp>
      <p:sp>
        <p:nvSpPr>
          <p:cNvPr id="3" name="Content Placeholder 2"/>
          <p:cNvSpPr>
            <a:spLocks noGrp="1"/>
          </p:cNvSpPr>
          <p:nvPr>
            <p:ph type="body" sz="half" idx="1"/>
          </p:nvPr>
        </p:nvSpPr>
        <p:spPr>
          <a:xfrm>
            <a:off x="533400" y="2362200"/>
            <a:ext cx="7315200" cy="5105400"/>
          </a:xfrm>
        </p:spPr>
        <p:txBody>
          <a:bodyPr/>
          <a:lstStyle/>
          <a:p>
            <a:pPr marL="465138" indent="-465138">
              <a:spcAft>
                <a:spcPts val="2400"/>
              </a:spcAft>
              <a:buNone/>
            </a:pPr>
            <a:r>
              <a:rPr lang="en-US" sz="2400" dirty="0" smtClean="0"/>
              <a:t>a. </a:t>
            </a:r>
            <a:r>
              <a:rPr lang="en-US" sz="2400" dirty="0" smtClean="0"/>
              <a:t>	When </a:t>
            </a:r>
            <a:r>
              <a:rPr lang="en-US" sz="2400" dirty="0"/>
              <a:t>you know the benefits and dangers of dating</a:t>
            </a:r>
            <a:r>
              <a:rPr lang="en-US" sz="2400" dirty="0" smtClean="0"/>
              <a:t>. </a:t>
            </a:r>
          </a:p>
          <a:p>
            <a:pPr marL="465138" indent="-465138">
              <a:spcAft>
                <a:spcPts val="2400"/>
              </a:spcAft>
              <a:buNone/>
            </a:pPr>
            <a:r>
              <a:rPr lang="en-US" sz="2400" dirty="0" smtClean="0"/>
              <a:t>b</a:t>
            </a:r>
            <a:r>
              <a:rPr lang="en-US" sz="2400" dirty="0"/>
              <a:t>. </a:t>
            </a:r>
            <a:r>
              <a:rPr lang="en-US" sz="2400" dirty="0" smtClean="0"/>
              <a:t>	When </a:t>
            </a:r>
            <a:r>
              <a:rPr lang="en-US" sz="2400" dirty="0"/>
              <a:t>you have  personally worked out a set of standards. (Your rules for dating)</a:t>
            </a:r>
          </a:p>
          <a:p>
            <a:pPr marL="465138" indent="-465138">
              <a:spcAft>
                <a:spcPts val="2400"/>
              </a:spcAft>
              <a:buNone/>
            </a:pPr>
            <a:r>
              <a:rPr lang="en-US" sz="2400" dirty="0" smtClean="0"/>
              <a:t>c</a:t>
            </a:r>
            <a:r>
              <a:rPr lang="en-US" sz="2400" dirty="0"/>
              <a:t>. </a:t>
            </a:r>
            <a:r>
              <a:rPr lang="en-US" sz="2400" dirty="0" smtClean="0"/>
              <a:t>	When </a:t>
            </a:r>
            <a:r>
              <a:rPr lang="en-US" sz="2400" dirty="0"/>
              <a:t>you have made an agreement with God to never lower your standards.</a:t>
            </a:r>
          </a:p>
          <a:p>
            <a:pPr marL="0" indent="0">
              <a:buNone/>
            </a:pPr>
            <a:endParaRPr lang="en-US" sz="2400" dirty="0" smtClean="0"/>
          </a:p>
          <a:p>
            <a:pPr marL="0" indent="0">
              <a:buNone/>
            </a:pPr>
            <a:endParaRPr lang="en-US" sz="2400" dirty="0"/>
          </a:p>
        </p:txBody>
      </p:sp>
      <p:pic>
        <p:nvPicPr>
          <p:cNvPr id="3074"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bwMode="auto">
          <a:xfrm>
            <a:off x="8458200" y="1676400"/>
            <a:ext cx="31577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52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990600"/>
            <a:ext cx="11125200" cy="2971800"/>
          </a:xfrm>
        </p:spPr>
        <p:txBody>
          <a:bodyPr/>
          <a:lstStyle/>
          <a:p>
            <a:r>
              <a:rPr lang="en-US" dirty="0"/>
              <a:t>2. When is a person ready to start dating?</a:t>
            </a:r>
            <a:br>
              <a:rPr lang="en-US" dirty="0"/>
            </a:br>
            <a:endParaRPr lang="en-US" dirty="0"/>
          </a:p>
        </p:txBody>
      </p:sp>
      <p:sp>
        <p:nvSpPr>
          <p:cNvPr id="6" name="Content Placeholder 5"/>
          <p:cNvSpPr>
            <a:spLocks noGrp="1"/>
          </p:cNvSpPr>
          <p:nvPr>
            <p:ph idx="1"/>
          </p:nvPr>
        </p:nvSpPr>
        <p:spPr>
          <a:xfrm>
            <a:off x="609600" y="1676400"/>
            <a:ext cx="7239000" cy="5029200"/>
          </a:xfrm>
        </p:spPr>
        <p:txBody>
          <a:bodyPr/>
          <a:lstStyle/>
          <a:p>
            <a:endParaRPr lang="en-US" sz="2800" dirty="0"/>
          </a:p>
          <a:p>
            <a:pPr marL="465138" indent="-465138">
              <a:buNone/>
            </a:pPr>
            <a:r>
              <a:rPr lang="en-US" sz="2800" dirty="0" smtClean="0"/>
              <a:t>d</a:t>
            </a:r>
            <a:r>
              <a:rPr lang="en-US" sz="2800" dirty="0"/>
              <a:t>. </a:t>
            </a:r>
            <a:r>
              <a:rPr lang="en-US" sz="2800" dirty="0" smtClean="0"/>
              <a:t>	When </a:t>
            </a:r>
            <a:r>
              <a:rPr lang="en-US" sz="2800" dirty="0"/>
              <a:t>you know how to develop a friendship based on something other than sexual attraction.</a:t>
            </a:r>
          </a:p>
          <a:p>
            <a:pPr marL="465138" indent="-465138">
              <a:buNone/>
            </a:pPr>
            <a:r>
              <a:rPr lang="en-US" sz="2800" dirty="0"/>
              <a:t>e. </a:t>
            </a:r>
            <a:r>
              <a:rPr lang="en-US" sz="2800" dirty="0" smtClean="0"/>
              <a:t>	When </a:t>
            </a:r>
            <a:r>
              <a:rPr lang="en-US" sz="2800" dirty="0"/>
              <a:t>you are secure in your personal character and committed to exercising self-control in your relationship with the person you plan to date – when you are a safe friend.</a:t>
            </a:r>
          </a:p>
          <a:p>
            <a:endParaRPr lang="en-US" dirty="0"/>
          </a:p>
        </p:txBody>
      </p:sp>
      <p:pic>
        <p:nvPicPr>
          <p:cNvPr id="4" name="Picture 2" descr="M:\Cammy slideshow\DSC02099.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51378" y="1752600"/>
            <a:ext cx="367862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53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0"/>
            <a:ext cx="11125200" cy="1143000"/>
          </a:xfrm>
        </p:spPr>
        <p:txBody>
          <a:bodyPr/>
          <a:lstStyle/>
          <a:p>
            <a:r>
              <a:rPr lang="en-US" dirty="0" smtClean="0"/>
              <a:t>3</a:t>
            </a:r>
            <a:r>
              <a:rPr lang="en-US" dirty="0"/>
              <a:t>. What are some of the benefits of dating</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53200" y="1352889"/>
            <a:ext cx="5105400" cy="5505111"/>
          </a:xfrm>
          <a:prstGeom prst="rect">
            <a:avLst/>
          </a:prstGeom>
        </p:spPr>
      </p:pic>
      <p:sp>
        <p:nvSpPr>
          <p:cNvPr id="3" name="TextBox 2"/>
          <p:cNvSpPr txBox="1"/>
          <p:nvPr/>
        </p:nvSpPr>
        <p:spPr>
          <a:xfrm>
            <a:off x="457200" y="2049640"/>
            <a:ext cx="5334000" cy="353943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The best way to develop a closer relationship with your friend is for both of you to </a:t>
            </a:r>
            <a:r>
              <a:rPr lang="en-US" sz="2800" dirty="0" smtClean="0">
                <a:latin typeface="Tahoma" panose="020B0604030504040204" pitchFamily="34" charset="0"/>
                <a:ea typeface="Tahoma" panose="020B0604030504040204" pitchFamily="34" charset="0"/>
                <a:cs typeface="Tahoma" panose="020B0604030504040204" pitchFamily="34" charset="0"/>
              </a:rPr>
              <a:t>draw closer </a:t>
            </a:r>
            <a:r>
              <a:rPr lang="en-US" sz="2800" dirty="0">
                <a:latin typeface="Tahoma" panose="020B0604030504040204" pitchFamily="34" charset="0"/>
                <a:ea typeface="Tahoma" panose="020B0604030504040204" pitchFamily="34" charset="0"/>
                <a:cs typeface="Tahoma" panose="020B0604030504040204" pitchFamily="34" charset="0"/>
              </a:rPr>
              <a:t>to God. </a:t>
            </a:r>
            <a:endParaRPr lang="en-US" sz="2800" dirty="0" smtClean="0">
              <a:latin typeface="Tahoma" panose="020B0604030504040204" pitchFamily="34" charset="0"/>
              <a:ea typeface="Tahoma" panose="020B0604030504040204" pitchFamily="34" charset="0"/>
              <a:cs typeface="Tahoma" panose="020B0604030504040204" pitchFamily="34" charset="0"/>
            </a:endParaRPr>
          </a:p>
          <a:p>
            <a:r>
              <a:rPr lang="en-US" sz="2800" dirty="0" smtClean="0">
                <a:latin typeface="Tahoma" panose="020B0604030504040204" pitchFamily="34" charset="0"/>
                <a:ea typeface="Tahoma" panose="020B0604030504040204" pitchFamily="34" charset="0"/>
                <a:cs typeface="Tahoma" panose="020B0604030504040204" pitchFamily="34" charset="0"/>
              </a:rPr>
              <a:t>The illustration </a:t>
            </a:r>
            <a:r>
              <a:rPr lang="en-US" sz="2800" dirty="0">
                <a:latin typeface="Tahoma" panose="020B0604030504040204" pitchFamily="34" charset="0"/>
                <a:ea typeface="Tahoma" panose="020B0604030504040204" pitchFamily="34" charset="0"/>
                <a:cs typeface="Tahoma" panose="020B0604030504040204" pitchFamily="34" charset="0"/>
              </a:rPr>
              <a:t>shows that as you both put God first in your life, you will move </a:t>
            </a:r>
            <a:r>
              <a:rPr lang="en-US" sz="2800" dirty="0" smtClean="0">
                <a:latin typeface="Tahoma" panose="020B0604030504040204" pitchFamily="34" charset="0"/>
                <a:ea typeface="Tahoma" panose="020B0604030504040204" pitchFamily="34" charset="0"/>
                <a:cs typeface="Tahoma" panose="020B0604030504040204" pitchFamily="34" charset="0"/>
              </a:rPr>
              <a:t>closer to </a:t>
            </a:r>
            <a:r>
              <a:rPr lang="en-US" sz="2800" dirty="0">
                <a:latin typeface="Tahoma" panose="020B0604030504040204" pitchFamily="34" charset="0"/>
                <a:ea typeface="Tahoma" panose="020B0604030504040204" pitchFamily="34" charset="0"/>
                <a:cs typeface="Tahoma" panose="020B0604030504040204" pitchFamily="34" charset="0"/>
              </a:rPr>
              <a:t>God—and to each other.</a:t>
            </a:r>
          </a:p>
        </p:txBody>
      </p:sp>
    </p:spTree>
    <p:extLst>
      <p:ext uri="{BB962C8B-B14F-4D97-AF65-F5344CB8AC3E}">
        <p14:creationId xmlns:p14="http://schemas.microsoft.com/office/powerpoint/2010/main" val="1906362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30000" cy="1143000"/>
          </a:xfrm>
        </p:spPr>
        <p:txBody>
          <a:bodyPr/>
          <a:lstStyle/>
          <a:p>
            <a:pPr marL="0" indent="0">
              <a:buNone/>
            </a:pPr>
            <a:r>
              <a:rPr lang="en-US" dirty="0"/>
              <a:t>4. What are some of the dangers of dating? </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0" y="2133600"/>
            <a:ext cx="8382000" cy="4377860"/>
          </a:xfrm>
          <a:prstGeom prst="rect">
            <a:avLst/>
          </a:prstGeom>
        </p:spPr>
      </p:pic>
    </p:spTree>
    <p:extLst>
      <p:ext uri="{BB962C8B-B14F-4D97-AF65-F5344CB8AC3E}">
        <p14:creationId xmlns:p14="http://schemas.microsoft.com/office/powerpoint/2010/main" val="217818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67400" y="381000"/>
            <a:ext cx="5995987" cy="6123562"/>
          </a:xfrm>
          <a:prstGeom prst="rect">
            <a:avLst/>
          </a:prstGeom>
        </p:spPr>
      </p:pic>
      <p:sp>
        <p:nvSpPr>
          <p:cNvPr id="6" name="TextBox 5"/>
          <p:cNvSpPr txBox="1"/>
          <p:nvPr/>
        </p:nvSpPr>
        <p:spPr>
          <a:xfrm>
            <a:off x="500270" y="2438400"/>
            <a:ext cx="5334000" cy="1754326"/>
          </a:xfrm>
          <a:prstGeom prst="rect">
            <a:avLst/>
          </a:prstGeom>
          <a:noFill/>
        </p:spPr>
        <p:txBody>
          <a:bodyPr wrap="square" rtlCol="0">
            <a:spAutoFit/>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How to destroy </a:t>
            </a:r>
            <a:r>
              <a:rPr lang="en-US" sz="3600" dirty="0" smtClean="0">
                <a:latin typeface="Tahoma" panose="020B0604030504040204" pitchFamily="34" charset="0"/>
                <a:ea typeface="Tahoma" panose="020B0604030504040204" pitchFamily="34" charset="0"/>
                <a:cs typeface="Tahoma" panose="020B0604030504040204" pitchFamily="34" charset="0"/>
              </a:rPr>
              <a:t/>
            </a:r>
            <a:br>
              <a:rPr lang="en-US" sz="3600" dirty="0" smtClean="0">
                <a:latin typeface="Tahoma" panose="020B0604030504040204" pitchFamily="34" charset="0"/>
                <a:ea typeface="Tahoma" panose="020B0604030504040204" pitchFamily="34" charset="0"/>
                <a:cs typeface="Tahoma" panose="020B0604030504040204" pitchFamily="34" charset="0"/>
              </a:rPr>
            </a:br>
            <a:r>
              <a:rPr lang="en-US" sz="3600" dirty="0" smtClean="0">
                <a:latin typeface="Tahoma" panose="020B0604030504040204" pitchFamily="34" charset="0"/>
                <a:ea typeface="Tahoma" panose="020B0604030504040204" pitchFamily="34" charset="0"/>
                <a:cs typeface="Tahoma" panose="020B0604030504040204" pitchFamily="34" charset="0"/>
              </a:rPr>
              <a:t>Agape </a:t>
            </a:r>
            <a:r>
              <a:rPr lang="en-US" sz="3600" dirty="0" smtClean="0">
                <a:latin typeface="Tahoma" panose="020B0604030504040204" pitchFamily="34" charset="0"/>
                <a:ea typeface="Tahoma" panose="020B0604030504040204" pitchFamily="34" charset="0"/>
                <a:cs typeface="Tahoma" panose="020B0604030504040204" pitchFamily="34" charset="0"/>
              </a:rPr>
              <a:t>Love experimenting with sex.</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5918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8915400" cy="6629400"/>
          </a:xfrm>
        </p:spPr>
        <p:txBody>
          <a:bodyPr/>
          <a:lstStyle/>
          <a:p>
            <a:r>
              <a:rPr lang="en-US" sz="3600" dirty="0"/>
              <a:t>	Key Biblical Truth:  I need to take an 	honest look at how relationships have 	affected my life to this point.</a:t>
            </a:r>
            <a:br>
              <a:rPr lang="en-US" sz="3600" dirty="0"/>
            </a:br>
            <a:r>
              <a:rPr lang="en-US" sz="3600" dirty="0"/>
              <a:t/>
            </a:r>
            <a:br>
              <a:rPr lang="en-US" sz="3600" dirty="0"/>
            </a:br>
            <a:r>
              <a:rPr lang="en-US" sz="3600" dirty="0"/>
              <a:t>	Key Verse:  Proverbs 13:20 NLT  		“Walk with the wise and become wise; 	associate with fools and get into 	trouble.”</a:t>
            </a:r>
          </a:p>
        </p:txBody>
      </p:sp>
      <p:sp>
        <p:nvSpPr>
          <p:cNvPr id="3" name="TextBox 2"/>
          <p:cNvSpPr txBox="1"/>
          <p:nvPr/>
        </p:nvSpPr>
        <p:spPr>
          <a:xfrm>
            <a:off x="1905000" y="228600"/>
            <a:ext cx="7162800" cy="707886"/>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What kind of a friend am I?</a:t>
            </a:r>
          </a:p>
        </p:txBody>
      </p:sp>
    </p:spTree>
    <p:extLst>
      <p:ext uri="{BB962C8B-B14F-4D97-AF65-F5344CB8AC3E}">
        <p14:creationId xmlns:p14="http://schemas.microsoft.com/office/powerpoint/2010/main" val="36184359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1353800" cy="1143000"/>
          </a:xfrm>
        </p:spPr>
        <p:txBody>
          <a:bodyPr/>
          <a:lstStyle/>
          <a:p>
            <a:r>
              <a:rPr lang="en-US" dirty="0"/>
              <a:t>B</a:t>
            </a:r>
            <a:r>
              <a:rPr lang="en-US" dirty="0" smtClean="0"/>
              <a:t>iblical </a:t>
            </a:r>
            <a:r>
              <a:rPr lang="en-US" dirty="0"/>
              <a:t>approach to building relationships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1200" y="1828800"/>
            <a:ext cx="8311398" cy="4572000"/>
          </a:xfrm>
          <a:prstGeom prst="rect">
            <a:avLst/>
          </a:prstGeom>
        </p:spPr>
      </p:pic>
    </p:spTree>
    <p:extLst>
      <p:ext uri="{BB962C8B-B14F-4D97-AF65-F5344CB8AC3E}">
        <p14:creationId xmlns:p14="http://schemas.microsoft.com/office/powerpoint/2010/main" val="110727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defRPr/>
            </a:pPr>
            <a:r>
              <a:rPr lang="en-US" dirty="0" smtClean="0"/>
              <a:t>C. Marriage</a:t>
            </a:r>
          </a:p>
        </p:txBody>
      </p:sp>
      <p:pic>
        <p:nvPicPr>
          <p:cNvPr id="38916" name="Picture 5" descr="http://www.asu.edu/lib/archives/website/marri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1981200"/>
            <a:ext cx="74295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old fashioned wedding pictur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old fashioned wedding pictur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7772400" cy="1447800"/>
          </a:xfrm>
        </p:spPr>
        <p:txBody>
          <a:bodyPr/>
          <a:lstStyle/>
          <a:p>
            <a:pPr marL="566738" indent="-566738"/>
            <a:r>
              <a:rPr lang="en-US" sz="3600" dirty="0" smtClean="0"/>
              <a:t>1.	How </a:t>
            </a:r>
            <a:r>
              <a:rPr lang="en-US" sz="3600" dirty="0"/>
              <a:t>can you prepare yourself for a successful marriage</a:t>
            </a:r>
            <a:r>
              <a:rPr lang="en-US" sz="3600" dirty="0" smtClean="0"/>
              <a:t>?</a:t>
            </a:r>
            <a:endParaRPr lang="en-US" dirty="0"/>
          </a:p>
        </p:txBody>
      </p:sp>
      <p:sp>
        <p:nvSpPr>
          <p:cNvPr id="5" name="Content Placeholder 4"/>
          <p:cNvSpPr>
            <a:spLocks noGrp="1"/>
          </p:cNvSpPr>
          <p:nvPr>
            <p:ph type="body" sz="half" idx="1"/>
          </p:nvPr>
        </p:nvSpPr>
        <p:spPr>
          <a:xfrm>
            <a:off x="914400" y="1981200"/>
            <a:ext cx="6248400" cy="4114800"/>
          </a:xfrm>
        </p:spPr>
        <p:txBody>
          <a:bodyPr/>
          <a:lstStyle/>
          <a:p>
            <a:pPr marL="465138" indent="-465138">
              <a:spcAft>
                <a:spcPts val="2400"/>
              </a:spcAft>
              <a:buNone/>
            </a:pPr>
            <a:r>
              <a:rPr lang="en-US" sz="2800" dirty="0"/>
              <a:t>a. </a:t>
            </a:r>
            <a:r>
              <a:rPr lang="en-US" sz="2800" dirty="0" smtClean="0"/>
              <a:t>	You </a:t>
            </a:r>
            <a:r>
              <a:rPr lang="en-US" sz="2800" dirty="0"/>
              <a:t>must have a growing personal relationship with Jesus.</a:t>
            </a:r>
          </a:p>
          <a:p>
            <a:pPr marL="465138" indent="-465138">
              <a:spcAft>
                <a:spcPts val="2400"/>
              </a:spcAft>
              <a:buNone/>
            </a:pPr>
            <a:r>
              <a:rPr lang="en-US" sz="2800" dirty="0"/>
              <a:t>b. </a:t>
            </a:r>
            <a:r>
              <a:rPr lang="en-US" sz="2800" dirty="0" smtClean="0"/>
              <a:t>	You </a:t>
            </a:r>
            <a:r>
              <a:rPr lang="en-US" sz="2800" dirty="0"/>
              <a:t>must learn to accept yourself.</a:t>
            </a:r>
          </a:p>
          <a:p>
            <a:pPr marL="465138" indent="-465138">
              <a:spcAft>
                <a:spcPts val="2400"/>
              </a:spcAft>
              <a:buNone/>
            </a:pPr>
            <a:r>
              <a:rPr lang="en-US" sz="2800" dirty="0"/>
              <a:t>c. </a:t>
            </a:r>
            <a:r>
              <a:rPr lang="en-US" sz="2800" dirty="0" smtClean="0"/>
              <a:t>	You </a:t>
            </a:r>
            <a:r>
              <a:rPr lang="en-US" sz="2800" dirty="0"/>
              <a:t>must learn to be obedient to all authority.</a:t>
            </a:r>
          </a:p>
          <a:p>
            <a:endParaRPr lang="en-US" dirty="0"/>
          </a:p>
        </p:txBody>
      </p:sp>
      <p:pic>
        <p:nvPicPr>
          <p:cNvPr id="1026"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bwMode="auto">
          <a:xfrm>
            <a:off x="7391400" y="1136589"/>
            <a:ext cx="3514344" cy="496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2459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66738" indent="-566738"/>
            <a:r>
              <a:rPr lang="en-US" sz="3600" dirty="0"/>
              <a:t>1. How can you prepare yourself for a successful marriage?</a:t>
            </a:r>
          </a:p>
        </p:txBody>
      </p:sp>
      <p:sp>
        <p:nvSpPr>
          <p:cNvPr id="3" name="Content Placeholder 2"/>
          <p:cNvSpPr>
            <a:spLocks noGrp="1"/>
          </p:cNvSpPr>
          <p:nvPr>
            <p:ph type="body" sz="half" idx="1"/>
          </p:nvPr>
        </p:nvSpPr>
        <p:spPr>
          <a:xfrm>
            <a:off x="457200" y="2101187"/>
            <a:ext cx="6477000" cy="3810000"/>
          </a:xfrm>
        </p:spPr>
        <p:txBody>
          <a:bodyPr/>
          <a:lstStyle/>
          <a:p>
            <a:pPr marL="465138" indent="-465138">
              <a:spcAft>
                <a:spcPts val="2400"/>
              </a:spcAft>
              <a:buNone/>
            </a:pPr>
            <a:r>
              <a:rPr lang="en-US" dirty="0"/>
              <a:t>d. You must have a clear conscience.</a:t>
            </a:r>
          </a:p>
          <a:p>
            <a:pPr marL="465138" indent="-465138">
              <a:spcAft>
                <a:spcPts val="2400"/>
              </a:spcAft>
              <a:buNone/>
            </a:pPr>
            <a:r>
              <a:rPr lang="en-US" dirty="0"/>
              <a:t>e. You must have a Biblical pattern for expressing your anger. You must give your personal rights to God.</a:t>
            </a:r>
          </a:p>
          <a:p>
            <a:endParaRPr lang="en-US" sz="3600" dirty="0"/>
          </a:p>
        </p:txBody>
      </p:sp>
      <p:pic>
        <p:nvPicPr>
          <p:cNvPr id="6146" name="Picture 2" descr="M:\cammys wedding\DSC_019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5016" t="20419" r="18860"/>
          <a:stretch/>
        </p:blipFill>
        <p:spPr bwMode="auto">
          <a:xfrm>
            <a:off x="7086600" y="1905000"/>
            <a:ext cx="4724400" cy="369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077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47900"/>
            <a:ext cx="7772400" cy="4495800"/>
          </a:xfrm>
        </p:spPr>
        <p:txBody>
          <a:bodyPr/>
          <a:lstStyle/>
          <a:p>
            <a:pPr marL="682625" indent="-682625"/>
            <a:r>
              <a:rPr lang="en-US" sz="4000" dirty="0"/>
              <a:t>1. </a:t>
            </a:r>
            <a:r>
              <a:rPr lang="en-US" sz="4000" dirty="0" smtClean="0"/>
              <a:t>	How </a:t>
            </a:r>
            <a:r>
              <a:rPr lang="en-US" sz="4000" dirty="0"/>
              <a:t>can you prepare yourself for a successful marriage?</a:t>
            </a:r>
            <a:r>
              <a:rPr lang="en-US" dirty="0"/>
              <a:t/>
            </a:r>
            <a:br>
              <a:rPr lang="en-US" dirty="0"/>
            </a:br>
            <a:endParaRPr lang="en-US" dirty="0"/>
          </a:p>
        </p:txBody>
      </p:sp>
      <p:sp>
        <p:nvSpPr>
          <p:cNvPr id="3" name="Content Placeholder 2"/>
          <p:cNvSpPr>
            <a:spLocks noGrp="1"/>
          </p:cNvSpPr>
          <p:nvPr>
            <p:ph idx="1"/>
          </p:nvPr>
        </p:nvSpPr>
        <p:spPr>
          <a:xfrm>
            <a:off x="1371600" y="1981200"/>
            <a:ext cx="9906000" cy="4114800"/>
          </a:xfrm>
        </p:spPr>
        <p:txBody>
          <a:bodyPr/>
          <a:lstStyle/>
          <a:p>
            <a:pPr marL="465138" indent="-465138">
              <a:spcAft>
                <a:spcPts val="2400"/>
              </a:spcAft>
              <a:buNone/>
            </a:pPr>
            <a:r>
              <a:rPr lang="en-US" dirty="0" smtClean="0"/>
              <a:t>f. </a:t>
            </a:r>
            <a:r>
              <a:rPr lang="en-US" dirty="0" smtClean="0"/>
              <a:t>	You </a:t>
            </a:r>
            <a:r>
              <a:rPr lang="en-US" dirty="0" smtClean="0"/>
              <a:t>must develop the positive inward quality of self-control, especially in your sexual behavior.</a:t>
            </a:r>
          </a:p>
          <a:p>
            <a:pPr marL="465138" indent="-465138">
              <a:spcAft>
                <a:spcPts val="2400"/>
              </a:spcAft>
              <a:buNone/>
            </a:pPr>
            <a:r>
              <a:rPr lang="en-US" dirty="0" smtClean="0"/>
              <a:t>g.	You </a:t>
            </a:r>
            <a:r>
              <a:rPr lang="en-US" dirty="0" smtClean="0"/>
              <a:t>must develop good communication skills and learn how to be open and honest in your communication with your marriage partner.</a:t>
            </a:r>
            <a:endParaRPr lang="en-US" dirty="0"/>
          </a:p>
        </p:txBody>
      </p:sp>
    </p:spTree>
    <p:extLst>
      <p:ext uri="{BB962C8B-B14F-4D97-AF65-F5344CB8AC3E}">
        <p14:creationId xmlns:p14="http://schemas.microsoft.com/office/powerpoint/2010/main" val="538878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752600"/>
          </a:xfrm>
        </p:spPr>
        <p:txBody>
          <a:bodyPr/>
          <a:lstStyle/>
          <a:p>
            <a:pPr marL="623888" indent="-623888"/>
            <a:r>
              <a:rPr lang="en-US" sz="4000" dirty="0"/>
              <a:t>1. How can you prepare yourself for a successful marriage?</a:t>
            </a:r>
            <a:r>
              <a:rPr lang="en-US" dirty="0"/>
              <a:t/>
            </a:r>
            <a:br>
              <a:rPr lang="en-US" dirty="0"/>
            </a:br>
            <a:endParaRPr lang="en-US" dirty="0"/>
          </a:p>
        </p:txBody>
      </p:sp>
      <p:sp>
        <p:nvSpPr>
          <p:cNvPr id="3" name="Content Placeholder 2"/>
          <p:cNvSpPr>
            <a:spLocks noGrp="1"/>
          </p:cNvSpPr>
          <p:nvPr>
            <p:ph type="body" sz="half" idx="1"/>
          </p:nvPr>
        </p:nvSpPr>
        <p:spPr>
          <a:xfrm>
            <a:off x="914400" y="1981200"/>
            <a:ext cx="6019800" cy="4114800"/>
          </a:xfrm>
        </p:spPr>
        <p:txBody>
          <a:bodyPr/>
          <a:lstStyle/>
          <a:p>
            <a:pPr marL="465138" indent="-465138">
              <a:spcAft>
                <a:spcPts val="2400"/>
              </a:spcAft>
              <a:buNone/>
            </a:pPr>
            <a:r>
              <a:rPr lang="en-US" dirty="0" smtClean="0"/>
              <a:t>h</a:t>
            </a:r>
            <a:r>
              <a:rPr lang="en-US" dirty="0" smtClean="0"/>
              <a:t>.	You </a:t>
            </a:r>
            <a:r>
              <a:rPr lang="en-US" dirty="0" smtClean="0"/>
              <a:t>must decide what your life goals are. </a:t>
            </a:r>
            <a:endParaRPr lang="en-US" dirty="0"/>
          </a:p>
          <a:p>
            <a:pPr marL="465138" indent="-465138">
              <a:spcAft>
                <a:spcPts val="2400"/>
              </a:spcAft>
              <a:buNone/>
            </a:pPr>
            <a:r>
              <a:rPr lang="en-US" dirty="0" err="1" smtClean="0"/>
              <a:t>i</a:t>
            </a:r>
            <a:r>
              <a:rPr lang="en-US" dirty="0" smtClean="0"/>
              <a:t>.	Men </a:t>
            </a:r>
            <a:r>
              <a:rPr lang="en-US" dirty="0" smtClean="0"/>
              <a:t>– you must be able to support a family financially. You need to be free of large debts. </a:t>
            </a:r>
            <a:endParaRPr lang="en-US" dirty="0"/>
          </a:p>
        </p:txBody>
      </p:sp>
      <p:pic>
        <p:nvPicPr>
          <p:cNvPr id="7170" name="Picture 2" descr="M:\044.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460146" y="1676400"/>
            <a:ext cx="416283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349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82625" indent="-682625"/>
            <a:r>
              <a:rPr lang="en-US" dirty="0" smtClean="0"/>
              <a:t>2. What is God’s pattern for a successful marriage?</a:t>
            </a:r>
            <a:endParaRPr lang="en-US" dirty="0"/>
          </a:p>
        </p:txBody>
      </p:sp>
      <p:sp>
        <p:nvSpPr>
          <p:cNvPr id="3" name="Content Placeholder 2"/>
          <p:cNvSpPr>
            <a:spLocks noGrp="1"/>
          </p:cNvSpPr>
          <p:nvPr>
            <p:ph idx="1"/>
          </p:nvPr>
        </p:nvSpPr>
        <p:spPr/>
        <p:txBody>
          <a:bodyPr/>
          <a:lstStyle/>
          <a:p>
            <a:pPr marL="465138" indent="-465138">
              <a:buNone/>
            </a:pPr>
            <a:r>
              <a:rPr lang="en-US" dirty="0" smtClean="0"/>
              <a:t>a. </a:t>
            </a:r>
            <a:r>
              <a:rPr lang="en-US" dirty="0" smtClean="0"/>
              <a:t>	leaving</a:t>
            </a:r>
            <a:endParaRPr lang="en-US" dirty="0" smtClean="0"/>
          </a:p>
          <a:p>
            <a:pPr marL="914400" indent="-465138">
              <a:buNone/>
            </a:pPr>
            <a:r>
              <a:rPr lang="en-US" dirty="0" smtClean="0"/>
              <a:t>1</a:t>
            </a:r>
            <a:r>
              <a:rPr lang="en-US" dirty="0" smtClean="0"/>
              <a:t>. physical leaving</a:t>
            </a:r>
          </a:p>
          <a:p>
            <a:pPr marL="914400" indent="-465138">
              <a:buNone/>
            </a:pPr>
            <a:r>
              <a:rPr lang="en-US" dirty="0" smtClean="0"/>
              <a:t>2</a:t>
            </a:r>
            <a:r>
              <a:rPr lang="en-US" dirty="0" smtClean="0"/>
              <a:t>. leaving your parents emotionally</a:t>
            </a:r>
          </a:p>
          <a:p>
            <a:pPr marL="914400" indent="-465138">
              <a:buNone/>
            </a:pPr>
            <a:r>
              <a:rPr lang="en-US" dirty="0" smtClean="0"/>
              <a:t>3</a:t>
            </a:r>
            <a:r>
              <a:rPr lang="en-US" dirty="0" smtClean="0"/>
              <a:t>. leaving your “single” way of thinking</a:t>
            </a:r>
          </a:p>
          <a:p>
            <a:pPr marL="465138" indent="-465138">
              <a:buNone/>
            </a:pPr>
            <a:r>
              <a:rPr lang="en-US" dirty="0" smtClean="0"/>
              <a:t>b</a:t>
            </a:r>
            <a:r>
              <a:rPr lang="en-US" dirty="0" smtClean="0"/>
              <a:t>. being joined to your wife/husband</a:t>
            </a:r>
          </a:p>
          <a:p>
            <a:pPr marL="465138" indent="-465138">
              <a:buNone/>
            </a:pPr>
            <a:r>
              <a:rPr lang="en-US" dirty="0" smtClean="0"/>
              <a:t>c.	becoming </a:t>
            </a:r>
            <a:r>
              <a:rPr lang="en-US" dirty="0" smtClean="0"/>
              <a:t>one: physically,  emotionally, and spiritually.</a:t>
            </a:r>
            <a:endParaRPr lang="en-US" dirty="0"/>
          </a:p>
        </p:txBody>
      </p:sp>
    </p:spTree>
    <p:extLst>
      <p:ext uri="{BB962C8B-B14F-4D97-AF65-F5344CB8AC3E}">
        <p14:creationId xmlns:p14="http://schemas.microsoft.com/office/powerpoint/2010/main" val="3741509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0363200" cy="1143000"/>
          </a:xfrm>
        </p:spPr>
        <p:txBody>
          <a:bodyPr/>
          <a:lstStyle/>
          <a:p>
            <a:r>
              <a:rPr lang="en-US" dirty="0" smtClean="0"/>
              <a:t>Personal Application</a:t>
            </a:r>
            <a:endParaRPr lang="en-US" dirty="0"/>
          </a:p>
        </p:txBody>
      </p:sp>
      <p:sp>
        <p:nvSpPr>
          <p:cNvPr id="3" name="Content Placeholder 2"/>
          <p:cNvSpPr>
            <a:spLocks noGrp="1"/>
          </p:cNvSpPr>
          <p:nvPr>
            <p:ph idx="1"/>
          </p:nvPr>
        </p:nvSpPr>
        <p:spPr>
          <a:xfrm>
            <a:off x="381000" y="1981200"/>
            <a:ext cx="10896600" cy="4114800"/>
          </a:xfrm>
        </p:spPr>
        <p:txBody>
          <a:bodyPr/>
          <a:lstStyle/>
          <a:p>
            <a:pPr marL="566738" indent="-566738">
              <a:spcAft>
                <a:spcPts val="1800"/>
              </a:spcAft>
              <a:buNone/>
            </a:pPr>
            <a:r>
              <a:rPr lang="en-US" dirty="0" smtClean="0"/>
              <a:t>1. </a:t>
            </a:r>
            <a:r>
              <a:rPr lang="en-US" dirty="0" smtClean="0"/>
              <a:t>	Learn </a:t>
            </a:r>
            <a:r>
              <a:rPr lang="en-US" dirty="0" smtClean="0"/>
              <a:t>to develop </a:t>
            </a:r>
            <a:r>
              <a:rPr lang="en-US" dirty="0"/>
              <a:t>a Biblical attitude toward sex. </a:t>
            </a:r>
            <a:endParaRPr lang="en-US" dirty="0" smtClean="0"/>
          </a:p>
          <a:p>
            <a:pPr marL="566738" indent="-566738">
              <a:spcAft>
                <a:spcPts val="1800"/>
              </a:spcAft>
              <a:buNone/>
            </a:pPr>
            <a:r>
              <a:rPr lang="en-US" dirty="0" smtClean="0"/>
              <a:t>2. </a:t>
            </a:r>
            <a:r>
              <a:rPr lang="en-US" dirty="0" smtClean="0"/>
              <a:t>	For </a:t>
            </a:r>
            <a:r>
              <a:rPr lang="en-US" dirty="0" smtClean="0"/>
              <a:t>those who </a:t>
            </a:r>
            <a:r>
              <a:rPr lang="en-US" dirty="0"/>
              <a:t>are married, </a:t>
            </a:r>
            <a:r>
              <a:rPr lang="en-US" dirty="0" smtClean="0"/>
              <a:t>list </a:t>
            </a:r>
            <a:r>
              <a:rPr lang="en-US" dirty="0"/>
              <a:t>ways of developing and expressing love in </a:t>
            </a:r>
            <a:r>
              <a:rPr lang="en-US" dirty="0" smtClean="0"/>
              <a:t>your marriage</a:t>
            </a:r>
            <a:r>
              <a:rPr lang="en-US" dirty="0"/>
              <a:t>. </a:t>
            </a:r>
            <a:r>
              <a:rPr lang="en-US" dirty="0" smtClean="0"/>
              <a:t>Learn the </a:t>
            </a:r>
            <a:r>
              <a:rPr lang="en-US" dirty="0"/>
              <a:t>importance of being open and honest with </a:t>
            </a:r>
            <a:r>
              <a:rPr lang="en-US" dirty="0" smtClean="0"/>
              <a:t>your </a:t>
            </a:r>
            <a:r>
              <a:rPr lang="en-US" dirty="0"/>
              <a:t>husband or wife</a:t>
            </a:r>
            <a:r>
              <a:rPr lang="en-US" dirty="0" smtClean="0"/>
              <a:t>.</a:t>
            </a:r>
          </a:p>
          <a:p>
            <a:pPr marL="566738" indent="-566738">
              <a:spcAft>
                <a:spcPts val="1800"/>
              </a:spcAft>
              <a:buNone/>
            </a:pPr>
            <a:r>
              <a:rPr lang="en-US" dirty="0" smtClean="0"/>
              <a:t>3. </a:t>
            </a:r>
            <a:r>
              <a:rPr lang="en-US" dirty="0" smtClean="0"/>
              <a:t>	Plan </a:t>
            </a:r>
            <a:r>
              <a:rPr lang="en-US" dirty="0"/>
              <a:t>a </a:t>
            </a:r>
            <a:r>
              <a:rPr lang="en-US" dirty="0" smtClean="0"/>
              <a:t>date. What would it look </a:t>
            </a:r>
            <a:r>
              <a:rPr lang="en-US" dirty="0"/>
              <a:t>like now that </a:t>
            </a:r>
            <a:r>
              <a:rPr lang="en-US" dirty="0" smtClean="0"/>
              <a:t>you </a:t>
            </a:r>
            <a:r>
              <a:rPr lang="en-US" dirty="0"/>
              <a:t>are  </a:t>
            </a:r>
            <a:r>
              <a:rPr lang="en-US" dirty="0" smtClean="0"/>
              <a:t>    a Christian? Include </a:t>
            </a:r>
            <a:r>
              <a:rPr lang="en-US" dirty="0"/>
              <a:t>not only what </a:t>
            </a:r>
            <a:r>
              <a:rPr lang="en-US" dirty="0" smtClean="0"/>
              <a:t>you </a:t>
            </a:r>
            <a:r>
              <a:rPr lang="en-US" dirty="0"/>
              <a:t>will do, but </a:t>
            </a:r>
            <a:r>
              <a:rPr lang="en-US" dirty="0" smtClean="0"/>
              <a:t>also </a:t>
            </a:r>
            <a:r>
              <a:rPr lang="en-US" dirty="0"/>
              <a:t>the boundaries </a:t>
            </a:r>
            <a:r>
              <a:rPr lang="en-US" dirty="0" smtClean="0"/>
              <a:t>you </a:t>
            </a:r>
            <a:r>
              <a:rPr lang="en-US" dirty="0"/>
              <a:t>will not cross </a:t>
            </a:r>
            <a:r>
              <a:rPr lang="en-US" dirty="0" smtClean="0"/>
              <a:t>on a </a:t>
            </a:r>
            <a:r>
              <a:rPr lang="en-US" dirty="0"/>
              <a:t>date.</a:t>
            </a:r>
          </a:p>
        </p:txBody>
      </p:sp>
    </p:spTree>
    <p:extLst>
      <p:ext uri="{BB962C8B-B14F-4D97-AF65-F5344CB8AC3E}">
        <p14:creationId xmlns:p14="http://schemas.microsoft.com/office/powerpoint/2010/main" val="101903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762000" y="2286000"/>
            <a:ext cx="10363200" cy="4114800"/>
          </a:xfrm>
        </p:spPr>
        <p:txBody>
          <a:bodyPr/>
          <a:lstStyle/>
          <a:p>
            <a:pPr marL="0" indent="0">
              <a:buNone/>
            </a:pPr>
            <a:r>
              <a:rPr lang="en-US" dirty="0"/>
              <a:t>God created you with a desire and need for love, companionship, sharing your life </a:t>
            </a:r>
            <a:r>
              <a:rPr lang="en-US" dirty="0" smtClean="0"/>
              <a:t>with others</a:t>
            </a:r>
            <a:r>
              <a:rPr lang="en-US"/>
              <a:t>. </a:t>
            </a:r>
            <a:r>
              <a:rPr lang="en-US" smtClean="0"/>
              <a:t/>
            </a:r>
            <a:br>
              <a:rPr lang="en-US" smtClean="0"/>
            </a:br>
            <a:r>
              <a:rPr lang="en-US" smtClean="0"/>
              <a:t>As </a:t>
            </a:r>
            <a:r>
              <a:rPr lang="en-US" dirty="0"/>
              <a:t>you focus on developing a close relationship with Jesus, He will lead you </a:t>
            </a:r>
            <a:r>
              <a:rPr lang="en-US" dirty="0" smtClean="0"/>
              <a:t>in developing </a:t>
            </a:r>
            <a:r>
              <a:rPr lang="en-US" dirty="0"/>
              <a:t>many friendships that will make your life rich and complete.</a:t>
            </a:r>
          </a:p>
        </p:txBody>
      </p:sp>
    </p:spTree>
    <p:extLst>
      <p:ext uri="{BB962C8B-B14F-4D97-AF65-F5344CB8AC3E}">
        <p14:creationId xmlns:p14="http://schemas.microsoft.com/office/powerpoint/2010/main" val="358190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5258"/>
            <a:ext cx="10515600" cy="2985433"/>
          </a:xfrm>
        </p:spPr>
        <p:txBody>
          <a:bodyPr/>
          <a:lstStyle/>
          <a:p>
            <a:pPr algn="l"/>
            <a:r>
              <a:rPr lang="en-US" dirty="0" smtClean="0"/>
              <a:t>    </a:t>
            </a:r>
            <a:r>
              <a:rPr lang="en-US" sz="4400" dirty="0" smtClean="0"/>
              <a:t>Personal Relationships with </a:t>
            </a:r>
            <a:r>
              <a:rPr lang="en-US" sz="4400" dirty="0"/>
              <a:t>Others</a:t>
            </a:r>
            <a:r>
              <a:rPr lang="en-US" dirty="0" smtClean="0"/>
              <a:t>	</a:t>
            </a:r>
            <a:r>
              <a:rPr lang="en-US" sz="2800" dirty="0"/>
              <a:t>	</a:t>
            </a:r>
            <a:r>
              <a:rPr lang="en-US" sz="2800" dirty="0" smtClean="0"/>
              <a:t>	5</a:t>
            </a:r>
            <a:r>
              <a:rPr lang="en-US" sz="2800" baseline="30000" dirty="0" smtClean="0"/>
              <a:t>th</a:t>
            </a:r>
            <a:r>
              <a:rPr lang="en-US" sz="2800" dirty="0" smtClean="0"/>
              <a:t> edition</a:t>
            </a:r>
            <a:r>
              <a:rPr lang="en-US" sz="2800" dirty="0"/>
              <a:t/>
            </a:r>
            <a:br>
              <a:rPr lang="en-US" sz="2800" dirty="0"/>
            </a:br>
            <a:r>
              <a:rPr lang="en-US" sz="2800" dirty="0"/>
              <a:t>	</a:t>
            </a:r>
            <a:r>
              <a:rPr lang="en-US" sz="2800" dirty="0" smtClean="0"/>
              <a:t>	By </a:t>
            </a:r>
            <a:r>
              <a:rPr lang="en-US" sz="2800" dirty="0"/>
              <a:t>Dave Batty</a:t>
            </a:r>
            <a:r>
              <a:rPr lang="en-US" dirty="0" smtClean="0"/>
              <a:t/>
            </a:r>
            <a:br>
              <a:rPr lang="en-US" dirty="0" smtClean="0"/>
            </a:br>
            <a:endParaRPr lang="en-US" dirty="0"/>
          </a:p>
        </p:txBody>
      </p:sp>
      <p:sp>
        <p:nvSpPr>
          <p:cNvPr id="3" name="Subtitle 2"/>
          <p:cNvSpPr>
            <a:spLocks noGrp="1"/>
          </p:cNvSpPr>
          <p:nvPr>
            <p:ph type="subTitle" idx="1"/>
          </p:nvPr>
        </p:nvSpPr>
        <p:spPr>
          <a:xfrm>
            <a:off x="1219200" y="2181047"/>
            <a:ext cx="8229600" cy="2305050"/>
          </a:xfrm>
        </p:spPr>
        <p:txBody>
          <a:bodyPr/>
          <a:lstStyle/>
          <a:p>
            <a:pPr algn="l"/>
            <a:r>
              <a:rPr lang="en-US" sz="2800" dirty="0"/>
              <a:t>This PowerPoint is designed to be used with the Group Studies for New Christians Course, </a:t>
            </a:r>
            <a:r>
              <a:rPr lang="en-US" sz="2800" i="1" dirty="0"/>
              <a:t>Personal Relationships with Others</a:t>
            </a:r>
            <a:r>
              <a:rPr lang="en-US" sz="2800" dirty="0"/>
              <a:t>, by Dave Batty.</a:t>
            </a:r>
          </a:p>
          <a:p>
            <a:pPr algn="l"/>
            <a:endParaRPr lang="en-US" sz="2000" b="1" dirty="0" smtClean="0"/>
          </a:p>
          <a:p>
            <a:pPr algn="l"/>
            <a:r>
              <a:rPr lang="en-US" sz="2000" b="1" dirty="0" smtClean="0"/>
              <a:t>Other </a:t>
            </a:r>
            <a:r>
              <a:rPr lang="en-US" sz="2000" b="1" dirty="0"/>
              <a:t>Materials available include:</a:t>
            </a:r>
          </a:p>
          <a:p>
            <a:pPr algn="l"/>
            <a:r>
              <a:rPr lang="en-US" sz="2000" dirty="0"/>
              <a:t>Teacher's Manual</a:t>
            </a:r>
          </a:p>
          <a:p>
            <a:pPr algn="l"/>
            <a:r>
              <a:rPr lang="en-US" sz="2000" dirty="0"/>
              <a:t>Student Manual</a:t>
            </a:r>
          </a:p>
          <a:p>
            <a:pPr algn="l"/>
            <a:r>
              <a:rPr lang="en-US" sz="2000" dirty="0"/>
              <a:t>Study Guide</a:t>
            </a:r>
          </a:p>
          <a:p>
            <a:pPr algn="l"/>
            <a:r>
              <a:rPr lang="en-US" sz="2000" dirty="0"/>
              <a:t>Exam</a:t>
            </a:r>
          </a:p>
          <a:p>
            <a:pPr algn="l"/>
            <a:r>
              <a:rPr lang="en-US" sz="2000" dirty="0"/>
              <a:t>Course Certificate </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9814113" y="1454478"/>
            <a:ext cx="2164973" cy="285705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5261113" y="4622496"/>
            <a:ext cx="5715001" cy="1200329"/>
          </a:xfrm>
          <a:prstGeom prst="rect">
            <a:avLst/>
          </a:prstGeom>
          <a:noFill/>
          <a:ln>
            <a:noFill/>
          </a:ln>
        </p:spPr>
        <p:txBody>
          <a:bodyPr wrap="square" rtlCol="0">
            <a:spAutoFit/>
          </a:bodyPr>
          <a:lstStyle/>
          <a:p>
            <a:r>
              <a:rPr lang="en-US" dirty="0"/>
              <a:t>For Information on obtaining these materials see </a:t>
            </a:r>
            <a:r>
              <a:rPr lang="en-US" dirty="0" smtClean="0"/>
              <a:t>iteenchallenge.org or contact us at</a:t>
            </a:r>
          </a:p>
          <a:p>
            <a:r>
              <a:rPr lang="en-US" dirty="0" smtClean="0"/>
              <a:t>gtc@globaltc.org</a:t>
            </a:r>
            <a:endParaRPr lang="en-US" dirty="0"/>
          </a:p>
        </p:txBody>
      </p:sp>
      <p:sp>
        <p:nvSpPr>
          <p:cNvPr id="6" name="Rectangle 5"/>
          <p:cNvSpPr/>
          <p:nvPr/>
        </p:nvSpPr>
        <p:spPr bwMode="auto">
          <a:xfrm>
            <a:off x="5108713" y="4538713"/>
            <a:ext cx="5867401" cy="1367894"/>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endParaRPr lang="en-US">
              <a:effectLst/>
            </a:endParaRPr>
          </a:p>
        </p:txBody>
      </p:sp>
      <p:sp>
        <p:nvSpPr>
          <p:cNvPr id="7" name="Date Placeholder 6"/>
          <p:cNvSpPr>
            <a:spLocks noGrp="1"/>
          </p:cNvSpPr>
          <p:nvPr>
            <p:ph type="dt" sz="quarter" idx="10"/>
          </p:nvPr>
        </p:nvSpPr>
        <p:spPr/>
        <p:txBody>
          <a:bodyPr/>
          <a:lstStyle/>
          <a:p>
            <a:pPr>
              <a:defRPr/>
            </a:pPr>
            <a:r>
              <a:rPr lang="en-US" dirty="0" smtClean="0"/>
              <a:t>12-2017</a:t>
            </a:r>
            <a:endParaRPr lang="en-US" dirty="0"/>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59</a:t>
            </a:fld>
            <a:endParaRPr lang="en-US"/>
          </a:p>
        </p:txBody>
      </p:sp>
    </p:spTree>
    <p:extLst>
      <p:ext uri="{BB962C8B-B14F-4D97-AF65-F5344CB8AC3E}">
        <p14:creationId xmlns:p14="http://schemas.microsoft.com/office/powerpoint/2010/main" val="3277561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800" dirty="0"/>
              <a:t>Lesson warm-up</a:t>
            </a:r>
          </a:p>
        </p:txBody>
      </p:sp>
      <p:sp>
        <p:nvSpPr>
          <p:cNvPr id="3" name="Content Placeholder 2"/>
          <p:cNvSpPr>
            <a:spLocks noGrp="1"/>
          </p:cNvSpPr>
          <p:nvPr>
            <p:ph idx="1"/>
          </p:nvPr>
        </p:nvSpPr>
        <p:spPr/>
        <p:txBody>
          <a:bodyPr/>
          <a:lstStyle/>
          <a:p>
            <a:pPr marL="566738" indent="-566738">
              <a:spcAft>
                <a:spcPts val="2400"/>
              </a:spcAft>
              <a:buNone/>
            </a:pPr>
            <a:r>
              <a:rPr lang="en-US" sz="3600" dirty="0"/>
              <a:t>1. </a:t>
            </a:r>
            <a:r>
              <a:rPr lang="en-US" sz="3600" dirty="0" smtClean="0"/>
              <a:t>	Tell </a:t>
            </a:r>
            <a:r>
              <a:rPr lang="en-US" sz="3600" dirty="0"/>
              <a:t>a story about a friendship that has been a positive part of your life.</a:t>
            </a:r>
          </a:p>
          <a:p>
            <a:pPr marL="566738" indent="-566738">
              <a:spcAft>
                <a:spcPts val="1800"/>
              </a:spcAft>
              <a:buNone/>
            </a:pPr>
            <a:r>
              <a:rPr lang="en-US" sz="3600" dirty="0"/>
              <a:t>2. </a:t>
            </a:r>
            <a:r>
              <a:rPr lang="en-US" sz="3600" dirty="0" smtClean="0"/>
              <a:t>	How </a:t>
            </a:r>
            <a:r>
              <a:rPr lang="en-US" sz="3600" dirty="0"/>
              <a:t>have your friendships changed now that you have given your life to Jesus Christ?</a:t>
            </a:r>
          </a:p>
        </p:txBody>
      </p:sp>
    </p:spTree>
    <p:extLst>
      <p:ext uri="{BB962C8B-B14F-4D97-AF65-F5344CB8AC3E}">
        <p14:creationId xmlns:p14="http://schemas.microsoft.com/office/powerpoint/2010/main" val="268888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457200"/>
            <a:ext cx="7772400" cy="914400"/>
          </a:xfrm>
        </p:spPr>
        <p:txBody>
          <a:bodyPr/>
          <a:lstStyle/>
          <a:p>
            <a:pPr eaLnBrk="1" hangingPunct="1">
              <a:defRPr/>
            </a:pPr>
            <a:r>
              <a:rPr lang="en-US" dirty="0" smtClean="0"/>
              <a:t>What kind of a friend am I?</a:t>
            </a:r>
          </a:p>
        </p:txBody>
      </p:sp>
      <p:sp>
        <p:nvSpPr>
          <p:cNvPr id="29699" name="Rectangle 3"/>
          <p:cNvSpPr>
            <a:spLocks noGrp="1" noChangeArrowheads="1"/>
          </p:cNvSpPr>
          <p:nvPr>
            <p:ph type="body" sz="half" idx="1"/>
          </p:nvPr>
        </p:nvSpPr>
        <p:spPr>
          <a:xfrm>
            <a:off x="762000" y="1752600"/>
            <a:ext cx="6553200" cy="4953000"/>
          </a:xfrm>
        </p:spPr>
        <p:txBody>
          <a:bodyPr/>
          <a:lstStyle/>
          <a:p>
            <a:pPr marL="0" indent="0" eaLnBrk="1" hangingPunct="1">
              <a:lnSpc>
                <a:spcPct val="90000"/>
              </a:lnSpc>
              <a:buNone/>
              <a:defRPr/>
            </a:pPr>
            <a:r>
              <a:rPr lang="en-US" sz="2800" dirty="0"/>
              <a:t>A. Your personal history of relationships</a:t>
            </a:r>
          </a:p>
          <a:p>
            <a:pPr marL="0" indent="0" eaLnBrk="1" hangingPunct="1">
              <a:lnSpc>
                <a:spcPct val="90000"/>
              </a:lnSpc>
              <a:buNone/>
              <a:defRPr/>
            </a:pPr>
            <a:endParaRPr lang="en-US" sz="2400" dirty="0"/>
          </a:p>
          <a:p>
            <a:pPr marL="406400" indent="0" eaLnBrk="1" hangingPunct="1">
              <a:lnSpc>
                <a:spcPct val="90000"/>
              </a:lnSpc>
              <a:spcAft>
                <a:spcPts val="1800"/>
              </a:spcAft>
              <a:buNone/>
              <a:defRPr/>
            </a:pPr>
            <a:r>
              <a:rPr lang="en-US" sz="2400" dirty="0" smtClean="0"/>
              <a:t>1. Your </a:t>
            </a:r>
            <a:r>
              <a:rPr lang="en-US" sz="2400" dirty="0"/>
              <a:t>family </a:t>
            </a:r>
            <a:r>
              <a:rPr lang="en-US" sz="2400" dirty="0" smtClean="0"/>
              <a:t>relationships</a:t>
            </a:r>
          </a:p>
          <a:p>
            <a:pPr marL="1146175" indent="-406400" eaLnBrk="1" hangingPunct="1">
              <a:lnSpc>
                <a:spcPct val="90000"/>
              </a:lnSpc>
              <a:spcAft>
                <a:spcPts val="1800"/>
              </a:spcAft>
              <a:buNone/>
              <a:defRPr/>
            </a:pPr>
            <a:r>
              <a:rPr lang="en-US" sz="2400" dirty="0" smtClean="0"/>
              <a:t>a.	How </a:t>
            </a:r>
            <a:r>
              <a:rPr lang="en-US" sz="2400" dirty="0"/>
              <a:t>dysfunctional is your family?</a:t>
            </a:r>
          </a:p>
          <a:p>
            <a:pPr marL="1146175" indent="-406400" eaLnBrk="1" hangingPunct="1">
              <a:lnSpc>
                <a:spcPct val="90000"/>
              </a:lnSpc>
              <a:spcAft>
                <a:spcPts val="1800"/>
              </a:spcAft>
              <a:buNone/>
              <a:defRPr/>
            </a:pPr>
            <a:r>
              <a:rPr lang="en-US" sz="2400" dirty="0" smtClean="0"/>
              <a:t>b.	Was </a:t>
            </a:r>
            <a:r>
              <a:rPr lang="en-US" sz="2400" dirty="0"/>
              <a:t>abuse part of your family history?</a:t>
            </a:r>
          </a:p>
          <a:p>
            <a:pPr marL="1146175" indent="-406400" eaLnBrk="1" hangingPunct="1">
              <a:lnSpc>
                <a:spcPct val="90000"/>
              </a:lnSpc>
              <a:spcAft>
                <a:spcPts val="1800"/>
              </a:spcAft>
              <a:buNone/>
              <a:defRPr/>
            </a:pPr>
            <a:r>
              <a:rPr lang="en-US" sz="2400" dirty="0" smtClean="0"/>
              <a:t>c.	What </a:t>
            </a:r>
            <a:r>
              <a:rPr lang="en-US" sz="2400" dirty="0"/>
              <a:t>are your family traditions on relationships?</a:t>
            </a:r>
          </a:p>
          <a:p>
            <a:pPr marL="457200" indent="-457200" eaLnBrk="1" hangingPunct="1">
              <a:lnSpc>
                <a:spcPct val="90000"/>
              </a:lnSpc>
              <a:buAutoNum type="arabicPeriod"/>
              <a:defRPr/>
            </a:pPr>
            <a:endParaRPr lang="en-US" sz="2400" dirty="0"/>
          </a:p>
        </p:txBody>
      </p:sp>
      <p:pic>
        <p:nvPicPr>
          <p:cNvPr id="6148" name="Picture 7" descr="http://www.roch.edu/rctc/foundation/images/alumni-friends.jpg"/>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8229600" y="1905000"/>
            <a:ext cx="31511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1066800"/>
            <a:ext cx="9372600" cy="1066800"/>
          </a:xfrm>
        </p:spPr>
        <p:txBody>
          <a:bodyPr/>
          <a:lstStyle/>
          <a:p>
            <a:r>
              <a:rPr lang="en-US" dirty="0"/>
              <a:t>Your personal history of relationships</a:t>
            </a:r>
            <a:br>
              <a:rPr lang="en-US" dirty="0"/>
            </a:br>
            <a:endParaRPr lang="en-US" dirty="0"/>
          </a:p>
        </p:txBody>
      </p:sp>
      <p:sp>
        <p:nvSpPr>
          <p:cNvPr id="6" name="Content Placeholder 5"/>
          <p:cNvSpPr>
            <a:spLocks noGrp="1"/>
          </p:cNvSpPr>
          <p:nvPr>
            <p:ph type="body" sz="half" idx="1"/>
          </p:nvPr>
        </p:nvSpPr>
        <p:spPr>
          <a:xfrm>
            <a:off x="533400" y="1752600"/>
            <a:ext cx="5943600" cy="5105400"/>
          </a:xfrm>
        </p:spPr>
        <p:txBody>
          <a:bodyPr/>
          <a:lstStyle/>
          <a:p>
            <a:pPr marL="0" indent="0">
              <a:spcAft>
                <a:spcPts val="1800"/>
              </a:spcAft>
              <a:buNone/>
            </a:pPr>
            <a:r>
              <a:rPr lang="en-US" sz="2800" dirty="0"/>
              <a:t>2. Your friends</a:t>
            </a:r>
          </a:p>
          <a:p>
            <a:pPr marL="914400" indent="-449263">
              <a:spcAft>
                <a:spcPts val="1800"/>
              </a:spcAft>
              <a:buNone/>
            </a:pPr>
            <a:r>
              <a:rPr lang="en-US" sz="2800" dirty="0" smtClean="0"/>
              <a:t>a</a:t>
            </a:r>
            <a:r>
              <a:rPr lang="en-US" sz="2800" dirty="0"/>
              <a:t>. </a:t>
            </a:r>
            <a:r>
              <a:rPr lang="en-US" sz="2800" dirty="0" smtClean="0"/>
              <a:t>	Have </a:t>
            </a:r>
            <a:r>
              <a:rPr lang="en-US" sz="2800" dirty="0"/>
              <a:t>your friends been good or bad for you?</a:t>
            </a:r>
          </a:p>
          <a:p>
            <a:pPr marL="914400" indent="-449263">
              <a:spcAft>
                <a:spcPts val="1800"/>
              </a:spcAft>
              <a:buNone/>
            </a:pPr>
            <a:r>
              <a:rPr lang="en-US" sz="2800" dirty="0" smtClean="0"/>
              <a:t>b</a:t>
            </a:r>
            <a:r>
              <a:rPr lang="en-US" sz="2800" dirty="0"/>
              <a:t>. </a:t>
            </a:r>
            <a:r>
              <a:rPr lang="en-US" sz="2800" dirty="0" smtClean="0"/>
              <a:t>	Have </a:t>
            </a:r>
            <a:r>
              <a:rPr lang="en-US" sz="2800" dirty="0"/>
              <a:t>you been involved in toxic relationships?</a:t>
            </a:r>
          </a:p>
          <a:p>
            <a:pPr marL="914400" indent="-449263">
              <a:spcAft>
                <a:spcPts val="1800"/>
              </a:spcAft>
              <a:buNone/>
            </a:pPr>
            <a:r>
              <a:rPr lang="en-US" sz="2800" dirty="0" smtClean="0"/>
              <a:t>c</a:t>
            </a:r>
            <a:r>
              <a:rPr lang="en-US" sz="2800" dirty="0"/>
              <a:t>. </a:t>
            </a:r>
            <a:r>
              <a:rPr lang="en-US" sz="2800" dirty="0" smtClean="0"/>
              <a:t>	What </a:t>
            </a:r>
            <a:r>
              <a:rPr lang="en-US" sz="2800" dirty="0"/>
              <a:t>kind of problems have you experienced with friends?</a:t>
            </a:r>
          </a:p>
          <a:p>
            <a:endParaRPr lang="en-US" sz="2800" dirty="0"/>
          </a:p>
          <a:p>
            <a:endParaRPr lang="en-US" dirty="0"/>
          </a:p>
        </p:txBody>
      </p:sp>
      <p:pic>
        <p:nvPicPr>
          <p:cNvPr id="1026" name="Picture 2" descr="M:\100OLYMP\P1010068.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96100" y="1616765"/>
            <a:ext cx="5257800" cy="434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33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63217"/>
            <a:ext cx="9525000" cy="1219200"/>
          </a:xfrm>
        </p:spPr>
        <p:txBody>
          <a:bodyPr/>
          <a:lstStyle/>
          <a:p>
            <a:r>
              <a:rPr lang="en-US" dirty="0"/>
              <a:t>Your personal history of relationships</a:t>
            </a:r>
            <a:br>
              <a:rPr lang="en-US" dirty="0"/>
            </a:br>
            <a:endParaRPr lang="en-US" dirty="0"/>
          </a:p>
        </p:txBody>
      </p:sp>
      <p:sp>
        <p:nvSpPr>
          <p:cNvPr id="6" name="Content Placeholder 5"/>
          <p:cNvSpPr>
            <a:spLocks noGrp="1"/>
          </p:cNvSpPr>
          <p:nvPr>
            <p:ph type="body" sz="half" idx="1"/>
          </p:nvPr>
        </p:nvSpPr>
        <p:spPr>
          <a:xfrm>
            <a:off x="990600" y="1752600"/>
            <a:ext cx="8915400" cy="5105400"/>
          </a:xfrm>
        </p:spPr>
        <p:txBody>
          <a:bodyPr/>
          <a:lstStyle/>
          <a:p>
            <a:pPr marL="0" indent="0">
              <a:spcAft>
                <a:spcPts val="1800"/>
              </a:spcAft>
              <a:buNone/>
            </a:pPr>
            <a:r>
              <a:rPr lang="en-US" sz="2800" dirty="0"/>
              <a:t>3. Fantasy relationships</a:t>
            </a:r>
          </a:p>
          <a:p>
            <a:pPr marL="914400" indent="-449263">
              <a:spcAft>
                <a:spcPts val="1800"/>
              </a:spcAft>
              <a:buNone/>
            </a:pPr>
            <a:r>
              <a:rPr lang="en-US" sz="2800" dirty="0"/>
              <a:t>  - If you have been deeply hurt by other people, retreating into fantasy relationships can feel a lot less painful.</a:t>
            </a:r>
          </a:p>
          <a:p>
            <a:pPr marL="914400" indent="-449263">
              <a:spcAft>
                <a:spcPts val="1800"/>
              </a:spcAft>
              <a:buNone/>
            </a:pPr>
            <a:r>
              <a:rPr lang="en-US" sz="2800" dirty="0"/>
              <a:t>  - But fantasy relationships will never really satisfy, because God created you with a built-in need to have real relationships with real people.</a:t>
            </a:r>
          </a:p>
          <a:p>
            <a:endParaRPr lang="en-US" sz="2800" dirty="0"/>
          </a:p>
          <a:p>
            <a:endParaRPr lang="en-US" dirty="0"/>
          </a:p>
        </p:txBody>
      </p:sp>
    </p:spTree>
    <p:extLst>
      <p:ext uri="{BB962C8B-B14F-4D97-AF65-F5344CB8AC3E}">
        <p14:creationId xmlns:p14="http://schemas.microsoft.com/office/powerpoint/2010/main" val="179852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2140</TotalTime>
  <Words>1558</Words>
  <Application>Microsoft Office PowerPoint</Application>
  <PresentationFormat>Custom</PresentationFormat>
  <Paragraphs>245</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Whirlpool</vt:lpstr>
      <vt:lpstr>Personal Relationships with Others</vt:lpstr>
      <vt:lpstr>    Personal Relationships with Others   5th edition   By Dave Batty </vt:lpstr>
      <vt:lpstr>  Personal Relationships with Others    </vt:lpstr>
      <vt:lpstr>Chapter 1</vt:lpstr>
      <vt:lpstr> Key Biblical Truth:  I need to take an  honest look at how relationships have  affected my life to this point.   Key Verse:  Proverbs 13:20 NLT    “Walk with the wise and become wise;  associate with fools and get into  trouble.”</vt:lpstr>
      <vt:lpstr>         Lesson warm-up</vt:lpstr>
      <vt:lpstr>What kind of a friend am I?</vt:lpstr>
      <vt:lpstr>Your personal history of relationships </vt:lpstr>
      <vt:lpstr>Your personal history of relationships </vt:lpstr>
      <vt:lpstr>What kind of friend are you to others?</vt:lpstr>
      <vt:lpstr>How well do you understand God’s view of healthy relationships?</vt:lpstr>
      <vt:lpstr>How well do you understand God’s view of healthy relationships?</vt:lpstr>
      <vt:lpstr>How well do you understand God’s view of healthy relationships?</vt:lpstr>
      <vt:lpstr>Personal Application</vt:lpstr>
      <vt:lpstr>Chapter Two</vt:lpstr>
      <vt:lpstr> Key Biblical Truth:  The first step in building secure relationships is to develop practical ways of fulfilling my responsibilities as a friend.  Key Verse:  1 Corinthians 13:7 TLB   “If you love someone you will be loyal to him no matter what the cost. You will always believe in him, always expect the best of him, and always stand your ground in defending him.”</vt:lpstr>
      <vt:lpstr>Lesson Warm-up</vt:lpstr>
      <vt:lpstr>     A. Acquaintances</vt:lpstr>
      <vt:lpstr>3. Your responsibilities…I have a personal goal to try to add value to any person that I know more than ten minutes…</vt:lpstr>
      <vt:lpstr>B. Casual Friends </vt:lpstr>
      <vt:lpstr>B. Casual Friends</vt:lpstr>
      <vt:lpstr>B. Casual Friendship</vt:lpstr>
      <vt:lpstr>C. Close Friends</vt:lpstr>
      <vt:lpstr>C. Close Friends</vt:lpstr>
      <vt:lpstr>C. Close Friends</vt:lpstr>
      <vt:lpstr>D. Intimate Friendship</vt:lpstr>
      <vt:lpstr>D. Intimate Friendship</vt:lpstr>
      <vt:lpstr>D. Intimate Friendship</vt:lpstr>
      <vt:lpstr>personal application</vt:lpstr>
      <vt:lpstr>Chapter 3  </vt:lpstr>
      <vt:lpstr> How do I build great friendships?</vt:lpstr>
      <vt:lpstr> A. Start with yourself </vt:lpstr>
      <vt:lpstr>B. What boundaries do I need in my relationships?</vt:lpstr>
      <vt:lpstr>2. How can I use boundaries in my life?</vt:lpstr>
      <vt:lpstr>3. So where do I start?</vt:lpstr>
      <vt:lpstr>C. How do I choose safe people to be my friends?</vt:lpstr>
      <vt:lpstr>C. How do I choose safe people to be my friends? (cont.)</vt:lpstr>
      <vt:lpstr>Chapter 4: Sex and the Christian Life</vt:lpstr>
      <vt:lpstr>Sex and the Christian Life</vt:lpstr>
      <vt:lpstr>Lesson Warm-up</vt:lpstr>
      <vt:lpstr>A. Sex and the single person</vt:lpstr>
      <vt:lpstr>A. Sex and the single person</vt:lpstr>
      <vt:lpstr>A. Sex and the single person</vt:lpstr>
      <vt:lpstr>B. Dating/Choosing the person I will marry</vt:lpstr>
      <vt:lpstr>2. When is a person ready to start dating?</vt:lpstr>
      <vt:lpstr>2. When is a person ready to start dating? </vt:lpstr>
      <vt:lpstr>3. What are some of the benefits of dating?</vt:lpstr>
      <vt:lpstr>4. What are some of the dangers of dating? </vt:lpstr>
      <vt:lpstr>PowerPoint Presentation</vt:lpstr>
      <vt:lpstr>Biblical approach to building relationships</vt:lpstr>
      <vt:lpstr>C. Marriage</vt:lpstr>
      <vt:lpstr>1. How can you prepare yourself for a successful marriage?</vt:lpstr>
      <vt:lpstr>1. How can you prepare yourself for a successful marriage?</vt:lpstr>
      <vt:lpstr>1.  How can you prepare yourself for a successful marriage? </vt:lpstr>
      <vt:lpstr>1. How can you prepare yourself for a successful marriage? </vt:lpstr>
      <vt:lpstr>2. What is God’s pattern for a successful marriage?</vt:lpstr>
      <vt:lpstr>Personal Application</vt:lpstr>
      <vt:lpstr>Conclusion </vt:lpstr>
      <vt:lpstr>    Personal Relationships with Others   5th edition   By Dave Batty </vt:lpstr>
    </vt:vector>
  </TitlesOfParts>
  <Company>Personal 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Relationships</dc:title>
  <dc:creator>Billy Mintsopoulos</dc:creator>
  <cp:lastModifiedBy>Dave Batty</cp:lastModifiedBy>
  <cp:revision>125</cp:revision>
  <cp:lastPrinted>1601-01-01T00:00:00Z</cp:lastPrinted>
  <dcterms:created xsi:type="dcterms:W3CDTF">2002-07-18T15:09:44Z</dcterms:created>
  <dcterms:modified xsi:type="dcterms:W3CDTF">2017-12-06T12:21:04Z</dcterms:modified>
</cp:coreProperties>
</file>