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32"/>
  </p:notesMasterIdLst>
  <p:sldIdLst>
    <p:sldId id="256" r:id="rId2"/>
    <p:sldId id="352" r:id="rId3"/>
    <p:sldId id="398" r:id="rId4"/>
    <p:sldId id="386" r:id="rId5"/>
    <p:sldId id="399" r:id="rId6"/>
    <p:sldId id="400" r:id="rId7"/>
    <p:sldId id="401" r:id="rId8"/>
    <p:sldId id="402" r:id="rId9"/>
    <p:sldId id="403" r:id="rId10"/>
    <p:sldId id="404" r:id="rId11"/>
    <p:sldId id="418" r:id="rId12"/>
    <p:sldId id="405" r:id="rId13"/>
    <p:sldId id="393" r:id="rId14"/>
    <p:sldId id="406" r:id="rId15"/>
    <p:sldId id="397" r:id="rId16"/>
    <p:sldId id="388" r:id="rId17"/>
    <p:sldId id="407" r:id="rId18"/>
    <p:sldId id="408" r:id="rId19"/>
    <p:sldId id="409" r:id="rId20"/>
    <p:sldId id="410" r:id="rId21"/>
    <p:sldId id="411" r:id="rId22"/>
    <p:sldId id="387" r:id="rId23"/>
    <p:sldId id="412" r:id="rId24"/>
    <p:sldId id="413" r:id="rId25"/>
    <p:sldId id="414" r:id="rId26"/>
    <p:sldId id="415" r:id="rId27"/>
    <p:sldId id="416" r:id="rId28"/>
    <p:sldId id="417" r:id="rId29"/>
    <p:sldId id="350" r:id="rId30"/>
    <p:sldId id="351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8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D655D-B46A-465E-84EE-4333B96F544B}" type="datetimeFigureOut">
              <a:rPr lang="en-US" altLang="en-US"/>
              <a:pPr/>
              <a:t>5/3/2018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B37A59-67C8-44E9-8A8B-CE4E43884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907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05-2018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www.iTeenChallenge.org      </a:t>
            </a:r>
            <a:r>
              <a:rPr lang="en-US" dirty="0" err="1" smtClean="0"/>
              <a:t>T507.05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B433BA-12DF-4AB2-B437-808B21FE1C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AF8-87AE-4CD4-9542-4AD572CDD7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2A21-22FC-4C2D-9E27-BD759485F5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05-2018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www.iTeenChallenge.org      </a:t>
            </a:r>
            <a:r>
              <a:rPr lang="en-US" dirty="0" err="1" smtClean="0"/>
              <a:t>T507.05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A21FDD-4A04-4914-AD77-CE3B1F3BF0B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FF8-A87F-4206-94A9-3E14F99081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1F1-8550-411B-87FA-D9A501592F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57-F05B-49B9-8820-64862E7931B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1EB2-E918-457D-A9D2-CC5F9305BB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E0A3-2488-4AAF-AA67-A44738B18E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3E833378-0BE4-4A69-BC55-DEDCE9C0DA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19E5C7B6-3A7A-4A3A-9738-C6CC6C95AF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E85CF6-C8CF-44DE-8E78-1F0EB5831D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24250"/>
            <a:ext cx="7772400" cy="1200150"/>
          </a:xfrm>
        </p:spPr>
        <p:txBody>
          <a:bodyPr/>
          <a:lstStyle/>
          <a:p>
            <a:r>
              <a:rPr lang="en-US" altLang="en-US" dirty="0" smtClean="0"/>
              <a:t>By David Batty</a:t>
            </a:r>
          </a:p>
          <a:p>
            <a:endParaRPr lang="en-US" altLang="en-US" sz="1800" dirty="0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05-2018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 dirty="0"/>
          </a:p>
        </p:txBody>
      </p:sp>
      <p:sp>
        <p:nvSpPr>
          <p:cNvPr id="92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8E5A52-0B4D-4B18-96D6-EB95B96EF73D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9223" name="Picture 6" descr="Z GTC-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42" y="5636641"/>
            <a:ext cx="2702859" cy="15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2601095" y="229039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Overcoming the Stronghold of Pornography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 algn="l"/>
            <a:r>
              <a:rPr lang="en-US" b="1" dirty="0">
                <a:solidFill>
                  <a:srgbClr val="FF0000"/>
                </a:solidFill>
              </a:rPr>
              <a:t>C.	Why do people find pornography such an attraction?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09800"/>
            <a:ext cx="8537224" cy="320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are the benefits of viewing pornography?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5626569" cy="1202485"/>
          </a:xfrm>
        </p:spPr>
        <p:txBody>
          <a:bodyPr/>
          <a:lstStyle/>
          <a:p>
            <a:r>
              <a:rPr lang="en-US" dirty="0" smtClean="0"/>
              <a:t>Excellent resource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69" y="1752600"/>
            <a:ext cx="2645119" cy="39637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9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 algn="l"/>
            <a:r>
              <a:rPr lang="en-US" b="1" dirty="0">
                <a:solidFill>
                  <a:srgbClr val="FF0000"/>
                </a:solidFill>
              </a:rPr>
              <a:t>D.	The problem of delusion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09800"/>
            <a:ext cx="8537224" cy="320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find it very easy to </a:t>
            </a:r>
            <a:r>
              <a:rPr lang="en-US" sz="2800" b="1" u="sng" dirty="0">
                <a:solidFill>
                  <a:srgbClr val="FF0000"/>
                </a:solidFill>
              </a:rPr>
              <a:t>compartmentalize</a:t>
            </a:r>
            <a:r>
              <a:rPr lang="en-US" sz="2800" dirty="0"/>
              <a:t> our lives.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58060"/>
            <a:ext cx="5044141" cy="25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1219200"/>
            <a:ext cx="7315200" cy="4178300"/>
          </a:xfrm>
        </p:spPr>
        <p:txBody>
          <a:bodyPr/>
          <a:lstStyle/>
          <a:p>
            <a:pPr marL="681038" indent="-681038">
              <a:buNone/>
            </a:pPr>
            <a:r>
              <a:rPr lang="en-US" b="1" dirty="0" smtClean="0"/>
              <a:t>Who </a:t>
            </a:r>
            <a:r>
              <a:rPr lang="en-US" b="1" dirty="0"/>
              <a:t>needs to know about your secret sins of the past?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51" y="2209800"/>
            <a:ext cx="4156298" cy="27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 algn="l"/>
            <a:r>
              <a:rPr lang="en-US" b="1" dirty="0">
                <a:solidFill>
                  <a:srgbClr val="FF0000"/>
                </a:solidFill>
              </a:rPr>
              <a:t>E.	A great need for our students to renew their mind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00815"/>
            <a:ext cx="4808229" cy="3208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7582"/>
            <a:ext cx="9594034" cy="3830618"/>
          </a:xfrm>
        </p:spPr>
        <p:txBody>
          <a:bodyPr>
            <a:noAutofit/>
          </a:bodyPr>
          <a:lstStyle/>
          <a:p>
            <a:pPr marL="1828800" indent="-1828800" algn="l"/>
            <a:r>
              <a:rPr lang="en-US" b="1" dirty="0"/>
              <a:t>Part 2:	Teaching students on overcoming battles with pornography/lusting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4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1219202" y="1219200"/>
            <a:ext cx="9746432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8188" marR="0" indent="-738188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AutoNum type="alphaUcPeriod"/>
            </a:pP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Comments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on issues or problems the students felt needed to be addressed more 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at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Teen Challenge to help them overcome temptations to lust or view pornography. </a:t>
            </a:r>
            <a:endParaRPr lang="en-US" sz="3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From the 1997 Survey of TC students on pornography &amp; lusting</a:t>
            </a:r>
            <a:endParaRPr lang="en-US" sz="2400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1219202" y="1219200"/>
            <a:ext cx="9746432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B.	We do not need a course on the evils of lusting and pornography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1219202" y="1219200"/>
            <a:ext cx="9746432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indent="-6858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C.	The role of effective discipleship training in achieving success in this area of living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40867"/>
            <a:ext cx="4995672" cy="33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07460"/>
            <a:ext cx="3218922" cy="1202485"/>
          </a:xfrm>
        </p:spPr>
        <p:txBody>
          <a:bodyPr/>
          <a:lstStyle/>
          <a:p>
            <a:r>
              <a:rPr lang="en-US" dirty="0" smtClean="0"/>
              <a:t>Temptation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GSNC</a:t>
            </a:r>
            <a:r>
              <a:rPr lang="en-US" sz="2800" i="1" dirty="0" smtClean="0"/>
              <a:t> course)</a:t>
            </a:r>
            <a:endParaRPr lang="en-US" sz="28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18" y="613221"/>
            <a:ext cx="4193999" cy="55551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4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1219200"/>
            <a:ext cx="7315200" cy="4178300"/>
          </a:xfrm>
        </p:spPr>
        <p:txBody>
          <a:bodyPr/>
          <a:lstStyle/>
          <a:p>
            <a:pPr marL="681038" indent="-681038">
              <a:buNone/>
            </a:pPr>
            <a:r>
              <a:rPr lang="en-US" b="1" dirty="0"/>
              <a:t>A.	Current cultural views of pornography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064" y="533400"/>
            <a:ext cx="4901793" cy="60019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9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lvl="0" indent="-68580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	Seeing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fulfilled life from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God’s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point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527" y="2119257"/>
            <a:ext cx="826187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Seeing sex from God’s point of view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971801"/>
            <a:ext cx="5848350" cy="32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1219200"/>
            <a:ext cx="7315200" cy="4178300"/>
          </a:xfrm>
        </p:spPr>
        <p:txBody>
          <a:bodyPr>
            <a:normAutofit/>
          </a:bodyPr>
          <a:lstStyle/>
          <a:p>
            <a:pPr marL="681038" indent="-681038">
              <a:buNone/>
            </a:pPr>
            <a:r>
              <a:rPr lang="en-US" sz="2800" b="1" dirty="0"/>
              <a:t>1.	The failure of seeing God’s truth about dealing with lustful thoughts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133600"/>
            <a:ext cx="3033712" cy="20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 algn="l"/>
            <a:r>
              <a:rPr lang="en-US" b="1" dirty="0" smtClean="0">
                <a:solidFill>
                  <a:srgbClr val="FF0000"/>
                </a:solidFill>
              </a:rPr>
              <a:t>E.	Teach </a:t>
            </a:r>
            <a:r>
              <a:rPr lang="en-US" b="1" dirty="0">
                <a:solidFill>
                  <a:srgbClr val="FF0000"/>
                </a:solidFill>
              </a:rPr>
              <a:t>them how to respond to old memories (or new thoughts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05341"/>
            <a:ext cx="8120254" cy="3603812"/>
          </a:xfrm>
        </p:spPr>
        <p:txBody>
          <a:bodyPr/>
          <a:lstStyle/>
          <a:p>
            <a:pPr marL="509588" indent="-509588">
              <a:buNone/>
            </a:pPr>
            <a:r>
              <a:rPr lang="en-US" sz="3200" b="1" dirty="0" smtClean="0"/>
              <a:t>1</a:t>
            </a:r>
            <a:r>
              <a:rPr lang="en-US" sz="3200" b="1" dirty="0"/>
              <a:t>.	Thank you God for giving me a sound mind</a:t>
            </a:r>
          </a:p>
          <a:p>
            <a:pPr marL="509588" indent="-509588"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	2 </a:t>
            </a:r>
            <a:r>
              <a:rPr lang="en-US" sz="3200" dirty="0"/>
              <a:t>Timothy 1:7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5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609600"/>
            <a:ext cx="8261873" cy="5113469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200" b="1" dirty="0"/>
              <a:t>2.	Understanding what part of my thoughts are right and wrong</a:t>
            </a:r>
          </a:p>
          <a:p>
            <a:endParaRPr lang="en-US" dirty="0"/>
          </a:p>
          <a:p>
            <a:pPr marL="457200" indent="0">
              <a:spcAft>
                <a:spcPts val="1200"/>
              </a:spcAft>
              <a:buNone/>
            </a:pPr>
            <a:r>
              <a:rPr lang="en-US" sz="3600" dirty="0" smtClean="0"/>
              <a:t>Right </a:t>
            </a:r>
            <a:r>
              <a:rPr lang="en-US" sz="3600" dirty="0"/>
              <a:t>thought	Wrong </a:t>
            </a:r>
            <a:r>
              <a:rPr lang="en-US" sz="3600" dirty="0" smtClean="0"/>
              <a:t>thought</a:t>
            </a:r>
            <a:endParaRPr lang="en-US" sz="3600" dirty="0"/>
          </a:p>
          <a:p>
            <a:pPr marL="457200" indent="0">
              <a:spcAft>
                <a:spcPts val="1200"/>
              </a:spcAft>
              <a:buNone/>
            </a:pPr>
            <a:r>
              <a:rPr lang="en-US" sz="3600" dirty="0" smtClean="0"/>
              <a:t>Right </a:t>
            </a:r>
            <a:r>
              <a:rPr lang="en-US" sz="3600" dirty="0"/>
              <a:t>feeling	Wrong </a:t>
            </a:r>
            <a:r>
              <a:rPr lang="en-US" sz="3600" dirty="0" smtClean="0"/>
              <a:t>feeling</a:t>
            </a:r>
            <a:endParaRPr lang="en-US" sz="3600" dirty="0"/>
          </a:p>
          <a:p>
            <a:pPr marL="457200" indent="0">
              <a:spcAft>
                <a:spcPts val="1200"/>
              </a:spcAft>
              <a:buNone/>
            </a:pPr>
            <a:r>
              <a:rPr lang="en-US" sz="3600" dirty="0" smtClean="0"/>
              <a:t>Right </a:t>
            </a:r>
            <a:r>
              <a:rPr lang="en-US" sz="3600" dirty="0"/>
              <a:t>person	Wrong </a:t>
            </a:r>
            <a:r>
              <a:rPr lang="en-US" sz="3600" dirty="0" smtClean="0"/>
              <a:t>person</a:t>
            </a:r>
            <a:endParaRPr lang="en-US" sz="3600" dirty="0"/>
          </a:p>
          <a:p>
            <a:pPr marL="457200" indent="0">
              <a:spcAft>
                <a:spcPts val="1200"/>
              </a:spcAft>
              <a:buNone/>
            </a:pPr>
            <a:r>
              <a:rPr lang="en-US" sz="3600" dirty="0" smtClean="0"/>
              <a:t>Right </a:t>
            </a:r>
            <a:r>
              <a:rPr lang="en-US" sz="3600" dirty="0"/>
              <a:t>time	</a:t>
            </a:r>
            <a:r>
              <a:rPr lang="en-US" sz="3600" dirty="0" smtClean="0"/>
              <a:t>	Wrong </a:t>
            </a:r>
            <a:r>
              <a:rPr lang="en-US" sz="3600" dirty="0"/>
              <a:t>time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1371600"/>
            <a:ext cx="8261873" cy="435146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3.	What to do when I feel weak</a:t>
            </a:r>
          </a:p>
          <a:p>
            <a:pPr marL="0" indent="0">
              <a:buNone/>
            </a:pPr>
            <a:r>
              <a:rPr lang="en-US" dirty="0"/>
              <a:t>		2 Corinthians 12:9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8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F.	Identify triggers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22" y="2514600"/>
            <a:ext cx="5387333" cy="3208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5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G.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Develop </a:t>
            </a:r>
            <a:r>
              <a:rPr lang="en-US" b="1" dirty="0">
                <a:solidFill>
                  <a:srgbClr val="FF0000"/>
                </a:solidFill>
              </a:rPr>
              <a:t>substitute behaviors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98" y="2603561"/>
            <a:ext cx="3214687" cy="32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3" y="817583"/>
            <a:ext cx="9527822" cy="12024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H.	A closer look at renewing the mind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Questions for discussion</a:t>
            </a:r>
          </a:p>
        </p:txBody>
      </p:sp>
      <p:sp>
        <p:nvSpPr>
          <p:cNvPr id="5632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05-2018</a:t>
            </a:r>
            <a:endParaRPr lang="en-US" altLang="en-US"/>
          </a:p>
        </p:txBody>
      </p:sp>
      <p:sp>
        <p:nvSpPr>
          <p:cNvPr id="5632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www.iTeenChallenge.org      T507.05</a:t>
            </a:r>
            <a:endParaRPr lang="en-US" altLang="en-US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955F66-1BA2-4B5A-9169-BB4BA3401D2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 algn="l"/>
            <a:r>
              <a:rPr lang="en-US" b="1" dirty="0">
                <a:solidFill>
                  <a:srgbClr val="FF0000"/>
                </a:solidFill>
              </a:rPr>
              <a:t>B.	Teen Challenge survey on Pornography &amp; Lusting 1997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514599"/>
            <a:ext cx="8002794" cy="3208469"/>
          </a:xfrm>
        </p:spPr>
        <p:txBody>
          <a:bodyPr/>
          <a:lstStyle/>
          <a:p>
            <a:pPr marL="0" indent="0">
              <a:buClr>
                <a:srgbClr val="AA2B1E"/>
              </a:buClr>
              <a:buNone/>
            </a:pPr>
            <a:r>
              <a:rPr lang="en-US" sz="2800" dirty="0"/>
              <a:t>Of the 461 who participated in this survey, </a:t>
            </a:r>
            <a:br>
              <a:rPr lang="en-US" sz="2800" dirty="0"/>
            </a:br>
            <a:r>
              <a:rPr lang="en-US" sz="2800" dirty="0"/>
              <a:t>74% reported they had been sexually active outside of marriage before coming to TC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24" y="381001"/>
            <a:ext cx="6965245" cy="12024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343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/>
              <a:t>Global Teen Challenge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/>
              <a:t>706-576-6555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/>
              <a:t>www.GlobalTC.org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/>
              <a:t>www.iTeenChallenge.org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4400" dirty="0"/>
          </a:p>
        </p:txBody>
      </p:sp>
      <p:sp>
        <p:nvSpPr>
          <p:cNvPr id="5734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05-2018</a:t>
            </a:r>
            <a:endParaRPr lang="en-US" altLang="en-US"/>
          </a:p>
        </p:txBody>
      </p:sp>
      <p:sp>
        <p:nvSpPr>
          <p:cNvPr id="573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www.iTeenChallenge.org      T507.05</a:t>
            </a:r>
            <a:endParaRPr lang="en-US" altLang="en-US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CAF9D6-28BA-43E9-A8D2-B3C350176D79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573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243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066799"/>
            <a:ext cx="12417701" cy="51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Before coming to TC,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87</a:t>
            </a:r>
            <a:r>
              <a:rPr lang="en-US" sz="4000" dirty="0"/>
              <a:t>% of the men viewed pornography.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42</a:t>
            </a:r>
            <a:r>
              <a:rPr lang="en-US" sz="4000" dirty="0"/>
              <a:t>% viewed it at least 1 time a week.</a:t>
            </a:r>
            <a:endParaRPr lang="en-US" sz="4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675" y="914400"/>
            <a:ext cx="1333896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1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838199"/>
            <a:ext cx="12973491" cy="53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38200"/>
            <a:ext cx="11646408" cy="53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      T507.05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1FDD-4A04-4914-AD77-CE3B1F3BF0B9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143000"/>
            <a:ext cx="1089934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7583</TotalTime>
  <Words>264</Words>
  <Application>Microsoft Office PowerPoint</Application>
  <PresentationFormat>Widescreen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</vt:lpstr>
      <vt:lpstr>Pushpin</vt:lpstr>
      <vt:lpstr>PowerPoint Presentation</vt:lpstr>
      <vt:lpstr>PowerPoint Presentation</vt:lpstr>
      <vt:lpstr>B. Teen Challenge survey on Pornography &amp; Lusting 1997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Why do people find pornography such an attraction?</vt:lpstr>
      <vt:lpstr>Excellent resource</vt:lpstr>
      <vt:lpstr>D. The problem of delusion</vt:lpstr>
      <vt:lpstr>PowerPoint Presentation</vt:lpstr>
      <vt:lpstr>E. A great need for our students to renew their mind</vt:lpstr>
      <vt:lpstr>Part 2: Teaching students on overcoming battles with pornography/lusting</vt:lpstr>
      <vt:lpstr>PowerPoint Presentation</vt:lpstr>
      <vt:lpstr>PowerPoint Presentation</vt:lpstr>
      <vt:lpstr>PowerPoint Presentation</vt:lpstr>
      <vt:lpstr>Temptation (GSNC course)</vt:lpstr>
      <vt:lpstr>PowerPoint Presentation</vt:lpstr>
      <vt:lpstr>D. Seeing the fulfilled life from  God’s point of view</vt:lpstr>
      <vt:lpstr>PowerPoint Presentation</vt:lpstr>
      <vt:lpstr>E. Teach them how to respond to old memories (or new thoughts)</vt:lpstr>
      <vt:lpstr>PowerPoint Presentation</vt:lpstr>
      <vt:lpstr>PowerPoint Presentation</vt:lpstr>
      <vt:lpstr>F. Identify triggers</vt:lpstr>
      <vt:lpstr>G. Develop substitute behaviors</vt:lpstr>
      <vt:lpstr>H. A closer look at renewing the mind</vt:lpstr>
      <vt:lpstr>Questions for discussion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108</cp:revision>
  <dcterms:created xsi:type="dcterms:W3CDTF">2007-02-03T15:41:39Z</dcterms:created>
  <dcterms:modified xsi:type="dcterms:W3CDTF">2018-05-03T15:35:59Z</dcterms:modified>
</cp:coreProperties>
</file>