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sldIdLst>
    <p:sldId id="321" r:id="rId2"/>
    <p:sldId id="392" r:id="rId3"/>
    <p:sldId id="399" r:id="rId4"/>
    <p:sldId id="258" r:id="rId5"/>
    <p:sldId id="322" r:id="rId6"/>
    <p:sldId id="323" r:id="rId7"/>
    <p:sldId id="324" r:id="rId8"/>
    <p:sldId id="325" r:id="rId9"/>
    <p:sldId id="326" r:id="rId10"/>
    <p:sldId id="327" r:id="rId11"/>
    <p:sldId id="328" r:id="rId12"/>
    <p:sldId id="329" r:id="rId13"/>
    <p:sldId id="330" r:id="rId14"/>
    <p:sldId id="259" r:id="rId15"/>
    <p:sldId id="331" r:id="rId16"/>
    <p:sldId id="333" r:id="rId17"/>
    <p:sldId id="334" r:id="rId18"/>
    <p:sldId id="336" r:id="rId19"/>
    <p:sldId id="337" r:id="rId20"/>
    <p:sldId id="338" r:id="rId21"/>
    <p:sldId id="339" r:id="rId22"/>
    <p:sldId id="340" r:id="rId23"/>
    <p:sldId id="341" r:id="rId24"/>
    <p:sldId id="342" r:id="rId25"/>
    <p:sldId id="343" r:id="rId26"/>
    <p:sldId id="261" r:id="rId27"/>
    <p:sldId id="344" r:id="rId28"/>
    <p:sldId id="345" r:id="rId29"/>
    <p:sldId id="347" r:id="rId30"/>
    <p:sldId id="262" r:id="rId31"/>
    <p:sldId id="351" r:id="rId32"/>
    <p:sldId id="348" r:id="rId33"/>
    <p:sldId id="265" r:id="rId34"/>
    <p:sldId id="352" r:id="rId35"/>
    <p:sldId id="349" r:id="rId36"/>
    <p:sldId id="269" r:id="rId37"/>
    <p:sldId id="353" r:id="rId38"/>
    <p:sldId id="354" r:id="rId39"/>
    <p:sldId id="355" r:id="rId40"/>
    <p:sldId id="356" r:id="rId41"/>
    <p:sldId id="357" r:id="rId42"/>
    <p:sldId id="358" r:id="rId43"/>
    <p:sldId id="393" r:id="rId44"/>
    <p:sldId id="359" r:id="rId45"/>
    <p:sldId id="360" r:id="rId46"/>
    <p:sldId id="361" r:id="rId47"/>
    <p:sldId id="362" r:id="rId48"/>
    <p:sldId id="363" r:id="rId49"/>
    <p:sldId id="364" r:id="rId50"/>
    <p:sldId id="365" r:id="rId51"/>
    <p:sldId id="367" r:id="rId52"/>
    <p:sldId id="368" r:id="rId53"/>
    <p:sldId id="372" r:id="rId54"/>
    <p:sldId id="370" r:id="rId55"/>
    <p:sldId id="369"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85" r:id="rId69"/>
    <p:sldId id="386" r:id="rId70"/>
    <p:sldId id="387" r:id="rId71"/>
    <p:sldId id="388" r:id="rId72"/>
    <p:sldId id="391" r:id="rId73"/>
    <p:sldId id="397" r:id="rId74"/>
    <p:sldId id="398" r:id="rId75"/>
    <p:sldId id="389" r:id="rId76"/>
    <p:sldId id="390" r:id="rId77"/>
    <p:sldId id="394" r:id="rId78"/>
    <p:sldId id="401" r:id="rId79"/>
    <p:sldId id="395" r:id="rId80"/>
    <p:sldId id="402" r:id="rId81"/>
    <p:sldId id="320" r:id="rId82"/>
  </p:sldIdLst>
  <p:sldSz cx="12192000" cy="6858000"/>
  <p:notesSz cx="6858000" cy="9144000"/>
  <p:custDataLst>
    <p:tags r:id="rId84"/>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7" autoAdjust="0"/>
    <p:restoredTop sz="90941" autoAdjust="0"/>
  </p:normalViewPr>
  <p:slideViewPr>
    <p:cSldViewPr>
      <p:cViewPr varScale="1">
        <p:scale>
          <a:sx n="74" d="100"/>
          <a:sy n="74" d="100"/>
        </p:scale>
        <p:origin x="730" y="72"/>
      </p:cViewPr>
      <p:guideLst>
        <p:guide orient="horz" pos="2160"/>
        <p:guide pos="3840"/>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66" d="100"/>
        <a:sy n="66" d="100"/>
      </p:scale>
      <p:origin x="0" y="1962"/>
    </p:cViewPr>
  </p:sorterViewPr>
  <p:notesViewPr>
    <p:cSldViewPr>
      <p:cViewPr varScale="1">
        <p:scale>
          <a:sx n="62" d="100"/>
          <a:sy n="62" d="100"/>
        </p:scale>
        <p:origin x="322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C1033-3731-4940-B64E-1C5F51A1C7B6}" type="datetimeFigureOut">
              <a:rPr lang="en-US" smtClean="0"/>
              <a:pPr/>
              <a:t>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E7A4F-EACD-4923-8C14-C9A3CB9D0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Up 1</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Personal Application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48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a:t>
            </a:r>
            <a:r>
              <a:rPr lang="en-US" baseline="0" smtClean="0"/>
              <a:t>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49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Personal Application</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65</a:t>
            </a:fld>
            <a:endParaRPr lang="en-US"/>
          </a:p>
        </p:txBody>
      </p:sp>
    </p:spTree>
    <p:extLst>
      <p:ext uri="{BB962C8B-B14F-4D97-AF65-F5344CB8AC3E}">
        <p14:creationId xmlns:p14="http://schemas.microsoft.com/office/powerpoint/2010/main" val="101400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68</a:t>
            </a:fld>
            <a:endParaRPr lang="en-US"/>
          </a:p>
        </p:txBody>
      </p:sp>
    </p:spTree>
    <p:extLst>
      <p:ext uri="{BB962C8B-B14F-4D97-AF65-F5344CB8AC3E}">
        <p14:creationId xmlns:p14="http://schemas.microsoft.com/office/powerpoint/2010/main" val="1818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69</a:t>
            </a:fld>
            <a:endParaRPr lang="en-US"/>
          </a:p>
        </p:txBody>
      </p:sp>
    </p:spTree>
    <p:extLst>
      <p:ext uri="{BB962C8B-B14F-4D97-AF65-F5344CB8AC3E}">
        <p14:creationId xmlns:p14="http://schemas.microsoft.com/office/powerpoint/2010/main" val="66295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70</a:t>
            </a:fld>
            <a:endParaRPr lang="en-US"/>
          </a:p>
        </p:txBody>
      </p:sp>
    </p:spTree>
    <p:extLst>
      <p:ext uri="{BB962C8B-B14F-4D97-AF65-F5344CB8AC3E}">
        <p14:creationId xmlns:p14="http://schemas.microsoft.com/office/powerpoint/2010/main" val="321823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71</a:t>
            </a:fld>
            <a:endParaRPr lang="en-US"/>
          </a:p>
        </p:txBody>
      </p:sp>
    </p:spTree>
    <p:extLst>
      <p:ext uri="{BB962C8B-B14F-4D97-AF65-F5344CB8AC3E}">
        <p14:creationId xmlns:p14="http://schemas.microsoft.com/office/powerpoint/2010/main" val="363756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72</a:t>
            </a:fld>
            <a:endParaRPr lang="en-US"/>
          </a:p>
        </p:txBody>
      </p:sp>
    </p:spTree>
    <p:extLst>
      <p:ext uri="{BB962C8B-B14F-4D97-AF65-F5344CB8AC3E}">
        <p14:creationId xmlns:p14="http://schemas.microsoft.com/office/powerpoint/2010/main" val="388040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74</a:t>
            </a:fld>
            <a:endParaRPr lang="en-US"/>
          </a:p>
        </p:txBody>
      </p:sp>
    </p:spTree>
    <p:extLst>
      <p:ext uri="{BB962C8B-B14F-4D97-AF65-F5344CB8AC3E}">
        <p14:creationId xmlns:p14="http://schemas.microsoft.com/office/powerpoint/2010/main" val="388040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a:t>
            </a:r>
            <a:r>
              <a:rPr lang="en-US" baseline="0" dirty="0" smtClean="0"/>
              <a:t> Warm Up 2	</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75</a:t>
            </a:fld>
            <a:endParaRPr lang="en-US"/>
          </a:p>
        </p:txBody>
      </p:sp>
    </p:spTree>
    <p:extLst>
      <p:ext uri="{BB962C8B-B14F-4D97-AF65-F5344CB8AC3E}">
        <p14:creationId xmlns:p14="http://schemas.microsoft.com/office/powerpoint/2010/main" val="77906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76</a:t>
            </a:fld>
            <a:endParaRPr lang="en-US"/>
          </a:p>
        </p:txBody>
      </p:sp>
    </p:spTree>
    <p:extLst>
      <p:ext uri="{BB962C8B-B14F-4D97-AF65-F5344CB8AC3E}">
        <p14:creationId xmlns:p14="http://schemas.microsoft.com/office/powerpoint/2010/main" val="264096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77</a:t>
            </a:fld>
            <a:endParaRPr lang="en-US"/>
          </a:p>
        </p:txBody>
      </p:sp>
    </p:spTree>
    <p:extLst>
      <p:ext uri="{BB962C8B-B14F-4D97-AF65-F5344CB8AC3E}">
        <p14:creationId xmlns:p14="http://schemas.microsoft.com/office/powerpoint/2010/main" val="264096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Personal Application</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79</a:t>
            </a:fld>
            <a:endParaRPr lang="en-US"/>
          </a:p>
        </p:txBody>
      </p:sp>
    </p:spTree>
    <p:extLst>
      <p:ext uri="{BB962C8B-B14F-4D97-AF65-F5344CB8AC3E}">
        <p14:creationId xmlns:p14="http://schemas.microsoft.com/office/powerpoint/2010/main" val="101400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a:t>
            </a:r>
            <a:r>
              <a:rPr lang="en-US" baseline="0" dirty="0" smtClean="0"/>
              <a:t> Warm Up 3</a:t>
            </a:r>
          </a:p>
        </p:txBody>
      </p:sp>
      <p:sp>
        <p:nvSpPr>
          <p:cNvPr id="4" name="Slide Number Placeholder 3"/>
          <p:cNvSpPr>
            <a:spLocks noGrp="1"/>
          </p:cNvSpPr>
          <p:nvPr>
            <p:ph type="sldNum" sz="quarter" idx="10"/>
          </p:nvPr>
        </p:nvSpPr>
        <p:spPr/>
        <p:txBody>
          <a:bodyPr/>
          <a:lstStyle/>
          <a:p>
            <a:fld id="{6A6E7A4F-EACD-4923-8C14-C9A3CB9D030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Personal Application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a:t>
            </a:r>
            <a:r>
              <a:rPr lang="en-US" baseline="0" smtClean="0"/>
              <a:t>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Lesson Warm</a:t>
            </a:r>
            <a:r>
              <a:rPr lang="en-US" baseline="0" dirty="0" smtClean="0"/>
              <a:t> </a:t>
            </a:r>
            <a:r>
              <a:rPr lang="en-US" baseline="0" smtClean="0"/>
              <a:t>Up Activity</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Personal Application</a:t>
            </a:r>
            <a:endParaRPr lang="en-US" dirty="0"/>
          </a:p>
        </p:txBody>
      </p:sp>
      <p:sp>
        <p:nvSpPr>
          <p:cNvPr id="4" name="Slide Number Placeholder 3"/>
          <p:cNvSpPr>
            <a:spLocks noGrp="1"/>
          </p:cNvSpPr>
          <p:nvPr>
            <p:ph type="sldNum" sz="quarter" idx="10"/>
          </p:nvPr>
        </p:nvSpPr>
        <p:spPr/>
        <p:txBody>
          <a:bodyPr/>
          <a:lstStyle/>
          <a:p>
            <a:fld id="{6A6E7A4F-EACD-4923-8C14-C9A3CB9D0300}"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33" y="2438401"/>
            <a:ext cx="12196233"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grpSp>
        <p:sp>
          <p:nvSpPr>
            <p:cNvPr id="6" name="Freeform 23"/>
            <p:cNvSpPr>
              <a:spLocks/>
            </p:cNvSpPr>
            <p:nvPr/>
          </p:nvSpPr>
          <p:spPr bwMode="ltGray">
            <a:xfrm flipH="1">
              <a:off x="-2" y="1536"/>
              <a:ext cx="5762" cy="412"/>
            </a:xfrm>
            <a:custGeom>
              <a:avLst/>
              <a:gdLst>
                <a:gd name="T0" fmla="*/ 0 w 5762"/>
                <a:gd name="T1" fmla="*/ 210 h 385"/>
                <a:gd name="T2" fmla="*/ 5762 w 5762"/>
                <a:gd name="T3" fmla="*/ 201 h 385"/>
                <a:gd name="T4" fmla="*/ 5762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sp>
        <p:nvSpPr>
          <p:cNvPr id="4121" name="Rectangle 25"/>
          <p:cNvSpPr>
            <a:spLocks noGrp="1" noChangeArrowheads="1"/>
          </p:cNvSpPr>
          <p:nvPr>
            <p:ph type="ctrTitle"/>
          </p:nvPr>
        </p:nvSpPr>
        <p:spPr>
          <a:xfrm>
            <a:off x="1564217" y="198438"/>
            <a:ext cx="10363200" cy="2286000"/>
          </a:xfrm>
        </p:spPr>
        <p:txBody>
          <a:bodyPr anchor="b">
            <a:spAutoFit/>
          </a:bodyPr>
          <a:lstStyle>
            <a:lvl1pPr>
              <a:defRPr sz="7200"/>
            </a:lvl1pPr>
          </a:lstStyle>
          <a:p>
            <a:pPr lvl="0"/>
            <a:r>
              <a:rPr lang="en-US" noProof="0" smtClean="0"/>
              <a:t>Click to edit Master title style</a:t>
            </a:r>
          </a:p>
        </p:txBody>
      </p:sp>
      <p:sp>
        <p:nvSpPr>
          <p:cNvPr id="4122" name="Rectangle 26"/>
          <p:cNvSpPr>
            <a:spLocks noGrp="1" noChangeArrowheads="1"/>
          </p:cNvSpPr>
          <p:nvPr>
            <p:ph type="subTitle" idx="1"/>
          </p:nvPr>
        </p:nvSpPr>
        <p:spPr>
          <a:xfrm>
            <a:off x="1555751" y="3886200"/>
            <a:ext cx="8534400" cy="1752600"/>
          </a:xfrm>
        </p:spPr>
        <p:txBody>
          <a:bodyPr/>
          <a:lstStyle>
            <a:lvl1pPr marL="0" indent="0">
              <a:buFont typeface="Wingdings" pitchFamily="2" charset="2"/>
              <a:buNone/>
              <a:defRPr sz="4000"/>
            </a:lvl1pPr>
          </a:lstStyle>
          <a:p>
            <a:pPr lvl="0"/>
            <a:r>
              <a:rPr lang="en-US" noProof="0" smtClean="0"/>
              <a:t>Click to edit Master subtitle style</a:t>
            </a:r>
          </a:p>
        </p:txBody>
      </p:sp>
      <p:sp>
        <p:nvSpPr>
          <p:cNvPr id="27" name="Rectangle 27"/>
          <p:cNvSpPr>
            <a:spLocks noGrp="1" noChangeArrowheads="1"/>
          </p:cNvSpPr>
          <p:nvPr>
            <p:ph type="dt" sz="half" idx="10"/>
          </p:nvPr>
        </p:nvSpPr>
        <p:spPr>
          <a:xfrm>
            <a:off x="1555751" y="6248400"/>
            <a:ext cx="2540000" cy="457200"/>
          </a:xfrm>
        </p:spPr>
        <p:txBody>
          <a:bodyPr/>
          <a:lstStyle>
            <a:lvl1pPr>
              <a:defRPr smtClean="0">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839B9F37-E7DE-46C7-BFF4-F48AAB5B900D}" type="slidenum">
              <a:rPr lang="en-US"/>
              <a:pPr>
                <a:defRPr/>
              </a:pPr>
              <a:t>‹#›</a:t>
            </a:fld>
            <a:endParaRPr lang="en-US"/>
          </a:p>
        </p:txBody>
      </p:sp>
    </p:spTree>
    <p:extLst>
      <p:ext uri="{BB962C8B-B14F-4D97-AF65-F5344CB8AC3E}">
        <p14:creationId xmlns:p14="http://schemas.microsoft.com/office/powerpoint/2010/main" val="2323246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47859CE-E89D-44AB-B0D9-836802B53340}" type="slidenum">
              <a:rPr lang="en-US"/>
              <a:pPr>
                <a:defRPr/>
              </a:pPr>
              <a:t>‹#›</a:t>
            </a:fld>
            <a:endParaRPr lang="en-US"/>
          </a:p>
        </p:txBody>
      </p:sp>
    </p:spTree>
    <p:extLst>
      <p:ext uri="{BB962C8B-B14F-4D97-AF65-F5344CB8AC3E}">
        <p14:creationId xmlns:p14="http://schemas.microsoft.com/office/powerpoint/2010/main" val="3395024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6617" y="45720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4217" y="45720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77FCC42-B0B6-4177-99B8-19994A754BEF}" type="slidenum">
              <a:rPr lang="en-US"/>
              <a:pPr>
                <a:defRPr/>
              </a:pPr>
              <a:t>‹#›</a:t>
            </a:fld>
            <a:endParaRPr lang="en-US"/>
          </a:p>
        </p:txBody>
      </p:sp>
    </p:spTree>
    <p:extLst>
      <p:ext uri="{BB962C8B-B14F-4D97-AF65-F5344CB8AC3E}">
        <p14:creationId xmlns:p14="http://schemas.microsoft.com/office/powerpoint/2010/main" val="2422747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64217"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847417" y="1981200"/>
            <a:ext cx="508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528FB628-8F70-4622-96E5-37706E2F35D7}" type="slidenum">
              <a:rPr lang="en-US"/>
              <a:pPr>
                <a:defRPr/>
              </a:pPr>
              <a:t>‹#›</a:t>
            </a:fld>
            <a:endParaRPr lang="en-US"/>
          </a:p>
        </p:txBody>
      </p:sp>
    </p:spTree>
    <p:extLst>
      <p:ext uri="{BB962C8B-B14F-4D97-AF65-F5344CB8AC3E}">
        <p14:creationId xmlns:p14="http://schemas.microsoft.com/office/powerpoint/2010/main" val="1828734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a:ln/>
        </p:spPr>
        <p:txBody>
          <a:bodyPr/>
          <a:lstStyle>
            <a:lvl1pPr>
              <a:defRPr/>
            </a:lvl1pPr>
          </a:lstStyle>
          <a:p>
            <a:pPr>
              <a:defRPr/>
            </a:pPr>
            <a:fld id="{5B877C52-2977-487B-B15A-FF6D36B9895D}" type="slidenum">
              <a:rPr lang="en-US"/>
              <a:pPr>
                <a:defRPr/>
              </a:pPr>
              <a:t>‹#›</a:t>
            </a:fld>
            <a:endParaRPr lang="en-US"/>
          </a:p>
        </p:txBody>
      </p:sp>
    </p:spTree>
    <p:extLst>
      <p:ext uri="{BB962C8B-B14F-4D97-AF65-F5344CB8AC3E}">
        <p14:creationId xmlns:p14="http://schemas.microsoft.com/office/powerpoint/2010/main" val="113828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B6D69E87-02A2-4852-BAFE-C916DD6275C6}" type="slidenum">
              <a:rPr lang="en-US"/>
              <a:pPr>
                <a:defRPr/>
              </a:pPr>
              <a:t>‹#›</a:t>
            </a:fld>
            <a:endParaRPr lang="en-US"/>
          </a:p>
        </p:txBody>
      </p:sp>
    </p:spTree>
    <p:extLst>
      <p:ext uri="{BB962C8B-B14F-4D97-AF65-F5344CB8AC3E}">
        <p14:creationId xmlns:p14="http://schemas.microsoft.com/office/powerpoint/2010/main" val="2663362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421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741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CF35D5F-3AF8-4B3A-AB58-60B998C21EA8}" type="slidenum">
              <a:rPr lang="en-US"/>
              <a:pPr>
                <a:defRPr/>
              </a:pPr>
              <a:t>‹#›</a:t>
            </a:fld>
            <a:endParaRPr lang="en-US"/>
          </a:p>
        </p:txBody>
      </p:sp>
    </p:spTree>
    <p:extLst>
      <p:ext uri="{BB962C8B-B14F-4D97-AF65-F5344CB8AC3E}">
        <p14:creationId xmlns:p14="http://schemas.microsoft.com/office/powerpoint/2010/main" val="1263794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45DF8EFE-ED9A-42EE-B701-DA621EA867E2}" type="slidenum">
              <a:rPr lang="en-US"/>
              <a:pPr>
                <a:defRPr/>
              </a:pPr>
              <a:t>‹#›</a:t>
            </a:fld>
            <a:endParaRPr lang="en-US"/>
          </a:p>
        </p:txBody>
      </p:sp>
    </p:spTree>
    <p:extLst>
      <p:ext uri="{BB962C8B-B14F-4D97-AF65-F5344CB8AC3E}">
        <p14:creationId xmlns:p14="http://schemas.microsoft.com/office/powerpoint/2010/main" val="3834207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15E15F4A-E6F5-4F11-A9A7-5B040F620D98}" type="slidenum">
              <a:rPr lang="en-US"/>
              <a:pPr>
                <a:defRPr/>
              </a:pPr>
              <a:t>‹#›</a:t>
            </a:fld>
            <a:endParaRPr lang="en-US"/>
          </a:p>
        </p:txBody>
      </p:sp>
    </p:spTree>
    <p:extLst>
      <p:ext uri="{BB962C8B-B14F-4D97-AF65-F5344CB8AC3E}">
        <p14:creationId xmlns:p14="http://schemas.microsoft.com/office/powerpoint/2010/main" val="1696811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EBC5BFDF-7B09-4D3D-88A6-23D6666612B4}" type="slidenum">
              <a:rPr lang="en-US"/>
              <a:pPr>
                <a:defRPr/>
              </a:pPr>
              <a:t>‹#›</a:t>
            </a:fld>
            <a:endParaRPr lang="en-US"/>
          </a:p>
        </p:txBody>
      </p:sp>
    </p:spTree>
    <p:extLst>
      <p:ext uri="{BB962C8B-B14F-4D97-AF65-F5344CB8AC3E}">
        <p14:creationId xmlns:p14="http://schemas.microsoft.com/office/powerpoint/2010/main" val="2872090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C960FD5E-BE84-4A91-9AA7-A0C6CEFAA8A8}" type="slidenum">
              <a:rPr lang="en-US"/>
              <a:pPr>
                <a:defRPr/>
              </a:pPr>
              <a:t>‹#›</a:t>
            </a:fld>
            <a:endParaRPr lang="en-US"/>
          </a:p>
        </p:txBody>
      </p:sp>
    </p:spTree>
    <p:extLst>
      <p:ext uri="{BB962C8B-B14F-4D97-AF65-F5344CB8AC3E}">
        <p14:creationId xmlns:p14="http://schemas.microsoft.com/office/powerpoint/2010/main" val="2622527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856BA57A-8DE8-41DC-9DFD-403C32D1995E}" type="slidenum">
              <a:rPr lang="en-US"/>
              <a:pPr>
                <a:defRPr/>
              </a:pPr>
              <a:t>‹#›</a:t>
            </a:fld>
            <a:endParaRPr lang="en-US"/>
          </a:p>
        </p:txBody>
      </p:sp>
    </p:spTree>
    <p:extLst>
      <p:ext uri="{BB962C8B-B14F-4D97-AF65-F5344CB8AC3E}">
        <p14:creationId xmlns:p14="http://schemas.microsoft.com/office/powerpoint/2010/main" val="878026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4763"/>
            <a:ext cx="1418167"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38"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1"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4"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7"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50"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sz="2400"/>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sp>
            <p:nvSpPr>
              <p:cNvPr id="1053"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sz="2400"/>
              </a:p>
            </p:txBody>
          </p:sp>
        </p:grpSp>
        <p:sp>
          <p:nvSpPr>
            <p:cNvPr id="1033" name="Freeform 23"/>
            <p:cNvSpPr>
              <a:spLocks/>
            </p:cNvSpPr>
            <p:nvPr/>
          </p:nvSpPr>
          <p:spPr bwMode="ltGray">
            <a:xfrm rot="16200000" flipH="1">
              <a:off x="-1954" y="1951"/>
              <a:ext cx="4320" cy="412"/>
            </a:xfrm>
            <a:custGeom>
              <a:avLst/>
              <a:gdLst>
                <a:gd name="T0" fmla="*/ 0 w 5762"/>
                <a:gd name="T1" fmla="*/ 210 h 385"/>
                <a:gd name="T2" fmla="*/ 4320 w 5762"/>
                <a:gd name="T3" fmla="*/ 201 h 385"/>
                <a:gd name="T4" fmla="*/ 4320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sp>
          <p:nvSpPr>
            <p:cNvPr id="1034" name="Freeform 24"/>
            <p:cNvSpPr>
              <a:spLocks/>
            </p:cNvSpPr>
            <p:nvPr/>
          </p:nvSpPr>
          <p:spPr bwMode="ltGray">
            <a:xfrm rot="16200000" flipH="1">
              <a:off x="-1584" y="2062"/>
              <a:ext cx="4319" cy="189"/>
            </a:xfrm>
            <a:custGeom>
              <a:avLst/>
              <a:gdLst>
                <a:gd name="T0" fmla="*/ 0 w 5761"/>
                <a:gd name="T1" fmla="*/ 28 h 189"/>
                <a:gd name="T2" fmla="*/ 4319 w 5761"/>
                <a:gd name="T3" fmla="*/ 0 h 189"/>
                <a:gd name="T4" fmla="*/ 4319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a:p>
          </p:txBody>
        </p:sp>
      </p:grpSp>
      <p:sp>
        <p:nvSpPr>
          <p:cNvPr id="1027" name="Rectangle 25"/>
          <p:cNvSpPr>
            <a:spLocks noGrp="1" noChangeArrowheads="1"/>
          </p:cNvSpPr>
          <p:nvPr>
            <p:ph type="title"/>
          </p:nvPr>
        </p:nvSpPr>
        <p:spPr bwMode="auto">
          <a:xfrm>
            <a:off x="1564217" y="4572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1564217"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99" name="Rectangle 27"/>
          <p:cNvSpPr>
            <a:spLocks noGrp="1" noChangeArrowheads="1"/>
          </p:cNvSpPr>
          <p:nvPr>
            <p:ph type="dt" sz="half" idx="2"/>
          </p:nvPr>
        </p:nvSpPr>
        <p:spPr bwMode="auto">
          <a:xfrm>
            <a:off x="1564217" y="6265863"/>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mn-lt"/>
              </a:defRPr>
            </a:lvl1pPr>
          </a:lstStyle>
          <a:p>
            <a:pPr>
              <a:defRPr/>
            </a:pPr>
            <a:endParaRPr lang="en-US"/>
          </a:p>
        </p:txBody>
      </p:sp>
      <p:sp>
        <p:nvSpPr>
          <p:cNvPr id="3100" name="Rectangle 28"/>
          <p:cNvSpPr>
            <a:spLocks noGrp="1" noChangeArrowheads="1"/>
          </p:cNvSpPr>
          <p:nvPr>
            <p:ph type="ftr" sz="quarter" idx="3"/>
          </p:nvPr>
        </p:nvSpPr>
        <p:spPr bwMode="auto">
          <a:xfrm>
            <a:off x="47752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a:defRPr/>
            </a:pPr>
            <a:endParaRPr lang="en-US"/>
          </a:p>
        </p:txBody>
      </p:sp>
      <p:sp>
        <p:nvSpPr>
          <p:cNvPr id="3101" name="Rectangle 29"/>
          <p:cNvSpPr>
            <a:spLocks noGrp="1" noChangeArrowheads="1"/>
          </p:cNvSpPr>
          <p:nvPr>
            <p:ph type="sldNum" sz="quarter" idx="4"/>
          </p:nvPr>
        </p:nvSpPr>
        <p:spPr bwMode="auto">
          <a:xfrm>
            <a:off x="93472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atin typeface="+mn-lt"/>
              </a:defRPr>
            </a:lvl1pPr>
          </a:lstStyle>
          <a:p>
            <a:pPr>
              <a:defRPr/>
            </a:pPr>
            <a:fld id="{FCDB6E58-DD8F-4D19-BE48-5304E6738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 Target="slide8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2590800" y="381000"/>
            <a:ext cx="77724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defRPr/>
            </a:pPr>
            <a:r>
              <a:rPr lang="en-US" altLang="en-US" sz="7500" b="1" kern="0" dirty="0">
                <a:solidFill>
                  <a:schemeClr val="tx2"/>
                </a:solidFill>
                <a:latin typeface="+mj-lt"/>
                <a:ea typeface="+mj-ea"/>
                <a:cs typeface="+mj-cs"/>
              </a:rPr>
              <a:t>Obedience to God</a:t>
            </a:r>
            <a:r>
              <a:rPr lang="en-US" altLang="en-US" sz="4400" kern="0" dirty="0">
                <a:solidFill>
                  <a:schemeClr val="tx2"/>
                </a:solidFill>
                <a:latin typeface="+mj-lt"/>
                <a:ea typeface="+mj-ea"/>
                <a:cs typeface="+mj-cs"/>
              </a:rPr>
              <a:t/>
            </a:r>
            <a:br>
              <a:rPr lang="en-US" altLang="en-US" sz="4400" kern="0" dirty="0">
                <a:solidFill>
                  <a:schemeClr val="tx2"/>
                </a:solidFill>
                <a:latin typeface="+mj-lt"/>
                <a:ea typeface="+mj-ea"/>
                <a:cs typeface="+mj-cs"/>
              </a:rPr>
            </a:br>
            <a:r>
              <a:rPr lang="en-US" altLang="en-US" sz="4400" kern="0" dirty="0">
                <a:solidFill>
                  <a:schemeClr val="tx2"/>
                </a:solidFill>
                <a:latin typeface="+mj-lt"/>
                <a:ea typeface="+mj-ea"/>
                <a:cs typeface="+mj-cs"/>
              </a:rPr>
              <a:t>By David Batty</a:t>
            </a:r>
          </a:p>
        </p:txBody>
      </p:sp>
      <p:pic>
        <p:nvPicPr>
          <p:cNvPr id="10"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1742825" y="3492784"/>
            <a:ext cx="5098991" cy="236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3352802"/>
            <a:ext cx="3962401" cy="239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2895600" y="62484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r">
              <a:spcBef>
                <a:spcPct val="20000"/>
              </a:spcBef>
              <a:buClr>
                <a:schemeClr val="accent1"/>
              </a:buClr>
              <a:buSzPct val="80000"/>
              <a:defRPr/>
            </a:pPr>
            <a:r>
              <a:rPr lang="en-US" altLang="en-US" sz="800" kern="0" dirty="0" smtClean="0">
                <a:latin typeface="+mn-lt"/>
              </a:rPr>
              <a:t>Global </a:t>
            </a:r>
            <a:r>
              <a:rPr lang="en-US" altLang="en-US" sz="800" kern="0" dirty="0">
                <a:latin typeface="+mn-lt"/>
              </a:rPr>
              <a:t>Teen Challenge</a:t>
            </a:r>
          </a:p>
          <a:p>
            <a:pPr marL="342900" indent="-342900" algn="r">
              <a:spcBef>
                <a:spcPct val="20000"/>
              </a:spcBef>
              <a:buClr>
                <a:schemeClr val="accent1"/>
              </a:buClr>
              <a:buSzPct val="80000"/>
              <a:defRPr/>
            </a:pPr>
            <a:r>
              <a:rPr lang="en-US" altLang="en-US" sz="800" kern="0" dirty="0">
                <a:latin typeface="+mn-lt"/>
              </a:rPr>
              <a:t>Iteenchallenge.org </a:t>
            </a:r>
            <a:r>
              <a:rPr lang="en-US" altLang="en-US" sz="800" kern="0" dirty="0" smtClean="0">
                <a:latin typeface="+mn-lt"/>
              </a:rPr>
              <a:t>01/2018</a:t>
            </a:r>
            <a:endParaRPr lang="en-US" altLang="en-US" sz="800" kern="0" dirty="0">
              <a:latin typeface="+mn-lt"/>
            </a:endParaRPr>
          </a:p>
        </p:txBody>
      </p:sp>
      <p:cxnSp>
        <p:nvCxnSpPr>
          <p:cNvPr id="14" name="Straight Connector 13"/>
          <p:cNvCxnSpPr/>
          <p:nvPr/>
        </p:nvCxnSpPr>
        <p:spPr bwMode="auto">
          <a:xfrm>
            <a:off x="2362200" y="2971800"/>
            <a:ext cx="8305800" cy="0"/>
          </a:xfrm>
          <a:prstGeom prst="line">
            <a:avLst/>
          </a:prstGeom>
          <a:solidFill>
            <a:schemeClr val="accent1"/>
          </a:solidFill>
          <a:ln w="285750" cap="flat" cmpd="thinThick"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1752600"/>
          </a:xfrm>
        </p:spPr>
        <p:txBody>
          <a:bodyPr/>
          <a:lstStyle/>
          <a:p>
            <a:pPr algn="ctr"/>
            <a:r>
              <a:rPr lang="en-US" dirty="0" smtClean="0">
                <a:latin typeface="Arial Black" pitchFamily="34" charset="0"/>
              </a:rPr>
              <a:t>A. The Need For New Relationships</a:t>
            </a:r>
            <a:endParaRPr lang="en-US" dirty="0">
              <a:latin typeface="Arial Black" pitchFamily="34" charset="0"/>
            </a:endParaRPr>
          </a:p>
        </p:txBody>
      </p:sp>
      <p:sp>
        <p:nvSpPr>
          <p:cNvPr id="3" name="Text Placeholder 2"/>
          <p:cNvSpPr>
            <a:spLocks noGrp="1"/>
          </p:cNvSpPr>
          <p:nvPr>
            <p:ph type="body" sz="half" idx="1"/>
          </p:nvPr>
        </p:nvSpPr>
        <p:spPr>
          <a:xfrm>
            <a:off x="5943600" y="2057400"/>
            <a:ext cx="4495800" cy="4572000"/>
          </a:xfrm>
        </p:spPr>
        <p:txBody>
          <a:bodyPr/>
          <a:lstStyle/>
          <a:p>
            <a:pPr marL="514350" indent="-514350">
              <a:buClr>
                <a:schemeClr val="tx2"/>
              </a:buClr>
              <a:buFont typeface="+mj-lt"/>
              <a:buAutoNum type="arabicPeriod"/>
            </a:pPr>
            <a:r>
              <a:rPr lang="en-US" dirty="0" smtClean="0">
                <a:solidFill>
                  <a:schemeClr val="tx2"/>
                </a:solidFill>
              </a:rPr>
              <a:t>What relationships do you value the most today?</a:t>
            </a:r>
          </a:p>
          <a:p>
            <a:pPr marL="514350" indent="-514350">
              <a:spcBef>
                <a:spcPts val="2000"/>
              </a:spcBef>
              <a:buClr>
                <a:schemeClr val="tx2"/>
              </a:buClr>
              <a:buFont typeface="+mj-lt"/>
              <a:buAutoNum type="arabicPeriod"/>
            </a:pPr>
            <a:r>
              <a:rPr lang="en-US" dirty="0" smtClean="0">
                <a:solidFill>
                  <a:schemeClr val="tx2"/>
                </a:solidFill>
              </a:rPr>
              <a:t>How do we grow new relationships?</a:t>
            </a:r>
          </a:p>
          <a:p>
            <a:pPr marL="514350" indent="-514350">
              <a:spcBef>
                <a:spcPts val="4500"/>
              </a:spcBef>
              <a:buClr>
                <a:schemeClr val="tx2"/>
              </a:buClr>
              <a:buFont typeface="+mj-lt"/>
              <a:buAutoNum type="arabicPeriod"/>
            </a:pPr>
            <a:r>
              <a:rPr lang="en-US" dirty="0" smtClean="0">
                <a:solidFill>
                  <a:schemeClr val="tx2"/>
                </a:solidFill>
              </a:rPr>
              <a:t>God wants to be your father</a:t>
            </a:r>
            <a:endParaRPr lang="en-US" dirty="0">
              <a:solidFill>
                <a:schemeClr val="tx2"/>
              </a:solidFill>
            </a:endParaRPr>
          </a:p>
        </p:txBody>
      </p:sp>
      <p:sp>
        <p:nvSpPr>
          <p:cNvPr id="105476" name="AutoShape 4" descr="Image result for watering a flower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478" name="AutoShape 6" descr="Image result for watering a flower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pic>
        <p:nvPicPr>
          <p:cNvPr id="122882" name="Picture 2" descr="http://faithsmessenger.com/wp-content/uploads/2012/09/relationshipwithgod.jpg"/>
          <p:cNvPicPr>
            <a:picLocks noChangeAspect="1" noChangeArrowheads="1"/>
          </p:cNvPicPr>
          <p:nvPr/>
        </p:nvPicPr>
        <p:blipFill>
          <a:blip r:embed="rId2" cstate="print"/>
          <a:srcRect/>
          <a:stretch>
            <a:fillRect/>
          </a:stretch>
        </p:blipFill>
        <p:spPr bwMode="auto">
          <a:xfrm>
            <a:off x="2514600" y="2133600"/>
            <a:ext cx="3200400" cy="421957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19400" y="3352800"/>
            <a:ext cx="7543800" cy="762000"/>
          </a:xfrm>
        </p:spPr>
        <p:txBody>
          <a:bodyPr/>
          <a:lstStyle/>
          <a:p>
            <a:pPr marL="514350" indent="-514350" algn="ctr">
              <a:buClr>
                <a:schemeClr val="tx2"/>
              </a:buClr>
              <a:buNone/>
            </a:pPr>
            <a:r>
              <a:rPr lang="en-US" dirty="0" smtClean="0">
                <a:solidFill>
                  <a:schemeClr val="tx2"/>
                </a:solidFill>
              </a:rPr>
              <a:t>1. God’s laws</a:t>
            </a:r>
          </a:p>
        </p:txBody>
      </p:sp>
      <p:sp>
        <p:nvSpPr>
          <p:cNvPr id="6" name="Title 1"/>
          <p:cNvSpPr>
            <a:spLocks noGrp="1"/>
          </p:cNvSpPr>
          <p:nvPr>
            <p:ph type="title"/>
          </p:nvPr>
        </p:nvSpPr>
        <p:spPr>
          <a:xfrm>
            <a:off x="2697163" y="457200"/>
            <a:ext cx="7772400" cy="2590800"/>
          </a:xfrm>
        </p:spPr>
        <p:txBody>
          <a:bodyPr/>
          <a:lstStyle/>
          <a:p>
            <a:pPr algn="ctr"/>
            <a:r>
              <a:rPr lang="en-US" dirty="0" smtClean="0">
                <a:latin typeface="Arial Black" pitchFamily="34" charset="0"/>
              </a:rPr>
              <a:t>B. What place does obeying God’s laws have in a healthy relationship with God?</a:t>
            </a:r>
            <a:endParaRPr lang="en-US" dirty="0">
              <a:latin typeface="Arial Black" pitchFamily="34" charset="0"/>
            </a:endParaRPr>
          </a:p>
        </p:txBody>
      </p:sp>
      <p:pic>
        <p:nvPicPr>
          <p:cNvPr id="107522" name="Picture 2" descr="https://s-media-cache-ak0.pinimg.com/736x/95/ff/5e/95ff5e8f25c9b6ce90cb635ae1d4c641.jpg"/>
          <p:cNvPicPr>
            <a:picLocks noChangeAspect="1" noChangeArrowheads="1"/>
          </p:cNvPicPr>
          <p:nvPr/>
        </p:nvPicPr>
        <p:blipFill>
          <a:blip r:embed="rId2" cstate="print"/>
          <a:srcRect/>
          <a:stretch>
            <a:fillRect/>
          </a:stretch>
        </p:blipFill>
        <p:spPr bwMode="auto">
          <a:xfrm>
            <a:off x="2667000" y="4191001"/>
            <a:ext cx="7620000" cy="2114549"/>
          </a:xfrm>
          <a:prstGeom prst="rect">
            <a:avLst/>
          </a:prstGeom>
          <a:noFill/>
          <a:ln>
            <a:solidFill>
              <a:schemeClr val="tx2"/>
            </a:solidFill>
          </a:ln>
        </p:spPr>
      </p:pic>
      <p:sp>
        <p:nvSpPr>
          <p:cNvPr id="8" name="TextBox 7"/>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a:t>
            </a:r>
            <a:r>
              <a:rPr lang="en-US" u="sng" dirty="0" smtClean="0"/>
              <a:t>God’s Greatest Laws</a:t>
            </a:r>
            <a:endParaRPr lang="en-US" u="sng" dirty="0"/>
          </a:p>
        </p:txBody>
      </p:sp>
      <p:sp>
        <p:nvSpPr>
          <p:cNvPr id="3" name="Text Placeholder 2"/>
          <p:cNvSpPr>
            <a:spLocks noGrp="1"/>
          </p:cNvSpPr>
          <p:nvPr>
            <p:ph type="body" sz="half" idx="1"/>
          </p:nvPr>
        </p:nvSpPr>
        <p:spPr>
          <a:xfrm>
            <a:off x="2743201" y="1676400"/>
            <a:ext cx="7513637" cy="2743200"/>
          </a:xfrm>
        </p:spPr>
        <p:txBody>
          <a:bodyPr/>
          <a:lstStyle/>
          <a:p>
            <a:pPr algn="ctr">
              <a:buNone/>
            </a:pPr>
            <a:r>
              <a:rPr lang="en-US" sz="3000" dirty="0">
                <a:solidFill>
                  <a:schemeClr val="tx2"/>
                </a:solidFill>
                <a:latin typeface="+mj-lt"/>
              </a:rPr>
              <a:t>Matthew 22:35-40</a:t>
            </a:r>
          </a:p>
          <a:p>
            <a:pPr>
              <a:buNone/>
            </a:pPr>
            <a:r>
              <a:rPr lang="en-US" sz="2400" i="1" dirty="0">
                <a:solidFill>
                  <a:schemeClr val="tx2"/>
                </a:solidFill>
              </a:rPr>
              <a:t>One of them, an expert in religious law, tried to trap him with this question:</a:t>
            </a:r>
          </a:p>
          <a:p>
            <a:pPr algn="ctr">
              <a:buNone/>
            </a:pPr>
            <a:r>
              <a:rPr lang="en-US" sz="2400" i="1" dirty="0">
                <a:solidFill>
                  <a:schemeClr val="tx2"/>
                </a:solidFill>
              </a:rPr>
              <a:t>“Teacher, which is the most important commandment in the law of Moses?”</a:t>
            </a:r>
          </a:p>
          <a:p>
            <a:pPr>
              <a:buNone/>
            </a:pPr>
            <a:endParaRPr lang="en-US"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pic>
        <p:nvPicPr>
          <p:cNvPr id="120834" name="Picture 2" descr="http://www.child-support-laws-state-by-state.com/images/istock_000015020806xsmall.jpg"/>
          <p:cNvPicPr>
            <a:picLocks noChangeAspect="1" noChangeArrowheads="1"/>
          </p:cNvPicPr>
          <p:nvPr/>
        </p:nvPicPr>
        <p:blipFill>
          <a:blip r:embed="rId2" cstate="print"/>
          <a:srcRect/>
          <a:stretch>
            <a:fillRect/>
          </a:stretch>
        </p:blipFill>
        <p:spPr bwMode="auto">
          <a:xfrm>
            <a:off x="4648200" y="4267201"/>
            <a:ext cx="4038600" cy="23241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stretch>
            <a:fillRect/>
          </a:stretch>
        </p:blipFill>
        <p:spPr>
          <a:xfrm>
            <a:off x="2438401" y="0"/>
            <a:ext cx="8229601" cy="6858000"/>
          </a:xfrm>
          <a:prstGeom prst="rect">
            <a:avLst/>
          </a:prstGeom>
        </p:spPr>
      </p:pic>
      <p:sp>
        <p:nvSpPr>
          <p:cNvPr id="5" name="Rectangle 4"/>
          <p:cNvSpPr/>
          <p:nvPr/>
        </p:nvSpPr>
        <p:spPr>
          <a:xfrm>
            <a:off x="2895600" y="609601"/>
            <a:ext cx="7239000" cy="5478423"/>
          </a:xfrm>
          <a:prstGeom prst="rect">
            <a:avLst/>
          </a:prstGeom>
        </p:spPr>
        <p:txBody>
          <a:bodyPr wrap="square">
            <a:spAutoFit/>
          </a:bodyPr>
          <a:lstStyle/>
          <a:p>
            <a:pPr algn="ctr">
              <a:buNone/>
            </a:pPr>
            <a:r>
              <a:rPr lang="en-US" sz="3000" b="1" i="1" dirty="0">
                <a:latin typeface="+mn-lt"/>
              </a:rPr>
              <a:t>Jesus replied, “‘You must love the </a:t>
            </a:r>
            <a:r>
              <a:rPr lang="en-US" sz="3000" b="1" i="1" cap="small" dirty="0">
                <a:latin typeface="+mn-lt"/>
              </a:rPr>
              <a:t>Lord</a:t>
            </a:r>
            <a:r>
              <a:rPr lang="en-US" sz="3000" b="1" i="1" dirty="0">
                <a:latin typeface="+mn-lt"/>
              </a:rPr>
              <a:t> your God with all your heart, all your soul, and all your mind.’ </a:t>
            </a:r>
          </a:p>
          <a:p>
            <a:pPr algn="ctr">
              <a:spcBef>
                <a:spcPts val="2000"/>
              </a:spcBef>
            </a:pPr>
            <a:r>
              <a:rPr lang="en-US" sz="3000" b="1" i="1" dirty="0">
                <a:latin typeface="+mn-lt"/>
              </a:rPr>
              <a:t>This is the first and greatest commandment. </a:t>
            </a:r>
          </a:p>
          <a:p>
            <a:pPr algn="ctr">
              <a:spcBef>
                <a:spcPts val="2000"/>
              </a:spcBef>
            </a:pPr>
            <a:r>
              <a:rPr lang="en-US" sz="3000" b="1" i="1" dirty="0">
                <a:latin typeface="+mn-lt"/>
              </a:rPr>
              <a:t>A second is equally important: ‘Love your neighbor as yourself.’</a:t>
            </a:r>
            <a:r>
              <a:rPr lang="en-US" sz="3000" b="1" i="1" baseline="30000" dirty="0">
                <a:latin typeface="+mn-lt"/>
              </a:rPr>
              <a:t> </a:t>
            </a:r>
          </a:p>
          <a:p>
            <a:pPr algn="ctr">
              <a:spcBef>
                <a:spcPts val="2000"/>
              </a:spcBef>
            </a:pPr>
            <a:r>
              <a:rPr lang="en-US" sz="3000" b="1" i="1" dirty="0">
                <a:latin typeface="+mn-lt"/>
              </a:rPr>
              <a:t>The entire law and all the demands of the prophets are based on these two commandments.”</a:t>
            </a:r>
          </a:p>
        </p:txBody>
      </p:sp>
      <p:sp>
        <p:nvSpPr>
          <p:cNvPr id="8" name="TextBox 7"/>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dirty="0" smtClean="0">
                <a:latin typeface="Arial Black" pitchFamily="34" charset="0"/>
              </a:rPr>
              <a:t>C. Why Obey God?</a:t>
            </a:r>
          </a:p>
        </p:txBody>
      </p:sp>
      <p:sp>
        <p:nvSpPr>
          <p:cNvPr id="6147" name="Rectangle 3"/>
          <p:cNvSpPr>
            <a:spLocks noGrp="1" noChangeArrowheads="1"/>
          </p:cNvSpPr>
          <p:nvPr>
            <p:ph type="body" sz="half" idx="1"/>
          </p:nvPr>
        </p:nvSpPr>
        <p:spPr/>
        <p:txBody>
          <a:bodyPr/>
          <a:lstStyle/>
          <a:p>
            <a:pPr marL="533400" indent="-533400" eaLnBrk="1" hangingPunct="1">
              <a:buFont typeface="Wingdings" pitchFamily="2" charset="2"/>
              <a:buAutoNum type="arabicPeriod"/>
            </a:pPr>
            <a:r>
              <a:rPr lang="en-US" altLang="en-US" dirty="0" smtClean="0"/>
              <a:t>God is </a:t>
            </a:r>
            <a:r>
              <a:rPr lang="en-US" altLang="en-US" dirty="0" smtClean="0">
                <a:hlinkClick r:id="rId2" action="ppaction://hlinksldjump"/>
              </a:rPr>
              <a:t>love</a:t>
            </a:r>
            <a:r>
              <a:rPr lang="en-US" altLang="en-US" dirty="0" smtClean="0"/>
              <a:t>.</a:t>
            </a:r>
          </a:p>
          <a:p>
            <a:pPr marL="533400" indent="-533400" eaLnBrk="1" hangingPunct="1">
              <a:buFont typeface="Wingdings" pitchFamily="2" charset="2"/>
              <a:buAutoNum type="arabicPeriod"/>
            </a:pPr>
            <a:r>
              <a:rPr lang="en-US" altLang="en-US" dirty="0" smtClean="0"/>
              <a:t>God </a:t>
            </a:r>
            <a:r>
              <a:rPr lang="en-US" altLang="en-US" dirty="0" smtClean="0">
                <a:hlinkClick r:id="rId3" action="ppaction://hlinksldjump"/>
              </a:rPr>
              <a:t>loves you</a:t>
            </a:r>
            <a:r>
              <a:rPr lang="en-US" altLang="en-US" dirty="0" smtClean="0"/>
              <a:t>.</a:t>
            </a:r>
          </a:p>
          <a:p>
            <a:pPr marL="533400" indent="-533400" eaLnBrk="1" hangingPunct="1">
              <a:buFont typeface="Wingdings" pitchFamily="2" charset="2"/>
              <a:buAutoNum type="arabicPeriod"/>
            </a:pPr>
            <a:r>
              <a:rPr lang="en-US" altLang="en-US" dirty="0" smtClean="0"/>
              <a:t>God has </a:t>
            </a:r>
            <a:r>
              <a:rPr lang="en-US" altLang="en-US" dirty="0" smtClean="0">
                <a:hlinkClick r:id="" action="ppaction://noaction"/>
              </a:rPr>
              <a:t>commanded</a:t>
            </a:r>
            <a:r>
              <a:rPr lang="en-US" altLang="en-US" dirty="0" smtClean="0"/>
              <a:t> us to love Him.</a:t>
            </a:r>
          </a:p>
        </p:txBody>
      </p:sp>
      <p:pic>
        <p:nvPicPr>
          <p:cNvPr id="6148" name="Picture 7" descr="http://www.anglocatholicsocialism.org/cruxdetail.jpg"/>
          <p:cNvPicPr>
            <a:picLocks noGrp="1" noChangeAspect="1" noChangeArrowheads="1"/>
          </p:cNvPicPr>
          <p:nvPr>
            <p:ph type="clipArt" sz="half" idx="2"/>
          </p:nvPr>
        </p:nvPicPr>
        <p:blipFill>
          <a:blip r:embed="rId4" cstate="print">
            <a:extLst>
              <a:ext uri="{28A0092B-C50C-407E-A947-70E740481C1C}">
                <a14:useLocalDpi xmlns:a14="http://schemas.microsoft.com/office/drawing/2010/main"/>
              </a:ext>
            </a:extLst>
          </a:blip>
          <a:srcRect/>
          <a:stretch>
            <a:fillRect/>
          </a:stretch>
        </p:blipFill>
        <p:spPr>
          <a:xfrm>
            <a:off x="6872288" y="1981200"/>
            <a:ext cx="3384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D. How do I obey God’s greatest law?</a:t>
            </a:r>
            <a:endParaRPr lang="en-US" dirty="0">
              <a:latin typeface="Arial Black" pitchFamily="34" charset="0"/>
            </a:endParaRPr>
          </a:p>
        </p:txBody>
      </p:sp>
      <p:sp>
        <p:nvSpPr>
          <p:cNvPr id="3" name="Text Placeholder 2"/>
          <p:cNvSpPr>
            <a:spLocks noGrp="1"/>
          </p:cNvSpPr>
          <p:nvPr>
            <p:ph type="body" sz="half" idx="1"/>
          </p:nvPr>
        </p:nvSpPr>
        <p:spPr>
          <a:xfrm>
            <a:off x="2697162" y="1981200"/>
            <a:ext cx="4465638" cy="1447800"/>
          </a:xfrm>
        </p:spPr>
        <p:txBody>
          <a:bodyPr/>
          <a:lstStyle/>
          <a:p>
            <a:pPr algn="ctr">
              <a:buNone/>
            </a:pPr>
            <a:r>
              <a:rPr lang="en-US" sz="3600" dirty="0">
                <a:solidFill>
                  <a:schemeClr val="tx2"/>
                </a:solidFill>
              </a:rPr>
              <a:t>How do I get started in loving God?</a:t>
            </a:r>
          </a:p>
          <a:p>
            <a:pPr marL="514350" indent="-514350">
              <a:buClr>
                <a:schemeClr val="tx2"/>
              </a:buClr>
              <a:buNone/>
            </a:pPr>
            <a:endParaRPr lang="en-US" sz="2800" dirty="0">
              <a:solidFill>
                <a:schemeClr val="tx2"/>
              </a:solidFill>
            </a:endParaRPr>
          </a:p>
        </p:txBody>
      </p:sp>
      <p:pic>
        <p:nvPicPr>
          <p:cNvPr id="5" name="Picture 4" descr="idea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2286000"/>
            <a:ext cx="2346960" cy="3837432"/>
          </a:xfrm>
          <a:prstGeom prst="rect">
            <a:avLst/>
          </a:prstGeom>
        </p:spPr>
      </p:pic>
      <p:sp>
        <p:nvSpPr>
          <p:cNvPr id="6" name="Rectangle 5"/>
          <p:cNvSpPr/>
          <p:nvPr/>
        </p:nvSpPr>
        <p:spPr>
          <a:xfrm>
            <a:off x="2971800" y="3200401"/>
            <a:ext cx="4572000" cy="3323987"/>
          </a:xfrm>
          <a:prstGeom prst="rect">
            <a:avLst/>
          </a:prstGeom>
        </p:spPr>
        <p:txBody>
          <a:bodyPr wrap="square">
            <a:spAutoFit/>
          </a:bodyPr>
          <a:lstStyle/>
          <a:p>
            <a:pPr marL="514350" indent="-514350">
              <a:buClr>
                <a:schemeClr val="tx2"/>
              </a:buClr>
              <a:buFont typeface="Wingdings" pitchFamily="2" charset="2"/>
              <a:buChar char="ü"/>
            </a:pPr>
            <a:r>
              <a:rPr lang="en-US" sz="3000" dirty="0">
                <a:solidFill>
                  <a:schemeClr val="tx2"/>
                </a:solidFill>
                <a:latin typeface="+mn-lt"/>
              </a:rPr>
              <a:t>Obey God’s laws</a:t>
            </a:r>
          </a:p>
          <a:p>
            <a:pPr marL="514350" indent="-514350">
              <a:buClr>
                <a:schemeClr val="tx2"/>
              </a:buClr>
              <a:buFont typeface="Wingdings" pitchFamily="2" charset="2"/>
              <a:buChar char="ü"/>
            </a:pPr>
            <a:r>
              <a:rPr lang="en-US" sz="3000" dirty="0">
                <a:solidFill>
                  <a:schemeClr val="tx2"/>
                </a:solidFill>
                <a:latin typeface="+mn-lt"/>
              </a:rPr>
              <a:t>Obey the principles behind God’s laws</a:t>
            </a:r>
          </a:p>
          <a:p>
            <a:pPr marL="514350" indent="-514350">
              <a:buClr>
                <a:schemeClr val="tx2"/>
              </a:buClr>
              <a:buFont typeface="Wingdings" pitchFamily="2" charset="2"/>
              <a:buChar char="ü"/>
            </a:pPr>
            <a:r>
              <a:rPr lang="en-US" sz="3000" dirty="0">
                <a:solidFill>
                  <a:schemeClr val="tx2"/>
                </a:solidFill>
                <a:latin typeface="+mn-lt"/>
              </a:rPr>
              <a:t>Give God your personal rights</a:t>
            </a:r>
          </a:p>
          <a:p>
            <a:pPr marL="514350" indent="-514350">
              <a:buClr>
                <a:schemeClr val="tx2"/>
              </a:buClr>
              <a:buFont typeface="Wingdings" pitchFamily="2" charset="2"/>
              <a:buChar char="ü"/>
            </a:pPr>
            <a:r>
              <a:rPr lang="en-US" sz="3000" dirty="0">
                <a:solidFill>
                  <a:schemeClr val="tx2"/>
                </a:solidFill>
                <a:latin typeface="+mn-lt"/>
              </a:rPr>
              <a:t>Do what God wants you to do</a:t>
            </a:r>
          </a:p>
        </p:txBody>
      </p:sp>
      <p:sp>
        <p:nvSpPr>
          <p:cNvPr id="7" name="TextBox 6"/>
          <p:cNvSpPr txBox="1"/>
          <p:nvPr/>
        </p:nvSpPr>
        <p:spPr>
          <a:xfrm>
            <a:off x="9067800" y="640897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D. How do I obey God’s greatest law?</a:t>
            </a:r>
            <a:endParaRPr lang="en-US" dirty="0">
              <a:latin typeface="Arial Black" pitchFamily="34" charset="0"/>
            </a:endParaRPr>
          </a:p>
        </p:txBody>
      </p:sp>
      <p:sp>
        <p:nvSpPr>
          <p:cNvPr id="3" name="Text Placeholder 2"/>
          <p:cNvSpPr>
            <a:spLocks noGrp="1"/>
          </p:cNvSpPr>
          <p:nvPr>
            <p:ph type="body" sz="half" idx="1"/>
          </p:nvPr>
        </p:nvSpPr>
        <p:spPr>
          <a:xfrm>
            <a:off x="2697162" y="1981200"/>
            <a:ext cx="4694238" cy="1676400"/>
          </a:xfrm>
        </p:spPr>
        <p:txBody>
          <a:bodyPr/>
          <a:lstStyle/>
          <a:p>
            <a:pPr algn="ctr">
              <a:buNone/>
            </a:pPr>
            <a:r>
              <a:rPr lang="en-US" sz="3600" dirty="0">
                <a:solidFill>
                  <a:schemeClr val="tx2"/>
                </a:solidFill>
              </a:rPr>
              <a:t>What if I don’t have the power to obey God?</a:t>
            </a:r>
          </a:p>
          <a:p>
            <a:pPr marL="514350" indent="-514350">
              <a:buClr>
                <a:schemeClr val="tx2"/>
              </a:buClr>
              <a:buNone/>
            </a:pPr>
            <a:endParaRPr lang="en-US" sz="2800" dirty="0">
              <a:solidFill>
                <a:schemeClr val="tx2"/>
              </a:solidFill>
            </a:endParaRPr>
          </a:p>
        </p:txBody>
      </p:sp>
      <p:pic>
        <p:nvPicPr>
          <p:cNvPr id="110594" name="Picture 2" descr="http://previews.123rf.com/images/gnurf/gnurf1106/gnurf110600002/9926111-Confused-cartoon-guy-Stock-Vector-questi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72400" y="2209800"/>
            <a:ext cx="2743200" cy="3661356"/>
          </a:xfrm>
          <a:prstGeom prst="rect">
            <a:avLst/>
          </a:prstGeom>
          <a:noFill/>
        </p:spPr>
      </p:pic>
      <p:sp>
        <p:nvSpPr>
          <p:cNvPr id="8" name="TextBox 7"/>
          <p:cNvSpPr txBox="1"/>
          <p:nvPr/>
        </p:nvSpPr>
        <p:spPr>
          <a:xfrm>
            <a:off x="3048000" y="3962401"/>
            <a:ext cx="3505200" cy="1015663"/>
          </a:xfrm>
          <a:prstGeom prst="rect">
            <a:avLst/>
          </a:prstGeom>
          <a:noFill/>
        </p:spPr>
        <p:txBody>
          <a:bodyPr wrap="square" rtlCol="0">
            <a:spAutoFit/>
          </a:bodyPr>
          <a:lstStyle/>
          <a:p>
            <a:pPr algn="ctr"/>
            <a:r>
              <a:rPr lang="en-US" sz="3000" dirty="0">
                <a:solidFill>
                  <a:schemeClr val="tx2"/>
                </a:solidFill>
                <a:latin typeface="+mj-lt"/>
              </a:rPr>
              <a:t>2 Timothy 1:7</a:t>
            </a:r>
          </a:p>
          <a:p>
            <a:pPr algn="ctr"/>
            <a:r>
              <a:rPr lang="en-US" sz="3000" dirty="0">
                <a:solidFill>
                  <a:schemeClr val="tx2"/>
                </a:solidFill>
                <a:latin typeface="+mj-lt"/>
              </a:rPr>
              <a:t>2 Corinthians 12:9</a:t>
            </a:r>
          </a:p>
        </p:txBody>
      </p:sp>
      <p:sp>
        <p:nvSpPr>
          <p:cNvPr id="9" name="TextBox 8"/>
          <p:cNvSpPr txBox="1"/>
          <p:nvPr/>
        </p:nvSpPr>
        <p:spPr>
          <a:xfrm>
            <a:off x="2819400" y="5410201"/>
            <a:ext cx="5410200" cy="954107"/>
          </a:xfrm>
          <a:prstGeom prst="rect">
            <a:avLst/>
          </a:prstGeom>
          <a:noFill/>
        </p:spPr>
        <p:txBody>
          <a:bodyPr wrap="square" rtlCol="0">
            <a:spAutoFit/>
          </a:bodyPr>
          <a:lstStyle/>
          <a:p>
            <a:pPr algn="ctr"/>
            <a:r>
              <a:rPr lang="en-US" sz="2800" dirty="0">
                <a:latin typeface="Stencil" pitchFamily="82" charset="0"/>
              </a:rPr>
              <a:t>You must </a:t>
            </a:r>
            <a:r>
              <a:rPr lang="en-US" sz="2800" u="sng" dirty="0">
                <a:latin typeface="Stencil" pitchFamily="82" charset="0"/>
              </a:rPr>
              <a:t>want</a:t>
            </a:r>
            <a:r>
              <a:rPr lang="en-US" sz="2800" dirty="0">
                <a:latin typeface="Stencil" pitchFamily="82" charset="0"/>
              </a:rPr>
              <a:t> to obey God’s laws</a:t>
            </a:r>
          </a:p>
        </p:txBody>
      </p:sp>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D. How do I obey God’s greatest law?</a:t>
            </a:r>
            <a:endParaRPr lang="en-US" dirty="0">
              <a:latin typeface="Arial Black" pitchFamily="34" charset="0"/>
            </a:endParaRPr>
          </a:p>
        </p:txBody>
      </p:sp>
      <p:sp>
        <p:nvSpPr>
          <p:cNvPr id="3" name="Text Placeholder 2"/>
          <p:cNvSpPr>
            <a:spLocks noGrp="1"/>
          </p:cNvSpPr>
          <p:nvPr>
            <p:ph type="body" sz="half" idx="1"/>
          </p:nvPr>
        </p:nvSpPr>
        <p:spPr>
          <a:xfrm>
            <a:off x="2697162" y="1981200"/>
            <a:ext cx="4694238" cy="1676400"/>
          </a:xfrm>
        </p:spPr>
        <p:txBody>
          <a:bodyPr/>
          <a:lstStyle/>
          <a:p>
            <a:pPr marL="514350" indent="-514350" algn="ctr">
              <a:buClr>
                <a:schemeClr val="tx2"/>
              </a:buClr>
              <a:buNone/>
            </a:pPr>
            <a:r>
              <a:rPr lang="en-US" sz="3600" dirty="0">
                <a:solidFill>
                  <a:schemeClr val="tx2"/>
                </a:solidFill>
              </a:rPr>
              <a:t>What if I don’t feel any love for God?</a:t>
            </a:r>
          </a:p>
        </p:txBody>
      </p:sp>
      <p:pic>
        <p:nvPicPr>
          <p:cNvPr id="114690" name="Picture 2" descr="Cartoon Man Pondering"/>
          <p:cNvPicPr>
            <a:picLocks noChangeAspect="1" noChangeArrowheads="1"/>
          </p:cNvPicPr>
          <p:nvPr/>
        </p:nvPicPr>
        <p:blipFill>
          <a:blip r:embed="rId2" cstate="print"/>
          <a:srcRect/>
          <a:stretch>
            <a:fillRect/>
          </a:stretch>
        </p:blipFill>
        <p:spPr bwMode="auto">
          <a:xfrm>
            <a:off x="8229600" y="2438400"/>
            <a:ext cx="2186065" cy="3810000"/>
          </a:xfrm>
          <a:prstGeom prst="rect">
            <a:avLst/>
          </a:prstGeom>
          <a:noFill/>
        </p:spPr>
      </p:pic>
      <p:sp>
        <p:nvSpPr>
          <p:cNvPr id="10" name="TextBox 9"/>
          <p:cNvSpPr txBox="1"/>
          <p:nvPr/>
        </p:nvSpPr>
        <p:spPr>
          <a:xfrm>
            <a:off x="2895600" y="3429000"/>
            <a:ext cx="5410200" cy="1815882"/>
          </a:xfrm>
          <a:prstGeom prst="rect">
            <a:avLst/>
          </a:prstGeom>
          <a:noFill/>
        </p:spPr>
        <p:txBody>
          <a:bodyPr wrap="square" rtlCol="0">
            <a:spAutoFit/>
          </a:bodyPr>
          <a:lstStyle/>
          <a:p>
            <a:pPr>
              <a:buFont typeface="Arial" pitchFamily="34" charset="0"/>
              <a:buChar char="•"/>
            </a:pPr>
            <a:r>
              <a:rPr lang="en-US" dirty="0">
                <a:solidFill>
                  <a:schemeClr val="tx2"/>
                </a:solidFill>
                <a:latin typeface="+mn-lt"/>
              </a:rPr>
              <a:t>Describe </a:t>
            </a:r>
            <a:r>
              <a:rPr lang="en-US" i="1" dirty="0">
                <a:solidFill>
                  <a:schemeClr val="tx2"/>
                </a:solidFill>
                <a:latin typeface="+mn-lt"/>
              </a:rPr>
              <a:t>love</a:t>
            </a:r>
          </a:p>
          <a:p>
            <a:endParaRPr lang="en-US" sz="800" i="1" dirty="0">
              <a:solidFill>
                <a:schemeClr val="tx2"/>
              </a:solidFill>
              <a:latin typeface="+mn-lt"/>
            </a:endParaRPr>
          </a:p>
          <a:p>
            <a:pPr marL="122238" indent="-122238">
              <a:buFont typeface="Arial" pitchFamily="34" charset="0"/>
              <a:buChar char="•"/>
            </a:pPr>
            <a:r>
              <a:rPr lang="en-US" dirty="0">
                <a:solidFill>
                  <a:schemeClr val="tx2"/>
                </a:solidFill>
                <a:latin typeface="+mn-lt"/>
              </a:rPr>
              <a:t>What is the greatest commandment of the Bible and for whom?</a:t>
            </a:r>
          </a:p>
          <a:p>
            <a:endParaRPr lang="en-US" sz="800" dirty="0">
              <a:solidFill>
                <a:schemeClr val="tx2"/>
              </a:solidFill>
              <a:latin typeface="+mn-lt"/>
            </a:endParaRPr>
          </a:p>
          <a:p>
            <a:pPr>
              <a:buFont typeface="Arial" pitchFamily="34" charset="0"/>
              <a:buChar char="•"/>
            </a:pPr>
            <a:r>
              <a:rPr lang="en-US" dirty="0">
                <a:solidFill>
                  <a:schemeClr val="tx2"/>
                </a:solidFill>
                <a:latin typeface="+mn-lt"/>
              </a:rPr>
              <a:t>“Feelings” vs. “Actions and Thoughts”</a:t>
            </a:r>
          </a:p>
        </p:txBody>
      </p:sp>
      <p:sp>
        <p:nvSpPr>
          <p:cNvPr id="12" name="TextBox 11"/>
          <p:cNvSpPr txBox="1"/>
          <p:nvPr/>
        </p:nvSpPr>
        <p:spPr>
          <a:xfrm>
            <a:off x="2590800" y="5410200"/>
            <a:ext cx="6324600" cy="892552"/>
          </a:xfrm>
          <a:prstGeom prst="rect">
            <a:avLst/>
          </a:prstGeom>
          <a:noFill/>
        </p:spPr>
        <p:txBody>
          <a:bodyPr wrap="square" rtlCol="0">
            <a:spAutoFit/>
          </a:bodyPr>
          <a:lstStyle/>
          <a:p>
            <a:pPr algn="ctr"/>
            <a:r>
              <a:rPr lang="en-US" dirty="0">
                <a:solidFill>
                  <a:schemeClr val="tx2"/>
                </a:solidFill>
                <a:latin typeface="Agency FB" pitchFamily="34" charset="0"/>
              </a:rPr>
              <a:t>Whether we feel love or not, we need to continue to walk in obedience to God and His laws</a:t>
            </a:r>
            <a:r>
              <a:rPr lang="en-US" sz="2800" dirty="0">
                <a:solidFill>
                  <a:schemeClr val="tx2"/>
                </a:solidFill>
                <a:latin typeface="Agency FB" pitchFamily="34" charset="0"/>
              </a:rPr>
              <a:t>. </a:t>
            </a:r>
          </a:p>
        </p:txBody>
      </p:sp>
      <p:sp>
        <p:nvSpPr>
          <p:cNvPr id="13" name="TextBox 12"/>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1905000"/>
          </a:xfrm>
        </p:spPr>
        <p:txBody>
          <a:bodyPr/>
          <a:lstStyle/>
          <a:p>
            <a:pPr algn="ctr"/>
            <a:r>
              <a:rPr lang="en-US" dirty="0" smtClean="0">
                <a:latin typeface="Arial Black" pitchFamily="34" charset="0"/>
              </a:rPr>
              <a:t>E. What place do motives have in obedience to God?</a:t>
            </a:r>
            <a:endParaRPr lang="en-US" dirty="0">
              <a:latin typeface="Arial Black" pitchFamily="34" charset="0"/>
            </a:endParaRPr>
          </a:p>
        </p:txBody>
      </p:sp>
      <p:sp>
        <p:nvSpPr>
          <p:cNvPr id="3" name="Text Placeholder 2"/>
          <p:cNvSpPr>
            <a:spLocks noGrp="1"/>
          </p:cNvSpPr>
          <p:nvPr>
            <p:ph type="body" sz="half" idx="1"/>
          </p:nvPr>
        </p:nvSpPr>
        <p:spPr>
          <a:xfrm>
            <a:off x="2667000" y="2590800"/>
            <a:ext cx="5029200" cy="3886200"/>
          </a:xfrm>
        </p:spPr>
        <p:txBody>
          <a:bodyPr/>
          <a:lstStyle/>
          <a:p>
            <a:pPr marL="514350" indent="-514350">
              <a:buClr>
                <a:schemeClr val="tx2"/>
              </a:buClr>
              <a:buFont typeface="Arial" pitchFamily="34" charset="0"/>
              <a:buChar char="•"/>
            </a:pPr>
            <a:r>
              <a:rPr lang="en-US" dirty="0" smtClean="0">
                <a:solidFill>
                  <a:schemeClr val="tx2"/>
                </a:solidFill>
              </a:rPr>
              <a:t>Define </a:t>
            </a:r>
            <a:r>
              <a:rPr lang="en-US" b="1" u="sng" dirty="0" smtClean="0">
                <a:solidFill>
                  <a:schemeClr val="tx2"/>
                </a:solidFill>
              </a:rPr>
              <a:t>motive</a:t>
            </a:r>
          </a:p>
          <a:p>
            <a:pPr marL="514350" indent="-514350">
              <a:buClr>
                <a:schemeClr val="tx2"/>
              </a:buClr>
              <a:buFont typeface="Arial" pitchFamily="34" charset="0"/>
              <a:buChar char="•"/>
            </a:pPr>
            <a:r>
              <a:rPr lang="en-US" dirty="0" smtClean="0">
                <a:solidFill>
                  <a:schemeClr val="tx2"/>
                </a:solidFill>
              </a:rPr>
              <a:t>It’s personal: You and God</a:t>
            </a:r>
          </a:p>
          <a:p>
            <a:pPr marL="514350" indent="-514350">
              <a:buClr>
                <a:schemeClr val="tx2"/>
              </a:buClr>
              <a:buFont typeface="Arial" pitchFamily="34" charset="0"/>
              <a:buChar char="•"/>
            </a:pPr>
            <a:r>
              <a:rPr lang="en-US" dirty="0" smtClean="0">
                <a:solidFill>
                  <a:schemeClr val="tx2"/>
                </a:solidFill>
              </a:rPr>
              <a:t>Love is the highest motive for obeying God</a:t>
            </a:r>
          </a:p>
          <a:p>
            <a:pPr marL="514350" indent="-514350">
              <a:buClr>
                <a:schemeClr val="tx2"/>
              </a:buClr>
              <a:buFont typeface="Arial" pitchFamily="34" charset="0"/>
              <a:buChar char="•"/>
            </a:pPr>
            <a:r>
              <a:rPr lang="en-US" dirty="0" smtClean="0">
                <a:solidFill>
                  <a:schemeClr val="tx2"/>
                </a:solidFill>
              </a:rPr>
              <a:t>Other possible motives</a:t>
            </a:r>
            <a:endParaRPr lang="en-US" dirty="0">
              <a:solidFill>
                <a:schemeClr val="tx2"/>
              </a:solidFill>
            </a:endParaRPr>
          </a:p>
        </p:txBody>
      </p:sp>
      <p:pic>
        <p:nvPicPr>
          <p:cNvPr id="9" name="Picture 8" descr="motive.jpg"/>
          <p:cNvPicPr>
            <a:picLocks noChangeAspect="1"/>
          </p:cNvPicPr>
          <p:nvPr/>
        </p:nvPicPr>
        <p:blipFill>
          <a:blip r:embed="rId2" cstate="print"/>
          <a:stretch>
            <a:fillRect/>
          </a:stretch>
        </p:blipFill>
        <p:spPr>
          <a:xfrm>
            <a:off x="7924800" y="2362200"/>
            <a:ext cx="3429000" cy="3719384"/>
          </a:xfrm>
          <a:prstGeom prst="rect">
            <a:avLst/>
          </a:prstGeom>
        </p:spPr>
      </p:pic>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itchFamily="34" charset="0"/>
              </a:rPr>
              <a:t>Personal Application</a:t>
            </a:r>
            <a:endParaRPr lang="en-US" b="1" dirty="0">
              <a:latin typeface="Arial Black" pitchFamily="34" charset="0"/>
            </a:endParaRPr>
          </a:p>
        </p:txBody>
      </p:sp>
      <p:sp>
        <p:nvSpPr>
          <p:cNvPr id="3" name="Text Placeholder 2"/>
          <p:cNvSpPr>
            <a:spLocks noGrp="1"/>
          </p:cNvSpPr>
          <p:nvPr>
            <p:ph type="body" sz="half" idx="1"/>
          </p:nvPr>
        </p:nvSpPr>
        <p:spPr>
          <a:xfrm>
            <a:off x="2133600" y="1524000"/>
            <a:ext cx="4373563" cy="4800600"/>
          </a:xfrm>
        </p:spPr>
        <p:txBody>
          <a:bodyPr/>
          <a:lstStyle/>
          <a:p>
            <a:pPr marL="514350" indent="-514350" algn="r">
              <a:buClr>
                <a:schemeClr val="tx2"/>
              </a:buClr>
              <a:buFont typeface="Wingdings" pitchFamily="2" charset="2"/>
              <a:buChar char="ü"/>
            </a:pPr>
            <a:r>
              <a:rPr lang="en-US" sz="2800" dirty="0">
                <a:solidFill>
                  <a:schemeClr val="tx2"/>
                </a:solidFill>
              </a:rPr>
              <a:t>Discover some practical ways of showing love to God.</a:t>
            </a:r>
          </a:p>
          <a:p>
            <a:pPr marL="514350" indent="-514350" algn="r">
              <a:buClr>
                <a:schemeClr val="tx2"/>
              </a:buClr>
              <a:buFont typeface="Wingdings" pitchFamily="2" charset="2"/>
              <a:buChar char="ü"/>
            </a:pPr>
            <a:r>
              <a:rPr lang="en-US" sz="2800" dirty="0">
                <a:solidFill>
                  <a:schemeClr val="tx2"/>
                </a:solidFill>
              </a:rPr>
              <a:t>Have love be your main motive for obeying God. </a:t>
            </a:r>
          </a:p>
          <a:p>
            <a:pPr marL="514350" indent="-514350" algn="r">
              <a:buClr>
                <a:schemeClr val="tx2"/>
              </a:buClr>
              <a:buFont typeface="Wingdings" pitchFamily="2" charset="2"/>
              <a:buChar char="ü"/>
            </a:pPr>
            <a:r>
              <a:rPr lang="en-US" sz="2800" dirty="0">
                <a:solidFill>
                  <a:schemeClr val="tx2"/>
                </a:solidFill>
              </a:rPr>
              <a:t>Make a firm commitment to obeying God.</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pic>
        <p:nvPicPr>
          <p:cNvPr id="115714" name="Picture 2" descr="http://www.etsdental.com/marketingImages/checklis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4200" y="1600199"/>
            <a:ext cx="3810000" cy="4311064"/>
          </a:xfrm>
          <a:prstGeom prst="rect">
            <a:avLst/>
          </a:prstGeom>
          <a:noFill/>
        </p:spPr>
      </p:pic>
      <p:sp>
        <p:nvSpPr>
          <p:cNvPr id="7" name="TextBox 6"/>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7200" b="1" dirty="0"/>
              <a:t>Obedience to God</a:t>
            </a:r>
            <a:endParaRPr lang="en-US" sz="7200" b="1" dirty="0"/>
          </a:p>
        </p:txBody>
      </p:sp>
      <p:sp>
        <p:nvSpPr>
          <p:cNvPr id="3" name="Content Placeholder 2"/>
          <p:cNvSpPr>
            <a:spLocks noGrp="1"/>
          </p:cNvSpPr>
          <p:nvPr>
            <p:ph idx="1"/>
          </p:nvPr>
        </p:nvSpPr>
        <p:spPr>
          <a:xfrm>
            <a:off x="1828800" y="1981200"/>
            <a:ext cx="8640763" cy="4495800"/>
          </a:xfrm>
        </p:spPr>
        <p:txBody>
          <a:bodyPr/>
          <a:lstStyle/>
          <a:p>
            <a:pPr eaLnBrk="1" hangingPunct="1">
              <a:buNone/>
            </a:pPr>
            <a:r>
              <a:rPr lang="en-US" altLang="en-US" dirty="0" smtClean="0">
                <a:solidFill>
                  <a:schemeClr val="tx2"/>
                </a:solidFill>
              </a:rPr>
              <a:t>5</a:t>
            </a:r>
            <a:r>
              <a:rPr lang="en-US" altLang="en-US" baseline="30000" dirty="0" smtClean="0">
                <a:solidFill>
                  <a:schemeClr val="tx2"/>
                </a:solidFill>
              </a:rPr>
              <a:t>th</a:t>
            </a:r>
            <a:r>
              <a:rPr lang="en-US" altLang="en-US" dirty="0" smtClean="0">
                <a:solidFill>
                  <a:schemeClr val="tx2"/>
                </a:solidFill>
              </a:rPr>
              <a:t> edition </a:t>
            </a:r>
          </a:p>
          <a:p>
            <a:pPr eaLnBrk="1" hangingPunct="1">
              <a:buNone/>
            </a:pPr>
            <a:r>
              <a:rPr lang="en-US" altLang="en-US" dirty="0" smtClean="0">
                <a:solidFill>
                  <a:schemeClr val="tx2"/>
                </a:solidFill>
              </a:rPr>
              <a:t>	</a:t>
            </a:r>
            <a:r>
              <a:rPr lang="en-US" altLang="en-US" sz="2400" dirty="0" smtClean="0">
                <a:solidFill>
                  <a:schemeClr val="tx2"/>
                </a:solidFill>
              </a:rPr>
              <a:t>By David Batty</a:t>
            </a:r>
          </a:p>
          <a:p>
            <a:pPr eaLnBrk="1" hangingPunct="1">
              <a:buNone/>
            </a:pPr>
            <a:r>
              <a:rPr lang="en-US" altLang="en-US" sz="2000" dirty="0">
                <a:solidFill>
                  <a:schemeClr val="tx2"/>
                </a:solidFill>
              </a:rPr>
              <a:t>This PowerPoint is designed to be used with the </a:t>
            </a:r>
          </a:p>
          <a:p>
            <a:pPr eaLnBrk="1" hangingPunct="1">
              <a:buClr>
                <a:srgbClr val="92D050"/>
              </a:buClr>
              <a:buFont typeface="Arial" pitchFamily="34" charset="0"/>
              <a:buChar char="•"/>
            </a:pPr>
            <a:r>
              <a:rPr lang="en-US" altLang="en-US" sz="2000" dirty="0">
                <a:solidFill>
                  <a:schemeClr val="tx2"/>
                </a:solidFill>
              </a:rPr>
              <a:t>Group Studies for New Christians Course, </a:t>
            </a:r>
          </a:p>
          <a:p>
            <a:pPr eaLnBrk="1" hangingPunct="1">
              <a:buClr>
                <a:srgbClr val="92D050"/>
              </a:buClr>
              <a:buNone/>
            </a:pPr>
            <a:r>
              <a:rPr lang="en-US" altLang="en-US" sz="2000" dirty="0">
                <a:solidFill>
                  <a:schemeClr val="tx2"/>
                </a:solidFill>
              </a:rPr>
              <a:t>	</a:t>
            </a:r>
            <a:r>
              <a:rPr lang="en-US" altLang="en-US" sz="2000" i="1" dirty="0">
                <a:solidFill>
                  <a:schemeClr val="tx2"/>
                </a:solidFill>
              </a:rPr>
              <a:t>Obedience to God</a:t>
            </a:r>
            <a:r>
              <a:rPr lang="en-US" altLang="en-US" sz="2000" dirty="0">
                <a:solidFill>
                  <a:schemeClr val="tx2"/>
                </a:solidFill>
              </a:rPr>
              <a:t>, by David Batty</a:t>
            </a:r>
          </a:p>
          <a:p>
            <a:pPr eaLnBrk="1" hangingPunct="1">
              <a:buClr>
                <a:srgbClr val="92D050"/>
              </a:buClr>
              <a:buFont typeface="Arial" pitchFamily="34" charset="0"/>
              <a:buChar char="•"/>
            </a:pPr>
            <a:r>
              <a:rPr lang="en-US" altLang="en-US" sz="2000" b="1" dirty="0">
                <a:solidFill>
                  <a:schemeClr val="tx2"/>
                </a:solidFill>
              </a:rPr>
              <a:t>Other materials available include:</a:t>
            </a:r>
          </a:p>
          <a:p>
            <a:pPr eaLnBrk="1" hangingPunct="1">
              <a:buClr>
                <a:srgbClr val="92D050"/>
              </a:buClr>
              <a:buFont typeface="Arial" pitchFamily="34" charset="0"/>
              <a:buChar char="•"/>
            </a:pPr>
            <a:r>
              <a:rPr lang="en-US" altLang="en-US" sz="2000" dirty="0">
                <a:solidFill>
                  <a:schemeClr val="tx2"/>
                </a:solidFill>
              </a:rPr>
              <a:t>Teacher’s Manual</a:t>
            </a:r>
          </a:p>
          <a:p>
            <a:pPr eaLnBrk="1" hangingPunct="1">
              <a:buClr>
                <a:srgbClr val="92D050"/>
              </a:buClr>
              <a:buFont typeface="Arial" pitchFamily="34" charset="0"/>
              <a:buChar char="•"/>
            </a:pPr>
            <a:r>
              <a:rPr lang="en-US" altLang="en-US" sz="2000" dirty="0">
                <a:solidFill>
                  <a:schemeClr val="tx2"/>
                </a:solidFill>
              </a:rPr>
              <a:t>Student Manual</a:t>
            </a:r>
          </a:p>
          <a:p>
            <a:pPr eaLnBrk="1" hangingPunct="1">
              <a:buClr>
                <a:srgbClr val="92D050"/>
              </a:buClr>
              <a:buFont typeface="Arial" pitchFamily="34" charset="0"/>
              <a:buChar char="•"/>
            </a:pPr>
            <a:r>
              <a:rPr lang="en-US" altLang="en-US" sz="2000" dirty="0">
                <a:solidFill>
                  <a:schemeClr val="tx2"/>
                </a:solidFill>
              </a:rPr>
              <a:t>Study Guide</a:t>
            </a:r>
          </a:p>
          <a:p>
            <a:pPr eaLnBrk="1" hangingPunct="1">
              <a:buClr>
                <a:srgbClr val="92D050"/>
              </a:buClr>
              <a:buFont typeface="Arial" pitchFamily="34" charset="0"/>
              <a:buChar char="•"/>
            </a:pPr>
            <a:r>
              <a:rPr lang="en-US" altLang="en-US" sz="2000" dirty="0">
                <a:solidFill>
                  <a:schemeClr val="tx2"/>
                </a:solidFill>
              </a:rPr>
              <a:t>Exam</a:t>
            </a:r>
          </a:p>
          <a:p>
            <a:pPr eaLnBrk="1" hangingPunct="1">
              <a:buClr>
                <a:srgbClr val="92D050"/>
              </a:buClr>
              <a:buFont typeface="Arial" pitchFamily="34" charset="0"/>
              <a:buChar char="•"/>
            </a:pPr>
            <a:r>
              <a:rPr lang="en-US" altLang="en-US" sz="2000" dirty="0">
                <a:solidFill>
                  <a:schemeClr val="tx2"/>
                </a:solidFill>
              </a:rPr>
              <a:t>Course Certificate</a:t>
            </a:r>
          </a:p>
          <a:p>
            <a:pPr eaLnBrk="1" hangingPunct="1">
              <a:buNone/>
            </a:pPr>
            <a:endParaRPr lang="en-US" altLang="en-US" dirty="0" smtClean="0"/>
          </a:p>
          <a:p>
            <a:pPr>
              <a:buNone/>
            </a:pPr>
            <a:endParaRPr lang="en-US" dirty="0"/>
          </a:p>
        </p:txBody>
      </p:sp>
      <p:pic>
        <p:nvPicPr>
          <p:cNvPr id="4" name="Picture 3" descr="batty_8_ezr.jpg"/>
          <p:cNvPicPr>
            <a:picLocks noChangeAspect="1"/>
          </p:cNvPicPr>
          <p:nvPr/>
        </p:nvPicPr>
        <p:blipFill>
          <a:blip r:embed="rId2" cstate="print"/>
          <a:stretch>
            <a:fillRect/>
          </a:stretch>
        </p:blipFill>
        <p:spPr>
          <a:xfrm>
            <a:off x="8077199" y="1503598"/>
            <a:ext cx="2590801" cy="336600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257801"/>
            <a:ext cx="4717961" cy="830997"/>
          </a:xfrm>
          <a:prstGeom prst="rect">
            <a:avLst/>
          </a:prstGeom>
          <a:solidFill>
            <a:schemeClr val="bg1"/>
          </a:solidFill>
          <a:ln>
            <a:solidFill>
              <a:schemeClr val="tx1">
                <a:alpha val="0"/>
              </a:schemeClr>
            </a:solidFill>
          </a:ln>
        </p:spPr>
        <p:txBody>
          <a:bodyPr wrap="square" rtlCol="0">
            <a:spAutoFit/>
          </a:bodyPr>
          <a:lstStyle/>
          <a:p>
            <a:r>
              <a:rPr lang="en-US" dirty="0">
                <a:solidFill>
                  <a:schemeClr val="accent2"/>
                </a:solidFill>
              </a:rPr>
              <a:t>For Information on obtaining these materials see iteenchallenge.org</a:t>
            </a:r>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Personal Application Activity</a:t>
            </a:r>
            <a:endParaRPr lang="en-US" dirty="0">
              <a:latin typeface="Arial Black" pitchFamily="34" charset="0"/>
            </a:endParaRPr>
          </a:p>
        </p:txBody>
      </p:sp>
      <p:sp>
        <p:nvSpPr>
          <p:cNvPr id="3" name="Text Placeholder 2"/>
          <p:cNvSpPr>
            <a:spLocks noGrp="1"/>
          </p:cNvSpPr>
          <p:nvPr>
            <p:ph type="body" sz="half" idx="1"/>
          </p:nvPr>
        </p:nvSpPr>
        <p:spPr>
          <a:xfrm>
            <a:off x="1676400" y="1828800"/>
            <a:ext cx="5410200" cy="4800600"/>
          </a:xfrm>
        </p:spPr>
        <p:txBody>
          <a:bodyPr/>
          <a:lstStyle/>
          <a:p>
            <a:pPr>
              <a:buClr>
                <a:schemeClr val="tx2"/>
              </a:buClr>
              <a:buFont typeface="Wingdings" pitchFamily="2" charset="2"/>
              <a:buChar char="q"/>
            </a:pPr>
            <a:r>
              <a:rPr lang="en-US" sz="2400" dirty="0">
                <a:solidFill>
                  <a:schemeClr val="tx2"/>
                </a:solidFill>
              </a:rPr>
              <a:t>Write a prayer to God:</a:t>
            </a:r>
          </a:p>
          <a:p>
            <a:pPr lvl="1">
              <a:buClr>
                <a:schemeClr val="tx2"/>
              </a:buClr>
              <a:buFont typeface="Wingdings" pitchFamily="2" charset="2"/>
              <a:buChar char="q"/>
            </a:pPr>
            <a:r>
              <a:rPr lang="en-US" sz="2000" dirty="0">
                <a:solidFill>
                  <a:schemeClr val="tx2"/>
                </a:solidFill>
              </a:rPr>
              <a:t>Thank Him for being a loving leader</a:t>
            </a:r>
          </a:p>
          <a:p>
            <a:pPr lvl="1">
              <a:buClr>
                <a:schemeClr val="tx2"/>
              </a:buClr>
              <a:buFont typeface="Wingdings" pitchFamily="2" charset="2"/>
              <a:buChar char="q"/>
            </a:pPr>
            <a:r>
              <a:rPr lang="en-US" sz="2000" dirty="0">
                <a:solidFill>
                  <a:schemeClr val="tx2"/>
                </a:solidFill>
              </a:rPr>
              <a:t>Express your love and desire to obey God and His laws</a:t>
            </a:r>
          </a:p>
          <a:p>
            <a:pPr lvl="1">
              <a:buClr>
                <a:schemeClr val="tx2"/>
              </a:buClr>
              <a:buFont typeface="Wingdings" pitchFamily="2" charset="2"/>
              <a:buChar char="q"/>
            </a:pPr>
            <a:r>
              <a:rPr lang="en-US" sz="2000" dirty="0">
                <a:solidFill>
                  <a:schemeClr val="tx2"/>
                </a:solidFill>
              </a:rPr>
              <a:t>Talk to God about your motives for obeying Him.</a:t>
            </a:r>
          </a:p>
          <a:p>
            <a:pPr>
              <a:buClr>
                <a:schemeClr val="tx2"/>
              </a:buClr>
              <a:buFont typeface="Wingdings" pitchFamily="2" charset="2"/>
              <a:buChar char="q"/>
            </a:pPr>
            <a:r>
              <a:rPr lang="en-US" sz="2400" dirty="0">
                <a:solidFill>
                  <a:schemeClr val="tx2"/>
                </a:solidFill>
              </a:rPr>
              <a:t>Pair off and read your prayer to a partner</a:t>
            </a:r>
          </a:p>
          <a:p>
            <a:pPr>
              <a:buClr>
                <a:schemeClr val="tx2"/>
              </a:buClr>
              <a:buFont typeface="Wingdings" pitchFamily="2" charset="2"/>
              <a:buChar char="q"/>
            </a:pPr>
            <a:r>
              <a:rPr lang="en-US" sz="2400" dirty="0">
                <a:solidFill>
                  <a:schemeClr val="tx2"/>
                </a:solidFill>
              </a:rPr>
              <a:t>Look for ways to express your love and obedience</a:t>
            </a:r>
          </a:p>
          <a:p>
            <a:pPr>
              <a:buClr>
                <a:schemeClr val="tx2"/>
              </a:buClr>
              <a:buFont typeface="Wingdings" pitchFamily="2" charset="2"/>
              <a:buChar char="q"/>
            </a:pPr>
            <a:r>
              <a:rPr lang="en-US" sz="2400" dirty="0">
                <a:solidFill>
                  <a:schemeClr val="tx2"/>
                </a:solidFill>
              </a:rPr>
              <a:t>Explain how Study Guide Project 1 fits in with this.</a:t>
            </a:r>
          </a:p>
        </p:txBody>
      </p:sp>
      <p:pic>
        <p:nvPicPr>
          <p:cNvPr id="117762" name="Picture 2" descr="http://cache3.asset-cache.net/xd/464396570.jpg?v=1&amp;c=IWSAsset&amp;k=2&amp;d=62CA815BFB1CE480771667DB5F570F584E7679DD01108BC60FFDB8D92376FBE8AD92CC61A0D8A471"/>
          <p:cNvPicPr>
            <a:picLocks noChangeAspect="1" noChangeArrowheads="1"/>
          </p:cNvPicPr>
          <p:nvPr/>
        </p:nvPicPr>
        <p:blipFill>
          <a:blip r:embed="rId3" cstate="print"/>
          <a:srcRect/>
          <a:stretch>
            <a:fillRect/>
          </a:stretch>
        </p:blipFill>
        <p:spPr bwMode="auto">
          <a:xfrm>
            <a:off x="7086600" y="3913909"/>
            <a:ext cx="3810000" cy="2597727"/>
          </a:xfrm>
          <a:prstGeom prst="rect">
            <a:avLst/>
          </a:prstGeom>
          <a:noFill/>
        </p:spPr>
      </p:pic>
      <p:pic>
        <p:nvPicPr>
          <p:cNvPr id="117764" name="Picture 4" descr="http://pad1.whstatic.com/images/thumb/a/a9/Write-a-Prayer-Letter-to-God-Step-1.jpg/728px-Write-a-Prayer-Letter-to-God-Step-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1371600"/>
            <a:ext cx="3810000" cy="242454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smtClean="0">
                <a:latin typeface="+mn-lt"/>
              </a:rPr>
              <a:t>Chapter 2</a:t>
            </a:r>
            <a:br>
              <a:rPr lang="en-US" b="1" dirty="0" smtClean="0">
                <a:latin typeface="+mn-lt"/>
              </a:rPr>
            </a:br>
            <a:r>
              <a:rPr lang="en-US" b="1" dirty="0" smtClean="0">
                <a:latin typeface="+mn-lt"/>
              </a:rPr>
              <a:t/>
            </a:r>
            <a:br>
              <a:rPr lang="en-US" b="1" dirty="0" smtClean="0">
                <a:latin typeface="+mn-lt"/>
              </a:rPr>
            </a:br>
            <a:r>
              <a:rPr lang="en-US" sz="5000" b="1" dirty="0">
                <a:latin typeface="Arial Black" pitchFamily="34" charset="0"/>
              </a:rPr>
              <a:t>Attitude and</a:t>
            </a:r>
            <a:br>
              <a:rPr lang="en-US" sz="5000" b="1" dirty="0">
                <a:latin typeface="Arial Black" pitchFamily="34" charset="0"/>
              </a:rPr>
            </a:br>
            <a:r>
              <a:rPr lang="en-US" sz="5000" b="1" dirty="0">
                <a:latin typeface="Arial Black" pitchFamily="34" charset="0"/>
              </a:rPr>
              <a:t>Obedience</a:t>
            </a:r>
            <a:r>
              <a:rPr lang="en-US" b="1" dirty="0" smtClean="0">
                <a:latin typeface="+mn-lt"/>
              </a:rPr>
              <a:t/>
            </a:r>
            <a:br>
              <a:rPr lang="en-US" b="1" dirty="0" smtClean="0">
                <a:latin typeface="+mn-lt"/>
              </a:rPr>
            </a:br>
            <a:endParaRPr lang="en-US" b="1" dirty="0">
              <a:latin typeface="+mn-lt"/>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Attitude and Obedience</a:t>
            </a:r>
            <a:endParaRPr lang="en-US" sz="5000" dirty="0"/>
          </a:p>
        </p:txBody>
      </p:sp>
      <p:sp>
        <p:nvSpPr>
          <p:cNvPr id="3" name="Text Placeholder 2"/>
          <p:cNvSpPr>
            <a:spLocks noGrp="1"/>
          </p:cNvSpPr>
          <p:nvPr>
            <p:ph type="body" sz="half" idx="1"/>
          </p:nvPr>
        </p:nvSpPr>
        <p:spPr>
          <a:xfrm>
            <a:off x="2697163" y="1905000"/>
            <a:ext cx="7818437" cy="4419600"/>
          </a:xfrm>
        </p:spPr>
        <p:txBody>
          <a:bodyPr/>
          <a:lstStyle/>
          <a:p>
            <a:pPr>
              <a:buClr>
                <a:schemeClr val="tx2"/>
              </a:buClr>
              <a:buFont typeface="Arial" pitchFamily="34" charset="0"/>
              <a:buChar char="•"/>
            </a:pPr>
            <a:r>
              <a:rPr lang="en-US" b="1" dirty="0" smtClean="0">
                <a:solidFill>
                  <a:schemeClr val="tx2"/>
                </a:solidFill>
              </a:rPr>
              <a:t>Key Biblical Truths</a:t>
            </a:r>
          </a:p>
          <a:p>
            <a:pPr>
              <a:spcBef>
                <a:spcPts val="400"/>
              </a:spcBef>
              <a:buClr>
                <a:schemeClr val="tx2"/>
              </a:buClr>
              <a:buNone/>
            </a:pPr>
            <a:r>
              <a:rPr lang="en-US" sz="2800" dirty="0">
                <a:solidFill>
                  <a:schemeClr val="tx2"/>
                </a:solidFill>
              </a:rPr>
              <a:t>	Christians need to develop obedient attitudes to use when obeying God and His laws. </a:t>
            </a:r>
          </a:p>
          <a:p>
            <a:pPr>
              <a:spcBef>
                <a:spcPts val="400"/>
              </a:spcBef>
              <a:buClr>
                <a:schemeClr val="tx2"/>
              </a:buClr>
              <a:buNone/>
            </a:pPr>
            <a:endParaRPr lang="en-US" sz="1600" dirty="0">
              <a:solidFill>
                <a:schemeClr val="tx2"/>
              </a:solidFill>
            </a:endParaRPr>
          </a:p>
          <a:p>
            <a:pPr>
              <a:spcBef>
                <a:spcPts val="1200"/>
              </a:spcBef>
              <a:buClr>
                <a:schemeClr val="tx2"/>
              </a:buClr>
              <a:buFont typeface="Arial" pitchFamily="34" charset="0"/>
              <a:buChar char="•"/>
            </a:pPr>
            <a:r>
              <a:rPr lang="en-US" b="1" dirty="0" smtClean="0">
                <a:solidFill>
                  <a:schemeClr val="tx2"/>
                </a:solidFill>
              </a:rPr>
              <a:t>Key Verse</a:t>
            </a:r>
          </a:p>
          <a:p>
            <a:pPr>
              <a:spcBef>
                <a:spcPts val="400"/>
              </a:spcBef>
              <a:buClr>
                <a:schemeClr val="tx2"/>
              </a:buClr>
              <a:buNone/>
            </a:pPr>
            <a:r>
              <a:rPr lang="en-US" sz="2800" b="1" dirty="0">
                <a:solidFill>
                  <a:schemeClr val="tx2"/>
                </a:solidFill>
              </a:rPr>
              <a:t>	</a:t>
            </a:r>
            <a:r>
              <a:rPr lang="en-US" sz="2800" dirty="0">
                <a:solidFill>
                  <a:schemeClr val="tx2"/>
                </a:solidFill>
              </a:rPr>
              <a:t>Your attitude should be the kind that was shown us by Jesus Christ</a:t>
            </a:r>
            <a:r>
              <a:rPr lang="en-US" sz="2800" dirty="0"/>
              <a:t>. </a:t>
            </a:r>
          </a:p>
          <a:p>
            <a:pPr>
              <a:spcBef>
                <a:spcPts val="400"/>
              </a:spcBef>
              <a:buClr>
                <a:schemeClr val="tx2"/>
              </a:buClr>
              <a:buNone/>
            </a:pPr>
            <a:r>
              <a:rPr lang="en-US" sz="2800" dirty="0">
                <a:solidFill>
                  <a:schemeClr val="tx2"/>
                </a:solidFill>
              </a:rPr>
              <a:t>	Philippians 2:5 </a:t>
            </a:r>
            <a:r>
              <a:rPr lang="en-US" sz="2400" dirty="0">
                <a:solidFill>
                  <a:schemeClr val="tx2"/>
                </a:solidFill>
              </a:rPr>
              <a:t>(The Living Bible)</a:t>
            </a:r>
            <a:r>
              <a:rPr lang="en-US" sz="2400" dirty="0"/>
              <a:t> </a:t>
            </a:r>
            <a:endParaRPr lang="en-US" sz="2400" dirty="0">
              <a:solidFill>
                <a:schemeClr val="tx2"/>
              </a:solidFill>
            </a:endParaRPr>
          </a:p>
          <a:p>
            <a:pPr>
              <a:spcBef>
                <a:spcPts val="400"/>
              </a:spcBef>
              <a:buClr>
                <a:schemeClr val="tx2"/>
              </a:buClr>
              <a:buNone/>
            </a:pPr>
            <a:r>
              <a:rPr lang="en-US" sz="2800" b="1" dirty="0">
                <a:solidFill>
                  <a:schemeClr val="tx2"/>
                </a:solidFill>
              </a:rPr>
              <a:t>	</a:t>
            </a:r>
            <a:endParaRPr lang="en-US" sz="2400" b="1" dirty="0">
              <a:solidFill>
                <a:schemeClr val="tx2"/>
              </a:solidFill>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Attitude and Obedience</a:t>
            </a:r>
            <a:endParaRPr lang="en-US" sz="5000" dirty="0"/>
          </a:p>
        </p:txBody>
      </p:sp>
      <p:sp>
        <p:nvSpPr>
          <p:cNvPr id="3" name="Text Placeholder 2"/>
          <p:cNvSpPr>
            <a:spLocks noGrp="1"/>
          </p:cNvSpPr>
          <p:nvPr>
            <p:ph type="body" sz="half" idx="1"/>
          </p:nvPr>
        </p:nvSpPr>
        <p:spPr>
          <a:xfrm>
            <a:off x="2743200" y="2057400"/>
            <a:ext cx="7467600" cy="1752600"/>
          </a:xfrm>
        </p:spPr>
        <p:txBody>
          <a:bodyPr/>
          <a:lstStyle/>
          <a:p>
            <a:pPr algn="ctr">
              <a:spcBef>
                <a:spcPts val="400"/>
              </a:spcBef>
              <a:buClr>
                <a:schemeClr val="tx2"/>
              </a:buClr>
              <a:buNone/>
            </a:pPr>
            <a:r>
              <a:rPr lang="en-US" sz="4400" b="1" i="1" dirty="0">
                <a:solidFill>
                  <a:schemeClr val="tx2"/>
                </a:solidFill>
              </a:rPr>
              <a:t>“My motive in obeying God…”	</a:t>
            </a: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06711" y="3505200"/>
            <a:ext cx="4292978" cy="284857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Attitude and Obedience</a:t>
            </a:r>
            <a:endParaRPr lang="en-US" sz="5000" dirty="0"/>
          </a:p>
        </p:txBody>
      </p:sp>
      <p:sp>
        <p:nvSpPr>
          <p:cNvPr id="3" name="Text Placeholder 2"/>
          <p:cNvSpPr>
            <a:spLocks noGrp="1"/>
          </p:cNvSpPr>
          <p:nvPr>
            <p:ph type="body" sz="half" idx="1"/>
          </p:nvPr>
        </p:nvSpPr>
        <p:spPr>
          <a:xfrm>
            <a:off x="2743200" y="2057400"/>
            <a:ext cx="7467600" cy="838200"/>
          </a:xfrm>
        </p:spPr>
        <p:txBody>
          <a:bodyPr/>
          <a:lstStyle/>
          <a:p>
            <a:pPr algn="ctr">
              <a:spcBef>
                <a:spcPts val="400"/>
              </a:spcBef>
              <a:buClr>
                <a:schemeClr val="tx2"/>
              </a:buClr>
              <a:buNone/>
            </a:pPr>
            <a:r>
              <a:rPr lang="en-US" sz="4400" b="1" dirty="0">
                <a:solidFill>
                  <a:schemeClr val="tx2"/>
                </a:solidFill>
              </a:rPr>
              <a:t>Motives and Attitudes</a:t>
            </a:r>
            <a:r>
              <a:rPr lang="en-US" sz="4400" b="1" i="1" dirty="0">
                <a:solidFill>
                  <a:schemeClr val="tx2"/>
                </a:solidFill>
              </a:rPr>
              <a:t>	</a:t>
            </a: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906" name="Picture 2" descr="http://www.coremedicalgroup.com/media/2738/SuccessFailure_435x289.jpg"/>
          <p:cNvPicPr>
            <a:picLocks noChangeAspect="1" noChangeArrowheads="1"/>
          </p:cNvPicPr>
          <p:nvPr/>
        </p:nvPicPr>
        <p:blipFill>
          <a:blip r:embed="rId3" cstate="print"/>
          <a:srcRect/>
          <a:stretch>
            <a:fillRect/>
          </a:stretch>
        </p:blipFill>
        <p:spPr bwMode="auto">
          <a:xfrm>
            <a:off x="3352800" y="3048001"/>
            <a:ext cx="6172200" cy="27527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990600"/>
          </a:xfrm>
        </p:spPr>
        <p:txBody>
          <a:bodyPr/>
          <a:lstStyle/>
          <a:p>
            <a:pPr algn="ctr"/>
            <a:r>
              <a:rPr lang="en-US" dirty="0" smtClean="0">
                <a:latin typeface="Arial Black" pitchFamily="34" charset="0"/>
              </a:rPr>
              <a:t>What is an </a:t>
            </a:r>
            <a:r>
              <a:rPr lang="en-US" u="sng" dirty="0" smtClean="0">
                <a:latin typeface="Arial Black" pitchFamily="34" charset="0"/>
              </a:rPr>
              <a:t>attitude</a:t>
            </a:r>
            <a:r>
              <a:rPr lang="en-US" dirty="0" smtClean="0">
                <a:latin typeface="Arial Black" pitchFamily="34" charset="0"/>
              </a:rPr>
              <a:t>?</a:t>
            </a:r>
            <a:endParaRPr lang="en-US" dirty="0">
              <a:latin typeface="Arial Black" pitchFamily="34" charset="0"/>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7" descr="attitude"/>
          <p:cNvPicPr>
            <a:picLocks noGrp="1" noChangeAspect="1" noChangeArrowheads="1"/>
          </p:cNvPicPr>
          <p:nvPr>
            <p:ph type="clipArt" sz="half" idx="1"/>
          </p:nvPr>
        </p:nvPicPr>
        <p:blipFill>
          <a:blip r:embed="rId3" cstate="print"/>
          <a:srcRect/>
          <a:stretch>
            <a:fillRect/>
          </a:stretch>
        </p:blipFill>
        <p:spPr>
          <a:xfrm>
            <a:off x="2514600" y="1524000"/>
            <a:ext cx="3810000" cy="4540250"/>
          </a:xfrm>
          <a:noFill/>
        </p:spPr>
      </p:pic>
      <p:sp>
        <p:nvSpPr>
          <p:cNvPr id="8" name="Text Placeholder 7"/>
          <p:cNvSpPr>
            <a:spLocks noGrp="1"/>
          </p:cNvSpPr>
          <p:nvPr>
            <p:ph type="body" sz="half" idx="1"/>
          </p:nvPr>
        </p:nvSpPr>
        <p:spPr>
          <a:xfrm>
            <a:off x="6477000" y="1143000"/>
            <a:ext cx="3810000" cy="5715000"/>
          </a:xfrm>
        </p:spPr>
        <p:txBody>
          <a:bodyPr/>
          <a:lstStyle/>
          <a:p>
            <a:pPr marL="533400" indent="-533400" eaLnBrk="1" hangingPunct="1">
              <a:spcBef>
                <a:spcPts val="200"/>
              </a:spcBef>
              <a:buClr>
                <a:schemeClr val="tx2"/>
              </a:buClr>
              <a:buFontTx/>
              <a:buAutoNum type="arabicPeriod"/>
            </a:pPr>
            <a:r>
              <a:rPr lang="en-US" sz="2800" dirty="0">
                <a:solidFill>
                  <a:schemeClr val="tx2"/>
                </a:solidFill>
              </a:rPr>
              <a:t>A pattern of thinking.</a:t>
            </a:r>
          </a:p>
          <a:p>
            <a:pPr marL="533400" indent="-533400" eaLnBrk="1" hangingPunct="1">
              <a:spcBef>
                <a:spcPts val="200"/>
              </a:spcBef>
              <a:buClr>
                <a:schemeClr val="tx2"/>
              </a:buClr>
              <a:buFontTx/>
              <a:buAutoNum type="arabicPeriod"/>
            </a:pPr>
            <a:r>
              <a:rPr lang="en-US" sz="2800" dirty="0">
                <a:solidFill>
                  <a:schemeClr val="tx2"/>
                </a:solidFill>
              </a:rPr>
              <a:t>An opinion.</a:t>
            </a:r>
          </a:p>
          <a:p>
            <a:pPr marL="533400" indent="-533400" eaLnBrk="1" hangingPunct="1">
              <a:spcBef>
                <a:spcPts val="200"/>
              </a:spcBef>
              <a:buClr>
                <a:schemeClr val="tx2"/>
              </a:buClr>
              <a:buFontTx/>
              <a:buAutoNum type="arabicPeriod"/>
            </a:pPr>
            <a:r>
              <a:rPr lang="en-US" sz="2800" dirty="0">
                <a:solidFill>
                  <a:schemeClr val="tx2"/>
                </a:solidFill>
              </a:rPr>
              <a:t>The way you think.</a:t>
            </a:r>
          </a:p>
          <a:p>
            <a:pPr marL="533400" indent="-533400" eaLnBrk="1" hangingPunct="1">
              <a:spcBef>
                <a:spcPts val="200"/>
              </a:spcBef>
              <a:buClr>
                <a:schemeClr val="tx2"/>
              </a:buClr>
              <a:buFontTx/>
              <a:buAutoNum type="arabicPeriod"/>
            </a:pPr>
            <a:r>
              <a:rPr lang="en-US" sz="2800" dirty="0">
                <a:solidFill>
                  <a:schemeClr val="tx2"/>
                </a:solidFill>
              </a:rPr>
              <a:t>A habit of thinking.</a:t>
            </a:r>
          </a:p>
          <a:p>
            <a:pPr marL="533400" indent="-533400" eaLnBrk="1" hangingPunct="1">
              <a:spcBef>
                <a:spcPts val="200"/>
              </a:spcBef>
              <a:buClr>
                <a:schemeClr val="tx2"/>
              </a:buClr>
              <a:buFontTx/>
              <a:buAutoNum type="arabicPeriod"/>
            </a:pPr>
            <a:r>
              <a:rPr lang="en-US" sz="2800" dirty="0">
                <a:solidFill>
                  <a:schemeClr val="tx2"/>
                </a:solidFill>
              </a:rPr>
              <a:t>A point of view.</a:t>
            </a:r>
          </a:p>
          <a:p>
            <a:pPr marL="533400" indent="-533400" eaLnBrk="1" hangingPunct="1">
              <a:spcBef>
                <a:spcPts val="200"/>
              </a:spcBef>
              <a:buClr>
                <a:schemeClr val="tx2"/>
              </a:buClr>
              <a:buFontTx/>
              <a:buAutoNum type="arabicPeriod"/>
            </a:pPr>
            <a:r>
              <a:rPr lang="en-US" sz="2800" dirty="0">
                <a:solidFill>
                  <a:schemeClr val="tx2"/>
                </a:solidFill>
              </a:rPr>
              <a:t>Thoughts I have learned.</a:t>
            </a:r>
          </a:p>
          <a:p>
            <a:pPr marL="533400" indent="-533400" eaLnBrk="1" hangingPunct="1">
              <a:spcBef>
                <a:spcPts val="200"/>
              </a:spcBef>
              <a:buClr>
                <a:schemeClr val="tx2"/>
              </a:buClr>
              <a:buFontTx/>
              <a:buAutoNum type="arabicPeriod"/>
            </a:pPr>
            <a:r>
              <a:rPr lang="en-US" sz="2800" dirty="0">
                <a:solidFill>
                  <a:schemeClr val="tx2"/>
                </a:solidFill>
              </a:rPr>
              <a:t>A mental position with regard to a fact or state</a:t>
            </a:r>
            <a:r>
              <a:rPr lang="en-US" sz="1600" dirty="0">
                <a:solidFill>
                  <a:schemeClr val="tx2"/>
                </a:solidFill>
              </a:rPr>
              <a:t> (Webster’s Seventh New Collegiate Dictionary</a:t>
            </a:r>
            <a:r>
              <a:rPr lang="en-US" sz="1600" dirty="0">
                <a:solidFill>
                  <a:schemeClr val="bg1"/>
                </a:solidFill>
              </a:rPr>
              <a:t>) </a:t>
            </a:r>
          </a:p>
          <a:p>
            <a:pPr marL="533400" indent="-533400" eaLnBrk="1" hangingPunct="1">
              <a:buFontTx/>
              <a:buAutoNum type="arabicPeriod"/>
            </a:pPr>
            <a:endParaRPr 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97163" y="457200"/>
            <a:ext cx="7772400" cy="2057400"/>
          </a:xfrm>
        </p:spPr>
        <p:txBody>
          <a:bodyPr/>
          <a:lstStyle/>
          <a:p>
            <a:pPr algn="ctr" eaLnBrk="1" hangingPunct="1"/>
            <a:r>
              <a:rPr lang="en-US" altLang="en-US" dirty="0" smtClean="0">
                <a:latin typeface="Arial Black" pitchFamily="34" charset="0"/>
              </a:rPr>
              <a:t>A. Check for Attitudes that Make it Easy to Disobey God</a:t>
            </a:r>
          </a:p>
        </p:txBody>
      </p:sp>
      <p:sp>
        <p:nvSpPr>
          <p:cNvPr id="8195" name="Rectangle 3"/>
          <p:cNvSpPr>
            <a:spLocks noGrp="1" noChangeArrowheads="1"/>
          </p:cNvSpPr>
          <p:nvPr>
            <p:ph type="body" idx="1"/>
          </p:nvPr>
        </p:nvSpPr>
        <p:spPr>
          <a:xfrm>
            <a:off x="2667000" y="2743200"/>
            <a:ext cx="7772400" cy="3810000"/>
          </a:xfrm>
        </p:spPr>
        <p:txBody>
          <a:bodyPr/>
          <a:lstStyle/>
          <a:p>
            <a:pPr lvl="4" eaLnBrk="1" hangingPunct="1">
              <a:buFontTx/>
              <a:buNone/>
            </a:pPr>
            <a:r>
              <a:rPr lang="en-US" altLang="en-US" sz="3200" dirty="0"/>
              <a:t>Condemning attitude</a:t>
            </a:r>
          </a:p>
          <a:p>
            <a:pPr lvl="4" eaLnBrk="1" hangingPunct="1">
              <a:buFontTx/>
              <a:buNone/>
            </a:pPr>
            <a:r>
              <a:rPr lang="en-US" altLang="en-US" sz="3200" dirty="0"/>
              <a:t>Rebellious attitude</a:t>
            </a:r>
          </a:p>
          <a:p>
            <a:pPr lvl="4" eaLnBrk="1" hangingPunct="1">
              <a:buFontTx/>
              <a:buNone/>
            </a:pPr>
            <a:r>
              <a:rPr lang="en-US" altLang="en-US" sz="3200" dirty="0"/>
              <a:t>Ungrateful attitude</a:t>
            </a:r>
          </a:p>
          <a:p>
            <a:pPr lvl="4" eaLnBrk="1" hangingPunct="1">
              <a:buFontTx/>
              <a:buNone/>
            </a:pPr>
            <a:r>
              <a:rPr lang="en-US" altLang="en-US" sz="3200" dirty="0"/>
              <a:t>Lazy attitude</a:t>
            </a:r>
          </a:p>
          <a:p>
            <a:pPr lvl="4" eaLnBrk="1" hangingPunct="1">
              <a:buFontTx/>
              <a:buNone/>
            </a:pPr>
            <a:r>
              <a:rPr lang="en-US" altLang="en-US" sz="3200" dirty="0"/>
              <a:t>Resentful attitude</a:t>
            </a:r>
          </a:p>
          <a:p>
            <a:pPr lvl="4" eaLnBrk="1" hangingPunct="1">
              <a:buFontTx/>
              <a:buNone/>
            </a:pPr>
            <a:r>
              <a:rPr lang="en-US" altLang="en-US" sz="3200" dirty="0"/>
              <a:t>Stubborn attitude</a:t>
            </a:r>
          </a:p>
          <a:p>
            <a:pPr lvl="4" eaLnBrk="1" hangingPunct="1">
              <a:buFontTx/>
              <a:buNone/>
            </a:pPr>
            <a:endParaRPr lang="en-US" altLang="en-US" sz="3200" dirty="0"/>
          </a:p>
          <a:p>
            <a:pPr lvl="4" eaLnBrk="1" hangingPunct="1">
              <a:buFontTx/>
              <a:buNone/>
            </a:pPr>
            <a:endParaRPr lang="en-US" altLang="en-US" sz="3200" dirty="0"/>
          </a:p>
        </p:txBody>
      </p:sp>
      <p:pic>
        <p:nvPicPr>
          <p:cNvPr id="8196" name="Picture 5" descr="C:\WINDOWS\Application Data\Microsoft\Media Catalog\Downloaded Clips\cl45\j017262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24200" y="2667000"/>
            <a:ext cx="15430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WINDOWS\Application Data\Microsoft\Media Catalog\Downloaded Clips\cl45\j017262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24200" y="3810000"/>
            <a:ext cx="15430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C:\WINDOWS\Application Data\Microsoft\Media Catalog\Downloaded Clips\cl45\j017262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24200" y="4953000"/>
            <a:ext cx="15430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97163" y="457200"/>
            <a:ext cx="7772400" cy="2057400"/>
          </a:xfrm>
        </p:spPr>
        <p:txBody>
          <a:bodyPr/>
          <a:lstStyle/>
          <a:p>
            <a:pPr algn="ctr" eaLnBrk="1" hangingPunct="1"/>
            <a:r>
              <a:rPr lang="en-US" altLang="en-US" dirty="0" smtClean="0">
                <a:latin typeface="Arial Black" pitchFamily="34" charset="0"/>
              </a:rPr>
              <a:t>B. Develop obedient attitudes</a:t>
            </a:r>
          </a:p>
        </p:txBody>
      </p:sp>
      <p:sp>
        <p:nvSpPr>
          <p:cNvPr id="7" name="Rectangle 6"/>
          <p:cNvSpPr/>
          <p:nvPr/>
        </p:nvSpPr>
        <p:spPr>
          <a:xfrm>
            <a:off x="6400800" y="2590800"/>
            <a:ext cx="3810000" cy="2831544"/>
          </a:xfrm>
          <a:prstGeom prst="rect">
            <a:avLst/>
          </a:prstGeom>
        </p:spPr>
        <p:txBody>
          <a:bodyPr wrap="square">
            <a:spAutoFit/>
          </a:bodyPr>
          <a:lstStyle/>
          <a:p>
            <a:pPr marL="457200" indent="-457200">
              <a:spcBef>
                <a:spcPts val="2000"/>
              </a:spcBef>
              <a:buAutoNum type="arabicPeriod"/>
            </a:pPr>
            <a:r>
              <a:rPr lang="fr-FR" sz="3200" dirty="0">
                <a:solidFill>
                  <a:schemeClr val="tx2"/>
                </a:solidFill>
              </a:rPr>
              <a:t>Reverent attitude </a:t>
            </a:r>
          </a:p>
          <a:p>
            <a:pPr marL="457200" indent="-457200">
              <a:spcBef>
                <a:spcPts val="2000"/>
              </a:spcBef>
              <a:buAutoNum type="arabicPeriod"/>
            </a:pPr>
            <a:r>
              <a:rPr lang="fr-FR" sz="3200" dirty="0">
                <a:solidFill>
                  <a:schemeClr val="tx2"/>
                </a:solidFill>
              </a:rPr>
              <a:t>Servant attitude </a:t>
            </a:r>
          </a:p>
          <a:p>
            <a:pPr marL="457200" indent="-457200">
              <a:spcBef>
                <a:spcPts val="2000"/>
              </a:spcBef>
              <a:buAutoNum type="arabicPeriod"/>
            </a:pPr>
            <a:r>
              <a:rPr lang="fr-FR" sz="3200" dirty="0">
                <a:solidFill>
                  <a:schemeClr val="tx2"/>
                </a:solidFill>
              </a:rPr>
              <a:t>Grateful attitude </a:t>
            </a:r>
          </a:p>
          <a:p>
            <a:pPr marL="457200" indent="-457200">
              <a:spcBef>
                <a:spcPts val="2000"/>
              </a:spcBef>
              <a:buAutoNum type="arabicPeriod"/>
            </a:pPr>
            <a:r>
              <a:rPr lang="fr-FR" sz="3200" dirty="0">
                <a:solidFill>
                  <a:schemeClr val="tx2"/>
                </a:solidFill>
              </a:rPr>
              <a:t>Quiet attitude </a:t>
            </a:r>
            <a:endParaRPr lang="en-US" sz="3200" dirty="0">
              <a:solidFill>
                <a:schemeClr val="tx2"/>
              </a:solidFill>
            </a:endParaRPr>
          </a:p>
        </p:txBody>
      </p:sp>
      <p:sp>
        <p:nvSpPr>
          <p:cNvPr id="125954" name="AutoShape 2" descr="https://www.lds.org/youth/bc/youth/learn/ss/prophets-revelation/reverent/images/prophets-how-does-reverence-help.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5956" name="AutoShape 4" descr="https://www.lds.org/youth/bc/youth/learn/ss/prophets-revelation/reverent/images/prophets-how-does-reverence-help.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5958" name="AutoShape 6" descr="https://www.lds.org/youth/bc/youth/learn/ss/prophets-revelation/reverent/images/prophets-how-does-reverence-help.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teenager praying.jpg"/>
          <p:cNvPicPr>
            <a:picLocks noChangeAspect="1"/>
          </p:cNvPicPr>
          <p:nvPr/>
        </p:nvPicPr>
        <p:blipFill>
          <a:blip r:embed="rId2" cstate="print"/>
          <a:stretch>
            <a:fillRect/>
          </a:stretch>
        </p:blipFill>
        <p:spPr>
          <a:xfrm>
            <a:off x="2667000" y="2743200"/>
            <a:ext cx="3200400" cy="2667000"/>
          </a:xfrm>
          <a:prstGeom prst="rect">
            <a:avLst/>
          </a:prstGeom>
        </p:spPr>
      </p:pic>
      <p:sp>
        <p:nvSpPr>
          <p:cNvPr id="13" name="TextBox 12"/>
          <p:cNvSpPr txBox="1"/>
          <p:nvPr/>
        </p:nvSpPr>
        <p:spPr>
          <a:xfrm>
            <a:off x="8825820" y="6400800"/>
            <a:ext cx="1600200" cy="230833"/>
          </a:xfrm>
          <a:prstGeom prst="rect">
            <a:avLst/>
          </a:prstGeom>
          <a:noFill/>
        </p:spPr>
        <p:txBody>
          <a:bodyPr wrap="square" rtlCol="0">
            <a:spAutoFit/>
          </a:bodyPr>
          <a:lstStyle/>
          <a:p>
            <a:r>
              <a:rPr lang="en-US" sz="900" dirty="0" smtClean="0"/>
              <a:t>Iteenchallenge.org</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Abraham’s Obedient Attitude</a:t>
            </a:r>
            <a:endParaRPr lang="en-US" dirty="0">
              <a:latin typeface="Arial Black" pitchFamily="34" charset="0"/>
            </a:endParaRPr>
          </a:p>
        </p:txBody>
      </p:sp>
      <p:sp>
        <p:nvSpPr>
          <p:cNvPr id="3" name="Content Placeholder 2"/>
          <p:cNvSpPr>
            <a:spLocks noGrp="1"/>
          </p:cNvSpPr>
          <p:nvPr>
            <p:ph idx="1"/>
          </p:nvPr>
        </p:nvSpPr>
        <p:spPr>
          <a:xfrm>
            <a:off x="2667001" y="1752600"/>
            <a:ext cx="7666037" cy="1295400"/>
          </a:xfrm>
        </p:spPr>
        <p:txBody>
          <a:bodyPr/>
          <a:lstStyle/>
          <a:p>
            <a:pPr>
              <a:buNone/>
            </a:pPr>
            <a:r>
              <a:rPr lang="en-US" dirty="0" smtClean="0">
                <a:solidFill>
                  <a:schemeClr val="tx2"/>
                </a:solidFill>
                <a:latin typeface="+mj-lt"/>
              </a:rPr>
              <a:t>Genesis 22:1-19</a:t>
            </a:r>
          </a:p>
          <a:p>
            <a:pPr>
              <a:buNone/>
            </a:pPr>
            <a:r>
              <a:rPr lang="en-US" dirty="0" smtClean="0">
                <a:solidFill>
                  <a:schemeClr val="tx2"/>
                </a:solidFill>
                <a:latin typeface="+mj-lt"/>
              </a:rPr>
              <a:t>Hebrews 11:17-19</a:t>
            </a:r>
            <a:endParaRPr lang="en-US" dirty="0">
              <a:solidFill>
                <a:schemeClr val="tx2"/>
              </a:solidFill>
              <a:latin typeface="+mj-lt"/>
            </a:endParaRPr>
          </a:p>
        </p:txBody>
      </p:sp>
      <p:sp>
        <p:nvSpPr>
          <p:cNvPr id="5" name="TextBox 4"/>
          <p:cNvSpPr txBox="1"/>
          <p:nvPr/>
        </p:nvSpPr>
        <p:spPr>
          <a:xfrm>
            <a:off x="2667000" y="3429001"/>
            <a:ext cx="3505200" cy="2062103"/>
          </a:xfrm>
          <a:prstGeom prst="rect">
            <a:avLst/>
          </a:prstGeom>
          <a:noFill/>
        </p:spPr>
        <p:txBody>
          <a:bodyPr wrap="square" rtlCol="0">
            <a:spAutoFit/>
          </a:bodyPr>
          <a:lstStyle/>
          <a:p>
            <a:pPr algn="ctr"/>
            <a:r>
              <a:rPr lang="en-US" sz="3200" dirty="0">
                <a:solidFill>
                  <a:schemeClr val="tx2"/>
                </a:solidFill>
              </a:rPr>
              <a:t>Which obedient attitudes did Abraham use in his situation?</a:t>
            </a:r>
          </a:p>
        </p:txBody>
      </p:sp>
      <p:pic>
        <p:nvPicPr>
          <p:cNvPr id="109570" name="Picture 2" descr="https://www.lds.org/bc/content/shared/content/images/gospel-library/manual/31118/31118_000_011_08.jpg"/>
          <p:cNvPicPr>
            <a:picLocks noChangeAspect="1" noChangeArrowheads="1"/>
          </p:cNvPicPr>
          <p:nvPr/>
        </p:nvPicPr>
        <p:blipFill>
          <a:blip r:embed="rId2" cstate="print"/>
          <a:srcRect/>
          <a:stretch>
            <a:fillRect/>
          </a:stretch>
        </p:blipFill>
        <p:spPr bwMode="auto">
          <a:xfrm>
            <a:off x="6781800" y="1905001"/>
            <a:ext cx="3581400" cy="4467225"/>
          </a:xfrm>
          <a:prstGeom prst="rect">
            <a:avLst/>
          </a:prstGeom>
          <a:noFill/>
        </p:spPr>
      </p:pic>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1676400"/>
          </a:xfrm>
        </p:spPr>
        <p:txBody>
          <a:bodyPr/>
          <a:lstStyle/>
          <a:p>
            <a:pPr algn="ctr"/>
            <a:r>
              <a:rPr lang="en-US" dirty="0" smtClean="0">
                <a:latin typeface="Arial Black" pitchFamily="34" charset="0"/>
              </a:rPr>
              <a:t>Expressing Obedient Attitudes</a:t>
            </a:r>
            <a:endParaRPr lang="en-US" sz="3000" dirty="0">
              <a:latin typeface="Arial Black" pitchFamily="34" charset="0"/>
            </a:endParaRPr>
          </a:p>
        </p:txBody>
      </p:sp>
      <p:sp>
        <p:nvSpPr>
          <p:cNvPr id="5" name="TextBox 4"/>
          <p:cNvSpPr txBox="1"/>
          <p:nvPr/>
        </p:nvSpPr>
        <p:spPr>
          <a:xfrm>
            <a:off x="2667000" y="2286001"/>
            <a:ext cx="4343400" cy="584775"/>
          </a:xfrm>
          <a:prstGeom prst="rect">
            <a:avLst/>
          </a:prstGeom>
          <a:noFill/>
        </p:spPr>
        <p:txBody>
          <a:bodyPr wrap="square" rtlCol="0">
            <a:spAutoFit/>
          </a:bodyPr>
          <a:lstStyle/>
          <a:p>
            <a:pPr algn="ctr"/>
            <a:endParaRPr lang="en-US" sz="3200" dirty="0">
              <a:solidFill>
                <a:schemeClr val="tx2"/>
              </a:solidFill>
            </a:endParaRPr>
          </a:p>
        </p:txBody>
      </p:sp>
      <p:sp>
        <p:nvSpPr>
          <p:cNvPr id="4" name="Rectangle 3"/>
          <p:cNvSpPr/>
          <p:nvPr/>
        </p:nvSpPr>
        <p:spPr>
          <a:xfrm>
            <a:off x="2590800" y="2459504"/>
            <a:ext cx="4114800" cy="3785652"/>
          </a:xfrm>
          <a:prstGeom prst="rect">
            <a:avLst/>
          </a:prstGeom>
        </p:spPr>
        <p:txBody>
          <a:bodyPr wrap="square">
            <a:spAutoFit/>
          </a:bodyPr>
          <a:lstStyle/>
          <a:p>
            <a:pPr algn="r"/>
            <a:r>
              <a:rPr lang="en-US" sz="3000" dirty="0">
                <a:solidFill>
                  <a:schemeClr val="tx2"/>
                </a:solidFill>
                <a:latin typeface="+mn-lt"/>
              </a:rPr>
              <a:t>  How to develop and express these attitudes.</a:t>
            </a:r>
          </a:p>
          <a:p>
            <a:pPr>
              <a:buFont typeface="Arial" pitchFamily="34" charset="0"/>
              <a:buChar char="•"/>
            </a:pPr>
            <a:endParaRPr lang="en-US" sz="3000" dirty="0">
              <a:solidFill>
                <a:schemeClr val="tx2"/>
              </a:solidFill>
              <a:latin typeface="+mn-lt"/>
            </a:endParaRPr>
          </a:p>
          <a:p>
            <a:pPr algn="r"/>
            <a:r>
              <a:rPr lang="en-US" sz="3000" dirty="0">
                <a:solidFill>
                  <a:schemeClr val="tx2"/>
                </a:solidFill>
                <a:latin typeface="+mn-lt"/>
              </a:rPr>
              <a:t>  How these attitudes  affect your relationship with God and your behavior.</a:t>
            </a:r>
          </a:p>
        </p:txBody>
      </p:sp>
      <p:pic>
        <p:nvPicPr>
          <p:cNvPr id="60418" name="Picture 2" descr="Image result for attitude images"/>
          <p:cNvPicPr>
            <a:picLocks noChangeAspect="1" noChangeArrowheads="1"/>
          </p:cNvPicPr>
          <p:nvPr/>
        </p:nvPicPr>
        <p:blipFill>
          <a:blip r:embed="rId2" cstate="print"/>
          <a:srcRect/>
          <a:stretch>
            <a:fillRect/>
          </a:stretch>
        </p:blipFill>
        <p:spPr bwMode="auto">
          <a:xfrm>
            <a:off x="6934200" y="2057400"/>
            <a:ext cx="3429000" cy="4191000"/>
          </a:xfrm>
          <a:prstGeom prst="rect">
            <a:avLst/>
          </a:prstGeom>
          <a:noFill/>
        </p:spPr>
      </p:pic>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600200" y="228600"/>
            <a:ext cx="10363200" cy="1143000"/>
          </a:xfrm>
        </p:spPr>
        <p:txBody>
          <a:bodyPr/>
          <a:lstStyle/>
          <a:p>
            <a:pPr algn="ctr" eaLnBrk="1" hangingPunct="1"/>
            <a:r>
              <a:rPr lang="en-US" altLang="en-US" sz="6000" b="1" dirty="0" smtClean="0"/>
              <a:t>Obedience to God</a:t>
            </a:r>
            <a:r>
              <a:rPr lang="en-US" altLang="en-US" dirty="0" smtClean="0"/>
              <a:t/>
            </a:r>
            <a:br>
              <a:rPr lang="en-US" altLang="en-US" dirty="0" smtClean="0"/>
            </a:br>
            <a:endParaRPr lang="en-US" altLang="en-US" dirty="0" smtClean="0"/>
          </a:p>
        </p:txBody>
      </p:sp>
      <p:sp>
        <p:nvSpPr>
          <p:cNvPr id="2" name="TextBox 1"/>
          <p:cNvSpPr txBox="1"/>
          <p:nvPr/>
        </p:nvSpPr>
        <p:spPr>
          <a:xfrm>
            <a:off x="1600200" y="1371600"/>
            <a:ext cx="10439400" cy="5176802"/>
          </a:xfrm>
          <a:prstGeom prst="rect">
            <a:avLst/>
          </a:prstGeom>
          <a:noFill/>
        </p:spPr>
        <p:txBody>
          <a:bodyPr wrap="square" rtlCol="0">
            <a:spAutoFit/>
          </a:bodyPr>
          <a:lstStyle/>
          <a:p>
            <a:pPr lvl="0" eaLnBrk="0" hangingPunct="0">
              <a:spcBef>
                <a:spcPct val="20000"/>
              </a:spcBef>
            </a:pPr>
            <a:r>
              <a:rPr lang="en-US" sz="2800" b="1" kern="0" dirty="0">
                <a:solidFill>
                  <a:srgbClr val="000000"/>
                </a:solidFill>
                <a:latin typeface="Times New Roman"/>
              </a:rPr>
              <a:t>Quizzes:   Verses to Memorize	To be done with:</a:t>
            </a:r>
          </a:p>
          <a:p>
            <a:pPr lvl="0" eaLnBrk="0" hangingPunct="0">
              <a:spcBef>
                <a:spcPct val="20000"/>
              </a:spcBef>
            </a:pPr>
            <a:r>
              <a:rPr lang="en-US" sz="2800" kern="0" dirty="0">
                <a:solidFill>
                  <a:srgbClr val="000000"/>
                </a:solidFill>
                <a:latin typeface="Times New Roman"/>
              </a:rPr>
              <a:t>1. </a:t>
            </a:r>
            <a:r>
              <a:rPr lang="en-US" sz="2800" kern="0" dirty="0" smtClean="0">
                <a:solidFill>
                  <a:srgbClr val="000000"/>
                </a:solidFill>
                <a:latin typeface="Times New Roman"/>
              </a:rPr>
              <a:t>Mark 12:30	 </a:t>
            </a:r>
            <a:r>
              <a:rPr lang="en-US" sz="2800" kern="0" dirty="0">
                <a:solidFill>
                  <a:srgbClr val="000000"/>
                </a:solidFill>
                <a:latin typeface="Times New Roman"/>
              </a:rPr>
              <a:t>		</a:t>
            </a:r>
            <a:r>
              <a:rPr lang="en-US" sz="2800" kern="0" dirty="0" smtClean="0">
                <a:solidFill>
                  <a:srgbClr val="000000"/>
                </a:solidFill>
                <a:latin typeface="Times New Roman"/>
              </a:rPr>
              <a:t>	Lesson </a:t>
            </a:r>
            <a:r>
              <a:rPr lang="en-US" sz="2800" kern="0" dirty="0">
                <a:solidFill>
                  <a:srgbClr val="000000"/>
                </a:solidFill>
                <a:latin typeface="Times New Roman"/>
              </a:rPr>
              <a:t>2</a:t>
            </a:r>
          </a:p>
          <a:p>
            <a:pPr lvl="0" eaLnBrk="0" hangingPunct="0">
              <a:spcBef>
                <a:spcPct val="20000"/>
              </a:spcBef>
            </a:pPr>
            <a:r>
              <a:rPr lang="en-US" sz="2800" kern="0" dirty="0">
                <a:solidFill>
                  <a:srgbClr val="000000"/>
                </a:solidFill>
                <a:latin typeface="Times New Roman"/>
              </a:rPr>
              <a:t>2. </a:t>
            </a:r>
            <a:r>
              <a:rPr lang="en-US" sz="2800" kern="0" dirty="0" smtClean="0">
                <a:solidFill>
                  <a:srgbClr val="000000"/>
                </a:solidFill>
                <a:latin typeface="Times New Roman"/>
              </a:rPr>
              <a:t>John 13:34-35	</a:t>
            </a:r>
            <a:r>
              <a:rPr lang="en-US" sz="2800" kern="0" dirty="0">
                <a:solidFill>
                  <a:srgbClr val="000000"/>
                </a:solidFill>
                <a:latin typeface="Times New Roman"/>
              </a:rPr>
              <a:t>		</a:t>
            </a:r>
            <a:r>
              <a:rPr lang="en-US" sz="2800" kern="0" dirty="0" smtClean="0">
                <a:solidFill>
                  <a:srgbClr val="000000"/>
                </a:solidFill>
                <a:latin typeface="Times New Roman"/>
              </a:rPr>
              <a:t>	Lesson </a:t>
            </a:r>
            <a:r>
              <a:rPr lang="en-US" sz="2800" kern="0" dirty="0">
                <a:solidFill>
                  <a:srgbClr val="000000"/>
                </a:solidFill>
                <a:latin typeface="Times New Roman"/>
              </a:rPr>
              <a:t>4 </a:t>
            </a:r>
          </a:p>
          <a:p>
            <a:pPr lvl="0" eaLnBrk="0" hangingPunct="0">
              <a:spcBef>
                <a:spcPct val="20000"/>
              </a:spcBef>
            </a:pPr>
            <a:r>
              <a:rPr lang="en-US" sz="2800" b="1" kern="0" dirty="0">
                <a:solidFill>
                  <a:srgbClr val="000000"/>
                </a:solidFill>
                <a:latin typeface="Times New Roman"/>
              </a:rPr>
              <a:t>Study Guide Projects:</a:t>
            </a:r>
          </a:p>
          <a:p>
            <a:pPr lvl="0" eaLnBrk="0" hangingPunct="0">
              <a:spcBef>
                <a:spcPct val="20000"/>
              </a:spcBef>
            </a:pPr>
            <a:r>
              <a:rPr lang="en-US" sz="2800" kern="0" dirty="0">
                <a:solidFill>
                  <a:srgbClr val="000000"/>
                </a:solidFill>
                <a:latin typeface="Times New Roman"/>
              </a:rPr>
              <a:t>     Project #    </a:t>
            </a:r>
            <a:r>
              <a:rPr lang="en-US" sz="2800" kern="0" dirty="0" smtClean="0">
                <a:solidFill>
                  <a:srgbClr val="000000"/>
                </a:solidFill>
                <a:latin typeface="Times New Roman"/>
              </a:rPr>
              <a:t>		To </a:t>
            </a:r>
            <a:r>
              <a:rPr lang="en-US" sz="2800" kern="0" dirty="0">
                <a:solidFill>
                  <a:srgbClr val="000000"/>
                </a:solidFill>
                <a:latin typeface="Times New Roman"/>
              </a:rPr>
              <a:t>be done before or with:</a:t>
            </a:r>
          </a:p>
          <a:p>
            <a:pPr lvl="0" eaLnBrk="0" hangingPunct="0">
              <a:spcBef>
                <a:spcPct val="20000"/>
              </a:spcBef>
            </a:pPr>
            <a:r>
              <a:rPr lang="en-US" sz="2800" kern="0" dirty="0">
                <a:solidFill>
                  <a:srgbClr val="000000"/>
                </a:solidFill>
                <a:latin typeface="Times New Roman"/>
              </a:rPr>
              <a:t>	1		</a:t>
            </a:r>
            <a:r>
              <a:rPr lang="en-US" sz="2800" kern="0" dirty="0" smtClean="0">
                <a:solidFill>
                  <a:srgbClr val="000000"/>
                </a:solidFill>
                <a:latin typeface="Times New Roman"/>
              </a:rPr>
              <a:t>	Lesson </a:t>
            </a:r>
            <a:r>
              <a:rPr lang="en-US" sz="2800" kern="0" dirty="0">
                <a:solidFill>
                  <a:srgbClr val="000000"/>
                </a:solidFill>
                <a:latin typeface="Times New Roman"/>
              </a:rPr>
              <a:t>1</a:t>
            </a:r>
          </a:p>
          <a:p>
            <a:pPr lvl="0" eaLnBrk="0" hangingPunct="0">
              <a:spcBef>
                <a:spcPct val="20000"/>
              </a:spcBef>
            </a:pPr>
            <a:r>
              <a:rPr lang="en-US" sz="2800" kern="0" dirty="0">
                <a:solidFill>
                  <a:srgbClr val="000000"/>
                </a:solidFill>
                <a:latin typeface="Times New Roman"/>
              </a:rPr>
              <a:t>	2		</a:t>
            </a:r>
            <a:r>
              <a:rPr lang="en-US" sz="2800" kern="0" dirty="0" smtClean="0">
                <a:solidFill>
                  <a:srgbClr val="000000"/>
                </a:solidFill>
                <a:latin typeface="Times New Roman"/>
              </a:rPr>
              <a:t>	Lesson </a:t>
            </a:r>
            <a:r>
              <a:rPr lang="en-US" sz="2800" kern="0" dirty="0">
                <a:solidFill>
                  <a:srgbClr val="000000"/>
                </a:solidFill>
                <a:latin typeface="Times New Roman"/>
              </a:rPr>
              <a:t>2</a:t>
            </a:r>
          </a:p>
          <a:p>
            <a:pPr lvl="0" eaLnBrk="0" hangingPunct="0">
              <a:spcBef>
                <a:spcPct val="20000"/>
              </a:spcBef>
            </a:pPr>
            <a:r>
              <a:rPr lang="en-US" sz="2800" kern="0" dirty="0">
                <a:solidFill>
                  <a:srgbClr val="000000"/>
                </a:solidFill>
                <a:latin typeface="Times New Roman"/>
              </a:rPr>
              <a:t>	3		</a:t>
            </a:r>
            <a:r>
              <a:rPr lang="en-US" sz="2800" kern="0" dirty="0" smtClean="0">
                <a:solidFill>
                  <a:srgbClr val="000000"/>
                </a:solidFill>
                <a:latin typeface="Times New Roman"/>
              </a:rPr>
              <a:t>	Lesson 4</a:t>
            </a:r>
            <a:endParaRPr lang="en-US" sz="2800" kern="0" dirty="0">
              <a:solidFill>
                <a:srgbClr val="000000"/>
              </a:solidFill>
              <a:latin typeface="Times New Roman"/>
            </a:endParaRPr>
          </a:p>
          <a:p>
            <a:pPr lvl="0" eaLnBrk="0" hangingPunct="0">
              <a:spcBef>
                <a:spcPct val="20000"/>
              </a:spcBef>
            </a:pPr>
            <a:r>
              <a:rPr lang="en-US" sz="2800" kern="0" dirty="0">
                <a:solidFill>
                  <a:srgbClr val="000000"/>
                </a:solidFill>
                <a:latin typeface="Times New Roman"/>
              </a:rPr>
              <a:t>	4		</a:t>
            </a:r>
            <a:r>
              <a:rPr lang="en-US" sz="2800" kern="0" dirty="0" smtClean="0">
                <a:solidFill>
                  <a:srgbClr val="000000"/>
                </a:solidFill>
                <a:latin typeface="Times New Roman"/>
              </a:rPr>
              <a:t>	Lesson 3 or 4</a:t>
            </a:r>
            <a:endParaRPr lang="en-US" sz="2800" kern="0" dirty="0">
              <a:solidFill>
                <a:srgbClr val="000000"/>
              </a:solidFill>
              <a:latin typeface="Times New Roman"/>
            </a:endParaRPr>
          </a:p>
          <a:p>
            <a:pPr lvl="0" eaLnBrk="0" hangingPunct="0">
              <a:spcBef>
                <a:spcPct val="20000"/>
              </a:spcBef>
            </a:pPr>
            <a:r>
              <a:rPr lang="en-US" sz="2800" b="1" kern="0" dirty="0" smtClean="0">
                <a:solidFill>
                  <a:srgbClr val="000000"/>
                </a:solidFill>
                <a:latin typeface="Times New Roman"/>
              </a:rPr>
              <a:t>Test</a:t>
            </a:r>
            <a:r>
              <a:rPr lang="en-US" sz="2800" b="1" kern="0" dirty="0">
                <a:solidFill>
                  <a:srgbClr val="000000"/>
                </a:solidFill>
                <a:latin typeface="Times New Roman"/>
              </a:rPr>
              <a:t>:	</a:t>
            </a:r>
            <a:r>
              <a:rPr lang="en-US" sz="2800" kern="0" dirty="0">
                <a:solidFill>
                  <a:srgbClr val="000000"/>
                </a:solidFill>
                <a:latin typeface="Times New Roman"/>
              </a:rPr>
              <a:t>                       	Lesson 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2286000"/>
            <a:ext cx="2400016" cy="3329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2967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dirty="0" smtClean="0">
                <a:latin typeface="Arial Black" pitchFamily="34" charset="0"/>
              </a:rPr>
              <a:t>What is a Reverent Attitude?</a:t>
            </a:r>
          </a:p>
        </p:txBody>
      </p:sp>
      <p:sp>
        <p:nvSpPr>
          <p:cNvPr id="9219" name="Rectangle 3"/>
          <p:cNvSpPr>
            <a:spLocks noGrp="1" noChangeArrowheads="1"/>
          </p:cNvSpPr>
          <p:nvPr>
            <p:ph type="body" sz="half" idx="1"/>
          </p:nvPr>
        </p:nvSpPr>
        <p:spPr>
          <a:xfrm>
            <a:off x="2697162" y="1981200"/>
            <a:ext cx="7437438" cy="2133600"/>
          </a:xfrm>
        </p:spPr>
        <p:txBody>
          <a:bodyPr/>
          <a:lstStyle/>
          <a:p>
            <a:pPr marL="533400" indent="-533400" algn="ctr" eaLnBrk="1" hangingPunct="1">
              <a:buClr>
                <a:schemeClr val="tx2"/>
              </a:buClr>
              <a:buNone/>
            </a:pPr>
            <a:r>
              <a:rPr lang="en-US" altLang="en-US" sz="3000" dirty="0">
                <a:solidFill>
                  <a:schemeClr val="tx2"/>
                </a:solidFill>
              </a:rPr>
              <a:t>Respect mixed with love. </a:t>
            </a:r>
          </a:p>
          <a:p>
            <a:pPr marL="533400" indent="-533400" algn="ctr" eaLnBrk="1" hangingPunct="1">
              <a:buClr>
                <a:schemeClr val="tx2"/>
              </a:buClr>
              <a:buNone/>
            </a:pPr>
            <a:endParaRPr lang="en-US" altLang="en-US" sz="2000" dirty="0">
              <a:solidFill>
                <a:schemeClr val="tx2"/>
              </a:solidFill>
            </a:endParaRPr>
          </a:p>
          <a:p>
            <a:pPr marL="533400" indent="-533400" algn="ctr" eaLnBrk="1" hangingPunct="1">
              <a:buClr>
                <a:schemeClr val="tx2"/>
              </a:buClr>
              <a:buNone/>
            </a:pPr>
            <a:r>
              <a:rPr lang="en-US" altLang="en-US" sz="3000" dirty="0">
                <a:solidFill>
                  <a:schemeClr val="tx2"/>
                </a:solidFill>
              </a:rPr>
              <a:t>Admiration: “I admire God. I look to God with respect.  I honor Him.”</a:t>
            </a:r>
          </a:p>
        </p:txBody>
      </p:sp>
      <p:pic>
        <p:nvPicPr>
          <p:cNvPr id="7" name="ClipArt Placeholder 6" descr="1 Peter 2_18 backdrop2.png"/>
          <p:cNvPicPr>
            <a:picLocks noGrp="1" noChangeAspect="1"/>
          </p:cNvPicPr>
          <p:nvPr>
            <p:ph type="clipArt" sz="half" idx="2"/>
          </p:nvPr>
        </p:nvPicPr>
        <p:blipFill>
          <a:blip r:embed="rId2" cstate="screen">
            <a:extLst>
              <a:ext uri="{28A0092B-C50C-407E-A947-70E740481C1C}">
                <a14:useLocalDpi xmlns:a14="http://schemas.microsoft.com/office/drawing/2010/main"/>
              </a:ext>
            </a:extLst>
          </a:blip>
          <a:stretch>
            <a:fillRect/>
          </a:stretch>
        </p:blipFill>
        <p:spPr>
          <a:xfrm>
            <a:off x="2819401" y="4343400"/>
            <a:ext cx="7238841" cy="2133600"/>
          </a:xfrm>
        </p:spPr>
      </p:pic>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How Do You Develop a Reverent Attitude?</a:t>
            </a:r>
          </a:p>
        </p:txBody>
      </p:sp>
      <p:sp>
        <p:nvSpPr>
          <p:cNvPr id="10243" name="Rectangle 3"/>
          <p:cNvSpPr>
            <a:spLocks noGrp="1" noChangeArrowheads="1"/>
          </p:cNvSpPr>
          <p:nvPr>
            <p:ph type="body" sz="half" idx="1"/>
          </p:nvPr>
        </p:nvSpPr>
        <p:spPr>
          <a:xfrm>
            <a:off x="2362201" y="1981200"/>
            <a:ext cx="8077199" cy="4419600"/>
          </a:xfrm>
        </p:spPr>
        <p:txBody>
          <a:bodyPr/>
          <a:lstStyle/>
          <a:p>
            <a:pPr marL="533400" indent="-533400" eaLnBrk="1" hangingPunct="1">
              <a:spcBef>
                <a:spcPts val="0"/>
              </a:spcBef>
              <a:buClr>
                <a:schemeClr val="tx2"/>
              </a:buClr>
              <a:buSzPct val="100000"/>
              <a:buFont typeface="Wingdings" pitchFamily="2" charset="2"/>
              <a:buChar char="ü"/>
            </a:pPr>
            <a:r>
              <a:rPr lang="en-US" altLang="en-US" dirty="0" smtClean="0">
                <a:solidFill>
                  <a:schemeClr val="tx2"/>
                </a:solidFill>
              </a:rPr>
              <a:t>Understand that God is working in your life through your leaders.</a:t>
            </a:r>
          </a:p>
          <a:p>
            <a:pPr marL="533400" indent="-533400" eaLnBrk="1" hangingPunct="1">
              <a:spcBef>
                <a:spcPts val="0"/>
              </a:spcBef>
              <a:buClr>
                <a:schemeClr val="tx2"/>
              </a:buClr>
              <a:buSzPct val="100000"/>
              <a:buNone/>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1600" dirty="0">
              <a:solidFill>
                <a:schemeClr val="tx2"/>
              </a:solidFill>
            </a:endParaRPr>
          </a:p>
          <a:p>
            <a:pPr marL="533400" indent="-533400" eaLnBrk="1" hangingPunct="1">
              <a:spcBef>
                <a:spcPts val="0"/>
              </a:spcBef>
              <a:buClr>
                <a:schemeClr val="tx2"/>
              </a:buClr>
              <a:buSzPct val="100000"/>
              <a:buFont typeface="Wingdings" pitchFamily="2" charset="2"/>
              <a:buChar char="ü"/>
            </a:pPr>
            <a:r>
              <a:rPr lang="en-US" altLang="en-US" dirty="0" smtClean="0">
                <a:solidFill>
                  <a:schemeClr val="tx2"/>
                </a:solidFill>
              </a:rPr>
              <a:t>Recognize that God is using your leaders to make you into the person God wants you to be.</a:t>
            </a:r>
          </a:p>
          <a:p>
            <a:pPr marL="533400" indent="-533400" eaLnBrk="1" hangingPunct="1">
              <a:buClr>
                <a:schemeClr val="tx2"/>
              </a:buClr>
              <a:buFont typeface="Wingdings" pitchFamily="2" charset="2"/>
              <a:buChar char="ü"/>
            </a:pPr>
            <a:endParaRPr lang="en-US" altLang="en-US" sz="1600" dirty="0">
              <a:solidFill>
                <a:schemeClr val="tx2"/>
              </a:solidFill>
            </a:endParaRPr>
          </a:p>
          <a:p>
            <a:pPr marL="533400" indent="-533400" eaLnBrk="1" hangingPunct="1">
              <a:lnSpc>
                <a:spcPct val="90000"/>
              </a:lnSpc>
              <a:spcBef>
                <a:spcPts val="0"/>
              </a:spcBef>
              <a:buClr>
                <a:schemeClr val="tx2"/>
              </a:buClr>
              <a:buSzPct val="100000"/>
              <a:buFont typeface="Wingdings" pitchFamily="2" charset="2"/>
              <a:buChar char="ü"/>
            </a:pPr>
            <a:r>
              <a:rPr lang="en-US" altLang="en-US" dirty="0" smtClean="0">
                <a:solidFill>
                  <a:schemeClr val="tx2"/>
                </a:solidFill>
              </a:rPr>
              <a:t>Look on your leaders as “God’s hands,” guiding and directing you</a:t>
            </a:r>
            <a:r>
              <a:rPr lang="en-US" altLang="en-US" sz="3000" dirty="0">
                <a:ln>
                  <a:solidFill>
                    <a:schemeClr val="tx1"/>
                  </a:solidFill>
                </a:ln>
                <a:solidFill>
                  <a:schemeClr val="tx2"/>
                </a:solidFill>
              </a:rPr>
              <a:t>.</a:t>
            </a:r>
          </a:p>
        </p:txBody>
      </p:sp>
      <p:sp>
        <p:nvSpPr>
          <p:cNvPr id="4" name="TextBox 3"/>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1000"/>
                                        <p:tgtEl>
                                          <p:spTgt spid="102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animEffect transition="in" filter="fade">
                                      <p:cBhvr>
                                        <p:cTn id="17"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morethanmen.org/wp-content/uploads/2012/07/thinker_statue1.jpg"/>
          <p:cNvPicPr>
            <a:picLocks noChangeAspect="1" noChangeArrowheads="1"/>
          </p:cNvPicPr>
          <p:nvPr/>
        </p:nvPicPr>
        <p:blipFill>
          <a:blip r:embed="rId2" cstate="print"/>
          <a:srcRect/>
          <a:stretch>
            <a:fillRect/>
          </a:stretch>
        </p:blipFill>
        <p:spPr bwMode="auto">
          <a:xfrm>
            <a:off x="6400801" y="1600201"/>
            <a:ext cx="4121393" cy="4762501"/>
          </a:xfrm>
          <a:prstGeom prst="rect">
            <a:avLst/>
          </a:prstGeom>
          <a:noFill/>
        </p:spPr>
      </p:pic>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Think about it….</a:t>
            </a:r>
          </a:p>
        </p:txBody>
      </p:sp>
      <p:sp>
        <p:nvSpPr>
          <p:cNvPr id="10243" name="Rectangle 3"/>
          <p:cNvSpPr>
            <a:spLocks noGrp="1" noChangeArrowheads="1"/>
          </p:cNvSpPr>
          <p:nvPr>
            <p:ph type="body" sz="half" idx="1"/>
          </p:nvPr>
        </p:nvSpPr>
        <p:spPr>
          <a:xfrm>
            <a:off x="2667001" y="1676400"/>
            <a:ext cx="3703637" cy="4800600"/>
          </a:xfrm>
        </p:spPr>
        <p:txBody>
          <a:bodyPr vert="horz" wrap="square" lIns="0" tIns="0" rIns="0" bIns="0" numCol="1" anchor="t" anchorCtr="0" compatLnSpc="1">
            <a:prstTxWarp prst="textNoShape">
              <a:avLst/>
            </a:prstTxWarp>
          </a:bodyPr>
          <a:lstStyle/>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 I express a reverent attitude?”</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reverent attitude affect my relationship with God?”</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reverent attitude affect my behavior?”</a:t>
            </a:r>
            <a:endParaRPr lang="en-US" altLang="en-US" sz="1600" dirty="0">
              <a:solidFill>
                <a:schemeClr val="tx2"/>
              </a:solidFill>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it-for-chris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4953000"/>
            <a:ext cx="3316817" cy="1676400"/>
          </a:xfrm>
          <a:prstGeom prst="rect">
            <a:avLst/>
          </a:prstGeom>
        </p:spPr>
      </p:pic>
      <p:sp>
        <p:nvSpPr>
          <p:cNvPr id="12290" name="Rectangle 2"/>
          <p:cNvSpPr>
            <a:spLocks noGrp="1" noChangeArrowheads="1"/>
          </p:cNvSpPr>
          <p:nvPr>
            <p:ph type="title"/>
          </p:nvPr>
        </p:nvSpPr>
        <p:spPr/>
        <p:txBody>
          <a:bodyPr/>
          <a:lstStyle/>
          <a:p>
            <a:pPr algn="ctr" eaLnBrk="1" hangingPunct="1"/>
            <a:r>
              <a:rPr lang="en-US" altLang="en-US" dirty="0" smtClean="0">
                <a:latin typeface="Arial Black" pitchFamily="34" charset="0"/>
              </a:rPr>
              <a:t>What is a Servant Attitude?</a:t>
            </a:r>
          </a:p>
        </p:txBody>
      </p:sp>
      <p:sp>
        <p:nvSpPr>
          <p:cNvPr id="12291" name="Rectangle 3"/>
          <p:cNvSpPr>
            <a:spLocks noGrp="1" noChangeArrowheads="1"/>
          </p:cNvSpPr>
          <p:nvPr>
            <p:ph type="body" sz="half" idx="1"/>
          </p:nvPr>
        </p:nvSpPr>
        <p:spPr>
          <a:xfrm>
            <a:off x="2438400" y="1828800"/>
            <a:ext cx="8077200" cy="3124200"/>
          </a:xfrm>
        </p:spPr>
        <p:txBody>
          <a:bodyPr/>
          <a:lstStyle/>
          <a:p>
            <a:pPr marL="533400" indent="-533400" algn="ctr" eaLnBrk="1" hangingPunct="1">
              <a:buClr>
                <a:schemeClr val="tx2"/>
              </a:buClr>
              <a:buNone/>
            </a:pPr>
            <a:r>
              <a:rPr lang="en-US" altLang="en-US" sz="2800" dirty="0">
                <a:solidFill>
                  <a:schemeClr val="tx2"/>
                </a:solidFill>
              </a:rPr>
              <a:t>Understanding that you are not your own boss.</a:t>
            </a:r>
          </a:p>
          <a:p>
            <a:pPr marL="533400" indent="-533400" algn="ctr" eaLnBrk="1" hangingPunct="1">
              <a:spcBef>
                <a:spcPts val="0"/>
              </a:spcBef>
              <a:buClr>
                <a:schemeClr val="tx2"/>
              </a:buClr>
              <a:buNone/>
            </a:pPr>
            <a:endParaRPr lang="en-US" altLang="en-US" sz="800" dirty="0">
              <a:solidFill>
                <a:schemeClr val="tx2"/>
              </a:solidFill>
            </a:endParaRPr>
          </a:p>
          <a:p>
            <a:pPr marL="533400" indent="-533400" algn="ctr" eaLnBrk="1" hangingPunct="1">
              <a:buClr>
                <a:schemeClr val="tx2"/>
              </a:buClr>
              <a:buNone/>
            </a:pPr>
            <a:r>
              <a:rPr lang="en-US" altLang="en-US" sz="2800" dirty="0">
                <a:solidFill>
                  <a:schemeClr val="tx2"/>
                </a:solidFill>
              </a:rPr>
              <a:t>Recognizing that you are actually </a:t>
            </a:r>
            <a:r>
              <a:rPr lang="en-US" altLang="en-US" sz="2800" dirty="0">
                <a:solidFill>
                  <a:srgbClr val="FF0000"/>
                </a:solidFill>
              </a:rPr>
              <a:t>serving God </a:t>
            </a:r>
            <a:r>
              <a:rPr lang="en-US" altLang="en-US" sz="2800" dirty="0">
                <a:solidFill>
                  <a:schemeClr val="tx2"/>
                </a:solidFill>
              </a:rPr>
              <a:t>when you are working for your leaders</a:t>
            </a:r>
            <a:r>
              <a:rPr lang="en-US" altLang="en-US" sz="3000" dirty="0">
                <a:solidFill>
                  <a:schemeClr val="tx2"/>
                </a:solidFill>
              </a:rPr>
              <a:t>.</a:t>
            </a:r>
          </a:p>
          <a:p>
            <a:pPr marL="533400" indent="-533400" algn="ctr" eaLnBrk="1" hangingPunct="1">
              <a:spcBef>
                <a:spcPts val="0"/>
              </a:spcBef>
              <a:buClr>
                <a:schemeClr val="tx2"/>
              </a:buClr>
              <a:buNone/>
            </a:pPr>
            <a:endParaRPr lang="en-US" altLang="en-US" sz="800" dirty="0">
              <a:solidFill>
                <a:schemeClr val="tx2"/>
              </a:solidFill>
            </a:endParaRPr>
          </a:p>
          <a:p>
            <a:pPr marL="533400" indent="-533400" algn="ctr" eaLnBrk="1" hangingPunct="1">
              <a:buClr>
                <a:schemeClr val="tx2"/>
              </a:buClr>
              <a:buNone/>
            </a:pPr>
            <a:r>
              <a:rPr lang="en-US" altLang="en-US" sz="2800" dirty="0">
                <a:solidFill>
                  <a:schemeClr val="tx2"/>
                </a:solidFill>
              </a:rPr>
              <a:t>This means you are working for God’s approval in everything you do, especially in obeying God and your leaders.</a:t>
            </a: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How Do You</a:t>
            </a:r>
            <a:r>
              <a:rPr lang="en-US" altLang="en-US" dirty="0" smtClean="0">
                <a:ln>
                  <a:solidFill>
                    <a:schemeClr val="tx1"/>
                  </a:solidFill>
                </a:ln>
                <a:latin typeface="Arial Black" pitchFamily="34" charset="0"/>
              </a:rPr>
              <a:t> </a:t>
            </a:r>
            <a:r>
              <a:rPr lang="en-US" altLang="en-US" dirty="0" smtClean="0">
                <a:latin typeface="Arial Black" pitchFamily="34" charset="0"/>
              </a:rPr>
              <a:t>Develop a Servant Attitude?</a:t>
            </a:r>
          </a:p>
        </p:txBody>
      </p:sp>
      <p:sp>
        <p:nvSpPr>
          <p:cNvPr id="10243" name="Rectangle 3"/>
          <p:cNvSpPr>
            <a:spLocks noGrp="1" noChangeArrowheads="1"/>
          </p:cNvSpPr>
          <p:nvPr>
            <p:ph type="body" sz="half" idx="1"/>
          </p:nvPr>
        </p:nvSpPr>
        <p:spPr>
          <a:xfrm>
            <a:off x="2362201" y="1981200"/>
            <a:ext cx="8077199" cy="4876800"/>
          </a:xfrm>
        </p:spPr>
        <p:txBody>
          <a:bodyPr/>
          <a:lstStyle/>
          <a:p>
            <a:pPr marL="533400" indent="-533400" eaLnBrk="1" hangingPunct="1">
              <a:spcBef>
                <a:spcPts val="0"/>
              </a:spcBef>
              <a:buClr>
                <a:schemeClr val="tx2"/>
              </a:buClr>
              <a:buSzPct val="100000"/>
              <a:buFont typeface="Wingdings" pitchFamily="2" charset="2"/>
              <a:buChar char="ü"/>
            </a:pPr>
            <a:r>
              <a:rPr lang="en-US" altLang="en-US" sz="2800" dirty="0">
                <a:solidFill>
                  <a:schemeClr val="tx2"/>
                </a:solidFill>
              </a:rPr>
              <a:t>Willingly submit yourself to God and your leaders and obey them.</a:t>
            </a:r>
          </a:p>
          <a:p>
            <a:pPr marL="533400" indent="-533400" eaLnBrk="1" hangingPunct="1">
              <a:spcBef>
                <a:spcPts val="0"/>
              </a:spcBef>
              <a:buClr>
                <a:schemeClr val="tx2"/>
              </a:buClr>
              <a:buSzPct val="100000"/>
              <a:buNone/>
            </a:pPr>
            <a:endParaRPr lang="en-US" altLang="en-US" sz="800" dirty="0">
              <a:solidFill>
                <a:schemeClr val="tx2"/>
              </a:solidFill>
            </a:endParaRPr>
          </a:p>
          <a:p>
            <a:pPr marL="533400" indent="-533400" eaLnBrk="1" hangingPunct="1">
              <a:buClr>
                <a:schemeClr val="tx2"/>
              </a:buClr>
              <a:buFont typeface="Wingdings" pitchFamily="2" charset="2"/>
              <a:buChar char="ü"/>
            </a:pPr>
            <a:r>
              <a:rPr lang="en-US" altLang="en-US" sz="2800" dirty="0">
                <a:solidFill>
                  <a:schemeClr val="tx2"/>
                </a:solidFill>
              </a:rPr>
              <a:t>Place yourself under God’s protection.</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r>
              <a:rPr lang="en-US" altLang="en-US" sz="2800" dirty="0">
                <a:solidFill>
                  <a:schemeClr val="tx2"/>
                </a:solidFill>
              </a:rPr>
              <a:t>Look for ways of making someone else successful, especially your leaders.  Become excited about this and find real happiness in doing this.</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r>
              <a:rPr lang="en-US" altLang="en-US" sz="2800" dirty="0">
                <a:solidFill>
                  <a:schemeClr val="tx2"/>
                </a:solidFill>
              </a:rPr>
              <a:t>Don’t try to do God’s job. Don’t try to take on His responsibilities.</a:t>
            </a:r>
          </a:p>
        </p:txBody>
      </p:sp>
      <p:sp>
        <p:nvSpPr>
          <p:cNvPr id="4" name="TextBox 3"/>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10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10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fade">
                                      <p:cBhvr>
                                        <p:cTn id="22" dur="1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Think about it….</a:t>
            </a:r>
          </a:p>
        </p:txBody>
      </p:sp>
      <p:sp>
        <p:nvSpPr>
          <p:cNvPr id="10243" name="Rectangle 3"/>
          <p:cNvSpPr>
            <a:spLocks noGrp="1" noChangeArrowheads="1"/>
          </p:cNvSpPr>
          <p:nvPr>
            <p:ph type="body" sz="half" idx="1"/>
          </p:nvPr>
        </p:nvSpPr>
        <p:spPr>
          <a:xfrm>
            <a:off x="1905001" y="1676400"/>
            <a:ext cx="4465638" cy="4800600"/>
          </a:xfrm>
        </p:spPr>
        <p:txBody>
          <a:bodyPr vert="horz" wrap="square" lIns="0" tIns="0" rIns="0" bIns="0" numCol="1" anchor="t" anchorCtr="0" compatLnSpc="1">
            <a:prstTxWarp prst="textNoShape">
              <a:avLst/>
            </a:prstTxWarp>
          </a:bodyPr>
          <a:lstStyle/>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 I express a servant attitude?”</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servant attitude affect my relationship with God?”</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servant attitude affect my behavior?”</a:t>
            </a:r>
            <a:endParaRPr lang="en-US" altLang="en-US" sz="1600" dirty="0">
              <a:solidFill>
                <a:schemeClr val="tx2"/>
              </a:solidFill>
            </a:endParaRPr>
          </a:p>
        </p:txBody>
      </p:sp>
      <p:pic>
        <p:nvPicPr>
          <p:cNvPr id="112644" name="Picture 4" descr="http://hipsterwprev.beantownthemes.com/wp-content/uploads/girl.png"/>
          <p:cNvPicPr>
            <a:picLocks noChangeAspect="1" noChangeArrowheads="1"/>
          </p:cNvPicPr>
          <p:nvPr/>
        </p:nvPicPr>
        <p:blipFill>
          <a:blip r:embed="rId2" cstate="print"/>
          <a:srcRect/>
          <a:stretch>
            <a:fillRect/>
          </a:stretch>
        </p:blipFill>
        <p:spPr bwMode="auto">
          <a:xfrm>
            <a:off x="6286500" y="1752601"/>
            <a:ext cx="5143500" cy="4686301"/>
          </a:xfrm>
          <a:prstGeom prst="rect">
            <a:avLst/>
          </a:prstGeom>
          <a:noFill/>
        </p:spPr>
      </p:pic>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en-US" dirty="0" smtClean="0">
                <a:latin typeface="Arial Black" pitchFamily="34" charset="0"/>
              </a:rPr>
              <a:t>What is a Grateful Attitude?</a:t>
            </a:r>
          </a:p>
        </p:txBody>
      </p:sp>
      <p:sp>
        <p:nvSpPr>
          <p:cNvPr id="16387" name="Rectangle 3"/>
          <p:cNvSpPr>
            <a:spLocks noGrp="1" noChangeArrowheads="1"/>
          </p:cNvSpPr>
          <p:nvPr>
            <p:ph type="body" sz="half" idx="1"/>
          </p:nvPr>
        </p:nvSpPr>
        <p:spPr>
          <a:xfrm>
            <a:off x="2697163" y="1981200"/>
            <a:ext cx="7742237" cy="1905000"/>
          </a:xfrm>
        </p:spPr>
        <p:txBody>
          <a:bodyPr/>
          <a:lstStyle/>
          <a:p>
            <a:pPr marL="533400" indent="-533400" algn="ctr" eaLnBrk="1" hangingPunct="1">
              <a:lnSpc>
                <a:spcPct val="90000"/>
              </a:lnSpc>
              <a:spcBef>
                <a:spcPts val="0"/>
              </a:spcBef>
              <a:buClr>
                <a:schemeClr val="tx2"/>
              </a:buClr>
              <a:buNone/>
            </a:pPr>
            <a:r>
              <a:rPr lang="en-US" altLang="en-US" sz="2800" dirty="0">
                <a:solidFill>
                  <a:schemeClr val="tx2"/>
                </a:solidFill>
              </a:rPr>
              <a:t>Being thankful for having God as your leader.</a:t>
            </a:r>
          </a:p>
          <a:p>
            <a:pPr marL="533400" indent="-533400" algn="ctr" eaLnBrk="1" hangingPunct="1">
              <a:lnSpc>
                <a:spcPct val="90000"/>
              </a:lnSpc>
              <a:spcBef>
                <a:spcPts val="0"/>
              </a:spcBef>
              <a:buClr>
                <a:schemeClr val="tx2"/>
              </a:buClr>
              <a:buNone/>
            </a:pPr>
            <a:endParaRPr lang="en-US" altLang="en-US" sz="800" dirty="0">
              <a:solidFill>
                <a:schemeClr val="tx2"/>
              </a:solidFill>
            </a:endParaRPr>
          </a:p>
          <a:p>
            <a:pPr marL="533400" indent="-533400" algn="ctr" eaLnBrk="1" hangingPunct="1">
              <a:lnSpc>
                <a:spcPct val="90000"/>
              </a:lnSpc>
              <a:spcBef>
                <a:spcPts val="0"/>
              </a:spcBef>
              <a:buClr>
                <a:schemeClr val="tx2"/>
              </a:buClr>
              <a:buNone/>
            </a:pPr>
            <a:r>
              <a:rPr lang="en-US" altLang="en-US" sz="2800" dirty="0">
                <a:solidFill>
                  <a:schemeClr val="tx2"/>
                </a:solidFill>
              </a:rPr>
              <a:t>Being genuinely happy and appreciating what God is doing to make you into the person He wants you to be.</a:t>
            </a:r>
          </a:p>
        </p:txBody>
      </p:sp>
      <p:pic>
        <p:nvPicPr>
          <p:cNvPr id="16394" name="Picture 10" descr="http://www.breakuplounge.com/wp-content/uploads/2011/11/grateful-woman.jpg"/>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421717" y="3838997"/>
            <a:ext cx="4648200" cy="2743200"/>
          </a:xfrm>
          <a:prstGeom prst="rect">
            <a:avLst/>
          </a:prstGeom>
          <a:noFill/>
        </p:spPr>
      </p:pic>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How Do You Develop a Grateful Attitude?</a:t>
            </a:r>
          </a:p>
        </p:txBody>
      </p:sp>
      <p:sp>
        <p:nvSpPr>
          <p:cNvPr id="10243" name="Rectangle 3"/>
          <p:cNvSpPr>
            <a:spLocks noGrp="1" noChangeArrowheads="1"/>
          </p:cNvSpPr>
          <p:nvPr>
            <p:ph type="body" sz="half" idx="1"/>
          </p:nvPr>
        </p:nvSpPr>
        <p:spPr>
          <a:xfrm>
            <a:off x="2362201" y="1981200"/>
            <a:ext cx="8077199" cy="4876800"/>
          </a:xfrm>
        </p:spPr>
        <p:txBody>
          <a:bodyPr/>
          <a:lstStyle/>
          <a:p>
            <a:pPr marL="533400" indent="-533400" eaLnBrk="1" hangingPunct="1">
              <a:spcBef>
                <a:spcPts val="0"/>
              </a:spcBef>
              <a:buClr>
                <a:schemeClr val="tx2"/>
              </a:buClr>
              <a:buSzPct val="100000"/>
              <a:buFont typeface="Wingdings" pitchFamily="2" charset="2"/>
              <a:buChar char="ü"/>
            </a:pPr>
            <a:r>
              <a:rPr lang="en-US" altLang="en-US" sz="2800" dirty="0">
                <a:solidFill>
                  <a:schemeClr val="tx2"/>
                </a:solidFill>
              </a:rPr>
              <a:t>Learn to be happy to have God as your boss. Thank God every day that you are His child.</a:t>
            </a:r>
          </a:p>
          <a:p>
            <a:pPr marL="533400" indent="-533400" eaLnBrk="1" hangingPunct="1">
              <a:spcBef>
                <a:spcPts val="0"/>
              </a:spcBef>
              <a:buClr>
                <a:schemeClr val="tx2"/>
              </a:buClr>
              <a:buSzPct val="100000"/>
              <a:buNone/>
            </a:pPr>
            <a:endParaRPr lang="en-US" altLang="en-US" sz="800" dirty="0">
              <a:solidFill>
                <a:schemeClr val="tx2"/>
              </a:solidFill>
            </a:endParaRPr>
          </a:p>
          <a:p>
            <a:pPr marL="533400" indent="-533400" eaLnBrk="1" hangingPunct="1">
              <a:buClr>
                <a:schemeClr val="tx2"/>
              </a:buClr>
              <a:buFont typeface="Wingdings" pitchFamily="2" charset="2"/>
              <a:buChar char="ü"/>
            </a:pPr>
            <a:r>
              <a:rPr lang="en-US" altLang="en-US" sz="2800" dirty="0">
                <a:solidFill>
                  <a:schemeClr val="tx2"/>
                </a:solidFill>
              </a:rPr>
              <a:t>Show genuine appreciation to God every day.  Thank Him whenever He uses other people to advise or correct you.</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r>
              <a:rPr lang="en-US" altLang="en-US" sz="2800" dirty="0">
                <a:solidFill>
                  <a:schemeClr val="tx2"/>
                </a:solidFill>
              </a:rPr>
              <a:t>Give all your expectations to God. Make a list of all the things you expect Him to do for you.  Then pray and give all these expectations to God.</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2800" dirty="0">
              <a:solidFill>
                <a:schemeClr val="tx2"/>
              </a:solidFill>
            </a:endParaRPr>
          </a:p>
        </p:txBody>
      </p:sp>
      <p:sp>
        <p:nvSpPr>
          <p:cNvPr id="4" name="TextBox 3"/>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10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1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Think about it….</a:t>
            </a:r>
          </a:p>
        </p:txBody>
      </p:sp>
      <p:sp>
        <p:nvSpPr>
          <p:cNvPr id="10243" name="Rectangle 3"/>
          <p:cNvSpPr>
            <a:spLocks noGrp="1" noChangeArrowheads="1"/>
          </p:cNvSpPr>
          <p:nvPr>
            <p:ph type="body" sz="half" idx="1"/>
          </p:nvPr>
        </p:nvSpPr>
        <p:spPr>
          <a:xfrm>
            <a:off x="1905001" y="1676400"/>
            <a:ext cx="4465638" cy="4800600"/>
          </a:xfrm>
        </p:spPr>
        <p:txBody>
          <a:bodyPr vert="horz" wrap="square" lIns="0" tIns="0" rIns="0" bIns="0" numCol="1" anchor="t" anchorCtr="0" compatLnSpc="1">
            <a:prstTxWarp prst="textNoShape">
              <a:avLst/>
            </a:prstTxWarp>
          </a:bodyPr>
          <a:lstStyle/>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 I express a grateful attitude?”</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grateful attitude affect my relationship with God?”</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grateful attitude affect my behavior?”</a:t>
            </a:r>
            <a:endParaRPr lang="en-US" altLang="en-US" sz="1600" dirty="0">
              <a:solidFill>
                <a:schemeClr val="tx2"/>
              </a:solidFill>
            </a:endParaRPr>
          </a:p>
        </p:txBody>
      </p:sp>
      <p:pic>
        <p:nvPicPr>
          <p:cNvPr id="5" name="Picture 2" descr="http://cdn.sheknows.com/articles/thankful_thx.jpg"/>
          <p:cNvPicPr>
            <a:picLocks noGrp="1" noChangeAspect="1" noChangeArrowheads="1"/>
          </p:cNvPicPr>
          <p:nvPr>
            <p:ph type="clipArt" sz="half" idx="2"/>
          </p:nvPr>
        </p:nvPicPr>
        <p:blipFill>
          <a:blip r:embed="rId2" cstate="print"/>
          <a:srcRect/>
          <a:stretch>
            <a:fillRect/>
          </a:stretch>
        </p:blipFill>
        <p:spPr bwMode="auto">
          <a:xfrm>
            <a:off x="6629400" y="2171700"/>
            <a:ext cx="4876800" cy="3733800"/>
          </a:xfrm>
          <a:prstGeom prst="rect">
            <a:avLst/>
          </a:prstGeom>
          <a:noFill/>
        </p:spPr>
      </p:pic>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en-US" dirty="0" smtClean="0">
                <a:latin typeface="Arial Black" pitchFamily="34" charset="0"/>
              </a:rPr>
              <a:t>What is a Quiet Attitude?</a:t>
            </a:r>
          </a:p>
        </p:txBody>
      </p:sp>
      <p:sp>
        <p:nvSpPr>
          <p:cNvPr id="16387" name="Rectangle 3"/>
          <p:cNvSpPr>
            <a:spLocks noGrp="1" noChangeArrowheads="1"/>
          </p:cNvSpPr>
          <p:nvPr>
            <p:ph type="body" sz="half" idx="1"/>
          </p:nvPr>
        </p:nvSpPr>
        <p:spPr>
          <a:xfrm>
            <a:off x="2697163" y="1981200"/>
            <a:ext cx="7666037" cy="2438400"/>
          </a:xfrm>
        </p:spPr>
        <p:txBody>
          <a:bodyPr/>
          <a:lstStyle/>
          <a:p>
            <a:pPr marL="533400" indent="-533400" algn="ctr" eaLnBrk="1" hangingPunct="1">
              <a:lnSpc>
                <a:spcPct val="90000"/>
              </a:lnSpc>
              <a:spcBef>
                <a:spcPts val="0"/>
              </a:spcBef>
              <a:buClr>
                <a:schemeClr val="tx2"/>
              </a:buClr>
              <a:buNone/>
            </a:pPr>
            <a:r>
              <a:rPr lang="en-US" altLang="en-US" sz="2800" dirty="0">
                <a:solidFill>
                  <a:schemeClr val="tx2"/>
                </a:solidFill>
              </a:rPr>
              <a:t>Learning to be quiet in what I say.. In how much I say and how loud I say it.</a:t>
            </a:r>
          </a:p>
          <a:p>
            <a:pPr marL="533400" indent="-533400" algn="ctr" eaLnBrk="1" hangingPunct="1">
              <a:lnSpc>
                <a:spcPct val="90000"/>
              </a:lnSpc>
              <a:spcBef>
                <a:spcPts val="0"/>
              </a:spcBef>
              <a:buClr>
                <a:schemeClr val="tx2"/>
              </a:buClr>
              <a:buNone/>
            </a:pPr>
            <a:endParaRPr lang="en-US" altLang="en-US" sz="800" dirty="0">
              <a:solidFill>
                <a:schemeClr val="tx2"/>
              </a:solidFill>
            </a:endParaRPr>
          </a:p>
          <a:p>
            <a:pPr marL="533400" indent="-533400" algn="ctr" eaLnBrk="1" hangingPunct="1">
              <a:lnSpc>
                <a:spcPct val="90000"/>
              </a:lnSpc>
              <a:spcBef>
                <a:spcPts val="0"/>
              </a:spcBef>
              <a:buClr>
                <a:schemeClr val="tx2"/>
              </a:buClr>
              <a:buNone/>
            </a:pPr>
            <a:endParaRPr lang="en-US" altLang="en-US" sz="800" dirty="0">
              <a:solidFill>
                <a:schemeClr val="tx2"/>
              </a:solidFill>
            </a:endParaRPr>
          </a:p>
          <a:p>
            <a:pPr marL="533400" indent="-533400" algn="ctr" eaLnBrk="1" hangingPunct="1">
              <a:lnSpc>
                <a:spcPct val="90000"/>
              </a:lnSpc>
              <a:spcBef>
                <a:spcPts val="0"/>
              </a:spcBef>
              <a:buClr>
                <a:schemeClr val="tx2"/>
              </a:buClr>
              <a:buNone/>
            </a:pPr>
            <a:r>
              <a:rPr lang="en-US" altLang="en-US" sz="2800" dirty="0">
                <a:solidFill>
                  <a:schemeClr val="tx2"/>
                </a:solidFill>
              </a:rPr>
              <a:t>Learning to be quiet on the </a:t>
            </a:r>
            <a:r>
              <a:rPr lang="en-US" altLang="en-US" sz="2800" i="1" dirty="0">
                <a:solidFill>
                  <a:schemeClr val="tx2"/>
                </a:solidFill>
              </a:rPr>
              <a:t>inside</a:t>
            </a:r>
            <a:r>
              <a:rPr lang="en-US" altLang="en-US" sz="2800" dirty="0">
                <a:solidFill>
                  <a:schemeClr val="tx2"/>
                </a:solidFill>
              </a:rPr>
              <a:t> as well as the outside.</a:t>
            </a:r>
          </a:p>
          <a:p>
            <a:pPr marL="533400" indent="-533400" algn="ctr" eaLnBrk="1" hangingPunct="1">
              <a:lnSpc>
                <a:spcPct val="90000"/>
              </a:lnSpc>
              <a:spcBef>
                <a:spcPts val="0"/>
              </a:spcBef>
              <a:buClr>
                <a:schemeClr val="tx2"/>
              </a:buClr>
              <a:buNone/>
            </a:pPr>
            <a:endParaRPr lang="en-US" altLang="en-US" sz="800" dirty="0">
              <a:solidFill>
                <a:schemeClr val="tx2"/>
              </a:solidFill>
            </a:endParaRPr>
          </a:p>
          <a:p>
            <a:pPr marL="533400" indent="-533400" algn="ctr" eaLnBrk="1" hangingPunct="1">
              <a:lnSpc>
                <a:spcPct val="90000"/>
              </a:lnSpc>
              <a:spcBef>
                <a:spcPts val="0"/>
              </a:spcBef>
              <a:buClr>
                <a:schemeClr val="tx2"/>
              </a:buClr>
              <a:buNone/>
            </a:pPr>
            <a:endParaRPr lang="en-US" altLang="en-US" sz="800" dirty="0">
              <a:solidFill>
                <a:schemeClr val="tx2"/>
              </a:solidFill>
            </a:endParaRPr>
          </a:p>
          <a:p>
            <a:pPr marL="533400" indent="-533400" algn="ctr" eaLnBrk="1" hangingPunct="1">
              <a:lnSpc>
                <a:spcPct val="90000"/>
              </a:lnSpc>
              <a:spcBef>
                <a:spcPts val="0"/>
              </a:spcBef>
              <a:buClr>
                <a:schemeClr val="tx2"/>
              </a:buClr>
              <a:buNone/>
            </a:pPr>
            <a:r>
              <a:rPr lang="en-US" altLang="en-US" sz="2800" dirty="0">
                <a:solidFill>
                  <a:schemeClr val="tx2"/>
                </a:solidFill>
              </a:rPr>
              <a:t>Learning to be at peace with God.</a:t>
            </a:r>
          </a:p>
          <a:p>
            <a:pPr marL="533400" indent="-533400" algn="ctr" eaLnBrk="1" hangingPunct="1">
              <a:lnSpc>
                <a:spcPct val="90000"/>
              </a:lnSpc>
              <a:spcBef>
                <a:spcPts val="0"/>
              </a:spcBef>
              <a:buClr>
                <a:schemeClr val="tx2"/>
              </a:buClr>
              <a:buNone/>
            </a:pPr>
            <a:endParaRPr lang="en-US" altLang="en-US" sz="800" dirty="0">
              <a:solidFill>
                <a:schemeClr val="tx2"/>
              </a:solidFill>
            </a:endParaRPr>
          </a:p>
          <a:p>
            <a:pPr marL="533400" indent="-533400" algn="ctr" eaLnBrk="1" hangingPunct="1">
              <a:lnSpc>
                <a:spcPct val="90000"/>
              </a:lnSpc>
              <a:spcBef>
                <a:spcPts val="0"/>
              </a:spcBef>
              <a:buClr>
                <a:schemeClr val="tx2"/>
              </a:buClr>
              <a:buNone/>
            </a:pPr>
            <a:endParaRPr lang="en-US" altLang="en-US" sz="2800" dirty="0">
              <a:solidFill>
                <a:schemeClr val="tx2"/>
              </a:solidFill>
            </a:endParaRPr>
          </a:p>
        </p:txBody>
      </p:sp>
      <p:pic>
        <p:nvPicPr>
          <p:cNvPr id="119810" name="Picture 2" descr="http://media.mensxp.com/media/content/2013/May/1369381147_51861.jpg"/>
          <p:cNvPicPr>
            <a:picLocks noChangeAspect="1" noChangeArrowheads="1"/>
          </p:cNvPicPr>
          <p:nvPr/>
        </p:nvPicPr>
        <p:blipFill>
          <a:blip r:embed="rId2" cstate="print"/>
          <a:srcRect/>
          <a:stretch>
            <a:fillRect/>
          </a:stretch>
        </p:blipFill>
        <p:spPr bwMode="auto">
          <a:xfrm>
            <a:off x="4373143" y="4572000"/>
            <a:ext cx="4663281" cy="1905000"/>
          </a:xfrm>
          <a:prstGeom prst="rect">
            <a:avLst/>
          </a:prstGeom>
          <a:noFill/>
        </p:spPr>
      </p:pic>
      <p:sp>
        <p:nvSpPr>
          <p:cNvPr id="5" name="TextBox 4"/>
          <p:cNvSpPr txBox="1"/>
          <p:nvPr/>
        </p:nvSpPr>
        <p:spPr>
          <a:xfrm>
            <a:off x="9036424" y="66294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90800" y="0"/>
            <a:ext cx="8077200" cy="1143000"/>
          </a:xfrm>
        </p:spPr>
        <p:txBody>
          <a:bodyPr/>
          <a:lstStyle/>
          <a:p>
            <a:pPr algn="ctr" eaLnBrk="1" hangingPunct="1"/>
            <a:r>
              <a:rPr lang="en-US" altLang="en-US" sz="5400" b="1" dirty="0"/>
              <a:t>Memory Verses</a:t>
            </a:r>
          </a:p>
        </p:txBody>
      </p:sp>
      <p:sp>
        <p:nvSpPr>
          <p:cNvPr id="5123" name="Rectangle 3"/>
          <p:cNvSpPr>
            <a:spLocks noGrp="1" noChangeArrowheads="1"/>
          </p:cNvSpPr>
          <p:nvPr>
            <p:ph type="body" idx="1"/>
          </p:nvPr>
        </p:nvSpPr>
        <p:spPr>
          <a:xfrm>
            <a:off x="2667000" y="1066800"/>
            <a:ext cx="7772400" cy="5562600"/>
          </a:xfrm>
        </p:spPr>
        <p:txBody>
          <a:bodyPr/>
          <a:lstStyle/>
          <a:p>
            <a:pPr eaLnBrk="1" hangingPunct="1">
              <a:spcBef>
                <a:spcPts val="400"/>
              </a:spcBef>
              <a:buNone/>
            </a:pPr>
            <a:r>
              <a:rPr lang="en-US" altLang="en-US" sz="3600" b="1" dirty="0">
                <a:solidFill>
                  <a:schemeClr val="tx2"/>
                </a:solidFill>
                <a:latin typeface="+mj-lt"/>
              </a:rPr>
              <a:t>Mark 12:30</a:t>
            </a:r>
            <a:r>
              <a:rPr lang="en-US" altLang="en-US" sz="2400" b="1" dirty="0">
                <a:solidFill>
                  <a:schemeClr val="tx2"/>
                </a:solidFill>
                <a:latin typeface="+mj-lt"/>
              </a:rPr>
              <a:t> </a:t>
            </a:r>
            <a:r>
              <a:rPr lang="en-US" altLang="en-US" sz="2400" dirty="0">
                <a:solidFill>
                  <a:schemeClr val="tx2"/>
                </a:solidFill>
                <a:latin typeface="+mj-lt"/>
              </a:rPr>
              <a:t>(New Living Translation)</a:t>
            </a:r>
            <a:endParaRPr lang="en-US" altLang="en-US" dirty="0" smtClean="0">
              <a:solidFill>
                <a:schemeClr val="tx2"/>
              </a:solidFill>
              <a:latin typeface="+mj-lt"/>
            </a:endParaRPr>
          </a:p>
          <a:p>
            <a:pPr eaLnBrk="1" hangingPunct="1">
              <a:spcBef>
                <a:spcPts val="400"/>
              </a:spcBef>
              <a:buNone/>
            </a:pPr>
            <a:r>
              <a:rPr lang="en-US" i="1" dirty="0" smtClean="0">
                <a:solidFill>
                  <a:schemeClr val="tx2"/>
                </a:solidFill>
                <a:latin typeface="+mj-lt"/>
              </a:rPr>
              <a:t>And you must love the </a:t>
            </a:r>
            <a:r>
              <a:rPr lang="en-US" i="1" cap="small" dirty="0" smtClean="0">
                <a:solidFill>
                  <a:schemeClr val="tx2"/>
                </a:solidFill>
                <a:latin typeface="+mj-lt"/>
              </a:rPr>
              <a:t>Lord</a:t>
            </a:r>
            <a:r>
              <a:rPr lang="en-US" i="1" dirty="0" smtClean="0">
                <a:solidFill>
                  <a:schemeClr val="tx2"/>
                </a:solidFill>
                <a:latin typeface="+mj-lt"/>
              </a:rPr>
              <a:t> your God with all your heart, all your soul, all your mind, and all your strength</a:t>
            </a:r>
            <a:r>
              <a:rPr lang="en-US" dirty="0" smtClean="0"/>
              <a:t>.</a:t>
            </a:r>
          </a:p>
          <a:p>
            <a:pPr eaLnBrk="1" hangingPunct="1">
              <a:spcBef>
                <a:spcPts val="400"/>
              </a:spcBef>
              <a:buNone/>
            </a:pPr>
            <a:endParaRPr lang="en-US" sz="1800" dirty="0"/>
          </a:p>
          <a:p>
            <a:pPr eaLnBrk="1" hangingPunct="1">
              <a:spcBef>
                <a:spcPts val="400"/>
              </a:spcBef>
              <a:buNone/>
            </a:pPr>
            <a:r>
              <a:rPr lang="en-US" altLang="en-US" sz="3600" b="1" dirty="0">
                <a:solidFill>
                  <a:schemeClr val="tx2"/>
                </a:solidFill>
                <a:latin typeface="+mj-lt"/>
              </a:rPr>
              <a:t>John 13:34-35</a:t>
            </a:r>
            <a:r>
              <a:rPr lang="en-US" altLang="en-US" sz="2400" b="1" dirty="0">
                <a:solidFill>
                  <a:schemeClr val="tx2"/>
                </a:solidFill>
                <a:latin typeface="+mj-lt"/>
              </a:rPr>
              <a:t> </a:t>
            </a:r>
            <a:r>
              <a:rPr lang="en-US" altLang="en-US" sz="2400" dirty="0">
                <a:solidFill>
                  <a:schemeClr val="tx2"/>
                </a:solidFill>
                <a:latin typeface="+mj-lt"/>
              </a:rPr>
              <a:t>(New Living Translation)</a:t>
            </a:r>
          </a:p>
          <a:p>
            <a:pPr eaLnBrk="1" hangingPunct="1">
              <a:spcBef>
                <a:spcPts val="400"/>
              </a:spcBef>
              <a:buNone/>
            </a:pPr>
            <a:r>
              <a:rPr lang="en-US" i="1" dirty="0" smtClean="0">
                <a:solidFill>
                  <a:schemeClr val="tx2"/>
                </a:solidFill>
                <a:latin typeface="+mj-lt"/>
              </a:rPr>
              <a:t>So now I am giving you a new commandment: Love each other. Just as I have loved you, you should love each other. </a:t>
            </a:r>
            <a:r>
              <a:rPr lang="en-US" b="1" i="1" baseline="30000" dirty="0" smtClean="0">
                <a:solidFill>
                  <a:schemeClr val="tx2"/>
                </a:solidFill>
                <a:latin typeface="+mj-lt"/>
              </a:rPr>
              <a:t> </a:t>
            </a:r>
            <a:r>
              <a:rPr lang="en-US" i="1" dirty="0" smtClean="0">
                <a:solidFill>
                  <a:schemeClr val="tx2"/>
                </a:solidFill>
                <a:latin typeface="+mj-lt"/>
              </a:rPr>
              <a:t>Your love for one another will prove to the world that you are my disciples.</a:t>
            </a:r>
            <a:endParaRPr lang="en-US" altLang="en-US" i="1" dirty="0" smtClean="0">
              <a:solidFill>
                <a:schemeClr val="tx2"/>
              </a:solidFill>
              <a:latin typeface="+mj-lt"/>
            </a:endParaRPr>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How Do You Develop a Quiet Attitude?</a:t>
            </a:r>
          </a:p>
        </p:txBody>
      </p:sp>
      <p:sp>
        <p:nvSpPr>
          <p:cNvPr id="10243" name="Rectangle 3"/>
          <p:cNvSpPr>
            <a:spLocks noGrp="1" noChangeArrowheads="1"/>
          </p:cNvSpPr>
          <p:nvPr>
            <p:ph type="body" sz="half" idx="1"/>
          </p:nvPr>
        </p:nvSpPr>
        <p:spPr>
          <a:xfrm>
            <a:off x="2362201" y="1981200"/>
            <a:ext cx="8077199" cy="3810000"/>
          </a:xfrm>
        </p:spPr>
        <p:txBody>
          <a:bodyPr/>
          <a:lstStyle/>
          <a:p>
            <a:pPr marL="533400" indent="-533400" eaLnBrk="1" hangingPunct="1">
              <a:buClr>
                <a:schemeClr val="tx2"/>
              </a:buClr>
              <a:buFont typeface="Wingdings" pitchFamily="2" charset="2"/>
              <a:buChar char="ü"/>
            </a:pPr>
            <a:r>
              <a:rPr lang="en-US" altLang="en-US" sz="2800" dirty="0">
                <a:solidFill>
                  <a:schemeClr val="tx2"/>
                </a:solidFill>
              </a:rPr>
              <a:t>Learn to obey God without demanding to know His reasons.  Be willing to obey simply because you were told to do it.</a:t>
            </a: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r>
              <a:rPr lang="en-US" altLang="en-US" sz="2800" dirty="0">
                <a:solidFill>
                  <a:schemeClr val="tx2"/>
                </a:solidFill>
              </a:rPr>
              <a:t>Place your trust in God, that He will be able to work through your leaders to do in your life what He wants.  </a:t>
            </a:r>
          </a:p>
        </p:txBody>
      </p:sp>
      <p:pic>
        <p:nvPicPr>
          <p:cNvPr id="120834" name="Picture 2" descr="http://cms-cloud.watermark.org/legacy-blog/2014/03/building-ar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4419600"/>
            <a:ext cx="3810000" cy="2286000"/>
          </a:xfrm>
          <a:prstGeom prst="rect">
            <a:avLst/>
          </a:prstGeom>
          <a:noFill/>
        </p:spPr>
      </p:pic>
      <p:sp>
        <p:nvSpPr>
          <p:cNvPr id="5" name="TextBox 4"/>
          <p:cNvSpPr txBox="1"/>
          <p:nvPr/>
        </p:nvSpPr>
        <p:spPr>
          <a:xfrm>
            <a:off x="2895600" y="4800600"/>
            <a:ext cx="3352800" cy="1815882"/>
          </a:xfrm>
          <a:prstGeom prst="rect">
            <a:avLst/>
          </a:prstGeom>
          <a:noFill/>
        </p:spPr>
        <p:txBody>
          <a:bodyPr wrap="square" rtlCol="0">
            <a:spAutoFit/>
          </a:bodyPr>
          <a:lstStyle/>
          <a:p>
            <a:r>
              <a:rPr lang="en-US" altLang="en-US" sz="2800" dirty="0">
                <a:solidFill>
                  <a:schemeClr val="tx2"/>
                </a:solidFill>
                <a:latin typeface="+mn-lt"/>
              </a:rPr>
              <a:t>Trust God to do this even if your leaders make mistakes and do wrong things. </a:t>
            </a:r>
            <a:endParaRPr lang="en-US" sz="2800" dirty="0">
              <a:latin typeface="+mn-lt"/>
            </a:endParaRPr>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How Do You Develop a Quiet Attitude?</a:t>
            </a:r>
          </a:p>
        </p:txBody>
      </p:sp>
      <p:sp>
        <p:nvSpPr>
          <p:cNvPr id="10243" name="Rectangle 3"/>
          <p:cNvSpPr>
            <a:spLocks noGrp="1" noChangeArrowheads="1"/>
          </p:cNvSpPr>
          <p:nvPr>
            <p:ph type="body" sz="half" idx="1"/>
          </p:nvPr>
        </p:nvSpPr>
        <p:spPr>
          <a:xfrm>
            <a:off x="2362201" y="1981200"/>
            <a:ext cx="8077199" cy="1828800"/>
          </a:xfrm>
        </p:spPr>
        <p:txBody>
          <a:bodyPr/>
          <a:lstStyle/>
          <a:p>
            <a:pPr marL="533400" indent="-533400" eaLnBrk="1" hangingPunct="1">
              <a:spcBef>
                <a:spcPts val="0"/>
              </a:spcBef>
              <a:buClr>
                <a:schemeClr val="tx2"/>
              </a:buClr>
              <a:buSzPct val="100000"/>
              <a:buFont typeface="Wingdings" pitchFamily="2" charset="2"/>
              <a:buChar char="ü"/>
            </a:pPr>
            <a:r>
              <a:rPr lang="en-US" altLang="en-US" sz="2800" dirty="0">
                <a:solidFill>
                  <a:schemeClr val="tx2"/>
                </a:solidFill>
              </a:rPr>
              <a:t>Do not argue with God.</a:t>
            </a:r>
          </a:p>
          <a:p>
            <a:pPr marL="533400" indent="-533400" eaLnBrk="1" hangingPunct="1">
              <a:spcBef>
                <a:spcPts val="0"/>
              </a:spcBef>
              <a:buClr>
                <a:schemeClr val="tx2"/>
              </a:buClr>
              <a:buSzPct val="100000"/>
              <a:buFont typeface="Wingdings" pitchFamily="2" charset="2"/>
              <a:buChar char="ü"/>
            </a:pPr>
            <a:endParaRPr lang="en-US" altLang="en-US" sz="800" dirty="0">
              <a:solidFill>
                <a:schemeClr val="tx2"/>
              </a:solidFill>
            </a:endParaRPr>
          </a:p>
          <a:p>
            <a:pPr marL="533400" indent="-533400" eaLnBrk="1" hangingPunct="1">
              <a:spcBef>
                <a:spcPts val="0"/>
              </a:spcBef>
              <a:buClr>
                <a:schemeClr val="tx2"/>
              </a:buClr>
              <a:buSzPct val="100000"/>
              <a:buFont typeface="Wingdings" pitchFamily="2" charset="2"/>
              <a:buChar char="ü"/>
            </a:pPr>
            <a:r>
              <a:rPr lang="en-US" altLang="en-US" sz="2800" dirty="0">
                <a:solidFill>
                  <a:schemeClr val="tx2"/>
                </a:solidFill>
              </a:rPr>
              <a:t>Do not demand an explanation as to why you should do something before you will obey.</a:t>
            </a:r>
          </a:p>
          <a:p>
            <a:pPr marL="533400" indent="-533400" eaLnBrk="1" hangingPunct="1">
              <a:spcBef>
                <a:spcPts val="0"/>
              </a:spcBef>
              <a:buClr>
                <a:schemeClr val="tx2"/>
              </a:buClr>
              <a:buSzPct val="100000"/>
              <a:buNone/>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800" dirty="0">
              <a:solidFill>
                <a:schemeClr val="tx2"/>
              </a:solidFill>
            </a:endParaRPr>
          </a:p>
          <a:p>
            <a:pPr marL="533400" indent="-533400" eaLnBrk="1" hangingPunct="1">
              <a:buClr>
                <a:schemeClr val="tx2"/>
              </a:buClr>
              <a:buFont typeface="Wingdings" pitchFamily="2" charset="2"/>
              <a:buChar char="ü"/>
            </a:pPr>
            <a:endParaRPr lang="en-US" altLang="en-US" sz="2800" dirty="0">
              <a:solidFill>
                <a:schemeClr val="tx2"/>
              </a:solidFill>
            </a:endParaRPr>
          </a:p>
        </p:txBody>
      </p:sp>
      <p:pic>
        <p:nvPicPr>
          <p:cNvPr id="121858" name="Picture 2" descr="http://i.livescience.com/images/i/000/025/856/i02/pleading-woman-120329.jpg?1333029407"/>
          <p:cNvPicPr>
            <a:picLocks noChangeAspect="1" noChangeArrowheads="1"/>
          </p:cNvPicPr>
          <p:nvPr/>
        </p:nvPicPr>
        <p:blipFill>
          <a:blip r:embed="rId2" cstate="print"/>
          <a:srcRect/>
          <a:stretch>
            <a:fillRect/>
          </a:stretch>
        </p:blipFill>
        <p:spPr bwMode="auto">
          <a:xfrm>
            <a:off x="4598635" y="3810000"/>
            <a:ext cx="4229100" cy="2798859"/>
          </a:xfrm>
          <a:prstGeom prst="rect">
            <a:avLst/>
          </a:prstGeom>
          <a:noFill/>
        </p:spPr>
      </p:pic>
      <p:sp>
        <p:nvSpPr>
          <p:cNvPr id="5" name="TextBox 4"/>
          <p:cNvSpPr txBox="1"/>
          <p:nvPr/>
        </p:nvSpPr>
        <p:spPr>
          <a:xfrm>
            <a:off x="8839199" y="6627168"/>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anim calcmode="lin" valueType="num">
                                      <p:cBhvr>
                                        <p:cTn id="8" dur="2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2000"/>
                                        <p:tgtEl>
                                          <p:spTgt spid="10243">
                                            <p:txEl>
                                              <p:pRg st="2" end="2"/>
                                            </p:txEl>
                                          </p:spTgt>
                                        </p:tgtEl>
                                      </p:cBhvr>
                                    </p:animEffect>
                                    <p:anim calcmode="lin" valueType="num">
                                      <p:cBhvr>
                                        <p:cTn id="15" dur="2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latin typeface="Arial Black" pitchFamily="34" charset="0"/>
              </a:rPr>
              <a:t>Think about it….</a:t>
            </a:r>
          </a:p>
        </p:txBody>
      </p:sp>
      <p:sp>
        <p:nvSpPr>
          <p:cNvPr id="10243" name="Rectangle 3"/>
          <p:cNvSpPr>
            <a:spLocks noGrp="1" noChangeArrowheads="1"/>
          </p:cNvSpPr>
          <p:nvPr>
            <p:ph type="body" sz="half" idx="1"/>
          </p:nvPr>
        </p:nvSpPr>
        <p:spPr>
          <a:xfrm>
            <a:off x="1676400" y="1676401"/>
            <a:ext cx="4694237" cy="4800600"/>
          </a:xfrm>
        </p:spPr>
        <p:txBody>
          <a:bodyPr vert="horz" wrap="square" lIns="0" tIns="0" rIns="0" bIns="0" numCol="1" anchor="t" anchorCtr="0" compatLnSpc="1">
            <a:prstTxWarp prst="textNoShape">
              <a:avLst/>
            </a:prstTxWarp>
          </a:bodyPr>
          <a:lstStyle/>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 I express a quiet attitude?”</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quiet attitude affect my relationship with God?”</a:t>
            </a:r>
          </a:p>
          <a:p>
            <a:pPr marL="533400" indent="-533400" eaLnBrk="1" hangingPunct="1">
              <a:spcBef>
                <a:spcPts val="200"/>
              </a:spcBef>
              <a:buClr>
                <a:schemeClr val="tx2"/>
              </a:buClr>
              <a:buFont typeface="Wingdings" pitchFamily="2" charset="2"/>
              <a:buAutoNum type="arabicPeriod"/>
            </a:pPr>
            <a:r>
              <a:rPr lang="en-US" altLang="en-US" sz="2800" i="1" dirty="0">
                <a:solidFill>
                  <a:schemeClr val="tx2"/>
                </a:solidFill>
              </a:rPr>
              <a:t>“How does this quiet attitude affect my behavior?”</a:t>
            </a:r>
            <a:endParaRPr lang="en-US" altLang="en-US" sz="1600" dirty="0">
              <a:solidFill>
                <a:schemeClr val="tx2"/>
              </a:solidFill>
            </a:endParaRPr>
          </a:p>
        </p:txBody>
      </p:sp>
      <p:pic>
        <p:nvPicPr>
          <p:cNvPr id="122882" name="Picture 2" descr="http://previews.123rf.com/images/domencolja/domencolja0712/domencolja071200574/2296990-Hooded-man-thinking-with-a-finger-in-his-mouth-and-looking-away--Stock-Photo.jpg"/>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6655024" y="1706071"/>
            <a:ext cx="5003575" cy="4154365"/>
          </a:xfrm>
          <a:prstGeom prst="rect">
            <a:avLst/>
          </a:prstGeom>
          <a:noFill/>
        </p:spPr>
      </p:pic>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1676400"/>
          </a:xfrm>
        </p:spPr>
        <p:txBody>
          <a:bodyPr/>
          <a:lstStyle/>
          <a:p>
            <a:pPr algn="ctr"/>
            <a:r>
              <a:rPr lang="en-US" dirty="0" smtClean="0">
                <a:latin typeface="Arial Black" pitchFamily="34" charset="0"/>
              </a:rPr>
              <a:t>Becoming more like Christ</a:t>
            </a:r>
            <a:endParaRPr lang="en-US" sz="3000" dirty="0">
              <a:latin typeface="Arial Black" pitchFamily="34" charset="0"/>
            </a:endParaRPr>
          </a:p>
        </p:txBody>
      </p:sp>
      <p:sp>
        <p:nvSpPr>
          <p:cNvPr id="5" name="TextBox 4"/>
          <p:cNvSpPr txBox="1"/>
          <p:nvPr/>
        </p:nvSpPr>
        <p:spPr>
          <a:xfrm>
            <a:off x="2667000" y="2286001"/>
            <a:ext cx="4343400" cy="584775"/>
          </a:xfrm>
          <a:prstGeom prst="rect">
            <a:avLst/>
          </a:prstGeom>
          <a:noFill/>
        </p:spPr>
        <p:txBody>
          <a:bodyPr wrap="square" rtlCol="0">
            <a:spAutoFit/>
          </a:bodyPr>
          <a:lstStyle/>
          <a:p>
            <a:pPr algn="ctr"/>
            <a:endParaRPr lang="en-US" sz="3200" dirty="0">
              <a:solidFill>
                <a:schemeClr val="tx2"/>
              </a:solidFill>
            </a:endParaRPr>
          </a:p>
        </p:txBody>
      </p:sp>
      <p:sp>
        <p:nvSpPr>
          <p:cNvPr id="4" name="Rectangle 3"/>
          <p:cNvSpPr/>
          <p:nvPr/>
        </p:nvSpPr>
        <p:spPr>
          <a:xfrm>
            <a:off x="2590800" y="2459504"/>
            <a:ext cx="4343400" cy="3447098"/>
          </a:xfrm>
          <a:prstGeom prst="rect">
            <a:avLst/>
          </a:prstGeom>
        </p:spPr>
        <p:txBody>
          <a:bodyPr wrap="square" lIns="0" tIns="0" rIns="0" bIns="0">
            <a:spAutoFit/>
          </a:bodyPr>
          <a:lstStyle/>
          <a:p>
            <a:pPr>
              <a:buClr>
                <a:schemeClr val="tx2"/>
              </a:buClr>
              <a:buFont typeface="Wingdings" pitchFamily="2" charset="2"/>
              <a:buChar char="ü"/>
            </a:pPr>
            <a:r>
              <a:rPr lang="en-US" sz="2800" dirty="0">
                <a:solidFill>
                  <a:schemeClr val="tx2"/>
                </a:solidFill>
                <a:latin typeface="+mn-lt"/>
              </a:rPr>
              <a:t>Need for balance</a:t>
            </a:r>
          </a:p>
          <a:p>
            <a:pPr>
              <a:buClr>
                <a:schemeClr val="tx2"/>
              </a:buClr>
              <a:buFont typeface="Wingdings" pitchFamily="2" charset="2"/>
              <a:buChar char="ü"/>
            </a:pPr>
            <a:endParaRPr lang="en-US" sz="1000" dirty="0">
              <a:solidFill>
                <a:schemeClr val="tx2"/>
              </a:solidFill>
              <a:latin typeface="+mn-lt"/>
            </a:endParaRPr>
          </a:p>
          <a:p>
            <a:pPr marL="288925" indent="-288925">
              <a:buClr>
                <a:schemeClr val="tx2"/>
              </a:buClr>
              <a:buFont typeface="Wingdings" pitchFamily="2" charset="2"/>
              <a:buChar char="ü"/>
            </a:pPr>
            <a:r>
              <a:rPr lang="en-US" sz="2800" dirty="0">
                <a:solidFill>
                  <a:schemeClr val="tx2"/>
                </a:solidFill>
                <a:latin typeface="+mn-lt"/>
              </a:rPr>
              <a:t>Developing obedient attitudes &amp; getting rid of disobedient attitudes</a:t>
            </a:r>
          </a:p>
          <a:p>
            <a:pPr>
              <a:buClr>
                <a:schemeClr val="tx2"/>
              </a:buClr>
              <a:buFont typeface="Wingdings" pitchFamily="2" charset="2"/>
              <a:buChar char="ü"/>
            </a:pPr>
            <a:endParaRPr lang="en-US" sz="1000" dirty="0">
              <a:solidFill>
                <a:schemeClr val="tx2"/>
              </a:solidFill>
              <a:latin typeface="+mn-lt"/>
            </a:endParaRPr>
          </a:p>
          <a:p>
            <a:pPr>
              <a:buClr>
                <a:schemeClr val="tx2"/>
              </a:buClr>
              <a:buFont typeface="Wingdings" pitchFamily="2" charset="2"/>
              <a:buChar char="ü"/>
            </a:pPr>
            <a:r>
              <a:rPr lang="en-US" sz="2800" dirty="0">
                <a:solidFill>
                  <a:schemeClr val="tx2"/>
                </a:solidFill>
                <a:latin typeface="+mn-lt"/>
              </a:rPr>
              <a:t>Intelligent Obedience: </a:t>
            </a:r>
          </a:p>
          <a:p>
            <a:pPr marL="288925">
              <a:buClr>
                <a:schemeClr val="tx2"/>
              </a:buClr>
            </a:pPr>
            <a:r>
              <a:rPr lang="en-US" sz="2800" dirty="0">
                <a:solidFill>
                  <a:schemeClr val="tx2"/>
                </a:solidFill>
                <a:latin typeface="+mn-lt"/>
              </a:rPr>
              <a:t>A </a:t>
            </a:r>
            <a:r>
              <a:rPr lang="en-US" sz="2800" i="1" dirty="0">
                <a:solidFill>
                  <a:schemeClr val="tx2"/>
                </a:solidFill>
                <a:latin typeface="+mn-lt"/>
              </a:rPr>
              <a:t>choice</a:t>
            </a:r>
            <a:endParaRPr lang="en-US" sz="2800" dirty="0">
              <a:solidFill>
                <a:schemeClr val="tx2"/>
              </a:solidFill>
              <a:latin typeface="+mn-lt"/>
            </a:endParaRPr>
          </a:p>
          <a:p>
            <a:pPr algn="r">
              <a:buClr>
                <a:schemeClr val="tx2"/>
              </a:buClr>
              <a:buFont typeface="Wingdings" pitchFamily="2" charset="2"/>
              <a:buChar char="ü"/>
            </a:pPr>
            <a:endParaRPr lang="en-US" sz="3000" dirty="0">
              <a:solidFill>
                <a:schemeClr val="tx2"/>
              </a:solidFill>
              <a:latin typeface="+mn-lt"/>
            </a:endParaRPr>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pic>
        <p:nvPicPr>
          <p:cNvPr id="1026" name="Picture 2" descr="Image result for becoming more like christ images"/>
          <p:cNvPicPr>
            <a:picLocks noChangeAspect="1" noChangeArrowheads="1"/>
          </p:cNvPicPr>
          <p:nvPr/>
        </p:nvPicPr>
        <p:blipFill>
          <a:blip r:embed="rId2" cstate="print"/>
          <a:srcRect/>
          <a:stretch>
            <a:fillRect/>
          </a:stretch>
        </p:blipFill>
        <p:spPr bwMode="auto">
          <a:xfrm>
            <a:off x="6781800" y="2514600"/>
            <a:ext cx="3527684" cy="2743200"/>
          </a:xfrm>
          <a:prstGeom prst="rect">
            <a:avLst/>
          </a:prstGeom>
          <a:noFill/>
        </p:spPr>
      </p:pic>
      <p:sp>
        <p:nvSpPr>
          <p:cNvPr id="8" name="TextBox 7"/>
          <p:cNvSpPr txBox="1"/>
          <p:nvPr/>
        </p:nvSpPr>
        <p:spPr>
          <a:xfrm>
            <a:off x="2286000" y="5627369"/>
            <a:ext cx="8763000" cy="553998"/>
          </a:xfrm>
          <a:prstGeom prst="rect">
            <a:avLst/>
          </a:prstGeom>
          <a:noFill/>
        </p:spPr>
        <p:txBody>
          <a:bodyPr wrap="square" rtlCol="0">
            <a:spAutoFit/>
          </a:bodyPr>
          <a:lstStyle/>
          <a:p>
            <a:r>
              <a:rPr lang="en-US" sz="3000" dirty="0">
                <a:solidFill>
                  <a:schemeClr val="tx2"/>
                </a:solidFill>
                <a:latin typeface="Calligraph421 BT" pitchFamily="66" charset="0"/>
              </a:rPr>
              <a:t>A wise person </a:t>
            </a:r>
            <a:r>
              <a:rPr lang="en-US" sz="3000" u="sng" dirty="0">
                <a:solidFill>
                  <a:schemeClr val="tx2"/>
                </a:solidFill>
                <a:latin typeface="Calligraph421 BT" pitchFamily="66" charset="0"/>
              </a:rPr>
              <a:t>loves</a:t>
            </a:r>
            <a:r>
              <a:rPr lang="en-US" sz="3000" dirty="0">
                <a:solidFill>
                  <a:schemeClr val="tx2"/>
                </a:solidFill>
                <a:latin typeface="Calligraph421 BT" pitchFamily="66" charset="0"/>
              </a:rPr>
              <a:t> to obey God and His laws</a:t>
            </a:r>
            <a:r>
              <a:rPr lang="en-US" dirty="0">
                <a:solidFill>
                  <a:schemeClr val="tx2"/>
                </a:solidFill>
                <a:latin typeface="Calligraph421 BT" pitchFamily="66"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itchFamily="34" charset="0"/>
              </a:rPr>
              <a:t>Personal Application</a:t>
            </a:r>
            <a:endParaRPr lang="en-US" b="1" dirty="0">
              <a:latin typeface="Arial Black" pitchFamily="34" charset="0"/>
            </a:endParaRPr>
          </a:p>
        </p:txBody>
      </p:sp>
      <p:sp>
        <p:nvSpPr>
          <p:cNvPr id="3" name="Text Placeholder 2"/>
          <p:cNvSpPr>
            <a:spLocks noGrp="1"/>
          </p:cNvSpPr>
          <p:nvPr>
            <p:ph type="body" sz="half" idx="1"/>
          </p:nvPr>
        </p:nvSpPr>
        <p:spPr>
          <a:xfrm>
            <a:off x="1905000" y="1524000"/>
            <a:ext cx="4602163" cy="4800600"/>
          </a:xfrm>
        </p:spPr>
        <p:txBody>
          <a:bodyPr/>
          <a:lstStyle/>
          <a:p>
            <a:pPr marL="514350" indent="-514350">
              <a:buClr>
                <a:schemeClr val="tx2"/>
              </a:buClr>
              <a:buFont typeface="Wingdings" pitchFamily="2" charset="2"/>
              <a:buChar char="ü"/>
            </a:pPr>
            <a:r>
              <a:rPr lang="en-US" sz="2800" dirty="0">
                <a:solidFill>
                  <a:schemeClr val="tx2"/>
                </a:solidFill>
              </a:rPr>
              <a:t>Do a personal evaluation of your life.</a:t>
            </a:r>
          </a:p>
          <a:p>
            <a:pPr marL="514350" indent="-514350">
              <a:buClr>
                <a:schemeClr val="tx2"/>
              </a:buClr>
              <a:buFont typeface="Wingdings" pitchFamily="2" charset="2"/>
              <a:buChar char="ü"/>
            </a:pPr>
            <a:r>
              <a:rPr lang="en-US" sz="2800" dirty="0">
                <a:solidFill>
                  <a:schemeClr val="tx2"/>
                </a:solidFill>
              </a:rPr>
              <a:t>Rate yourself on the attitudes that make it easy to disobey God. </a:t>
            </a:r>
          </a:p>
          <a:p>
            <a:pPr marL="514350" indent="-514350">
              <a:buClr>
                <a:schemeClr val="tx2"/>
              </a:buClr>
              <a:buFont typeface="Wingdings" pitchFamily="2" charset="2"/>
              <a:buChar char="ü"/>
            </a:pPr>
            <a:r>
              <a:rPr lang="en-US" sz="2800" dirty="0">
                <a:solidFill>
                  <a:schemeClr val="tx2"/>
                </a:solidFill>
              </a:rPr>
              <a:t>Make a firm commitment to obeying God.</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pic>
        <p:nvPicPr>
          <p:cNvPr id="115714" name="Picture 2" descr="http://www.etsdental.com/marketingImages/checkli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7162" y="1676400"/>
            <a:ext cx="4770437" cy="4311064"/>
          </a:xfrm>
          <a:prstGeom prst="rect">
            <a:avLst/>
          </a:prstGeom>
          <a:noFill/>
        </p:spPr>
      </p:pic>
      <p:sp>
        <p:nvSpPr>
          <p:cNvPr id="7" name="TextBox 6"/>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Personal Application Activity</a:t>
            </a:r>
            <a:endParaRPr lang="en-US" dirty="0">
              <a:latin typeface="Arial Black" pitchFamily="34" charset="0"/>
            </a:endParaRPr>
          </a:p>
        </p:txBody>
      </p:sp>
      <p:sp>
        <p:nvSpPr>
          <p:cNvPr id="3" name="Text Placeholder 2"/>
          <p:cNvSpPr>
            <a:spLocks noGrp="1"/>
          </p:cNvSpPr>
          <p:nvPr>
            <p:ph type="body" sz="half" idx="1"/>
          </p:nvPr>
        </p:nvSpPr>
        <p:spPr>
          <a:xfrm>
            <a:off x="1981200" y="1828800"/>
            <a:ext cx="5105400" cy="4800600"/>
          </a:xfrm>
        </p:spPr>
        <p:txBody>
          <a:bodyPr/>
          <a:lstStyle/>
          <a:p>
            <a:pPr>
              <a:buClr>
                <a:schemeClr val="tx2"/>
              </a:buClr>
              <a:buFont typeface="Wingdings" pitchFamily="2" charset="2"/>
              <a:buChar char="q"/>
            </a:pPr>
            <a:r>
              <a:rPr lang="en-US" sz="2000" dirty="0">
                <a:solidFill>
                  <a:schemeClr val="tx2"/>
                </a:solidFill>
              </a:rPr>
              <a:t>Rate yourself on the attitudes that make it easy to disobey God. </a:t>
            </a:r>
            <a:r>
              <a:rPr lang="en-US" sz="1600" dirty="0">
                <a:solidFill>
                  <a:schemeClr val="tx2"/>
                </a:solidFill>
              </a:rPr>
              <a:t>(Student Manual pg14-15) </a:t>
            </a:r>
          </a:p>
          <a:p>
            <a:pPr lvl="1">
              <a:spcBef>
                <a:spcPts val="0"/>
              </a:spcBef>
              <a:buClr>
                <a:schemeClr val="tx2"/>
              </a:buClr>
              <a:buFont typeface="Wingdings" pitchFamily="2" charset="2"/>
              <a:buChar char="q"/>
            </a:pPr>
            <a:r>
              <a:rPr lang="en-US" sz="2000" dirty="0">
                <a:solidFill>
                  <a:schemeClr val="tx2"/>
                </a:solidFill>
              </a:rPr>
              <a:t>Write down on a scale of 1-5 how strong each disobedient attitude is in your life. </a:t>
            </a:r>
          </a:p>
          <a:p>
            <a:pPr lvl="1">
              <a:spcBef>
                <a:spcPts val="0"/>
              </a:spcBef>
              <a:buClr>
                <a:schemeClr val="tx2"/>
              </a:buClr>
              <a:buNone/>
            </a:pPr>
            <a:r>
              <a:rPr lang="en-US" sz="1600" dirty="0">
                <a:solidFill>
                  <a:schemeClr val="tx2"/>
                </a:solidFill>
              </a:rPr>
              <a:t>	(1:the attitude is very small, no problem at all; 5:the attitude is a very strong one in your life)</a:t>
            </a:r>
            <a:endParaRPr lang="en-US" sz="2000" dirty="0">
              <a:solidFill>
                <a:schemeClr val="tx2"/>
              </a:solidFill>
            </a:endParaRPr>
          </a:p>
          <a:p>
            <a:pPr lvl="1">
              <a:buClr>
                <a:schemeClr val="tx2"/>
              </a:buClr>
              <a:buFont typeface="Wingdings" pitchFamily="2" charset="2"/>
              <a:buChar char="q"/>
            </a:pPr>
            <a:r>
              <a:rPr lang="en-US" sz="2000" dirty="0">
                <a:solidFill>
                  <a:schemeClr val="tx2"/>
                </a:solidFill>
              </a:rPr>
              <a:t>Write down at least one thing you can do to build a strong obedient attitude</a:t>
            </a:r>
          </a:p>
          <a:p>
            <a:pPr lvl="1">
              <a:buClr>
                <a:schemeClr val="tx2"/>
              </a:buClr>
              <a:buFont typeface="Wingdings" pitchFamily="2" charset="2"/>
              <a:buChar char="q"/>
            </a:pPr>
            <a:r>
              <a:rPr lang="en-US" sz="2000" dirty="0">
                <a:solidFill>
                  <a:schemeClr val="tx2"/>
                </a:solidFill>
              </a:rPr>
              <a:t>Write down one thing you can do to help get rid of one of the disobedient attitudes in your life.</a:t>
            </a:r>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pic>
        <p:nvPicPr>
          <p:cNvPr id="4098" name="Picture 2" descr="https://encrypted-tbn0.gstatic.com/images?q=tbn:ANd9GcQN125fCU2RVnOaIJ59d4D1L7xuUvtGVcXGI4YZbjtzw0pqFcLAqQ"/>
          <p:cNvPicPr>
            <a:picLocks noChangeAspect="1" noChangeArrowheads="1"/>
          </p:cNvPicPr>
          <p:nvPr/>
        </p:nvPicPr>
        <p:blipFill>
          <a:blip r:embed="rId3" cstate="print"/>
          <a:srcRect/>
          <a:stretch>
            <a:fillRect/>
          </a:stretch>
        </p:blipFill>
        <p:spPr bwMode="auto">
          <a:xfrm>
            <a:off x="7620000" y="1777954"/>
            <a:ext cx="3359044" cy="2235292"/>
          </a:xfrm>
          <a:prstGeom prst="rect">
            <a:avLst/>
          </a:prstGeom>
          <a:noFill/>
        </p:spPr>
      </p:pic>
      <p:pic>
        <p:nvPicPr>
          <p:cNvPr id="4100" name="Picture 4" descr="https://encrypted-tbn2.gstatic.com/images?q=tbn:ANd9GcRiS8LkgJcgw6-h2gEg6LIeIG_MYpUbKj3HMHj3VpAuLogzknIx"/>
          <p:cNvPicPr>
            <a:picLocks noChangeAspect="1" noChangeArrowheads="1"/>
          </p:cNvPicPr>
          <p:nvPr/>
        </p:nvPicPr>
        <p:blipFill>
          <a:blip r:embed="rId4" cstate="print"/>
          <a:srcRect/>
          <a:stretch>
            <a:fillRect/>
          </a:stretch>
        </p:blipFill>
        <p:spPr bwMode="auto">
          <a:xfrm>
            <a:off x="7754860" y="4191000"/>
            <a:ext cx="3089324" cy="233495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smtClean="0">
                <a:latin typeface="+mn-lt"/>
              </a:rPr>
              <a:t>Chapter 3</a:t>
            </a:r>
            <a:br>
              <a:rPr lang="en-US" b="1" dirty="0" smtClean="0">
                <a:latin typeface="+mn-lt"/>
              </a:rPr>
            </a:br>
            <a:r>
              <a:rPr lang="en-US" b="1" dirty="0" smtClean="0">
                <a:latin typeface="+mn-lt"/>
              </a:rPr>
              <a:t/>
            </a:r>
            <a:br>
              <a:rPr lang="en-US" b="1" dirty="0" smtClean="0">
                <a:latin typeface="+mn-lt"/>
              </a:rPr>
            </a:br>
            <a:r>
              <a:rPr lang="en-US" sz="5000" b="1" dirty="0">
                <a:latin typeface="Arial Black" pitchFamily="34" charset="0"/>
              </a:rPr>
              <a:t>Which Laws Do I Obey??</a:t>
            </a:r>
            <a:r>
              <a:rPr lang="en-US" b="1" dirty="0" smtClean="0">
                <a:latin typeface="+mn-lt"/>
              </a:rPr>
              <a:t/>
            </a:r>
            <a:br>
              <a:rPr lang="en-US" b="1" dirty="0" smtClean="0">
                <a:latin typeface="+mn-lt"/>
              </a:rPr>
            </a:br>
            <a:endParaRPr lang="en-US" b="1" dirty="0">
              <a:latin typeface="+mn-lt"/>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990600"/>
          </a:xfrm>
        </p:spPr>
        <p:txBody>
          <a:bodyPr/>
          <a:lstStyle/>
          <a:p>
            <a:pPr algn="ctr"/>
            <a:r>
              <a:rPr lang="en-US" sz="5000" b="1" dirty="0">
                <a:latin typeface="Arial Black" pitchFamily="34" charset="0"/>
              </a:rPr>
              <a:t>Laws To Obey</a:t>
            </a:r>
            <a:endParaRPr lang="en-US" sz="5000" dirty="0"/>
          </a:p>
        </p:txBody>
      </p:sp>
      <p:sp>
        <p:nvSpPr>
          <p:cNvPr id="3" name="Text Placeholder 2"/>
          <p:cNvSpPr>
            <a:spLocks noGrp="1"/>
          </p:cNvSpPr>
          <p:nvPr>
            <p:ph type="body" sz="half" idx="1"/>
          </p:nvPr>
        </p:nvSpPr>
        <p:spPr>
          <a:xfrm>
            <a:off x="2697163" y="1371600"/>
            <a:ext cx="7818437" cy="4953000"/>
          </a:xfrm>
        </p:spPr>
        <p:txBody>
          <a:bodyPr/>
          <a:lstStyle/>
          <a:p>
            <a:pPr>
              <a:buClr>
                <a:schemeClr val="tx2"/>
              </a:buClr>
              <a:buFont typeface="Arial" pitchFamily="34" charset="0"/>
              <a:buChar char="•"/>
            </a:pPr>
            <a:r>
              <a:rPr lang="en-US" b="1" dirty="0" smtClean="0">
                <a:solidFill>
                  <a:schemeClr val="tx2"/>
                </a:solidFill>
              </a:rPr>
              <a:t>Key Biblical Truths</a:t>
            </a:r>
          </a:p>
          <a:p>
            <a:pPr>
              <a:spcBef>
                <a:spcPts val="400"/>
              </a:spcBef>
              <a:buClr>
                <a:schemeClr val="tx2"/>
              </a:buClr>
              <a:buNone/>
            </a:pPr>
            <a:r>
              <a:rPr lang="en-US" sz="2800" dirty="0">
                <a:solidFill>
                  <a:schemeClr val="tx2"/>
                </a:solidFill>
              </a:rPr>
              <a:t>	Obeying God’s laws is the most important thing I can do today.</a:t>
            </a:r>
          </a:p>
          <a:p>
            <a:pPr>
              <a:spcBef>
                <a:spcPts val="400"/>
              </a:spcBef>
              <a:buClr>
                <a:schemeClr val="tx2"/>
              </a:buClr>
              <a:buNone/>
            </a:pPr>
            <a:endParaRPr lang="en-US" sz="1600" dirty="0">
              <a:solidFill>
                <a:schemeClr val="tx2"/>
              </a:solidFill>
            </a:endParaRPr>
          </a:p>
          <a:p>
            <a:pPr>
              <a:spcBef>
                <a:spcPts val="1200"/>
              </a:spcBef>
              <a:buClr>
                <a:schemeClr val="tx2"/>
              </a:buClr>
              <a:buFont typeface="Arial" pitchFamily="34" charset="0"/>
              <a:buChar char="•"/>
            </a:pPr>
            <a:r>
              <a:rPr lang="en-US" b="1" dirty="0" smtClean="0">
                <a:solidFill>
                  <a:schemeClr val="tx2"/>
                </a:solidFill>
              </a:rPr>
              <a:t>Key Verse</a:t>
            </a:r>
          </a:p>
          <a:p>
            <a:pPr>
              <a:spcBef>
                <a:spcPts val="0"/>
              </a:spcBef>
              <a:buNone/>
            </a:pPr>
            <a:r>
              <a:rPr lang="en-US" sz="2800" b="1" dirty="0">
                <a:solidFill>
                  <a:schemeClr val="tx2"/>
                </a:solidFill>
              </a:rPr>
              <a:t>	</a:t>
            </a:r>
            <a:r>
              <a:rPr lang="en-US" sz="2800" dirty="0">
                <a:solidFill>
                  <a:schemeClr val="tx2"/>
                </a:solidFill>
              </a:rPr>
              <a:t>But the one who keeps looking into God’s perfect Law and does not forget it will do what it says and be happy as he does it. God’s Word makes men free.</a:t>
            </a:r>
          </a:p>
          <a:p>
            <a:pPr>
              <a:spcBef>
                <a:spcPts val="0"/>
              </a:spcBef>
              <a:buNone/>
            </a:pPr>
            <a:r>
              <a:rPr lang="en-US" sz="2800" dirty="0">
                <a:solidFill>
                  <a:schemeClr val="tx2"/>
                </a:solidFill>
              </a:rPr>
              <a:t>	James 1:25 </a:t>
            </a:r>
            <a:r>
              <a:rPr lang="en-US" sz="2400" dirty="0">
                <a:solidFill>
                  <a:schemeClr val="tx2"/>
                </a:solidFill>
              </a:rPr>
              <a:t>(New Life Bible)</a:t>
            </a:r>
            <a:endParaRPr lang="en-US" sz="2800" dirty="0">
              <a:solidFill>
                <a:schemeClr val="tx2"/>
              </a:solidFill>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Laws to Obey</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 Placeholder 6"/>
          <p:cNvSpPr>
            <a:spLocks noGrp="1"/>
          </p:cNvSpPr>
          <p:nvPr>
            <p:ph type="body" sz="half" idx="1"/>
          </p:nvPr>
        </p:nvSpPr>
        <p:spPr>
          <a:xfrm>
            <a:off x="2819400" y="1981200"/>
            <a:ext cx="7620000" cy="4343400"/>
          </a:xfrm>
        </p:spPr>
        <p:txBody>
          <a:bodyPr/>
          <a:lstStyle/>
          <a:p>
            <a:pPr marL="514350" indent="-514350">
              <a:spcBef>
                <a:spcPts val="0"/>
              </a:spcBef>
              <a:buClr>
                <a:schemeClr val="tx2"/>
              </a:buClr>
              <a:buSzPct val="100000"/>
              <a:buFont typeface="Wingdings" pitchFamily="2" charset="2"/>
              <a:buChar char="Ø"/>
            </a:pPr>
            <a:r>
              <a:rPr lang="en-US" sz="2800" dirty="0">
                <a:solidFill>
                  <a:schemeClr val="tx2"/>
                </a:solidFill>
              </a:rPr>
              <a:t>Do Christians have to obey all of God’s laws that are in the New Testament?</a:t>
            </a:r>
          </a:p>
          <a:p>
            <a:pPr marL="514350" indent="-514350">
              <a:spcBef>
                <a:spcPts val="0"/>
              </a:spcBef>
              <a:buClr>
                <a:schemeClr val="tx2"/>
              </a:buClr>
              <a:buSzPct val="100000"/>
              <a:buFont typeface="Wingdings" pitchFamily="2" charset="2"/>
              <a:buChar char="Ø"/>
            </a:pPr>
            <a:endParaRPr lang="en-US" sz="1600" dirty="0">
              <a:solidFill>
                <a:schemeClr val="tx2"/>
              </a:solidFill>
            </a:endParaRPr>
          </a:p>
          <a:p>
            <a:pPr marL="514350" indent="-514350">
              <a:spcBef>
                <a:spcPts val="0"/>
              </a:spcBef>
              <a:buClr>
                <a:schemeClr val="tx2"/>
              </a:buClr>
              <a:buSzPct val="100000"/>
              <a:buFont typeface="Wingdings" pitchFamily="2" charset="2"/>
              <a:buChar char="Ø"/>
            </a:pPr>
            <a:r>
              <a:rPr lang="en-US" sz="2800" dirty="0">
                <a:solidFill>
                  <a:schemeClr val="tx2"/>
                </a:solidFill>
              </a:rPr>
              <a:t>Do Christians have to obey all of God’s laws that are in the Old Testament?</a:t>
            </a:r>
          </a:p>
          <a:p>
            <a:pPr marL="514350" indent="-514350">
              <a:spcBef>
                <a:spcPts val="0"/>
              </a:spcBef>
              <a:buClr>
                <a:schemeClr val="tx2"/>
              </a:buClr>
              <a:buSzPct val="100000"/>
              <a:buFont typeface="Wingdings" pitchFamily="2" charset="2"/>
              <a:buChar char="Ø"/>
            </a:pPr>
            <a:endParaRPr lang="en-US" sz="1600" dirty="0">
              <a:solidFill>
                <a:schemeClr val="tx2"/>
              </a:solidFill>
            </a:endParaRPr>
          </a:p>
          <a:p>
            <a:pPr marL="514350" indent="-514350">
              <a:spcBef>
                <a:spcPts val="0"/>
              </a:spcBef>
              <a:buClr>
                <a:schemeClr val="tx2"/>
              </a:buClr>
              <a:buSzPct val="100000"/>
              <a:buFont typeface="Wingdings" pitchFamily="2" charset="2"/>
              <a:buChar char="Ø"/>
            </a:pPr>
            <a:r>
              <a:rPr lang="en-US" sz="2800" dirty="0">
                <a:solidFill>
                  <a:schemeClr val="tx2"/>
                </a:solidFill>
              </a:rPr>
              <a:t>If Christians do not have to obey all of God’s laws, how do you decide which laws to obey and which ones to ignore?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
                                            <p:txEl>
                                              <p:pRg st="0" end="0"/>
                                            </p:txEl>
                                          </p:spTgt>
                                        </p:tgtEl>
                                        <p:attrNameLst>
                                          <p:attrName>ppt_x</p:attrName>
                                        </p:attrNameLst>
                                      </p:cBhvr>
                                    </p:anim>
                                    <p:anim from="0" to="-1.0" calcmode="lin" valueType="num">
                                      <p:cBhvr>
                                        <p:cTn id="8" dur="200" decel="50000" autoRev="1" fill="hold">
                                          <p:stCondLst>
                                            <p:cond delay="600"/>
                                          </p:stCondLst>
                                        </p:cTn>
                                        <p:tgtEl>
                                          <p:spTgt spid="7">
                                            <p:txEl>
                                              <p:pRg st="0" end="0"/>
                                            </p:txEl>
                                          </p:spTgt>
                                        </p:tgtEl>
                                        <p:attrNameLst>
                                          <p:attrName>xshear</p:attrName>
                                        </p:attrNameLst>
                                      </p:cBhvr>
                                    </p:anim>
                                    <p:animScale>
                                      <p:cBhvr>
                                        <p:cTn id="9" dur="200" decel="100000" autoRev="1" fill="hold">
                                          <p:stCondLst>
                                            <p:cond delay="600"/>
                                          </p:stCondLst>
                                        </p:cTn>
                                        <p:tgtEl>
                                          <p:spTgt spid="7">
                                            <p:txEl>
                                              <p:pRg st="0" end="0"/>
                                            </p:txEl>
                                          </p:spTgt>
                                        </p:tgtEl>
                                      </p:cBhvr>
                                      <p:from x="100000" y="100000"/>
                                      <p:to x="80000" y="100000"/>
                                    </p:animScale>
                                    <p:anim by="(#ppt_h/3+#ppt_w*0.1)" calcmode="lin" valueType="num">
                                      <p:cBhvr additive="sum">
                                        <p:cTn id="10" dur="200" decel="100000" autoRev="1" fill="hold">
                                          <p:stCondLst>
                                            <p:cond delay="600"/>
                                          </p:stCondLst>
                                        </p:cTn>
                                        <p:tgtEl>
                                          <p:spTgt spid="7">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7">
                                            <p:txEl>
                                              <p:pRg st="2" end="2"/>
                                            </p:txEl>
                                          </p:spTgt>
                                        </p:tgtEl>
                                        <p:attrNameLst>
                                          <p:attrName>ppt_x</p:attrName>
                                        </p:attrNameLst>
                                      </p:cBhvr>
                                    </p:anim>
                                    <p:anim from="0" to="-1.0" calcmode="lin" valueType="num">
                                      <p:cBhvr>
                                        <p:cTn id="16" dur="200" decel="50000" autoRev="1" fill="hold">
                                          <p:stCondLst>
                                            <p:cond delay="600"/>
                                          </p:stCondLst>
                                        </p:cTn>
                                        <p:tgtEl>
                                          <p:spTgt spid="7">
                                            <p:txEl>
                                              <p:pRg st="2" end="2"/>
                                            </p:txEl>
                                          </p:spTgt>
                                        </p:tgtEl>
                                        <p:attrNameLst>
                                          <p:attrName>xshear</p:attrName>
                                        </p:attrNameLst>
                                      </p:cBhvr>
                                    </p:anim>
                                    <p:animScale>
                                      <p:cBhvr>
                                        <p:cTn id="17" dur="200" decel="100000" autoRev="1" fill="hold">
                                          <p:stCondLst>
                                            <p:cond delay="600"/>
                                          </p:stCondLst>
                                        </p:cTn>
                                        <p:tgtEl>
                                          <p:spTgt spid="7">
                                            <p:txEl>
                                              <p:pRg st="2" end="2"/>
                                            </p:txEl>
                                          </p:spTgt>
                                        </p:tgtEl>
                                      </p:cBhvr>
                                      <p:from x="100000" y="100000"/>
                                      <p:to x="80000" y="100000"/>
                                    </p:animScale>
                                    <p:anim by="(#ppt_h/3+#ppt_w*0.1)" calcmode="lin" valueType="num">
                                      <p:cBhvr additive="sum">
                                        <p:cTn id="18" dur="200" decel="100000" autoRev="1" fill="hold">
                                          <p:stCondLst>
                                            <p:cond delay="600"/>
                                          </p:stCondLst>
                                        </p:cTn>
                                        <p:tgtEl>
                                          <p:spTgt spid="7">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from="(-#ppt_w/2)" to="(#ppt_x)" calcmode="lin" valueType="num">
                                      <p:cBhvr>
                                        <p:cTn id="23" dur="600" fill="hold">
                                          <p:stCondLst>
                                            <p:cond delay="0"/>
                                          </p:stCondLst>
                                        </p:cTn>
                                        <p:tgtEl>
                                          <p:spTgt spid="7">
                                            <p:txEl>
                                              <p:pRg st="4" end="4"/>
                                            </p:txEl>
                                          </p:spTgt>
                                        </p:tgtEl>
                                        <p:attrNameLst>
                                          <p:attrName>ppt_x</p:attrName>
                                        </p:attrNameLst>
                                      </p:cBhvr>
                                    </p:anim>
                                    <p:anim from="0" to="-1.0" calcmode="lin" valueType="num">
                                      <p:cBhvr>
                                        <p:cTn id="24" dur="200" decel="50000" autoRev="1" fill="hold">
                                          <p:stCondLst>
                                            <p:cond delay="600"/>
                                          </p:stCondLst>
                                        </p:cTn>
                                        <p:tgtEl>
                                          <p:spTgt spid="7">
                                            <p:txEl>
                                              <p:pRg st="4" end="4"/>
                                            </p:txEl>
                                          </p:spTgt>
                                        </p:tgtEl>
                                        <p:attrNameLst>
                                          <p:attrName>xshear</p:attrName>
                                        </p:attrNameLst>
                                      </p:cBhvr>
                                    </p:anim>
                                    <p:animScale>
                                      <p:cBhvr>
                                        <p:cTn id="25" dur="200" decel="100000" autoRev="1" fill="hold">
                                          <p:stCondLst>
                                            <p:cond delay="600"/>
                                          </p:stCondLst>
                                        </p:cTn>
                                        <p:tgtEl>
                                          <p:spTgt spid="7">
                                            <p:txEl>
                                              <p:pRg st="4" end="4"/>
                                            </p:txEl>
                                          </p:spTgt>
                                        </p:tgtEl>
                                      </p:cBhvr>
                                      <p:from x="100000" y="100000"/>
                                      <p:to x="80000" y="100000"/>
                                    </p:animScale>
                                    <p:anim by="(#ppt_h/3+#ppt_w*0.1)" calcmode="lin" valueType="num">
                                      <p:cBhvr additive="sum">
                                        <p:cTn id="26" dur="200" decel="100000" autoRev="1" fill="hold">
                                          <p:stCondLst>
                                            <p:cond delay="600"/>
                                          </p:stCondLst>
                                        </p:cTn>
                                        <p:tgtEl>
                                          <p:spTgt spid="7">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990600"/>
          </a:xfrm>
        </p:spPr>
        <p:txBody>
          <a:bodyPr/>
          <a:lstStyle/>
          <a:p>
            <a:pPr algn="ctr"/>
            <a:r>
              <a:rPr lang="en-US" dirty="0" smtClean="0">
                <a:latin typeface="Arial Black" pitchFamily="34" charset="0"/>
              </a:rPr>
              <a:t>A. Four Basic Categories </a:t>
            </a:r>
            <a:br>
              <a:rPr lang="en-US" dirty="0" smtClean="0">
                <a:latin typeface="Arial Black" pitchFamily="34" charset="0"/>
              </a:rPr>
            </a:br>
            <a:r>
              <a:rPr lang="en-US" dirty="0" smtClean="0">
                <a:latin typeface="Arial Black" pitchFamily="34" charset="0"/>
              </a:rPr>
              <a:t>of God’s Laws</a:t>
            </a:r>
            <a:endParaRPr lang="en-US" dirty="0">
              <a:latin typeface="Arial Black" pitchFamily="34" charset="0"/>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 Placeholder 7"/>
          <p:cNvSpPr>
            <a:spLocks noGrp="1"/>
          </p:cNvSpPr>
          <p:nvPr>
            <p:ph type="body" sz="half" idx="1"/>
          </p:nvPr>
        </p:nvSpPr>
        <p:spPr>
          <a:xfrm>
            <a:off x="6553200" y="2057400"/>
            <a:ext cx="3886200" cy="3810000"/>
          </a:xfrm>
        </p:spPr>
        <p:txBody>
          <a:bodyPr/>
          <a:lstStyle/>
          <a:p>
            <a:pPr marL="533400" indent="-533400" eaLnBrk="1" hangingPunct="1">
              <a:spcBef>
                <a:spcPts val="0"/>
              </a:spcBef>
              <a:buClr>
                <a:schemeClr val="tx2"/>
              </a:buClr>
              <a:buSzPct val="100000"/>
              <a:buFontTx/>
              <a:buAutoNum type="arabicPeriod"/>
            </a:pPr>
            <a:r>
              <a:rPr lang="en-US" sz="3000" dirty="0">
                <a:solidFill>
                  <a:schemeClr val="tx2"/>
                </a:solidFill>
              </a:rPr>
              <a:t>Health Laws</a:t>
            </a:r>
          </a:p>
          <a:p>
            <a:pPr marL="533400" indent="-533400" eaLnBrk="1" hangingPunct="1">
              <a:spcBef>
                <a:spcPts val="0"/>
              </a:spcBef>
              <a:buClr>
                <a:schemeClr val="tx2"/>
              </a:buClr>
              <a:buSzPct val="100000"/>
              <a:buFontTx/>
              <a:buAutoNum type="arabicPeriod"/>
            </a:pPr>
            <a:endParaRPr lang="en-US" sz="1600" dirty="0">
              <a:solidFill>
                <a:schemeClr val="tx2"/>
              </a:solidFill>
            </a:endParaRPr>
          </a:p>
          <a:p>
            <a:pPr marL="533400" indent="-533400" eaLnBrk="1" hangingPunct="1">
              <a:spcBef>
                <a:spcPts val="0"/>
              </a:spcBef>
              <a:buClr>
                <a:schemeClr val="tx2"/>
              </a:buClr>
              <a:buSzPct val="100000"/>
              <a:buFontTx/>
              <a:buAutoNum type="arabicPeriod"/>
            </a:pPr>
            <a:r>
              <a:rPr lang="en-US" sz="3000" dirty="0">
                <a:solidFill>
                  <a:schemeClr val="tx2"/>
                </a:solidFill>
              </a:rPr>
              <a:t>Civil Government Laws for the nation of Israel</a:t>
            </a:r>
          </a:p>
          <a:p>
            <a:pPr marL="533400" indent="-533400" eaLnBrk="1" hangingPunct="1">
              <a:spcBef>
                <a:spcPts val="0"/>
              </a:spcBef>
              <a:buClr>
                <a:schemeClr val="tx2"/>
              </a:buClr>
              <a:buSzPct val="100000"/>
              <a:buFontTx/>
              <a:buAutoNum type="arabicPeriod"/>
            </a:pPr>
            <a:endParaRPr lang="en-US" sz="1600" dirty="0">
              <a:solidFill>
                <a:schemeClr val="tx2"/>
              </a:solidFill>
            </a:endParaRPr>
          </a:p>
          <a:p>
            <a:pPr marL="533400" indent="-533400" eaLnBrk="1" hangingPunct="1">
              <a:spcBef>
                <a:spcPts val="0"/>
              </a:spcBef>
              <a:buClr>
                <a:schemeClr val="tx2"/>
              </a:buClr>
              <a:buSzPct val="100000"/>
              <a:buFontTx/>
              <a:buAutoNum type="arabicPeriod"/>
            </a:pPr>
            <a:r>
              <a:rPr lang="en-US" sz="3000" dirty="0">
                <a:solidFill>
                  <a:schemeClr val="tx2"/>
                </a:solidFill>
              </a:rPr>
              <a:t>Religions Laws</a:t>
            </a:r>
          </a:p>
          <a:p>
            <a:pPr marL="533400" indent="-533400" eaLnBrk="1" hangingPunct="1">
              <a:spcBef>
                <a:spcPts val="0"/>
              </a:spcBef>
              <a:buClr>
                <a:schemeClr val="tx2"/>
              </a:buClr>
              <a:buSzPct val="100000"/>
              <a:buFontTx/>
              <a:buAutoNum type="arabicPeriod"/>
            </a:pPr>
            <a:endParaRPr lang="en-US" sz="1600" dirty="0">
              <a:solidFill>
                <a:schemeClr val="tx2"/>
              </a:solidFill>
            </a:endParaRPr>
          </a:p>
          <a:p>
            <a:pPr marL="533400" indent="-533400" eaLnBrk="1" hangingPunct="1">
              <a:spcBef>
                <a:spcPts val="0"/>
              </a:spcBef>
              <a:buClr>
                <a:schemeClr val="tx2"/>
              </a:buClr>
              <a:buSzPct val="100000"/>
              <a:buFontTx/>
              <a:buAutoNum type="arabicPeriod"/>
            </a:pPr>
            <a:r>
              <a:rPr lang="en-US" sz="3000" dirty="0">
                <a:solidFill>
                  <a:schemeClr val="tx2"/>
                </a:solidFill>
              </a:rPr>
              <a:t>Moral Laws</a:t>
            </a:r>
          </a:p>
        </p:txBody>
      </p:sp>
      <p:pic>
        <p:nvPicPr>
          <p:cNvPr id="47106" name="Picture 2" descr="http://www.bibleplanet.nl/images/Animaties/Jezus_onderwijst_apostelen.gif"/>
          <p:cNvPicPr>
            <a:picLocks noChangeAspect="1" noChangeArrowheads="1" noCrop="1"/>
          </p:cNvPicPr>
          <p:nvPr/>
        </p:nvPicPr>
        <p:blipFill>
          <a:blip r:embed="rId3" cstate="print"/>
          <a:srcRect/>
          <a:stretch>
            <a:fillRect/>
          </a:stretch>
        </p:blipFill>
        <p:spPr bwMode="auto">
          <a:xfrm>
            <a:off x="2014720" y="2079653"/>
            <a:ext cx="3784850" cy="3429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smtClean="0">
                <a:latin typeface="+mn-lt"/>
              </a:rPr>
              <a:t>Chapter 1</a:t>
            </a:r>
            <a:br>
              <a:rPr lang="en-US" b="1" dirty="0" smtClean="0">
                <a:latin typeface="+mn-lt"/>
              </a:rPr>
            </a:br>
            <a:r>
              <a:rPr lang="en-US" b="1" dirty="0" smtClean="0">
                <a:latin typeface="+mn-lt"/>
              </a:rPr>
              <a:t/>
            </a:r>
            <a:br>
              <a:rPr lang="en-US" b="1" dirty="0" smtClean="0">
                <a:latin typeface="+mn-lt"/>
              </a:rPr>
            </a:br>
            <a:r>
              <a:rPr lang="en-US" sz="5000" b="1" dirty="0">
                <a:latin typeface="Arial Black" pitchFamily="34" charset="0"/>
              </a:rPr>
              <a:t>Love and Obedience</a:t>
            </a:r>
            <a:r>
              <a:rPr lang="en-US" b="1" dirty="0" smtClean="0">
                <a:latin typeface="+mn-lt"/>
              </a:rPr>
              <a:t/>
            </a:r>
            <a:br>
              <a:rPr lang="en-US" b="1" dirty="0" smtClean="0">
                <a:latin typeface="+mn-lt"/>
              </a:rPr>
            </a:br>
            <a:endParaRPr lang="en-US" b="1" dirty="0">
              <a:latin typeface="+mn-lt"/>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7772400" cy="5029200"/>
          </a:xfrm>
        </p:spPr>
        <p:txBody>
          <a:bodyPr vert="horz" wrap="square" lIns="0" tIns="0" rIns="0" bIns="0" numCol="1" anchor="ctr" anchorCtr="0" compatLnSpc="1">
            <a:prstTxWarp prst="textNoShape">
              <a:avLst/>
            </a:prstTxWarp>
          </a:bodyPr>
          <a:lstStyle/>
          <a:p>
            <a:pPr algn="ctr"/>
            <a:r>
              <a:rPr lang="en-US" sz="2800" dirty="0"/>
              <a:t>	“These four groups seem relatively simple, but in reality, some laws could easily fit into two categories. </a:t>
            </a:r>
            <a:br>
              <a:rPr lang="en-US" sz="2800" dirty="0"/>
            </a:br>
            <a:r>
              <a:rPr lang="en-US" sz="2800" dirty="0"/>
              <a:t/>
            </a:r>
            <a:br>
              <a:rPr lang="en-US" sz="2800" dirty="0"/>
            </a:br>
            <a:r>
              <a:rPr lang="en-US" sz="2800" dirty="0"/>
              <a:t>The last group—moral laws—is also a problem. </a:t>
            </a:r>
            <a:br>
              <a:rPr lang="en-US" sz="2800" dirty="0"/>
            </a:br>
            <a:r>
              <a:rPr lang="en-US" sz="2800" dirty="0"/>
              <a:t>In reality,  every law in the Bible has a moral issue tied to it. </a:t>
            </a:r>
            <a:br>
              <a:rPr lang="en-US" sz="2800" dirty="0"/>
            </a:br>
            <a:r>
              <a:rPr lang="en-US" sz="2800" dirty="0"/>
              <a:t/>
            </a:r>
            <a:br>
              <a:rPr lang="en-US" sz="2800" dirty="0"/>
            </a:br>
            <a:r>
              <a:rPr lang="en-US" sz="2800" dirty="0"/>
              <a:t>These four categories are man-made. You won’t find a verse in the Bible that breaks these laws into these</a:t>
            </a:r>
            <a:br>
              <a:rPr lang="en-US" sz="2800" dirty="0"/>
            </a:br>
            <a:r>
              <a:rPr lang="en-US" sz="2800" dirty="0"/>
              <a:t>four categories.” </a:t>
            </a:r>
            <a:endParaRPr lang="en-US" sz="2000" dirty="0"/>
          </a:p>
        </p:txBody>
      </p:sp>
      <p:sp>
        <p:nvSpPr>
          <p:cNvPr id="3" name="TextBox 2"/>
          <p:cNvSpPr txBox="1"/>
          <p:nvPr/>
        </p:nvSpPr>
        <p:spPr>
          <a:xfrm>
            <a:off x="7162800" y="5943600"/>
            <a:ext cx="3200400" cy="338554"/>
          </a:xfrm>
          <a:prstGeom prst="rect">
            <a:avLst/>
          </a:prstGeom>
          <a:noFill/>
        </p:spPr>
        <p:txBody>
          <a:bodyPr wrap="square" rtlCol="0">
            <a:spAutoFit/>
          </a:bodyPr>
          <a:lstStyle/>
          <a:p>
            <a:r>
              <a:rPr lang="en-US" sz="1600" i="1" dirty="0">
                <a:solidFill>
                  <a:schemeClr val="tx2"/>
                </a:solidFill>
              </a:rPr>
              <a:t>Quote from Student Manual page 21</a:t>
            </a:r>
            <a:endParaRPr lang="en-US" sz="1600" dirty="0">
              <a:solidFill>
                <a:schemeClr val="tx2"/>
              </a:solidFill>
            </a:endParaRPr>
          </a:p>
        </p:txBody>
      </p:sp>
      <p:sp>
        <p:nvSpPr>
          <p:cNvPr id="4" name="TextBox 3"/>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Health Laws</a:t>
            </a:r>
            <a:endParaRPr lang="en-US" dirty="0">
              <a:latin typeface="Arial Black" pitchFamily="34" charset="0"/>
            </a:endParaRPr>
          </a:p>
        </p:txBody>
      </p:sp>
      <p:sp>
        <p:nvSpPr>
          <p:cNvPr id="3" name="Content Placeholder 2"/>
          <p:cNvSpPr>
            <a:spLocks noGrp="1"/>
          </p:cNvSpPr>
          <p:nvPr>
            <p:ph idx="1"/>
          </p:nvPr>
        </p:nvSpPr>
        <p:spPr>
          <a:xfrm>
            <a:off x="2667002" y="1752600"/>
            <a:ext cx="2514599" cy="4191000"/>
          </a:xfrm>
        </p:spPr>
        <p:txBody>
          <a:bodyPr/>
          <a:lstStyle/>
          <a:p>
            <a:pPr>
              <a:buNone/>
            </a:pPr>
            <a:r>
              <a:rPr lang="en-US" dirty="0" smtClean="0">
                <a:solidFill>
                  <a:schemeClr val="tx2"/>
                </a:solidFill>
                <a:latin typeface="+mj-lt"/>
              </a:rPr>
              <a:t>Exodus</a:t>
            </a:r>
          </a:p>
          <a:p>
            <a:pPr>
              <a:buNone/>
            </a:pPr>
            <a:endParaRPr lang="en-US" dirty="0" smtClean="0">
              <a:solidFill>
                <a:schemeClr val="tx2"/>
              </a:solidFill>
              <a:latin typeface="+mj-lt"/>
            </a:endParaRPr>
          </a:p>
          <a:p>
            <a:pPr>
              <a:buNone/>
            </a:pPr>
            <a:r>
              <a:rPr lang="en-US" dirty="0" smtClean="0">
                <a:solidFill>
                  <a:schemeClr val="tx2"/>
                </a:solidFill>
                <a:latin typeface="+mj-lt"/>
              </a:rPr>
              <a:t>Leviticus</a:t>
            </a:r>
          </a:p>
          <a:p>
            <a:pPr>
              <a:buNone/>
            </a:pPr>
            <a:endParaRPr lang="en-US" dirty="0" smtClean="0">
              <a:solidFill>
                <a:schemeClr val="tx2"/>
              </a:solidFill>
              <a:latin typeface="+mj-lt"/>
            </a:endParaRPr>
          </a:p>
          <a:p>
            <a:pPr>
              <a:buNone/>
            </a:pPr>
            <a:r>
              <a:rPr lang="en-US" dirty="0" smtClean="0">
                <a:solidFill>
                  <a:schemeClr val="tx2"/>
                </a:solidFill>
                <a:latin typeface="+mj-lt"/>
              </a:rPr>
              <a:t>Numbers</a:t>
            </a:r>
          </a:p>
          <a:p>
            <a:pPr>
              <a:buNone/>
            </a:pPr>
            <a:endParaRPr lang="en-US" dirty="0" smtClean="0">
              <a:solidFill>
                <a:schemeClr val="tx2"/>
              </a:solidFill>
              <a:latin typeface="+mj-lt"/>
            </a:endParaRPr>
          </a:p>
          <a:p>
            <a:pPr>
              <a:buNone/>
            </a:pPr>
            <a:r>
              <a:rPr lang="en-US" dirty="0" smtClean="0">
                <a:solidFill>
                  <a:schemeClr val="tx2"/>
                </a:solidFill>
                <a:latin typeface="+mj-lt"/>
              </a:rPr>
              <a:t>Deuteronomy</a:t>
            </a:r>
          </a:p>
          <a:p>
            <a:pPr>
              <a:buNone/>
            </a:pPr>
            <a:endParaRPr lang="en-US" dirty="0" smtClean="0">
              <a:solidFill>
                <a:schemeClr val="tx2"/>
              </a:solidFill>
              <a:latin typeface="+mj-lt"/>
            </a:endParaRPr>
          </a:p>
        </p:txBody>
      </p:sp>
      <p:pic>
        <p:nvPicPr>
          <p:cNvPr id="121860" name="Picture 4" descr="Image result for books images"/>
          <p:cNvPicPr>
            <a:picLocks noChangeAspect="1" noChangeArrowheads="1"/>
          </p:cNvPicPr>
          <p:nvPr/>
        </p:nvPicPr>
        <p:blipFill>
          <a:blip r:embed="rId2" cstate="print"/>
          <a:srcRect/>
          <a:stretch>
            <a:fillRect/>
          </a:stretch>
        </p:blipFill>
        <p:spPr bwMode="auto">
          <a:xfrm>
            <a:off x="5486401" y="1981200"/>
            <a:ext cx="4782039" cy="3581916"/>
          </a:xfrm>
          <a:prstGeom prst="rect">
            <a:avLst/>
          </a:prstGeom>
          <a:noFill/>
        </p:spPr>
      </p:pic>
      <p:sp>
        <p:nvSpPr>
          <p:cNvPr id="11" name="TextBox 10"/>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Civil Government Laws for the nation of Israel</a:t>
            </a:r>
            <a:endParaRPr lang="en-US" dirty="0">
              <a:latin typeface="Arial Black" pitchFamily="34" charset="0"/>
            </a:endParaRPr>
          </a:p>
        </p:txBody>
      </p:sp>
      <p:sp>
        <p:nvSpPr>
          <p:cNvPr id="3" name="Content Placeholder 2"/>
          <p:cNvSpPr>
            <a:spLocks noGrp="1"/>
          </p:cNvSpPr>
          <p:nvPr>
            <p:ph idx="1"/>
          </p:nvPr>
        </p:nvSpPr>
        <p:spPr>
          <a:xfrm>
            <a:off x="3276601" y="1981200"/>
            <a:ext cx="2514599" cy="4191000"/>
          </a:xfrm>
        </p:spPr>
        <p:txBody>
          <a:bodyPr/>
          <a:lstStyle/>
          <a:p>
            <a:pPr>
              <a:buNone/>
            </a:pPr>
            <a:r>
              <a:rPr lang="en-US" dirty="0" smtClean="0">
                <a:solidFill>
                  <a:schemeClr val="tx2"/>
                </a:solidFill>
                <a:latin typeface="+mj-lt"/>
              </a:rPr>
              <a:t>Exodus</a:t>
            </a:r>
          </a:p>
          <a:p>
            <a:pPr>
              <a:buNone/>
            </a:pPr>
            <a:endParaRPr lang="en-US" dirty="0" smtClean="0">
              <a:solidFill>
                <a:schemeClr val="tx2"/>
              </a:solidFill>
              <a:latin typeface="+mj-lt"/>
            </a:endParaRPr>
          </a:p>
          <a:p>
            <a:pPr>
              <a:buNone/>
            </a:pPr>
            <a:r>
              <a:rPr lang="en-US" dirty="0" smtClean="0">
                <a:solidFill>
                  <a:schemeClr val="tx2"/>
                </a:solidFill>
                <a:latin typeface="+mj-lt"/>
              </a:rPr>
              <a:t>Leviticus</a:t>
            </a:r>
          </a:p>
          <a:p>
            <a:pPr>
              <a:buNone/>
            </a:pPr>
            <a:endParaRPr lang="en-US" dirty="0" smtClean="0">
              <a:solidFill>
                <a:schemeClr val="tx2"/>
              </a:solidFill>
              <a:latin typeface="+mj-lt"/>
            </a:endParaRPr>
          </a:p>
          <a:p>
            <a:pPr>
              <a:buNone/>
            </a:pPr>
            <a:r>
              <a:rPr lang="en-US" dirty="0" smtClean="0">
                <a:solidFill>
                  <a:schemeClr val="tx2"/>
                </a:solidFill>
                <a:latin typeface="+mj-lt"/>
              </a:rPr>
              <a:t>Numbers</a:t>
            </a:r>
          </a:p>
          <a:p>
            <a:pPr>
              <a:buNone/>
            </a:pPr>
            <a:endParaRPr lang="en-US" dirty="0" smtClean="0">
              <a:solidFill>
                <a:schemeClr val="tx2"/>
              </a:solidFill>
              <a:latin typeface="+mj-lt"/>
            </a:endParaRPr>
          </a:p>
          <a:p>
            <a:pPr>
              <a:buNone/>
            </a:pPr>
            <a:r>
              <a:rPr lang="en-US" dirty="0" smtClean="0">
                <a:solidFill>
                  <a:schemeClr val="tx2"/>
                </a:solidFill>
                <a:latin typeface="+mj-lt"/>
              </a:rPr>
              <a:t>Deuteronomy</a:t>
            </a:r>
          </a:p>
          <a:p>
            <a:pPr>
              <a:buNone/>
            </a:pPr>
            <a:endParaRPr lang="en-US" dirty="0" smtClean="0">
              <a:solidFill>
                <a:schemeClr val="tx2"/>
              </a:solidFill>
              <a:latin typeface="+mj-lt"/>
            </a:endParaRPr>
          </a:p>
        </p:txBody>
      </p:sp>
      <p:pic>
        <p:nvPicPr>
          <p:cNvPr id="123906" name="Picture 2" descr="Image result for civil government of the nation of israel images"/>
          <p:cNvPicPr>
            <a:picLocks noChangeAspect="1" noChangeArrowheads="1"/>
          </p:cNvPicPr>
          <p:nvPr/>
        </p:nvPicPr>
        <p:blipFill>
          <a:blip r:embed="rId2" cstate="print"/>
          <a:srcRect/>
          <a:stretch>
            <a:fillRect/>
          </a:stretch>
        </p:blipFill>
        <p:spPr bwMode="auto">
          <a:xfrm>
            <a:off x="7010400" y="1946135"/>
            <a:ext cx="3505199" cy="4327696"/>
          </a:xfrm>
          <a:prstGeom prst="rect">
            <a:avLst/>
          </a:prstGeom>
          <a:noFill/>
        </p:spPr>
      </p:pic>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itchFamily="34" charset="0"/>
              </a:rPr>
              <a:t>Religious Laws</a:t>
            </a:r>
            <a:endParaRPr lang="en-US" dirty="0">
              <a:latin typeface="Arial Black" pitchFamily="34" charset="0"/>
            </a:endParaRPr>
          </a:p>
        </p:txBody>
      </p:sp>
      <p:sp>
        <p:nvSpPr>
          <p:cNvPr id="3" name="Content Placeholder 2"/>
          <p:cNvSpPr>
            <a:spLocks noGrp="1"/>
          </p:cNvSpPr>
          <p:nvPr>
            <p:ph idx="1"/>
          </p:nvPr>
        </p:nvSpPr>
        <p:spPr>
          <a:xfrm>
            <a:off x="6858000" y="2209800"/>
            <a:ext cx="3581400" cy="3733800"/>
          </a:xfrm>
        </p:spPr>
        <p:txBody>
          <a:bodyPr/>
          <a:lstStyle/>
          <a:p>
            <a:pPr algn="ctr">
              <a:buNone/>
            </a:pPr>
            <a:r>
              <a:rPr lang="en-US" dirty="0" smtClean="0">
                <a:solidFill>
                  <a:schemeClr val="tx2"/>
                </a:solidFill>
                <a:latin typeface="+mj-lt"/>
              </a:rPr>
              <a:t>Old Testament Laws</a:t>
            </a:r>
          </a:p>
          <a:p>
            <a:pPr>
              <a:buClr>
                <a:schemeClr val="tx2"/>
              </a:buClr>
              <a:buSzPct val="100000"/>
              <a:buFont typeface="Arial" pitchFamily="34" charset="0"/>
              <a:buChar char="•"/>
            </a:pPr>
            <a:endParaRPr lang="en-US" sz="1800" dirty="0">
              <a:solidFill>
                <a:schemeClr val="tx2"/>
              </a:solidFill>
              <a:latin typeface="+mj-lt"/>
            </a:endParaRPr>
          </a:p>
          <a:p>
            <a:pPr>
              <a:buClr>
                <a:schemeClr val="tx2"/>
              </a:buClr>
              <a:buSzPct val="100000"/>
              <a:buFont typeface="Arial" pitchFamily="34" charset="0"/>
              <a:buChar char="•"/>
            </a:pPr>
            <a:r>
              <a:rPr lang="en-US" sz="2400" dirty="0">
                <a:solidFill>
                  <a:schemeClr val="tx2"/>
                </a:solidFill>
                <a:latin typeface="+mj-lt"/>
              </a:rPr>
              <a:t>Training and duties of priests and Levites</a:t>
            </a:r>
          </a:p>
          <a:p>
            <a:pPr>
              <a:buClr>
                <a:schemeClr val="tx2"/>
              </a:buClr>
              <a:buSzPct val="100000"/>
              <a:buFont typeface="Arial" pitchFamily="34" charset="0"/>
              <a:buChar char="•"/>
            </a:pPr>
            <a:endParaRPr lang="en-US" sz="1800" dirty="0">
              <a:solidFill>
                <a:schemeClr val="tx2"/>
              </a:solidFill>
              <a:latin typeface="+mj-lt"/>
            </a:endParaRPr>
          </a:p>
          <a:p>
            <a:pPr>
              <a:buClr>
                <a:schemeClr val="tx2"/>
              </a:buClr>
              <a:buSzPct val="100000"/>
              <a:buFont typeface="Arial" pitchFamily="34" charset="0"/>
              <a:buChar char="•"/>
            </a:pPr>
            <a:r>
              <a:rPr lang="en-US" sz="2400" dirty="0">
                <a:solidFill>
                  <a:schemeClr val="tx2"/>
                </a:solidFill>
                <a:latin typeface="+mj-lt"/>
              </a:rPr>
              <a:t>Different types of food and animal sacrifices</a:t>
            </a:r>
          </a:p>
          <a:p>
            <a:pPr>
              <a:buClr>
                <a:schemeClr val="tx2"/>
              </a:buClr>
              <a:buSzPct val="100000"/>
              <a:buFont typeface="Arial" pitchFamily="34" charset="0"/>
              <a:buChar char="•"/>
            </a:pPr>
            <a:endParaRPr lang="en-US" sz="1800" dirty="0">
              <a:solidFill>
                <a:schemeClr val="tx2"/>
              </a:solidFill>
              <a:latin typeface="+mj-lt"/>
            </a:endParaRPr>
          </a:p>
          <a:p>
            <a:pPr>
              <a:buClr>
                <a:schemeClr val="tx2"/>
              </a:buClr>
              <a:buSzPct val="100000"/>
              <a:buFont typeface="Arial" pitchFamily="34" charset="0"/>
              <a:buChar char="•"/>
            </a:pPr>
            <a:r>
              <a:rPr lang="en-US" sz="2400" dirty="0">
                <a:solidFill>
                  <a:schemeClr val="tx2"/>
                </a:solidFill>
                <a:latin typeface="+mj-lt"/>
              </a:rPr>
              <a:t>Religious holidays</a:t>
            </a: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4934" name="Picture 6" descr="http://pastormattblog.com/wp-content/uploads/2013/03/old_testament_la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0800" y="2286000"/>
            <a:ext cx="3962400" cy="3505200"/>
          </a:xfrm>
          <a:prstGeom prst="rect">
            <a:avLst/>
          </a:prstGeom>
          <a:noFill/>
        </p:spPr>
      </p:pic>
      <p:sp>
        <p:nvSpPr>
          <p:cNvPr id="7" name="TextBox 6"/>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38200"/>
            <a:ext cx="7772400" cy="2895600"/>
          </a:xfrm>
        </p:spPr>
        <p:txBody>
          <a:bodyPr/>
          <a:lstStyle/>
          <a:p>
            <a:pPr algn="ctr"/>
            <a:r>
              <a:rPr lang="en-US" dirty="0" smtClean="0">
                <a:latin typeface="Arial Black" pitchFamily="34" charset="0"/>
              </a:rPr>
              <a:t>Which of God’s laws in the Old and New Testament should Christians obey today?</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5954" name="Picture 2" descr="http://menslifeskillscenter.com/wp-content/uploads/2014/04/man-questioning.jpg"/>
          <p:cNvPicPr>
            <a:picLocks noChangeAspect="1" noChangeArrowheads="1"/>
          </p:cNvPicPr>
          <p:nvPr/>
        </p:nvPicPr>
        <p:blipFill>
          <a:blip r:embed="rId2" cstate="print"/>
          <a:srcRect/>
          <a:stretch>
            <a:fillRect/>
          </a:stretch>
        </p:blipFill>
        <p:spPr bwMode="auto">
          <a:xfrm>
            <a:off x="4419600" y="3849217"/>
            <a:ext cx="4267200" cy="2743200"/>
          </a:xfrm>
          <a:prstGeom prst="rect">
            <a:avLst/>
          </a:prstGeom>
          <a:noFill/>
        </p:spPr>
      </p:pic>
      <p:sp>
        <p:nvSpPr>
          <p:cNvPr id="8" name="TextBox 7"/>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6" name="Picture 8" descr="https://encrypted-tbn3.gstatic.com/images?q=tbn:ANd9GcSQ21DYHntSRAnE6aC13FuAOV0miD74J6WeCipR_MWvVGcUEsA"/>
          <p:cNvPicPr>
            <a:picLocks noChangeAspect="1" noChangeArrowheads="1"/>
          </p:cNvPicPr>
          <p:nvPr/>
        </p:nvPicPr>
        <p:blipFill>
          <a:blip r:embed="rId2" cstate="print"/>
          <a:srcRect/>
          <a:stretch>
            <a:fillRect/>
          </a:stretch>
        </p:blipFill>
        <p:spPr bwMode="auto">
          <a:xfrm>
            <a:off x="6019800" y="2819400"/>
            <a:ext cx="4419600" cy="3022228"/>
          </a:xfrm>
          <a:prstGeom prst="rect">
            <a:avLst/>
          </a:prstGeom>
          <a:noFill/>
        </p:spPr>
      </p:pic>
      <p:sp>
        <p:nvSpPr>
          <p:cNvPr id="2" name="Title 1"/>
          <p:cNvSpPr>
            <a:spLocks noGrp="1"/>
          </p:cNvSpPr>
          <p:nvPr>
            <p:ph type="title"/>
          </p:nvPr>
        </p:nvSpPr>
        <p:spPr>
          <a:xfrm>
            <a:off x="2697163" y="457200"/>
            <a:ext cx="7772400" cy="2133600"/>
          </a:xfrm>
        </p:spPr>
        <p:txBody>
          <a:bodyPr/>
          <a:lstStyle/>
          <a:p>
            <a:pPr algn="ctr"/>
            <a:r>
              <a:rPr lang="en-US" dirty="0" smtClean="0">
                <a:latin typeface="Arial Black" pitchFamily="34" charset="0"/>
              </a:rPr>
              <a:t>B. The Debate over which laws need to be obeyed today…</a:t>
            </a:r>
            <a:endParaRPr lang="en-US" dirty="0">
              <a:latin typeface="Arial Black" pitchFamily="34" charset="0"/>
            </a:endParaRPr>
          </a:p>
        </p:txBody>
      </p:sp>
      <p:sp>
        <p:nvSpPr>
          <p:cNvPr id="3" name="Content Placeholder 2"/>
          <p:cNvSpPr>
            <a:spLocks noGrp="1"/>
          </p:cNvSpPr>
          <p:nvPr>
            <p:ph idx="1"/>
          </p:nvPr>
        </p:nvSpPr>
        <p:spPr>
          <a:xfrm>
            <a:off x="2697164" y="2971800"/>
            <a:ext cx="4084637" cy="2590800"/>
          </a:xfrm>
        </p:spPr>
        <p:txBody>
          <a:bodyPr/>
          <a:lstStyle/>
          <a:p>
            <a:pPr>
              <a:buNone/>
            </a:pPr>
            <a:r>
              <a:rPr lang="en-US" sz="3000" dirty="0">
                <a:solidFill>
                  <a:schemeClr val="tx2"/>
                </a:solidFill>
                <a:latin typeface="+mj-lt"/>
              </a:rPr>
              <a:t>A Controversial Issue…</a:t>
            </a:r>
          </a:p>
          <a:p>
            <a:pPr>
              <a:buNone/>
            </a:pPr>
            <a:endParaRPr lang="en-US" sz="1800" dirty="0">
              <a:solidFill>
                <a:schemeClr val="tx2"/>
              </a:solidFill>
              <a:latin typeface="+mj-lt"/>
            </a:endParaRPr>
          </a:p>
          <a:p>
            <a:pPr>
              <a:spcBef>
                <a:spcPts val="0"/>
              </a:spcBef>
              <a:buNone/>
            </a:pPr>
            <a:r>
              <a:rPr lang="en-US" sz="3000" dirty="0">
                <a:solidFill>
                  <a:schemeClr val="tx2"/>
                </a:solidFill>
                <a:latin typeface="+mj-lt"/>
              </a:rPr>
              <a:t>How to make the</a:t>
            </a:r>
          </a:p>
          <a:p>
            <a:pPr>
              <a:spcBef>
                <a:spcPts val="0"/>
              </a:spcBef>
              <a:buNone/>
            </a:pPr>
            <a:r>
              <a:rPr lang="en-US" sz="3000" dirty="0">
                <a:solidFill>
                  <a:schemeClr val="tx2"/>
                </a:solidFill>
                <a:latin typeface="+mj-lt"/>
              </a:rPr>
              <a:t>right decisions in this</a:t>
            </a:r>
          </a:p>
          <a:p>
            <a:pPr>
              <a:spcBef>
                <a:spcPts val="0"/>
              </a:spcBef>
              <a:buNone/>
            </a:pPr>
            <a:r>
              <a:rPr lang="en-US" sz="3000" dirty="0">
                <a:solidFill>
                  <a:schemeClr val="tx2"/>
                </a:solidFill>
                <a:latin typeface="+mj-lt"/>
              </a:rPr>
              <a:t>area of your life.</a:t>
            </a: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2971800"/>
          </a:xfrm>
        </p:spPr>
        <p:txBody>
          <a:bodyPr/>
          <a:lstStyle/>
          <a:p>
            <a:pPr algn="ctr"/>
            <a:r>
              <a:rPr lang="en-US" dirty="0" smtClean="0">
                <a:latin typeface="Arial Black" pitchFamily="34" charset="0"/>
              </a:rPr>
              <a:t>Position 1: </a:t>
            </a:r>
            <a:r>
              <a:rPr lang="en-US" i="1" dirty="0" smtClean="0">
                <a:latin typeface="Arial Black" pitchFamily="34" charset="0"/>
              </a:rPr>
              <a:t>“Christians today need to obey all the Old Testament laws.”</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5943600" y="5715000"/>
            <a:ext cx="4114800" cy="369332"/>
          </a:xfrm>
          <a:prstGeom prst="rect">
            <a:avLst/>
          </a:prstGeom>
        </p:spPr>
        <p:txBody>
          <a:bodyPr wrap="square">
            <a:spAutoFit/>
          </a:bodyPr>
          <a:lstStyle/>
          <a:p>
            <a:r>
              <a:rPr lang="en-US" sz="1600" dirty="0">
                <a:solidFill>
                  <a:schemeClr val="tx2"/>
                </a:solidFill>
                <a:latin typeface="+mn-lt"/>
              </a:rPr>
              <a:t>Quote from the Student Manual page 23</a:t>
            </a:r>
            <a:r>
              <a:rPr lang="en-US" sz="1800" dirty="0">
                <a:latin typeface="+mn-lt"/>
              </a:rPr>
              <a:t>.</a:t>
            </a:r>
          </a:p>
        </p:txBody>
      </p:sp>
      <p:sp>
        <p:nvSpPr>
          <p:cNvPr id="9" name="TextBox 8"/>
          <p:cNvSpPr txBox="1"/>
          <p:nvPr/>
        </p:nvSpPr>
        <p:spPr>
          <a:xfrm>
            <a:off x="2819400" y="3581400"/>
            <a:ext cx="7010400" cy="2000548"/>
          </a:xfrm>
          <a:prstGeom prst="rect">
            <a:avLst/>
          </a:prstGeom>
          <a:noFill/>
        </p:spPr>
        <p:txBody>
          <a:bodyPr wrap="square" rtlCol="0">
            <a:spAutoFit/>
          </a:bodyPr>
          <a:lstStyle/>
          <a:p>
            <a:r>
              <a:rPr lang="en-US" dirty="0">
                <a:solidFill>
                  <a:schemeClr val="tx2"/>
                </a:solidFill>
              </a:rPr>
              <a:t>“</a:t>
            </a:r>
            <a:r>
              <a:rPr lang="en-US" dirty="0">
                <a:solidFill>
                  <a:schemeClr val="tx2"/>
                </a:solidFill>
                <a:latin typeface="+mn-lt"/>
              </a:rPr>
              <a:t>A variation of this position is that Christians are required to obey some of the Old Testament laws, but not all of them</a:t>
            </a:r>
            <a:r>
              <a:rPr lang="en-US" sz="2800" dirty="0">
                <a:solidFill>
                  <a:schemeClr val="tx2"/>
                </a:solidFill>
                <a:latin typeface="+mn-lt"/>
              </a:rPr>
              <a:t>. </a:t>
            </a:r>
            <a:r>
              <a:rPr lang="en-US" dirty="0">
                <a:solidFill>
                  <a:schemeClr val="tx2"/>
                </a:solidFill>
                <a:latin typeface="+mn-lt"/>
              </a:rPr>
              <a:t>This puts us into a very difficult place of having to decide which laws to obey and which ones to ignore.”</a:t>
            </a:r>
            <a:endParaRPr lang="en-US" dirty="0">
              <a:solidFill>
                <a:schemeClr val="tx2"/>
              </a:solidFill>
            </a:endParaRPr>
          </a:p>
        </p:txBody>
      </p:sp>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iparts.co/cliparts/pco/dpK/pcodpKeei.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05600" y="3234018"/>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97163" y="457200"/>
            <a:ext cx="7772400" cy="2971800"/>
          </a:xfrm>
        </p:spPr>
        <p:txBody>
          <a:bodyPr/>
          <a:lstStyle/>
          <a:p>
            <a:pPr algn="ctr"/>
            <a:r>
              <a:rPr lang="en-US" dirty="0" smtClean="0">
                <a:latin typeface="Arial Black" pitchFamily="34" charset="0"/>
              </a:rPr>
              <a:t>Position 1: </a:t>
            </a:r>
            <a:r>
              <a:rPr lang="en-US" i="1" dirty="0" smtClean="0">
                <a:latin typeface="Arial Black" pitchFamily="34" charset="0"/>
              </a:rPr>
              <a:t>“Christians today need to obey all the Old Testament laws.”</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895600" y="3886200"/>
            <a:ext cx="3200400" cy="1569660"/>
          </a:xfrm>
          <a:prstGeom prst="rect">
            <a:avLst/>
          </a:prstGeom>
          <a:noFill/>
        </p:spPr>
        <p:txBody>
          <a:bodyPr wrap="square" rtlCol="0">
            <a:spAutoFit/>
          </a:bodyPr>
          <a:lstStyle/>
          <a:p>
            <a:pPr algn="ctr"/>
            <a:r>
              <a:rPr lang="en-US" sz="3200" dirty="0">
                <a:solidFill>
                  <a:schemeClr val="tx2"/>
                </a:solidFill>
              </a:rPr>
              <a:t>Matthew 5:17-19</a:t>
            </a:r>
          </a:p>
          <a:p>
            <a:pPr algn="ctr"/>
            <a:endParaRPr lang="en-US" sz="3200" dirty="0">
              <a:solidFill>
                <a:schemeClr val="tx2"/>
              </a:solidFill>
            </a:endParaRPr>
          </a:p>
          <a:p>
            <a:pPr algn="ctr"/>
            <a:r>
              <a:rPr lang="en-US" sz="3200" dirty="0">
                <a:solidFill>
                  <a:schemeClr val="tx2"/>
                </a:solidFill>
              </a:rPr>
              <a:t>Acts 15:28-29 </a:t>
            </a:r>
          </a:p>
        </p:txBody>
      </p:sp>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clive-hitchcock.com/wp-content/uploads/2012/12/3d-man-reading-a-book.jpg"/>
          <p:cNvPicPr>
            <a:picLocks noChangeAspect="1" noChangeArrowheads="1"/>
          </p:cNvPicPr>
          <p:nvPr/>
        </p:nvPicPr>
        <p:blipFill>
          <a:blip r:embed="rId2" cstate="print"/>
          <a:srcRect/>
          <a:stretch>
            <a:fillRect/>
          </a:stretch>
        </p:blipFill>
        <p:spPr bwMode="auto">
          <a:xfrm>
            <a:off x="6400800" y="2590800"/>
            <a:ext cx="3810000" cy="3810000"/>
          </a:xfrm>
          <a:prstGeom prst="rect">
            <a:avLst/>
          </a:prstGeom>
          <a:noFill/>
        </p:spPr>
      </p:pic>
      <p:sp>
        <p:nvSpPr>
          <p:cNvPr id="2" name="Title 1"/>
          <p:cNvSpPr>
            <a:spLocks noGrp="1"/>
          </p:cNvSpPr>
          <p:nvPr>
            <p:ph type="title"/>
          </p:nvPr>
        </p:nvSpPr>
        <p:spPr>
          <a:xfrm>
            <a:off x="2667000" y="609600"/>
            <a:ext cx="7772400" cy="2133600"/>
          </a:xfrm>
        </p:spPr>
        <p:txBody>
          <a:bodyPr vert="horz" wrap="square" lIns="91440" tIns="0" rIns="91440" bIns="0" numCol="1" anchor="t" anchorCtr="0" compatLnSpc="1">
            <a:prstTxWarp prst="textNoShape">
              <a:avLst/>
            </a:prstTxWarp>
          </a:bodyPr>
          <a:lstStyle/>
          <a:p>
            <a:pPr algn="ctr"/>
            <a:r>
              <a:rPr lang="en-US" dirty="0" smtClean="0">
                <a:latin typeface="Arial Black" pitchFamily="34" charset="0"/>
              </a:rPr>
              <a:t>Position 2:</a:t>
            </a:r>
            <a:r>
              <a:rPr lang="en-US" i="1" dirty="0" smtClean="0">
                <a:latin typeface="Arial Black" pitchFamily="34" charset="0"/>
              </a:rPr>
              <a:t> “Christians need to obey God’s Law in the New Testament.”</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895600" y="3124201"/>
            <a:ext cx="3200400" cy="3293209"/>
          </a:xfrm>
          <a:prstGeom prst="rect">
            <a:avLst/>
          </a:prstGeom>
          <a:noFill/>
        </p:spPr>
        <p:txBody>
          <a:bodyPr wrap="square" rtlCol="0">
            <a:spAutoFit/>
          </a:bodyPr>
          <a:lstStyle/>
          <a:p>
            <a:pPr algn="ctr"/>
            <a:r>
              <a:rPr lang="en-US" sz="3200" dirty="0">
                <a:solidFill>
                  <a:schemeClr val="tx2"/>
                </a:solidFill>
              </a:rPr>
              <a:t>Matthew 5 – 7</a:t>
            </a:r>
          </a:p>
          <a:p>
            <a:pPr algn="ctr"/>
            <a:endParaRPr lang="en-US" sz="1200" dirty="0">
              <a:solidFill>
                <a:schemeClr val="tx2"/>
              </a:solidFill>
            </a:endParaRPr>
          </a:p>
          <a:p>
            <a:pPr algn="ctr"/>
            <a:r>
              <a:rPr lang="en-US" sz="3200" dirty="0">
                <a:solidFill>
                  <a:schemeClr val="tx2"/>
                </a:solidFill>
              </a:rPr>
              <a:t>Mark 12:30-31</a:t>
            </a:r>
          </a:p>
          <a:p>
            <a:pPr algn="ctr"/>
            <a:endParaRPr lang="en-US" sz="1200" dirty="0">
              <a:solidFill>
                <a:schemeClr val="tx2"/>
              </a:solidFill>
            </a:endParaRPr>
          </a:p>
          <a:p>
            <a:pPr algn="ctr"/>
            <a:r>
              <a:rPr lang="en-US" sz="3200" dirty="0">
                <a:solidFill>
                  <a:schemeClr val="tx2"/>
                </a:solidFill>
              </a:rPr>
              <a:t>John 13:34</a:t>
            </a:r>
          </a:p>
          <a:p>
            <a:pPr algn="ctr"/>
            <a:endParaRPr lang="en-US" sz="1200" dirty="0">
              <a:solidFill>
                <a:schemeClr val="tx2"/>
              </a:solidFill>
            </a:endParaRPr>
          </a:p>
          <a:p>
            <a:pPr algn="ctr"/>
            <a:r>
              <a:rPr lang="en-US" sz="3200" dirty="0">
                <a:solidFill>
                  <a:schemeClr val="tx2"/>
                </a:solidFill>
              </a:rPr>
              <a:t>Romans 13:1-2</a:t>
            </a:r>
          </a:p>
          <a:p>
            <a:pPr algn="ctr"/>
            <a:endParaRPr lang="en-US" sz="1200" dirty="0">
              <a:solidFill>
                <a:schemeClr val="tx2"/>
              </a:solidFill>
            </a:endParaRPr>
          </a:p>
          <a:p>
            <a:pPr algn="ctr"/>
            <a:r>
              <a:rPr lang="en-US" sz="3200" dirty="0">
                <a:solidFill>
                  <a:schemeClr val="tx2"/>
                </a:solidFill>
              </a:rPr>
              <a:t>Ephesians 6:1-3</a:t>
            </a:r>
          </a:p>
        </p:txBody>
      </p:sp>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bedience Banner.png"/>
          <p:cNvPicPr>
            <a:picLocks noChangeAspect="1"/>
          </p:cNvPicPr>
          <p:nvPr/>
        </p:nvPicPr>
        <p:blipFill>
          <a:blip r:embed="rId2" cstate="print"/>
          <a:stretch>
            <a:fillRect/>
          </a:stretch>
        </p:blipFill>
        <p:spPr>
          <a:xfrm>
            <a:off x="2743200" y="5029201"/>
            <a:ext cx="7620000" cy="1628775"/>
          </a:xfrm>
          <a:prstGeom prst="rect">
            <a:avLst/>
          </a:prstGeom>
        </p:spPr>
      </p:pic>
      <p:sp>
        <p:nvSpPr>
          <p:cNvPr id="2" name="Title 1"/>
          <p:cNvSpPr>
            <a:spLocks noGrp="1"/>
          </p:cNvSpPr>
          <p:nvPr>
            <p:ph type="title"/>
          </p:nvPr>
        </p:nvSpPr>
        <p:spPr>
          <a:xfrm>
            <a:off x="2667000" y="609600"/>
            <a:ext cx="7772400" cy="2133600"/>
          </a:xfrm>
        </p:spPr>
        <p:txBody>
          <a:bodyPr vert="horz" wrap="square" lIns="91440" tIns="0" rIns="91440" bIns="0" numCol="1" anchor="t" anchorCtr="0" compatLnSpc="1">
            <a:prstTxWarp prst="textNoShape">
              <a:avLst/>
            </a:prstTxWarp>
          </a:bodyPr>
          <a:lstStyle/>
          <a:p>
            <a:pPr algn="ctr"/>
            <a:r>
              <a:rPr lang="en-US" dirty="0" smtClean="0">
                <a:latin typeface="Arial Black" pitchFamily="34" charset="0"/>
              </a:rPr>
              <a:t>Position 3: “</a:t>
            </a:r>
            <a:r>
              <a:rPr lang="en-US" i="1" dirty="0" smtClean="0">
                <a:latin typeface="Arial Black" pitchFamily="34" charset="0"/>
              </a:rPr>
              <a:t>A place to start for new Christians.”</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590800" y="2819400"/>
            <a:ext cx="7620000" cy="2000548"/>
          </a:xfrm>
          <a:prstGeom prst="rect">
            <a:avLst/>
          </a:prstGeom>
          <a:noFill/>
        </p:spPr>
        <p:txBody>
          <a:bodyPr wrap="square" tIns="0" bIns="0" rtlCol="0">
            <a:spAutoFit/>
          </a:bodyPr>
          <a:lstStyle/>
          <a:p>
            <a:pPr marL="514350" indent="-514350">
              <a:buClr>
                <a:schemeClr val="tx2"/>
              </a:buClr>
              <a:buFont typeface="Wingdings" pitchFamily="2" charset="2"/>
              <a:buChar char="Ø"/>
            </a:pPr>
            <a:r>
              <a:rPr lang="en-US" sz="3000" dirty="0">
                <a:solidFill>
                  <a:schemeClr val="tx2"/>
                </a:solidFill>
              </a:rPr>
              <a:t>Learning how to obey God - NOT how to          get around obeying His laws</a:t>
            </a:r>
          </a:p>
          <a:p>
            <a:pPr>
              <a:buClr>
                <a:schemeClr val="tx2"/>
              </a:buClr>
              <a:buFont typeface="Wingdings" pitchFamily="2" charset="2"/>
              <a:buChar char="ü"/>
            </a:pPr>
            <a:endParaRPr lang="en-US" sz="1000" dirty="0">
              <a:solidFill>
                <a:schemeClr val="tx2"/>
              </a:solidFill>
            </a:endParaRPr>
          </a:p>
          <a:p>
            <a:pPr marL="514350" indent="-514350">
              <a:buClr>
                <a:schemeClr val="tx2"/>
              </a:buClr>
              <a:buFont typeface="Wingdings" pitchFamily="2" charset="2"/>
              <a:buChar char="Ø"/>
            </a:pPr>
            <a:r>
              <a:rPr lang="en-US" sz="3000" dirty="0">
                <a:solidFill>
                  <a:schemeClr val="tx2"/>
                </a:solidFill>
              </a:rPr>
              <a:t>Obeying God is one of the best ways to show that “I love Him.”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990600"/>
          </a:xfrm>
        </p:spPr>
        <p:txBody>
          <a:bodyPr/>
          <a:lstStyle/>
          <a:p>
            <a:pPr algn="ctr"/>
            <a:r>
              <a:rPr lang="en-US" sz="5000" b="1" dirty="0">
                <a:latin typeface="Arial Black" pitchFamily="34" charset="0"/>
              </a:rPr>
              <a:t>Love and Obedience</a:t>
            </a:r>
            <a:endParaRPr lang="en-US" sz="5000" dirty="0"/>
          </a:p>
        </p:txBody>
      </p:sp>
      <p:sp>
        <p:nvSpPr>
          <p:cNvPr id="3" name="Text Placeholder 2"/>
          <p:cNvSpPr>
            <a:spLocks noGrp="1"/>
          </p:cNvSpPr>
          <p:nvPr>
            <p:ph type="body" sz="half" idx="1"/>
          </p:nvPr>
        </p:nvSpPr>
        <p:spPr>
          <a:xfrm>
            <a:off x="2697163" y="1371600"/>
            <a:ext cx="7818437" cy="4953000"/>
          </a:xfrm>
        </p:spPr>
        <p:txBody>
          <a:bodyPr/>
          <a:lstStyle/>
          <a:p>
            <a:pPr>
              <a:buClr>
                <a:schemeClr val="tx2"/>
              </a:buClr>
              <a:buFont typeface="Arial" pitchFamily="34" charset="0"/>
              <a:buChar char="•"/>
            </a:pPr>
            <a:r>
              <a:rPr lang="en-US" b="1" dirty="0" smtClean="0">
                <a:solidFill>
                  <a:schemeClr val="tx2"/>
                </a:solidFill>
              </a:rPr>
              <a:t>Key Biblical Truths</a:t>
            </a:r>
          </a:p>
          <a:p>
            <a:pPr>
              <a:spcBef>
                <a:spcPts val="400"/>
              </a:spcBef>
              <a:buClr>
                <a:schemeClr val="tx2"/>
              </a:buClr>
              <a:buNone/>
            </a:pPr>
            <a:r>
              <a:rPr lang="en-US" sz="2800" dirty="0">
                <a:solidFill>
                  <a:schemeClr val="tx2"/>
                </a:solidFill>
              </a:rPr>
              <a:t>	The best way to obey God is to express my love to God in meaningful ways in my daily life.</a:t>
            </a:r>
          </a:p>
          <a:p>
            <a:pPr>
              <a:spcBef>
                <a:spcPts val="400"/>
              </a:spcBef>
              <a:buClr>
                <a:schemeClr val="tx2"/>
              </a:buClr>
              <a:buNone/>
            </a:pPr>
            <a:endParaRPr lang="en-US" sz="1600" dirty="0">
              <a:solidFill>
                <a:schemeClr val="tx2"/>
              </a:solidFill>
            </a:endParaRPr>
          </a:p>
          <a:p>
            <a:pPr>
              <a:spcBef>
                <a:spcPts val="1200"/>
              </a:spcBef>
              <a:buClr>
                <a:schemeClr val="tx2"/>
              </a:buClr>
              <a:buFont typeface="Arial" pitchFamily="34" charset="0"/>
              <a:buChar char="•"/>
            </a:pPr>
            <a:r>
              <a:rPr lang="en-US" b="1" dirty="0" smtClean="0">
                <a:solidFill>
                  <a:schemeClr val="tx2"/>
                </a:solidFill>
              </a:rPr>
              <a:t>Key Verse</a:t>
            </a:r>
          </a:p>
          <a:p>
            <a:pPr>
              <a:spcBef>
                <a:spcPts val="400"/>
              </a:spcBef>
              <a:buClr>
                <a:schemeClr val="tx2"/>
              </a:buClr>
              <a:buNone/>
            </a:pPr>
            <a:r>
              <a:rPr lang="en-US" sz="2800" b="1" dirty="0">
                <a:solidFill>
                  <a:schemeClr val="tx2"/>
                </a:solidFill>
              </a:rPr>
              <a:t>	</a:t>
            </a:r>
            <a:r>
              <a:rPr lang="en-US" sz="2800" dirty="0">
                <a:solidFill>
                  <a:schemeClr val="tx2"/>
                </a:solidFill>
              </a:rPr>
              <a:t>You must love the Lord your God with all your heart and with all your soul and with all your mind and with all your strength. This is the first law. </a:t>
            </a:r>
          </a:p>
          <a:p>
            <a:pPr>
              <a:spcBef>
                <a:spcPts val="400"/>
              </a:spcBef>
              <a:buClr>
                <a:schemeClr val="tx2"/>
              </a:buClr>
              <a:buNone/>
            </a:pPr>
            <a:r>
              <a:rPr lang="en-US" sz="2800" b="1" dirty="0">
                <a:solidFill>
                  <a:schemeClr val="tx2"/>
                </a:solidFill>
              </a:rPr>
              <a:t>	</a:t>
            </a:r>
            <a:r>
              <a:rPr lang="en-US" sz="2800" dirty="0">
                <a:solidFill>
                  <a:schemeClr val="tx2"/>
                </a:solidFill>
              </a:rPr>
              <a:t>Mark 12:30 (</a:t>
            </a:r>
            <a:r>
              <a:rPr lang="en-US" sz="2400" dirty="0">
                <a:solidFill>
                  <a:schemeClr val="tx2"/>
                </a:solidFill>
              </a:rPr>
              <a:t>New Life Bible)</a:t>
            </a:r>
            <a:endParaRPr lang="en-US" sz="2400" b="1" dirty="0">
              <a:solidFill>
                <a:schemeClr val="tx2"/>
              </a:solidFill>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2133600"/>
          </a:xfrm>
        </p:spPr>
        <p:txBody>
          <a:bodyPr/>
          <a:lstStyle/>
          <a:p>
            <a:pPr algn="ctr"/>
            <a:r>
              <a:rPr lang="en-US" dirty="0" smtClean="0">
                <a:latin typeface="Arial Black" pitchFamily="34" charset="0"/>
              </a:rPr>
              <a:t>C. Obey the principles behind God’s laws</a:t>
            </a:r>
            <a:endParaRPr lang="en-US" dirty="0">
              <a:latin typeface="Arial Black" pitchFamily="34" charset="0"/>
            </a:endParaRPr>
          </a:p>
        </p:txBody>
      </p:sp>
      <p:sp>
        <p:nvSpPr>
          <p:cNvPr id="3" name="Content Placeholder 2"/>
          <p:cNvSpPr>
            <a:spLocks noGrp="1"/>
          </p:cNvSpPr>
          <p:nvPr>
            <p:ph idx="1"/>
          </p:nvPr>
        </p:nvSpPr>
        <p:spPr>
          <a:xfrm>
            <a:off x="1679575" y="2286000"/>
            <a:ext cx="5970588" cy="3987614"/>
          </a:xfrm>
        </p:spPr>
        <p:txBody>
          <a:bodyPr/>
          <a:lstStyle/>
          <a:p>
            <a:pPr marL="0" indent="0">
              <a:buClr>
                <a:schemeClr val="tx2"/>
              </a:buClr>
              <a:buSzPct val="100000"/>
              <a:buNone/>
            </a:pPr>
            <a:r>
              <a:rPr lang="en-US" sz="2400" dirty="0">
                <a:solidFill>
                  <a:schemeClr val="tx2"/>
                </a:solidFill>
                <a:latin typeface="+mj-lt"/>
              </a:rPr>
              <a:t>You can choose to look at every law in the Bible and ask:</a:t>
            </a:r>
          </a:p>
          <a:p>
            <a:pPr marL="0" indent="0">
              <a:buClr>
                <a:schemeClr val="tx2"/>
              </a:buClr>
              <a:buSzPct val="100000"/>
              <a:buNone/>
            </a:pPr>
            <a:endParaRPr lang="en-US" sz="1050" dirty="0">
              <a:solidFill>
                <a:schemeClr val="tx2"/>
              </a:solidFill>
              <a:latin typeface="+mj-lt"/>
            </a:endParaRPr>
          </a:p>
          <a:p>
            <a:pPr marL="514350" indent="-514350">
              <a:buClr>
                <a:schemeClr val="tx2"/>
              </a:buClr>
              <a:buSzPct val="100000"/>
              <a:buFont typeface="+mj-lt"/>
              <a:buAutoNum type="arabicPeriod"/>
            </a:pPr>
            <a:r>
              <a:rPr lang="en-US" sz="2400" dirty="0">
                <a:solidFill>
                  <a:schemeClr val="tx2"/>
                </a:solidFill>
                <a:latin typeface="+mj-lt"/>
              </a:rPr>
              <a:t>What does this law tell me about God?</a:t>
            </a:r>
          </a:p>
          <a:p>
            <a:pPr marL="514350" indent="-514350">
              <a:buClr>
                <a:schemeClr val="tx2"/>
              </a:buClr>
              <a:buSzPct val="100000"/>
              <a:buAutoNum type="arabicPeriod"/>
            </a:pPr>
            <a:r>
              <a:rPr lang="en-US" sz="2400" dirty="0">
                <a:solidFill>
                  <a:schemeClr val="tx2"/>
                </a:solidFill>
                <a:latin typeface="+mj-lt"/>
              </a:rPr>
              <a:t>Why did God give this law to His people?</a:t>
            </a:r>
          </a:p>
          <a:p>
            <a:pPr marL="514350" indent="-514350">
              <a:buClr>
                <a:schemeClr val="tx2"/>
              </a:buClr>
              <a:buSzPct val="100000"/>
              <a:buAutoNum type="arabicPeriod"/>
            </a:pPr>
            <a:r>
              <a:rPr lang="en-US" sz="2400" dirty="0">
                <a:solidFill>
                  <a:schemeClr val="tx2"/>
                </a:solidFill>
                <a:latin typeface="+mj-lt"/>
              </a:rPr>
              <a:t>What was He trying to teach them with this law?</a:t>
            </a:r>
          </a:p>
          <a:p>
            <a:pPr marL="514350" indent="-514350">
              <a:buClr>
                <a:schemeClr val="tx2"/>
              </a:buClr>
              <a:buSzPct val="100000"/>
              <a:buAutoNum type="arabicPeriod"/>
            </a:pPr>
            <a:r>
              <a:rPr lang="en-US" sz="2400" dirty="0">
                <a:solidFill>
                  <a:schemeClr val="tx2"/>
                </a:solidFill>
                <a:latin typeface="+mj-lt"/>
              </a:rPr>
              <a:t>What is the lesson or principle of this law that I can apply to my relationship with God today?</a:t>
            </a: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chool.discoveryeducation.com/clipart/images/ani_thinkingcap.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05800" y="2110210"/>
            <a:ext cx="2819400" cy="41310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extLst>
      <p:ext uri="{BB962C8B-B14F-4D97-AF65-F5344CB8AC3E}">
        <p14:creationId xmlns:p14="http://schemas.microsoft.com/office/powerpoint/2010/main" val="1731820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animated-gifs.eu/objects-balances/0038.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19600" y="2286000"/>
            <a:ext cx="3924300" cy="28367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609600"/>
            <a:ext cx="7772400" cy="1524000"/>
          </a:xfrm>
        </p:spPr>
        <p:txBody>
          <a:bodyPr vert="horz" wrap="square" lIns="91440" tIns="0" rIns="91440" bIns="0" numCol="1" anchor="t" anchorCtr="0" compatLnSpc="1">
            <a:prstTxWarp prst="textNoShape">
              <a:avLst/>
            </a:prstTxWarp>
          </a:bodyPr>
          <a:lstStyle/>
          <a:p>
            <a:pPr algn="ctr"/>
            <a:r>
              <a:rPr lang="en-US" dirty="0" smtClean="0">
                <a:latin typeface="Arial Black" pitchFamily="34" charset="0"/>
              </a:rPr>
              <a:t>The spirit of the law vs. the letter of the law</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743200" y="4953001"/>
            <a:ext cx="7620000" cy="1384995"/>
          </a:xfrm>
          <a:prstGeom prst="rect">
            <a:avLst/>
          </a:prstGeom>
          <a:noFill/>
        </p:spPr>
        <p:txBody>
          <a:bodyPr wrap="square" lIns="0" tIns="0" rIns="0" bIns="0" rtlCol="0">
            <a:spAutoFit/>
          </a:bodyPr>
          <a:lstStyle/>
          <a:p>
            <a:pPr algn="ctr">
              <a:buClr>
                <a:schemeClr val="tx2"/>
              </a:buClr>
            </a:pPr>
            <a:r>
              <a:rPr lang="en-US" sz="3000" dirty="0">
                <a:solidFill>
                  <a:schemeClr val="tx2"/>
                </a:solidFill>
              </a:rPr>
              <a:t>“Intelligent obedience means that we take a close look at the laws God has given us to discover the main reason </a:t>
            </a:r>
            <a:r>
              <a:rPr lang="en-US" sz="3000" i="1" dirty="0">
                <a:solidFill>
                  <a:schemeClr val="tx2"/>
                </a:solidFill>
              </a:rPr>
              <a:t>why</a:t>
            </a:r>
            <a:r>
              <a:rPr lang="en-US" sz="3000" dirty="0">
                <a:solidFill>
                  <a:schemeClr val="tx2"/>
                </a:solidFill>
              </a:rPr>
              <a:t> He made each law.”</a:t>
            </a:r>
          </a:p>
        </p:txBody>
      </p:sp>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extLst>
      <p:ext uri="{BB962C8B-B14F-4D97-AF65-F5344CB8AC3E}">
        <p14:creationId xmlns:p14="http://schemas.microsoft.com/office/powerpoint/2010/main" val="1670263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2133600"/>
          </a:xfrm>
        </p:spPr>
        <p:txBody>
          <a:bodyPr/>
          <a:lstStyle/>
          <a:p>
            <a:pPr algn="ctr"/>
            <a:r>
              <a:rPr lang="en-US" dirty="0">
                <a:latin typeface="Arial Black" pitchFamily="34" charset="0"/>
              </a:rPr>
              <a:t>D</a:t>
            </a:r>
            <a:r>
              <a:rPr lang="en-US" dirty="0" smtClean="0">
                <a:latin typeface="Arial Black" pitchFamily="34" charset="0"/>
              </a:rPr>
              <a:t>. What is “God’s will?”</a:t>
            </a:r>
            <a:endParaRPr lang="en-US" dirty="0">
              <a:latin typeface="Arial Black" pitchFamily="34" charset="0"/>
            </a:endParaRPr>
          </a:p>
        </p:txBody>
      </p:sp>
      <p:sp>
        <p:nvSpPr>
          <p:cNvPr id="3" name="Content Placeholder 2"/>
          <p:cNvSpPr>
            <a:spLocks noGrp="1"/>
          </p:cNvSpPr>
          <p:nvPr>
            <p:ph idx="1"/>
          </p:nvPr>
        </p:nvSpPr>
        <p:spPr>
          <a:xfrm>
            <a:off x="1905000" y="1981200"/>
            <a:ext cx="5334001" cy="4572000"/>
          </a:xfrm>
        </p:spPr>
        <p:txBody>
          <a:bodyPr/>
          <a:lstStyle/>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Become a Christian</a:t>
            </a:r>
          </a:p>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Stop sinning</a:t>
            </a:r>
          </a:p>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Start doing what is right</a:t>
            </a:r>
          </a:p>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Give time for Christian work</a:t>
            </a:r>
          </a:p>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Respond to problems and tests the way God wants you to</a:t>
            </a:r>
          </a:p>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Learn to respond like God does</a:t>
            </a:r>
          </a:p>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Learn to be sensitive to the needs of others</a:t>
            </a:r>
          </a:p>
          <a:p>
            <a:pPr>
              <a:spcBef>
                <a:spcPts val="500"/>
              </a:spcBef>
              <a:buClr>
                <a:schemeClr val="tx2"/>
              </a:buClr>
              <a:buSzPct val="100000"/>
              <a:buFont typeface="Wingdings" panose="05000000000000000000" pitchFamily="2" charset="2"/>
              <a:buChar char="ü"/>
            </a:pPr>
            <a:r>
              <a:rPr lang="en-US" sz="2400" dirty="0">
                <a:solidFill>
                  <a:schemeClr val="tx2"/>
                </a:solidFill>
                <a:latin typeface="+mj-lt"/>
              </a:rPr>
              <a:t>Share with others what Christ has done for you</a:t>
            </a: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pic>
        <p:nvPicPr>
          <p:cNvPr id="4098" name="Picture 2" descr="http://catholicdr.com/ebooks/GW.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24800" y="2209800"/>
            <a:ext cx="28575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11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7772400" cy="838200"/>
          </a:xfrm>
        </p:spPr>
        <p:txBody>
          <a:bodyPr vert="horz" wrap="square" lIns="91440" tIns="0" rIns="91440" bIns="0" numCol="1" anchor="t" anchorCtr="0" compatLnSpc="1">
            <a:prstTxWarp prst="textNoShape">
              <a:avLst/>
            </a:prstTxWarp>
          </a:bodyPr>
          <a:lstStyle/>
          <a:p>
            <a:pPr algn="ctr"/>
            <a:r>
              <a:rPr lang="en-US" dirty="0" smtClean="0">
                <a:latin typeface="Arial Black" pitchFamily="34" charset="0"/>
              </a:rPr>
              <a:t>Personal Convictions</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3" name="TextBox 2"/>
          <p:cNvSpPr txBox="1"/>
          <p:nvPr/>
        </p:nvSpPr>
        <p:spPr>
          <a:xfrm>
            <a:off x="2667000" y="2457659"/>
            <a:ext cx="7620000" cy="3775393"/>
          </a:xfrm>
          <a:prstGeom prst="rect">
            <a:avLst/>
          </a:prstGeom>
          <a:noFill/>
        </p:spPr>
        <p:txBody>
          <a:bodyPr wrap="square" rtlCol="0">
            <a:spAutoFit/>
          </a:bodyPr>
          <a:lstStyle/>
          <a:p>
            <a:pPr marL="342900" indent="-342900">
              <a:spcBef>
                <a:spcPts val="400"/>
              </a:spcBef>
              <a:spcAft>
                <a:spcPts val="1000"/>
              </a:spcAft>
              <a:buFont typeface="Wingdings" panose="05000000000000000000" pitchFamily="2" charset="2"/>
              <a:buChar char="Ø"/>
            </a:pPr>
            <a:r>
              <a:rPr lang="en-US" dirty="0">
                <a:solidFill>
                  <a:schemeClr val="tx2"/>
                </a:solidFill>
              </a:rPr>
              <a:t>The Holy Spirit many times deals with people about particular things He does not want them to do. These personal convictions are an important part of God’s will for that person.</a:t>
            </a:r>
          </a:p>
          <a:p>
            <a:pPr marL="342900" indent="-342900">
              <a:spcBef>
                <a:spcPts val="400"/>
              </a:spcBef>
              <a:spcAft>
                <a:spcPts val="1000"/>
              </a:spcAft>
              <a:buFont typeface="Wingdings" panose="05000000000000000000" pitchFamily="2" charset="2"/>
              <a:buChar char="Ø"/>
            </a:pPr>
            <a:r>
              <a:rPr lang="en-US" dirty="0">
                <a:solidFill>
                  <a:schemeClr val="tx2"/>
                </a:solidFill>
              </a:rPr>
              <a:t>A “personal boundary” that God has given that person. *God will never give a personal conviction that allows for something prohibited by one of God’s laws.</a:t>
            </a:r>
          </a:p>
          <a:p>
            <a:pPr marL="342900" indent="-342900">
              <a:spcBef>
                <a:spcPts val="400"/>
              </a:spcBef>
              <a:spcAft>
                <a:spcPts val="1000"/>
              </a:spcAft>
              <a:buFont typeface="Wingdings" panose="05000000000000000000" pitchFamily="2" charset="2"/>
              <a:buChar char="Ø"/>
            </a:pPr>
            <a:r>
              <a:rPr lang="en-US" dirty="0">
                <a:solidFill>
                  <a:schemeClr val="tx2"/>
                </a:solidFill>
              </a:rPr>
              <a:t>Provide a </a:t>
            </a:r>
            <a:r>
              <a:rPr lang="en-US" u="sng" dirty="0">
                <a:solidFill>
                  <a:schemeClr val="tx2"/>
                </a:solidFill>
              </a:rPr>
              <a:t>tighter</a:t>
            </a:r>
            <a:r>
              <a:rPr lang="en-US" dirty="0">
                <a:solidFill>
                  <a:schemeClr val="tx2"/>
                </a:solidFill>
              </a:rPr>
              <a:t> boundary for that person than the laws of the Bible. </a:t>
            </a:r>
          </a:p>
        </p:txBody>
      </p:sp>
      <p:sp>
        <p:nvSpPr>
          <p:cNvPr id="4" name="TextBox 3"/>
          <p:cNvSpPr txBox="1"/>
          <p:nvPr/>
        </p:nvSpPr>
        <p:spPr>
          <a:xfrm>
            <a:off x="3467100" y="1447801"/>
            <a:ext cx="6172200" cy="615553"/>
          </a:xfrm>
          <a:prstGeom prst="rect">
            <a:avLst/>
          </a:prstGeom>
          <a:noFill/>
        </p:spPr>
        <p:txBody>
          <a:bodyPr wrap="square" rtlCol="0">
            <a:spAutoFit/>
          </a:bodyPr>
          <a:lstStyle/>
          <a:p>
            <a:r>
              <a:rPr lang="en-US" sz="3400" dirty="0">
                <a:solidFill>
                  <a:schemeClr val="tx2"/>
                </a:solidFill>
              </a:rPr>
              <a:t>What is a “Personal Conviction”?</a:t>
            </a:r>
          </a:p>
        </p:txBody>
      </p:sp>
    </p:spTree>
    <p:extLst>
      <p:ext uri="{BB962C8B-B14F-4D97-AF65-F5344CB8AC3E}">
        <p14:creationId xmlns:p14="http://schemas.microsoft.com/office/powerpoint/2010/main" val="2430809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7772400" cy="838200"/>
          </a:xfrm>
        </p:spPr>
        <p:txBody>
          <a:bodyPr vert="horz" wrap="square" lIns="91440" tIns="0" rIns="91440" bIns="0" numCol="1" anchor="t" anchorCtr="0" compatLnSpc="1">
            <a:prstTxWarp prst="textNoShape">
              <a:avLst/>
            </a:prstTxWarp>
          </a:bodyPr>
          <a:lstStyle/>
          <a:p>
            <a:pPr algn="ctr"/>
            <a:r>
              <a:rPr lang="en-US" dirty="0" smtClean="0">
                <a:latin typeface="Arial Black" pitchFamily="34" charset="0"/>
              </a:rPr>
              <a:t>Personal Interests</a:t>
            </a:r>
            <a:endParaRPr lang="en-US" dirty="0">
              <a:latin typeface="Arial Black" pitchFamily="34" charset="0"/>
            </a:endParaRPr>
          </a:p>
        </p:txBody>
      </p:sp>
      <p:sp>
        <p:nvSpPr>
          <p:cNvPr id="124930" name="AutoShape 2"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Image result for old testament laws imag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3" name="TextBox 2"/>
          <p:cNvSpPr txBox="1"/>
          <p:nvPr/>
        </p:nvSpPr>
        <p:spPr>
          <a:xfrm>
            <a:off x="3352800" y="2819400"/>
            <a:ext cx="6553200" cy="2082621"/>
          </a:xfrm>
          <a:prstGeom prst="rect">
            <a:avLst/>
          </a:prstGeom>
          <a:noFill/>
        </p:spPr>
        <p:txBody>
          <a:bodyPr wrap="square" rtlCol="0">
            <a:spAutoFit/>
          </a:bodyPr>
          <a:lstStyle/>
          <a:p>
            <a:pPr marL="342900" indent="-342900">
              <a:spcBef>
                <a:spcPts val="400"/>
              </a:spcBef>
              <a:spcAft>
                <a:spcPts val="1000"/>
              </a:spcAft>
              <a:buFont typeface="Wingdings" panose="05000000000000000000" pitchFamily="2" charset="2"/>
              <a:buChar char="Ø"/>
            </a:pPr>
            <a:r>
              <a:rPr lang="en-US" dirty="0">
                <a:solidFill>
                  <a:schemeClr val="tx2"/>
                </a:solidFill>
              </a:rPr>
              <a:t>Personal interests are </a:t>
            </a:r>
            <a:r>
              <a:rPr lang="en-US" i="1" dirty="0">
                <a:solidFill>
                  <a:schemeClr val="tx2"/>
                </a:solidFill>
              </a:rPr>
              <a:t>personal choices</a:t>
            </a:r>
            <a:r>
              <a:rPr lang="en-US" dirty="0">
                <a:solidFill>
                  <a:schemeClr val="tx2"/>
                </a:solidFill>
              </a:rPr>
              <a:t> that people make regarding their own lifestyle.</a:t>
            </a:r>
          </a:p>
          <a:p>
            <a:pPr marL="342900" indent="-342900">
              <a:spcBef>
                <a:spcPts val="400"/>
              </a:spcBef>
              <a:spcAft>
                <a:spcPts val="1000"/>
              </a:spcAft>
              <a:buFont typeface="Wingdings" panose="05000000000000000000" pitchFamily="2" charset="2"/>
              <a:buChar char="Ø"/>
            </a:pPr>
            <a:endParaRPr lang="en-US" sz="1000" dirty="0">
              <a:solidFill>
                <a:schemeClr val="tx2"/>
              </a:solidFill>
            </a:endParaRPr>
          </a:p>
          <a:p>
            <a:pPr marL="342900" indent="-342900">
              <a:spcBef>
                <a:spcPts val="400"/>
              </a:spcBef>
              <a:spcAft>
                <a:spcPts val="1000"/>
              </a:spcAft>
              <a:buFont typeface="Wingdings" panose="05000000000000000000" pitchFamily="2" charset="2"/>
              <a:buChar char="Ø"/>
            </a:pPr>
            <a:r>
              <a:rPr lang="en-US" dirty="0">
                <a:solidFill>
                  <a:schemeClr val="tx2"/>
                </a:solidFill>
              </a:rPr>
              <a:t>It’s a personal choice, not a conviction that God has established for that person.</a:t>
            </a:r>
          </a:p>
        </p:txBody>
      </p:sp>
      <p:sp>
        <p:nvSpPr>
          <p:cNvPr id="4" name="TextBox 3"/>
          <p:cNvSpPr txBox="1"/>
          <p:nvPr/>
        </p:nvSpPr>
        <p:spPr>
          <a:xfrm>
            <a:off x="4476750" y="1447801"/>
            <a:ext cx="4152900" cy="615553"/>
          </a:xfrm>
          <a:prstGeom prst="rect">
            <a:avLst/>
          </a:prstGeom>
          <a:noFill/>
        </p:spPr>
        <p:txBody>
          <a:bodyPr wrap="square" rtlCol="0">
            <a:spAutoFit/>
          </a:bodyPr>
          <a:lstStyle/>
          <a:p>
            <a:r>
              <a:rPr lang="en-US" sz="3400" dirty="0">
                <a:solidFill>
                  <a:schemeClr val="tx2"/>
                </a:solidFill>
              </a:rPr>
              <a:t>What’s the difference?</a:t>
            </a:r>
          </a:p>
        </p:txBody>
      </p:sp>
    </p:spTree>
    <p:extLst>
      <p:ext uri="{BB962C8B-B14F-4D97-AF65-F5344CB8AC3E}">
        <p14:creationId xmlns:p14="http://schemas.microsoft.com/office/powerpoint/2010/main" val="1915639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itchFamily="34" charset="0"/>
              </a:rPr>
              <a:t>Personal Application</a:t>
            </a:r>
            <a:endParaRPr lang="en-US" b="1" dirty="0">
              <a:latin typeface="Arial Black" pitchFamily="34" charset="0"/>
            </a:endParaRPr>
          </a:p>
        </p:txBody>
      </p:sp>
      <p:sp>
        <p:nvSpPr>
          <p:cNvPr id="3" name="Text Placeholder 2"/>
          <p:cNvSpPr>
            <a:spLocks noGrp="1"/>
          </p:cNvSpPr>
          <p:nvPr>
            <p:ph type="body" sz="half" idx="1"/>
          </p:nvPr>
        </p:nvSpPr>
        <p:spPr>
          <a:xfrm>
            <a:off x="2697163" y="1524000"/>
            <a:ext cx="3810000" cy="4800600"/>
          </a:xfrm>
        </p:spPr>
        <p:txBody>
          <a:bodyPr/>
          <a:lstStyle/>
          <a:p>
            <a:pPr>
              <a:buClr>
                <a:schemeClr val="tx2"/>
              </a:buClr>
              <a:buFont typeface="Wingdings" panose="05000000000000000000" pitchFamily="2" charset="2"/>
              <a:buChar char="q"/>
            </a:pPr>
            <a:r>
              <a:rPr lang="en-US" sz="2800" dirty="0">
                <a:solidFill>
                  <a:schemeClr val="tx2"/>
                </a:solidFill>
              </a:rPr>
              <a:t>Identify one of God’s laws that relates to an area of your life where you need to grow.</a:t>
            </a:r>
          </a:p>
          <a:p>
            <a:pPr>
              <a:buClr>
                <a:schemeClr val="tx2"/>
              </a:buClr>
              <a:buFont typeface="Wingdings" panose="05000000000000000000" pitchFamily="2" charset="2"/>
              <a:buChar char="q"/>
            </a:pPr>
            <a:endParaRPr lang="en-US" sz="2800" dirty="0">
              <a:solidFill>
                <a:schemeClr val="tx2"/>
              </a:solidFill>
            </a:endParaRPr>
          </a:p>
          <a:p>
            <a:pPr>
              <a:buClr>
                <a:schemeClr val="tx2"/>
              </a:buClr>
              <a:buFont typeface="Wingdings" panose="05000000000000000000" pitchFamily="2" charset="2"/>
              <a:buChar char="q"/>
            </a:pPr>
            <a:r>
              <a:rPr lang="en-US" sz="2800" dirty="0">
                <a:solidFill>
                  <a:schemeClr val="tx2"/>
                </a:solidFill>
              </a:rPr>
              <a:t>Take time to find out the principle behind each of God’s laws.</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pic>
        <p:nvPicPr>
          <p:cNvPr id="115714" name="Picture 2" descr="http://www.etsdental.com/marketingImages/checkli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1676400"/>
            <a:ext cx="3810000" cy="4311064"/>
          </a:xfrm>
          <a:prstGeom prst="rect">
            <a:avLst/>
          </a:prstGeom>
          <a:noFill/>
        </p:spPr>
      </p:pic>
      <p:sp>
        <p:nvSpPr>
          <p:cNvPr id="7" name="TextBox 6"/>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extLst>
      <p:ext uri="{BB962C8B-B14F-4D97-AF65-F5344CB8AC3E}">
        <p14:creationId xmlns:p14="http://schemas.microsoft.com/office/powerpoint/2010/main" val="1781155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smtClean="0">
                <a:latin typeface="+mn-lt"/>
              </a:rPr>
              <a:t>Chapter 4</a:t>
            </a:r>
            <a:br>
              <a:rPr lang="en-US" b="1" dirty="0" smtClean="0">
                <a:latin typeface="+mn-lt"/>
              </a:rPr>
            </a:br>
            <a:r>
              <a:rPr lang="en-US" b="1" dirty="0" smtClean="0">
                <a:latin typeface="+mn-lt"/>
              </a:rPr>
              <a:t/>
            </a:r>
            <a:br>
              <a:rPr lang="en-US" b="1" dirty="0" smtClean="0">
                <a:latin typeface="+mn-lt"/>
              </a:rPr>
            </a:br>
            <a:r>
              <a:rPr lang="en-US" sz="5000" b="1" dirty="0">
                <a:latin typeface="Arial Black" pitchFamily="34" charset="0"/>
              </a:rPr>
              <a:t>Results of obeying God</a:t>
            </a:r>
            <a:r>
              <a:rPr lang="en-US" b="1" dirty="0" smtClean="0">
                <a:latin typeface="+mn-lt"/>
              </a:rPr>
              <a:t/>
            </a:r>
            <a:br>
              <a:rPr lang="en-US" b="1" dirty="0" smtClean="0">
                <a:latin typeface="+mn-lt"/>
              </a:rPr>
            </a:br>
            <a:endParaRPr lang="en-US" b="1" dirty="0">
              <a:latin typeface="+mn-lt"/>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extLst>
      <p:ext uri="{BB962C8B-B14F-4D97-AF65-F5344CB8AC3E}">
        <p14:creationId xmlns:p14="http://schemas.microsoft.com/office/powerpoint/2010/main" val="4238457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526233"/>
          </a:xfrm>
        </p:spPr>
        <p:txBody>
          <a:bodyPr/>
          <a:lstStyle/>
          <a:p>
            <a:pPr algn="ctr"/>
            <a:r>
              <a:rPr lang="en-US" sz="5000" b="1" dirty="0">
                <a:latin typeface="Arial Black" pitchFamily="34" charset="0"/>
              </a:rPr>
              <a:t>Results of obeying and disobeying God</a:t>
            </a:r>
            <a:endParaRPr lang="en-US" sz="5000" dirty="0"/>
          </a:p>
        </p:txBody>
      </p:sp>
      <p:sp>
        <p:nvSpPr>
          <p:cNvPr id="3" name="Text Placeholder 2"/>
          <p:cNvSpPr>
            <a:spLocks noGrp="1"/>
          </p:cNvSpPr>
          <p:nvPr>
            <p:ph type="body" sz="half" idx="1"/>
          </p:nvPr>
        </p:nvSpPr>
        <p:spPr>
          <a:xfrm>
            <a:off x="2667001" y="1905000"/>
            <a:ext cx="7818437" cy="4802833"/>
          </a:xfrm>
        </p:spPr>
        <p:txBody>
          <a:bodyPr/>
          <a:lstStyle/>
          <a:p>
            <a:pPr>
              <a:buClr>
                <a:schemeClr val="tx2"/>
              </a:buClr>
              <a:buFont typeface="Arial" pitchFamily="34" charset="0"/>
              <a:buChar char="•"/>
            </a:pPr>
            <a:r>
              <a:rPr lang="en-US" b="1" dirty="0" smtClean="0">
                <a:solidFill>
                  <a:schemeClr val="tx2"/>
                </a:solidFill>
              </a:rPr>
              <a:t>Key Biblical Truths</a:t>
            </a:r>
          </a:p>
          <a:p>
            <a:pPr>
              <a:spcBef>
                <a:spcPts val="400"/>
              </a:spcBef>
              <a:buClr>
                <a:schemeClr val="tx2"/>
              </a:buClr>
              <a:buNone/>
            </a:pPr>
            <a:r>
              <a:rPr lang="en-US" sz="2800" dirty="0">
                <a:solidFill>
                  <a:schemeClr val="tx2"/>
                </a:solidFill>
              </a:rPr>
              <a:t>	I need to carefully think about the results of obeying and disobeying God in each daily experience.</a:t>
            </a:r>
          </a:p>
          <a:p>
            <a:pPr>
              <a:spcBef>
                <a:spcPts val="400"/>
              </a:spcBef>
              <a:buClr>
                <a:schemeClr val="tx2"/>
              </a:buClr>
              <a:buNone/>
            </a:pPr>
            <a:endParaRPr lang="en-US" sz="1600" dirty="0">
              <a:solidFill>
                <a:schemeClr val="tx2"/>
              </a:solidFill>
            </a:endParaRPr>
          </a:p>
          <a:p>
            <a:pPr>
              <a:spcBef>
                <a:spcPts val="1200"/>
              </a:spcBef>
              <a:buClr>
                <a:schemeClr val="tx2"/>
              </a:buClr>
              <a:buFont typeface="Arial" pitchFamily="34" charset="0"/>
              <a:buChar char="•"/>
            </a:pPr>
            <a:r>
              <a:rPr lang="en-US" b="1" dirty="0" smtClean="0">
                <a:solidFill>
                  <a:schemeClr val="tx2"/>
                </a:solidFill>
              </a:rPr>
              <a:t>Key Verse</a:t>
            </a:r>
          </a:p>
          <a:p>
            <a:pPr>
              <a:spcBef>
                <a:spcPts val="0"/>
              </a:spcBef>
              <a:buNone/>
            </a:pPr>
            <a:r>
              <a:rPr lang="en-US" sz="2800" b="1" dirty="0">
                <a:solidFill>
                  <a:schemeClr val="tx2"/>
                </a:solidFill>
              </a:rPr>
              <a:t>	</a:t>
            </a:r>
            <a:r>
              <a:rPr lang="en-US" sz="2800" dirty="0">
                <a:solidFill>
                  <a:schemeClr val="tx2"/>
                </a:solidFill>
              </a:rPr>
              <a:t>Despise God’s word and find yourself in trouble. Obey it and succeed. Proverbs 13:13 </a:t>
            </a:r>
            <a:r>
              <a:rPr lang="en-US" sz="2400" dirty="0">
                <a:solidFill>
                  <a:schemeClr val="tx2"/>
                </a:solidFill>
              </a:rPr>
              <a:t>(The Living Bible)</a:t>
            </a:r>
            <a:endParaRPr lang="en-US" sz="2800" dirty="0">
              <a:solidFill>
                <a:schemeClr val="tx2"/>
              </a:solidFill>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extLst>
      <p:ext uri="{BB962C8B-B14F-4D97-AF65-F5344CB8AC3E}">
        <p14:creationId xmlns:p14="http://schemas.microsoft.com/office/powerpoint/2010/main" val="804884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Results of obeying and disobeying God</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3121959" y="2171699"/>
            <a:ext cx="6862482" cy="1447800"/>
          </a:xfrm>
        </p:spPr>
        <p:txBody>
          <a:bodyPr/>
          <a:lstStyle/>
          <a:p>
            <a:pPr marL="0" indent="0">
              <a:buNone/>
            </a:pPr>
            <a:r>
              <a:rPr lang="en-US" sz="7000" i="1" dirty="0">
                <a:solidFill>
                  <a:schemeClr val="tx2"/>
                </a:solidFill>
                <a:latin typeface="Baskerville Old Face" panose="02020602080505020303" pitchFamily="18" charset="0"/>
              </a:rPr>
              <a:t>“If I were God…”</a:t>
            </a:r>
          </a:p>
        </p:txBody>
      </p:sp>
      <p:pic>
        <p:nvPicPr>
          <p:cNvPr id="7170" name="Picture 2" descr="http://2.bp.blogspot.com/-erNSZyWCBRM/VXl_uDuABGI/AAAAAAAAT3g/p64ZynLYmZg/s1600/brusvse600x30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05200" y="3504084"/>
            <a:ext cx="5715000" cy="297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679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3152122" y="457200"/>
            <a:ext cx="6862482" cy="1447800"/>
          </a:xfrm>
        </p:spPr>
        <p:txBody>
          <a:bodyPr/>
          <a:lstStyle/>
          <a:p>
            <a:pPr marL="0" indent="0">
              <a:buNone/>
            </a:pPr>
            <a:r>
              <a:rPr lang="en-US" sz="7000" i="1" dirty="0">
                <a:solidFill>
                  <a:schemeClr val="tx2"/>
                </a:solidFill>
                <a:latin typeface="Baskerville Old Face" panose="02020602080505020303" pitchFamily="18" charset="0"/>
              </a:rPr>
              <a:t>“If I were God…”</a:t>
            </a:r>
          </a:p>
        </p:txBody>
      </p:sp>
      <p:pic>
        <p:nvPicPr>
          <p:cNvPr id="8194" name="Picture 2" descr="http://www.media4.hw-static.com/wp-content/uploads/bruce-almighty-movie-still-jim-carrey_1715069-400x305.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600" y="2057400"/>
            <a:ext cx="5257800" cy="4276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1745605"/>
            <a:ext cx="4953000" cy="3647152"/>
          </a:xfrm>
          <a:prstGeom prst="rect">
            <a:avLst/>
          </a:prstGeom>
          <a:noFill/>
        </p:spPr>
        <p:txBody>
          <a:bodyPr wrap="square" rtlCol="0">
            <a:spAutoFit/>
          </a:bodyPr>
          <a:lstStyle/>
          <a:p>
            <a:r>
              <a:rPr lang="en-US" sz="2800" i="1" dirty="0"/>
              <a:t>Here is how I would…</a:t>
            </a:r>
          </a:p>
          <a:p>
            <a:endParaRPr lang="en-US" sz="1000" dirty="0"/>
          </a:p>
          <a:p>
            <a:pPr marL="457200" indent="-457200">
              <a:spcBef>
                <a:spcPts val="0"/>
              </a:spcBef>
              <a:spcAft>
                <a:spcPts val="1000"/>
              </a:spcAft>
              <a:buFont typeface="+mj-lt"/>
              <a:buAutoNum type="arabicPeriod"/>
            </a:pPr>
            <a:r>
              <a:rPr lang="en-US" sz="2800" dirty="0"/>
              <a:t>Reward people who obey me.</a:t>
            </a:r>
          </a:p>
          <a:p>
            <a:pPr marL="457200" indent="-457200">
              <a:spcBef>
                <a:spcPts val="0"/>
              </a:spcBef>
              <a:spcAft>
                <a:spcPts val="1000"/>
              </a:spcAft>
              <a:buFont typeface="+mj-lt"/>
              <a:buAutoNum type="arabicPeriod"/>
            </a:pPr>
            <a:r>
              <a:rPr lang="en-US" sz="2800" dirty="0"/>
              <a:t>Punish sinners (non-Christians) who disobey me.</a:t>
            </a:r>
          </a:p>
          <a:p>
            <a:pPr marL="457200" indent="-457200">
              <a:spcBef>
                <a:spcPts val="0"/>
              </a:spcBef>
              <a:spcAft>
                <a:spcPts val="1000"/>
              </a:spcAft>
              <a:buFont typeface="+mj-lt"/>
              <a:buAutoNum type="arabicPeriod"/>
            </a:pPr>
            <a:r>
              <a:rPr lang="en-US" sz="2800" dirty="0"/>
              <a:t>Punish Christians who disobey me.</a:t>
            </a:r>
          </a:p>
          <a:p>
            <a:pPr marL="457200" indent="-457200">
              <a:spcBef>
                <a:spcPts val="0"/>
              </a:spcBef>
              <a:spcAft>
                <a:spcPts val="1000"/>
              </a:spcAft>
              <a:buFont typeface="+mj-lt"/>
              <a:buAutoNum type="arabicPeriod"/>
            </a:pPr>
            <a:r>
              <a:rPr lang="en-US" sz="2800" dirty="0"/>
              <a:t>Convince people to obey me.</a:t>
            </a:r>
          </a:p>
        </p:txBody>
      </p:sp>
    </p:spTree>
    <p:extLst>
      <p:ext uri="{BB962C8B-B14F-4D97-AF65-F5344CB8AC3E}">
        <p14:creationId xmlns:p14="http://schemas.microsoft.com/office/powerpoint/2010/main" val="384065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562600" y="2133600"/>
            <a:ext cx="4800600" cy="3962400"/>
          </a:xfrm>
        </p:spPr>
        <p:txBody>
          <a:bodyPr/>
          <a:lstStyle/>
          <a:p>
            <a:pPr algn="ctr">
              <a:spcBef>
                <a:spcPts val="400"/>
              </a:spcBef>
              <a:buNone/>
            </a:pPr>
            <a:endParaRPr lang="en-US" sz="4400" i="1" dirty="0">
              <a:solidFill>
                <a:schemeClr val="tx2"/>
              </a:solidFill>
              <a:latin typeface="Arial Black" pitchFamily="34" charset="0"/>
            </a:endParaRPr>
          </a:p>
          <a:p>
            <a:pPr algn="ctr">
              <a:spcBef>
                <a:spcPts val="400"/>
              </a:spcBef>
              <a:buNone/>
            </a:pPr>
            <a:r>
              <a:rPr lang="en-US" sz="4400" i="1" dirty="0">
                <a:solidFill>
                  <a:schemeClr val="tx2"/>
                </a:solidFill>
                <a:latin typeface="Arial Black" pitchFamily="34" charset="0"/>
              </a:rPr>
              <a:t>“Deals I’ve Made With </a:t>
            </a:r>
          </a:p>
          <a:p>
            <a:pPr algn="ctr">
              <a:spcBef>
                <a:spcPts val="400"/>
              </a:spcBef>
              <a:buNone/>
            </a:pPr>
            <a:r>
              <a:rPr lang="en-US" sz="4400" i="1" dirty="0">
                <a:solidFill>
                  <a:schemeClr val="tx2"/>
                </a:solidFill>
                <a:latin typeface="Arial Black" pitchFamily="34" charset="0"/>
              </a:rPr>
              <a:t>God…”</a:t>
            </a: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8" name="Title 1"/>
          <p:cNvSpPr>
            <a:spLocks noGrp="1"/>
          </p:cNvSpPr>
          <p:nvPr>
            <p:ph type="title"/>
          </p:nvPr>
        </p:nvSpPr>
        <p:spPr/>
        <p:txBody>
          <a:bodyPr/>
          <a:lstStyle/>
          <a:p>
            <a:pPr algn="ctr"/>
            <a:r>
              <a:rPr lang="en-US" sz="5000" b="1" dirty="0">
                <a:latin typeface="Arial Black" pitchFamily="34" charset="0"/>
              </a:rPr>
              <a:t>Love and Obedience</a:t>
            </a:r>
            <a:endParaRPr lang="en-US" sz="5000" dirty="0"/>
          </a:p>
        </p:txBody>
      </p:sp>
      <p:sp>
        <p:nvSpPr>
          <p:cNvPr id="50180" name="AutoShape 4" descr="Image result for business woman handshake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Image result for business woman handshake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4" name="AutoShape 8" descr="Image result for business woman handshake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9026" name="Picture 2" descr="http://thumbs.dreamstime.com/x/young-successful-business-man-hand-shake-4693031.jpg"/>
          <p:cNvPicPr>
            <a:picLocks noChangeAspect="1" noChangeArrowheads="1"/>
          </p:cNvPicPr>
          <p:nvPr/>
        </p:nvPicPr>
        <p:blipFill>
          <a:blip r:embed="rId3" cstate="print"/>
          <a:srcRect/>
          <a:stretch>
            <a:fillRect/>
          </a:stretch>
        </p:blipFill>
        <p:spPr bwMode="auto">
          <a:xfrm>
            <a:off x="2743201" y="2133600"/>
            <a:ext cx="3667125" cy="42862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A. Results of obeying and disobeying God</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half" idx="1"/>
          </p:nvPr>
        </p:nvSpPr>
        <p:spPr>
          <a:xfrm>
            <a:off x="1752600" y="1981200"/>
            <a:ext cx="5867400" cy="4114800"/>
          </a:xfrm>
        </p:spPr>
        <p:txBody>
          <a:bodyPr/>
          <a:lstStyle/>
          <a:p>
            <a:pPr marL="0" indent="0">
              <a:buClr>
                <a:schemeClr val="tx2"/>
              </a:buClr>
              <a:buNone/>
            </a:pPr>
            <a:r>
              <a:rPr lang="en-US" dirty="0" smtClean="0">
                <a:solidFill>
                  <a:schemeClr val="tx2"/>
                </a:solidFill>
              </a:rPr>
              <a:t>Make two lists:</a:t>
            </a:r>
          </a:p>
          <a:p>
            <a:pPr marL="0" indent="0">
              <a:buClr>
                <a:schemeClr val="tx2"/>
              </a:buClr>
              <a:buNone/>
            </a:pPr>
            <a:endParaRPr lang="en-US" sz="1800" dirty="0">
              <a:solidFill>
                <a:schemeClr val="tx2"/>
              </a:solidFill>
            </a:endParaRPr>
          </a:p>
          <a:p>
            <a:pPr marL="514350" indent="-514350">
              <a:spcBef>
                <a:spcPts val="0"/>
              </a:spcBef>
              <a:buClr>
                <a:schemeClr val="tx2"/>
              </a:buClr>
              <a:buFont typeface="+mj-lt"/>
              <a:buAutoNum type="arabicPeriod"/>
            </a:pPr>
            <a:r>
              <a:rPr lang="en-US" sz="2800" dirty="0">
                <a:solidFill>
                  <a:schemeClr val="tx2"/>
                </a:solidFill>
              </a:rPr>
              <a:t>List of results for obeying God</a:t>
            </a:r>
          </a:p>
          <a:p>
            <a:pPr marL="514350" indent="-514350">
              <a:spcBef>
                <a:spcPts val="0"/>
              </a:spcBef>
              <a:buClr>
                <a:schemeClr val="tx2"/>
              </a:buClr>
              <a:buFont typeface="+mj-lt"/>
              <a:buAutoNum type="arabicPeriod"/>
            </a:pPr>
            <a:r>
              <a:rPr lang="en-US" sz="2800" dirty="0">
                <a:solidFill>
                  <a:schemeClr val="tx2"/>
                </a:solidFill>
              </a:rPr>
              <a:t>List results for </a:t>
            </a:r>
            <a:r>
              <a:rPr lang="en-US" sz="2800" i="1" dirty="0">
                <a:solidFill>
                  <a:schemeClr val="tx2"/>
                </a:solidFill>
              </a:rPr>
              <a:t>disobeying</a:t>
            </a:r>
            <a:r>
              <a:rPr lang="en-US" sz="2800" dirty="0">
                <a:solidFill>
                  <a:schemeClr val="tx2"/>
                </a:solidFill>
              </a:rPr>
              <a:t> God</a:t>
            </a:r>
          </a:p>
          <a:p>
            <a:pPr marL="514350" indent="-514350">
              <a:spcBef>
                <a:spcPts val="0"/>
              </a:spcBef>
              <a:buClr>
                <a:schemeClr val="tx2"/>
              </a:buClr>
              <a:buFont typeface="+mj-lt"/>
              <a:buAutoNum type="arabicPeriod"/>
            </a:pPr>
            <a:endParaRPr lang="en-US" sz="2800" dirty="0">
              <a:solidFill>
                <a:schemeClr val="tx2"/>
              </a:solidFill>
            </a:endParaRPr>
          </a:p>
          <a:p>
            <a:pPr marL="0" indent="0">
              <a:spcBef>
                <a:spcPts val="0"/>
              </a:spcBef>
              <a:buClr>
                <a:schemeClr val="tx2"/>
              </a:buClr>
              <a:buNone/>
            </a:pPr>
            <a:r>
              <a:rPr lang="en-US" sz="2800" i="1" dirty="0">
                <a:solidFill>
                  <a:schemeClr val="tx2"/>
                </a:solidFill>
              </a:rPr>
              <a:t>*Include the scripture verse for each result you list.</a:t>
            </a:r>
            <a:endParaRPr lang="en-US" i="1" dirty="0" smtClean="0">
              <a:solidFill>
                <a:schemeClr val="tx2"/>
              </a:solidFill>
            </a:endParaRPr>
          </a:p>
          <a:p>
            <a:pPr lvl="1">
              <a:buClr>
                <a:schemeClr val="tx2"/>
              </a:buClr>
              <a:buFont typeface="Wingdings" panose="05000000000000000000" pitchFamily="2" charset="2"/>
              <a:buChar char="q"/>
            </a:pPr>
            <a:endParaRPr lang="en-US" dirty="0"/>
          </a:p>
        </p:txBody>
      </p:sp>
      <p:pic>
        <p:nvPicPr>
          <p:cNvPr id="9218" name="Picture 2" descr="http://img.gazeo.pl/gazeo_2012_EN/Technology/Technology_and_maintenance/The_pros_and_cons_of_autogas_systems/A_list_of_pros_and_cons_waiting_to_be_complete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400" y="1905000"/>
            <a:ext cx="2747672" cy="411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70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Results of obeying God</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2697164" y="1752600"/>
            <a:ext cx="7513637" cy="1143000"/>
          </a:xfrm>
        </p:spPr>
        <p:txBody>
          <a:bodyPr/>
          <a:lstStyle/>
          <a:p>
            <a:pPr marL="0" indent="0" algn="ctr">
              <a:buNone/>
            </a:pPr>
            <a:r>
              <a:rPr lang="en-US" i="1" dirty="0" smtClean="0">
                <a:solidFill>
                  <a:schemeClr val="tx2"/>
                </a:solidFill>
                <a:latin typeface="Arial" panose="020B0604020202020204" pitchFamily="34" charset="0"/>
                <a:cs typeface="Arial" panose="020B0604020202020204" pitchFamily="34" charset="0"/>
              </a:rPr>
              <a:t>How does obedience to God affect my relationships to these people?</a:t>
            </a:r>
            <a:endParaRPr lang="en-US" i="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1905000" y="3048000"/>
            <a:ext cx="4953000" cy="3046988"/>
          </a:xfrm>
          <a:prstGeom prst="rect">
            <a:avLst/>
          </a:prstGeom>
          <a:noFill/>
        </p:spPr>
        <p:txBody>
          <a:bodyPr wrap="square" rtlCol="0">
            <a:spAutoFit/>
          </a:bodyPr>
          <a:lstStyle/>
          <a:p>
            <a:pPr marL="457200" indent="-457200">
              <a:buFont typeface="+mj-lt"/>
              <a:buAutoNum type="arabicPeriod"/>
            </a:pPr>
            <a:r>
              <a:rPr lang="en-US" dirty="0">
                <a:solidFill>
                  <a:schemeClr val="tx2"/>
                </a:solidFill>
                <a:latin typeface="+mn-lt"/>
              </a:rPr>
              <a:t>God</a:t>
            </a:r>
          </a:p>
          <a:p>
            <a:pPr marL="457200" indent="-457200">
              <a:buFont typeface="+mj-lt"/>
              <a:buAutoNum type="arabicPeriod"/>
            </a:pPr>
            <a:r>
              <a:rPr lang="en-US" dirty="0">
                <a:solidFill>
                  <a:schemeClr val="tx2"/>
                </a:solidFill>
                <a:latin typeface="+mn-lt"/>
              </a:rPr>
              <a:t>Myself</a:t>
            </a:r>
          </a:p>
          <a:p>
            <a:pPr marL="457200" indent="-457200">
              <a:buFont typeface="+mj-lt"/>
              <a:buAutoNum type="arabicPeriod"/>
            </a:pPr>
            <a:r>
              <a:rPr lang="en-US" dirty="0">
                <a:solidFill>
                  <a:schemeClr val="tx2"/>
                </a:solidFill>
                <a:latin typeface="+mn-lt"/>
              </a:rPr>
              <a:t>My parents and my family</a:t>
            </a:r>
          </a:p>
          <a:p>
            <a:pPr marL="457200" indent="-457200">
              <a:buFont typeface="+mj-lt"/>
              <a:buAutoNum type="arabicPeriod"/>
            </a:pPr>
            <a:r>
              <a:rPr lang="en-US" dirty="0">
                <a:solidFill>
                  <a:schemeClr val="tx2"/>
                </a:solidFill>
                <a:latin typeface="+mn-lt"/>
              </a:rPr>
              <a:t>My Children</a:t>
            </a:r>
          </a:p>
          <a:p>
            <a:pPr marL="457200" indent="-457200">
              <a:buFont typeface="+mj-lt"/>
              <a:buAutoNum type="arabicPeriod"/>
            </a:pPr>
            <a:r>
              <a:rPr lang="en-US" dirty="0">
                <a:solidFill>
                  <a:schemeClr val="tx2"/>
                </a:solidFill>
                <a:latin typeface="+mn-lt"/>
              </a:rPr>
              <a:t>My friends</a:t>
            </a:r>
          </a:p>
          <a:p>
            <a:pPr marL="457200" indent="-457200">
              <a:buFont typeface="+mj-lt"/>
              <a:buAutoNum type="arabicPeriod"/>
            </a:pPr>
            <a:r>
              <a:rPr lang="en-US" dirty="0">
                <a:solidFill>
                  <a:schemeClr val="tx2"/>
                </a:solidFill>
                <a:latin typeface="+mn-lt"/>
              </a:rPr>
              <a:t>Those I work with</a:t>
            </a:r>
          </a:p>
          <a:p>
            <a:pPr marL="457200" indent="-457200">
              <a:buFont typeface="+mj-lt"/>
              <a:buAutoNum type="arabicPeriod"/>
            </a:pPr>
            <a:r>
              <a:rPr lang="en-US" dirty="0">
                <a:solidFill>
                  <a:schemeClr val="tx2"/>
                </a:solidFill>
                <a:latin typeface="+mn-lt"/>
              </a:rPr>
              <a:t>Other people, including people I don’t even know.</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6600" y="3050697"/>
            <a:ext cx="4414958" cy="2829177"/>
          </a:xfrm>
          <a:prstGeom prst="rect">
            <a:avLst/>
          </a:prstGeom>
        </p:spPr>
      </p:pic>
    </p:spTree>
    <p:extLst>
      <p:ext uri="{BB962C8B-B14F-4D97-AF65-F5344CB8AC3E}">
        <p14:creationId xmlns:p14="http://schemas.microsoft.com/office/powerpoint/2010/main" val="3797659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Results of disobeying God</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2697164" y="1752600"/>
            <a:ext cx="7513637" cy="1143000"/>
          </a:xfrm>
        </p:spPr>
        <p:txBody>
          <a:bodyPr/>
          <a:lstStyle/>
          <a:p>
            <a:pPr marL="0" indent="0" algn="ctr">
              <a:buNone/>
            </a:pPr>
            <a:r>
              <a:rPr lang="en-US" i="1" dirty="0" smtClean="0">
                <a:solidFill>
                  <a:schemeClr val="tx2"/>
                </a:solidFill>
                <a:latin typeface="Arial" panose="020B0604020202020204" pitchFamily="34" charset="0"/>
                <a:cs typeface="Arial" panose="020B0604020202020204" pitchFamily="34" charset="0"/>
              </a:rPr>
              <a:t>How does disobedience to God affect my relationships to these people?</a:t>
            </a:r>
            <a:endParaRPr lang="en-US" i="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689412" y="3048000"/>
            <a:ext cx="4168588" cy="3046988"/>
          </a:xfrm>
          <a:prstGeom prst="rect">
            <a:avLst/>
          </a:prstGeom>
          <a:noFill/>
        </p:spPr>
        <p:txBody>
          <a:bodyPr wrap="square" rtlCol="0">
            <a:spAutoFit/>
          </a:bodyPr>
          <a:lstStyle/>
          <a:p>
            <a:pPr marL="457200" indent="-457200">
              <a:buFont typeface="+mj-lt"/>
              <a:buAutoNum type="arabicPeriod"/>
            </a:pPr>
            <a:r>
              <a:rPr lang="en-US" dirty="0">
                <a:solidFill>
                  <a:schemeClr val="tx2"/>
                </a:solidFill>
                <a:latin typeface="+mn-lt"/>
              </a:rPr>
              <a:t>God</a:t>
            </a:r>
          </a:p>
          <a:p>
            <a:pPr marL="457200" indent="-457200">
              <a:buFont typeface="+mj-lt"/>
              <a:buAutoNum type="arabicPeriod"/>
            </a:pPr>
            <a:r>
              <a:rPr lang="en-US" dirty="0">
                <a:solidFill>
                  <a:schemeClr val="tx2"/>
                </a:solidFill>
                <a:latin typeface="+mn-lt"/>
              </a:rPr>
              <a:t>Myself</a:t>
            </a:r>
          </a:p>
          <a:p>
            <a:pPr marL="457200" indent="-457200">
              <a:buFont typeface="+mj-lt"/>
              <a:buAutoNum type="arabicPeriod"/>
            </a:pPr>
            <a:r>
              <a:rPr lang="en-US" dirty="0">
                <a:solidFill>
                  <a:schemeClr val="tx2"/>
                </a:solidFill>
                <a:latin typeface="+mn-lt"/>
              </a:rPr>
              <a:t>My parents and my family</a:t>
            </a:r>
          </a:p>
          <a:p>
            <a:pPr marL="457200" indent="-457200">
              <a:buFont typeface="+mj-lt"/>
              <a:buAutoNum type="arabicPeriod"/>
            </a:pPr>
            <a:r>
              <a:rPr lang="en-US" dirty="0">
                <a:solidFill>
                  <a:schemeClr val="tx2"/>
                </a:solidFill>
                <a:latin typeface="+mn-lt"/>
              </a:rPr>
              <a:t>My Children</a:t>
            </a:r>
          </a:p>
          <a:p>
            <a:pPr marL="457200" indent="-457200">
              <a:buFont typeface="+mj-lt"/>
              <a:buAutoNum type="arabicPeriod"/>
            </a:pPr>
            <a:r>
              <a:rPr lang="en-US" dirty="0">
                <a:solidFill>
                  <a:schemeClr val="tx2"/>
                </a:solidFill>
                <a:latin typeface="+mn-lt"/>
              </a:rPr>
              <a:t>My friends</a:t>
            </a:r>
          </a:p>
          <a:p>
            <a:pPr marL="457200" indent="-457200">
              <a:buFont typeface="+mj-lt"/>
              <a:buAutoNum type="arabicPeriod"/>
            </a:pPr>
            <a:r>
              <a:rPr lang="en-US" dirty="0">
                <a:solidFill>
                  <a:schemeClr val="tx2"/>
                </a:solidFill>
                <a:latin typeface="+mn-lt"/>
              </a:rPr>
              <a:t>Those I work with</a:t>
            </a:r>
          </a:p>
          <a:p>
            <a:pPr marL="457200" indent="-457200">
              <a:buFont typeface="+mj-lt"/>
              <a:buAutoNum type="arabicPeriod"/>
            </a:pPr>
            <a:r>
              <a:rPr lang="en-US" dirty="0">
                <a:solidFill>
                  <a:schemeClr val="tx2"/>
                </a:solidFill>
                <a:latin typeface="+mn-lt"/>
              </a:rPr>
              <a:t>Other people, including people I don’t even know.</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3577" y="3581401"/>
            <a:ext cx="3123777" cy="2001767"/>
          </a:xfrm>
          <a:prstGeom prst="rect">
            <a:avLst/>
          </a:prstGeom>
        </p:spPr>
      </p:pic>
    </p:spTree>
    <p:extLst>
      <p:ext uri="{BB962C8B-B14F-4D97-AF65-F5344CB8AC3E}">
        <p14:creationId xmlns:p14="http://schemas.microsoft.com/office/powerpoint/2010/main" val="3316854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163" y="457200"/>
            <a:ext cx="7772400" cy="6019800"/>
          </a:xfrm>
        </p:spPr>
        <p:txBody>
          <a:bodyPr/>
          <a:lstStyle/>
          <a:p>
            <a:pPr algn="ctr"/>
            <a:r>
              <a:rPr lang="en-US" b="1" dirty="0" smtClean="0">
                <a:latin typeface="+mn-lt"/>
              </a:rPr>
              <a:t>Chapter 5</a:t>
            </a:r>
            <a:br>
              <a:rPr lang="en-US" b="1" dirty="0" smtClean="0">
                <a:latin typeface="+mn-lt"/>
              </a:rPr>
            </a:br>
            <a:r>
              <a:rPr lang="en-US" b="1" dirty="0" smtClean="0">
                <a:latin typeface="+mn-lt"/>
              </a:rPr>
              <a:t/>
            </a:r>
            <a:br>
              <a:rPr lang="en-US" b="1" dirty="0" smtClean="0">
                <a:latin typeface="+mn-lt"/>
              </a:rPr>
            </a:br>
            <a:r>
              <a:rPr lang="en-US" sz="5000" b="1" dirty="0">
                <a:latin typeface="Arial Black" pitchFamily="34" charset="0"/>
              </a:rPr>
              <a:t>Results of disobeying God</a:t>
            </a:r>
            <a:r>
              <a:rPr lang="en-US" b="1" dirty="0" smtClean="0">
                <a:latin typeface="+mn-lt"/>
              </a:rPr>
              <a:t/>
            </a:r>
            <a:br>
              <a:rPr lang="en-US" b="1" dirty="0" smtClean="0">
                <a:latin typeface="+mn-lt"/>
              </a:rPr>
            </a:br>
            <a:endParaRPr lang="en-US" b="1" dirty="0">
              <a:latin typeface="+mn-lt"/>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Tree>
    <p:extLst>
      <p:ext uri="{BB962C8B-B14F-4D97-AF65-F5344CB8AC3E}">
        <p14:creationId xmlns:p14="http://schemas.microsoft.com/office/powerpoint/2010/main" val="4238457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ac.450f.edgecastcdn.net/80450F/kmhk.com/files/2014/07/applebite-630x429.jpg"/>
          <p:cNvPicPr>
            <a:picLocks noChangeAspect="1" noChangeArrowheads="1"/>
          </p:cNvPicPr>
          <p:nvPr/>
        </p:nvPicPr>
        <p:blipFill>
          <a:blip r:embed="rId3" cstate="print">
            <a:lum bright="64000"/>
          </a:blip>
          <a:srcRect/>
          <a:stretch>
            <a:fillRect/>
          </a:stretch>
        </p:blipFill>
        <p:spPr bwMode="auto">
          <a:xfrm>
            <a:off x="2438400" y="4114800"/>
            <a:ext cx="8229600" cy="2743200"/>
          </a:xfrm>
          <a:prstGeom prst="rect">
            <a:avLst/>
          </a:prstGeom>
          <a:noFill/>
        </p:spPr>
      </p:pic>
      <p:sp>
        <p:nvSpPr>
          <p:cNvPr id="2" name="Title 1"/>
          <p:cNvSpPr>
            <a:spLocks noGrp="1"/>
          </p:cNvSpPr>
          <p:nvPr>
            <p:ph type="title"/>
          </p:nvPr>
        </p:nvSpPr>
        <p:spPr>
          <a:xfrm>
            <a:off x="2667000" y="228600"/>
            <a:ext cx="7772400" cy="1371600"/>
          </a:xfrm>
        </p:spPr>
        <p:txBody>
          <a:bodyPr/>
          <a:lstStyle/>
          <a:p>
            <a:pPr algn="ctr"/>
            <a:r>
              <a:rPr lang="en-US" sz="5000" b="1" dirty="0">
                <a:latin typeface="Arial Black" pitchFamily="34" charset="0"/>
              </a:rPr>
              <a:t>Results of disobeying God</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sz="half" idx="1"/>
          </p:nvPr>
        </p:nvSpPr>
        <p:spPr>
          <a:xfrm>
            <a:off x="2362201" y="1752600"/>
            <a:ext cx="8305800" cy="1143000"/>
          </a:xfrm>
        </p:spPr>
        <p:txBody>
          <a:bodyPr/>
          <a:lstStyle/>
          <a:p>
            <a:pPr marL="0" indent="0" algn="ctr">
              <a:buNone/>
            </a:pPr>
            <a:r>
              <a:rPr lang="en-US" sz="3600" i="1" dirty="0">
                <a:solidFill>
                  <a:schemeClr val="tx2"/>
                </a:solidFill>
                <a:latin typeface="Arial" panose="020B0604020202020204" pitchFamily="34" charset="0"/>
                <a:cs typeface="Arial" panose="020B0604020202020204" pitchFamily="34" charset="0"/>
              </a:rPr>
              <a:t>What can I learn from the disobedience of others?</a:t>
            </a:r>
          </a:p>
        </p:txBody>
      </p:sp>
      <p:sp>
        <p:nvSpPr>
          <p:cNvPr id="6" name="TextBox 5"/>
          <p:cNvSpPr txBox="1"/>
          <p:nvPr/>
        </p:nvSpPr>
        <p:spPr>
          <a:xfrm>
            <a:off x="2514600" y="3048001"/>
            <a:ext cx="5844988" cy="954107"/>
          </a:xfrm>
          <a:prstGeom prst="rect">
            <a:avLst/>
          </a:prstGeom>
          <a:noFill/>
        </p:spPr>
        <p:txBody>
          <a:bodyPr wrap="square" rtlCol="0">
            <a:spAutoFit/>
          </a:bodyPr>
          <a:lstStyle/>
          <a:p>
            <a:pPr marL="457200" indent="-457200">
              <a:buFont typeface="Wingdings" pitchFamily="2" charset="2"/>
              <a:buChar char="Ø"/>
            </a:pPr>
            <a:r>
              <a:rPr lang="en-US" sz="2800" b="1" dirty="0">
                <a:solidFill>
                  <a:schemeClr val="tx2"/>
                </a:solidFill>
                <a:latin typeface="+mn-lt"/>
              </a:rPr>
              <a:t>Adam and Eve</a:t>
            </a:r>
          </a:p>
          <a:p>
            <a:pPr marL="457200" indent="-457200">
              <a:buFont typeface="Wingdings" pitchFamily="2" charset="2"/>
              <a:buChar char="Ø"/>
            </a:pPr>
            <a:r>
              <a:rPr lang="en-US" sz="2800" b="1" dirty="0">
                <a:solidFill>
                  <a:schemeClr val="tx2"/>
                </a:solidFill>
                <a:latin typeface="+mn-lt"/>
              </a:rPr>
              <a:t>King David and Bathsheba</a:t>
            </a:r>
          </a:p>
        </p:txBody>
      </p:sp>
      <p:sp>
        <p:nvSpPr>
          <p:cNvPr id="8" name="TextBox 7"/>
          <p:cNvSpPr txBox="1"/>
          <p:nvPr/>
        </p:nvSpPr>
        <p:spPr>
          <a:xfrm>
            <a:off x="2667000" y="4089195"/>
            <a:ext cx="8153400" cy="2831544"/>
          </a:xfrm>
          <a:prstGeom prst="rect">
            <a:avLst/>
          </a:prstGeom>
          <a:noFill/>
        </p:spPr>
        <p:txBody>
          <a:bodyPr wrap="square" rtlCol="0">
            <a:spAutoFit/>
          </a:bodyPr>
          <a:lstStyle/>
          <a:p>
            <a:pPr algn="ctr"/>
            <a:r>
              <a:rPr lang="en-US" sz="2800" b="1" dirty="0">
                <a:latin typeface="Rockwell" pitchFamily="18" charset="0"/>
              </a:rPr>
              <a:t>We should not follow in their steps, or we, too, will experience the tragic consequences of sin</a:t>
            </a:r>
            <a:r>
              <a:rPr lang="en-US" sz="2800" dirty="0">
                <a:latin typeface="Rockwell" pitchFamily="18" charset="0"/>
              </a:rPr>
              <a:t>.</a:t>
            </a:r>
          </a:p>
          <a:p>
            <a:endParaRPr lang="en-US" sz="1000" dirty="0">
              <a:latin typeface="Rockwell" pitchFamily="18" charset="0"/>
            </a:endParaRPr>
          </a:p>
          <a:p>
            <a:pPr algn="ctr"/>
            <a:r>
              <a:rPr lang="en-US" sz="2800" b="1" dirty="0">
                <a:latin typeface="Rockwell" pitchFamily="18" charset="0"/>
              </a:rPr>
              <a:t>There is no such thing as “safe” sin – </a:t>
            </a:r>
          </a:p>
          <a:p>
            <a:pPr algn="ctr"/>
            <a:r>
              <a:rPr lang="en-US" sz="2800" b="1" dirty="0">
                <a:latin typeface="Rockwell" pitchFamily="18" charset="0"/>
              </a:rPr>
              <a:t>Every act of disobedience opens us up to </a:t>
            </a:r>
          </a:p>
          <a:p>
            <a:pPr algn="ctr"/>
            <a:r>
              <a:rPr lang="en-US" sz="2800" b="1" dirty="0">
                <a:latin typeface="Rockwell" pitchFamily="18" charset="0"/>
              </a:rPr>
              <a:t>destructive consequences.</a:t>
            </a:r>
          </a:p>
        </p:txBody>
      </p:sp>
    </p:spTree>
    <p:extLst>
      <p:ext uri="{BB962C8B-B14F-4D97-AF65-F5344CB8AC3E}">
        <p14:creationId xmlns:p14="http://schemas.microsoft.com/office/powerpoint/2010/main" val="3316854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7772400" cy="2133600"/>
          </a:xfrm>
        </p:spPr>
        <p:txBody>
          <a:bodyPr/>
          <a:lstStyle/>
          <a:p>
            <a:pPr algn="ctr"/>
            <a:r>
              <a:rPr lang="en-US" sz="5000" b="1" dirty="0">
                <a:latin typeface="Arial Black" pitchFamily="34" charset="0"/>
              </a:rPr>
              <a:t>B. Four key words related to disobedience</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514600" y="2819401"/>
            <a:ext cx="3733800" cy="3293209"/>
          </a:xfrm>
          <a:prstGeom prst="rect">
            <a:avLst/>
          </a:prstGeom>
          <a:noFill/>
        </p:spPr>
        <p:txBody>
          <a:bodyPr wrap="square" rtlCol="0">
            <a:spAutoFit/>
          </a:bodyPr>
          <a:lstStyle/>
          <a:p>
            <a:pPr marL="457200" indent="-457200">
              <a:buFont typeface="+mj-lt"/>
              <a:buAutoNum type="arabicPeriod"/>
            </a:pPr>
            <a:r>
              <a:rPr lang="en-US" sz="3200" dirty="0">
                <a:solidFill>
                  <a:schemeClr val="tx2"/>
                </a:solidFill>
                <a:latin typeface="+mn-lt"/>
              </a:rPr>
              <a:t>Natural Consequence</a:t>
            </a:r>
          </a:p>
          <a:p>
            <a:pPr marL="457200" indent="-457200">
              <a:buFont typeface="+mj-lt"/>
              <a:buAutoNum type="arabicPeriod"/>
            </a:pPr>
            <a:endParaRPr lang="en-US" sz="1600" dirty="0">
              <a:solidFill>
                <a:schemeClr val="tx2"/>
              </a:solidFill>
              <a:latin typeface="+mn-lt"/>
            </a:endParaRPr>
          </a:p>
          <a:p>
            <a:pPr marL="457200" indent="-457200">
              <a:buFont typeface="+mj-lt"/>
              <a:buAutoNum type="arabicPeriod"/>
            </a:pPr>
            <a:r>
              <a:rPr lang="en-US" sz="3200" dirty="0">
                <a:solidFill>
                  <a:schemeClr val="tx2"/>
                </a:solidFill>
                <a:latin typeface="+mn-lt"/>
              </a:rPr>
              <a:t>Discipline</a:t>
            </a:r>
          </a:p>
          <a:p>
            <a:pPr marL="457200" indent="-457200">
              <a:buFont typeface="+mj-lt"/>
              <a:buAutoNum type="arabicPeriod"/>
            </a:pPr>
            <a:endParaRPr lang="en-US" sz="1600" dirty="0">
              <a:solidFill>
                <a:schemeClr val="tx2"/>
              </a:solidFill>
              <a:latin typeface="+mn-lt"/>
            </a:endParaRPr>
          </a:p>
          <a:p>
            <a:pPr marL="457200" indent="-457200">
              <a:buFont typeface="+mj-lt"/>
              <a:buAutoNum type="arabicPeriod"/>
            </a:pPr>
            <a:r>
              <a:rPr lang="en-US" sz="3200" dirty="0">
                <a:solidFill>
                  <a:schemeClr val="tx2"/>
                </a:solidFill>
                <a:latin typeface="+mn-lt"/>
              </a:rPr>
              <a:t>Punishment</a:t>
            </a:r>
          </a:p>
          <a:p>
            <a:pPr marL="457200" indent="-457200">
              <a:buFont typeface="+mj-lt"/>
              <a:buAutoNum type="arabicPeriod"/>
            </a:pPr>
            <a:endParaRPr lang="en-US" sz="1600" dirty="0">
              <a:solidFill>
                <a:schemeClr val="tx2"/>
              </a:solidFill>
              <a:latin typeface="+mn-lt"/>
            </a:endParaRPr>
          </a:p>
          <a:p>
            <a:pPr marL="457200" indent="-457200">
              <a:buFont typeface="+mj-lt"/>
              <a:buAutoNum type="arabicPeriod"/>
            </a:pPr>
            <a:r>
              <a:rPr lang="en-US" sz="3200" dirty="0">
                <a:solidFill>
                  <a:schemeClr val="tx2"/>
                </a:solidFill>
                <a:latin typeface="+mn-lt"/>
              </a:rPr>
              <a:t>Revenge</a:t>
            </a:r>
          </a:p>
        </p:txBody>
      </p:sp>
      <p:pic>
        <p:nvPicPr>
          <p:cNvPr id="10242" name="Picture 2" descr="http://www.living-for-jesus-alone.org/picture/disobedience-to-God-always-leads-to-consequenc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2895600"/>
            <a:ext cx="4648200" cy="315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88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7772400" cy="2895600"/>
          </a:xfrm>
        </p:spPr>
        <p:txBody>
          <a:bodyPr/>
          <a:lstStyle/>
          <a:p>
            <a:pPr algn="ctr"/>
            <a:r>
              <a:rPr lang="en-US" sz="5000" b="1" dirty="0">
                <a:latin typeface="Arial Black" pitchFamily="34" charset="0"/>
              </a:rPr>
              <a:t>C. What is God’s attitude toward people who disobey His Laws?</a:t>
            </a:r>
            <a:endParaRPr lang="en-US" sz="5000" dirty="0"/>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514601" y="3207093"/>
            <a:ext cx="4764741" cy="3108543"/>
          </a:xfrm>
          <a:prstGeom prst="rect">
            <a:avLst/>
          </a:prstGeom>
          <a:noFill/>
        </p:spPr>
        <p:txBody>
          <a:bodyPr wrap="square" rtlCol="0">
            <a:spAutoFit/>
          </a:bodyPr>
          <a:lstStyle/>
          <a:p>
            <a:pPr marL="457200" indent="-457200">
              <a:buFont typeface="+mj-lt"/>
              <a:buAutoNum type="arabicPeriod"/>
            </a:pPr>
            <a:r>
              <a:rPr lang="en-US" sz="2800" dirty="0">
                <a:solidFill>
                  <a:schemeClr val="tx2"/>
                </a:solidFill>
                <a:latin typeface="+mn-lt"/>
              </a:rPr>
              <a:t>God is sad when we sin.</a:t>
            </a:r>
          </a:p>
          <a:p>
            <a:pPr marL="457200" indent="-457200">
              <a:buFont typeface="+mj-lt"/>
              <a:buAutoNum type="arabicPeriod"/>
            </a:pPr>
            <a:r>
              <a:rPr lang="en-US" sz="2800" dirty="0">
                <a:solidFill>
                  <a:schemeClr val="tx2"/>
                </a:solidFill>
                <a:latin typeface="+mn-lt"/>
              </a:rPr>
              <a:t>God hates sin.</a:t>
            </a:r>
          </a:p>
          <a:p>
            <a:pPr marL="457200" indent="-457200">
              <a:buFont typeface="+mj-lt"/>
              <a:buAutoNum type="arabicPeriod"/>
            </a:pPr>
            <a:r>
              <a:rPr lang="en-US" sz="2800" dirty="0">
                <a:solidFill>
                  <a:schemeClr val="tx2"/>
                </a:solidFill>
                <a:latin typeface="+mn-lt"/>
              </a:rPr>
              <a:t>God is patient with sinners and disobedient Christians.</a:t>
            </a:r>
          </a:p>
          <a:p>
            <a:pPr marL="457200" indent="-457200">
              <a:buFont typeface="+mj-lt"/>
              <a:buAutoNum type="arabicPeriod"/>
            </a:pPr>
            <a:r>
              <a:rPr lang="en-US" sz="2800" dirty="0">
                <a:solidFill>
                  <a:schemeClr val="tx2"/>
                </a:solidFill>
                <a:latin typeface="+mn-lt"/>
              </a:rPr>
              <a:t>God is a God of justice.</a:t>
            </a:r>
          </a:p>
          <a:p>
            <a:pPr marL="457200" indent="-457200">
              <a:buFont typeface="+mj-lt"/>
              <a:buAutoNum type="arabicPeriod"/>
            </a:pPr>
            <a:r>
              <a:rPr lang="en-US" sz="2800" dirty="0">
                <a:solidFill>
                  <a:schemeClr val="tx2"/>
                </a:solidFill>
                <a:latin typeface="+mn-lt"/>
              </a:rPr>
              <a:t>God is a God of mercy.</a:t>
            </a:r>
          </a:p>
        </p:txBody>
      </p:sp>
      <p:pic>
        <p:nvPicPr>
          <p:cNvPr id="13314" name="Picture 2" descr="https://s3-eu-west-1.amazonaws.com/assets.gideons.org.uk/testimonies/img1s/51/light_box/sad%20hoodie.jpg?135832897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3267635"/>
            <a:ext cx="33528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661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7772400" cy="2057400"/>
          </a:xfrm>
        </p:spPr>
        <p:txBody>
          <a:bodyPr/>
          <a:lstStyle/>
          <a:p>
            <a:pPr algn="ctr"/>
            <a:r>
              <a:rPr lang="en-US" dirty="0" smtClean="0">
                <a:latin typeface="Arial Black" pitchFamily="34" charset="0"/>
              </a:rPr>
              <a:t>The relationship between God’s mercy and His justice</a:t>
            </a:r>
            <a:endParaRPr lang="en-US" dirty="0">
              <a:latin typeface="Arial Black" pitchFamily="34" charset="0"/>
            </a:endParaRP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118786" name="AutoShape 2" descr="Image result for person motiv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781800" y="2667000"/>
            <a:ext cx="3352800" cy="3539430"/>
          </a:xfrm>
          <a:prstGeom prst="rect">
            <a:avLst/>
          </a:prstGeom>
          <a:noFill/>
          <a:ln cmpd="sng">
            <a:solidFill>
              <a:schemeClr val="tx2"/>
            </a:solidFill>
          </a:ln>
        </p:spPr>
        <p:txBody>
          <a:bodyPr wrap="square" lIns="91440" tIns="0" rIns="91440" bIns="0" numCol="1" rtlCol="0" anchor="ctr" anchorCtr="0">
            <a:spAutoFit/>
          </a:bodyPr>
          <a:lstStyle/>
          <a:p>
            <a:pPr algn="ctr"/>
            <a:r>
              <a:rPr lang="en-US" sz="2800" dirty="0">
                <a:solidFill>
                  <a:schemeClr val="tx2"/>
                </a:solidFill>
              </a:rPr>
              <a:t>If a person sins and admits it or confesses it to God, then God often responds with His </a:t>
            </a:r>
            <a:r>
              <a:rPr lang="en-US" sz="2800" i="1" dirty="0">
                <a:solidFill>
                  <a:schemeClr val="tx2"/>
                </a:solidFill>
              </a:rPr>
              <a:t>mercy</a:t>
            </a:r>
            <a:r>
              <a:rPr lang="en-US" sz="2800" dirty="0">
                <a:solidFill>
                  <a:schemeClr val="tx2"/>
                </a:solidFill>
              </a:rPr>
              <a:t>. Often, a “lighter sentence” for the disobedient action. </a:t>
            </a:r>
          </a:p>
        </p:txBody>
      </p:sp>
      <p:sp>
        <p:nvSpPr>
          <p:cNvPr id="8" name="TextBox 7"/>
          <p:cNvSpPr txBox="1"/>
          <p:nvPr/>
        </p:nvSpPr>
        <p:spPr>
          <a:xfrm>
            <a:off x="2895600" y="2667000"/>
            <a:ext cx="3352800" cy="3581400"/>
          </a:xfrm>
          <a:prstGeom prst="rect">
            <a:avLst/>
          </a:prstGeom>
          <a:noFill/>
          <a:ln cmpd="sng">
            <a:solidFill>
              <a:schemeClr val="tx2"/>
            </a:solidFill>
          </a:ln>
        </p:spPr>
        <p:txBody>
          <a:bodyPr wrap="square" lIns="91440" tIns="0" rIns="91440" bIns="0" numCol="1" rtlCol="0" anchor="ctr" anchorCtr="0">
            <a:spAutoFit/>
          </a:bodyPr>
          <a:lstStyle/>
          <a:p>
            <a:pPr algn="ctr"/>
            <a:endParaRPr lang="en-US" sz="2800" dirty="0" smtClean="0">
              <a:solidFill>
                <a:schemeClr val="tx2"/>
              </a:solidFill>
            </a:endParaRPr>
          </a:p>
          <a:p>
            <a:pPr algn="ctr"/>
            <a:r>
              <a:rPr lang="en-US" sz="2800" dirty="0" smtClean="0">
                <a:solidFill>
                  <a:schemeClr val="tx2"/>
                </a:solidFill>
              </a:rPr>
              <a:t>If </a:t>
            </a:r>
            <a:r>
              <a:rPr lang="en-US" sz="2800" dirty="0">
                <a:solidFill>
                  <a:schemeClr val="tx2"/>
                </a:solidFill>
              </a:rPr>
              <a:t>a person sins and </a:t>
            </a:r>
            <a:r>
              <a:rPr lang="en-US" sz="2800" b="1" dirty="0">
                <a:solidFill>
                  <a:schemeClr val="tx2"/>
                </a:solidFill>
              </a:rPr>
              <a:t>refuses to </a:t>
            </a:r>
            <a:r>
              <a:rPr lang="en-US" sz="2800" dirty="0">
                <a:solidFill>
                  <a:schemeClr val="tx2"/>
                </a:solidFill>
              </a:rPr>
              <a:t>admit it or confess it, God will respond with what discipline he or she deserves.</a:t>
            </a:r>
          </a:p>
          <a:p>
            <a:pPr algn="ctr"/>
            <a:endParaRPr lang="en-US" sz="2800" dirty="0">
              <a:solidFill>
                <a:schemeClr val="tx2"/>
              </a:solidFill>
            </a:endParaRPr>
          </a:p>
        </p:txBody>
      </p:sp>
    </p:spTree>
    <p:extLst>
      <p:ext uri="{BB962C8B-B14F-4D97-AF65-F5344CB8AC3E}">
        <p14:creationId xmlns:p14="http://schemas.microsoft.com/office/powerpoint/2010/main" val="3860661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from="(-#ppt_w/2)" to="(#ppt_x)" calcmode="lin" valueType="num">
                                      <p:cBhvr>
                                        <p:cTn id="7" dur="600" fill="hold">
                                          <p:stCondLst>
                                            <p:cond delay="0"/>
                                          </p:stCondLst>
                                        </p:cTn>
                                        <p:tgtEl>
                                          <p:spTgt spid="8">
                                            <p:bg/>
                                          </p:spTgt>
                                        </p:tgtEl>
                                        <p:attrNameLst>
                                          <p:attrName>ppt_x</p:attrName>
                                        </p:attrNameLst>
                                      </p:cBhvr>
                                    </p:anim>
                                    <p:anim from="0" to="-1.0" calcmode="lin" valueType="num">
                                      <p:cBhvr>
                                        <p:cTn id="8" dur="200" decel="50000" autoRev="1" fill="hold">
                                          <p:stCondLst>
                                            <p:cond delay="600"/>
                                          </p:stCondLst>
                                        </p:cTn>
                                        <p:tgtEl>
                                          <p:spTgt spid="8">
                                            <p:bg/>
                                          </p:spTgt>
                                        </p:tgtEl>
                                        <p:attrNameLst>
                                          <p:attrName>xshear</p:attrName>
                                        </p:attrNameLst>
                                      </p:cBhvr>
                                    </p:anim>
                                    <p:animScale>
                                      <p:cBhvr>
                                        <p:cTn id="9" dur="200" decel="100000" autoRev="1" fill="hold">
                                          <p:stCondLst>
                                            <p:cond delay="600"/>
                                          </p:stCondLst>
                                        </p:cTn>
                                        <p:tgtEl>
                                          <p:spTgt spid="8">
                                            <p:bg/>
                                          </p:spTgt>
                                        </p:tgtEl>
                                      </p:cBhvr>
                                      <p:from x="100000" y="100000"/>
                                      <p:to x="80000" y="100000"/>
                                    </p:animScale>
                                    <p:anim by="(#ppt_h/3+#ppt_w*0.1)" calcmode="lin" valueType="num">
                                      <p:cBhvr additive="sum">
                                        <p:cTn id="10" dur="200" decel="100000" autoRev="1" fill="hold">
                                          <p:stCondLst>
                                            <p:cond delay="600"/>
                                          </p:stCondLst>
                                        </p:cTn>
                                        <p:tgtEl>
                                          <p:spTgt spid="8">
                                            <p:bg/>
                                          </p:spTgt>
                                        </p:tgtEl>
                                        <p:attrNameLst>
                                          <p:attrName>ppt_x</p:attrName>
                                        </p:attrNameLst>
                                      </p:cBhvr>
                                    </p:anim>
                                  </p:childTnLst>
                                </p:cTn>
                              </p:par>
                              <p:par>
                                <p:cTn id="11" presetID="34" presetClass="entr" presetSubtype="0" fill="hold" grpId="1"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8">
                                            <p:txEl>
                                              <p:pRg st="1" end="1"/>
                                            </p:txEl>
                                          </p:spTgt>
                                        </p:tgtEl>
                                        <p:attrNameLst>
                                          <p:attrName>ppt_x</p:attrName>
                                        </p:attrNameLst>
                                      </p:cBhvr>
                                    </p:anim>
                                    <p:anim from="0" to="-1.0" calcmode="lin" valueType="num">
                                      <p:cBhvr>
                                        <p:cTn id="14" dur="200" decel="50000" autoRev="1" fill="hold">
                                          <p:stCondLst>
                                            <p:cond delay="600"/>
                                          </p:stCondLst>
                                        </p:cTn>
                                        <p:tgtEl>
                                          <p:spTgt spid="8">
                                            <p:txEl>
                                              <p:pRg st="1" end="1"/>
                                            </p:txEl>
                                          </p:spTgt>
                                        </p:tgtEl>
                                        <p:attrNameLst>
                                          <p:attrName>xshear</p:attrName>
                                        </p:attrNameLst>
                                      </p:cBhvr>
                                    </p:anim>
                                    <p:animScale>
                                      <p:cBhvr>
                                        <p:cTn id="15" dur="200" decel="100000" autoRev="1" fill="hold">
                                          <p:stCondLst>
                                            <p:cond delay="600"/>
                                          </p:stCondLst>
                                        </p:cTn>
                                        <p:tgtEl>
                                          <p:spTgt spid="8">
                                            <p:txEl>
                                              <p:pRg st="1" end="1"/>
                                            </p:txEl>
                                          </p:spTgt>
                                        </p:tgtEl>
                                      </p:cBhvr>
                                      <p:from x="100000" y="100000"/>
                                      <p:to x="80000" y="100000"/>
                                    </p:animScale>
                                    <p:anim by="(#ppt_h/3+#ppt_w*0.1)" calcmode="lin" valueType="num">
                                      <p:cBhvr additive="sum">
                                        <p:cTn id="16" dur="200" decel="100000" autoRev="1" fill="hold">
                                          <p:stCondLst>
                                            <p:cond delay="600"/>
                                          </p:stCondLst>
                                        </p:cTn>
                                        <p:tgtEl>
                                          <p:spTgt spid="8">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from="(-#ppt_w/2)" to="(#ppt_x)" calcmode="lin" valueType="num">
                                      <p:cBhvr>
                                        <p:cTn id="21" dur="600" fill="hold">
                                          <p:stCondLst>
                                            <p:cond delay="0"/>
                                          </p:stCondLst>
                                        </p:cTn>
                                        <p:tgtEl>
                                          <p:spTgt spid="7"/>
                                        </p:tgtEl>
                                        <p:attrNameLst>
                                          <p:attrName>ppt_x</p:attrName>
                                        </p:attrNameLst>
                                      </p:cBhvr>
                                    </p:anim>
                                    <p:anim from="0" to="-1.0" calcmode="lin" valueType="num">
                                      <p:cBhvr>
                                        <p:cTn id="22" dur="200" decel="50000" autoRev="1" fill="hold">
                                          <p:stCondLst>
                                            <p:cond delay="600"/>
                                          </p:stCondLst>
                                        </p:cTn>
                                        <p:tgtEl>
                                          <p:spTgt spid="7"/>
                                        </p:tgtEl>
                                        <p:attrNameLst>
                                          <p:attrName>xshear</p:attrName>
                                        </p:attrNameLst>
                                      </p:cBhvr>
                                    </p:anim>
                                    <p:animScale>
                                      <p:cBhvr>
                                        <p:cTn id="23" dur="200" decel="100000" autoRev="1" fill="hold">
                                          <p:stCondLst>
                                            <p:cond delay="600"/>
                                          </p:stCondLst>
                                        </p:cTn>
                                        <p:tgtEl>
                                          <p:spTgt spid="7"/>
                                        </p:tgtEl>
                                      </p:cBhvr>
                                      <p:from x="100000" y="100000"/>
                                      <p:to x="80000" y="100000"/>
                                    </p:animScale>
                                    <p:anim by="(#ppt_h/3+#ppt_w*0.1)" calcmode="lin" valueType="num">
                                      <p:cBhvr additive="sum">
                                        <p:cTn id="24"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build="allAtOnce"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95300"/>
            <a:ext cx="10363200" cy="990600"/>
          </a:xfrm>
        </p:spPr>
        <p:txBody>
          <a:bodyPr/>
          <a:lstStyle/>
          <a:p>
            <a:pPr algn="ctr"/>
            <a:r>
              <a:rPr lang="en-US" b="1" dirty="0">
                <a:latin typeface="Arial Black" panose="020B0A04020102020204" pitchFamily="34" charset="0"/>
              </a:rPr>
              <a:t>Conclusion</a:t>
            </a:r>
            <a:br>
              <a:rPr lang="en-US" b="1"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1564217" y="990600"/>
            <a:ext cx="10363200" cy="5105400"/>
          </a:xfrm>
        </p:spPr>
        <p:txBody>
          <a:bodyPr/>
          <a:lstStyle/>
          <a:p>
            <a:pPr marL="0" indent="0">
              <a:buNone/>
            </a:pPr>
            <a:r>
              <a:rPr lang="en-US" dirty="0" smtClean="0">
                <a:latin typeface="Times New Roman" panose="02020603050405020304" pitchFamily="18" charset="0"/>
              </a:rPr>
              <a:t>Choosing </a:t>
            </a:r>
            <a:r>
              <a:rPr lang="en-US" dirty="0">
                <a:latin typeface="Times New Roman" panose="02020603050405020304" pitchFamily="18" charset="0"/>
              </a:rPr>
              <a:t>to obey God is clearly the best choice you can make. The blessings of God </a:t>
            </a:r>
            <a:r>
              <a:rPr lang="en-US" dirty="0" smtClean="0">
                <a:latin typeface="Times New Roman" panose="02020603050405020304" pitchFamily="18" charset="0"/>
              </a:rPr>
              <a:t>are promised </a:t>
            </a:r>
            <a:r>
              <a:rPr lang="en-US" dirty="0">
                <a:latin typeface="Times New Roman" panose="02020603050405020304" pitchFamily="18" charset="0"/>
              </a:rPr>
              <a:t>to you when you obey, and the warnings for disobedience are also clearly stated.</a:t>
            </a:r>
          </a:p>
          <a:p>
            <a:pPr marL="0" indent="0">
              <a:buNone/>
            </a:pPr>
            <a:endParaRPr lang="en-US" b="1" dirty="0" smtClean="0">
              <a:latin typeface="Times New Roman" panose="02020603050405020304" pitchFamily="18" charset="0"/>
            </a:endParaRPr>
          </a:p>
          <a:p>
            <a:pPr marL="0" indent="0">
              <a:buNone/>
            </a:pPr>
            <a:r>
              <a:rPr lang="en-US" b="1" dirty="0" smtClean="0">
                <a:latin typeface="Times New Roman" panose="02020603050405020304" pitchFamily="18" charset="0"/>
              </a:rPr>
              <a:t>Galatians </a:t>
            </a:r>
            <a:r>
              <a:rPr lang="en-US" b="1" dirty="0">
                <a:latin typeface="Times New Roman" panose="02020603050405020304" pitchFamily="18" charset="0"/>
              </a:rPr>
              <a:t>6:7-8 New Living Translation</a:t>
            </a:r>
          </a:p>
          <a:p>
            <a:pPr marL="0" indent="0">
              <a:buNone/>
            </a:pPr>
            <a:r>
              <a:rPr lang="en-US" sz="2400" dirty="0" err="1"/>
              <a:t>Don‟t</a:t>
            </a:r>
            <a:r>
              <a:rPr lang="en-US" sz="2400" dirty="0"/>
              <a:t> be misled. Remember that you </a:t>
            </a:r>
            <a:r>
              <a:rPr lang="en-US" sz="2400" dirty="0" err="1"/>
              <a:t>can‟t</a:t>
            </a:r>
            <a:r>
              <a:rPr lang="en-US" sz="2400" dirty="0"/>
              <a:t> ignore God and get away with it. You </a:t>
            </a:r>
            <a:r>
              <a:rPr lang="en-US" sz="2400" dirty="0" smtClean="0"/>
              <a:t>will always </a:t>
            </a:r>
            <a:r>
              <a:rPr lang="en-US" sz="2400" dirty="0"/>
              <a:t>reap what you sow! 8Those who live only to satisfy their own sinful desires </a:t>
            </a:r>
            <a:r>
              <a:rPr lang="en-US" sz="2400" dirty="0" smtClean="0"/>
              <a:t>will harvest </a:t>
            </a:r>
            <a:r>
              <a:rPr lang="en-US" sz="2400" dirty="0"/>
              <a:t>the consequences of decay and death. But those who live to please the Spirit </a:t>
            </a:r>
            <a:r>
              <a:rPr lang="en-US" sz="2400" dirty="0" smtClean="0"/>
              <a:t>will harvest </a:t>
            </a:r>
            <a:r>
              <a:rPr lang="en-US" sz="2400" dirty="0"/>
              <a:t>everlasting life from the Spirit.</a:t>
            </a:r>
          </a:p>
        </p:txBody>
      </p:sp>
    </p:spTree>
    <p:extLst>
      <p:ext uri="{BB962C8B-B14F-4D97-AF65-F5344CB8AC3E}">
        <p14:creationId xmlns:p14="http://schemas.microsoft.com/office/powerpoint/2010/main" val="3403556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itchFamily="34" charset="0"/>
              </a:rPr>
              <a:t>Personal Application</a:t>
            </a:r>
            <a:endParaRPr lang="en-US" b="1" dirty="0">
              <a:latin typeface="Arial Black" pitchFamily="34" charset="0"/>
            </a:endParaRPr>
          </a:p>
        </p:txBody>
      </p:sp>
      <p:sp>
        <p:nvSpPr>
          <p:cNvPr id="3" name="Text Placeholder 2"/>
          <p:cNvSpPr>
            <a:spLocks noGrp="1"/>
          </p:cNvSpPr>
          <p:nvPr>
            <p:ph type="body" sz="half" idx="1"/>
          </p:nvPr>
        </p:nvSpPr>
        <p:spPr>
          <a:xfrm>
            <a:off x="1600201" y="1524000"/>
            <a:ext cx="4922838" cy="4876800"/>
          </a:xfrm>
        </p:spPr>
        <p:txBody>
          <a:bodyPr/>
          <a:lstStyle/>
          <a:p>
            <a:pPr>
              <a:buClr>
                <a:schemeClr val="tx2"/>
              </a:buClr>
              <a:buFont typeface="Wingdings" pitchFamily="2" charset="2"/>
              <a:buChar char="q"/>
            </a:pPr>
            <a:r>
              <a:rPr lang="en-US" sz="2800" dirty="0">
                <a:solidFill>
                  <a:schemeClr val="tx2"/>
                </a:solidFill>
              </a:rPr>
              <a:t>Write a prayer to God, thanking Him for being a God who is patient, loving, merciful, and just. </a:t>
            </a:r>
          </a:p>
          <a:p>
            <a:pPr>
              <a:buClr>
                <a:schemeClr val="tx2"/>
              </a:buClr>
              <a:buFont typeface="Wingdings" pitchFamily="2" charset="2"/>
              <a:buChar char="q"/>
            </a:pPr>
            <a:endParaRPr lang="en-US" sz="2000" dirty="0">
              <a:solidFill>
                <a:schemeClr val="tx2"/>
              </a:solidFill>
            </a:endParaRPr>
          </a:p>
          <a:p>
            <a:pPr>
              <a:buClr>
                <a:schemeClr val="tx2"/>
              </a:buClr>
              <a:buFont typeface="Wingdings" pitchFamily="2" charset="2"/>
              <a:buChar char="q"/>
            </a:pPr>
            <a:r>
              <a:rPr lang="en-US" sz="2800" dirty="0">
                <a:solidFill>
                  <a:schemeClr val="tx2"/>
                </a:solidFill>
              </a:rPr>
              <a:t>Seek His help and strength to obey Him today and each day following.</a:t>
            </a:r>
          </a:p>
        </p:txBody>
      </p:sp>
      <p:sp>
        <p:nvSpPr>
          <p:cNvPr id="5" name="Text Placeholder 2"/>
          <p:cNvSpPr txBox="1">
            <a:spLocks/>
          </p:cNvSpPr>
          <p:nvPr/>
        </p:nvSpPr>
        <p:spPr bwMode="auto">
          <a:xfrm>
            <a:off x="66294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r" eaLnBrk="0" hangingPunct="0">
              <a:spcBef>
                <a:spcPct val="20000"/>
              </a:spcBef>
              <a:buClr>
                <a:schemeClr val="tx2"/>
              </a:buClr>
              <a:buSzPct val="80000"/>
              <a:defRPr/>
            </a:pPr>
            <a:endParaRPr lang="en-US" sz="2800" kern="0" dirty="0">
              <a:solidFill>
                <a:schemeClr val="tx2"/>
              </a:solidFill>
              <a:latin typeface="+mn-lt"/>
            </a:endParaRPr>
          </a:p>
        </p:txBody>
      </p:sp>
      <p:sp>
        <p:nvSpPr>
          <p:cNvPr id="7" name="TextBox 6"/>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pic>
        <p:nvPicPr>
          <p:cNvPr id="9" name="Picture 8" descr="Dear God letter.jpg"/>
          <p:cNvPicPr>
            <a:picLocks noChangeAspect="1"/>
          </p:cNvPicPr>
          <p:nvPr/>
        </p:nvPicPr>
        <p:blipFill>
          <a:blip r:embed="rId3" cstate="print"/>
          <a:stretch>
            <a:fillRect/>
          </a:stretch>
        </p:blipFill>
        <p:spPr>
          <a:xfrm>
            <a:off x="6934200" y="1426464"/>
            <a:ext cx="4058624" cy="4974336"/>
          </a:xfrm>
          <a:prstGeom prst="rect">
            <a:avLst/>
          </a:prstGeom>
        </p:spPr>
      </p:pic>
    </p:spTree>
    <p:extLst>
      <p:ext uri="{BB962C8B-B14F-4D97-AF65-F5344CB8AC3E}">
        <p14:creationId xmlns:p14="http://schemas.microsoft.com/office/powerpoint/2010/main" val="1781155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486400" y="2895600"/>
            <a:ext cx="4876800" cy="3200400"/>
          </a:xfrm>
        </p:spPr>
        <p:txBody>
          <a:bodyPr/>
          <a:lstStyle/>
          <a:p>
            <a:pPr algn="ctr">
              <a:spcBef>
                <a:spcPts val="400"/>
              </a:spcBef>
              <a:buNone/>
            </a:pPr>
            <a:r>
              <a:rPr lang="en-US" sz="4400" i="1" dirty="0">
                <a:solidFill>
                  <a:schemeClr val="tx2"/>
                </a:solidFill>
                <a:latin typeface="Arial Black" pitchFamily="34" charset="0"/>
              </a:rPr>
              <a:t>“When God told me to do…”</a:t>
            </a: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8" name="Title 1"/>
          <p:cNvSpPr>
            <a:spLocks noGrp="1"/>
          </p:cNvSpPr>
          <p:nvPr>
            <p:ph type="title"/>
          </p:nvPr>
        </p:nvSpPr>
        <p:spPr/>
        <p:txBody>
          <a:bodyPr/>
          <a:lstStyle/>
          <a:p>
            <a:pPr algn="ctr"/>
            <a:r>
              <a:rPr lang="en-US" sz="5000" b="1" dirty="0">
                <a:latin typeface="Arial Black" pitchFamily="34" charset="0"/>
              </a:rPr>
              <a:t>Love and Obedience</a:t>
            </a:r>
            <a:endParaRPr lang="en-US" sz="5000" dirty="0"/>
          </a:p>
        </p:txBody>
      </p:sp>
      <p:sp>
        <p:nvSpPr>
          <p:cNvPr id="49154" name="AutoShape 2" descr="Image result for child listening clip 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Image result for child listening clip 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8" name="Picture 6" descr="http://images.clipartpanda.com/listening-clipart-ear-clip-art-yTkMLnkAc.jpeg"/>
          <p:cNvPicPr>
            <a:picLocks noChangeAspect="1" noChangeArrowheads="1"/>
          </p:cNvPicPr>
          <p:nvPr/>
        </p:nvPicPr>
        <p:blipFill>
          <a:blip r:embed="rId3" cstate="print"/>
          <a:srcRect/>
          <a:stretch>
            <a:fillRect/>
          </a:stretch>
        </p:blipFill>
        <p:spPr bwMode="auto">
          <a:xfrm>
            <a:off x="2895600" y="2819400"/>
            <a:ext cx="2857500" cy="28575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7200" b="1" dirty="0"/>
              <a:t>Obedience to God</a:t>
            </a:r>
            <a:endParaRPr lang="en-US" sz="7200" b="1" dirty="0"/>
          </a:p>
        </p:txBody>
      </p:sp>
      <p:sp>
        <p:nvSpPr>
          <p:cNvPr id="3" name="Content Placeholder 2"/>
          <p:cNvSpPr>
            <a:spLocks noGrp="1"/>
          </p:cNvSpPr>
          <p:nvPr>
            <p:ph idx="1"/>
          </p:nvPr>
        </p:nvSpPr>
        <p:spPr>
          <a:xfrm>
            <a:off x="1798637" y="1752600"/>
            <a:ext cx="8640763" cy="4495800"/>
          </a:xfrm>
        </p:spPr>
        <p:txBody>
          <a:bodyPr/>
          <a:lstStyle/>
          <a:p>
            <a:pPr eaLnBrk="1" hangingPunct="1">
              <a:buNone/>
            </a:pPr>
            <a:r>
              <a:rPr lang="en-US" altLang="en-US" dirty="0" smtClean="0">
                <a:solidFill>
                  <a:schemeClr val="tx2"/>
                </a:solidFill>
              </a:rPr>
              <a:t>5</a:t>
            </a:r>
            <a:r>
              <a:rPr lang="en-US" altLang="en-US" baseline="30000" dirty="0" smtClean="0">
                <a:solidFill>
                  <a:schemeClr val="tx2"/>
                </a:solidFill>
              </a:rPr>
              <a:t>th</a:t>
            </a:r>
            <a:r>
              <a:rPr lang="en-US" altLang="en-US" dirty="0" smtClean="0">
                <a:solidFill>
                  <a:schemeClr val="tx2"/>
                </a:solidFill>
              </a:rPr>
              <a:t> edition </a:t>
            </a:r>
          </a:p>
          <a:p>
            <a:pPr eaLnBrk="1" hangingPunct="1">
              <a:buNone/>
            </a:pPr>
            <a:r>
              <a:rPr lang="en-US" altLang="en-US" dirty="0" smtClean="0">
                <a:solidFill>
                  <a:schemeClr val="tx2"/>
                </a:solidFill>
              </a:rPr>
              <a:t>	</a:t>
            </a:r>
            <a:r>
              <a:rPr lang="en-US" altLang="en-US" sz="2400" dirty="0" smtClean="0">
                <a:solidFill>
                  <a:schemeClr val="tx2"/>
                </a:solidFill>
              </a:rPr>
              <a:t>By David Batty</a:t>
            </a:r>
          </a:p>
          <a:p>
            <a:pPr eaLnBrk="1" hangingPunct="1">
              <a:buNone/>
            </a:pPr>
            <a:r>
              <a:rPr lang="en-US" altLang="en-US" sz="2000" dirty="0">
                <a:solidFill>
                  <a:schemeClr val="tx2"/>
                </a:solidFill>
              </a:rPr>
              <a:t>This PowerPoint is designed to be used with the </a:t>
            </a:r>
          </a:p>
          <a:p>
            <a:pPr eaLnBrk="1" hangingPunct="1">
              <a:buClr>
                <a:srgbClr val="92D050"/>
              </a:buClr>
              <a:buFont typeface="Arial" pitchFamily="34" charset="0"/>
              <a:buChar char="•"/>
            </a:pPr>
            <a:r>
              <a:rPr lang="en-US" altLang="en-US" sz="2000" dirty="0">
                <a:solidFill>
                  <a:schemeClr val="tx2"/>
                </a:solidFill>
              </a:rPr>
              <a:t>Group Studies for New Christians Course, </a:t>
            </a:r>
          </a:p>
          <a:p>
            <a:pPr eaLnBrk="1" hangingPunct="1">
              <a:buClr>
                <a:srgbClr val="92D050"/>
              </a:buClr>
              <a:buNone/>
            </a:pPr>
            <a:r>
              <a:rPr lang="en-US" altLang="en-US" sz="2000" dirty="0">
                <a:solidFill>
                  <a:schemeClr val="tx2"/>
                </a:solidFill>
              </a:rPr>
              <a:t>	</a:t>
            </a:r>
            <a:r>
              <a:rPr lang="en-US" altLang="en-US" sz="2000" i="1" dirty="0">
                <a:solidFill>
                  <a:schemeClr val="tx2"/>
                </a:solidFill>
              </a:rPr>
              <a:t>Obedience to God</a:t>
            </a:r>
            <a:r>
              <a:rPr lang="en-US" altLang="en-US" sz="2000" dirty="0">
                <a:solidFill>
                  <a:schemeClr val="tx2"/>
                </a:solidFill>
              </a:rPr>
              <a:t>, by David Batty</a:t>
            </a:r>
          </a:p>
          <a:p>
            <a:pPr eaLnBrk="1" hangingPunct="1">
              <a:buClr>
                <a:srgbClr val="92D050"/>
              </a:buClr>
              <a:buFont typeface="Arial" pitchFamily="34" charset="0"/>
              <a:buChar char="•"/>
            </a:pPr>
            <a:r>
              <a:rPr lang="en-US" altLang="en-US" sz="2000" b="1" dirty="0">
                <a:solidFill>
                  <a:schemeClr val="tx2"/>
                </a:solidFill>
              </a:rPr>
              <a:t>Other materials available include:</a:t>
            </a:r>
          </a:p>
          <a:p>
            <a:pPr eaLnBrk="1" hangingPunct="1">
              <a:buClr>
                <a:srgbClr val="92D050"/>
              </a:buClr>
              <a:buFont typeface="Arial" pitchFamily="34" charset="0"/>
              <a:buChar char="•"/>
            </a:pPr>
            <a:r>
              <a:rPr lang="en-US" altLang="en-US" sz="2000" dirty="0">
                <a:solidFill>
                  <a:schemeClr val="tx2"/>
                </a:solidFill>
              </a:rPr>
              <a:t>Teacher’s Manual</a:t>
            </a:r>
          </a:p>
          <a:p>
            <a:pPr eaLnBrk="1" hangingPunct="1">
              <a:buClr>
                <a:srgbClr val="92D050"/>
              </a:buClr>
              <a:buFont typeface="Arial" pitchFamily="34" charset="0"/>
              <a:buChar char="•"/>
            </a:pPr>
            <a:r>
              <a:rPr lang="en-US" altLang="en-US" sz="2000" dirty="0">
                <a:solidFill>
                  <a:schemeClr val="tx2"/>
                </a:solidFill>
              </a:rPr>
              <a:t>Student Manual</a:t>
            </a:r>
          </a:p>
          <a:p>
            <a:pPr eaLnBrk="1" hangingPunct="1">
              <a:buClr>
                <a:srgbClr val="92D050"/>
              </a:buClr>
              <a:buFont typeface="Arial" pitchFamily="34" charset="0"/>
              <a:buChar char="•"/>
            </a:pPr>
            <a:r>
              <a:rPr lang="en-US" altLang="en-US" sz="2000" dirty="0">
                <a:solidFill>
                  <a:schemeClr val="tx2"/>
                </a:solidFill>
              </a:rPr>
              <a:t>Study Guide</a:t>
            </a:r>
          </a:p>
          <a:p>
            <a:pPr eaLnBrk="1" hangingPunct="1">
              <a:buClr>
                <a:srgbClr val="92D050"/>
              </a:buClr>
              <a:buFont typeface="Arial" pitchFamily="34" charset="0"/>
              <a:buChar char="•"/>
            </a:pPr>
            <a:r>
              <a:rPr lang="en-US" altLang="en-US" sz="2000" dirty="0">
                <a:solidFill>
                  <a:schemeClr val="tx2"/>
                </a:solidFill>
              </a:rPr>
              <a:t>Exam</a:t>
            </a:r>
          </a:p>
          <a:p>
            <a:pPr eaLnBrk="1" hangingPunct="1">
              <a:buClr>
                <a:srgbClr val="92D050"/>
              </a:buClr>
              <a:buFont typeface="Arial" pitchFamily="34" charset="0"/>
              <a:buChar char="•"/>
            </a:pPr>
            <a:r>
              <a:rPr lang="en-US" altLang="en-US" sz="2000" dirty="0">
                <a:solidFill>
                  <a:schemeClr val="tx2"/>
                </a:solidFill>
              </a:rPr>
              <a:t>Course Certificate</a:t>
            </a:r>
          </a:p>
          <a:p>
            <a:pPr eaLnBrk="1" hangingPunct="1">
              <a:buNone/>
            </a:pPr>
            <a:endParaRPr lang="en-US" altLang="en-US" dirty="0" smtClean="0"/>
          </a:p>
          <a:p>
            <a:pPr>
              <a:buNone/>
            </a:pPr>
            <a:endParaRPr lang="en-US" dirty="0"/>
          </a:p>
        </p:txBody>
      </p:sp>
      <p:pic>
        <p:nvPicPr>
          <p:cNvPr id="4" name="Picture 3" descr="batty_8_ezr.jpg"/>
          <p:cNvPicPr>
            <a:picLocks noChangeAspect="1"/>
          </p:cNvPicPr>
          <p:nvPr/>
        </p:nvPicPr>
        <p:blipFill>
          <a:blip r:embed="rId2" cstate="print"/>
          <a:stretch>
            <a:fillRect/>
          </a:stretch>
        </p:blipFill>
        <p:spPr>
          <a:xfrm>
            <a:off x="8077200" y="1800598"/>
            <a:ext cx="2362200" cy="30690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257801"/>
            <a:ext cx="4717961" cy="1200329"/>
          </a:xfrm>
          <a:prstGeom prst="rect">
            <a:avLst/>
          </a:prstGeom>
          <a:solidFill>
            <a:schemeClr val="bg1"/>
          </a:solidFill>
          <a:ln>
            <a:solidFill>
              <a:schemeClr val="tx1">
                <a:alpha val="0"/>
              </a:schemeClr>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66CC"/>
                </a:solidFill>
                <a:effectLst/>
                <a:uLnTx/>
                <a:uFillTx/>
                <a:latin typeface="Times New Roman" charset="0"/>
                <a:ea typeface="+mn-ea"/>
                <a:cs typeface="+mn-cs"/>
              </a:rPr>
              <a:t>For Information on obtaining these materials see </a:t>
            </a:r>
            <a:r>
              <a:rPr kumimoji="0" lang="en-US" sz="2400" b="0" i="0" u="none" strike="noStrike" kern="1200" cap="none" spc="0" normalizeH="0" baseline="0" noProof="0" dirty="0" smtClean="0">
                <a:ln>
                  <a:noFill/>
                </a:ln>
                <a:solidFill>
                  <a:srgbClr val="3366CC"/>
                </a:solidFill>
                <a:effectLst/>
                <a:uLnTx/>
                <a:uFillTx/>
                <a:latin typeface="Times New Roman" charset="0"/>
                <a:ea typeface="+mn-ea"/>
                <a:cs typeface="+mn-cs"/>
              </a:rPr>
              <a:t>iteenchallenge.org</a:t>
            </a:r>
            <a:br>
              <a:rPr kumimoji="0" lang="en-US" sz="2400" b="0" i="0" u="none" strike="noStrike" kern="1200" cap="none" spc="0" normalizeH="0" baseline="0" noProof="0" dirty="0" smtClean="0">
                <a:ln>
                  <a:noFill/>
                </a:ln>
                <a:solidFill>
                  <a:srgbClr val="3366CC"/>
                </a:solidFill>
                <a:effectLst/>
                <a:uLnTx/>
                <a:uFillTx/>
                <a:latin typeface="Times New Roman" charset="0"/>
                <a:ea typeface="+mn-ea"/>
                <a:cs typeface="+mn-cs"/>
              </a:rPr>
            </a:br>
            <a:r>
              <a:rPr kumimoji="0" lang="en-US" sz="2400" b="0" i="0" u="none" strike="noStrike" kern="1200" cap="none" spc="0" normalizeH="0" baseline="0" noProof="0" dirty="0" smtClean="0">
                <a:ln>
                  <a:noFill/>
                </a:ln>
                <a:solidFill>
                  <a:srgbClr val="3366CC"/>
                </a:solidFill>
                <a:effectLst/>
                <a:uLnTx/>
                <a:uFillTx/>
                <a:latin typeface="Times New Roman" charset="0"/>
                <a:ea typeface="+mn-ea"/>
                <a:cs typeface="+mn-cs"/>
              </a:rPr>
              <a:t>gtc@globaltc.org</a:t>
            </a:r>
            <a:endParaRPr kumimoji="0" lang="en-US" sz="2400" b="0" i="0" u="none" strike="noStrike" kern="1200" cap="none" spc="0" normalizeH="0" baseline="0" noProof="0" dirty="0">
              <a:ln>
                <a:noFill/>
              </a:ln>
              <a:solidFill>
                <a:srgbClr val="3366CC"/>
              </a:solidFill>
              <a:effectLst/>
              <a:uLnTx/>
              <a:uFillTx/>
              <a:latin typeface="Times New Roman" charset="0"/>
              <a:ea typeface="+mn-ea"/>
              <a:cs typeface="+mn-cs"/>
            </a:endParaRPr>
          </a:p>
        </p:txBody>
      </p:sp>
      <p:sp>
        <p:nvSpPr>
          <p:cNvPr id="6" name="TextBox 5"/>
          <p:cNvSpPr txBox="1"/>
          <p:nvPr/>
        </p:nvSpPr>
        <p:spPr>
          <a:xfrm>
            <a:off x="8839200" y="6477001"/>
            <a:ext cx="1600200" cy="23083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imes New Roman" charset="0"/>
                <a:ea typeface="+mn-ea"/>
                <a:cs typeface="+mn-cs"/>
              </a:rPr>
              <a:t>Iteenchallenge.org </a:t>
            </a:r>
            <a:r>
              <a:rPr kumimoji="0" lang="en-US" sz="900" b="0" i="0" u="none" strike="noStrike" kern="1200" cap="none" spc="0" normalizeH="0" baseline="0" noProof="0" dirty="0" smtClean="0">
                <a:ln>
                  <a:noFill/>
                </a:ln>
                <a:solidFill>
                  <a:srgbClr val="000000"/>
                </a:solidFill>
                <a:effectLst/>
                <a:uLnTx/>
                <a:uFillTx/>
                <a:latin typeface="Times New Roman" charset="0"/>
                <a:ea typeface="+mn-ea"/>
                <a:cs typeface="+mn-cs"/>
              </a:rPr>
              <a:t>01/2018</a:t>
            </a:r>
            <a:endParaRPr kumimoji="0" lang="en-US" sz="900" b="0" i="0" u="none" strike="noStrike" kern="1200" cap="none" spc="0" normalizeH="0" baseline="0" noProof="0" dirty="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998207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438400" y="228600"/>
            <a:ext cx="7772400" cy="1189038"/>
          </a:xfrm>
        </p:spPr>
        <p:txBody>
          <a:bodyPr/>
          <a:lstStyle/>
          <a:p>
            <a:pPr eaLnBrk="1" hangingPunct="1"/>
            <a:r>
              <a:rPr lang="en-US" altLang="en-US" smtClean="0"/>
              <a:t>Obedience to God</a:t>
            </a:r>
          </a:p>
        </p:txBody>
      </p:sp>
      <p:sp>
        <p:nvSpPr>
          <p:cNvPr id="29699" name="Rectangle 3"/>
          <p:cNvSpPr>
            <a:spLocks noGrp="1" noChangeArrowheads="1"/>
          </p:cNvSpPr>
          <p:nvPr>
            <p:ph type="subTitle" idx="1"/>
          </p:nvPr>
        </p:nvSpPr>
        <p:spPr>
          <a:xfrm>
            <a:off x="3733800" y="4876800"/>
            <a:ext cx="8153399" cy="1752600"/>
          </a:xfrm>
        </p:spPr>
        <p:txBody>
          <a:bodyPr/>
          <a:lstStyle/>
          <a:p>
            <a:pPr eaLnBrk="1" hangingPunct="1"/>
            <a:r>
              <a:rPr lang="en-US" altLang="en-US" sz="1800" dirty="0"/>
              <a:t>Developed by TC Farm London Ontario Canada </a:t>
            </a:r>
          </a:p>
          <a:p>
            <a:pPr eaLnBrk="1" hangingPunct="1"/>
            <a:r>
              <a:rPr lang="en-US" altLang="en-US" dirty="0"/>
              <a:t>Edited by Global Teen Challenge</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4648200"/>
            <a:ext cx="3457074" cy="1600200"/>
          </a:xfrm>
          <a:prstGeom prst="rect">
            <a:avLst/>
          </a:prstGeom>
        </p:spPr>
      </p:pic>
    </p:spTree>
    <p:extLst>
      <p:ext uri="{BB962C8B-B14F-4D97-AF65-F5344CB8AC3E}">
        <p14:creationId xmlns:p14="http://schemas.microsoft.com/office/powerpoint/2010/main" val="4007756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95601" y="1676400"/>
            <a:ext cx="7437437" cy="2286000"/>
          </a:xfrm>
        </p:spPr>
        <p:txBody>
          <a:bodyPr/>
          <a:lstStyle/>
          <a:p>
            <a:pPr algn="ctr">
              <a:spcBef>
                <a:spcPts val="400"/>
              </a:spcBef>
              <a:buNone/>
            </a:pPr>
            <a:r>
              <a:rPr lang="en-US" sz="4400" i="1" dirty="0">
                <a:solidFill>
                  <a:schemeClr val="tx2"/>
                </a:solidFill>
                <a:latin typeface="Arial Black" pitchFamily="34" charset="0"/>
              </a:rPr>
              <a:t>“Let’s Trade Your Salvation”</a:t>
            </a:r>
          </a:p>
          <a:p>
            <a:pPr algn="r">
              <a:spcBef>
                <a:spcPts val="400"/>
              </a:spcBef>
              <a:buNone/>
            </a:pPr>
            <a:endParaRPr lang="en-US" sz="2000" dirty="0">
              <a:solidFill>
                <a:schemeClr val="tx2"/>
              </a:solidFill>
            </a:endParaRPr>
          </a:p>
          <a:p>
            <a:pPr algn="r">
              <a:spcBef>
                <a:spcPts val="400"/>
              </a:spcBef>
              <a:buNone/>
            </a:pPr>
            <a:r>
              <a:rPr lang="en-US" sz="1400" dirty="0">
                <a:solidFill>
                  <a:schemeClr val="tx2"/>
                </a:solidFill>
              </a:rPr>
              <a:t>“Fun in the Son” by Isaac Air Freight </a:t>
            </a:r>
          </a:p>
        </p:txBody>
      </p:sp>
      <p:sp>
        <p:nvSpPr>
          <p:cNvPr id="5" name="TextBox 4"/>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9" name="Title 1"/>
          <p:cNvSpPr>
            <a:spLocks noGrp="1"/>
          </p:cNvSpPr>
          <p:nvPr>
            <p:ph type="title"/>
          </p:nvPr>
        </p:nvSpPr>
        <p:spPr/>
        <p:txBody>
          <a:bodyPr/>
          <a:lstStyle/>
          <a:p>
            <a:pPr algn="ctr"/>
            <a:r>
              <a:rPr lang="en-US" sz="5000" b="1" dirty="0">
                <a:latin typeface="Arial Black" pitchFamily="34" charset="0"/>
              </a:rPr>
              <a:t>Love and Obedience</a:t>
            </a:r>
            <a:endParaRPr lang="en-US" sz="5000" dirty="0"/>
          </a:p>
        </p:txBody>
      </p:sp>
      <p:pic>
        <p:nvPicPr>
          <p:cNvPr id="48130" name="Picture 2" descr="http://www.letsmakeadeal.com/70s-Doors.jpg"/>
          <p:cNvPicPr>
            <a:picLocks noChangeAspect="1" noChangeArrowheads="1"/>
          </p:cNvPicPr>
          <p:nvPr/>
        </p:nvPicPr>
        <p:blipFill>
          <a:blip r:embed="rId3" cstate="print"/>
          <a:srcRect/>
          <a:stretch>
            <a:fillRect/>
          </a:stretch>
        </p:blipFill>
        <p:spPr bwMode="auto">
          <a:xfrm>
            <a:off x="4018876" y="3840421"/>
            <a:ext cx="5453881" cy="263311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5c53bff164ca3da6db65ab7b059bec641b41"/>
</p:tagLst>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1885</TotalTime>
  <Words>2753</Words>
  <Application>Microsoft Office PowerPoint</Application>
  <PresentationFormat>Widescreen</PresentationFormat>
  <Paragraphs>546</Paragraphs>
  <Slides>81</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Agency FB</vt:lpstr>
      <vt:lpstr>Arial</vt:lpstr>
      <vt:lpstr>Arial Black</vt:lpstr>
      <vt:lpstr>Baskerville Old Face</vt:lpstr>
      <vt:lpstr>Calibri</vt:lpstr>
      <vt:lpstr>Calligraph421 BT</vt:lpstr>
      <vt:lpstr>Rockwell</vt:lpstr>
      <vt:lpstr>Stencil</vt:lpstr>
      <vt:lpstr>Times New Roman</vt:lpstr>
      <vt:lpstr>Wingdings</vt:lpstr>
      <vt:lpstr>Dad`s Tie</vt:lpstr>
      <vt:lpstr>PowerPoint Presentation</vt:lpstr>
      <vt:lpstr>Obedience to God</vt:lpstr>
      <vt:lpstr>Obedience to God </vt:lpstr>
      <vt:lpstr>Memory Verses</vt:lpstr>
      <vt:lpstr>Chapter 1  Love and Obedience </vt:lpstr>
      <vt:lpstr>Love and Obedience</vt:lpstr>
      <vt:lpstr>Love and Obedience</vt:lpstr>
      <vt:lpstr>Love and Obedience</vt:lpstr>
      <vt:lpstr>Love and Obedience</vt:lpstr>
      <vt:lpstr>A. The Need For New Relationships</vt:lpstr>
      <vt:lpstr>B. What place does obeying God’s laws have in a healthy relationship with God?</vt:lpstr>
      <vt:lpstr>2. God’s Greatest Laws</vt:lpstr>
      <vt:lpstr>PowerPoint Presentation</vt:lpstr>
      <vt:lpstr>C. Why Obey God?</vt:lpstr>
      <vt:lpstr>D. How do I obey God’s greatest law?</vt:lpstr>
      <vt:lpstr>D. How do I obey God’s greatest law?</vt:lpstr>
      <vt:lpstr>D. How do I obey God’s greatest law?</vt:lpstr>
      <vt:lpstr>E. What place do motives have in obedience to God?</vt:lpstr>
      <vt:lpstr>Personal Application</vt:lpstr>
      <vt:lpstr>Personal Application Activity</vt:lpstr>
      <vt:lpstr>Chapter 2  Attitude and Obedience </vt:lpstr>
      <vt:lpstr>Attitude and Obedience</vt:lpstr>
      <vt:lpstr>Attitude and Obedience</vt:lpstr>
      <vt:lpstr>Attitude and Obedience</vt:lpstr>
      <vt:lpstr>What is an attitude?</vt:lpstr>
      <vt:lpstr>A. Check for Attitudes that Make it Easy to Disobey God</vt:lpstr>
      <vt:lpstr>B. Develop obedient attitudes</vt:lpstr>
      <vt:lpstr>Abraham’s Obedient Attitude</vt:lpstr>
      <vt:lpstr>Expressing Obedient Attitudes</vt:lpstr>
      <vt:lpstr>What is a Reverent Attitude?</vt:lpstr>
      <vt:lpstr>How Do You Develop a Reverent Attitude?</vt:lpstr>
      <vt:lpstr>Think about it….</vt:lpstr>
      <vt:lpstr>What is a Servant Attitude?</vt:lpstr>
      <vt:lpstr>How Do You Develop a Servant Attitude?</vt:lpstr>
      <vt:lpstr>Think about it….</vt:lpstr>
      <vt:lpstr>What is a Grateful Attitude?</vt:lpstr>
      <vt:lpstr>How Do You Develop a Grateful Attitude?</vt:lpstr>
      <vt:lpstr>Think about it….</vt:lpstr>
      <vt:lpstr>What is a Quiet Attitude?</vt:lpstr>
      <vt:lpstr>How Do You Develop a Quiet Attitude?</vt:lpstr>
      <vt:lpstr>How Do You Develop a Quiet Attitude?</vt:lpstr>
      <vt:lpstr>Think about it….</vt:lpstr>
      <vt:lpstr>Becoming more like Christ</vt:lpstr>
      <vt:lpstr>Personal Application</vt:lpstr>
      <vt:lpstr>Personal Application Activity</vt:lpstr>
      <vt:lpstr>Chapter 3  Which Laws Do I Obey?? </vt:lpstr>
      <vt:lpstr>Laws To Obey</vt:lpstr>
      <vt:lpstr>Laws to Obey</vt:lpstr>
      <vt:lpstr>A. Four Basic Categories  of God’s Laws</vt:lpstr>
      <vt:lpstr> “These four groups seem relatively simple, but in reality, some laws could easily fit into two categories.   The last group—moral laws—is also a problem.  In reality,  every law in the Bible has a moral issue tied to it.   These four categories are man-made. You won’t find a verse in the Bible that breaks these laws into these four categories.” </vt:lpstr>
      <vt:lpstr>Health Laws</vt:lpstr>
      <vt:lpstr>Civil Government Laws for the nation of Israel</vt:lpstr>
      <vt:lpstr>Religious Laws</vt:lpstr>
      <vt:lpstr>Which of God’s laws in the Old and New Testament should Christians obey today?</vt:lpstr>
      <vt:lpstr>B. The Debate over which laws need to be obeyed today…</vt:lpstr>
      <vt:lpstr>Position 1: “Christians today need to obey all the Old Testament laws.”</vt:lpstr>
      <vt:lpstr>Position 1: “Christians today need to obey all the Old Testament laws.”</vt:lpstr>
      <vt:lpstr>Position 2: “Christians need to obey God’s Law in the New Testament.”</vt:lpstr>
      <vt:lpstr>Position 3: “A place to start for new Christians.”</vt:lpstr>
      <vt:lpstr>C. Obey the principles behind God’s laws</vt:lpstr>
      <vt:lpstr>The spirit of the law vs. the letter of the law</vt:lpstr>
      <vt:lpstr>D. What is “God’s will?”</vt:lpstr>
      <vt:lpstr>Personal Convictions</vt:lpstr>
      <vt:lpstr>Personal Interests</vt:lpstr>
      <vt:lpstr>Personal Application</vt:lpstr>
      <vt:lpstr>Chapter 4  Results of obeying God </vt:lpstr>
      <vt:lpstr>Results of obeying and disobeying God</vt:lpstr>
      <vt:lpstr>Results of obeying and disobeying God</vt:lpstr>
      <vt:lpstr>PowerPoint Presentation</vt:lpstr>
      <vt:lpstr>A. Results of obeying and disobeying God</vt:lpstr>
      <vt:lpstr>Results of obeying God</vt:lpstr>
      <vt:lpstr>Results of disobeying God</vt:lpstr>
      <vt:lpstr>Chapter 5  Results of disobeying God </vt:lpstr>
      <vt:lpstr>Results of disobeying God</vt:lpstr>
      <vt:lpstr>B. Four key words related to disobedience</vt:lpstr>
      <vt:lpstr>C. What is God’s attitude toward people who disobey His Laws?</vt:lpstr>
      <vt:lpstr>The relationship between God’s mercy and His justice</vt:lpstr>
      <vt:lpstr>Conclusion </vt:lpstr>
      <vt:lpstr>Personal Application</vt:lpstr>
      <vt:lpstr>Obedience to God</vt:lpstr>
      <vt:lpstr>Obedience to God</vt:lpstr>
    </vt:vector>
  </TitlesOfParts>
  <Company>Teen Challenge Farm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to God</dc:title>
  <dc:creator>Gregg Fischer</dc:creator>
  <cp:lastModifiedBy>Gregg Fischer</cp:lastModifiedBy>
  <cp:revision>161</cp:revision>
  <dcterms:created xsi:type="dcterms:W3CDTF">2002-09-15T20:59:51Z</dcterms:created>
  <dcterms:modified xsi:type="dcterms:W3CDTF">2018-03-01T20:41:27Z</dcterms:modified>
</cp:coreProperties>
</file>