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8"/>
  </p:notesMasterIdLst>
  <p:sldIdLst>
    <p:sldId id="259" r:id="rId2"/>
    <p:sldId id="299" r:id="rId3"/>
    <p:sldId id="300" r:id="rId4"/>
    <p:sldId id="301" r:id="rId5"/>
    <p:sldId id="302" r:id="rId6"/>
    <p:sldId id="303" r:id="rId7"/>
    <p:sldId id="304" r:id="rId8"/>
    <p:sldId id="305" r:id="rId9"/>
    <p:sldId id="306" r:id="rId10"/>
    <p:sldId id="307" r:id="rId11"/>
    <p:sldId id="308" r:id="rId12"/>
    <p:sldId id="309" r:id="rId13"/>
    <p:sldId id="310" r:id="rId14"/>
    <p:sldId id="311" r:id="rId15"/>
    <p:sldId id="312" r:id="rId16"/>
    <p:sldId id="313" r:id="rId17"/>
    <p:sldId id="314" r:id="rId18"/>
    <p:sldId id="315" r:id="rId19"/>
    <p:sldId id="316" r:id="rId20"/>
    <p:sldId id="317" r:id="rId21"/>
    <p:sldId id="318" r:id="rId22"/>
    <p:sldId id="319" r:id="rId23"/>
    <p:sldId id="320" r:id="rId24"/>
    <p:sldId id="321" r:id="rId25"/>
    <p:sldId id="322" r:id="rId26"/>
    <p:sldId id="298" r:id="rId27"/>
  </p:sldIdLst>
  <p:sldSz cx="9144000" cy="6858000" type="screen4x3"/>
  <p:notesSz cx="6858000" cy="9144000"/>
  <p:custDataLst>
    <p:tags r:id="rId29"/>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5" d="100"/>
          <a:sy n="75" d="100"/>
        </p:scale>
        <p:origin x="-1008" y="-6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D0F5854-FCE4-4675-A222-DFF3718A6AB8}" type="datetimeFigureOut">
              <a:rPr lang="en-US" smtClean="0"/>
              <a:pPr/>
              <a:t>1/26/2012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94669C6-B9B2-4C89-B895-8CA2810A4C37}" type="slidenum">
              <a:rPr lang="en-US" smtClean="0"/>
              <a:pPr/>
              <a:t>‹#›</a:t>
            </a:fld>
            <a:endParaRPr lang="en-US"/>
          </a:p>
        </p:txBody>
      </p:sp>
    </p:spTree>
    <p:extLst>
      <p:ext uri="{BB962C8B-B14F-4D97-AF65-F5344CB8AC3E}">
        <p14:creationId xmlns:p14="http://schemas.microsoft.com/office/powerpoint/2010/main" val="9219312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2037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FCEFC1F2-5DC0-4BBB-B3C4-2845AE2E65B6}" type="slidenum">
              <a:rPr lang="en-US" sz="1200">
                <a:solidFill>
                  <a:prstClr val="black"/>
                </a:solidFill>
              </a:rPr>
              <a:pPr/>
              <a:t>1</a:t>
            </a:fld>
            <a:endParaRPr lang="en-US" sz="1200">
              <a:solidFill>
                <a:prstClr val="black"/>
              </a:solidFil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0818"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290820" name="Slide Number Placeholder 3"/>
          <p:cNvSpPr>
            <a:spLocks noGrp="1"/>
          </p:cNvSpPr>
          <p:nvPr>
            <p:ph type="sldNum" sz="quarter" idx="5"/>
          </p:nvPr>
        </p:nvSpPr>
        <p:spPr>
          <a:noFill/>
        </p:spPr>
        <p:txBody>
          <a:bodyPr/>
          <a:lstStyle/>
          <a:p>
            <a:fld id="{6AEE2B63-FCFA-44BB-AD8A-4AD669E74465}" type="slidenum">
              <a:rPr lang="en-US" smtClean="0">
                <a:latin typeface="Arial" charset="0"/>
              </a:rPr>
              <a:pPr/>
              <a:t>10</a:t>
            </a:fld>
            <a:endParaRPr lang="en-US" smtClean="0">
              <a:latin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1842"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291844" name="Slide Number Placeholder 3"/>
          <p:cNvSpPr>
            <a:spLocks noGrp="1"/>
          </p:cNvSpPr>
          <p:nvPr>
            <p:ph type="sldNum" sz="quarter" idx="5"/>
          </p:nvPr>
        </p:nvSpPr>
        <p:spPr>
          <a:noFill/>
        </p:spPr>
        <p:txBody>
          <a:bodyPr/>
          <a:lstStyle/>
          <a:p>
            <a:fld id="{E0CE2F4E-647D-4DE0-B5CE-DA2480103A1C}" type="slidenum">
              <a:rPr lang="en-US" smtClean="0">
                <a:latin typeface="Arial" charset="0"/>
              </a:rPr>
              <a:pPr/>
              <a:t>11</a:t>
            </a:fld>
            <a:endParaRPr lang="en-US" smtClean="0">
              <a:latin typeface="Arial"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2866"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292868" name="Slide Number Placeholder 3"/>
          <p:cNvSpPr>
            <a:spLocks noGrp="1"/>
          </p:cNvSpPr>
          <p:nvPr>
            <p:ph type="sldNum" sz="quarter" idx="5"/>
          </p:nvPr>
        </p:nvSpPr>
        <p:spPr>
          <a:noFill/>
        </p:spPr>
        <p:txBody>
          <a:bodyPr/>
          <a:lstStyle/>
          <a:p>
            <a:fld id="{177E2720-797C-4E4A-B466-CE2422749E06}" type="slidenum">
              <a:rPr lang="en-US" smtClean="0">
                <a:latin typeface="Arial" charset="0"/>
              </a:rPr>
              <a:pPr/>
              <a:t>12</a:t>
            </a:fld>
            <a:endParaRPr lang="en-US" smtClean="0">
              <a:latin typeface="Arial"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3890"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293892" name="Slide Number Placeholder 3"/>
          <p:cNvSpPr>
            <a:spLocks noGrp="1"/>
          </p:cNvSpPr>
          <p:nvPr>
            <p:ph type="sldNum" sz="quarter" idx="5"/>
          </p:nvPr>
        </p:nvSpPr>
        <p:spPr>
          <a:noFill/>
        </p:spPr>
        <p:txBody>
          <a:bodyPr/>
          <a:lstStyle/>
          <a:p>
            <a:fld id="{C96B26AD-E0B7-4BF7-973A-B4924EB250E7}" type="slidenum">
              <a:rPr lang="en-US" smtClean="0">
                <a:latin typeface="Arial" charset="0"/>
              </a:rPr>
              <a:pPr/>
              <a:t>13</a:t>
            </a:fld>
            <a:endParaRPr lang="en-US" smtClean="0">
              <a:latin typeface="Arial"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4914"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294916" name="Slide Number Placeholder 3"/>
          <p:cNvSpPr>
            <a:spLocks noGrp="1"/>
          </p:cNvSpPr>
          <p:nvPr>
            <p:ph type="sldNum" sz="quarter" idx="5"/>
          </p:nvPr>
        </p:nvSpPr>
        <p:spPr>
          <a:noFill/>
        </p:spPr>
        <p:txBody>
          <a:bodyPr/>
          <a:lstStyle/>
          <a:p>
            <a:fld id="{7F9C1610-D713-4FF7-AE41-F9BE0FA337D2}" type="slidenum">
              <a:rPr lang="en-US" smtClean="0">
                <a:latin typeface="Arial" charset="0"/>
              </a:rPr>
              <a:pPr/>
              <a:t>14</a:t>
            </a:fld>
            <a:endParaRPr lang="en-US" smtClean="0">
              <a:latin typeface="Arial"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5938"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295940" name="Slide Number Placeholder 3"/>
          <p:cNvSpPr>
            <a:spLocks noGrp="1"/>
          </p:cNvSpPr>
          <p:nvPr>
            <p:ph type="sldNum" sz="quarter" idx="5"/>
          </p:nvPr>
        </p:nvSpPr>
        <p:spPr>
          <a:noFill/>
        </p:spPr>
        <p:txBody>
          <a:bodyPr/>
          <a:lstStyle/>
          <a:p>
            <a:fld id="{F3E51AE1-2391-4232-85B3-0353F1CEB41B}" type="slidenum">
              <a:rPr lang="en-US" smtClean="0">
                <a:latin typeface="Arial" charset="0"/>
              </a:rPr>
              <a:pPr/>
              <a:t>15</a:t>
            </a:fld>
            <a:endParaRPr lang="en-US" smtClean="0">
              <a:latin typeface="Arial"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62"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296964" name="Slide Number Placeholder 3"/>
          <p:cNvSpPr>
            <a:spLocks noGrp="1"/>
          </p:cNvSpPr>
          <p:nvPr>
            <p:ph type="sldNum" sz="quarter" idx="5"/>
          </p:nvPr>
        </p:nvSpPr>
        <p:spPr>
          <a:noFill/>
        </p:spPr>
        <p:txBody>
          <a:bodyPr/>
          <a:lstStyle/>
          <a:p>
            <a:fld id="{720B556C-B377-4AA5-A331-CB53D4280979}" type="slidenum">
              <a:rPr lang="en-US" smtClean="0">
                <a:latin typeface="Arial" charset="0"/>
              </a:rPr>
              <a:pPr/>
              <a:t>16</a:t>
            </a:fld>
            <a:endParaRPr lang="en-US" smtClean="0">
              <a:latin typeface="Arial"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986"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297988" name="Slide Number Placeholder 3"/>
          <p:cNvSpPr>
            <a:spLocks noGrp="1"/>
          </p:cNvSpPr>
          <p:nvPr>
            <p:ph type="sldNum" sz="quarter" idx="5"/>
          </p:nvPr>
        </p:nvSpPr>
        <p:spPr>
          <a:noFill/>
        </p:spPr>
        <p:txBody>
          <a:bodyPr/>
          <a:lstStyle/>
          <a:p>
            <a:fld id="{D32CB698-7176-4216-9EDC-80717B22C9FF}" type="slidenum">
              <a:rPr lang="en-US" smtClean="0">
                <a:latin typeface="Arial" charset="0"/>
              </a:rPr>
              <a:pPr/>
              <a:t>17</a:t>
            </a:fld>
            <a:endParaRPr lang="en-US" smtClean="0">
              <a:latin typeface="Arial"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9010"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299012" name="Slide Number Placeholder 3"/>
          <p:cNvSpPr>
            <a:spLocks noGrp="1"/>
          </p:cNvSpPr>
          <p:nvPr>
            <p:ph type="sldNum" sz="quarter" idx="5"/>
          </p:nvPr>
        </p:nvSpPr>
        <p:spPr>
          <a:noFill/>
        </p:spPr>
        <p:txBody>
          <a:bodyPr/>
          <a:lstStyle/>
          <a:p>
            <a:fld id="{D1B3B2FD-D532-4FA0-930B-42C6C92A9D51}" type="slidenum">
              <a:rPr lang="en-US" smtClean="0">
                <a:latin typeface="Arial" charset="0"/>
              </a:rPr>
              <a:pPr/>
              <a:t>18</a:t>
            </a:fld>
            <a:endParaRPr lang="en-US" smtClean="0">
              <a:latin typeface="Arial"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0034"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300036" name="Slide Number Placeholder 3"/>
          <p:cNvSpPr>
            <a:spLocks noGrp="1"/>
          </p:cNvSpPr>
          <p:nvPr>
            <p:ph type="sldNum" sz="quarter" idx="5"/>
          </p:nvPr>
        </p:nvSpPr>
        <p:spPr>
          <a:noFill/>
        </p:spPr>
        <p:txBody>
          <a:bodyPr/>
          <a:lstStyle/>
          <a:p>
            <a:fld id="{2AF0BDDC-4DE8-4AB5-9B31-6F01532B3FB2}" type="slidenum">
              <a:rPr lang="en-US" smtClean="0">
                <a:latin typeface="Arial" charset="0"/>
              </a:rPr>
              <a:pPr/>
              <a:t>19</a:t>
            </a:fld>
            <a:endParaRPr lang="en-US" smtClean="0">
              <a:latin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2626"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282628" name="Slide Number Placeholder 3"/>
          <p:cNvSpPr>
            <a:spLocks noGrp="1"/>
          </p:cNvSpPr>
          <p:nvPr>
            <p:ph type="sldNum" sz="quarter" idx="5"/>
          </p:nvPr>
        </p:nvSpPr>
        <p:spPr>
          <a:noFill/>
        </p:spPr>
        <p:txBody>
          <a:bodyPr/>
          <a:lstStyle/>
          <a:p>
            <a:fld id="{8777EEDD-093D-49B0-9FF2-7EBA9AEB84BF}" type="slidenum">
              <a:rPr lang="en-US" smtClean="0">
                <a:latin typeface="Arial" charset="0"/>
              </a:rPr>
              <a:pPr/>
              <a:t>2</a:t>
            </a:fld>
            <a:endParaRPr lang="en-US" smtClean="0">
              <a:latin typeface="Arial"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1058"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301060" name="Slide Number Placeholder 3"/>
          <p:cNvSpPr>
            <a:spLocks noGrp="1"/>
          </p:cNvSpPr>
          <p:nvPr>
            <p:ph type="sldNum" sz="quarter" idx="5"/>
          </p:nvPr>
        </p:nvSpPr>
        <p:spPr>
          <a:noFill/>
        </p:spPr>
        <p:txBody>
          <a:bodyPr/>
          <a:lstStyle/>
          <a:p>
            <a:fld id="{39B7BD31-5276-445F-BF41-55E37A041FC6}" type="slidenum">
              <a:rPr lang="en-US" smtClean="0">
                <a:latin typeface="Arial" charset="0"/>
              </a:rPr>
              <a:pPr/>
              <a:t>20</a:t>
            </a:fld>
            <a:endParaRPr lang="en-US" smtClean="0">
              <a:latin typeface="Arial"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2082"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302084" name="Slide Number Placeholder 3"/>
          <p:cNvSpPr>
            <a:spLocks noGrp="1"/>
          </p:cNvSpPr>
          <p:nvPr>
            <p:ph type="sldNum" sz="quarter" idx="5"/>
          </p:nvPr>
        </p:nvSpPr>
        <p:spPr>
          <a:noFill/>
        </p:spPr>
        <p:txBody>
          <a:bodyPr/>
          <a:lstStyle/>
          <a:p>
            <a:fld id="{6C0E8F1C-1473-4AA6-83C1-F1D0D06C5126}" type="slidenum">
              <a:rPr lang="en-US" smtClean="0">
                <a:latin typeface="Arial" charset="0"/>
              </a:rPr>
              <a:pPr/>
              <a:t>21</a:t>
            </a:fld>
            <a:endParaRPr lang="en-US" smtClean="0">
              <a:latin typeface="Arial"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3106"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303108" name="Slide Number Placeholder 3"/>
          <p:cNvSpPr>
            <a:spLocks noGrp="1"/>
          </p:cNvSpPr>
          <p:nvPr>
            <p:ph type="sldNum" sz="quarter" idx="5"/>
          </p:nvPr>
        </p:nvSpPr>
        <p:spPr>
          <a:noFill/>
        </p:spPr>
        <p:txBody>
          <a:bodyPr/>
          <a:lstStyle/>
          <a:p>
            <a:fld id="{8EEB306F-C143-4FC6-818D-A40A7E2841D2}" type="slidenum">
              <a:rPr lang="en-US" smtClean="0">
                <a:latin typeface="Arial" charset="0"/>
              </a:rPr>
              <a:pPr/>
              <a:t>22</a:t>
            </a:fld>
            <a:endParaRPr lang="en-US" smtClean="0">
              <a:latin typeface="Arial"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4130"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304132" name="Slide Number Placeholder 3"/>
          <p:cNvSpPr>
            <a:spLocks noGrp="1"/>
          </p:cNvSpPr>
          <p:nvPr>
            <p:ph type="sldNum" sz="quarter" idx="5"/>
          </p:nvPr>
        </p:nvSpPr>
        <p:spPr>
          <a:noFill/>
        </p:spPr>
        <p:txBody>
          <a:bodyPr/>
          <a:lstStyle/>
          <a:p>
            <a:fld id="{8EAB767F-AB2E-4D81-92AD-CBB4D7FBE595}" type="slidenum">
              <a:rPr lang="en-US" smtClean="0">
                <a:latin typeface="Arial" charset="0"/>
              </a:rPr>
              <a:pPr/>
              <a:t>23</a:t>
            </a:fld>
            <a:endParaRPr lang="en-US" smtClean="0">
              <a:latin typeface="Arial"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5154"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305156" name="Slide Number Placeholder 3"/>
          <p:cNvSpPr>
            <a:spLocks noGrp="1"/>
          </p:cNvSpPr>
          <p:nvPr>
            <p:ph type="sldNum" sz="quarter" idx="5"/>
          </p:nvPr>
        </p:nvSpPr>
        <p:spPr>
          <a:noFill/>
        </p:spPr>
        <p:txBody>
          <a:bodyPr/>
          <a:lstStyle/>
          <a:p>
            <a:fld id="{67EA3D44-4541-47DA-8144-2FDE5C5ED899}" type="slidenum">
              <a:rPr lang="en-US" smtClean="0">
                <a:latin typeface="Arial" charset="0"/>
              </a:rPr>
              <a:pPr/>
              <a:t>24</a:t>
            </a:fld>
            <a:endParaRPr lang="en-US" smtClean="0">
              <a:latin typeface="Arial"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6178"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306180" name="Slide Number Placeholder 3"/>
          <p:cNvSpPr>
            <a:spLocks noGrp="1"/>
          </p:cNvSpPr>
          <p:nvPr>
            <p:ph type="sldNum" sz="quarter" idx="5"/>
          </p:nvPr>
        </p:nvSpPr>
        <p:spPr>
          <a:noFill/>
        </p:spPr>
        <p:txBody>
          <a:bodyPr/>
          <a:lstStyle/>
          <a:p>
            <a:fld id="{4C005E41-1109-4F8D-8AFC-CF6D62B30510}" type="slidenum">
              <a:rPr lang="en-US" smtClean="0">
                <a:latin typeface="Arial" charset="0"/>
              </a:rPr>
              <a:pPr/>
              <a:t>25</a:t>
            </a:fld>
            <a:endParaRPr lang="en-US" smtClean="0">
              <a:latin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650"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283652" name="Slide Number Placeholder 3"/>
          <p:cNvSpPr>
            <a:spLocks noGrp="1"/>
          </p:cNvSpPr>
          <p:nvPr>
            <p:ph type="sldNum" sz="quarter" idx="5"/>
          </p:nvPr>
        </p:nvSpPr>
        <p:spPr>
          <a:noFill/>
        </p:spPr>
        <p:txBody>
          <a:bodyPr/>
          <a:lstStyle/>
          <a:p>
            <a:fld id="{8E5E1F03-BAF4-4618-83BF-D29767D89591}" type="slidenum">
              <a:rPr lang="en-US" smtClean="0">
                <a:latin typeface="Arial" charset="0"/>
              </a:rPr>
              <a:pPr/>
              <a:t>3</a:t>
            </a:fld>
            <a:endParaRPr lang="en-US" smtClean="0">
              <a:latin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674"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284676" name="Slide Number Placeholder 3"/>
          <p:cNvSpPr>
            <a:spLocks noGrp="1"/>
          </p:cNvSpPr>
          <p:nvPr>
            <p:ph type="sldNum" sz="quarter" idx="5"/>
          </p:nvPr>
        </p:nvSpPr>
        <p:spPr>
          <a:noFill/>
        </p:spPr>
        <p:txBody>
          <a:bodyPr/>
          <a:lstStyle/>
          <a:p>
            <a:fld id="{C4870AE5-28DE-4587-8738-84AC61522B37}" type="slidenum">
              <a:rPr lang="en-US" smtClean="0">
                <a:latin typeface="Arial" charset="0"/>
              </a:rPr>
              <a:pPr/>
              <a:t>4</a:t>
            </a:fld>
            <a:endParaRPr lang="en-US" smtClean="0">
              <a:latin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5698"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285700" name="Slide Number Placeholder 3"/>
          <p:cNvSpPr>
            <a:spLocks noGrp="1"/>
          </p:cNvSpPr>
          <p:nvPr>
            <p:ph type="sldNum" sz="quarter" idx="5"/>
          </p:nvPr>
        </p:nvSpPr>
        <p:spPr>
          <a:noFill/>
        </p:spPr>
        <p:txBody>
          <a:bodyPr/>
          <a:lstStyle/>
          <a:p>
            <a:fld id="{7D9BD63F-DF9A-4EEB-AD00-F72B1F246466}" type="slidenum">
              <a:rPr lang="en-US" smtClean="0">
                <a:latin typeface="Arial" charset="0"/>
              </a:rPr>
              <a:pPr/>
              <a:t>5</a:t>
            </a:fld>
            <a:endParaRPr lang="en-US" smtClean="0">
              <a:latin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22"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286724" name="Slide Number Placeholder 3"/>
          <p:cNvSpPr>
            <a:spLocks noGrp="1"/>
          </p:cNvSpPr>
          <p:nvPr>
            <p:ph type="sldNum" sz="quarter" idx="5"/>
          </p:nvPr>
        </p:nvSpPr>
        <p:spPr>
          <a:noFill/>
        </p:spPr>
        <p:txBody>
          <a:bodyPr/>
          <a:lstStyle/>
          <a:p>
            <a:fld id="{00DBF6C6-1E66-4CD2-8755-C14067D29D93}" type="slidenum">
              <a:rPr lang="en-US" smtClean="0">
                <a:latin typeface="Arial" charset="0"/>
              </a:rPr>
              <a:pPr/>
              <a:t>6</a:t>
            </a:fld>
            <a:endParaRPr lang="en-US" smtClean="0">
              <a:latin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7746"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287748" name="Slide Number Placeholder 3"/>
          <p:cNvSpPr>
            <a:spLocks noGrp="1"/>
          </p:cNvSpPr>
          <p:nvPr>
            <p:ph type="sldNum" sz="quarter" idx="5"/>
          </p:nvPr>
        </p:nvSpPr>
        <p:spPr>
          <a:noFill/>
        </p:spPr>
        <p:txBody>
          <a:bodyPr/>
          <a:lstStyle/>
          <a:p>
            <a:fld id="{8AEC8800-5890-433C-9306-F970F77E4697}" type="slidenum">
              <a:rPr lang="en-US" smtClean="0">
                <a:latin typeface="Arial" charset="0"/>
              </a:rPr>
              <a:pPr/>
              <a:t>7</a:t>
            </a:fld>
            <a:endParaRPr lang="en-US" smtClean="0">
              <a:latin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770"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288772" name="Slide Number Placeholder 3"/>
          <p:cNvSpPr>
            <a:spLocks noGrp="1"/>
          </p:cNvSpPr>
          <p:nvPr>
            <p:ph type="sldNum" sz="quarter" idx="5"/>
          </p:nvPr>
        </p:nvSpPr>
        <p:spPr>
          <a:noFill/>
        </p:spPr>
        <p:txBody>
          <a:bodyPr/>
          <a:lstStyle/>
          <a:p>
            <a:fld id="{5C6C65C8-C080-406E-9475-7A77B5B08DEF}" type="slidenum">
              <a:rPr lang="en-US" smtClean="0">
                <a:latin typeface="Arial" charset="0"/>
              </a:rPr>
              <a:pPr/>
              <a:t>8</a:t>
            </a:fld>
            <a:endParaRPr lang="en-US" smtClean="0">
              <a:latin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9794"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289796" name="Slide Number Placeholder 3"/>
          <p:cNvSpPr>
            <a:spLocks noGrp="1"/>
          </p:cNvSpPr>
          <p:nvPr>
            <p:ph type="sldNum" sz="quarter" idx="5"/>
          </p:nvPr>
        </p:nvSpPr>
        <p:spPr>
          <a:noFill/>
        </p:spPr>
        <p:txBody>
          <a:bodyPr/>
          <a:lstStyle/>
          <a:p>
            <a:fld id="{37D75071-BBF7-47D5-8D9A-933BCABA59B0}" type="slidenum">
              <a:rPr lang="en-US" smtClean="0">
                <a:latin typeface="Arial" charset="0"/>
              </a:rPr>
              <a:pPr/>
              <a:t>9</a:t>
            </a:fld>
            <a:endParaRPr lang="en-US" smtClean="0">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iteenchallenge.org                T102.03            10 - 2011</a:t>
            </a: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CA90CF6-23E5-4010-90B2-6A2EE90C21E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5121603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iteenchallenge.org                T102.03            10 - 2011</a:t>
            </a: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0E897AA-17CC-4D76-AE30-97F82B15091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8708029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iteenchallenge.org                T102.03            10 - 2011</a:t>
            </a: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8547890-9C1C-4298-8B96-59553DA81F8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0815717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iteenchallenge.org                T102.03            10 - 2011</a:t>
            </a: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F45EC6E8-98E1-4849-A5C4-247ED1CA1DE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2563660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iteenchallenge.org                T102.03            10 - 2011</a:t>
            </a: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89567FD-A1B8-4B53-A624-7FCEE13D0DB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040500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iteenchallenge.org                T102.03            10 - 2011</a:t>
            </a: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5DC34706-0546-493E-923A-98A35F104A9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3358821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iteenchallenge.org                T102.03            10 - 2011</a:t>
            </a: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0393DAA7-E244-4517-9B2E-CD6BF9604CD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607811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iteenchallenge.org                T102.03            10 - 2011</a:t>
            </a: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E796E276-9713-4133-941C-9249351D61C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8596135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iteenchallenge.org                T102.03            10 - 2011</a:t>
            </a: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BA0F05D5-1FFD-429D-9865-006AF6AD011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9566296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iteenchallenge.org                T102.03            10 - 2011</a:t>
            </a: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0DF39811-17F5-41B9-871D-E41556B747E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349014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iteenchallenge.org                T102.03            10 - 2011</a:t>
            </a: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0D150B0C-BCCF-4117-A201-7F4CD6596B3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9600469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40000"/>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400">
                <a:latin typeface="Arial" pitchFamily="34" charset="0"/>
              </a:defRPr>
            </a:lvl1pPr>
          </a:lstStyle>
          <a:p>
            <a:pPr eaLnBrk="0" fontAlgn="base" hangingPunct="0">
              <a:spcBef>
                <a:spcPct val="0"/>
              </a:spcBef>
              <a:spcAft>
                <a:spcPct val="0"/>
              </a:spcAft>
              <a:defRPr/>
            </a:pPr>
            <a:endParaRPr lang="en-US" dirty="0">
              <a:solidFill>
                <a:srgbClr val="000000"/>
              </a:solidFill>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defRPr sz="1400">
                <a:latin typeface="Arial" pitchFamily="34" charset="0"/>
              </a:defRPr>
            </a:lvl1pPr>
          </a:lstStyle>
          <a:p>
            <a:pPr eaLnBrk="0" fontAlgn="base" hangingPunct="0">
              <a:spcBef>
                <a:spcPct val="0"/>
              </a:spcBef>
              <a:spcAft>
                <a:spcPct val="0"/>
              </a:spcAft>
              <a:defRPr/>
            </a:pPr>
            <a:r>
              <a:rPr lang="en-US" dirty="0" smtClean="0">
                <a:solidFill>
                  <a:schemeClr val="bg1"/>
                </a:solidFill>
              </a:rPr>
              <a:t>iteenchallenge.org</a:t>
            </a:r>
            <a:r>
              <a:rPr lang="en-US" dirty="0" smtClean="0">
                <a:solidFill>
                  <a:srgbClr val="000000"/>
                </a:solidFill>
              </a:rPr>
              <a:t>                </a:t>
            </a:r>
            <a:r>
              <a:rPr lang="en-US" dirty="0" smtClean="0">
                <a:solidFill>
                  <a:schemeClr val="bg1"/>
                </a:solidFill>
              </a:rPr>
              <a:t>T102.03            10 - 2011</a:t>
            </a:r>
            <a:endParaRPr lang="en-US" dirty="0">
              <a:solidFill>
                <a:schemeClr val="bg1"/>
              </a:solidFill>
            </a:endParaRP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400">
                <a:latin typeface="Arial" pitchFamily="34" charset="0"/>
              </a:defRPr>
            </a:lvl1pPr>
          </a:lstStyle>
          <a:p>
            <a:pPr eaLnBrk="0" fontAlgn="base" hangingPunct="0">
              <a:spcBef>
                <a:spcPct val="0"/>
              </a:spcBef>
              <a:spcAft>
                <a:spcPct val="0"/>
              </a:spcAft>
              <a:defRPr/>
            </a:pPr>
            <a:fld id="{C345F714-FEF3-4A48-827D-492AA418E35A}" type="slidenum">
              <a:rPr lang="en-US">
                <a:solidFill>
                  <a:srgbClr val="000000"/>
                </a:solidFill>
              </a:rPr>
              <a:pPr eaLnBrk="0" fontAlgn="base" hangingPunct="0">
                <a:spcBef>
                  <a:spcPct val="0"/>
                </a:spcBef>
                <a:spcAft>
                  <a:spcPct val="0"/>
                </a:spcAft>
                <a:defRPr/>
              </a:pPr>
              <a:t>‹#›</a:t>
            </a:fld>
            <a:endParaRPr lang="en-US">
              <a:solidFill>
                <a:srgbClr val="000000"/>
              </a:solidFill>
            </a:endParaRPr>
          </a:p>
        </p:txBody>
      </p:sp>
    </p:spTree>
    <p:extLst>
      <p:ext uri="{BB962C8B-B14F-4D97-AF65-F5344CB8AC3E}">
        <p14:creationId xmlns:p14="http://schemas.microsoft.com/office/powerpoint/2010/main" val="164949289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ea typeface="MS PGothic" pitchFamily="34" charset="-128"/>
        </a:defRPr>
      </a:lvl2pPr>
      <a:lvl3pPr algn="ctr" rtl="0" eaLnBrk="0" fontAlgn="base" hangingPunct="0">
        <a:spcBef>
          <a:spcPct val="0"/>
        </a:spcBef>
        <a:spcAft>
          <a:spcPct val="0"/>
        </a:spcAft>
        <a:defRPr sz="4400">
          <a:solidFill>
            <a:schemeClr val="tx2"/>
          </a:solidFill>
          <a:latin typeface="Arial" pitchFamily="34" charset="0"/>
          <a:ea typeface="MS PGothic" pitchFamily="34" charset="-128"/>
        </a:defRPr>
      </a:lvl3pPr>
      <a:lvl4pPr algn="ctr" rtl="0" eaLnBrk="0" fontAlgn="base" hangingPunct="0">
        <a:spcBef>
          <a:spcPct val="0"/>
        </a:spcBef>
        <a:spcAft>
          <a:spcPct val="0"/>
        </a:spcAft>
        <a:defRPr sz="4400">
          <a:solidFill>
            <a:schemeClr val="tx2"/>
          </a:solidFill>
          <a:latin typeface="Arial" pitchFamily="34" charset="0"/>
          <a:ea typeface="MS PGothic" pitchFamily="34" charset="-128"/>
        </a:defRPr>
      </a:lvl4pPr>
      <a:lvl5pPr algn="ctr" rtl="0" eaLnBrk="0" fontAlgn="base" hangingPunct="0">
        <a:spcBef>
          <a:spcPct val="0"/>
        </a:spcBef>
        <a:spcAft>
          <a:spcPct val="0"/>
        </a:spcAft>
        <a:defRPr sz="4400">
          <a:solidFill>
            <a:schemeClr val="tx2"/>
          </a:solidFill>
          <a:latin typeface="Arial" pitchFamily="34" charset="0"/>
          <a:ea typeface="MS PGothic" pitchFamily="34" charset="-128"/>
        </a:defRPr>
      </a:lvl5pPr>
      <a:lvl6pPr marL="457200" algn="ctr" rtl="0" fontAlgn="base">
        <a:spcBef>
          <a:spcPct val="0"/>
        </a:spcBef>
        <a:spcAft>
          <a:spcPct val="0"/>
        </a:spcAft>
        <a:defRPr sz="4400">
          <a:solidFill>
            <a:schemeClr val="tx2"/>
          </a:solidFill>
          <a:latin typeface="Arial" pitchFamily="34" charset="0"/>
          <a:ea typeface="MS PGothic" pitchFamily="34" charset="-128"/>
        </a:defRPr>
      </a:lvl6pPr>
      <a:lvl7pPr marL="914400" algn="ctr" rtl="0" fontAlgn="base">
        <a:spcBef>
          <a:spcPct val="0"/>
        </a:spcBef>
        <a:spcAft>
          <a:spcPct val="0"/>
        </a:spcAft>
        <a:defRPr sz="4400">
          <a:solidFill>
            <a:schemeClr val="tx2"/>
          </a:solidFill>
          <a:latin typeface="Arial" pitchFamily="34" charset="0"/>
          <a:ea typeface="MS PGothic" pitchFamily="34" charset="-128"/>
        </a:defRPr>
      </a:lvl7pPr>
      <a:lvl8pPr marL="1371600" algn="ctr" rtl="0" fontAlgn="base">
        <a:spcBef>
          <a:spcPct val="0"/>
        </a:spcBef>
        <a:spcAft>
          <a:spcPct val="0"/>
        </a:spcAft>
        <a:defRPr sz="4400">
          <a:solidFill>
            <a:schemeClr val="tx2"/>
          </a:solidFill>
          <a:latin typeface="Arial" pitchFamily="34" charset="0"/>
          <a:ea typeface="MS PGothic" pitchFamily="34" charset="-128"/>
        </a:defRPr>
      </a:lvl8pPr>
      <a:lvl9pPr marL="1828800" algn="ctr" rtl="0" fontAlgn="base">
        <a:spcBef>
          <a:spcPct val="0"/>
        </a:spcBef>
        <a:spcAft>
          <a:spcPct val="0"/>
        </a:spcAft>
        <a:defRPr sz="4400">
          <a:solidFill>
            <a:schemeClr val="tx2"/>
          </a:solidFill>
          <a:latin typeface="Arial" pitchFamily="34" charset="0"/>
          <a:ea typeface="MS PGothic" pitchFamily="34" charset="-128"/>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itle 7"/>
          <p:cNvSpPr>
            <a:spLocks noGrp="1"/>
          </p:cNvSpPr>
          <p:nvPr>
            <p:ph type="title"/>
          </p:nvPr>
        </p:nvSpPr>
        <p:spPr>
          <a:xfrm>
            <a:off x="736751" y="1295400"/>
            <a:ext cx="7772400" cy="1600200"/>
          </a:xfrm>
        </p:spPr>
        <p:txBody>
          <a:bodyPr/>
          <a:lstStyle/>
          <a:p>
            <a:r>
              <a:rPr lang="en-US" sz="5400" dirty="0" smtClean="0">
                <a:solidFill>
                  <a:srgbClr val="FFFFCC"/>
                </a:solidFill>
              </a:rPr>
              <a:t>The Ultimate Purpose of Leadership </a:t>
            </a:r>
            <a:r>
              <a:rPr lang="en-US" sz="2800">
                <a:solidFill>
                  <a:srgbClr val="FFFFCC"/>
                </a:solidFill>
              </a:rPr>
              <a:t/>
            </a:r>
            <a:br>
              <a:rPr lang="en-US" sz="2800">
                <a:solidFill>
                  <a:srgbClr val="FFFFCC"/>
                </a:solidFill>
              </a:rPr>
            </a:br>
            <a:r>
              <a:rPr lang="en-US" sz="2800" smtClean="0">
                <a:solidFill>
                  <a:srgbClr val="FFFFCC"/>
                </a:solidFill>
              </a:rPr>
              <a:t> Fulfilling the Great Commission as a Leader </a:t>
            </a:r>
            <a:r>
              <a:rPr lang="en-US" sz="2800" dirty="0" smtClean="0">
                <a:solidFill>
                  <a:srgbClr val="FFFFCC"/>
                </a:solidFill>
              </a:rPr>
              <a:t/>
            </a:r>
            <a:br>
              <a:rPr lang="en-US" sz="2800" dirty="0" smtClean="0">
                <a:solidFill>
                  <a:srgbClr val="FFFFCC"/>
                </a:solidFill>
              </a:rPr>
            </a:br>
            <a:r>
              <a:rPr lang="en-US" sz="2000" dirty="0" smtClean="0">
                <a:solidFill>
                  <a:srgbClr val="FFFFCC"/>
                </a:solidFill>
              </a:rPr>
              <a:t/>
            </a:r>
            <a:br>
              <a:rPr lang="en-US" sz="2000" dirty="0" smtClean="0">
                <a:solidFill>
                  <a:srgbClr val="FFFFCC"/>
                </a:solidFill>
              </a:rPr>
            </a:br>
            <a:r>
              <a:rPr lang="en-US" sz="2000" dirty="0" smtClean="0">
                <a:solidFill>
                  <a:srgbClr val="FFFFCC"/>
                </a:solidFill>
              </a:rPr>
              <a:t>by EQUIP Ministries founded by John Maxwell</a:t>
            </a:r>
            <a:br>
              <a:rPr lang="en-US" sz="2000" dirty="0" smtClean="0">
                <a:solidFill>
                  <a:srgbClr val="FFFFCC"/>
                </a:solidFill>
              </a:rPr>
            </a:br>
            <a:endParaRPr lang="en-US" dirty="0" smtClean="0">
              <a:solidFill>
                <a:srgbClr val="FFFFCC"/>
              </a:solidFill>
            </a:endParaRPr>
          </a:p>
        </p:txBody>
      </p:sp>
      <p:sp>
        <p:nvSpPr>
          <p:cNvPr id="3" name="Slide Number Placeholder 2"/>
          <p:cNvSpPr>
            <a:spLocks noGrp="1"/>
          </p:cNvSpPr>
          <p:nvPr>
            <p:ph type="sldNum" sz="quarter" idx="12"/>
          </p:nvPr>
        </p:nvSpPr>
        <p:spPr/>
        <p:txBody>
          <a:bodyPr/>
          <a:lstStyle/>
          <a:p>
            <a:pPr>
              <a:defRPr/>
            </a:pPr>
            <a:fld id="{F45EC6E8-98E1-4849-A5C4-247ED1CA1DED}" type="slidenum">
              <a:rPr lang="en-US" smtClean="0">
                <a:solidFill>
                  <a:srgbClr val="000000"/>
                </a:solidFill>
              </a:rPr>
              <a:pPr>
                <a:defRPr/>
              </a:pPr>
              <a:t>1</a:t>
            </a:fld>
            <a:endParaRPr lang="en-US">
              <a:solidFill>
                <a:srgbClr val="000000"/>
              </a:solidFill>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77000" y="5105400"/>
            <a:ext cx="2343911" cy="1362739"/>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04799" y="5257800"/>
            <a:ext cx="2533205" cy="1125869"/>
          </a:xfrm>
          <a:prstGeom prst="rect">
            <a:avLst/>
          </a:prstGeom>
        </p:spPr>
      </p:pic>
      <p:pic>
        <p:nvPicPr>
          <p:cNvPr id="6" name="Picture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794302" y="3221904"/>
            <a:ext cx="3657298" cy="2035896"/>
          </a:xfrm>
          <a:prstGeom prst="rect">
            <a:avLst/>
          </a:prstGeom>
        </p:spPr>
      </p:pic>
      <p:sp>
        <p:nvSpPr>
          <p:cNvPr id="9" name="Slide Number Placeholder 4"/>
          <p:cNvSpPr txBox="1">
            <a:spLocks/>
          </p:cNvSpPr>
          <p:nvPr/>
        </p:nvSpPr>
        <p:spPr bwMode="auto">
          <a:xfrm>
            <a:off x="6705600" y="64008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defPPr>
              <a:defRPr lang="en-US"/>
            </a:defPPr>
            <a:lvl1pPr marL="0" algn="r" defTabSz="914400" rtl="0" eaLnBrk="1" latinLnBrk="0" hangingPunct="1">
              <a:defRPr sz="1400" kern="1200">
                <a:solidFill>
                  <a:schemeClr val="tx1"/>
                </a:solidFill>
                <a:latin typeface="Arial"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F45EC6E8-98E1-4849-A5C4-247ED1CA1DED}" type="slidenum">
              <a:rPr lang="en-US" smtClean="0">
                <a:solidFill>
                  <a:srgbClr val="000000"/>
                </a:solidFill>
              </a:rPr>
              <a:pPr>
                <a:defRPr/>
              </a:pPr>
              <a:t>1</a:t>
            </a:fld>
            <a:endParaRPr lang="en-US" dirty="0">
              <a:solidFill>
                <a:srgbClr val="000000"/>
              </a:solidFill>
            </a:endParaRPr>
          </a:p>
        </p:txBody>
      </p:sp>
      <p:sp>
        <p:nvSpPr>
          <p:cNvPr id="10"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T502.05           iteenchallenge.org               01 - 2012</a:t>
            </a:r>
            <a:endParaRPr lang="en-US" dirty="0">
              <a:solidFill>
                <a:schemeClr val="bg1"/>
              </a:solidFill>
            </a:endParaRPr>
          </a:p>
        </p:txBody>
      </p:sp>
    </p:spTree>
    <p:extLst>
      <p:ext uri="{BB962C8B-B14F-4D97-AF65-F5344CB8AC3E}">
        <p14:creationId xmlns:p14="http://schemas.microsoft.com/office/powerpoint/2010/main" val="39333530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Title 7"/>
          <p:cNvSpPr>
            <a:spLocks noGrp="1"/>
          </p:cNvSpPr>
          <p:nvPr>
            <p:ph type="title"/>
          </p:nvPr>
        </p:nvSpPr>
        <p:spPr/>
        <p:txBody>
          <a:bodyPr/>
          <a:lstStyle/>
          <a:p>
            <a:r>
              <a:rPr lang="en-US" sz="3600" smtClean="0">
                <a:solidFill>
                  <a:srgbClr val="FFFFCC"/>
                </a:solidFill>
              </a:rPr>
              <a:t>The Ultimate Purpose of Leadership</a:t>
            </a:r>
            <a:r>
              <a:rPr lang="en-US" smtClean="0">
                <a:solidFill>
                  <a:srgbClr val="FFFFCC"/>
                </a:solidFill>
              </a:rPr>
              <a:t/>
            </a:r>
            <a:br>
              <a:rPr lang="en-US" smtClean="0">
                <a:solidFill>
                  <a:srgbClr val="FFFFCC"/>
                </a:solidFill>
              </a:rPr>
            </a:br>
            <a:r>
              <a:rPr lang="en-US" sz="2000" smtClean="0">
                <a:solidFill>
                  <a:srgbClr val="FFFFCC"/>
                </a:solidFill>
              </a:rPr>
              <a:t>Fulfilling the Great Commission as a Leader</a:t>
            </a:r>
            <a:endParaRPr lang="en-US" sz="3600" smtClean="0">
              <a:solidFill>
                <a:srgbClr val="FFFFCC"/>
              </a:solidFill>
            </a:endParaRPr>
          </a:p>
        </p:txBody>
      </p:sp>
      <p:sp>
        <p:nvSpPr>
          <p:cNvPr id="137219" name="Content Placeholder 8"/>
          <p:cNvSpPr>
            <a:spLocks noGrp="1"/>
          </p:cNvSpPr>
          <p:nvPr>
            <p:ph idx="1"/>
          </p:nvPr>
        </p:nvSpPr>
        <p:spPr>
          <a:xfrm>
            <a:off x="685800" y="2133600"/>
            <a:ext cx="7772400" cy="3962400"/>
          </a:xfrm>
        </p:spPr>
        <p:txBody>
          <a:bodyPr/>
          <a:lstStyle/>
          <a:p>
            <a:r>
              <a:rPr lang="en-US" sz="2000" b="1" smtClean="0">
                <a:solidFill>
                  <a:schemeClr val="bg1"/>
                </a:solidFill>
              </a:rPr>
              <a:t>Reality #2 – Only a _______ of the world is hearing of Christ today.</a:t>
            </a:r>
          </a:p>
          <a:p>
            <a:endParaRPr lang="en-US" sz="2000" b="1" smtClean="0">
              <a:solidFill>
                <a:schemeClr val="bg1"/>
              </a:solidFill>
            </a:endParaRPr>
          </a:p>
          <a:p>
            <a:r>
              <a:rPr lang="en-US" sz="2000" smtClean="0">
                <a:solidFill>
                  <a:schemeClr val="bg1"/>
                </a:solidFill>
              </a:rPr>
              <a:t> The world population is ___ billion… and growing.</a:t>
            </a:r>
          </a:p>
          <a:p>
            <a:r>
              <a:rPr lang="en-US" sz="2000" smtClean="0">
                <a:solidFill>
                  <a:schemeClr val="bg1"/>
                </a:solidFill>
              </a:rPr>
              <a:t> ___ billion live in areas where there is access to the Gospel.</a:t>
            </a:r>
          </a:p>
          <a:p>
            <a:r>
              <a:rPr lang="en-US" sz="2000" smtClean="0">
                <a:solidFill>
                  <a:schemeClr val="bg1"/>
                </a:solidFill>
              </a:rPr>
              <a:t> ___ billion live in areas where there is little or no access to the Gospel.</a:t>
            </a:r>
          </a:p>
        </p:txBody>
      </p:sp>
      <p:sp>
        <p:nvSpPr>
          <p:cNvPr id="4" name="TextBox 3"/>
          <p:cNvSpPr txBox="1">
            <a:spLocks noChangeArrowheads="1"/>
          </p:cNvSpPr>
          <p:nvPr/>
        </p:nvSpPr>
        <p:spPr bwMode="auto">
          <a:xfrm>
            <a:off x="3429000" y="2057400"/>
            <a:ext cx="1143000" cy="400050"/>
          </a:xfrm>
          <a:prstGeom prst="rect">
            <a:avLst/>
          </a:prstGeom>
          <a:noFill/>
          <a:ln w="9525">
            <a:noFill/>
            <a:miter lim="800000"/>
            <a:headEnd/>
            <a:tailEnd/>
          </a:ln>
        </p:spPr>
        <p:txBody>
          <a:bodyPr>
            <a:spAutoFit/>
          </a:bodyPr>
          <a:lstStyle/>
          <a:p>
            <a:r>
              <a:rPr lang="en-US" sz="2000">
                <a:solidFill>
                  <a:srgbClr val="FFFFCC"/>
                </a:solidFill>
              </a:rPr>
              <a:t>portion</a:t>
            </a:r>
          </a:p>
        </p:txBody>
      </p:sp>
      <p:sp>
        <p:nvSpPr>
          <p:cNvPr id="5" name="TextBox 4"/>
          <p:cNvSpPr txBox="1">
            <a:spLocks noChangeArrowheads="1"/>
          </p:cNvSpPr>
          <p:nvPr/>
        </p:nvSpPr>
        <p:spPr bwMode="auto">
          <a:xfrm>
            <a:off x="3810000" y="3124200"/>
            <a:ext cx="838200" cy="400050"/>
          </a:xfrm>
          <a:prstGeom prst="rect">
            <a:avLst/>
          </a:prstGeom>
          <a:noFill/>
          <a:ln w="9525">
            <a:noFill/>
            <a:miter lim="800000"/>
            <a:headEnd/>
            <a:tailEnd/>
          </a:ln>
        </p:spPr>
        <p:txBody>
          <a:bodyPr>
            <a:spAutoFit/>
          </a:bodyPr>
          <a:lstStyle/>
          <a:p>
            <a:r>
              <a:rPr lang="en-US" sz="2000">
                <a:solidFill>
                  <a:srgbClr val="FFFFCC"/>
                </a:solidFill>
              </a:rPr>
              <a:t>6.3</a:t>
            </a:r>
          </a:p>
        </p:txBody>
      </p:sp>
      <p:sp>
        <p:nvSpPr>
          <p:cNvPr id="6" name="TextBox 5"/>
          <p:cNvSpPr txBox="1">
            <a:spLocks noChangeArrowheads="1"/>
          </p:cNvSpPr>
          <p:nvPr/>
        </p:nvSpPr>
        <p:spPr bwMode="auto">
          <a:xfrm>
            <a:off x="1143000" y="3505200"/>
            <a:ext cx="838200" cy="400050"/>
          </a:xfrm>
          <a:prstGeom prst="rect">
            <a:avLst/>
          </a:prstGeom>
          <a:noFill/>
          <a:ln w="9525">
            <a:noFill/>
            <a:miter lim="800000"/>
            <a:headEnd/>
            <a:tailEnd/>
          </a:ln>
        </p:spPr>
        <p:txBody>
          <a:bodyPr>
            <a:spAutoFit/>
          </a:bodyPr>
          <a:lstStyle/>
          <a:p>
            <a:r>
              <a:rPr lang="en-US" sz="2000">
                <a:solidFill>
                  <a:srgbClr val="FFFFCC"/>
                </a:solidFill>
              </a:rPr>
              <a:t>4.7</a:t>
            </a:r>
          </a:p>
        </p:txBody>
      </p:sp>
      <p:sp>
        <p:nvSpPr>
          <p:cNvPr id="7" name="TextBox 6"/>
          <p:cNvSpPr txBox="1">
            <a:spLocks noChangeArrowheads="1"/>
          </p:cNvSpPr>
          <p:nvPr/>
        </p:nvSpPr>
        <p:spPr bwMode="auto">
          <a:xfrm>
            <a:off x="1066800" y="3886200"/>
            <a:ext cx="838200" cy="400050"/>
          </a:xfrm>
          <a:prstGeom prst="rect">
            <a:avLst/>
          </a:prstGeom>
          <a:noFill/>
          <a:ln w="9525">
            <a:noFill/>
            <a:miter lim="800000"/>
            <a:headEnd/>
            <a:tailEnd/>
          </a:ln>
        </p:spPr>
        <p:txBody>
          <a:bodyPr>
            <a:spAutoFit/>
          </a:bodyPr>
          <a:lstStyle/>
          <a:p>
            <a:r>
              <a:rPr lang="en-US" sz="2000">
                <a:solidFill>
                  <a:srgbClr val="FFFFCC"/>
                </a:solidFill>
              </a:rPr>
              <a:t>1.6</a:t>
            </a:r>
          </a:p>
        </p:txBody>
      </p:sp>
      <p:sp>
        <p:nvSpPr>
          <p:cNvPr id="8"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T502.05           iteenchallenge.org               01 - 2012</a:t>
            </a:r>
            <a:endParaRPr lang="en-US" dirty="0">
              <a:solidFill>
                <a:schemeClr val="bg1"/>
              </a:solidFill>
            </a:endParaRPr>
          </a:p>
        </p:txBody>
      </p:sp>
      <p:sp>
        <p:nvSpPr>
          <p:cNvPr id="9"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10</a:t>
            </a:fld>
            <a:endParaRPr lang="en-US" dirty="0">
              <a:solidFill>
                <a:srgbClr val="0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additive="base">
                                        <p:cTn id="1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anim calcmode="lin" valueType="num">
                                      <p:cBhvr additive="base">
                                        <p:cTn id="19"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xEl>
                                              <p:pRg st="0" end="0"/>
                                            </p:txEl>
                                          </p:spTgt>
                                        </p:tgtEl>
                                        <p:attrNameLst>
                                          <p:attrName>style.visibility</p:attrName>
                                        </p:attrNameLst>
                                      </p:cBhvr>
                                      <p:to>
                                        <p:strVal val="visible"/>
                                      </p:to>
                                    </p:set>
                                    <p:anim calcmode="lin" valueType="num">
                                      <p:cBhvr additive="base">
                                        <p:cTn id="25"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P spid="5" grpId="0" build="allAtOnce"/>
      <p:bldP spid="6" grpId="0" build="allAtOnce"/>
      <p:bldP spid="7" grpId="0" build="allAtOnce"/>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Title 7"/>
          <p:cNvSpPr>
            <a:spLocks noGrp="1"/>
          </p:cNvSpPr>
          <p:nvPr>
            <p:ph type="title"/>
          </p:nvPr>
        </p:nvSpPr>
        <p:spPr/>
        <p:txBody>
          <a:bodyPr/>
          <a:lstStyle/>
          <a:p>
            <a:r>
              <a:rPr lang="en-US" sz="3600" smtClean="0">
                <a:solidFill>
                  <a:srgbClr val="FFFFCC"/>
                </a:solidFill>
              </a:rPr>
              <a:t>The Ultimate Purpose of Leadership</a:t>
            </a:r>
            <a:r>
              <a:rPr lang="en-US" smtClean="0">
                <a:solidFill>
                  <a:srgbClr val="FFFFCC"/>
                </a:solidFill>
              </a:rPr>
              <a:t/>
            </a:r>
            <a:br>
              <a:rPr lang="en-US" smtClean="0">
                <a:solidFill>
                  <a:srgbClr val="FFFFCC"/>
                </a:solidFill>
              </a:rPr>
            </a:br>
            <a:r>
              <a:rPr lang="en-US" sz="2000" smtClean="0">
                <a:solidFill>
                  <a:srgbClr val="FFFFCC"/>
                </a:solidFill>
              </a:rPr>
              <a:t>Fulfilling the Great Commission as a Leader</a:t>
            </a:r>
            <a:endParaRPr lang="en-US" sz="3600" smtClean="0">
              <a:solidFill>
                <a:srgbClr val="FFFFCC"/>
              </a:solidFill>
            </a:endParaRPr>
          </a:p>
        </p:txBody>
      </p:sp>
      <p:sp>
        <p:nvSpPr>
          <p:cNvPr id="138243" name="Content Placeholder 8"/>
          <p:cNvSpPr>
            <a:spLocks noGrp="1"/>
          </p:cNvSpPr>
          <p:nvPr>
            <p:ph idx="1"/>
          </p:nvPr>
        </p:nvSpPr>
        <p:spPr>
          <a:xfrm>
            <a:off x="685800" y="2133600"/>
            <a:ext cx="7772400" cy="3962400"/>
          </a:xfrm>
        </p:spPr>
        <p:txBody>
          <a:bodyPr/>
          <a:lstStyle/>
          <a:p>
            <a:r>
              <a:rPr lang="en-US" sz="2000" b="1" smtClean="0">
                <a:solidFill>
                  <a:schemeClr val="bg1"/>
                </a:solidFill>
              </a:rPr>
              <a:t>Reality #3 – How we ____ the world determines how we feel about the world (our motivation) and how we respond to its needs (our action).</a:t>
            </a:r>
          </a:p>
          <a:p>
            <a:endParaRPr lang="en-US" sz="2000" b="1" smtClean="0">
              <a:solidFill>
                <a:schemeClr val="bg1"/>
              </a:solidFill>
            </a:endParaRPr>
          </a:p>
          <a:p>
            <a:r>
              <a:rPr lang="en-US" sz="2000" i="1" smtClean="0">
                <a:solidFill>
                  <a:srgbClr val="FFFF99"/>
                </a:solidFill>
              </a:rPr>
              <a:t>"When Jesus landed and saw a large crowd, He had compassion on them …" (Mark 6:34)</a:t>
            </a:r>
          </a:p>
          <a:p>
            <a:endParaRPr lang="en-US" sz="2000" i="1" smtClean="0">
              <a:solidFill>
                <a:srgbClr val="FFFF99"/>
              </a:solidFill>
            </a:endParaRPr>
          </a:p>
          <a:p>
            <a:r>
              <a:rPr lang="en-US" sz="2000" b="1" smtClean="0">
                <a:solidFill>
                  <a:schemeClr val="bg1"/>
                </a:solidFill>
              </a:rPr>
              <a:t>QUESTION: How does God see the people of the world?</a:t>
            </a:r>
            <a:endParaRPr lang="en-US" sz="2000" smtClean="0">
              <a:solidFill>
                <a:schemeClr val="bg1"/>
              </a:solidFill>
            </a:endParaRPr>
          </a:p>
        </p:txBody>
      </p:sp>
      <p:sp>
        <p:nvSpPr>
          <p:cNvPr id="4" name="TextBox 3"/>
          <p:cNvSpPr txBox="1">
            <a:spLocks noChangeArrowheads="1"/>
          </p:cNvSpPr>
          <p:nvPr/>
        </p:nvSpPr>
        <p:spPr bwMode="auto">
          <a:xfrm>
            <a:off x="3505200" y="2057400"/>
            <a:ext cx="838200" cy="400050"/>
          </a:xfrm>
          <a:prstGeom prst="rect">
            <a:avLst/>
          </a:prstGeom>
          <a:noFill/>
          <a:ln w="9525">
            <a:noFill/>
            <a:miter lim="800000"/>
            <a:headEnd/>
            <a:tailEnd/>
          </a:ln>
        </p:spPr>
        <p:txBody>
          <a:bodyPr>
            <a:spAutoFit/>
          </a:bodyPr>
          <a:lstStyle/>
          <a:p>
            <a:r>
              <a:rPr lang="en-US" sz="2000">
                <a:solidFill>
                  <a:srgbClr val="FFFFCC"/>
                </a:solidFill>
              </a:rPr>
              <a:t>see</a:t>
            </a:r>
          </a:p>
        </p:txBody>
      </p:sp>
      <p:sp>
        <p:nvSpPr>
          <p:cNvPr id="5"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T502.05           iteenchallenge.org               01 - 2012</a:t>
            </a:r>
            <a:endParaRPr lang="en-US" dirty="0">
              <a:solidFill>
                <a:schemeClr val="bg1"/>
              </a:solidFill>
            </a:endParaRPr>
          </a:p>
        </p:txBody>
      </p:sp>
      <p:sp>
        <p:nvSpPr>
          <p:cNvPr id="6"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11</a:t>
            </a:fld>
            <a:endParaRPr lang="en-US" dirty="0">
              <a:solidFill>
                <a:srgbClr val="0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Title 7"/>
          <p:cNvSpPr>
            <a:spLocks noGrp="1"/>
          </p:cNvSpPr>
          <p:nvPr>
            <p:ph type="title"/>
          </p:nvPr>
        </p:nvSpPr>
        <p:spPr/>
        <p:txBody>
          <a:bodyPr/>
          <a:lstStyle/>
          <a:p>
            <a:r>
              <a:rPr lang="en-US" sz="3600" smtClean="0">
                <a:solidFill>
                  <a:srgbClr val="FFFFCC"/>
                </a:solidFill>
              </a:rPr>
              <a:t>The Ultimate Purpose of Leadership</a:t>
            </a:r>
            <a:r>
              <a:rPr lang="en-US" smtClean="0">
                <a:solidFill>
                  <a:srgbClr val="FFFFCC"/>
                </a:solidFill>
              </a:rPr>
              <a:t/>
            </a:r>
            <a:br>
              <a:rPr lang="en-US" smtClean="0">
                <a:solidFill>
                  <a:srgbClr val="FFFFCC"/>
                </a:solidFill>
              </a:rPr>
            </a:br>
            <a:r>
              <a:rPr lang="en-US" sz="2000" smtClean="0">
                <a:solidFill>
                  <a:srgbClr val="FFFFCC"/>
                </a:solidFill>
              </a:rPr>
              <a:t>Fulfilling the Great Commission as a Leader</a:t>
            </a:r>
            <a:endParaRPr lang="en-US" sz="3600" smtClean="0">
              <a:solidFill>
                <a:srgbClr val="FFFFCC"/>
              </a:solidFill>
            </a:endParaRPr>
          </a:p>
        </p:txBody>
      </p:sp>
      <p:sp>
        <p:nvSpPr>
          <p:cNvPr id="139267" name="Content Placeholder 8"/>
          <p:cNvSpPr>
            <a:spLocks noGrp="1"/>
          </p:cNvSpPr>
          <p:nvPr>
            <p:ph idx="1"/>
          </p:nvPr>
        </p:nvSpPr>
        <p:spPr>
          <a:xfrm>
            <a:off x="685800" y="2133600"/>
            <a:ext cx="7772400" cy="3962400"/>
          </a:xfrm>
        </p:spPr>
        <p:txBody>
          <a:bodyPr/>
          <a:lstStyle/>
          <a:p>
            <a:pPr>
              <a:buFontTx/>
              <a:buNone/>
            </a:pPr>
            <a:r>
              <a:rPr lang="en-US" sz="2000" b="1" smtClean="0">
                <a:solidFill>
                  <a:schemeClr val="bg1"/>
                </a:solidFill>
              </a:rPr>
              <a:t>Perspective #1 – Peoples (Ethnos)</a:t>
            </a:r>
          </a:p>
          <a:p>
            <a:pPr lvl="1"/>
            <a:r>
              <a:rPr lang="en-US" sz="1600" i="1" smtClean="0">
                <a:solidFill>
                  <a:srgbClr val="FFFF99"/>
                </a:solidFill>
              </a:rPr>
              <a:t>"Therefore go and make disciples of all nations …" (Matthew 28:19)</a:t>
            </a:r>
          </a:p>
          <a:p>
            <a:pPr>
              <a:buFontTx/>
              <a:buAutoNum type="arabicPeriod"/>
            </a:pPr>
            <a:r>
              <a:rPr lang="en-US" sz="1800" smtClean="0">
                <a:solidFill>
                  <a:schemeClr val="bg1"/>
                </a:solidFill>
              </a:rPr>
              <a:t>The historical perspective focused on __________.</a:t>
            </a:r>
          </a:p>
          <a:p>
            <a:pPr>
              <a:buFontTx/>
              <a:buAutoNum type="arabicPeriod"/>
            </a:pPr>
            <a:r>
              <a:rPr lang="en-US" sz="1800" smtClean="0">
                <a:solidFill>
                  <a:schemeClr val="bg1"/>
                </a:solidFill>
              </a:rPr>
              <a:t>A more accurate perspective focuses on ________ or ethnic groups.</a:t>
            </a:r>
          </a:p>
          <a:p>
            <a:pPr>
              <a:buFontTx/>
              <a:buNone/>
            </a:pPr>
            <a:endParaRPr lang="en-US" sz="2000" b="1" smtClean="0">
              <a:solidFill>
                <a:schemeClr val="bg1"/>
              </a:solidFill>
            </a:endParaRPr>
          </a:p>
          <a:p>
            <a:pPr>
              <a:buFontTx/>
              <a:buNone/>
            </a:pPr>
            <a:r>
              <a:rPr lang="en-US" sz="2000" b="1" smtClean="0">
                <a:solidFill>
                  <a:schemeClr val="bg1"/>
                </a:solidFill>
              </a:rPr>
              <a:t>Perspective #2 – Reached or Unreached</a:t>
            </a:r>
          </a:p>
          <a:p>
            <a:pPr lvl="1"/>
            <a:r>
              <a:rPr lang="en-US" sz="1600" i="1" smtClean="0">
                <a:solidFill>
                  <a:srgbClr val="FFFF99"/>
                </a:solidFill>
              </a:rPr>
              <a:t>"Therefore go and make disciples of all nations …" (Matthew 28:19)</a:t>
            </a:r>
          </a:p>
          <a:p>
            <a:pPr>
              <a:buFontTx/>
              <a:buAutoNum type="arabicPeriod"/>
            </a:pPr>
            <a:r>
              <a:rPr lang="en-US" sz="1800" smtClean="0">
                <a:solidFill>
                  <a:schemeClr val="bg1"/>
                </a:solidFill>
              </a:rPr>
              <a:t>Some measure ___________ ("saved" or "lost"). This is God’s part.</a:t>
            </a:r>
          </a:p>
          <a:p>
            <a:pPr>
              <a:buFontTx/>
              <a:buAutoNum type="arabicPeriod"/>
            </a:pPr>
            <a:r>
              <a:rPr lang="en-US" sz="1800" smtClean="0">
                <a:solidFill>
                  <a:schemeClr val="bg1"/>
                </a:solidFill>
              </a:rPr>
              <a:t>Some measure ___________ ("reached" or "unreached"). This is our part.</a:t>
            </a:r>
          </a:p>
          <a:p>
            <a:pPr lvl="1"/>
            <a:r>
              <a:rPr lang="en-US" sz="1600" i="1" smtClean="0">
                <a:solidFill>
                  <a:srgbClr val="FFFF99"/>
                </a:solidFill>
              </a:rPr>
              <a:t>"It has always been my ambition to preach the gospel where Christ was not known…“ </a:t>
            </a:r>
            <a:r>
              <a:rPr lang="en-US" sz="1600" smtClean="0">
                <a:solidFill>
                  <a:srgbClr val="FFFF99"/>
                </a:solidFill>
              </a:rPr>
              <a:t>(Romans 15:20)</a:t>
            </a:r>
          </a:p>
        </p:txBody>
      </p:sp>
      <p:sp>
        <p:nvSpPr>
          <p:cNvPr id="4" name="TextBox 3"/>
          <p:cNvSpPr txBox="1">
            <a:spLocks noChangeArrowheads="1"/>
          </p:cNvSpPr>
          <p:nvPr/>
        </p:nvSpPr>
        <p:spPr bwMode="auto">
          <a:xfrm>
            <a:off x="5029200" y="2743200"/>
            <a:ext cx="1143000" cy="369888"/>
          </a:xfrm>
          <a:prstGeom prst="rect">
            <a:avLst/>
          </a:prstGeom>
          <a:noFill/>
          <a:ln w="9525">
            <a:noFill/>
            <a:miter lim="800000"/>
            <a:headEnd/>
            <a:tailEnd/>
          </a:ln>
        </p:spPr>
        <p:txBody>
          <a:bodyPr>
            <a:spAutoFit/>
          </a:bodyPr>
          <a:lstStyle/>
          <a:p>
            <a:r>
              <a:rPr lang="en-US" sz="1800">
                <a:solidFill>
                  <a:srgbClr val="FFFFCC"/>
                </a:solidFill>
              </a:rPr>
              <a:t>countries</a:t>
            </a:r>
          </a:p>
        </p:txBody>
      </p:sp>
      <p:sp>
        <p:nvSpPr>
          <p:cNvPr id="5" name="TextBox 4"/>
          <p:cNvSpPr txBox="1">
            <a:spLocks noChangeArrowheads="1"/>
          </p:cNvSpPr>
          <p:nvPr/>
        </p:nvSpPr>
        <p:spPr bwMode="auto">
          <a:xfrm>
            <a:off x="5410200" y="3048000"/>
            <a:ext cx="1066800" cy="369888"/>
          </a:xfrm>
          <a:prstGeom prst="rect">
            <a:avLst/>
          </a:prstGeom>
          <a:noFill/>
          <a:ln w="9525">
            <a:noFill/>
            <a:miter lim="800000"/>
            <a:headEnd/>
            <a:tailEnd/>
          </a:ln>
        </p:spPr>
        <p:txBody>
          <a:bodyPr>
            <a:spAutoFit/>
          </a:bodyPr>
          <a:lstStyle/>
          <a:p>
            <a:r>
              <a:rPr lang="en-US" sz="1800">
                <a:solidFill>
                  <a:srgbClr val="FFFFCC"/>
                </a:solidFill>
              </a:rPr>
              <a:t>peoples</a:t>
            </a:r>
          </a:p>
        </p:txBody>
      </p:sp>
      <p:sp>
        <p:nvSpPr>
          <p:cNvPr id="6" name="TextBox 5"/>
          <p:cNvSpPr txBox="1">
            <a:spLocks noChangeArrowheads="1"/>
          </p:cNvSpPr>
          <p:nvPr/>
        </p:nvSpPr>
        <p:spPr bwMode="auto">
          <a:xfrm>
            <a:off x="2819400" y="4419600"/>
            <a:ext cx="1295400" cy="369888"/>
          </a:xfrm>
          <a:prstGeom prst="rect">
            <a:avLst/>
          </a:prstGeom>
          <a:noFill/>
          <a:ln w="9525">
            <a:noFill/>
            <a:miter lim="800000"/>
            <a:headEnd/>
            <a:tailEnd/>
          </a:ln>
        </p:spPr>
        <p:txBody>
          <a:bodyPr>
            <a:spAutoFit/>
          </a:bodyPr>
          <a:lstStyle/>
          <a:p>
            <a:r>
              <a:rPr lang="en-US" sz="1800">
                <a:solidFill>
                  <a:srgbClr val="FFFFCC"/>
                </a:solidFill>
              </a:rPr>
              <a:t>response</a:t>
            </a:r>
          </a:p>
        </p:txBody>
      </p:sp>
      <p:sp>
        <p:nvSpPr>
          <p:cNvPr id="7" name="TextBox 6"/>
          <p:cNvSpPr txBox="1">
            <a:spLocks noChangeArrowheads="1"/>
          </p:cNvSpPr>
          <p:nvPr/>
        </p:nvSpPr>
        <p:spPr bwMode="auto">
          <a:xfrm>
            <a:off x="2819400" y="4800600"/>
            <a:ext cx="1524000" cy="369888"/>
          </a:xfrm>
          <a:prstGeom prst="rect">
            <a:avLst/>
          </a:prstGeom>
          <a:noFill/>
          <a:ln w="9525">
            <a:noFill/>
            <a:miter lim="800000"/>
            <a:headEnd/>
            <a:tailEnd/>
          </a:ln>
        </p:spPr>
        <p:txBody>
          <a:bodyPr>
            <a:spAutoFit/>
          </a:bodyPr>
          <a:lstStyle/>
          <a:p>
            <a:r>
              <a:rPr lang="en-US" sz="1800">
                <a:solidFill>
                  <a:srgbClr val="FFFFCC"/>
                </a:solidFill>
              </a:rPr>
              <a:t>accessibility</a:t>
            </a:r>
          </a:p>
        </p:txBody>
      </p:sp>
      <p:sp>
        <p:nvSpPr>
          <p:cNvPr id="8"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T502.05           iteenchallenge.org               01 - 2012</a:t>
            </a:r>
            <a:endParaRPr lang="en-US" dirty="0">
              <a:solidFill>
                <a:schemeClr val="bg1"/>
              </a:solidFill>
            </a:endParaRPr>
          </a:p>
        </p:txBody>
      </p:sp>
      <p:sp>
        <p:nvSpPr>
          <p:cNvPr id="9"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12</a:t>
            </a:fld>
            <a:endParaRPr lang="en-US" dirty="0">
              <a:solidFill>
                <a:srgbClr val="0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additive="base">
                                        <p:cTn id="1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anim calcmode="lin" valueType="num">
                                      <p:cBhvr additive="base">
                                        <p:cTn id="19"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xEl>
                                              <p:pRg st="0" end="0"/>
                                            </p:txEl>
                                          </p:spTgt>
                                        </p:tgtEl>
                                        <p:attrNameLst>
                                          <p:attrName>style.visibility</p:attrName>
                                        </p:attrNameLst>
                                      </p:cBhvr>
                                      <p:to>
                                        <p:strVal val="visible"/>
                                      </p:to>
                                    </p:set>
                                    <p:anim calcmode="lin" valueType="num">
                                      <p:cBhvr additive="base">
                                        <p:cTn id="25"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P spid="5" grpId="0" build="allAtOnce"/>
      <p:bldP spid="6" grpId="0" build="allAtOnce"/>
      <p:bldP spid="7" grpId="0" build="allAtOnce"/>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Title 7"/>
          <p:cNvSpPr>
            <a:spLocks noGrp="1"/>
          </p:cNvSpPr>
          <p:nvPr>
            <p:ph type="title"/>
          </p:nvPr>
        </p:nvSpPr>
        <p:spPr/>
        <p:txBody>
          <a:bodyPr/>
          <a:lstStyle/>
          <a:p>
            <a:r>
              <a:rPr lang="en-US" sz="3600" smtClean="0">
                <a:solidFill>
                  <a:srgbClr val="FFFFCC"/>
                </a:solidFill>
              </a:rPr>
              <a:t>The Ultimate Purpose of Leadership</a:t>
            </a:r>
            <a:r>
              <a:rPr lang="en-US" smtClean="0">
                <a:solidFill>
                  <a:srgbClr val="FFFFCC"/>
                </a:solidFill>
              </a:rPr>
              <a:t/>
            </a:r>
            <a:br>
              <a:rPr lang="en-US" smtClean="0">
                <a:solidFill>
                  <a:srgbClr val="FFFFCC"/>
                </a:solidFill>
              </a:rPr>
            </a:br>
            <a:r>
              <a:rPr lang="en-US" sz="2000" smtClean="0">
                <a:solidFill>
                  <a:srgbClr val="FFFFCC"/>
                </a:solidFill>
              </a:rPr>
              <a:t>Fulfilling the Great Commission as a Leader</a:t>
            </a:r>
            <a:endParaRPr lang="en-US" sz="3600" smtClean="0">
              <a:solidFill>
                <a:srgbClr val="FFFFCC"/>
              </a:solidFill>
            </a:endParaRPr>
          </a:p>
        </p:txBody>
      </p:sp>
      <p:sp>
        <p:nvSpPr>
          <p:cNvPr id="140291" name="Content Placeholder 8"/>
          <p:cNvSpPr>
            <a:spLocks noGrp="1"/>
          </p:cNvSpPr>
          <p:nvPr>
            <p:ph idx="1"/>
          </p:nvPr>
        </p:nvSpPr>
        <p:spPr>
          <a:xfrm>
            <a:off x="685800" y="2895600"/>
            <a:ext cx="7772400" cy="1066800"/>
          </a:xfrm>
          <a:ln>
            <a:solidFill>
              <a:schemeClr val="accent1"/>
            </a:solidFill>
          </a:ln>
        </p:spPr>
        <p:txBody>
          <a:bodyPr/>
          <a:lstStyle/>
          <a:p>
            <a:r>
              <a:rPr lang="en-US" sz="2000" smtClean="0">
                <a:solidFill>
                  <a:schemeClr val="bg1"/>
                </a:solidFill>
              </a:rPr>
              <a:t>"Although all people equally need the Gospel, the Gospel is not equally accessible to all people.“</a:t>
            </a:r>
          </a:p>
          <a:p>
            <a:pPr algn="r">
              <a:buFontTx/>
              <a:buNone/>
            </a:pPr>
            <a:r>
              <a:rPr lang="en-US" sz="1400" smtClean="0">
                <a:solidFill>
                  <a:schemeClr val="bg1"/>
                </a:solidFill>
              </a:rPr>
              <a:t>Dr. Larry D. Reesor</a:t>
            </a:r>
            <a:endParaRPr lang="en-US" sz="2000" smtClean="0">
              <a:solidFill>
                <a:schemeClr val="bg1"/>
              </a:solidFill>
            </a:endParaRPr>
          </a:p>
        </p:txBody>
      </p:sp>
      <p:sp>
        <p:nvSpPr>
          <p:cNvPr id="4"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T502.05           iteenchallenge.org               01 - 2012</a:t>
            </a:r>
            <a:endParaRPr lang="en-US" dirty="0">
              <a:solidFill>
                <a:schemeClr val="bg1"/>
              </a:solidFill>
            </a:endParaRPr>
          </a:p>
        </p:txBody>
      </p:sp>
      <p:sp>
        <p:nvSpPr>
          <p:cNvPr id="5"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13</a:t>
            </a:fld>
            <a:endParaRPr lang="en-US" dirty="0">
              <a:solidFill>
                <a:srgbClr val="000000"/>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Title 7"/>
          <p:cNvSpPr>
            <a:spLocks noGrp="1"/>
          </p:cNvSpPr>
          <p:nvPr>
            <p:ph type="title"/>
          </p:nvPr>
        </p:nvSpPr>
        <p:spPr/>
        <p:txBody>
          <a:bodyPr/>
          <a:lstStyle/>
          <a:p>
            <a:r>
              <a:rPr lang="en-US" sz="3600" smtClean="0">
                <a:solidFill>
                  <a:srgbClr val="FFFFCC"/>
                </a:solidFill>
              </a:rPr>
              <a:t>The Ultimate Purpose of Leadership</a:t>
            </a:r>
            <a:r>
              <a:rPr lang="en-US" smtClean="0">
                <a:solidFill>
                  <a:srgbClr val="FFFFCC"/>
                </a:solidFill>
              </a:rPr>
              <a:t/>
            </a:r>
            <a:br>
              <a:rPr lang="en-US" smtClean="0">
                <a:solidFill>
                  <a:srgbClr val="FFFFCC"/>
                </a:solidFill>
              </a:rPr>
            </a:br>
            <a:r>
              <a:rPr lang="en-US" sz="2000" smtClean="0">
                <a:solidFill>
                  <a:srgbClr val="FFFFCC"/>
                </a:solidFill>
              </a:rPr>
              <a:t>Fulfilling the Great Commission as a Leader</a:t>
            </a:r>
            <a:endParaRPr lang="en-US" sz="3600" smtClean="0">
              <a:solidFill>
                <a:srgbClr val="FFFFCC"/>
              </a:solidFill>
            </a:endParaRPr>
          </a:p>
        </p:txBody>
      </p:sp>
      <p:sp>
        <p:nvSpPr>
          <p:cNvPr id="141315" name="Content Placeholder 8"/>
          <p:cNvSpPr>
            <a:spLocks noGrp="1"/>
          </p:cNvSpPr>
          <p:nvPr>
            <p:ph idx="1"/>
          </p:nvPr>
        </p:nvSpPr>
        <p:spPr>
          <a:xfrm>
            <a:off x="685800" y="2133600"/>
            <a:ext cx="7772400" cy="3962400"/>
          </a:xfrm>
        </p:spPr>
        <p:txBody>
          <a:bodyPr/>
          <a:lstStyle/>
          <a:p>
            <a:pPr>
              <a:buFontTx/>
              <a:buNone/>
            </a:pPr>
            <a:r>
              <a:rPr lang="en-US" sz="2000" b="1" smtClean="0">
                <a:solidFill>
                  <a:schemeClr val="bg1"/>
                </a:solidFill>
              </a:rPr>
              <a:t>Perspective #3 – Potential Worshippers</a:t>
            </a:r>
          </a:p>
          <a:p>
            <a:pPr>
              <a:buFontTx/>
              <a:buNone/>
            </a:pPr>
            <a:endParaRPr lang="en-US" sz="2000" b="1" smtClean="0">
              <a:solidFill>
                <a:schemeClr val="bg1"/>
              </a:solidFill>
            </a:endParaRPr>
          </a:p>
          <a:p>
            <a:pPr>
              <a:buFontTx/>
              <a:buAutoNum type="arabicPeriod"/>
            </a:pPr>
            <a:r>
              <a:rPr lang="en-US" sz="2000" smtClean="0">
                <a:solidFill>
                  <a:schemeClr val="bg1"/>
                </a:solidFill>
              </a:rPr>
              <a:t>______________ Worshippers</a:t>
            </a:r>
          </a:p>
          <a:p>
            <a:r>
              <a:rPr lang="en-US" sz="2000" i="1" smtClean="0">
                <a:solidFill>
                  <a:srgbClr val="FFFF99"/>
                </a:solidFill>
              </a:rPr>
              <a:t>"At the name of Jesus every knee will bow, in heaven, on earth and under the earth, and every tongue confess that Jesus Christ is Lord, to the glory of God the Father.“ </a:t>
            </a:r>
            <a:r>
              <a:rPr lang="en-US" sz="2000" smtClean="0">
                <a:solidFill>
                  <a:srgbClr val="FFFF99"/>
                </a:solidFill>
              </a:rPr>
              <a:t>(Philippians 2:10-11)</a:t>
            </a:r>
          </a:p>
          <a:p>
            <a:endParaRPr lang="en-US" sz="2000" smtClean="0">
              <a:solidFill>
                <a:srgbClr val="FFFF99"/>
              </a:solidFill>
            </a:endParaRPr>
          </a:p>
          <a:p>
            <a:pPr>
              <a:buFontTx/>
              <a:buAutoNum type="arabicPeriod" startAt="2"/>
            </a:pPr>
            <a:r>
              <a:rPr lang="en-US" sz="2000" smtClean="0">
                <a:solidFill>
                  <a:schemeClr val="bg1"/>
                </a:solidFill>
              </a:rPr>
              <a:t>__________ Worshippers</a:t>
            </a:r>
          </a:p>
          <a:p>
            <a:r>
              <a:rPr lang="en-US" sz="2000" i="1" smtClean="0">
                <a:solidFill>
                  <a:srgbClr val="FFFF99"/>
                </a:solidFill>
              </a:rPr>
              <a:t>"After these things I looked, and behold, a great multitude, which no one could count from every nation and all tribes and peoples and tongues, standing before the throne and before the Lamb, clothed in white robes and palm branches were in their hands …“ </a:t>
            </a:r>
            <a:r>
              <a:rPr lang="en-US" sz="2000" smtClean="0">
                <a:solidFill>
                  <a:srgbClr val="FFFF99"/>
                </a:solidFill>
              </a:rPr>
              <a:t>(Revelation 7:9)</a:t>
            </a:r>
          </a:p>
        </p:txBody>
      </p:sp>
      <p:sp>
        <p:nvSpPr>
          <p:cNvPr id="4" name="TextBox 3"/>
          <p:cNvSpPr txBox="1">
            <a:spLocks noChangeArrowheads="1"/>
          </p:cNvSpPr>
          <p:nvPr/>
        </p:nvSpPr>
        <p:spPr bwMode="auto">
          <a:xfrm>
            <a:off x="1219200" y="2819400"/>
            <a:ext cx="1600200" cy="400050"/>
          </a:xfrm>
          <a:prstGeom prst="rect">
            <a:avLst/>
          </a:prstGeom>
          <a:noFill/>
          <a:ln w="9525">
            <a:noFill/>
            <a:miter lim="800000"/>
            <a:headEnd/>
            <a:tailEnd/>
          </a:ln>
        </p:spPr>
        <p:txBody>
          <a:bodyPr>
            <a:spAutoFit/>
          </a:bodyPr>
          <a:lstStyle/>
          <a:p>
            <a:r>
              <a:rPr lang="en-US" sz="2000">
                <a:solidFill>
                  <a:srgbClr val="FFFFCC"/>
                </a:solidFill>
              </a:rPr>
              <a:t>Involuntary</a:t>
            </a:r>
          </a:p>
        </p:txBody>
      </p:sp>
      <p:sp>
        <p:nvSpPr>
          <p:cNvPr id="5" name="TextBox 4"/>
          <p:cNvSpPr txBox="1">
            <a:spLocks noChangeArrowheads="1"/>
          </p:cNvSpPr>
          <p:nvPr/>
        </p:nvSpPr>
        <p:spPr bwMode="auto">
          <a:xfrm>
            <a:off x="1219200" y="4572000"/>
            <a:ext cx="1295400" cy="400050"/>
          </a:xfrm>
          <a:prstGeom prst="rect">
            <a:avLst/>
          </a:prstGeom>
          <a:noFill/>
          <a:ln w="9525">
            <a:noFill/>
            <a:miter lim="800000"/>
            <a:headEnd/>
            <a:tailEnd/>
          </a:ln>
        </p:spPr>
        <p:txBody>
          <a:bodyPr>
            <a:spAutoFit/>
          </a:bodyPr>
          <a:lstStyle/>
          <a:p>
            <a:r>
              <a:rPr lang="en-US" sz="2000">
                <a:solidFill>
                  <a:srgbClr val="FFFFCC"/>
                </a:solidFill>
              </a:rPr>
              <a:t>Voluntary</a:t>
            </a:r>
          </a:p>
        </p:txBody>
      </p:sp>
      <p:sp>
        <p:nvSpPr>
          <p:cNvPr id="6"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T502.05           iteenchallenge.org               01 - 2012</a:t>
            </a:r>
            <a:endParaRPr lang="en-US" dirty="0">
              <a:solidFill>
                <a:schemeClr val="bg1"/>
              </a:solidFill>
            </a:endParaRPr>
          </a:p>
        </p:txBody>
      </p:sp>
      <p:sp>
        <p:nvSpPr>
          <p:cNvPr id="7"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14</a:t>
            </a:fld>
            <a:endParaRPr lang="en-US" dirty="0">
              <a:solidFill>
                <a:srgbClr val="0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additive="base">
                                        <p:cTn id="1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P spid="5" grpId="0" build="allAtOnce"/>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Title 7"/>
          <p:cNvSpPr>
            <a:spLocks noGrp="1"/>
          </p:cNvSpPr>
          <p:nvPr>
            <p:ph type="title"/>
          </p:nvPr>
        </p:nvSpPr>
        <p:spPr/>
        <p:txBody>
          <a:bodyPr/>
          <a:lstStyle/>
          <a:p>
            <a:r>
              <a:rPr lang="en-US" sz="3600" smtClean="0">
                <a:solidFill>
                  <a:srgbClr val="FFFFCC"/>
                </a:solidFill>
              </a:rPr>
              <a:t>The Ultimate Purpose of Leadership</a:t>
            </a:r>
            <a:r>
              <a:rPr lang="en-US" smtClean="0">
                <a:solidFill>
                  <a:srgbClr val="FFFFCC"/>
                </a:solidFill>
              </a:rPr>
              <a:t/>
            </a:r>
            <a:br>
              <a:rPr lang="en-US" smtClean="0">
                <a:solidFill>
                  <a:srgbClr val="FFFFCC"/>
                </a:solidFill>
              </a:rPr>
            </a:br>
            <a:r>
              <a:rPr lang="en-US" sz="2000" smtClean="0">
                <a:solidFill>
                  <a:srgbClr val="FFFFCC"/>
                </a:solidFill>
              </a:rPr>
              <a:t>Fulfilling the Great Commission as a Leader</a:t>
            </a:r>
            <a:endParaRPr lang="en-US" sz="3600" smtClean="0">
              <a:solidFill>
                <a:srgbClr val="FFFFCC"/>
              </a:solidFill>
            </a:endParaRPr>
          </a:p>
        </p:txBody>
      </p:sp>
      <p:sp>
        <p:nvSpPr>
          <p:cNvPr id="142339" name="Content Placeholder 8"/>
          <p:cNvSpPr>
            <a:spLocks noGrp="1"/>
          </p:cNvSpPr>
          <p:nvPr>
            <p:ph idx="1"/>
          </p:nvPr>
        </p:nvSpPr>
        <p:spPr>
          <a:xfrm>
            <a:off x="685800" y="2133600"/>
            <a:ext cx="7772400" cy="533400"/>
          </a:xfrm>
          <a:ln>
            <a:solidFill>
              <a:schemeClr val="accent1"/>
            </a:solidFill>
          </a:ln>
        </p:spPr>
        <p:txBody>
          <a:bodyPr/>
          <a:lstStyle/>
          <a:p>
            <a:pPr algn="ctr">
              <a:buFontTx/>
              <a:buNone/>
            </a:pPr>
            <a:r>
              <a:rPr lang="en-US" sz="2000" smtClean="0">
                <a:solidFill>
                  <a:schemeClr val="bg1"/>
                </a:solidFill>
              </a:rPr>
              <a:t>God wants all people to be </a:t>
            </a:r>
            <a:r>
              <a:rPr lang="en-US" sz="2000" i="1" smtClean="0">
                <a:solidFill>
                  <a:schemeClr val="bg1"/>
                </a:solidFill>
              </a:rPr>
              <a:t>VOLUNTARY worshippers!</a:t>
            </a:r>
            <a:endParaRPr lang="en-US" sz="2000" smtClean="0">
              <a:solidFill>
                <a:schemeClr val="bg1"/>
              </a:solidFill>
            </a:endParaRPr>
          </a:p>
        </p:txBody>
      </p:sp>
      <p:sp>
        <p:nvSpPr>
          <p:cNvPr id="4" name="Content Placeholder 8"/>
          <p:cNvSpPr txBox="1">
            <a:spLocks/>
          </p:cNvSpPr>
          <p:nvPr/>
        </p:nvSpPr>
        <p:spPr bwMode="auto">
          <a:xfrm>
            <a:off x="685800" y="2895600"/>
            <a:ext cx="7772400" cy="838200"/>
          </a:xfrm>
          <a:prstGeom prst="rect">
            <a:avLst/>
          </a:prstGeom>
          <a:noFill/>
          <a:ln w="9525">
            <a:solidFill>
              <a:schemeClr val="accent1"/>
            </a:solidFill>
            <a:miter lim="800000"/>
            <a:headEnd/>
            <a:tailEnd/>
          </a:ln>
        </p:spPr>
        <p:txBody>
          <a:bodyPr/>
          <a:lstStyle/>
          <a:p>
            <a:pPr marL="342900" indent="-342900" algn="ctr">
              <a:spcBef>
                <a:spcPct val="20000"/>
              </a:spcBef>
              <a:defRPr/>
            </a:pPr>
            <a:r>
              <a:rPr lang="en-US" sz="2000" b="1" dirty="0">
                <a:solidFill>
                  <a:schemeClr val="bg1"/>
                </a:solidFill>
              </a:rPr>
              <a:t>QUESTION:</a:t>
            </a:r>
          </a:p>
          <a:p>
            <a:pPr marL="342900" indent="-342900" algn="ctr">
              <a:spcBef>
                <a:spcPct val="20000"/>
              </a:spcBef>
              <a:defRPr/>
            </a:pPr>
            <a:r>
              <a:rPr lang="en-US" sz="2000" b="1" dirty="0">
                <a:solidFill>
                  <a:schemeClr val="bg1"/>
                </a:solidFill>
              </a:rPr>
              <a:t>What is your ministry doing right now to reach the unreached?</a:t>
            </a:r>
            <a:endParaRPr lang="en-US" sz="2000" kern="0" dirty="0">
              <a:solidFill>
                <a:schemeClr val="bg1"/>
              </a:solidFill>
              <a:latin typeface="+mn-lt"/>
              <a:ea typeface="+mn-ea"/>
            </a:endParaRPr>
          </a:p>
        </p:txBody>
      </p:sp>
      <p:sp>
        <p:nvSpPr>
          <p:cNvPr id="5"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T502.05           iteenchallenge.org               01 - 2012</a:t>
            </a:r>
            <a:endParaRPr lang="en-US" dirty="0">
              <a:solidFill>
                <a:schemeClr val="bg1"/>
              </a:solidFill>
            </a:endParaRPr>
          </a:p>
        </p:txBody>
      </p:sp>
      <p:sp>
        <p:nvSpPr>
          <p:cNvPr id="6"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15</a:t>
            </a:fld>
            <a:endParaRPr lang="en-US" dirty="0">
              <a:solidFill>
                <a:srgbClr val="000000"/>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Title 7"/>
          <p:cNvSpPr>
            <a:spLocks noGrp="1"/>
          </p:cNvSpPr>
          <p:nvPr>
            <p:ph type="title"/>
          </p:nvPr>
        </p:nvSpPr>
        <p:spPr/>
        <p:txBody>
          <a:bodyPr/>
          <a:lstStyle/>
          <a:p>
            <a:r>
              <a:rPr lang="en-US" sz="3600" smtClean="0">
                <a:solidFill>
                  <a:srgbClr val="FFFFCC"/>
                </a:solidFill>
              </a:rPr>
              <a:t>The Ultimate Purpose of Leadership</a:t>
            </a:r>
            <a:r>
              <a:rPr lang="en-US" smtClean="0">
                <a:solidFill>
                  <a:srgbClr val="FFFFCC"/>
                </a:solidFill>
              </a:rPr>
              <a:t/>
            </a:r>
            <a:br>
              <a:rPr lang="en-US" smtClean="0">
                <a:solidFill>
                  <a:srgbClr val="FFFFCC"/>
                </a:solidFill>
              </a:rPr>
            </a:br>
            <a:r>
              <a:rPr lang="en-US" sz="2000" smtClean="0">
                <a:solidFill>
                  <a:srgbClr val="FFFFCC"/>
                </a:solidFill>
              </a:rPr>
              <a:t>Fulfilling the Great Commission as a Leader</a:t>
            </a:r>
            <a:endParaRPr lang="en-US" sz="3600" smtClean="0">
              <a:solidFill>
                <a:srgbClr val="FFFFCC"/>
              </a:solidFill>
            </a:endParaRPr>
          </a:p>
        </p:txBody>
      </p:sp>
      <p:sp>
        <p:nvSpPr>
          <p:cNvPr id="143363" name="Content Placeholder 8"/>
          <p:cNvSpPr>
            <a:spLocks noGrp="1"/>
          </p:cNvSpPr>
          <p:nvPr>
            <p:ph idx="1"/>
          </p:nvPr>
        </p:nvSpPr>
        <p:spPr>
          <a:xfrm>
            <a:off x="685800" y="2133600"/>
            <a:ext cx="7772400" cy="1905000"/>
          </a:xfrm>
        </p:spPr>
        <p:txBody>
          <a:bodyPr/>
          <a:lstStyle/>
          <a:p>
            <a:pPr algn="ctr">
              <a:buFontTx/>
              <a:buNone/>
            </a:pPr>
            <a:r>
              <a:rPr lang="en-US" sz="2000" b="1" smtClean="0">
                <a:solidFill>
                  <a:schemeClr val="bg1"/>
                </a:solidFill>
              </a:rPr>
              <a:t>The Church Is God's Instrument of Mission</a:t>
            </a:r>
          </a:p>
          <a:p>
            <a:r>
              <a:rPr lang="en-US" sz="2000" smtClean="0">
                <a:solidFill>
                  <a:schemeClr val="bg1"/>
                </a:solidFill>
              </a:rPr>
              <a:t>As the Body of Christ, the Church is responsible for the Great Commission. The primary physical expression of that universal body is the local church.</a:t>
            </a:r>
          </a:p>
          <a:p>
            <a:pPr>
              <a:buFontTx/>
              <a:buAutoNum type="arabicPeriod"/>
            </a:pPr>
            <a:r>
              <a:rPr lang="en-US" sz="2000" b="1" smtClean="0">
                <a:solidFill>
                  <a:schemeClr val="bg1"/>
                </a:solidFill>
              </a:rPr>
              <a:t>The Pattern of Ministry (Acts 2:41-47)</a:t>
            </a:r>
            <a:endParaRPr lang="en-US" sz="2000" smtClean="0">
              <a:solidFill>
                <a:schemeClr val="bg1"/>
              </a:solidFill>
            </a:endParaRPr>
          </a:p>
        </p:txBody>
      </p:sp>
      <p:pic>
        <p:nvPicPr>
          <p:cNvPr id="143364" name="Picture 4" descr="C:\Users\dreamgivers\Desktop\33fV1_B6_C6_The_Ultimate_Purpose_of_Leadership_-opt1_Page_3.jpg"/>
          <p:cNvPicPr>
            <a:picLocks noChangeAspect="1" noChangeArrowheads="1"/>
          </p:cNvPicPr>
          <p:nvPr/>
        </p:nvPicPr>
        <p:blipFill>
          <a:blip r:embed="rId3"/>
          <a:srcRect/>
          <a:stretch>
            <a:fillRect/>
          </a:stretch>
        </p:blipFill>
        <p:spPr bwMode="auto">
          <a:xfrm>
            <a:off x="2057400" y="4038600"/>
            <a:ext cx="4170363" cy="2541588"/>
          </a:xfrm>
          <a:prstGeom prst="rect">
            <a:avLst/>
          </a:prstGeom>
          <a:noFill/>
          <a:ln w="9525">
            <a:noFill/>
            <a:miter lim="800000"/>
            <a:headEnd/>
            <a:tailEnd/>
          </a:ln>
        </p:spPr>
      </p:pic>
      <p:sp>
        <p:nvSpPr>
          <p:cNvPr id="5"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T502.05           iteenchallenge.org               01 - 2012</a:t>
            </a:r>
            <a:endParaRPr lang="en-US" dirty="0">
              <a:solidFill>
                <a:schemeClr val="bg1"/>
              </a:solidFill>
            </a:endParaRPr>
          </a:p>
        </p:txBody>
      </p:sp>
      <p:sp>
        <p:nvSpPr>
          <p:cNvPr id="6"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16</a:t>
            </a:fld>
            <a:endParaRPr lang="en-US" dirty="0">
              <a:solidFill>
                <a:srgbClr val="000000"/>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Title 7"/>
          <p:cNvSpPr>
            <a:spLocks noGrp="1"/>
          </p:cNvSpPr>
          <p:nvPr>
            <p:ph type="title"/>
          </p:nvPr>
        </p:nvSpPr>
        <p:spPr/>
        <p:txBody>
          <a:bodyPr/>
          <a:lstStyle/>
          <a:p>
            <a:r>
              <a:rPr lang="en-US" sz="3600" smtClean="0">
                <a:solidFill>
                  <a:srgbClr val="FFFFCC"/>
                </a:solidFill>
              </a:rPr>
              <a:t>The Ultimate Purpose of Leadership</a:t>
            </a:r>
            <a:r>
              <a:rPr lang="en-US" smtClean="0">
                <a:solidFill>
                  <a:srgbClr val="FFFFCC"/>
                </a:solidFill>
              </a:rPr>
              <a:t/>
            </a:r>
            <a:br>
              <a:rPr lang="en-US" smtClean="0">
                <a:solidFill>
                  <a:srgbClr val="FFFFCC"/>
                </a:solidFill>
              </a:rPr>
            </a:br>
            <a:r>
              <a:rPr lang="en-US" sz="2000" smtClean="0">
                <a:solidFill>
                  <a:srgbClr val="FFFFCC"/>
                </a:solidFill>
              </a:rPr>
              <a:t>Fulfilling the Great Commission as a Leader</a:t>
            </a:r>
            <a:endParaRPr lang="en-US" sz="3600" smtClean="0">
              <a:solidFill>
                <a:srgbClr val="FFFFCC"/>
              </a:solidFill>
            </a:endParaRPr>
          </a:p>
        </p:txBody>
      </p:sp>
      <p:sp>
        <p:nvSpPr>
          <p:cNvPr id="144387" name="Content Placeholder 8"/>
          <p:cNvSpPr>
            <a:spLocks noGrp="1"/>
          </p:cNvSpPr>
          <p:nvPr>
            <p:ph idx="1"/>
          </p:nvPr>
        </p:nvSpPr>
        <p:spPr>
          <a:xfrm>
            <a:off x="685800" y="2133600"/>
            <a:ext cx="7772400" cy="3962400"/>
          </a:xfrm>
        </p:spPr>
        <p:txBody>
          <a:bodyPr/>
          <a:lstStyle/>
          <a:p>
            <a:pPr marL="457200" indent="-457200">
              <a:buFontTx/>
              <a:buAutoNum type="arabicPeriod" startAt="2"/>
            </a:pPr>
            <a:r>
              <a:rPr lang="en-US" sz="2000" b="1" smtClean="0">
                <a:solidFill>
                  <a:schemeClr val="bg1"/>
                </a:solidFill>
              </a:rPr>
              <a:t>The Process of Growth (Acts 1:8)</a:t>
            </a:r>
          </a:p>
          <a:p>
            <a:pPr lvl="1"/>
            <a:r>
              <a:rPr lang="en-US" sz="1600" i="1" smtClean="0">
                <a:solidFill>
                  <a:srgbClr val="FFFF99"/>
                </a:solidFill>
              </a:rPr>
              <a:t>"But you will receive power when the Holy Spirit comes on you; and you will be My witnesses in Jerusalem, and in all Judea and Samaria, and to the ends of the earth." ( Acts 1:8)</a:t>
            </a:r>
          </a:p>
          <a:p>
            <a:pPr marL="457200" indent="-457200"/>
            <a:r>
              <a:rPr lang="en-US" sz="2000" smtClean="0">
                <a:solidFill>
                  <a:schemeClr val="bg1"/>
                </a:solidFill>
              </a:rPr>
              <a:t>___________ Acts 2-7</a:t>
            </a:r>
          </a:p>
          <a:p>
            <a:pPr lvl="1"/>
            <a:r>
              <a:rPr lang="en-US" sz="1600" smtClean="0">
                <a:solidFill>
                  <a:schemeClr val="bg1"/>
                </a:solidFill>
              </a:rPr>
              <a:t>The Church functioned well, but only in its own community and culture.</a:t>
            </a:r>
          </a:p>
          <a:p>
            <a:pPr lvl="1"/>
            <a:endParaRPr lang="en-US" sz="800" smtClean="0">
              <a:solidFill>
                <a:schemeClr val="bg1"/>
              </a:solidFill>
            </a:endParaRPr>
          </a:p>
          <a:p>
            <a:pPr marL="457200" indent="-457200"/>
            <a:r>
              <a:rPr lang="en-US" sz="2000" smtClean="0">
                <a:solidFill>
                  <a:schemeClr val="bg1"/>
                </a:solidFill>
              </a:rPr>
              <a:t>___________ and ___________(Acts 8:1)</a:t>
            </a:r>
          </a:p>
          <a:p>
            <a:pPr lvl="1"/>
            <a:r>
              <a:rPr lang="en-US" sz="1600" smtClean="0">
                <a:solidFill>
                  <a:schemeClr val="bg1"/>
                </a:solidFill>
              </a:rPr>
              <a:t>The Church spread beyond its community to other cultures only after it encountered persecution.</a:t>
            </a:r>
          </a:p>
          <a:p>
            <a:pPr lvl="1"/>
            <a:endParaRPr lang="en-US" sz="800" smtClean="0">
              <a:solidFill>
                <a:schemeClr val="bg1"/>
              </a:solidFill>
            </a:endParaRPr>
          </a:p>
          <a:p>
            <a:pPr marL="457200" indent="-457200"/>
            <a:r>
              <a:rPr lang="en-US" sz="2000" smtClean="0">
                <a:solidFill>
                  <a:schemeClr val="bg1"/>
                </a:solidFill>
              </a:rPr>
              <a:t>_____ of the ______ (Acts 13)</a:t>
            </a:r>
          </a:p>
          <a:p>
            <a:pPr lvl="1"/>
            <a:r>
              <a:rPr lang="en-US" sz="1600" smtClean="0">
                <a:solidFill>
                  <a:schemeClr val="bg1"/>
                </a:solidFill>
              </a:rPr>
              <a:t>The church at Antioch was the first local church God used to intentionally send out cross-cultural "missionaries."</a:t>
            </a:r>
          </a:p>
        </p:txBody>
      </p:sp>
      <p:sp>
        <p:nvSpPr>
          <p:cNvPr id="4" name="TextBox 3"/>
          <p:cNvSpPr txBox="1">
            <a:spLocks noChangeArrowheads="1"/>
          </p:cNvSpPr>
          <p:nvPr/>
        </p:nvSpPr>
        <p:spPr bwMode="auto">
          <a:xfrm>
            <a:off x="1219200" y="3276600"/>
            <a:ext cx="1295400" cy="369888"/>
          </a:xfrm>
          <a:prstGeom prst="rect">
            <a:avLst/>
          </a:prstGeom>
          <a:noFill/>
          <a:ln w="9525">
            <a:noFill/>
            <a:miter lim="800000"/>
            <a:headEnd/>
            <a:tailEnd/>
          </a:ln>
        </p:spPr>
        <p:txBody>
          <a:bodyPr>
            <a:spAutoFit/>
          </a:bodyPr>
          <a:lstStyle/>
          <a:p>
            <a:r>
              <a:rPr lang="en-US" sz="1800">
                <a:solidFill>
                  <a:srgbClr val="FFFFCC"/>
                </a:solidFill>
              </a:rPr>
              <a:t>Jerusalem</a:t>
            </a:r>
          </a:p>
        </p:txBody>
      </p:sp>
      <p:sp>
        <p:nvSpPr>
          <p:cNvPr id="5" name="TextBox 4"/>
          <p:cNvSpPr txBox="1">
            <a:spLocks noChangeArrowheads="1"/>
          </p:cNvSpPr>
          <p:nvPr/>
        </p:nvSpPr>
        <p:spPr bwMode="auto">
          <a:xfrm>
            <a:off x="1219200" y="4114800"/>
            <a:ext cx="914400" cy="369888"/>
          </a:xfrm>
          <a:prstGeom prst="rect">
            <a:avLst/>
          </a:prstGeom>
          <a:noFill/>
          <a:ln w="9525">
            <a:noFill/>
            <a:miter lim="800000"/>
            <a:headEnd/>
            <a:tailEnd/>
          </a:ln>
        </p:spPr>
        <p:txBody>
          <a:bodyPr>
            <a:spAutoFit/>
          </a:bodyPr>
          <a:lstStyle/>
          <a:p>
            <a:r>
              <a:rPr lang="en-US" sz="1800">
                <a:solidFill>
                  <a:srgbClr val="FFFFCC"/>
                </a:solidFill>
              </a:rPr>
              <a:t>Judea</a:t>
            </a:r>
          </a:p>
        </p:txBody>
      </p:sp>
      <p:sp>
        <p:nvSpPr>
          <p:cNvPr id="6" name="TextBox 5"/>
          <p:cNvSpPr txBox="1">
            <a:spLocks noChangeArrowheads="1"/>
          </p:cNvSpPr>
          <p:nvPr/>
        </p:nvSpPr>
        <p:spPr bwMode="auto">
          <a:xfrm>
            <a:off x="3352800" y="4114800"/>
            <a:ext cx="1066800" cy="369888"/>
          </a:xfrm>
          <a:prstGeom prst="rect">
            <a:avLst/>
          </a:prstGeom>
          <a:noFill/>
          <a:ln w="9525">
            <a:noFill/>
            <a:miter lim="800000"/>
            <a:headEnd/>
            <a:tailEnd/>
          </a:ln>
        </p:spPr>
        <p:txBody>
          <a:bodyPr>
            <a:spAutoFit/>
          </a:bodyPr>
          <a:lstStyle/>
          <a:p>
            <a:r>
              <a:rPr lang="en-US" sz="1800">
                <a:solidFill>
                  <a:srgbClr val="FFFFCC"/>
                </a:solidFill>
              </a:rPr>
              <a:t>Samaria</a:t>
            </a:r>
          </a:p>
        </p:txBody>
      </p:sp>
      <p:sp>
        <p:nvSpPr>
          <p:cNvPr id="7" name="TextBox 6"/>
          <p:cNvSpPr txBox="1">
            <a:spLocks noChangeArrowheads="1"/>
          </p:cNvSpPr>
          <p:nvPr/>
        </p:nvSpPr>
        <p:spPr bwMode="auto">
          <a:xfrm>
            <a:off x="1219200" y="5105400"/>
            <a:ext cx="914400" cy="369888"/>
          </a:xfrm>
          <a:prstGeom prst="rect">
            <a:avLst/>
          </a:prstGeom>
          <a:noFill/>
          <a:ln w="9525">
            <a:noFill/>
            <a:miter lim="800000"/>
            <a:headEnd/>
            <a:tailEnd/>
          </a:ln>
        </p:spPr>
        <p:txBody>
          <a:bodyPr>
            <a:spAutoFit/>
          </a:bodyPr>
          <a:lstStyle/>
          <a:p>
            <a:r>
              <a:rPr lang="en-US" sz="1800">
                <a:solidFill>
                  <a:srgbClr val="FFFFCC"/>
                </a:solidFill>
              </a:rPr>
              <a:t>Ends</a:t>
            </a:r>
          </a:p>
        </p:txBody>
      </p:sp>
      <p:sp>
        <p:nvSpPr>
          <p:cNvPr id="8" name="TextBox 7"/>
          <p:cNvSpPr txBox="1">
            <a:spLocks noChangeArrowheads="1"/>
          </p:cNvSpPr>
          <p:nvPr/>
        </p:nvSpPr>
        <p:spPr bwMode="auto">
          <a:xfrm>
            <a:off x="2667000" y="5105400"/>
            <a:ext cx="1066800" cy="369888"/>
          </a:xfrm>
          <a:prstGeom prst="rect">
            <a:avLst/>
          </a:prstGeom>
          <a:noFill/>
          <a:ln w="9525">
            <a:noFill/>
            <a:miter lim="800000"/>
            <a:headEnd/>
            <a:tailEnd/>
          </a:ln>
        </p:spPr>
        <p:txBody>
          <a:bodyPr>
            <a:spAutoFit/>
          </a:bodyPr>
          <a:lstStyle/>
          <a:p>
            <a:r>
              <a:rPr lang="en-US" sz="1800">
                <a:solidFill>
                  <a:srgbClr val="FFFFCC"/>
                </a:solidFill>
              </a:rPr>
              <a:t>Earth</a:t>
            </a:r>
          </a:p>
        </p:txBody>
      </p:sp>
      <p:sp>
        <p:nvSpPr>
          <p:cNvPr id="9"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T502.05           iteenchallenge.org               01 - 2012</a:t>
            </a:r>
            <a:endParaRPr lang="en-US" dirty="0">
              <a:solidFill>
                <a:schemeClr val="bg1"/>
              </a:solidFill>
            </a:endParaRPr>
          </a:p>
        </p:txBody>
      </p:sp>
      <p:sp>
        <p:nvSpPr>
          <p:cNvPr id="10"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17</a:t>
            </a:fld>
            <a:endParaRPr lang="en-US" dirty="0">
              <a:solidFill>
                <a:srgbClr val="0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additive="base">
                                        <p:cTn id="1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anim calcmode="lin" valueType="num">
                                      <p:cBhvr additive="base">
                                        <p:cTn id="19"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xEl>
                                              <p:pRg st="0" end="0"/>
                                            </p:txEl>
                                          </p:spTgt>
                                        </p:tgtEl>
                                        <p:attrNameLst>
                                          <p:attrName>style.visibility</p:attrName>
                                        </p:attrNameLst>
                                      </p:cBhvr>
                                      <p:to>
                                        <p:strVal val="visible"/>
                                      </p:to>
                                    </p:set>
                                    <p:anim calcmode="lin" valueType="num">
                                      <p:cBhvr additive="base">
                                        <p:cTn id="25"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8">
                                            <p:txEl>
                                              <p:pRg st="0" end="0"/>
                                            </p:txEl>
                                          </p:spTgt>
                                        </p:tgtEl>
                                        <p:attrNameLst>
                                          <p:attrName>style.visibility</p:attrName>
                                        </p:attrNameLst>
                                      </p:cBhvr>
                                      <p:to>
                                        <p:strVal val="visible"/>
                                      </p:to>
                                    </p:set>
                                    <p:anim calcmode="lin" valueType="num">
                                      <p:cBhvr additive="base">
                                        <p:cTn id="31"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P spid="5" grpId="0" build="allAtOnce"/>
      <p:bldP spid="6" grpId="0" build="allAtOnce"/>
      <p:bldP spid="7" grpId="0" build="allAtOnce"/>
      <p:bldP spid="8" grpId="0" build="allAtOnce"/>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Title 7"/>
          <p:cNvSpPr>
            <a:spLocks noGrp="1"/>
          </p:cNvSpPr>
          <p:nvPr>
            <p:ph type="title"/>
          </p:nvPr>
        </p:nvSpPr>
        <p:spPr/>
        <p:txBody>
          <a:bodyPr/>
          <a:lstStyle/>
          <a:p>
            <a:r>
              <a:rPr lang="en-US" sz="3600" smtClean="0">
                <a:solidFill>
                  <a:srgbClr val="FFFFCC"/>
                </a:solidFill>
              </a:rPr>
              <a:t>The Ultimate Purpose of Leadership</a:t>
            </a:r>
            <a:r>
              <a:rPr lang="en-US" smtClean="0">
                <a:solidFill>
                  <a:srgbClr val="FFFFCC"/>
                </a:solidFill>
              </a:rPr>
              <a:t/>
            </a:r>
            <a:br>
              <a:rPr lang="en-US" smtClean="0">
                <a:solidFill>
                  <a:srgbClr val="FFFFCC"/>
                </a:solidFill>
              </a:rPr>
            </a:br>
            <a:r>
              <a:rPr lang="en-US" sz="2000" smtClean="0">
                <a:solidFill>
                  <a:srgbClr val="FFFFCC"/>
                </a:solidFill>
              </a:rPr>
              <a:t>Fulfilling the Great Commission as a Leader</a:t>
            </a:r>
            <a:endParaRPr lang="en-US" sz="3600" smtClean="0">
              <a:solidFill>
                <a:srgbClr val="FFFFCC"/>
              </a:solidFill>
            </a:endParaRPr>
          </a:p>
        </p:txBody>
      </p:sp>
      <p:sp>
        <p:nvSpPr>
          <p:cNvPr id="145411" name="Content Placeholder 8"/>
          <p:cNvSpPr>
            <a:spLocks noGrp="1"/>
          </p:cNvSpPr>
          <p:nvPr>
            <p:ph idx="1"/>
          </p:nvPr>
        </p:nvSpPr>
        <p:spPr>
          <a:xfrm>
            <a:off x="685800" y="2743200"/>
            <a:ext cx="7772400" cy="1600200"/>
          </a:xfrm>
          <a:ln>
            <a:solidFill>
              <a:schemeClr val="accent1"/>
            </a:solidFill>
          </a:ln>
        </p:spPr>
        <p:txBody>
          <a:bodyPr/>
          <a:lstStyle/>
          <a:p>
            <a:r>
              <a:rPr lang="en-US" sz="2000" smtClean="0">
                <a:solidFill>
                  <a:schemeClr val="bg1"/>
                </a:solidFill>
              </a:rPr>
              <a:t>The local church is called to fulfill the pattern of ministry lived out in Acts 2 while at the same time reproducing that ministry beyond its Jerusalem to its Judea, Samaria and to the ends of the earth!</a:t>
            </a:r>
          </a:p>
        </p:txBody>
      </p:sp>
      <p:sp>
        <p:nvSpPr>
          <p:cNvPr id="4"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T502.05           iteenchallenge.org               01 - 2012</a:t>
            </a:r>
            <a:endParaRPr lang="en-US" dirty="0">
              <a:solidFill>
                <a:schemeClr val="bg1"/>
              </a:solidFill>
            </a:endParaRPr>
          </a:p>
        </p:txBody>
      </p:sp>
      <p:sp>
        <p:nvSpPr>
          <p:cNvPr id="5"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18</a:t>
            </a:fld>
            <a:endParaRPr lang="en-US" dirty="0">
              <a:solidFill>
                <a:srgbClr val="000000"/>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Title 7"/>
          <p:cNvSpPr>
            <a:spLocks noGrp="1"/>
          </p:cNvSpPr>
          <p:nvPr>
            <p:ph type="title"/>
          </p:nvPr>
        </p:nvSpPr>
        <p:spPr/>
        <p:txBody>
          <a:bodyPr/>
          <a:lstStyle/>
          <a:p>
            <a:r>
              <a:rPr lang="en-US" sz="3600" smtClean="0">
                <a:solidFill>
                  <a:srgbClr val="FFFFCC"/>
                </a:solidFill>
              </a:rPr>
              <a:t>The Ultimate Purpose of Leadership</a:t>
            </a:r>
            <a:r>
              <a:rPr lang="en-US" smtClean="0">
                <a:solidFill>
                  <a:srgbClr val="FFFFCC"/>
                </a:solidFill>
              </a:rPr>
              <a:t/>
            </a:r>
            <a:br>
              <a:rPr lang="en-US" smtClean="0">
                <a:solidFill>
                  <a:srgbClr val="FFFFCC"/>
                </a:solidFill>
              </a:rPr>
            </a:br>
            <a:r>
              <a:rPr lang="en-US" sz="2000" smtClean="0">
                <a:solidFill>
                  <a:srgbClr val="FFFFCC"/>
                </a:solidFill>
              </a:rPr>
              <a:t>Fulfilling the Great Commission as a Leader</a:t>
            </a:r>
            <a:endParaRPr lang="en-US" sz="3600" smtClean="0">
              <a:solidFill>
                <a:srgbClr val="FFFFCC"/>
              </a:solidFill>
            </a:endParaRPr>
          </a:p>
        </p:txBody>
      </p:sp>
      <p:sp>
        <p:nvSpPr>
          <p:cNvPr id="146435" name="Content Placeholder 8"/>
          <p:cNvSpPr>
            <a:spLocks noGrp="1"/>
          </p:cNvSpPr>
          <p:nvPr>
            <p:ph idx="1"/>
          </p:nvPr>
        </p:nvSpPr>
        <p:spPr>
          <a:xfrm>
            <a:off x="685800" y="2133600"/>
            <a:ext cx="7772400" cy="3962400"/>
          </a:xfrm>
        </p:spPr>
        <p:txBody>
          <a:bodyPr/>
          <a:lstStyle/>
          <a:p>
            <a:pPr marL="457200" indent="-457200">
              <a:buFontTx/>
              <a:buAutoNum type="arabicPeriod" startAt="3"/>
            </a:pPr>
            <a:r>
              <a:rPr lang="en-US" sz="2000" b="1" smtClean="0">
                <a:solidFill>
                  <a:schemeClr val="bg1"/>
                </a:solidFill>
              </a:rPr>
              <a:t>"Personalization" – Helping Every Believer Discover Their Role</a:t>
            </a:r>
          </a:p>
          <a:p>
            <a:pPr marL="457200" indent="-457200">
              <a:buFontTx/>
              <a:buAutoNum type="arabicPeriod" startAt="3"/>
            </a:pPr>
            <a:endParaRPr lang="en-US" sz="2000" b="1" smtClean="0">
              <a:solidFill>
                <a:schemeClr val="bg1"/>
              </a:solidFill>
            </a:endParaRPr>
          </a:p>
          <a:p>
            <a:pPr marL="457200" indent="-457200">
              <a:buFontTx/>
              <a:buAutoNum type="alphaLcParenR"/>
            </a:pPr>
            <a:r>
              <a:rPr lang="en-US" sz="2000" b="1" smtClean="0">
                <a:solidFill>
                  <a:schemeClr val="bg1"/>
                </a:solidFill>
              </a:rPr>
              <a:t>Paul's Picture of the Church – ________</a:t>
            </a:r>
          </a:p>
          <a:p>
            <a:pPr marL="457200" indent="-457200"/>
            <a:r>
              <a:rPr lang="en-US" sz="2000" smtClean="0">
                <a:solidFill>
                  <a:schemeClr val="bg1"/>
                </a:solidFill>
              </a:rPr>
              <a:t>(Romans 12:4-8, I Corinthians 12)</a:t>
            </a:r>
          </a:p>
          <a:p>
            <a:pPr marL="457200" indent="-457200"/>
            <a:endParaRPr lang="en-US" sz="2000" i="1" smtClean="0">
              <a:solidFill>
                <a:schemeClr val="bg1"/>
              </a:solidFill>
            </a:endParaRPr>
          </a:p>
          <a:p>
            <a:pPr marL="457200" indent="-457200"/>
            <a:r>
              <a:rPr lang="en-US" sz="2000" i="1" smtClean="0">
                <a:solidFill>
                  <a:srgbClr val="FFFF99"/>
                </a:solidFill>
              </a:rPr>
              <a:t>"Just as each of us has one body with many members, and these members do not all have the same function, so in Christ we who are many form one body, and each member belongs to all the others." (Romans 12:4-5)</a:t>
            </a:r>
            <a:endParaRPr lang="en-US" sz="2000" smtClean="0">
              <a:solidFill>
                <a:srgbClr val="FFFF99"/>
              </a:solidFill>
            </a:endParaRPr>
          </a:p>
        </p:txBody>
      </p:sp>
      <p:sp>
        <p:nvSpPr>
          <p:cNvPr id="4" name="TextBox 3"/>
          <p:cNvSpPr txBox="1">
            <a:spLocks noChangeArrowheads="1"/>
          </p:cNvSpPr>
          <p:nvPr/>
        </p:nvSpPr>
        <p:spPr bwMode="auto">
          <a:xfrm>
            <a:off x="4953000" y="3124200"/>
            <a:ext cx="1447800" cy="400050"/>
          </a:xfrm>
          <a:prstGeom prst="rect">
            <a:avLst/>
          </a:prstGeom>
          <a:noFill/>
          <a:ln w="9525">
            <a:noFill/>
            <a:miter lim="800000"/>
            <a:headEnd/>
            <a:tailEnd/>
          </a:ln>
        </p:spPr>
        <p:txBody>
          <a:bodyPr>
            <a:spAutoFit/>
          </a:bodyPr>
          <a:lstStyle/>
          <a:p>
            <a:r>
              <a:rPr lang="en-US" sz="2000">
                <a:solidFill>
                  <a:srgbClr val="FFFFCC"/>
                </a:solidFill>
              </a:rPr>
              <a:t>A Body</a:t>
            </a:r>
          </a:p>
        </p:txBody>
      </p:sp>
      <p:sp>
        <p:nvSpPr>
          <p:cNvPr id="5"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T502.05           iteenchallenge.org               01 - 2012</a:t>
            </a:r>
            <a:endParaRPr lang="en-US" dirty="0">
              <a:solidFill>
                <a:schemeClr val="bg1"/>
              </a:solidFill>
            </a:endParaRPr>
          </a:p>
        </p:txBody>
      </p:sp>
      <p:sp>
        <p:nvSpPr>
          <p:cNvPr id="6"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19</a:t>
            </a:fld>
            <a:endParaRPr lang="en-US" dirty="0">
              <a:solidFill>
                <a:srgbClr val="0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7" name="Title 7"/>
          <p:cNvSpPr>
            <a:spLocks noGrp="1"/>
          </p:cNvSpPr>
          <p:nvPr>
            <p:ph type="title"/>
          </p:nvPr>
        </p:nvSpPr>
        <p:spPr/>
        <p:txBody>
          <a:bodyPr/>
          <a:lstStyle/>
          <a:p>
            <a:r>
              <a:rPr lang="en-US" sz="3600" dirty="0" smtClean="0">
                <a:solidFill>
                  <a:srgbClr val="FFFFCC"/>
                </a:solidFill>
              </a:rPr>
              <a:t>The Ultimate Purpose of Leadership</a:t>
            </a:r>
            <a:r>
              <a:rPr lang="en-US" dirty="0" smtClean="0">
                <a:solidFill>
                  <a:srgbClr val="FFFFCC"/>
                </a:solidFill>
              </a:rPr>
              <a:t/>
            </a:r>
            <a:br>
              <a:rPr lang="en-US" dirty="0" smtClean="0">
                <a:solidFill>
                  <a:srgbClr val="FFFFCC"/>
                </a:solidFill>
              </a:rPr>
            </a:br>
            <a:r>
              <a:rPr lang="en-US" sz="2000" dirty="0" smtClean="0">
                <a:solidFill>
                  <a:srgbClr val="FFFFCC"/>
                </a:solidFill>
              </a:rPr>
              <a:t>Fulfilling the Great Commission as a Leader</a:t>
            </a:r>
            <a:endParaRPr lang="en-US" sz="3600" dirty="0" smtClean="0">
              <a:solidFill>
                <a:srgbClr val="FFFFCC"/>
              </a:solidFill>
            </a:endParaRPr>
          </a:p>
        </p:txBody>
      </p:sp>
      <p:sp>
        <p:nvSpPr>
          <p:cNvPr id="129028" name="Content Placeholder 8"/>
          <p:cNvSpPr>
            <a:spLocks noGrp="1"/>
          </p:cNvSpPr>
          <p:nvPr>
            <p:ph idx="1"/>
          </p:nvPr>
        </p:nvSpPr>
        <p:spPr>
          <a:xfrm>
            <a:off x="685800" y="2133600"/>
            <a:ext cx="7772400" cy="3962400"/>
          </a:xfrm>
        </p:spPr>
        <p:txBody>
          <a:bodyPr/>
          <a:lstStyle/>
          <a:p>
            <a:pPr algn="ctr">
              <a:buFontTx/>
              <a:buNone/>
            </a:pPr>
            <a:r>
              <a:rPr lang="en-US" sz="4400" i="1" smtClean="0">
                <a:solidFill>
                  <a:srgbClr val="FFFF99"/>
                </a:solidFill>
              </a:rPr>
              <a:t>“...so that all nations might believe and obey Him." </a:t>
            </a:r>
          </a:p>
          <a:p>
            <a:pPr algn="ctr">
              <a:buFontTx/>
              <a:buNone/>
            </a:pPr>
            <a:r>
              <a:rPr lang="en-US" sz="1400" i="1" smtClean="0">
                <a:solidFill>
                  <a:srgbClr val="FFFF99"/>
                </a:solidFill>
              </a:rPr>
              <a:t>(Romans 16:26b)</a:t>
            </a:r>
            <a:endParaRPr lang="en-US" smtClean="0">
              <a:solidFill>
                <a:srgbClr val="FFFF99"/>
              </a:solidFill>
            </a:endParaRP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77000" y="5105400"/>
            <a:ext cx="2343911" cy="1362739"/>
          </a:xfrm>
          <a:prstGeom prst="rect">
            <a:avLst/>
          </a:prstGeom>
        </p:spPr>
      </p:pic>
      <p:sp>
        <p:nvSpPr>
          <p:cNvPr id="6"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T502.05           iteenchallenge.org               01 - 2012</a:t>
            </a:r>
            <a:endParaRPr lang="en-US" dirty="0">
              <a:solidFill>
                <a:schemeClr val="bg1"/>
              </a:solidFill>
            </a:endParaRPr>
          </a:p>
        </p:txBody>
      </p:sp>
      <p:sp>
        <p:nvSpPr>
          <p:cNvPr id="7"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2</a:t>
            </a:fld>
            <a:endParaRPr lang="en-US" dirty="0">
              <a:solidFill>
                <a:srgbClr val="000000"/>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Title 7"/>
          <p:cNvSpPr>
            <a:spLocks noGrp="1"/>
          </p:cNvSpPr>
          <p:nvPr>
            <p:ph type="title"/>
          </p:nvPr>
        </p:nvSpPr>
        <p:spPr/>
        <p:txBody>
          <a:bodyPr/>
          <a:lstStyle/>
          <a:p>
            <a:r>
              <a:rPr lang="en-US" sz="3600" smtClean="0">
                <a:solidFill>
                  <a:srgbClr val="FFFFCC"/>
                </a:solidFill>
              </a:rPr>
              <a:t>The Ultimate Purpose of Leadership</a:t>
            </a:r>
            <a:r>
              <a:rPr lang="en-US" smtClean="0">
                <a:solidFill>
                  <a:srgbClr val="FFFFCC"/>
                </a:solidFill>
              </a:rPr>
              <a:t/>
            </a:r>
            <a:br>
              <a:rPr lang="en-US" smtClean="0">
                <a:solidFill>
                  <a:srgbClr val="FFFFCC"/>
                </a:solidFill>
              </a:rPr>
            </a:br>
            <a:r>
              <a:rPr lang="en-US" sz="2000" smtClean="0">
                <a:solidFill>
                  <a:srgbClr val="FFFFCC"/>
                </a:solidFill>
              </a:rPr>
              <a:t>Fulfilling the Great Commission as a Leader</a:t>
            </a:r>
            <a:endParaRPr lang="en-US" sz="3600" smtClean="0">
              <a:solidFill>
                <a:srgbClr val="FFFFCC"/>
              </a:solidFill>
            </a:endParaRPr>
          </a:p>
        </p:txBody>
      </p:sp>
      <p:sp>
        <p:nvSpPr>
          <p:cNvPr id="147459" name="Content Placeholder 8"/>
          <p:cNvSpPr>
            <a:spLocks noGrp="1"/>
          </p:cNvSpPr>
          <p:nvPr>
            <p:ph idx="1"/>
          </p:nvPr>
        </p:nvSpPr>
        <p:spPr>
          <a:xfrm>
            <a:off x="685800" y="2133600"/>
            <a:ext cx="7772400" cy="3962400"/>
          </a:xfrm>
        </p:spPr>
        <p:txBody>
          <a:bodyPr/>
          <a:lstStyle/>
          <a:p>
            <a:r>
              <a:rPr lang="en-US" sz="2000" b="1" smtClean="0">
                <a:solidFill>
                  <a:schemeClr val="bg1"/>
                </a:solidFill>
              </a:rPr>
              <a:t>Principle #1 – _______ – Every member of the Church is a part of </a:t>
            </a:r>
            <a:r>
              <a:rPr lang="en-US" sz="2000" b="1" i="1" smtClean="0">
                <a:solidFill>
                  <a:schemeClr val="bg1"/>
                </a:solidFill>
              </a:rPr>
              <a:t>one Body.</a:t>
            </a:r>
          </a:p>
          <a:p>
            <a:endParaRPr lang="en-US" sz="2000" b="1" i="1" smtClean="0">
              <a:solidFill>
                <a:schemeClr val="bg1"/>
              </a:solidFill>
            </a:endParaRPr>
          </a:p>
          <a:p>
            <a:r>
              <a:rPr lang="en-US" sz="2000" b="1" smtClean="0">
                <a:solidFill>
                  <a:schemeClr val="bg1"/>
                </a:solidFill>
              </a:rPr>
              <a:t>Principle #2 – _________ – Every member has been uniquely gifted by God.</a:t>
            </a:r>
          </a:p>
          <a:p>
            <a:endParaRPr lang="en-US" sz="2000" b="1" smtClean="0">
              <a:solidFill>
                <a:schemeClr val="bg1"/>
              </a:solidFill>
            </a:endParaRPr>
          </a:p>
          <a:p>
            <a:r>
              <a:rPr lang="en-US" sz="2000" b="1" smtClean="0">
                <a:solidFill>
                  <a:schemeClr val="bg1"/>
                </a:solidFill>
              </a:rPr>
              <a:t>Principle #3 – _____________ – In order for the Body to function effectively, </a:t>
            </a:r>
            <a:r>
              <a:rPr lang="en-US" sz="2000" b="1" i="1" smtClean="0">
                <a:solidFill>
                  <a:schemeClr val="bg1"/>
                </a:solidFill>
              </a:rPr>
              <a:t>every member must fulfill his/her personal, unique place of ministry </a:t>
            </a:r>
            <a:r>
              <a:rPr lang="en-US" sz="2000" b="1" smtClean="0">
                <a:solidFill>
                  <a:schemeClr val="bg1"/>
                </a:solidFill>
              </a:rPr>
              <a:t>and mission.</a:t>
            </a:r>
          </a:p>
        </p:txBody>
      </p:sp>
      <p:sp>
        <p:nvSpPr>
          <p:cNvPr id="4" name="TextBox 3"/>
          <p:cNvSpPr txBox="1">
            <a:spLocks noChangeArrowheads="1"/>
          </p:cNvSpPr>
          <p:nvPr/>
        </p:nvSpPr>
        <p:spPr bwMode="auto">
          <a:xfrm>
            <a:off x="2895600" y="2057400"/>
            <a:ext cx="1524000" cy="400050"/>
          </a:xfrm>
          <a:prstGeom prst="rect">
            <a:avLst/>
          </a:prstGeom>
          <a:noFill/>
          <a:ln w="9525">
            <a:noFill/>
            <a:miter lim="800000"/>
            <a:headEnd/>
            <a:tailEnd/>
          </a:ln>
        </p:spPr>
        <p:txBody>
          <a:bodyPr>
            <a:spAutoFit/>
          </a:bodyPr>
          <a:lstStyle/>
          <a:p>
            <a:r>
              <a:rPr lang="en-US" sz="2000">
                <a:solidFill>
                  <a:srgbClr val="FFFFCC"/>
                </a:solidFill>
              </a:rPr>
              <a:t>Unity</a:t>
            </a:r>
          </a:p>
        </p:txBody>
      </p:sp>
      <p:sp>
        <p:nvSpPr>
          <p:cNvPr id="5" name="TextBox 4"/>
          <p:cNvSpPr txBox="1">
            <a:spLocks noChangeArrowheads="1"/>
          </p:cNvSpPr>
          <p:nvPr/>
        </p:nvSpPr>
        <p:spPr bwMode="auto">
          <a:xfrm>
            <a:off x="2895600" y="3124200"/>
            <a:ext cx="1447800" cy="400050"/>
          </a:xfrm>
          <a:prstGeom prst="rect">
            <a:avLst/>
          </a:prstGeom>
          <a:noFill/>
          <a:ln w="9525">
            <a:noFill/>
            <a:miter lim="800000"/>
            <a:headEnd/>
            <a:tailEnd/>
          </a:ln>
        </p:spPr>
        <p:txBody>
          <a:bodyPr>
            <a:spAutoFit/>
          </a:bodyPr>
          <a:lstStyle/>
          <a:p>
            <a:r>
              <a:rPr lang="en-US" sz="2000">
                <a:solidFill>
                  <a:srgbClr val="FFFFCC"/>
                </a:solidFill>
              </a:rPr>
              <a:t>Diversity</a:t>
            </a:r>
          </a:p>
        </p:txBody>
      </p:sp>
      <p:sp>
        <p:nvSpPr>
          <p:cNvPr id="6" name="TextBox 5"/>
          <p:cNvSpPr txBox="1">
            <a:spLocks noChangeArrowheads="1"/>
          </p:cNvSpPr>
          <p:nvPr/>
        </p:nvSpPr>
        <p:spPr bwMode="auto">
          <a:xfrm>
            <a:off x="2819400" y="4191000"/>
            <a:ext cx="1752600" cy="400050"/>
          </a:xfrm>
          <a:prstGeom prst="rect">
            <a:avLst/>
          </a:prstGeom>
          <a:noFill/>
          <a:ln w="9525">
            <a:noFill/>
            <a:miter lim="800000"/>
            <a:headEnd/>
            <a:tailEnd/>
          </a:ln>
        </p:spPr>
        <p:txBody>
          <a:bodyPr>
            <a:spAutoFit/>
          </a:bodyPr>
          <a:lstStyle/>
          <a:p>
            <a:r>
              <a:rPr lang="en-US" sz="2000">
                <a:solidFill>
                  <a:srgbClr val="FFFFCC"/>
                </a:solidFill>
              </a:rPr>
              <a:t>Partnership</a:t>
            </a:r>
          </a:p>
        </p:txBody>
      </p:sp>
      <p:sp>
        <p:nvSpPr>
          <p:cNvPr id="7"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T502.05           iteenchallenge.org               01 - 2012</a:t>
            </a:r>
            <a:endParaRPr lang="en-US" dirty="0">
              <a:solidFill>
                <a:schemeClr val="bg1"/>
              </a:solidFill>
            </a:endParaRPr>
          </a:p>
        </p:txBody>
      </p:sp>
      <p:sp>
        <p:nvSpPr>
          <p:cNvPr id="8"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20</a:t>
            </a:fld>
            <a:endParaRPr lang="en-US" dirty="0">
              <a:solidFill>
                <a:srgbClr val="0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additive="base">
                                        <p:cTn id="1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anim calcmode="lin" valueType="num">
                                      <p:cBhvr additive="base">
                                        <p:cTn id="19"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P spid="5" grpId="0" build="allAtOnce"/>
      <p:bldP spid="6" grpId="0" build="allAtOnce"/>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Title 7"/>
          <p:cNvSpPr>
            <a:spLocks noGrp="1"/>
          </p:cNvSpPr>
          <p:nvPr>
            <p:ph type="title"/>
          </p:nvPr>
        </p:nvSpPr>
        <p:spPr/>
        <p:txBody>
          <a:bodyPr/>
          <a:lstStyle/>
          <a:p>
            <a:r>
              <a:rPr lang="en-US" sz="3600" smtClean="0">
                <a:solidFill>
                  <a:srgbClr val="FFFFCC"/>
                </a:solidFill>
              </a:rPr>
              <a:t>The Ultimate Purpose of Leadership</a:t>
            </a:r>
            <a:r>
              <a:rPr lang="en-US" smtClean="0">
                <a:solidFill>
                  <a:srgbClr val="FFFFCC"/>
                </a:solidFill>
              </a:rPr>
              <a:t/>
            </a:r>
            <a:br>
              <a:rPr lang="en-US" smtClean="0">
                <a:solidFill>
                  <a:srgbClr val="FFFFCC"/>
                </a:solidFill>
              </a:rPr>
            </a:br>
            <a:r>
              <a:rPr lang="en-US" sz="2000" smtClean="0">
                <a:solidFill>
                  <a:srgbClr val="FFFFCC"/>
                </a:solidFill>
              </a:rPr>
              <a:t>Fulfilling the Great Commission as a Leader</a:t>
            </a:r>
            <a:endParaRPr lang="en-US" sz="3600" smtClean="0">
              <a:solidFill>
                <a:srgbClr val="FFFFCC"/>
              </a:solidFill>
            </a:endParaRPr>
          </a:p>
        </p:txBody>
      </p:sp>
      <p:sp>
        <p:nvSpPr>
          <p:cNvPr id="148483" name="Content Placeholder 8"/>
          <p:cNvSpPr>
            <a:spLocks noGrp="1"/>
          </p:cNvSpPr>
          <p:nvPr>
            <p:ph idx="1"/>
          </p:nvPr>
        </p:nvSpPr>
        <p:spPr>
          <a:xfrm>
            <a:off x="685800" y="2133600"/>
            <a:ext cx="7772400" cy="3962400"/>
          </a:xfrm>
        </p:spPr>
        <p:txBody>
          <a:bodyPr/>
          <a:lstStyle/>
          <a:p>
            <a:pPr marL="457200" indent="-457200">
              <a:buFontTx/>
              <a:buAutoNum type="alphaLcParenR" startAt="2"/>
            </a:pPr>
            <a:r>
              <a:rPr lang="en-US" sz="2000" b="1" smtClean="0">
                <a:solidFill>
                  <a:schemeClr val="bg1"/>
                </a:solidFill>
              </a:rPr>
              <a:t>Helping Every Believer Discover Where They Fit</a:t>
            </a:r>
          </a:p>
          <a:p>
            <a:pPr marL="457200" indent="-457200">
              <a:buFontTx/>
              <a:buNone/>
            </a:pPr>
            <a:endParaRPr lang="en-US" sz="2000" smtClean="0">
              <a:solidFill>
                <a:schemeClr val="bg1"/>
              </a:solidFill>
            </a:endParaRPr>
          </a:p>
          <a:p>
            <a:pPr marL="457200" indent="-457200">
              <a:buFontTx/>
              <a:buNone/>
            </a:pPr>
            <a:r>
              <a:rPr lang="en-US" sz="2000" smtClean="0">
                <a:solidFill>
                  <a:schemeClr val="bg1"/>
                </a:solidFill>
              </a:rPr>
              <a:t>Every believer should discover their:</a:t>
            </a:r>
          </a:p>
          <a:p>
            <a:pPr marL="457200" indent="-457200">
              <a:buFontTx/>
              <a:buNone/>
            </a:pPr>
            <a:r>
              <a:rPr lang="en-US" sz="2000" b="1" smtClean="0">
                <a:solidFill>
                  <a:schemeClr val="bg1"/>
                </a:solidFill>
              </a:rPr>
              <a:t>S – Spiritual Gifts (I Corinthians 7:7)</a:t>
            </a:r>
          </a:p>
          <a:p>
            <a:pPr marL="457200" indent="-457200">
              <a:buFontTx/>
              <a:buNone/>
            </a:pPr>
            <a:r>
              <a:rPr lang="en-US" sz="2000" b="1" smtClean="0">
                <a:solidFill>
                  <a:schemeClr val="bg1"/>
                </a:solidFill>
              </a:rPr>
              <a:t>H – Heart/Passion (Philippians 2:13, Revelation 17:17)</a:t>
            </a:r>
          </a:p>
          <a:p>
            <a:pPr marL="457200" indent="-457200">
              <a:buFontTx/>
              <a:buNone/>
            </a:pPr>
            <a:r>
              <a:rPr lang="en-US" sz="2000" b="1" smtClean="0">
                <a:solidFill>
                  <a:schemeClr val="bg1"/>
                </a:solidFill>
              </a:rPr>
              <a:t>A – Abilities (Exodus 36:2)</a:t>
            </a:r>
          </a:p>
          <a:p>
            <a:pPr marL="457200" indent="-457200">
              <a:buFontTx/>
              <a:buNone/>
            </a:pPr>
            <a:r>
              <a:rPr lang="en-US" sz="2000" b="1" smtClean="0">
                <a:solidFill>
                  <a:schemeClr val="bg1"/>
                </a:solidFill>
              </a:rPr>
              <a:t>P – Personality (Psalm 139-:13-16)</a:t>
            </a:r>
          </a:p>
          <a:p>
            <a:pPr marL="457200" indent="-457200">
              <a:buFontTx/>
              <a:buNone/>
            </a:pPr>
            <a:r>
              <a:rPr lang="en-US" sz="2000" b="1" smtClean="0">
                <a:solidFill>
                  <a:schemeClr val="bg1"/>
                </a:solidFill>
              </a:rPr>
              <a:t>E – Experiences in Life (Romans 8:28)</a:t>
            </a:r>
          </a:p>
          <a:p>
            <a:pPr marL="457200" indent="-457200"/>
            <a:endParaRPr lang="en-US" sz="2000" smtClean="0">
              <a:solidFill>
                <a:schemeClr val="bg1"/>
              </a:solidFill>
            </a:endParaRPr>
          </a:p>
          <a:p>
            <a:pPr marL="457200" indent="-457200" algn="ctr">
              <a:buFontTx/>
              <a:buNone/>
            </a:pPr>
            <a:r>
              <a:rPr lang="en-US" sz="1800" smtClean="0">
                <a:solidFill>
                  <a:schemeClr val="bg1"/>
                </a:solidFill>
              </a:rPr>
              <a:t>(This list is referenced in The Purpose Driven Church, by Rick Warren)</a:t>
            </a:r>
          </a:p>
        </p:txBody>
      </p:sp>
      <p:sp>
        <p:nvSpPr>
          <p:cNvPr id="4"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T502.05           iteenchallenge.org               01 - 2012</a:t>
            </a:r>
            <a:endParaRPr lang="en-US" dirty="0">
              <a:solidFill>
                <a:schemeClr val="bg1"/>
              </a:solidFill>
            </a:endParaRPr>
          </a:p>
        </p:txBody>
      </p:sp>
      <p:sp>
        <p:nvSpPr>
          <p:cNvPr id="5"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21</a:t>
            </a:fld>
            <a:endParaRPr lang="en-US" dirty="0">
              <a:solidFill>
                <a:srgbClr val="000000"/>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Title 7"/>
          <p:cNvSpPr>
            <a:spLocks noGrp="1"/>
          </p:cNvSpPr>
          <p:nvPr>
            <p:ph type="title"/>
          </p:nvPr>
        </p:nvSpPr>
        <p:spPr/>
        <p:txBody>
          <a:bodyPr/>
          <a:lstStyle/>
          <a:p>
            <a:r>
              <a:rPr lang="en-US" sz="3600" smtClean="0">
                <a:solidFill>
                  <a:srgbClr val="FFFFCC"/>
                </a:solidFill>
              </a:rPr>
              <a:t>The Ultimate Purpose of Leadership</a:t>
            </a:r>
            <a:r>
              <a:rPr lang="en-US" smtClean="0">
                <a:solidFill>
                  <a:srgbClr val="FFFFCC"/>
                </a:solidFill>
              </a:rPr>
              <a:t/>
            </a:r>
            <a:br>
              <a:rPr lang="en-US" smtClean="0">
                <a:solidFill>
                  <a:srgbClr val="FFFFCC"/>
                </a:solidFill>
              </a:rPr>
            </a:br>
            <a:r>
              <a:rPr lang="en-US" sz="2000" smtClean="0">
                <a:solidFill>
                  <a:srgbClr val="FFFFCC"/>
                </a:solidFill>
              </a:rPr>
              <a:t>Fulfilling the Great Commission as a Leader</a:t>
            </a:r>
            <a:endParaRPr lang="en-US" sz="3600" smtClean="0">
              <a:solidFill>
                <a:srgbClr val="FFFFCC"/>
              </a:solidFill>
            </a:endParaRPr>
          </a:p>
        </p:txBody>
      </p:sp>
      <p:sp>
        <p:nvSpPr>
          <p:cNvPr id="149507" name="Content Placeholder 8"/>
          <p:cNvSpPr>
            <a:spLocks noGrp="1"/>
          </p:cNvSpPr>
          <p:nvPr>
            <p:ph idx="1"/>
          </p:nvPr>
        </p:nvSpPr>
        <p:spPr>
          <a:xfrm>
            <a:off x="685800" y="2133600"/>
            <a:ext cx="7772400" cy="1600200"/>
          </a:xfrm>
        </p:spPr>
        <p:txBody>
          <a:bodyPr/>
          <a:lstStyle/>
          <a:p>
            <a:r>
              <a:rPr lang="en-US" sz="2000" smtClean="0">
                <a:solidFill>
                  <a:schemeClr val="bg1"/>
                </a:solidFill>
              </a:rPr>
              <a:t>God longs for every believer to be engaged in His global, redemptive mission and He has designed you, as a pastor or church leader, to help people discover their unique place of service!</a:t>
            </a:r>
          </a:p>
        </p:txBody>
      </p:sp>
      <p:sp>
        <p:nvSpPr>
          <p:cNvPr id="4" name="Content Placeholder 8"/>
          <p:cNvSpPr txBox="1">
            <a:spLocks/>
          </p:cNvSpPr>
          <p:nvPr/>
        </p:nvSpPr>
        <p:spPr bwMode="auto">
          <a:xfrm>
            <a:off x="685800" y="4267200"/>
            <a:ext cx="7772400" cy="1295400"/>
          </a:xfrm>
          <a:prstGeom prst="rect">
            <a:avLst/>
          </a:prstGeom>
          <a:noFill/>
          <a:ln w="9525">
            <a:noFill/>
            <a:miter lim="800000"/>
            <a:headEnd/>
            <a:tailEnd/>
          </a:ln>
        </p:spPr>
        <p:txBody>
          <a:bodyPr/>
          <a:lstStyle/>
          <a:p>
            <a:pPr>
              <a:defRPr/>
            </a:pPr>
            <a:r>
              <a:rPr lang="en-US" sz="2000" b="1" dirty="0">
                <a:solidFill>
                  <a:schemeClr val="bg1"/>
                </a:solidFill>
              </a:rPr>
              <a:t>QUESTION: How are you equipping Christians in the Church to serve – and fulfill the Great Commission?</a:t>
            </a:r>
            <a:endParaRPr lang="en-US" sz="2000" b="1" kern="0" dirty="0">
              <a:solidFill>
                <a:schemeClr val="bg1"/>
              </a:solidFill>
              <a:latin typeface="+mn-lt"/>
              <a:ea typeface="+mn-ea"/>
            </a:endParaRPr>
          </a:p>
        </p:txBody>
      </p:sp>
      <p:sp>
        <p:nvSpPr>
          <p:cNvPr id="5"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T502.05           iteenchallenge.org               01 - 2012</a:t>
            </a:r>
            <a:endParaRPr lang="en-US" dirty="0">
              <a:solidFill>
                <a:schemeClr val="bg1"/>
              </a:solidFill>
            </a:endParaRPr>
          </a:p>
        </p:txBody>
      </p:sp>
      <p:sp>
        <p:nvSpPr>
          <p:cNvPr id="6"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22</a:t>
            </a:fld>
            <a:endParaRPr lang="en-US" dirty="0">
              <a:solidFill>
                <a:srgbClr val="000000"/>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Title 7"/>
          <p:cNvSpPr>
            <a:spLocks noGrp="1"/>
          </p:cNvSpPr>
          <p:nvPr>
            <p:ph type="title"/>
          </p:nvPr>
        </p:nvSpPr>
        <p:spPr/>
        <p:txBody>
          <a:bodyPr/>
          <a:lstStyle/>
          <a:p>
            <a:r>
              <a:rPr lang="en-US" sz="3600" smtClean="0">
                <a:solidFill>
                  <a:srgbClr val="FFFFCC"/>
                </a:solidFill>
              </a:rPr>
              <a:t>The Ultimate Purpose of Leadership</a:t>
            </a:r>
            <a:r>
              <a:rPr lang="en-US" smtClean="0">
                <a:solidFill>
                  <a:srgbClr val="FFFFCC"/>
                </a:solidFill>
              </a:rPr>
              <a:t/>
            </a:r>
            <a:br>
              <a:rPr lang="en-US" smtClean="0">
                <a:solidFill>
                  <a:srgbClr val="FFFFCC"/>
                </a:solidFill>
              </a:rPr>
            </a:br>
            <a:r>
              <a:rPr lang="en-US" sz="2000" smtClean="0">
                <a:solidFill>
                  <a:srgbClr val="FFFFCC"/>
                </a:solidFill>
              </a:rPr>
              <a:t>Fulfilling the Great Commission as a Leader</a:t>
            </a:r>
            <a:endParaRPr lang="en-US" sz="3600" smtClean="0">
              <a:solidFill>
                <a:srgbClr val="FFFFCC"/>
              </a:solidFill>
            </a:endParaRPr>
          </a:p>
        </p:txBody>
      </p:sp>
      <p:sp>
        <p:nvSpPr>
          <p:cNvPr id="150531" name="Content Placeholder 8"/>
          <p:cNvSpPr>
            <a:spLocks noGrp="1"/>
          </p:cNvSpPr>
          <p:nvPr>
            <p:ph idx="1"/>
          </p:nvPr>
        </p:nvSpPr>
        <p:spPr>
          <a:xfrm>
            <a:off x="685800" y="2133600"/>
            <a:ext cx="7772400" cy="3962400"/>
          </a:xfrm>
        </p:spPr>
        <p:txBody>
          <a:bodyPr/>
          <a:lstStyle/>
          <a:p>
            <a:r>
              <a:rPr lang="en-US" sz="2000" b="1" i="1" smtClean="0">
                <a:solidFill>
                  <a:schemeClr val="bg1"/>
                </a:solidFill>
              </a:rPr>
              <a:t>ASSESSMENT: How effective is your congregation at fulfilling the basic ministry functions of a local church (Acts 2:41-47)?</a:t>
            </a:r>
          </a:p>
          <a:p>
            <a:endParaRPr lang="en-US" sz="2000" i="1" smtClean="0">
              <a:solidFill>
                <a:schemeClr val="bg1"/>
              </a:solidFill>
            </a:endParaRPr>
          </a:p>
          <a:p>
            <a:r>
              <a:rPr lang="en-US" sz="2000" i="1" smtClean="0">
                <a:solidFill>
                  <a:schemeClr val="bg1"/>
                </a:solidFill>
              </a:rPr>
              <a:t>Evangelism –</a:t>
            </a:r>
          </a:p>
          <a:p>
            <a:r>
              <a:rPr lang="en-US" sz="2000" i="1" smtClean="0">
                <a:solidFill>
                  <a:schemeClr val="bg1"/>
                </a:solidFill>
              </a:rPr>
              <a:t>Discipleship –</a:t>
            </a:r>
          </a:p>
          <a:p>
            <a:r>
              <a:rPr lang="en-US" sz="2000" i="1" smtClean="0">
                <a:solidFill>
                  <a:schemeClr val="bg1"/>
                </a:solidFill>
              </a:rPr>
              <a:t>Prayer –</a:t>
            </a:r>
          </a:p>
          <a:p>
            <a:r>
              <a:rPr lang="en-US" sz="2000" i="1" smtClean="0">
                <a:solidFill>
                  <a:schemeClr val="bg1"/>
                </a:solidFill>
              </a:rPr>
              <a:t>Ministry –</a:t>
            </a:r>
          </a:p>
          <a:p>
            <a:r>
              <a:rPr lang="en-US" sz="2000" i="1" smtClean="0">
                <a:solidFill>
                  <a:schemeClr val="bg1"/>
                </a:solidFill>
              </a:rPr>
              <a:t>Fellowship –</a:t>
            </a:r>
          </a:p>
          <a:p>
            <a:r>
              <a:rPr lang="en-US" sz="2000" i="1" smtClean="0">
                <a:solidFill>
                  <a:schemeClr val="bg1"/>
                </a:solidFill>
              </a:rPr>
              <a:t>Worship –</a:t>
            </a:r>
            <a:endParaRPr lang="en-US" sz="2000" smtClean="0">
              <a:solidFill>
                <a:schemeClr val="bg1"/>
              </a:solidFill>
            </a:endParaRPr>
          </a:p>
        </p:txBody>
      </p:sp>
      <p:sp>
        <p:nvSpPr>
          <p:cNvPr id="4"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T502.05           iteenchallenge.org               01 - 2012</a:t>
            </a:r>
            <a:endParaRPr lang="en-US" dirty="0">
              <a:solidFill>
                <a:schemeClr val="bg1"/>
              </a:solidFill>
            </a:endParaRPr>
          </a:p>
        </p:txBody>
      </p:sp>
      <p:sp>
        <p:nvSpPr>
          <p:cNvPr id="5"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23</a:t>
            </a:fld>
            <a:endParaRPr lang="en-US" dirty="0">
              <a:solidFill>
                <a:srgbClr val="000000"/>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Title 7"/>
          <p:cNvSpPr>
            <a:spLocks noGrp="1"/>
          </p:cNvSpPr>
          <p:nvPr>
            <p:ph type="title"/>
          </p:nvPr>
        </p:nvSpPr>
        <p:spPr/>
        <p:txBody>
          <a:bodyPr/>
          <a:lstStyle/>
          <a:p>
            <a:r>
              <a:rPr lang="en-US" sz="3600" smtClean="0">
                <a:solidFill>
                  <a:srgbClr val="FFFFCC"/>
                </a:solidFill>
              </a:rPr>
              <a:t>The Ultimate Purpose of Leadership</a:t>
            </a:r>
            <a:r>
              <a:rPr lang="en-US" smtClean="0">
                <a:solidFill>
                  <a:srgbClr val="FFFFCC"/>
                </a:solidFill>
              </a:rPr>
              <a:t/>
            </a:r>
            <a:br>
              <a:rPr lang="en-US" smtClean="0">
                <a:solidFill>
                  <a:srgbClr val="FFFFCC"/>
                </a:solidFill>
              </a:rPr>
            </a:br>
            <a:r>
              <a:rPr lang="en-US" sz="2000" smtClean="0">
                <a:solidFill>
                  <a:srgbClr val="FFFFCC"/>
                </a:solidFill>
              </a:rPr>
              <a:t>Fulfilling the Great Commission as a Leader</a:t>
            </a:r>
            <a:endParaRPr lang="en-US" sz="3600" smtClean="0">
              <a:solidFill>
                <a:srgbClr val="FFFFCC"/>
              </a:solidFill>
            </a:endParaRPr>
          </a:p>
        </p:txBody>
      </p:sp>
      <p:sp>
        <p:nvSpPr>
          <p:cNvPr id="151555" name="Content Placeholder 8"/>
          <p:cNvSpPr>
            <a:spLocks noGrp="1"/>
          </p:cNvSpPr>
          <p:nvPr>
            <p:ph idx="1"/>
          </p:nvPr>
        </p:nvSpPr>
        <p:spPr>
          <a:xfrm>
            <a:off x="685800" y="2133600"/>
            <a:ext cx="7772400" cy="1219200"/>
          </a:xfrm>
        </p:spPr>
        <p:txBody>
          <a:bodyPr/>
          <a:lstStyle/>
          <a:p>
            <a:r>
              <a:rPr lang="en-US" sz="2000" b="1" i="1" smtClean="0">
                <a:solidFill>
                  <a:schemeClr val="bg1"/>
                </a:solidFill>
              </a:rPr>
              <a:t>APPLICATION: Based on Acts 1:8, invest some time in developing a global growth plan for your local church.</a:t>
            </a:r>
            <a:endParaRPr lang="en-US" sz="2000" b="1" smtClean="0">
              <a:solidFill>
                <a:schemeClr val="bg1"/>
              </a:solidFill>
            </a:endParaRPr>
          </a:p>
        </p:txBody>
      </p:sp>
      <p:pic>
        <p:nvPicPr>
          <p:cNvPr id="151556" name="Picture 2" descr="C:\Users\dreamgivers\Desktop\33fV1_B6_C6_The_Ultimate_Purpose_of_Leadership_-opt1_Page_5.jpg"/>
          <p:cNvPicPr>
            <a:picLocks noChangeAspect="1" noChangeArrowheads="1"/>
          </p:cNvPicPr>
          <p:nvPr/>
        </p:nvPicPr>
        <p:blipFill>
          <a:blip r:embed="rId3"/>
          <a:srcRect/>
          <a:stretch>
            <a:fillRect/>
          </a:stretch>
        </p:blipFill>
        <p:spPr bwMode="auto">
          <a:xfrm>
            <a:off x="2667000" y="3124200"/>
            <a:ext cx="3136900" cy="2833688"/>
          </a:xfrm>
          <a:prstGeom prst="rect">
            <a:avLst/>
          </a:prstGeom>
          <a:noFill/>
          <a:ln w="9525">
            <a:noFill/>
            <a:miter lim="800000"/>
            <a:headEnd/>
            <a:tailEnd/>
          </a:ln>
        </p:spPr>
      </p:pic>
      <p:sp>
        <p:nvSpPr>
          <p:cNvPr id="5"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T502.05           iteenchallenge.org               01 - 2012</a:t>
            </a:r>
            <a:endParaRPr lang="en-US" dirty="0">
              <a:solidFill>
                <a:schemeClr val="bg1"/>
              </a:solidFill>
            </a:endParaRPr>
          </a:p>
        </p:txBody>
      </p:sp>
      <p:sp>
        <p:nvSpPr>
          <p:cNvPr id="6"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24</a:t>
            </a:fld>
            <a:endParaRPr lang="en-US" dirty="0">
              <a:solidFill>
                <a:srgbClr val="000000"/>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Title 7"/>
          <p:cNvSpPr>
            <a:spLocks noGrp="1"/>
          </p:cNvSpPr>
          <p:nvPr>
            <p:ph type="title"/>
          </p:nvPr>
        </p:nvSpPr>
        <p:spPr/>
        <p:txBody>
          <a:bodyPr/>
          <a:lstStyle/>
          <a:p>
            <a:r>
              <a:rPr lang="en-US" sz="3600" smtClean="0">
                <a:solidFill>
                  <a:srgbClr val="FFFFCC"/>
                </a:solidFill>
              </a:rPr>
              <a:t>The Ultimate Purpose of Leadership</a:t>
            </a:r>
            <a:r>
              <a:rPr lang="en-US" smtClean="0">
                <a:solidFill>
                  <a:srgbClr val="FFFFCC"/>
                </a:solidFill>
              </a:rPr>
              <a:t/>
            </a:r>
            <a:br>
              <a:rPr lang="en-US" smtClean="0">
                <a:solidFill>
                  <a:srgbClr val="FFFFCC"/>
                </a:solidFill>
              </a:rPr>
            </a:br>
            <a:r>
              <a:rPr lang="en-US" sz="2000" smtClean="0">
                <a:solidFill>
                  <a:srgbClr val="FFFFCC"/>
                </a:solidFill>
              </a:rPr>
              <a:t>Fulfilling the Great Commission as a Leader</a:t>
            </a:r>
            <a:endParaRPr lang="en-US" sz="3600" smtClean="0">
              <a:solidFill>
                <a:srgbClr val="FFFFCC"/>
              </a:solidFill>
            </a:endParaRPr>
          </a:p>
        </p:txBody>
      </p:sp>
      <p:sp>
        <p:nvSpPr>
          <p:cNvPr id="152579" name="Content Placeholder 8"/>
          <p:cNvSpPr>
            <a:spLocks noGrp="1"/>
          </p:cNvSpPr>
          <p:nvPr>
            <p:ph idx="1"/>
          </p:nvPr>
        </p:nvSpPr>
        <p:spPr>
          <a:xfrm>
            <a:off x="685800" y="2133600"/>
            <a:ext cx="7772400" cy="3962400"/>
          </a:xfrm>
        </p:spPr>
        <p:txBody>
          <a:bodyPr/>
          <a:lstStyle/>
          <a:p>
            <a:r>
              <a:rPr lang="en-US" sz="2000" b="1" smtClean="0">
                <a:solidFill>
                  <a:schemeClr val="bg1"/>
                </a:solidFill>
              </a:rPr>
              <a:t>Conclusion: These are exciting days in the Kingdom of God. </a:t>
            </a:r>
            <a:r>
              <a:rPr lang="en-US" sz="2000" smtClean="0">
                <a:solidFill>
                  <a:schemeClr val="bg1"/>
                </a:solidFill>
              </a:rPr>
              <a:t>The Holy Spirit is moving across the world as never before, yet there is so much more to do. </a:t>
            </a:r>
          </a:p>
          <a:p>
            <a:r>
              <a:rPr lang="en-US" sz="2000" smtClean="0">
                <a:solidFill>
                  <a:schemeClr val="bg1"/>
                </a:solidFill>
              </a:rPr>
              <a:t>God has ordained His Church to be His instrument to communicate the message of redemption to the people of the world. </a:t>
            </a:r>
          </a:p>
          <a:p>
            <a:r>
              <a:rPr lang="en-US" sz="2000" smtClean="0">
                <a:solidFill>
                  <a:schemeClr val="bg1"/>
                </a:solidFill>
              </a:rPr>
              <a:t>The Church will not be effective in fulfilling its role in God's global plan without effective leadership. Our prayer is that you will be the leader God desires you to be so you can lead God's Church to be the army of God He intends for it to be. May we do it so that all peoples may worship Him!</a:t>
            </a:r>
          </a:p>
        </p:txBody>
      </p:sp>
      <p:sp>
        <p:nvSpPr>
          <p:cNvPr id="4"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T502.05           iteenchallenge.org               01 - 2012</a:t>
            </a:r>
            <a:endParaRPr lang="en-US" dirty="0">
              <a:solidFill>
                <a:schemeClr val="bg1"/>
              </a:solidFill>
            </a:endParaRPr>
          </a:p>
        </p:txBody>
      </p:sp>
      <p:sp>
        <p:nvSpPr>
          <p:cNvPr id="5"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25</a:t>
            </a:fld>
            <a:endParaRPr lang="en-US" dirty="0">
              <a:solidFill>
                <a:srgbClr val="000000"/>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60400" y="2286000"/>
            <a:ext cx="7772400" cy="4114800"/>
          </a:xfrm>
        </p:spPr>
        <p:txBody>
          <a:bodyPr/>
          <a:lstStyle/>
          <a:p>
            <a:pPr marL="0" lvl="0" indent="0" algn="ctr" eaLnBrk="1" hangingPunct="1">
              <a:spcBef>
                <a:spcPct val="0"/>
              </a:spcBef>
              <a:buNone/>
              <a:defRPr/>
            </a:pPr>
            <a:r>
              <a:rPr lang="en-US" b="1" kern="1200" dirty="0">
                <a:solidFill>
                  <a:srgbClr val="FFFFCC"/>
                </a:solidFill>
                <a:effectLst>
                  <a:outerShdw blurRad="38100" dist="38100" dir="2700000" algn="tl">
                    <a:srgbClr val="000000">
                      <a:alpha val="43137"/>
                    </a:srgbClr>
                  </a:outerShdw>
                </a:effectLst>
                <a:latin typeface="Arial" pitchFamily="34" charset="0"/>
                <a:cs typeface="Arial" pitchFamily="34" charset="0"/>
              </a:rPr>
              <a:t>For more information about this course and other training resources:</a:t>
            </a:r>
            <a:br>
              <a:rPr lang="en-US" b="1" kern="1200" dirty="0">
                <a:solidFill>
                  <a:srgbClr val="FFFFCC"/>
                </a:solidFill>
                <a:effectLst>
                  <a:outerShdw blurRad="38100" dist="38100" dir="2700000" algn="tl">
                    <a:srgbClr val="000000">
                      <a:alpha val="43137"/>
                    </a:srgbClr>
                  </a:outerShdw>
                </a:effectLst>
                <a:latin typeface="Arial" pitchFamily="34" charset="0"/>
                <a:cs typeface="Arial" pitchFamily="34" charset="0"/>
              </a:rPr>
            </a:br>
            <a:r>
              <a:rPr lang="en-US" b="1" kern="1200" dirty="0">
                <a:solidFill>
                  <a:srgbClr val="FFFFCC"/>
                </a:solidFill>
                <a:effectLst>
                  <a:outerShdw blurRad="38100" dist="38100" dir="2700000" algn="tl">
                    <a:srgbClr val="000000">
                      <a:alpha val="43137"/>
                    </a:srgbClr>
                  </a:outerShdw>
                </a:effectLst>
                <a:latin typeface="Arial" pitchFamily="34" charset="0"/>
                <a:cs typeface="Arial" pitchFamily="34" charset="0"/>
              </a:rPr>
              <a:t>Contact</a:t>
            </a:r>
            <a:br>
              <a:rPr lang="en-US" b="1" kern="1200" dirty="0">
                <a:solidFill>
                  <a:srgbClr val="FFFFCC"/>
                </a:solidFill>
                <a:effectLst>
                  <a:outerShdw blurRad="38100" dist="38100" dir="2700000" algn="tl">
                    <a:srgbClr val="000000">
                      <a:alpha val="43137"/>
                    </a:srgbClr>
                  </a:outerShdw>
                </a:effectLst>
                <a:latin typeface="Arial" pitchFamily="34" charset="0"/>
                <a:cs typeface="Arial" pitchFamily="34" charset="0"/>
              </a:rPr>
            </a:br>
            <a:r>
              <a:rPr lang="en-US" b="1" kern="1200" dirty="0">
                <a:solidFill>
                  <a:srgbClr val="FFFFCC"/>
                </a:solidFill>
                <a:effectLst>
                  <a:outerShdw blurRad="38100" dist="38100" dir="2700000" algn="tl">
                    <a:srgbClr val="000000">
                      <a:alpha val="43137"/>
                    </a:srgbClr>
                  </a:outerShdw>
                </a:effectLst>
                <a:latin typeface="Arial" pitchFamily="34" charset="0"/>
                <a:cs typeface="Arial" pitchFamily="34" charset="0"/>
              </a:rPr>
              <a:t>Global Teen Challenge at</a:t>
            </a:r>
            <a:br>
              <a:rPr lang="en-US" b="1" kern="1200" dirty="0">
                <a:solidFill>
                  <a:srgbClr val="FFFFCC"/>
                </a:solidFill>
                <a:effectLst>
                  <a:outerShdw blurRad="38100" dist="38100" dir="2700000" algn="tl">
                    <a:srgbClr val="000000">
                      <a:alpha val="43137"/>
                    </a:srgbClr>
                  </a:outerShdw>
                </a:effectLst>
                <a:latin typeface="Arial" pitchFamily="34" charset="0"/>
                <a:cs typeface="Arial" pitchFamily="34" charset="0"/>
              </a:rPr>
            </a:br>
            <a:r>
              <a:rPr lang="en-US" b="1" kern="1200" dirty="0">
                <a:solidFill>
                  <a:srgbClr val="FFFFCC"/>
                </a:solidFill>
                <a:effectLst>
                  <a:outerShdw blurRad="38100" dist="38100" dir="2700000" algn="tl">
                    <a:srgbClr val="000000">
                      <a:alpha val="43137"/>
                    </a:srgbClr>
                  </a:outerShdw>
                </a:effectLst>
                <a:latin typeface="Arial" pitchFamily="34" charset="0"/>
                <a:cs typeface="Arial" pitchFamily="34" charset="0"/>
              </a:rPr>
              <a:t>GTC@Globaltc.org</a:t>
            </a:r>
            <a:br>
              <a:rPr lang="en-US" b="1" kern="1200" dirty="0">
                <a:solidFill>
                  <a:srgbClr val="FFFFCC"/>
                </a:solidFill>
                <a:effectLst>
                  <a:outerShdw blurRad="38100" dist="38100" dir="2700000" algn="tl">
                    <a:srgbClr val="000000">
                      <a:alpha val="43137"/>
                    </a:srgbClr>
                  </a:outerShdw>
                </a:effectLst>
                <a:latin typeface="Arial" pitchFamily="34" charset="0"/>
                <a:cs typeface="Arial" pitchFamily="34" charset="0"/>
              </a:rPr>
            </a:br>
            <a:r>
              <a:rPr lang="en-US" b="1" kern="1200" dirty="0">
                <a:solidFill>
                  <a:srgbClr val="FFFFCC"/>
                </a:solidFill>
                <a:effectLst>
                  <a:outerShdw blurRad="38100" dist="38100" dir="2700000" algn="tl">
                    <a:srgbClr val="000000">
                      <a:alpha val="43137"/>
                    </a:srgbClr>
                  </a:outerShdw>
                </a:effectLst>
                <a:latin typeface="Arial" pitchFamily="34" charset="0"/>
                <a:cs typeface="Arial" pitchFamily="34" charset="0"/>
              </a:rPr>
              <a:t>Or visit our training website at</a:t>
            </a:r>
            <a:br>
              <a:rPr lang="en-US" b="1" kern="1200" dirty="0">
                <a:solidFill>
                  <a:srgbClr val="FFFFCC"/>
                </a:solidFill>
                <a:effectLst>
                  <a:outerShdw blurRad="38100" dist="38100" dir="2700000" algn="tl">
                    <a:srgbClr val="000000">
                      <a:alpha val="43137"/>
                    </a:srgbClr>
                  </a:outerShdw>
                </a:effectLst>
                <a:latin typeface="Arial" pitchFamily="34" charset="0"/>
                <a:cs typeface="Arial" pitchFamily="34" charset="0"/>
              </a:rPr>
            </a:br>
            <a:r>
              <a:rPr lang="en-US" b="1" kern="1200" dirty="0">
                <a:solidFill>
                  <a:srgbClr val="FFFFCC"/>
                </a:solidFill>
                <a:effectLst>
                  <a:outerShdw blurRad="38100" dist="38100" dir="2700000" algn="tl">
                    <a:srgbClr val="000000">
                      <a:alpha val="43137"/>
                    </a:srgbClr>
                  </a:outerShdw>
                </a:effectLst>
                <a:latin typeface="Arial" pitchFamily="34" charset="0"/>
                <a:cs typeface="Arial" pitchFamily="34" charset="0"/>
              </a:rPr>
              <a:t>iTeenChallenge.org </a:t>
            </a:r>
          </a:p>
          <a:p>
            <a:endParaRPr lang="en-US" dirty="0"/>
          </a:p>
        </p:txBody>
      </p:sp>
      <p:sp>
        <p:nvSpPr>
          <p:cNvPr id="5" name="Slide Number Placeholder 4"/>
          <p:cNvSpPr>
            <a:spLocks noGrp="1"/>
          </p:cNvSpPr>
          <p:nvPr>
            <p:ph type="sldNum" sz="quarter" idx="12"/>
          </p:nvPr>
        </p:nvSpPr>
        <p:spPr/>
        <p:txBody>
          <a:bodyPr/>
          <a:lstStyle/>
          <a:p>
            <a:pPr>
              <a:defRPr/>
            </a:pPr>
            <a:fld id="{F45EC6E8-98E1-4849-A5C4-247ED1CA1DED}" type="slidenum">
              <a:rPr lang="en-US" smtClean="0">
                <a:solidFill>
                  <a:srgbClr val="000000"/>
                </a:solidFill>
              </a:rPr>
              <a:pPr>
                <a:defRPr/>
              </a:pPr>
              <a:t>26</a:t>
            </a:fld>
            <a:endParaRPr lang="en-US" dirty="0">
              <a:solidFill>
                <a:srgbClr val="000000"/>
              </a:solidFill>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17951" y="381000"/>
            <a:ext cx="3657298" cy="2035896"/>
          </a:xfrm>
          <a:prstGeom prst="rect">
            <a:avLst/>
          </a:prstGeom>
        </p:spPr>
      </p:pic>
      <p:sp>
        <p:nvSpPr>
          <p:cNvPr id="9"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T502.05           iteenchallenge.org               01 - 2012</a:t>
            </a:r>
            <a:endParaRPr lang="en-US" dirty="0">
              <a:solidFill>
                <a:schemeClr val="bg1"/>
              </a:solidFill>
            </a:endParaRPr>
          </a:p>
        </p:txBody>
      </p:sp>
    </p:spTree>
    <p:extLst>
      <p:ext uri="{BB962C8B-B14F-4D97-AF65-F5344CB8AC3E}">
        <p14:creationId xmlns:p14="http://schemas.microsoft.com/office/powerpoint/2010/main" val="17178197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Title 7"/>
          <p:cNvSpPr>
            <a:spLocks noGrp="1"/>
          </p:cNvSpPr>
          <p:nvPr>
            <p:ph type="title"/>
          </p:nvPr>
        </p:nvSpPr>
        <p:spPr/>
        <p:txBody>
          <a:bodyPr/>
          <a:lstStyle/>
          <a:p>
            <a:r>
              <a:rPr lang="en-US" sz="3600" smtClean="0">
                <a:solidFill>
                  <a:srgbClr val="FFFFCC"/>
                </a:solidFill>
              </a:rPr>
              <a:t>The Ultimate Purpose of Leadership</a:t>
            </a:r>
            <a:r>
              <a:rPr lang="en-US" smtClean="0">
                <a:solidFill>
                  <a:srgbClr val="FFFFCC"/>
                </a:solidFill>
              </a:rPr>
              <a:t/>
            </a:r>
            <a:br>
              <a:rPr lang="en-US" smtClean="0">
                <a:solidFill>
                  <a:srgbClr val="FFFFCC"/>
                </a:solidFill>
              </a:rPr>
            </a:br>
            <a:r>
              <a:rPr lang="en-US" sz="2000" smtClean="0">
                <a:solidFill>
                  <a:srgbClr val="FFFFCC"/>
                </a:solidFill>
              </a:rPr>
              <a:t>Fulfilling the Great Commission as a Leader</a:t>
            </a:r>
            <a:endParaRPr lang="en-US" sz="3600" smtClean="0">
              <a:solidFill>
                <a:srgbClr val="FFFFCC"/>
              </a:solidFill>
            </a:endParaRPr>
          </a:p>
        </p:txBody>
      </p:sp>
      <p:sp>
        <p:nvSpPr>
          <p:cNvPr id="130051" name="Content Placeholder 8"/>
          <p:cNvSpPr>
            <a:spLocks noGrp="1"/>
          </p:cNvSpPr>
          <p:nvPr>
            <p:ph idx="1"/>
          </p:nvPr>
        </p:nvSpPr>
        <p:spPr>
          <a:xfrm>
            <a:off x="685800" y="2133600"/>
            <a:ext cx="7772400" cy="3962400"/>
          </a:xfrm>
        </p:spPr>
        <p:txBody>
          <a:bodyPr/>
          <a:lstStyle/>
          <a:p>
            <a:r>
              <a:rPr lang="en-US" sz="2000" smtClean="0">
                <a:solidFill>
                  <a:schemeClr val="bg1"/>
                </a:solidFill>
              </a:rPr>
              <a:t>As you continue your leadership journey, it is essential to understand why God desires for you to deepen your leadership skills. Is it just for your personal growth? Is it just for</a:t>
            </a:r>
          </a:p>
          <a:p>
            <a:r>
              <a:rPr lang="en-US" sz="2000" smtClean="0">
                <a:solidFill>
                  <a:schemeClr val="bg1"/>
                </a:solidFill>
              </a:rPr>
              <a:t>the growth of your local church? Or is there a larger purpose – a purpose beyond your own life, your church and even your community? The answer is YES! </a:t>
            </a:r>
          </a:p>
          <a:p>
            <a:r>
              <a:rPr lang="en-US" sz="2000" smtClean="0">
                <a:solidFill>
                  <a:schemeClr val="bg1"/>
                </a:solidFill>
              </a:rPr>
              <a:t>The ultimate purpose for your personal leadership development is to be more effective in your role of advancing the growth of His kingdom around the world!</a:t>
            </a:r>
          </a:p>
        </p:txBody>
      </p:sp>
      <p:sp>
        <p:nvSpPr>
          <p:cNvPr id="4"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T502.05           iteenchallenge.org               01 - 2012</a:t>
            </a:r>
            <a:endParaRPr lang="en-US" dirty="0">
              <a:solidFill>
                <a:schemeClr val="bg1"/>
              </a:solidFill>
            </a:endParaRPr>
          </a:p>
        </p:txBody>
      </p:sp>
      <p:sp>
        <p:nvSpPr>
          <p:cNvPr id="5"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3</a:t>
            </a:fld>
            <a:endParaRPr lang="en-US" dirty="0">
              <a:solidFill>
                <a:srgbClr val="00000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Title 7"/>
          <p:cNvSpPr>
            <a:spLocks noGrp="1"/>
          </p:cNvSpPr>
          <p:nvPr>
            <p:ph type="title"/>
          </p:nvPr>
        </p:nvSpPr>
        <p:spPr/>
        <p:txBody>
          <a:bodyPr/>
          <a:lstStyle/>
          <a:p>
            <a:r>
              <a:rPr lang="en-US" sz="3600" smtClean="0">
                <a:solidFill>
                  <a:srgbClr val="FFFFCC"/>
                </a:solidFill>
              </a:rPr>
              <a:t>The Ultimate Purpose of Leadership</a:t>
            </a:r>
            <a:r>
              <a:rPr lang="en-US" smtClean="0">
                <a:solidFill>
                  <a:srgbClr val="FFFFCC"/>
                </a:solidFill>
              </a:rPr>
              <a:t/>
            </a:r>
            <a:br>
              <a:rPr lang="en-US" smtClean="0">
                <a:solidFill>
                  <a:srgbClr val="FFFFCC"/>
                </a:solidFill>
              </a:rPr>
            </a:br>
            <a:r>
              <a:rPr lang="en-US" sz="2000" smtClean="0">
                <a:solidFill>
                  <a:srgbClr val="FFFFCC"/>
                </a:solidFill>
              </a:rPr>
              <a:t>Fulfilling the Great Commission as a Leader</a:t>
            </a:r>
            <a:endParaRPr lang="en-US" sz="3600" smtClean="0">
              <a:solidFill>
                <a:srgbClr val="FFFFCC"/>
              </a:solidFill>
            </a:endParaRPr>
          </a:p>
        </p:txBody>
      </p:sp>
      <p:sp>
        <p:nvSpPr>
          <p:cNvPr id="131075" name="Content Placeholder 8"/>
          <p:cNvSpPr>
            <a:spLocks noGrp="1"/>
          </p:cNvSpPr>
          <p:nvPr>
            <p:ph idx="1"/>
          </p:nvPr>
        </p:nvSpPr>
        <p:spPr>
          <a:xfrm>
            <a:off x="685800" y="2133600"/>
            <a:ext cx="7772400" cy="3962400"/>
          </a:xfrm>
        </p:spPr>
        <p:txBody>
          <a:bodyPr/>
          <a:lstStyle/>
          <a:p>
            <a:pPr algn="ctr">
              <a:buFontTx/>
              <a:buNone/>
            </a:pPr>
            <a:r>
              <a:rPr lang="en-US" sz="2000" b="1" smtClean="0">
                <a:solidFill>
                  <a:schemeClr val="bg1"/>
                </a:solidFill>
              </a:rPr>
              <a:t>God and His Plan for the People of the World</a:t>
            </a:r>
          </a:p>
          <a:p>
            <a:endParaRPr lang="en-US" sz="2000" b="1" smtClean="0">
              <a:solidFill>
                <a:schemeClr val="bg1"/>
              </a:solidFill>
            </a:endParaRPr>
          </a:p>
          <a:p>
            <a:r>
              <a:rPr lang="en-US" sz="2000" b="1" smtClean="0">
                <a:solidFill>
                  <a:schemeClr val="bg1"/>
                </a:solidFill>
              </a:rPr>
              <a:t>Principle #1 – _____ Is the Center of _____ Things.</a:t>
            </a:r>
          </a:p>
          <a:p>
            <a:pPr lvl="1"/>
            <a:r>
              <a:rPr lang="en-US" sz="1600" i="1" smtClean="0">
                <a:solidFill>
                  <a:srgbClr val="FFFF99"/>
                </a:solidFill>
              </a:rPr>
              <a:t>"… all things were created by Him and for Him." (Colossians 1:16)</a:t>
            </a:r>
          </a:p>
          <a:p>
            <a:pPr lvl="1"/>
            <a:r>
              <a:rPr lang="en-US" sz="1600" i="1" smtClean="0">
                <a:solidFill>
                  <a:srgbClr val="FFFF99"/>
                </a:solidFill>
              </a:rPr>
              <a:t>"… it was fitting that God, for whom and through whom everything exists." (Hebrews 2:10)</a:t>
            </a:r>
          </a:p>
          <a:p>
            <a:endParaRPr lang="en-US" sz="2000" b="1" smtClean="0">
              <a:solidFill>
                <a:schemeClr val="bg1"/>
              </a:solidFill>
            </a:endParaRPr>
          </a:p>
          <a:p>
            <a:r>
              <a:rPr lang="en-US" sz="2000" b="1" smtClean="0">
                <a:solidFill>
                  <a:schemeClr val="bg1"/>
                </a:solidFill>
              </a:rPr>
              <a:t>Principle #2 –God Desires for _____ the People in the World to _____ Him through Jesus Christ.</a:t>
            </a:r>
            <a:endParaRPr lang="en-US" sz="2000" smtClean="0">
              <a:solidFill>
                <a:schemeClr val="bg1"/>
              </a:solidFill>
            </a:endParaRPr>
          </a:p>
        </p:txBody>
      </p:sp>
      <p:sp>
        <p:nvSpPr>
          <p:cNvPr id="4" name="TextBox 3"/>
          <p:cNvSpPr txBox="1">
            <a:spLocks noChangeArrowheads="1"/>
          </p:cNvSpPr>
          <p:nvPr/>
        </p:nvSpPr>
        <p:spPr bwMode="auto">
          <a:xfrm>
            <a:off x="2819400" y="2819400"/>
            <a:ext cx="685800" cy="400050"/>
          </a:xfrm>
          <a:prstGeom prst="rect">
            <a:avLst/>
          </a:prstGeom>
          <a:noFill/>
          <a:ln w="9525">
            <a:noFill/>
            <a:miter lim="800000"/>
            <a:headEnd/>
            <a:tailEnd/>
          </a:ln>
        </p:spPr>
        <p:txBody>
          <a:bodyPr>
            <a:spAutoFit/>
          </a:bodyPr>
          <a:lstStyle/>
          <a:p>
            <a:r>
              <a:rPr lang="en-US" sz="2000">
                <a:solidFill>
                  <a:srgbClr val="FFFFCC"/>
                </a:solidFill>
              </a:rPr>
              <a:t>God</a:t>
            </a:r>
          </a:p>
        </p:txBody>
      </p:sp>
      <p:sp>
        <p:nvSpPr>
          <p:cNvPr id="5" name="TextBox 4"/>
          <p:cNvSpPr txBox="1">
            <a:spLocks noChangeArrowheads="1"/>
          </p:cNvSpPr>
          <p:nvPr/>
        </p:nvSpPr>
        <p:spPr bwMode="auto">
          <a:xfrm>
            <a:off x="5486400" y="2819400"/>
            <a:ext cx="685800" cy="400050"/>
          </a:xfrm>
          <a:prstGeom prst="rect">
            <a:avLst/>
          </a:prstGeom>
          <a:noFill/>
          <a:ln w="9525">
            <a:noFill/>
            <a:miter lim="800000"/>
            <a:headEnd/>
            <a:tailEnd/>
          </a:ln>
        </p:spPr>
        <p:txBody>
          <a:bodyPr>
            <a:spAutoFit/>
          </a:bodyPr>
          <a:lstStyle/>
          <a:p>
            <a:r>
              <a:rPr lang="en-US" sz="2000">
                <a:solidFill>
                  <a:srgbClr val="FFFFCC"/>
                </a:solidFill>
              </a:rPr>
              <a:t>all</a:t>
            </a:r>
          </a:p>
        </p:txBody>
      </p:sp>
      <p:sp>
        <p:nvSpPr>
          <p:cNvPr id="6" name="TextBox 5"/>
          <p:cNvSpPr txBox="1">
            <a:spLocks noChangeArrowheads="1"/>
          </p:cNvSpPr>
          <p:nvPr/>
        </p:nvSpPr>
        <p:spPr bwMode="auto">
          <a:xfrm>
            <a:off x="4724400" y="4419600"/>
            <a:ext cx="685800" cy="400050"/>
          </a:xfrm>
          <a:prstGeom prst="rect">
            <a:avLst/>
          </a:prstGeom>
          <a:noFill/>
          <a:ln w="9525">
            <a:noFill/>
            <a:miter lim="800000"/>
            <a:headEnd/>
            <a:tailEnd/>
          </a:ln>
        </p:spPr>
        <p:txBody>
          <a:bodyPr>
            <a:spAutoFit/>
          </a:bodyPr>
          <a:lstStyle/>
          <a:p>
            <a:r>
              <a:rPr lang="en-US" sz="2000">
                <a:solidFill>
                  <a:srgbClr val="FFFFCC"/>
                </a:solidFill>
              </a:rPr>
              <a:t>all</a:t>
            </a:r>
          </a:p>
        </p:txBody>
      </p:sp>
      <p:sp>
        <p:nvSpPr>
          <p:cNvPr id="7" name="TextBox 6"/>
          <p:cNvSpPr txBox="1">
            <a:spLocks noChangeArrowheads="1"/>
          </p:cNvSpPr>
          <p:nvPr/>
        </p:nvSpPr>
        <p:spPr bwMode="auto">
          <a:xfrm>
            <a:off x="1371600" y="4724400"/>
            <a:ext cx="838200" cy="400050"/>
          </a:xfrm>
          <a:prstGeom prst="rect">
            <a:avLst/>
          </a:prstGeom>
          <a:noFill/>
          <a:ln w="9525">
            <a:noFill/>
            <a:miter lim="800000"/>
            <a:headEnd/>
            <a:tailEnd/>
          </a:ln>
        </p:spPr>
        <p:txBody>
          <a:bodyPr>
            <a:spAutoFit/>
          </a:bodyPr>
          <a:lstStyle/>
          <a:p>
            <a:r>
              <a:rPr lang="en-US" sz="2000">
                <a:solidFill>
                  <a:srgbClr val="FFFFCC"/>
                </a:solidFill>
              </a:rPr>
              <a:t>know</a:t>
            </a:r>
          </a:p>
        </p:txBody>
      </p:sp>
      <p:sp>
        <p:nvSpPr>
          <p:cNvPr id="8"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T502.05           iteenchallenge.org               01 - 2012</a:t>
            </a:r>
            <a:endParaRPr lang="en-US" dirty="0">
              <a:solidFill>
                <a:schemeClr val="bg1"/>
              </a:solidFill>
            </a:endParaRPr>
          </a:p>
        </p:txBody>
      </p:sp>
      <p:sp>
        <p:nvSpPr>
          <p:cNvPr id="9"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4</a:t>
            </a:fld>
            <a:endParaRPr lang="en-US" dirty="0">
              <a:solidFill>
                <a:srgbClr val="0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additive="base">
                                        <p:cTn id="1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anim calcmode="lin" valueType="num">
                                      <p:cBhvr additive="base">
                                        <p:cTn id="19"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xEl>
                                              <p:pRg st="0" end="0"/>
                                            </p:txEl>
                                          </p:spTgt>
                                        </p:tgtEl>
                                        <p:attrNameLst>
                                          <p:attrName>style.visibility</p:attrName>
                                        </p:attrNameLst>
                                      </p:cBhvr>
                                      <p:to>
                                        <p:strVal val="visible"/>
                                      </p:to>
                                    </p:set>
                                    <p:anim calcmode="lin" valueType="num">
                                      <p:cBhvr additive="base">
                                        <p:cTn id="25"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P spid="5" grpId="0" build="allAtOnce"/>
      <p:bldP spid="6" grpId="0" build="allAtOnce"/>
      <p:bldP spid="7" grpId="0" build="allAtOnce"/>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Title 7"/>
          <p:cNvSpPr>
            <a:spLocks noGrp="1"/>
          </p:cNvSpPr>
          <p:nvPr>
            <p:ph type="title"/>
          </p:nvPr>
        </p:nvSpPr>
        <p:spPr/>
        <p:txBody>
          <a:bodyPr/>
          <a:lstStyle/>
          <a:p>
            <a:r>
              <a:rPr lang="en-US" sz="3600" smtClean="0">
                <a:solidFill>
                  <a:srgbClr val="FFFFCC"/>
                </a:solidFill>
              </a:rPr>
              <a:t>The Ultimate Purpose of Leadership</a:t>
            </a:r>
            <a:r>
              <a:rPr lang="en-US" smtClean="0">
                <a:solidFill>
                  <a:srgbClr val="FFFFCC"/>
                </a:solidFill>
              </a:rPr>
              <a:t/>
            </a:r>
            <a:br>
              <a:rPr lang="en-US" smtClean="0">
                <a:solidFill>
                  <a:srgbClr val="FFFFCC"/>
                </a:solidFill>
              </a:rPr>
            </a:br>
            <a:r>
              <a:rPr lang="en-US" sz="2000" smtClean="0">
                <a:solidFill>
                  <a:srgbClr val="FFFFCC"/>
                </a:solidFill>
              </a:rPr>
              <a:t>Fulfilling the Great Commission as a Leader</a:t>
            </a:r>
            <a:endParaRPr lang="en-US" sz="3600" smtClean="0">
              <a:solidFill>
                <a:srgbClr val="FFFFCC"/>
              </a:solidFill>
            </a:endParaRPr>
          </a:p>
        </p:txBody>
      </p:sp>
      <p:sp>
        <p:nvSpPr>
          <p:cNvPr id="132099" name="Content Placeholder 8"/>
          <p:cNvSpPr>
            <a:spLocks noGrp="1"/>
          </p:cNvSpPr>
          <p:nvPr>
            <p:ph idx="1"/>
          </p:nvPr>
        </p:nvSpPr>
        <p:spPr>
          <a:xfrm>
            <a:off x="685800" y="2133600"/>
            <a:ext cx="7772400" cy="3962400"/>
          </a:xfrm>
        </p:spPr>
        <p:txBody>
          <a:bodyPr/>
          <a:lstStyle/>
          <a:p>
            <a:pPr marL="457200" indent="-457200">
              <a:buFontTx/>
              <a:buAutoNum type="arabicPeriod"/>
            </a:pPr>
            <a:r>
              <a:rPr lang="en-US" sz="2000" b="1" smtClean="0">
                <a:solidFill>
                  <a:schemeClr val="bg1"/>
                </a:solidFill>
              </a:rPr>
              <a:t>Old Testament Illustrations</a:t>
            </a:r>
          </a:p>
          <a:p>
            <a:pPr marL="457200" indent="-457200">
              <a:buFontTx/>
              <a:buAutoNum type="arabicPeriod"/>
            </a:pPr>
            <a:endParaRPr lang="en-US" sz="2000" b="1" smtClean="0">
              <a:solidFill>
                <a:schemeClr val="bg1"/>
              </a:solidFill>
            </a:endParaRPr>
          </a:p>
          <a:p>
            <a:pPr marL="457200" indent="-457200"/>
            <a:r>
              <a:rPr lang="en-US" sz="2000" i="1" smtClean="0">
                <a:solidFill>
                  <a:srgbClr val="FFFF99"/>
                </a:solidFill>
              </a:rPr>
              <a:t>"I will bless those who bless you, and whoever curses you I will curse; and all peoples on earth will be blessed through you." (Genesis 12:3)</a:t>
            </a:r>
          </a:p>
          <a:p>
            <a:pPr marL="457200" indent="-457200"/>
            <a:endParaRPr lang="en-US" sz="2000" i="1" smtClean="0">
              <a:solidFill>
                <a:srgbClr val="FFFF99"/>
              </a:solidFill>
            </a:endParaRPr>
          </a:p>
          <a:p>
            <a:pPr marL="457200" indent="-457200"/>
            <a:r>
              <a:rPr lang="en-US" sz="2000" i="1" smtClean="0">
                <a:solidFill>
                  <a:srgbClr val="FFFF99"/>
                </a:solidFill>
              </a:rPr>
              <a:t>"… so that all the peoples of the earth may know that the Lord is God and that there is no other." (I Kings 8:60)</a:t>
            </a:r>
          </a:p>
          <a:p>
            <a:pPr marL="457200" indent="-457200"/>
            <a:endParaRPr lang="en-US" sz="2000" i="1" smtClean="0">
              <a:solidFill>
                <a:srgbClr val="FFFF99"/>
              </a:solidFill>
            </a:endParaRPr>
          </a:p>
          <a:p>
            <a:pPr marL="457200" indent="-457200"/>
            <a:r>
              <a:rPr lang="en-US" sz="2000" i="1" smtClean="0">
                <a:solidFill>
                  <a:srgbClr val="FFFF99"/>
                </a:solidFill>
              </a:rPr>
              <a:t>"May God be gracious to us and bless us … that your ways may be known on earth, your salvation among all nations." (Psalm 67:1-2)</a:t>
            </a:r>
            <a:endParaRPr lang="en-US" sz="2000" smtClean="0">
              <a:solidFill>
                <a:srgbClr val="FFFF99"/>
              </a:solidFill>
            </a:endParaRPr>
          </a:p>
        </p:txBody>
      </p:sp>
      <p:sp>
        <p:nvSpPr>
          <p:cNvPr id="4"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T502.05           iteenchallenge.org               01 - 2012</a:t>
            </a:r>
            <a:endParaRPr lang="en-US" dirty="0">
              <a:solidFill>
                <a:schemeClr val="bg1"/>
              </a:solidFill>
            </a:endParaRPr>
          </a:p>
        </p:txBody>
      </p:sp>
      <p:sp>
        <p:nvSpPr>
          <p:cNvPr id="5"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5</a:t>
            </a:fld>
            <a:endParaRPr lang="en-US" dirty="0">
              <a:solidFill>
                <a:srgbClr val="00000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Title 7"/>
          <p:cNvSpPr>
            <a:spLocks noGrp="1"/>
          </p:cNvSpPr>
          <p:nvPr>
            <p:ph type="title"/>
          </p:nvPr>
        </p:nvSpPr>
        <p:spPr/>
        <p:txBody>
          <a:bodyPr/>
          <a:lstStyle/>
          <a:p>
            <a:r>
              <a:rPr lang="en-US" sz="3600" smtClean="0">
                <a:solidFill>
                  <a:srgbClr val="FFFFCC"/>
                </a:solidFill>
              </a:rPr>
              <a:t>The Ultimate Purpose of Leadership</a:t>
            </a:r>
            <a:r>
              <a:rPr lang="en-US" smtClean="0">
                <a:solidFill>
                  <a:srgbClr val="FFFFCC"/>
                </a:solidFill>
              </a:rPr>
              <a:t/>
            </a:r>
            <a:br>
              <a:rPr lang="en-US" smtClean="0">
                <a:solidFill>
                  <a:srgbClr val="FFFFCC"/>
                </a:solidFill>
              </a:rPr>
            </a:br>
            <a:r>
              <a:rPr lang="en-US" sz="2000" smtClean="0">
                <a:solidFill>
                  <a:srgbClr val="FFFFCC"/>
                </a:solidFill>
              </a:rPr>
              <a:t>Fulfilling the Great Commission as a Leader</a:t>
            </a:r>
            <a:endParaRPr lang="en-US" sz="3600" smtClean="0">
              <a:solidFill>
                <a:srgbClr val="FFFFCC"/>
              </a:solidFill>
            </a:endParaRPr>
          </a:p>
        </p:txBody>
      </p:sp>
      <p:sp>
        <p:nvSpPr>
          <p:cNvPr id="133123" name="Content Placeholder 8"/>
          <p:cNvSpPr>
            <a:spLocks noGrp="1"/>
          </p:cNvSpPr>
          <p:nvPr>
            <p:ph idx="1"/>
          </p:nvPr>
        </p:nvSpPr>
        <p:spPr>
          <a:xfrm>
            <a:off x="685800" y="2133600"/>
            <a:ext cx="7772400" cy="3962400"/>
          </a:xfrm>
        </p:spPr>
        <p:txBody>
          <a:bodyPr/>
          <a:lstStyle/>
          <a:p>
            <a:pPr marL="457200" indent="-457200">
              <a:buFontTx/>
              <a:buAutoNum type="arabicPeriod" startAt="2"/>
            </a:pPr>
            <a:r>
              <a:rPr lang="en-US" sz="2000" b="1" smtClean="0">
                <a:solidFill>
                  <a:schemeClr val="bg1"/>
                </a:solidFill>
              </a:rPr>
              <a:t>New Testament Illustrations</a:t>
            </a:r>
          </a:p>
          <a:p>
            <a:pPr marL="457200" indent="-457200">
              <a:buFontTx/>
              <a:buAutoNum type="arabicPeriod" startAt="2"/>
            </a:pPr>
            <a:endParaRPr lang="en-US" sz="800" b="1" smtClean="0">
              <a:solidFill>
                <a:schemeClr val="bg1"/>
              </a:solidFill>
            </a:endParaRPr>
          </a:p>
          <a:p>
            <a:pPr marL="457200" indent="-457200"/>
            <a:r>
              <a:rPr lang="en-US" sz="2000" i="1" smtClean="0">
                <a:solidFill>
                  <a:srgbClr val="FFFF99"/>
                </a:solidFill>
              </a:rPr>
              <a:t>"But the angel said to them, 'Do not be afraid. I bring you good news of great joy that will be for all the people. Today in the town of David a Savior has been born to you; He is Christ the Lord.'" (Luke 2:10)</a:t>
            </a:r>
          </a:p>
          <a:p>
            <a:pPr marL="457200" indent="-457200"/>
            <a:endParaRPr lang="en-US" sz="800" i="1" smtClean="0">
              <a:solidFill>
                <a:srgbClr val="FFFF99"/>
              </a:solidFill>
            </a:endParaRPr>
          </a:p>
          <a:p>
            <a:pPr marL="457200" indent="-457200"/>
            <a:r>
              <a:rPr lang="en-US" sz="2000" i="1" smtClean="0">
                <a:solidFill>
                  <a:srgbClr val="FFFF99"/>
                </a:solidFill>
              </a:rPr>
              <a:t>"Therefore go and make disciples of all nations …"  (Matthew28:18)</a:t>
            </a:r>
          </a:p>
          <a:p>
            <a:pPr marL="457200" indent="-457200"/>
            <a:endParaRPr lang="en-US" sz="800" i="1" smtClean="0">
              <a:solidFill>
                <a:srgbClr val="FFFF99"/>
              </a:solidFill>
            </a:endParaRPr>
          </a:p>
          <a:p>
            <a:pPr marL="457200" indent="-457200"/>
            <a:r>
              <a:rPr lang="en-US" sz="2000" i="1" smtClean="0">
                <a:solidFill>
                  <a:srgbClr val="FFFF99"/>
                </a:solidFill>
              </a:rPr>
              <a:t>"… so that all nations might believe and obey Him." (Romans 16:26b)</a:t>
            </a:r>
          </a:p>
          <a:p>
            <a:pPr marL="457200" indent="-457200"/>
            <a:endParaRPr lang="en-US" sz="800" i="1" smtClean="0">
              <a:solidFill>
                <a:srgbClr val="FFFF99"/>
              </a:solidFill>
            </a:endParaRPr>
          </a:p>
          <a:p>
            <a:pPr marL="457200" indent="-457200"/>
            <a:r>
              <a:rPr lang="en-US" sz="2000" i="1" smtClean="0">
                <a:solidFill>
                  <a:srgbClr val="FFFF99"/>
                </a:solidFill>
              </a:rPr>
              <a:t>"He is the atoning sacrifice for our sins, and not only for ours but also for the sins of the whole world." (1 John 2:2)</a:t>
            </a:r>
            <a:endParaRPr lang="en-US" sz="2000" smtClean="0">
              <a:solidFill>
                <a:srgbClr val="FFFF99"/>
              </a:solidFill>
            </a:endParaRPr>
          </a:p>
        </p:txBody>
      </p:sp>
      <p:sp>
        <p:nvSpPr>
          <p:cNvPr id="4"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T502.05           iteenchallenge.org               01 - 2012</a:t>
            </a:r>
            <a:endParaRPr lang="en-US" dirty="0">
              <a:solidFill>
                <a:schemeClr val="bg1"/>
              </a:solidFill>
            </a:endParaRPr>
          </a:p>
        </p:txBody>
      </p:sp>
      <p:sp>
        <p:nvSpPr>
          <p:cNvPr id="5"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6</a:t>
            </a:fld>
            <a:endParaRPr lang="en-US" dirty="0">
              <a:solidFill>
                <a:srgbClr val="00000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Title 7"/>
          <p:cNvSpPr>
            <a:spLocks noGrp="1"/>
          </p:cNvSpPr>
          <p:nvPr>
            <p:ph type="title"/>
          </p:nvPr>
        </p:nvSpPr>
        <p:spPr/>
        <p:txBody>
          <a:bodyPr/>
          <a:lstStyle/>
          <a:p>
            <a:r>
              <a:rPr lang="en-US" sz="3600" smtClean="0">
                <a:solidFill>
                  <a:srgbClr val="FFFFCC"/>
                </a:solidFill>
              </a:rPr>
              <a:t>The Ultimate Purpose of Leadership</a:t>
            </a:r>
            <a:r>
              <a:rPr lang="en-US" smtClean="0">
                <a:solidFill>
                  <a:srgbClr val="FFFFCC"/>
                </a:solidFill>
              </a:rPr>
              <a:t/>
            </a:r>
            <a:br>
              <a:rPr lang="en-US" smtClean="0">
                <a:solidFill>
                  <a:srgbClr val="FFFFCC"/>
                </a:solidFill>
              </a:rPr>
            </a:br>
            <a:r>
              <a:rPr lang="en-US" sz="2000" smtClean="0">
                <a:solidFill>
                  <a:srgbClr val="FFFFCC"/>
                </a:solidFill>
              </a:rPr>
              <a:t>Fulfilling the Great Commission as a Leader</a:t>
            </a:r>
            <a:endParaRPr lang="en-US" sz="3600" smtClean="0">
              <a:solidFill>
                <a:srgbClr val="FFFFCC"/>
              </a:solidFill>
            </a:endParaRPr>
          </a:p>
        </p:txBody>
      </p:sp>
      <p:sp>
        <p:nvSpPr>
          <p:cNvPr id="134147" name="Content Placeholder 8"/>
          <p:cNvSpPr>
            <a:spLocks noGrp="1"/>
          </p:cNvSpPr>
          <p:nvPr>
            <p:ph idx="1"/>
          </p:nvPr>
        </p:nvSpPr>
        <p:spPr>
          <a:xfrm>
            <a:off x="685800" y="2133600"/>
            <a:ext cx="7772400" cy="3962400"/>
          </a:xfrm>
        </p:spPr>
        <p:txBody>
          <a:bodyPr/>
          <a:lstStyle/>
          <a:p>
            <a:r>
              <a:rPr lang="en-US" sz="2000" b="1" smtClean="0">
                <a:solidFill>
                  <a:schemeClr val="bg1"/>
                </a:solidFill>
              </a:rPr>
              <a:t>Principle #3 – God Desires ____ the People of the World to _______ Him.</a:t>
            </a:r>
          </a:p>
          <a:p>
            <a:endParaRPr lang="en-US" sz="2000" b="1" smtClean="0">
              <a:solidFill>
                <a:schemeClr val="bg1"/>
              </a:solidFill>
            </a:endParaRPr>
          </a:p>
          <a:p>
            <a:r>
              <a:rPr lang="en-US" sz="2000" i="1" smtClean="0">
                <a:solidFill>
                  <a:srgbClr val="FFFF99"/>
                </a:solidFill>
              </a:rPr>
              <a:t>"And they sang a new song: 'You are worthy to take the scroll and to open its seals, because You were slain, and with Your blood You purchased men for God from every tribe and language and people and nation.'" (Revelation 5:9-10)</a:t>
            </a:r>
            <a:endParaRPr lang="en-US" sz="2000" smtClean="0">
              <a:solidFill>
                <a:srgbClr val="FFFF99"/>
              </a:solidFill>
            </a:endParaRPr>
          </a:p>
        </p:txBody>
      </p:sp>
      <p:sp>
        <p:nvSpPr>
          <p:cNvPr id="4" name="TextBox 3"/>
          <p:cNvSpPr txBox="1">
            <a:spLocks noChangeArrowheads="1"/>
          </p:cNvSpPr>
          <p:nvPr/>
        </p:nvSpPr>
        <p:spPr bwMode="auto">
          <a:xfrm>
            <a:off x="4343400" y="2057400"/>
            <a:ext cx="685800" cy="400050"/>
          </a:xfrm>
          <a:prstGeom prst="rect">
            <a:avLst/>
          </a:prstGeom>
          <a:noFill/>
          <a:ln w="9525">
            <a:noFill/>
            <a:miter lim="800000"/>
            <a:headEnd/>
            <a:tailEnd/>
          </a:ln>
        </p:spPr>
        <p:txBody>
          <a:bodyPr>
            <a:spAutoFit/>
          </a:bodyPr>
          <a:lstStyle/>
          <a:p>
            <a:r>
              <a:rPr lang="en-US" sz="2000">
                <a:solidFill>
                  <a:srgbClr val="FFFFCC"/>
                </a:solidFill>
              </a:rPr>
              <a:t>all</a:t>
            </a:r>
          </a:p>
        </p:txBody>
      </p:sp>
      <p:sp>
        <p:nvSpPr>
          <p:cNvPr id="5" name="TextBox 4"/>
          <p:cNvSpPr txBox="1">
            <a:spLocks noChangeArrowheads="1"/>
          </p:cNvSpPr>
          <p:nvPr/>
        </p:nvSpPr>
        <p:spPr bwMode="auto">
          <a:xfrm>
            <a:off x="1066800" y="2438400"/>
            <a:ext cx="1905000" cy="400050"/>
          </a:xfrm>
          <a:prstGeom prst="rect">
            <a:avLst/>
          </a:prstGeom>
          <a:noFill/>
          <a:ln w="9525">
            <a:noFill/>
            <a:miter lim="800000"/>
            <a:headEnd/>
            <a:tailEnd/>
          </a:ln>
        </p:spPr>
        <p:txBody>
          <a:bodyPr>
            <a:spAutoFit/>
          </a:bodyPr>
          <a:lstStyle/>
          <a:p>
            <a:r>
              <a:rPr lang="en-US" sz="2000">
                <a:solidFill>
                  <a:srgbClr val="FFFFCC"/>
                </a:solidFill>
              </a:rPr>
              <a:t>worship</a:t>
            </a:r>
          </a:p>
        </p:txBody>
      </p:sp>
      <p:sp>
        <p:nvSpPr>
          <p:cNvPr id="6"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T502.05           iteenchallenge.org               01 - 2012</a:t>
            </a:r>
            <a:endParaRPr lang="en-US" dirty="0">
              <a:solidFill>
                <a:schemeClr val="bg1"/>
              </a:solidFill>
            </a:endParaRPr>
          </a:p>
        </p:txBody>
      </p:sp>
      <p:sp>
        <p:nvSpPr>
          <p:cNvPr id="7"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7</a:t>
            </a:fld>
            <a:endParaRPr lang="en-US" dirty="0">
              <a:solidFill>
                <a:srgbClr val="0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additive="base">
                                        <p:cTn id="1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P spid="5" grpId="0" build="allAtOnce"/>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Title 7"/>
          <p:cNvSpPr>
            <a:spLocks noGrp="1"/>
          </p:cNvSpPr>
          <p:nvPr>
            <p:ph type="title"/>
          </p:nvPr>
        </p:nvSpPr>
        <p:spPr/>
        <p:txBody>
          <a:bodyPr/>
          <a:lstStyle/>
          <a:p>
            <a:r>
              <a:rPr lang="en-US" sz="3600" smtClean="0">
                <a:solidFill>
                  <a:srgbClr val="FFFFCC"/>
                </a:solidFill>
              </a:rPr>
              <a:t>The Ultimate Purpose of Leadership</a:t>
            </a:r>
            <a:r>
              <a:rPr lang="en-US" smtClean="0">
                <a:solidFill>
                  <a:srgbClr val="FFFFCC"/>
                </a:solidFill>
              </a:rPr>
              <a:t/>
            </a:r>
            <a:br>
              <a:rPr lang="en-US" smtClean="0">
                <a:solidFill>
                  <a:srgbClr val="FFFFCC"/>
                </a:solidFill>
              </a:rPr>
            </a:br>
            <a:r>
              <a:rPr lang="en-US" sz="2000" smtClean="0">
                <a:solidFill>
                  <a:srgbClr val="FFFFCC"/>
                </a:solidFill>
              </a:rPr>
              <a:t>Fulfilling the Great Commission as a Leader</a:t>
            </a:r>
            <a:endParaRPr lang="en-US" sz="3600" smtClean="0">
              <a:solidFill>
                <a:srgbClr val="FFFFCC"/>
              </a:solidFill>
            </a:endParaRPr>
          </a:p>
        </p:txBody>
      </p:sp>
      <p:sp>
        <p:nvSpPr>
          <p:cNvPr id="135171" name="Content Placeholder 8"/>
          <p:cNvSpPr>
            <a:spLocks noGrp="1"/>
          </p:cNvSpPr>
          <p:nvPr>
            <p:ph idx="1"/>
          </p:nvPr>
        </p:nvSpPr>
        <p:spPr>
          <a:xfrm>
            <a:off x="685800" y="2133600"/>
            <a:ext cx="7772400" cy="2362200"/>
          </a:xfrm>
          <a:ln>
            <a:solidFill>
              <a:schemeClr val="accent1"/>
            </a:solidFill>
          </a:ln>
        </p:spPr>
        <p:txBody>
          <a:bodyPr/>
          <a:lstStyle/>
          <a:p>
            <a:r>
              <a:rPr lang="en-US" sz="2000" smtClean="0">
                <a:solidFill>
                  <a:schemeClr val="bg1"/>
                </a:solidFill>
              </a:rPr>
              <a:t>"Missions is not the ultimate goal of the Church. Worship is. Missions exists because worship doesn't. Worship is ultimate, not missions, because God is ultimate, not man.</a:t>
            </a:r>
          </a:p>
          <a:p>
            <a:r>
              <a:rPr lang="en-US" sz="2000" smtClean="0">
                <a:solidFill>
                  <a:schemeClr val="bg1"/>
                </a:solidFill>
              </a:rPr>
              <a:t>When this age is over, and the countless millions of the redeemed fall on their faces before the throne of God, missions will be no more. It is a temporary necessity. But worship abides forever …" – John Piper, </a:t>
            </a:r>
            <a:r>
              <a:rPr lang="en-US" sz="2000" i="1" smtClean="0">
                <a:solidFill>
                  <a:schemeClr val="bg1"/>
                </a:solidFill>
              </a:rPr>
              <a:t>Let the Nations Be Glad</a:t>
            </a:r>
            <a:endParaRPr lang="en-US" sz="2000" smtClean="0">
              <a:solidFill>
                <a:schemeClr val="bg1"/>
              </a:solidFill>
            </a:endParaRPr>
          </a:p>
        </p:txBody>
      </p:sp>
      <p:sp>
        <p:nvSpPr>
          <p:cNvPr id="4" name="Content Placeholder 8"/>
          <p:cNvSpPr txBox="1">
            <a:spLocks/>
          </p:cNvSpPr>
          <p:nvPr/>
        </p:nvSpPr>
        <p:spPr bwMode="auto">
          <a:xfrm>
            <a:off x="685800" y="4572000"/>
            <a:ext cx="7772400" cy="914400"/>
          </a:xfrm>
          <a:prstGeom prst="rect">
            <a:avLst/>
          </a:prstGeom>
          <a:noFill/>
          <a:ln w="9525">
            <a:solidFill>
              <a:schemeClr val="accent1"/>
            </a:solidFill>
            <a:miter lim="800000"/>
            <a:headEnd/>
            <a:tailEnd/>
          </a:ln>
        </p:spPr>
        <p:txBody>
          <a:bodyPr/>
          <a:lstStyle/>
          <a:p>
            <a:pPr>
              <a:defRPr/>
            </a:pPr>
            <a:r>
              <a:rPr lang="en-US" sz="2000" b="1" dirty="0">
                <a:solidFill>
                  <a:schemeClr val="bg1"/>
                </a:solidFill>
              </a:rPr>
              <a:t>QUESTION: In light of the above truth, how should this affect our priorities as a leader?</a:t>
            </a:r>
            <a:endParaRPr lang="en-US" sz="2000" b="1" kern="0" dirty="0">
              <a:solidFill>
                <a:schemeClr val="bg1"/>
              </a:solidFill>
              <a:latin typeface="+mn-lt"/>
              <a:ea typeface="+mn-ea"/>
            </a:endParaRPr>
          </a:p>
        </p:txBody>
      </p:sp>
      <p:sp>
        <p:nvSpPr>
          <p:cNvPr id="5"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T502.05           iteenchallenge.org               01 - 2012</a:t>
            </a:r>
            <a:endParaRPr lang="en-US" dirty="0">
              <a:solidFill>
                <a:schemeClr val="bg1"/>
              </a:solidFill>
            </a:endParaRPr>
          </a:p>
        </p:txBody>
      </p:sp>
      <p:sp>
        <p:nvSpPr>
          <p:cNvPr id="6"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8</a:t>
            </a:fld>
            <a:endParaRPr lang="en-US" dirty="0">
              <a:solidFill>
                <a:srgbClr val="00000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Title 7"/>
          <p:cNvSpPr>
            <a:spLocks noGrp="1"/>
          </p:cNvSpPr>
          <p:nvPr>
            <p:ph type="title"/>
          </p:nvPr>
        </p:nvSpPr>
        <p:spPr/>
        <p:txBody>
          <a:bodyPr/>
          <a:lstStyle/>
          <a:p>
            <a:r>
              <a:rPr lang="en-US" sz="3600" smtClean="0">
                <a:solidFill>
                  <a:srgbClr val="FFFFCC"/>
                </a:solidFill>
              </a:rPr>
              <a:t>The Ultimate Purpose of Leadership</a:t>
            </a:r>
            <a:r>
              <a:rPr lang="en-US" smtClean="0">
                <a:solidFill>
                  <a:srgbClr val="FFFFCC"/>
                </a:solidFill>
              </a:rPr>
              <a:t/>
            </a:r>
            <a:br>
              <a:rPr lang="en-US" smtClean="0">
                <a:solidFill>
                  <a:srgbClr val="FFFFCC"/>
                </a:solidFill>
              </a:rPr>
            </a:br>
            <a:r>
              <a:rPr lang="en-US" sz="2000" smtClean="0">
                <a:solidFill>
                  <a:srgbClr val="FFFFCC"/>
                </a:solidFill>
              </a:rPr>
              <a:t>Fulfilling the Great Commission as a Leader</a:t>
            </a:r>
            <a:endParaRPr lang="en-US" sz="3600" smtClean="0">
              <a:solidFill>
                <a:srgbClr val="FFFFCC"/>
              </a:solidFill>
            </a:endParaRPr>
          </a:p>
        </p:txBody>
      </p:sp>
      <p:sp>
        <p:nvSpPr>
          <p:cNvPr id="136195" name="Content Placeholder 8"/>
          <p:cNvSpPr>
            <a:spLocks noGrp="1"/>
          </p:cNvSpPr>
          <p:nvPr>
            <p:ph idx="1"/>
          </p:nvPr>
        </p:nvSpPr>
        <p:spPr>
          <a:xfrm>
            <a:off x="685800" y="2133600"/>
            <a:ext cx="7772400" cy="3962400"/>
          </a:xfrm>
        </p:spPr>
        <p:txBody>
          <a:bodyPr/>
          <a:lstStyle/>
          <a:p>
            <a:pPr algn="ctr">
              <a:buFontTx/>
              <a:buNone/>
            </a:pPr>
            <a:r>
              <a:rPr lang="en-US" sz="2000" b="1" smtClean="0">
                <a:solidFill>
                  <a:schemeClr val="bg1"/>
                </a:solidFill>
              </a:rPr>
              <a:t>The People of the World</a:t>
            </a:r>
          </a:p>
          <a:p>
            <a:pPr algn="ctr">
              <a:buFontTx/>
              <a:buNone/>
            </a:pPr>
            <a:endParaRPr lang="en-US" sz="2000" b="1" smtClean="0">
              <a:solidFill>
                <a:schemeClr val="bg1"/>
              </a:solidFill>
            </a:endParaRPr>
          </a:p>
          <a:p>
            <a:r>
              <a:rPr lang="en-US" sz="2000" b="1" smtClean="0">
                <a:solidFill>
                  <a:schemeClr val="bg1"/>
                </a:solidFill>
              </a:rPr>
              <a:t>Reality #1 – People must first _____ of God before they can know Him through Jesus Christ and worship Him.</a:t>
            </a:r>
          </a:p>
          <a:p>
            <a:endParaRPr lang="en-US" sz="2000" b="1" smtClean="0">
              <a:solidFill>
                <a:schemeClr val="bg1"/>
              </a:solidFill>
            </a:endParaRPr>
          </a:p>
          <a:p>
            <a:r>
              <a:rPr lang="en-US" sz="2000" i="1" smtClean="0">
                <a:solidFill>
                  <a:srgbClr val="FFFF99"/>
                </a:solidFill>
              </a:rPr>
              <a:t>"How can they believe in the one of whom they have not heard?" (Romans 10:14)</a:t>
            </a:r>
            <a:endParaRPr lang="en-US" sz="2000" smtClean="0">
              <a:solidFill>
                <a:srgbClr val="FFFF99"/>
              </a:solidFill>
            </a:endParaRPr>
          </a:p>
        </p:txBody>
      </p:sp>
      <p:sp>
        <p:nvSpPr>
          <p:cNvPr id="4" name="TextBox 3"/>
          <p:cNvSpPr txBox="1">
            <a:spLocks noChangeArrowheads="1"/>
          </p:cNvSpPr>
          <p:nvPr/>
        </p:nvSpPr>
        <p:spPr bwMode="auto">
          <a:xfrm>
            <a:off x="4724400" y="2819400"/>
            <a:ext cx="838200" cy="400050"/>
          </a:xfrm>
          <a:prstGeom prst="rect">
            <a:avLst/>
          </a:prstGeom>
          <a:noFill/>
          <a:ln w="9525">
            <a:noFill/>
            <a:miter lim="800000"/>
            <a:headEnd/>
            <a:tailEnd/>
          </a:ln>
        </p:spPr>
        <p:txBody>
          <a:bodyPr>
            <a:spAutoFit/>
          </a:bodyPr>
          <a:lstStyle/>
          <a:p>
            <a:r>
              <a:rPr lang="en-US" sz="2000">
                <a:solidFill>
                  <a:srgbClr val="FFFFCC"/>
                </a:solidFill>
              </a:rPr>
              <a:t>hear</a:t>
            </a:r>
          </a:p>
        </p:txBody>
      </p:sp>
      <p:sp>
        <p:nvSpPr>
          <p:cNvPr id="5"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T502.05           iteenchallenge.org               01 - 2012</a:t>
            </a:r>
            <a:endParaRPr lang="en-US" dirty="0">
              <a:solidFill>
                <a:schemeClr val="bg1"/>
              </a:solidFill>
            </a:endParaRPr>
          </a:p>
        </p:txBody>
      </p:sp>
      <p:sp>
        <p:nvSpPr>
          <p:cNvPr id="6"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9</a:t>
            </a:fld>
            <a:endParaRPr lang="en-US" dirty="0">
              <a:solidFill>
                <a:srgbClr val="0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 val="38c13194c9df4b4e341df175e6d9d7f27b8c75"/>
</p:tagLst>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MS PGothic"/>
        <a:cs typeface=""/>
      </a:majorFont>
      <a:minorFont>
        <a:latin typeface="Arial"/>
        <a:ea typeface="MS P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pitchFamily="34" charset="0"/>
            <a:ea typeface="MS PGothic"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pitchFamily="34" charset="0"/>
            <a:ea typeface="MS PGothic" pitchFamily="34"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201</TotalTime>
  <Words>2026</Words>
  <Application>Microsoft Office PowerPoint</Application>
  <PresentationFormat>On-screen Show (4:3)</PresentationFormat>
  <Paragraphs>251</Paragraphs>
  <Slides>26</Slides>
  <Notes>25</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Blank Presentation</vt:lpstr>
      <vt:lpstr>The Ultimate Purpose of Leadership   Fulfilling the Great Commission as a Leader   by EQUIP Ministries founded by John Maxwell </vt:lpstr>
      <vt:lpstr>The Ultimate Purpose of Leadership Fulfilling the Great Commission as a Leader</vt:lpstr>
      <vt:lpstr>The Ultimate Purpose of Leadership Fulfilling the Great Commission as a Leader</vt:lpstr>
      <vt:lpstr>The Ultimate Purpose of Leadership Fulfilling the Great Commission as a Leader</vt:lpstr>
      <vt:lpstr>The Ultimate Purpose of Leadership Fulfilling the Great Commission as a Leader</vt:lpstr>
      <vt:lpstr>The Ultimate Purpose of Leadership Fulfilling the Great Commission as a Leader</vt:lpstr>
      <vt:lpstr>The Ultimate Purpose of Leadership Fulfilling the Great Commission as a Leader</vt:lpstr>
      <vt:lpstr>The Ultimate Purpose of Leadership Fulfilling the Great Commission as a Leader</vt:lpstr>
      <vt:lpstr>The Ultimate Purpose of Leadership Fulfilling the Great Commission as a Leader</vt:lpstr>
      <vt:lpstr>The Ultimate Purpose of Leadership Fulfilling the Great Commission as a Leader</vt:lpstr>
      <vt:lpstr>The Ultimate Purpose of Leadership Fulfilling the Great Commission as a Leader</vt:lpstr>
      <vt:lpstr>The Ultimate Purpose of Leadership Fulfilling the Great Commission as a Leader</vt:lpstr>
      <vt:lpstr>The Ultimate Purpose of Leadership Fulfilling the Great Commission as a Leader</vt:lpstr>
      <vt:lpstr>The Ultimate Purpose of Leadership Fulfilling the Great Commission as a Leader</vt:lpstr>
      <vt:lpstr>The Ultimate Purpose of Leadership Fulfilling the Great Commission as a Leader</vt:lpstr>
      <vt:lpstr>The Ultimate Purpose of Leadership Fulfilling the Great Commission as a Leader</vt:lpstr>
      <vt:lpstr>The Ultimate Purpose of Leadership Fulfilling the Great Commission as a Leader</vt:lpstr>
      <vt:lpstr>The Ultimate Purpose of Leadership Fulfilling the Great Commission as a Leader</vt:lpstr>
      <vt:lpstr>The Ultimate Purpose of Leadership Fulfilling the Great Commission as a Leader</vt:lpstr>
      <vt:lpstr>The Ultimate Purpose of Leadership Fulfilling the Great Commission as a Leader</vt:lpstr>
      <vt:lpstr>The Ultimate Purpose of Leadership Fulfilling the Great Commission as a Leader</vt:lpstr>
      <vt:lpstr>The Ultimate Purpose of Leadership Fulfilling the Great Commission as a Leader</vt:lpstr>
      <vt:lpstr>The Ultimate Purpose of Leadership Fulfilling the Great Commission as a Leader</vt:lpstr>
      <vt:lpstr>The Ultimate Purpose of Leadership Fulfilling the Great Commission as a Leader</vt:lpstr>
      <vt:lpstr>The Ultimate Purpose of Leadership Fulfilling the Great Commission as a Leader</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Table of Contents</dc:title>
  <dc:creator>Gregg</dc:creator>
  <cp:lastModifiedBy>Gregg</cp:lastModifiedBy>
  <cp:revision>38</cp:revision>
  <dcterms:created xsi:type="dcterms:W3CDTF">2011-10-20T15:18:26Z</dcterms:created>
  <dcterms:modified xsi:type="dcterms:W3CDTF">2012-01-27T00:46:13Z</dcterms:modified>
</cp:coreProperties>
</file>