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9" r:id="rId2"/>
    <p:sldId id="299" r:id="rId3"/>
    <p:sldId id="300" r:id="rId4"/>
    <p:sldId id="301"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19" r:id="rId23"/>
    <p:sldId id="298" r:id="rId24"/>
  </p:sldIdLst>
  <p:sldSz cx="9144000" cy="6858000" type="screen4x3"/>
  <p:notesSz cx="6858000" cy="91440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31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0F5854-FCE4-4675-A222-DFF3718A6AB8}" type="datetimeFigureOut">
              <a:rPr lang="en-US" smtClean="0"/>
              <a:pPr/>
              <a:t>1/26/2012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4669C6-B9B2-4C89-B895-8CA2810A4C37}" type="slidenum">
              <a:rPr lang="en-US" smtClean="0"/>
              <a:pPr/>
              <a:t>‹#›</a:t>
            </a:fld>
            <a:endParaRPr lang="en-US"/>
          </a:p>
        </p:txBody>
      </p:sp>
    </p:spTree>
    <p:extLst>
      <p:ext uri="{BB962C8B-B14F-4D97-AF65-F5344CB8AC3E}">
        <p14:creationId xmlns:p14="http://schemas.microsoft.com/office/powerpoint/2010/main" val="921931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3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FCEFC1F2-5DC0-4BBB-B3C4-2845AE2E65B6}" type="slidenum">
              <a:rPr lang="en-US" sz="1200">
                <a:solidFill>
                  <a:prstClr val="black"/>
                </a:solidFill>
              </a:rPr>
              <a:pPr/>
              <a:t>1</a:t>
            </a:fld>
            <a:endParaRPr lang="en-US" sz="120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90468" name="Slide Number Placeholder 3"/>
          <p:cNvSpPr>
            <a:spLocks noGrp="1"/>
          </p:cNvSpPr>
          <p:nvPr>
            <p:ph type="sldNum" sz="quarter" idx="5"/>
          </p:nvPr>
        </p:nvSpPr>
        <p:spPr>
          <a:noFill/>
        </p:spPr>
        <p:txBody>
          <a:bodyPr/>
          <a:lstStyle/>
          <a:p>
            <a:fld id="{48AA82A8-84F1-4272-AB10-8CBE47362511}" type="slidenum">
              <a:rPr lang="en-US" smtClean="0">
                <a:latin typeface="Arial" charset="0"/>
              </a:rPr>
              <a:pPr/>
              <a:t>10</a:t>
            </a:fld>
            <a:endParaRPr 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91492" name="Slide Number Placeholder 3"/>
          <p:cNvSpPr>
            <a:spLocks noGrp="1"/>
          </p:cNvSpPr>
          <p:nvPr>
            <p:ph type="sldNum" sz="quarter" idx="5"/>
          </p:nvPr>
        </p:nvSpPr>
        <p:spPr>
          <a:noFill/>
        </p:spPr>
        <p:txBody>
          <a:bodyPr/>
          <a:lstStyle/>
          <a:p>
            <a:fld id="{97DCE1BA-8ACC-4D9E-AE25-D7A7612F6F42}" type="slidenum">
              <a:rPr lang="en-US" smtClean="0">
                <a:latin typeface="Arial" charset="0"/>
              </a:rPr>
              <a:pPr/>
              <a:t>11</a:t>
            </a:fld>
            <a:endParaRPr lang="en-US"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92516" name="Slide Number Placeholder 3"/>
          <p:cNvSpPr>
            <a:spLocks noGrp="1"/>
          </p:cNvSpPr>
          <p:nvPr>
            <p:ph type="sldNum" sz="quarter" idx="5"/>
          </p:nvPr>
        </p:nvSpPr>
        <p:spPr>
          <a:noFill/>
        </p:spPr>
        <p:txBody>
          <a:bodyPr/>
          <a:lstStyle/>
          <a:p>
            <a:fld id="{79F13194-C392-40B0-87DC-8D07F617D018}" type="slidenum">
              <a:rPr lang="en-US" smtClean="0">
                <a:latin typeface="Arial" charset="0"/>
              </a:rPr>
              <a:pPr/>
              <a:t>12</a:t>
            </a:fld>
            <a:endParaRPr lang="en-US"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93540" name="Slide Number Placeholder 3"/>
          <p:cNvSpPr>
            <a:spLocks noGrp="1"/>
          </p:cNvSpPr>
          <p:nvPr>
            <p:ph type="sldNum" sz="quarter" idx="5"/>
          </p:nvPr>
        </p:nvSpPr>
        <p:spPr>
          <a:noFill/>
        </p:spPr>
        <p:txBody>
          <a:bodyPr/>
          <a:lstStyle/>
          <a:p>
            <a:fld id="{D9496682-A09E-4DCC-A758-8057249A0137}" type="slidenum">
              <a:rPr lang="en-US" smtClean="0">
                <a:latin typeface="Arial" charset="0"/>
              </a:rPr>
              <a:pPr/>
              <a:t>13</a:t>
            </a:fld>
            <a:endParaRPr lang="en-US"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94564" name="Slide Number Placeholder 3"/>
          <p:cNvSpPr>
            <a:spLocks noGrp="1"/>
          </p:cNvSpPr>
          <p:nvPr>
            <p:ph type="sldNum" sz="quarter" idx="5"/>
          </p:nvPr>
        </p:nvSpPr>
        <p:spPr>
          <a:noFill/>
        </p:spPr>
        <p:txBody>
          <a:bodyPr/>
          <a:lstStyle/>
          <a:p>
            <a:fld id="{3133E8B5-7EC3-4CAA-B237-08DBBFB6944E}" type="slidenum">
              <a:rPr lang="en-US" smtClean="0">
                <a:latin typeface="Arial" charset="0"/>
              </a:rPr>
              <a:pPr/>
              <a:t>14</a:t>
            </a:fld>
            <a:endParaRPr lang="en-US"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95588" name="Slide Number Placeholder 3"/>
          <p:cNvSpPr>
            <a:spLocks noGrp="1"/>
          </p:cNvSpPr>
          <p:nvPr>
            <p:ph type="sldNum" sz="quarter" idx="5"/>
          </p:nvPr>
        </p:nvSpPr>
        <p:spPr>
          <a:noFill/>
        </p:spPr>
        <p:txBody>
          <a:bodyPr/>
          <a:lstStyle/>
          <a:p>
            <a:fld id="{2F22D4D6-5136-4368-8550-C17ABE75A3AE}" type="slidenum">
              <a:rPr lang="en-US" smtClean="0">
                <a:latin typeface="Arial" charset="0"/>
              </a:rPr>
              <a:pPr/>
              <a:t>15</a:t>
            </a:fld>
            <a:endParaRPr lang="en-US"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96612" name="Slide Number Placeholder 3"/>
          <p:cNvSpPr>
            <a:spLocks noGrp="1"/>
          </p:cNvSpPr>
          <p:nvPr>
            <p:ph type="sldNum" sz="quarter" idx="5"/>
          </p:nvPr>
        </p:nvSpPr>
        <p:spPr>
          <a:noFill/>
        </p:spPr>
        <p:txBody>
          <a:bodyPr/>
          <a:lstStyle/>
          <a:p>
            <a:fld id="{97E34751-FD8F-4C31-AD20-B08A214B6F7E}" type="slidenum">
              <a:rPr lang="en-US" smtClean="0">
                <a:latin typeface="Arial" charset="0"/>
              </a:rPr>
              <a:pPr/>
              <a:t>16</a:t>
            </a:fld>
            <a:endParaRPr lang="en-US"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97636" name="Slide Number Placeholder 3"/>
          <p:cNvSpPr>
            <a:spLocks noGrp="1"/>
          </p:cNvSpPr>
          <p:nvPr>
            <p:ph type="sldNum" sz="quarter" idx="5"/>
          </p:nvPr>
        </p:nvSpPr>
        <p:spPr>
          <a:noFill/>
        </p:spPr>
        <p:txBody>
          <a:bodyPr/>
          <a:lstStyle/>
          <a:p>
            <a:fld id="{935E7397-DBCE-4837-AB2D-31C17A4B7594}" type="slidenum">
              <a:rPr lang="en-US" smtClean="0">
                <a:latin typeface="Arial" charset="0"/>
              </a:rPr>
              <a:pPr/>
              <a:t>17</a:t>
            </a:fld>
            <a:endParaRPr lang="en-US"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98660" name="Slide Number Placeholder 3"/>
          <p:cNvSpPr>
            <a:spLocks noGrp="1"/>
          </p:cNvSpPr>
          <p:nvPr>
            <p:ph type="sldNum" sz="quarter" idx="5"/>
          </p:nvPr>
        </p:nvSpPr>
        <p:spPr>
          <a:noFill/>
        </p:spPr>
        <p:txBody>
          <a:bodyPr/>
          <a:lstStyle/>
          <a:p>
            <a:fld id="{B9CC021C-B504-446F-ADBC-813140A4A5C3}" type="slidenum">
              <a:rPr lang="en-US" smtClean="0">
                <a:latin typeface="Arial" charset="0"/>
              </a:rPr>
              <a:pPr/>
              <a:t>18</a:t>
            </a:fld>
            <a:endParaRPr lang="en-US" smtClean="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99684" name="Slide Number Placeholder 3"/>
          <p:cNvSpPr>
            <a:spLocks noGrp="1"/>
          </p:cNvSpPr>
          <p:nvPr>
            <p:ph type="sldNum" sz="quarter" idx="5"/>
          </p:nvPr>
        </p:nvSpPr>
        <p:spPr>
          <a:noFill/>
        </p:spPr>
        <p:txBody>
          <a:bodyPr/>
          <a:lstStyle/>
          <a:p>
            <a:fld id="{C3CA3713-C38C-44C9-B0FE-7DB83E715728}" type="slidenum">
              <a:rPr lang="en-US" smtClean="0">
                <a:latin typeface="Arial" charset="0"/>
              </a:rPr>
              <a:pPr/>
              <a:t>19</a:t>
            </a:fld>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82276" name="Slide Number Placeholder 3"/>
          <p:cNvSpPr>
            <a:spLocks noGrp="1"/>
          </p:cNvSpPr>
          <p:nvPr>
            <p:ph type="sldNum" sz="quarter" idx="5"/>
          </p:nvPr>
        </p:nvSpPr>
        <p:spPr>
          <a:noFill/>
        </p:spPr>
        <p:txBody>
          <a:bodyPr/>
          <a:lstStyle/>
          <a:p>
            <a:fld id="{81CFED73-ED06-4FE2-8090-680E9290B03A}" type="slidenum">
              <a:rPr lang="en-US" smtClean="0">
                <a:latin typeface="Arial" charset="0"/>
              </a:rPr>
              <a:pPr/>
              <a:t>2</a:t>
            </a:fld>
            <a:endParaRPr lang="en-US" smtClean="0">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0708" name="Slide Number Placeholder 3"/>
          <p:cNvSpPr>
            <a:spLocks noGrp="1"/>
          </p:cNvSpPr>
          <p:nvPr>
            <p:ph type="sldNum" sz="quarter" idx="5"/>
          </p:nvPr>
        </p:nvSpPr>
        <p:spPr>
          <a:noFill/>
        </p:spPr>
        <p:txBody>
          <a:bodyPr/>
          <a:lstStyle/>
          <a:p>
            <a:fld id="{41D98B26-9795-4E09-A375-186E2E31EAF1}" type="slidenum">
              <a:rPr lang="en-US" smtClean="0">
                <a:latin typeface="Arial" charset="0"/>
              </a:rPr>
              <a:pPr/>
              <a:t>20</a:t>
            </a:fld>
            <a:endParaRPr lang="en-US" smtClean="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1732" name="Slide Number Placeholder 3"/>
          <p:cNvSpPr>
            <a:spLocks noGrp="1"/>
          </p:cNvSpPr>
          <p:nvPr>
            <p:ph type="sldNum" sz="quarter" idx="5"/>
          </p:nvPr>
        </p:nvSpPr>
        <p:spPr>
          <a:noFill/>
        </p:spPr>
        <p:txBody>
          <a:bodyPr/>
          <a:lstStyle/>
          <a:p>
            <a:fld id="{F4757A12-0F7F-4DDA-A678-096B74B0B9CB}" type="slidenum">
              <a:rPr lang="en-US" smtClean="0">
                <a:latin typeface="Arial" charset="0"/>
              </a:rPr>
              <a:pPr/>
              <a:t>21</a:t>
            </a:fld>
            <a:endParaRPr lang="en-US" smtClean="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2756" name="Slide Number Placeholder 3"/>
          <p:cNvSpPr>
            <a:spLocks noGrp="1"/>
          </p:cNvSpPr>
          <p:nvPr>
            <p:ph type="sldNum" sz="quarter" idx="5"/>
          </p:nvPr>
        </p:nvSpPr>
        <p:spPr>
          <a:noFill/>
        </p:spPr>
        <p:txBody>
          <a:bodyPr/>
          <a:lstStyle/>
          <a:p>
            <a:fld id="{F4A98C48-756B-4136-A7FC-54FBBC8CEC87}" type="slidenum">
              <a:rPr lang="en-US" smtClean="0">
                <a:latin typeface="Arial" charset="0"/>
              </a:rPr>
              <a:pPr/>
              <a:t>22</a:t>
            </a:fld>
            <a:endParaRPr 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83300" name="Slide Number Placeholder 3"/>
          <p:cNvSpPr>
            <a:spLocks noGrp="1"/>
          </p:cNvSpPr>
          <p:nvPr>
            <p:ph type="sldNum" sz="quarter" idx="5"/>
          </p:nvPr>
        </p:nvSpPr>
        <p:spPr>
          <a:noFill/>
        </p:spPr>
        <p:txBody>
          <a:bodyPr/>
          <a:lstStyle/>
          <a:p>
            <a:fld id="{19515154-AF88-4903-BE45-F79BF2096306}" type="slidenum">
              <a:rPr lang="en-US" smtClean="0">
                <a:latin typeface="Arial" charset="0"/>
              </a:rPr>
              <a:pPr/>
              <a:t>3</a:t>
            </a:fld>
            <a:endParaRPr 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84324" name="Slide Number Placeholder 3"/>
          <p:cNvSpPr>
            <a:spLocks noGrp="1"/>
          </p:cNvSpPr>
          <p:nvPr>
            <p:ph type="sldNum" sz="quarter" idx="5"/>
          </p:nvPr>
        </p:nvSpPr>
        <p:spPr>
          <a:noFill/>
        </p:spPr>
        <p:txBody>
          <a:bodyPr/>
          <a:lstStyle/>
          <a:p>
            <a:fld id="{1A289BC5-BA4B-4E45-B70A-F30D4CD8FF91}" type="slidenum">
              <a:rPr lang="en-US" smtClean="0">
                <a:latin typeface="Arial" charset="0"/>
              </a:rPr>
              <a:pPr/>
              <a:t>4</a:t>
            </a:fld>
            <a:endParaRPr 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85348" name="Slide Number Placeholder 3"/>
          <p:cNvSpPr>
            <a:spLocks noGrp="1"/>
          </p:cNvSpPr>
          <p:nvPr>
            <p:ph type="sldNum" sz="quarter" idx="5"/>
          </p:nvPr>
        </p:nvSpPr>
        <p:spPr>
          <a:noFill/>
        </p:spPr>
        <p:txBody>
          <a:bodyPr/>
          <a:lstStyle/>
          <a:p>
            <a:fld id="{BE715D2B-DEC2-43CA-B80E-81D3113A27A9}" type="slidenum">
              <a:rPr lang="en-US" smtClean="0">
                <a:latin typeface="Arial" charset="0"/>
              </a:rPr>
              <a:pPr/>
              <a:t>5</a:t>
            </a:fld>
            <a:endParaRPr 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86372" name="Slide Number Placeholder 3"/>
          <p:cNvSpPr>
            <a:spLocks noGrp="1"/>
          </p:cNvSpPr>
          <p:nvPr>
            <p:ph type="sldNum" sz="quarter" idx="5"/>
          </p:nvPr>
        </p:nvSpPr>
        <p:spPr>
          <a:noFill/>
        </p:spPr>
        <p:txBody>
          <a:bodyPr/>
          <a:lstStyle/>
          <a:p>
            <a:fld id="{D4948C4E-5234-41DC-8235-119D61323D31}" type="slidenum">
              <a:rPr lang="en-US" smtClean="0">
                <a:latin typeface="Arial" charset="0"/>
              </a:rPr>
              <a:pPr/>
              <a:t>6</a:t>
            </a:fld>
            <a:endParaRPr 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87396" name="Slide Number Placeholder 3"/>
          <p:cNvSpPr>
            <a:spLocks noGrp="1"/>
          </p:cNvSpPr>
          <p:nvPr>
            <p:ph type="sldNum" sz="quarter" idx="5"/>
          </p:nvPr>
        </p:nvSpPr>
        <p:spPr>
          <a:noFill/>
        </p:spPr>
        <p:txBody>
          <a:bodyPr/>
          <a:lstStyle/>
          <a:p>
            <a:fld id="{973E0952-C777-4050-866C-62AA996462D1}" type="slidenum">
              <a:rPr lang="en-US" smtClean="0">
                <a:latin typeface="Arial" charset="0"/>
              </a:rPr>
              <a:pPr/>
              <a:t>7</a:t>
            </a:fld>
            <a:endParaRPr 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88420" name="Slide Number Placeholder 3"/>
          <p:cNvSpPr>
            <a:spLocks noGrp="1"/>
          </p:cNvSpPr>
          <p:nvPr>
            <p:ph type="sldNum" sz="quarter" idx="5"/>
          </p:nvPr>
        </p:nvSpPr>
        <p:spPr>
          <a:noFill/>
        </p:spPr>
        <p:txBody>
          <a:bodyPr/>
          <a:lstStyle/>
          <a:p>
            <a:fld id="{6776DCF3-7D48-4ABF-B22D-51D6C92094AB}" type="slidenum">
              <a:rPr lang="en-US" smtClean="0">
                <a:latin typeface="Arial" charset="0"/>
              </a:rPr>
              <a:pPr/>
              <a:t>8</a:t>
            </a:fld>
            <a:endParaRPr 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89444" name="Slide Number Placeholder 3"/>
          <p:cNvSpPr>
            <a:spLocks noGrp="1"/>
          </p:cNvSpPr>
          <p:nvPr>
            <p:ph type="sldNum" sz="quarter" idx="5"/>
          </p:nvPr>
        </p:nvSpPr>
        <p:spPr>
          <a:noFill/>
        </p:spPr>
        <p:txBody>
          <a:bodyPr/>
          <a:lstStyle/>
          <a:p>
            <a:fld id="{11E4EA74-4B60-47D0-9637-C29898CD6AE7}" type="slidenum">
              <a:rPr lang="en-US" smtClean="0">
                <a:latin typeface="Arial" charset="0"/>
              </a:rPr>
              <a:pPr/>
              <a:t>9</a:t>
            </a:fld>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CA90CF6-23E5-4010-90B2-6A2EE90C21E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12160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0E897AA-17CC-4D76-AE30-97F82B15091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7080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8547890-9C1C-4298-8B96-59553DA81F8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8157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iteenchallenge.org                T102.03            10 - 2011</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45EC6E8-98E1-4849-A5C4-247ED1CA1DE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56366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9567FD-A1B8-4B53-A624-7FCEE13D0DB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4050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DC34706-0546-493E-923A-98A35F104A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35882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393DAA7-E244-4517-9B2E-CD6BF9604CD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0781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796E276-9713-4133-941C-9249351D61C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9613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A0F05D5-1FFD-429D-9865-006AF6AD011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56629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F39811-17F5-41B9-871D-E41556B747E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34901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150B0C-BCCF-4117-A201-7F4CD6596B3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60046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400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eaLnBrk="0" fontAlgn="base" hangingPunct="0">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eaLnBrk="0" fontAlgn="base" hangingPunct="0">
              <a:spcBef>
                <a:spcPct val="0"/>
              </a:spcBef>
              <a:spcAft>
                <a:spcPct val="0"/>
              </a:spcAft>
              <a:defRPr/>
            </a:pPr>
            <a:r>
              <a:rPr lang="en-US" dirty="0" smtClean="0">
                <a:solidFill>
                  <a:schemeClr val="bg1"/>
                </a:solidFill>
              </a:rPr>
              <a:t>iteenchallenge.org</a:t>
            </a:r>
            <a:r>
              <a:rPr lang="en-US" dirty="0" smtClean="0">
                <a:solidFill>
                  <a:srgbClr val="000000"/>
                </a:solidFill>
              </a:rPr>
              <a:t>                </a:t>
            </a:r>
            <a:r>
              <a:rPr lang="en-US" dirty="0" smtClean="0">
                <a:solidFill>
                  <a:schemeClr val="bg1"/>
                </a:solidFill>
              </a:rPr>
              <a:t>T102.03            10 - 2011</a:t>
            </a:r>
            <a:endParaRPr lang="en-US" dirty="0">
              <a:solidFill>
                <a:schemeClr val="bg1"/>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eaLnBrk="0" fontAlgn="base" hangingPunct="0">
              <a:spcBef>
                <a:spcPct val="0"/>
              </a:spcBef>
              <a:spcAft>
                <a:spcPct val="0"/>
              </a:spcAft>
              <a:defRPr/>
            </a:pPr>
            <a:fld id="{C345F714-FEF3-4A48-827D-492AA418E35A}"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6494928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MS PGothic" pitchFamily="34" charset="-128"/>
        </a:defRPr>
      </a:lvl2pPr>
      <a:lvl3pPr algn="ctr" rtl="0" eaLnBrk="0" fontAlgn="base" hangingPunct="0">
        <a:spcBef>
          <a:spcPct val="0"/>
        </a:spcBef>
        <a:spcAft>
          <a:spcPct val="0"/>
        </a:spcAft>
        <a:defRPr sz="4400">
          <a:solidFill>
            <a:schemeClr val="tx2"/>
          </a:solidFill>
          <a:latin typeface="Arial" pitchFamily="34" charset="0"/>
          <a:ea typeface="MS PGothic" pitchFamily="34" charset="-128"/>
        </a:defRPr>
      </a:lvl3pPr>
      <a:lvl4pPr algn="ctr" rtl="0" eaLnBrk="0" fontAlgn="base" hangingPunct="0">
        <a:spcBef>
          <a:spcPct val="0"/>
        </a:spcBef>
        <a:spcAft>
          <a:spcPct val="0"/>
        </a:spcAft>
        <a:defRPr sz="4400">
          <a:solidFill>
            <a:schemeClr val="tx2"/>
          </a:solidFill>
          <a:latin typeface="Arial" pitchFamily="34" charset="0"/>
          <a:ea typeface="MS PGothic" pitchFamily="34" charset="-128"/>
        </a:defRPr>
      </a:lvl4pPr>
      <a:lvl5pPr algn="ctr" rtl="0" eaLnBrk="0" fontAlgn="base" hangingPunct="0">
        <a:spcBef>
          <a:spcPct val="0"/>
        </a:spcBef>
        <a:spcAft>
          <a:spcPct val="0"/>
        </a:spcAft>
        <a:defRPr sz="4400">
          <a:solidFill>
            <a:schemeClr val="tx2"/>
          </a:solidFill>
          <a:latin typeface="Arial" pitchFamily="34" charset="0"/>
          <a:ea typeface="MS PGothic" pitchFamily="34" charset="-128"/>
        </a:defRPr>
      </a:lvl5pPr>
      <a:lvl6pPr marL="457200" algn="ctr" rtl="0" fontAlgn="base">
        <a:spcBef>
          <a:spcPct val="0"/>
        </a:spcBef>
        <a:spcAft>
          <a:spcPct val="0"/>
        </a:spcAft>
        <a:defRPr sz="4400">
          <a:solidFill>
            <a:schemeClr val="tx2"/>
          </a:solidFill>
          <a:latin typeface="Arial" pitchFamily="34" charset="0"/>
          <a:ea typeface="MS PGothic" pitchFamily="34" charset="-128"/>
        </a:defRPr>
      </a:lvl6pPr>
      <a:lvl7pPr marL="914400" algn="ctr" rtl="0" fontAlgn="base">
        <a:spcBef>
          <a:spcPct val="0"/>
        </a:spcBef>
        <a:spcAft>
          <a:spcPct val="0"/>
        </a:spcAft>
        <a:defRPr sz="4400">
          <a:solidFill>
            <a:schemeClr val="tx2"/>
          </a:solidFill>
          <a:latin typeface="Arial" pitchFamily="34" charset="0"/>
          <a:ea typeface="MS PGothic" pitchFamily="34" charset="-128"/>
        </a:defRPr>
      </a:lvl7pPr>
      <a:lvl8pPr marL="1371600" algn="ctr" rtl="0" fontAlgn="base">
        <a:spcBef>
          <a:spcPct val="0"/>
        </a:spcBef>
        <a:spcAft>
          <a:spcPct val="0"/>
        </a:spcAft>
        <a:defRPr sz="4400">
          <a:solidFill>
            <a:schemeClr val="tx2"/>
          </a:solidFill>
          <a:latin typeface="Arial" pitchFamily="34" charset="0"/>
          <a:ea typeface="MS PGothic" pitchFamily="34" charset="-128"/>
        </a:defRPr>
      </a:lvl8pPr>
      <a:lvl9pPr marL="1828800" algn="ctr" rtl="0" fontAlgn="base">
        <a:spcBef>
          <a:spcPct val="0"/>
        </a:spcBef>
        <a:spcAft>
          <a:spcPct val="0"/>
        </a:spcAft>
        <a:defRPr sz="4400">
          <a:solidFill>
            <a:schemeClr val="tx2"/>
          </a:solidFill>
          <a:latin typeface="Arial" pitchFamily="34" charset="0"/>
          <a:ea typeface="MS PGothic" pitchFamily="34"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7"/>
          <p:cNvSpPr>
            <a:spLocks noGrp="1"/>
          </p:cNvSpPr>
          <p:nvPr>
            <p:ph type="title"/>
          </p:nvPr>
        </p:nvSpPr>
        <p:spPr>
          <a:xfrm>
            <a:off x="736751" y="1295400"/>
            <a:ext cx="7772400" cy="1600200"/>
          </a:xfrm>
        </p:spPr>
        <p:txBody>
          <a:bodyPr/>
          <a:lstStyle/>
          <a:p>
            <a:r>
              <a:rPr lang="en-US" sz="5400" dirty="0" smtClean="0">
                <a:solidFill>
                  <a:srgbClr val="FFFFCC"/>
                </a:solidFill>
              </a:rPr>
              <a:t>Leadership and Credibility </a:t>
            </a:r>
            <a:r>
              <a:rPr lang="en-US" sz="2800">
                <a:solidFill>
                  <a:srgbClr val="FFFFCC"/>
                </a:solidFill>
              </a:rPr>
              <a:t/>
            </a:r>
            <a:br>
              <a:rPr lang="en-US" sz="2800">
                <a:solidFill>
                  <a:srgbClr val="FFFFCC"/>
                </a:solidFill>
              </a:rPr>
            </a:br>
            <a:r>
              <a:rPr lang="en-US" sz="2800" smtClean="0">
                <a:solidFill>
                  <a:srgbClr val="FFFFCC"/>
                </a:solidFill>
              </a:rPr>
              <a:t> Earning Your Right to Have Followers </a:t>
            </a:r>
            <a:r>
              <a:rPr lang="en-US" sz="2800" dirty="0" smtClean="0">
                <a:solidFill>
                  <a:srgbClr val="FFFFCC"/>
                </a:solidFill>
              </a:rPr>
              <a:t/>
            </a:r>
            <a:br>
              <a:rPr lang="en-US" sz="2800" dirty="0" smtClean="0">
                <a:solidFill>
                  <a:srgbClr val="FFFFCC"/>
                </a:solidFill>
              </a:rPr>
            </a:br>
            <a:r>
              <a:rPr lang="en-US" sz="2000" dirty="0" smtClean="0">
                <a:solidFill>
                  <a:srgbClr val="FFFFCC"/>
                </a:solidFill>
              </a:rPr>
              <a:t/>
            </a:r>
            <a:br>
              <a:rPr lang="en-US" sz="2000" dirty="0" smtClean="0">
                <a:solidFill>
                  <a:srgbClr val="FFFFCC"/>
                </a:solidFill>
              </a:rPr>
            </a:br>
            <a:r>
              <a:rPr lang="en-US" sz="2000" dirty="0" smtClean="0">
                <a:solidFill>
                  <a:srgbClr val="FFFFCC"/>
                </a:solidFill>
              </a:rPr>
              <a:t>by EQUIP Ministries founded by John Maxwell</a:t>
            </a:r>
            <a:br>
              <a:rPr lang="en-US" sz="2000" dirty="0" smtClean="0">
                <a:solidFill>
                  <a:srgbClr val="FFFFCC"/>
                </a:solidFill>
              </a:rPr>
            </a:br>
            <a:endParaRPr lang="en-US" dirty="0" smtClean="0">
              <a:solidFill>
                <a:srgbClr val="FFFFCC"/>
              </a:solidFill>
            </a:endParaRPr>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1</a:t>
            </a:fld>
            <a:endParaRPr lang="en-US">
              <a:solidFill>
                <a:srgbClr val="00000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105400"/>
            <a:ext cx="2343911" cy="1362739"/>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4799" y="5257800"/>
            <a:ext cx="2533205" cy="1125869"/>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94302" y="2895600"/>
            <a:ext cx="3657298" cy="2035896"/>
          </a:xfrm>
          <a:prstGeom prst="rect">
            <a:avLst/>
          </a:prstGeom>
        </p:spPr>
      </p:pic>
      <p:sp>
        <p:nvSpPr>
          <p:cNvPr id="9"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chemeClr val="tx1"/>
                </a:solidFill>
                <a:latin typeface="Arial"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F45EC6E8-98E1-4849-A5C4-247ED1CA1DED}" type="slidenum">
              <a:rPr lang="en-US" smtClean="0">
                <a:solidFill>
                  <a:srgbClr val="000000"/>
                </a:solidFill>
              </a:rPr>
              <a:pPr>
                <a:defRPr/>
              </a:pPr>
              <a:t>1</a:t>
            </a:fld>
            <a:endParaRPr lang="en-US" dirty="0">
              <a:solidFill>
                <a:srgbClr val="000000"/>
              </a:solidFill>
            </a:endParaRPr>
          </a:p>
        </p:txBody>
      </p:sp>
      <p:sp>
        <p:nvSpPr>
          <p:cNvPr id="13"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T305.03           iteenchallenge.org               01 - 2012</a:t>
            </a:r>
            <a:endParaRPr lang="en-US" dirty="0">
              <a:solidFill>
                <a:schemeClr val="bg1"/>
              </a:solidFill>
            </a:endParaRPr>
          </a:p>
        </p:txBody>
      </p:sp>
    </p:spTree>
    <p:extLst>
      <p:ext uri="{BB962C8B-B14F-4D97-AF65-F5344CB8AC3E}">
        <p14:creationId xmlns:p14="http://schemas.microsoft.com/office/powerpoint/2010/main" val="3933353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p:txBody>
          <a:bodyPr/>
          <a:lstStyle/>
          <a:p>
            <a:r>
              <a:rPr lang="en-US" smtClean="0">
                <a:solidFill>
                  <a:srgbClr val="FFFFCC"/>
                </a:solidFill>
              </a:rPr>
              <a:t>Leadership and Credibility</a:t>
            </a:r>
            <a:br>
              <a:rPr lang="en-US" smtClean="0">
                <a:solidFill>
                  <a:srgbClr val="FFFFCC"/>
                </a:solidFill>
              </a:rPr>
            </a:br>
            <a:r>
              <a:rPr lang="en-US" sz="2000" smtClean="0">
                <a:solidFill>
                  <a:srgbClr val="FFFFCC"/>
                </a:solidFill>
              </a:rPr>
              <a:t>Earning Your Right to Have Followers</a:t>
            </a:r>
            <a:endParaRPr lang="en-US" sz="3600" smtClean="0">
              <a:solidFill>
                <a:srgbClr val="FFFFCC"/>
              </a:solidFill>
            </a:endParaRPr>
          </a:p>
        </p:txBody>
      </p:sp>
      <p:sp>
        <p:nvSpPr>
          <p:cNvPr id="36867" name="Content Placeholder 8"/>
          <p:cNvSpPr>
            <a:spLocks noGrp="1"/>
          </p:cNvSpPr>
          <p:nvPr>
            <p:ph idx="1"/>
          </p:nvPr>
        </p:nvSpPr>
        <p:spPr/>
        <p:txBody>
          <a:bodyPr/>
          <a:lstStyle/>
          <a:p>
            <a:pPr algn="ctr">
              <a:buFontTx/>
              <a:buNone/>
            </a:pPr>
            <a:r>
              <a:rPr lang="en-US" sz="2000" b="1" smtClean="0">
                <a:solidFill>
                  <a:schemeClr val="bg1"/>
                </a:solidFill>
              </a:rPr>
              <a:t>Ten Helps in Making the Tough Call</a:t>
            </a:r>
          </a:p>
          <a:p>
            <a:pPr>
              <a:buFontTx/>
              <a:buAutoNum type="arabicPeriod"/>
            </a:pPr>
            <a:endParaRPr lang="en-US" sz="2000" b="1" smtClean="0">
              <a:solidFill>
                <a:schemeClr val="bg1"/>
              </a:solidFill>
            </a:endParaRPr>
          </a:p>
          <a:p>
            <a:pPr>
              <a:buFontTx/>
              <a:buAutoNum type="arabicPeriod"/>
            </a:pPr>
            <a:r>
              <a:rPr lang="en-US" sz="2000" b="1" smtClean="0">
                <a:solidFill>
                  <a:schemeClr val="bg1"/>
                </a:solidFill>
              </a:rPr>
              <a:t>Accept tough calls as a requirement of __________.</a:t>
            </a:r>
          </a:p>
          <a:p>
            <a:endParaRPr lang="en-US" sz="2000" smtClean="0">
              <a:solidFill>
                <a:schemeClr val="bg1"/>
              </a:solidFill>
            </a:endParaRPr>
          </a:p>
          <a:p>
            <a:r>
              <a:rPr lang="en-US" sz="2000" smtClean="0">
                <a:solidFill>
                  <a:schemeClr val="bg1"/>
                </a:solidFill>
              </a:rPr>
              <a:t>All through Scripture, great leaders stepped out and took a risk in obedience to God. Often they must have looked foolish to outsiders. Think about Joshua who marched his troops around Jericho without weapons, attempting to knock down the walls.</a:t>
            </a:r>
          </a:p>
          <a:p>
            <a:r>
              <a:rPr lang="en-US" sz="2000" smtClean="0">
                <a:solidFill>
                  <a:schemeClr val="bg1"/>
                </a:solidFill>
              </a:rPr>
              <a:t>What about young David who confronted Goliath with five little stones? And I am sure when Moses stepped into the Red Sea he wondered out loud, "Why must I always go first?"</a:t>
            </a:r>
          </a:p>
        </p:txBody>
      </p:sp>
      <p:sp>
        <p:nvSpPr>
          <p:cNvPr id="4" name="TextBox 3"/>
          <p:cNvSpPr txBox="1">
            <a:spLocks noChangeArrowheads="1"/>
          </p:cNvSpPr>
          <p:nvPr/>
        </p:nvSpPr>
        <p:spPr bwMode="auto">
          <a:xfrm>
            <a:off x="5943600" y="2667000"/>
            <a:ext cx="2286000" cy="400050"/>
          </a:xfrm>
          <a:prstGeom prst="rect">
            <a:avLst/>
          </a:prstGeom>
          <a:noFill/>
          <a:ln w="9525">
            <a:noFill/>
            <a:miter lim="800000"/>
            <a:headEnd/>
            <a:tailEnd/>
          </a:ln>
        </p:spPr>
        <p:txBody>
          <a:bodyPr>
            <a:spAutoFit/>
          </a:bodyPr>
          <a:lstStyle/>
          <a:p>
            <a:r>
              <a:rPr lang="en-US" sz="2000">
                <a:solidFill>
                  <a:srgbClr val="FFFFCC"/>
                </a:solidFill>
              </a:rPr>
              <a:t>leadership</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T305.03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10</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7"/>
          <p:cNvSpPr>
            <a:spLocks noGrp="1"/>
          </p:cNvSpPr>
          <p:nvPr>
            <p:ph type="title"/>
          </p:nvPr>
        </p:nvSpPr>
        <p:spPr/>
        <p:txBody>
          <a:bodyPr/>
          <a:lstStyle/>
          <a:p>
            <a:r>
              <a:rPr lang="en-US" smtClean="0">
                <a:solidFill>
                  <a:srgbClr val="FFFFCC"/>
                </a:solidFill>
              </a:rPr>
              <a:t>Leadership and Credibility</a:t>
            </a:r>
            <a:br>
              <a:rPr lang="en-US" smtClean="0">
                <a:solidFill>
                  <a:srgbClr val="FFFFCC"/>
                </a:solidFill>
              </a:rPr>
            </a:br>
            <a:r>
              <a:rPr lang="en-US" sz="2000" smtClean="0">
                <a:solidFill>
                  <a:srgbClr val="FFFFCC"/>
                </a:solidFill>
              </a:rPr>
              <a:t>Earning Your Right to Have Followers</a:t>
            </a:r>
            <a:endParaRPr lang="en-US" sz="3600" smtClean="0">
              <a:solidFill>
                <a:srgbClr val="FFFFCC"/>
              </a:solidFill>
            </a:endParaRPr>
          </a:p>
        </p:txBody>
      </p:sp>
      <p:sp>
        <p:nvSpPr>
          <p:cNvPr id="37891" name="Content Placeholder 8"/>
          <p:cNvSpPr>
            <a:spLocks noGrp="1"/>
          </p:cNvSpPr>
          <p:nvPr>
            <p:ph sz="half" idx="1"/>
          </p:nvPr>
        </p:nvSpPr>
        <p:spPr/>
        <p:txBody>
          <a:bodyPr/>
          <a:lstStyle/>
          <a:p>
            <a:pPr marL="457200" indent="-457200">
              <a:buFontTx/>
              <a:buAutoNum type="arabicPeriod" startAt="2"/>
            </a:pPr>
            <a:r>
              <a:rPr lang="en-US" sz="2000" b="1" smtClean="0">
                <a:solidFill>
                  <a:schemeClr val="bg1"/>
                </a:solidFill>
              </a:rPr>
              <a:t>Do your ____________.</a:t>
            </a:r>
          </a:p>
          <a:p>
            <a:pPr marL="457200" indent="-457200"/>
            <a:endParaRPr lang="en-US" sz="2000" smtClean="0">
              <a:solidFill>
                <a:schemeClr val="bg1"/>
              </a:solidFill>
            </a:endParaRPr>
          </a:p>
          <a:p>
            <a:pPr marL="457200" indent="-457200"/>
            <a:r>
              <a:rPr lang="en-US" sz="2000" smtClean="0">
                <a:solidFill>
                  <a:schemeClr val="bg1"/>
                </a:solidFill>
              </a:rPr>
              <a:t>Research can make or break a major decision. According to Professor Baruch Fischhoff, "Some of the biggest mistakes in decision making come from leaving out pieces of the puzzle."</a:t>
            </a:r>
          </a:p>
        </p:txBody>
      </p:sp>
      <p:sp>
        <p:nvSpPr>
          <p:cNvPr id="37892" name="Content Placeholder 3"/>
          <p:cNvSpPr>
            <a:spLocks noGrp="1"/>
          </p:cNvSpPr>
          <p:nvPr>
            <p:ph sz="half" idx="2"/>
          </p:nvPr>
        </p:nvSpPr>
        <p:spPr/>
        <p:txBody>
          <a:bodyPr/>
          <a:lstStyle/>
          <a:p>
            <a:r>
              <a:rPr lang="en-US" sz="2400" b="1" smtClean="0">
                <a:solidFill>
                  <a:schemeClr val="bg1"/>
                </a:solidFill>
              </a:rPr>
              <a:t>Steps to Complete the Decision Puzzle:</a:t>
            </a:r>
          </a:p>
          <a:p>
            <a:pPr>
              <a:buFontTx/>
              <a:buAutoNum type="alphaLcParenR"/>
            </a:pPr>
            <a:r>
              <a:rPr lang="en-US" sz="2400" smtClean="0">
                <a:solidFill>
                  <a:schemeClr val="bg1"/>
                </a:solidFill>
              </a:rPr>
              <a:t>Define the issue and write it down.</a:t>
            </a:r>
          </a:p>
          <a:p>
            <a:pPr>
              <a:buFontTx/>
              <a:buAutoNum type="alphaLcParenR"/>
            </a:pPr>
            <a:r>
              <a:rPr lang="en-US" sz="2400" smtClean="0">
                <a:solidFill>
                  <a:schemeClr val="bg1"/>
                </a:solidFill>
              </a:rPr>
              <a:t>Gather information. Seek insight not just information.</a:t>
            </a:r>
          </a:p>
          <a:p>
            <a:pPr>
              <a:buFontTx/>
              <a:buAutoNum type="alphaLcParenR"/>
            </a:pPr>
            <a:r>
              <a:rPr lang="en-US" sz="2400" smtClean="0">
                <a:solidFill>
                  <a:schemeClr val="bg1"/>
                </a:solidFill>
              </a:rPr>
              <a:t>Question your first impressions.</a:t>
            </a:r>
          </a:p>
          <a:p>
            <a:pPr>
              <a:buFontTx/>
              <a:buAutoNum type="alphaLcParenR"/>
            </a:pPr>
            <a:r>
              <a:rPr lang="en-US" sz="2400" smtClean="0">
                <a:solidFill>
                  <a:schemeClr val="bg1"/>
                </a:solidFill>
              </a:rPr>
              <a:t>Outline a strategy.</a:t>
            </a:r>
          </a:p>
        </p:txBody>
      </p:sp>
      <p:sp>
        <p:nvSpPr>
          <p:cNvPr id="5" name="TextBox 4"/>
          <p:cNvSpPr txBox="1">
            <a:spLocks noChangeArrowheads="1"/>
          </p:cNvSpPr>
          <p:nvPr/>
        </p:nvSpPr>
        <p:spPr bwMode="auto">
          <a:xfrm>
            <a:off x="2209800" y="1981200"/>
            <a:ext cx="2286000" cy="400050"/>
          </a:xfrm>
          <a:prstGeom prst="rect">
            <a:avLst/>
          </a:prstGeom>
          <a:noFill/>
          <a:ln w="9525">
            <a:noFill/>
            <a:miter lim="800000"/>
            <a:headEnd/>
            <a:tailEnd/>
          </a:ln>
        </p:spPr>
        <p:txBody>
          <a:bodyPr>
            <a:spAutoFit/>
          </a:bodyPr>
          <a:lstStyle/>
          <a:p>
            <a:r>
              <a:rPr lang="en-US" sz="2000">
                <a:solidFill>
                  <a:srgbClr val="FFFFCC"/>
                </a:solidFill>
              </a:rPr>
              <a:t>homework</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T305.03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11</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7"/>
          <p:cNvSpPr>
            <a:spLocks noGrp="1"/>
          </p:cNvSpPr>
          <p:nvPr>
            <p:ph type="title"/>
          </p:nvPr>
        </p:nvSpPr>
        <p:spPr/>
        <p:txBody>
          <a:bodyPr/>
          <a:lstStyle/>
          <a:p>
            <a:r>
              <a:rPr lang="en-US" smtClean="0">
                <a:solidFill>
                  <a:srgbClr val="FFFFCC"/>
                </a:solidFill>
              </a:rPr>
              <a:t>Leadership and Credibility</a:t>
            </a:r>
            <a:br>
              <a:rPr lang="en-US" smtClean="0">
                <a:solidFill>
                  <a:srgbClr val="FFFFCC"/>
                </a:solidFill>
              </a:rPr>
            </a:br>
            <a:r>
              <a:rPr lang="en-US" sz="2000" smtClean="0">
                <a:solidFill>
                  <a:srgbClr val="FFFFCC"/>
                </a:solidFill>
              </a:rPr>
              <a:t>Earning Your Right to Have Followers</a:t>
            </a:r>
            <a:endParaRPr lang="en-US" sz="3600" smtClean="0">
              <a:solidFill>
                <a:srgbClr val="FFFFCC"/>
              </a:solidFill>
            </a:endParaRPr>
          </a:p>
        </p:txBody>
      </p:sp>
      <p:sp>
        <p:nvSpPr>
          <p:cNvPr id="38915" name="Content Placeholder 8"/>
          <p:cNvSpPr>
            <a:spLocks noGrp="1"/>
          </p:cNvSpPr>
          <p:nvPr>
            <p:ph idx="1"/>
          </p:nvPr>
        </p:nvSpPr>
        <p:spPr/>
        <p:txBody>
          <a:bodyPr/>
          <a:lstStyle/>
          <a:p>
            <a:pPr marL="457200" indent="-457200">
              <a:buFontTx/>
              <a:buAutoNum type="arabicPeriod" startAt="3"/>
            </a:pPr>
            <a:r>
              <a:rPr lang="en-US" sz="2000" b="1" smtClean="0">
                <a:solidFill>
                  <a:schemeClr val="bg1"/>
                </a:solidFill>
              </a:rPr>
              <a:t>Set a _________.</a:t>
            </a:r>
          </a:p>
          <a:p>
            <a:pPr marL="457200" indent="-457200"/>
            <a:endParaRPr lang="en-US" sz="2000" smtClean="0">
              <a:solidFill>
                <a:schemeClr val="bg1"/>
              </a:solidFill>
            </a:endParaRPr>
          </a:p>
          <a:p>
            <a:pPr marL="457200" indent="-457200"/>
            <a:r>
              <a:rPr lang="en-US" sz="2000" smtClean="0">
                <a:solidFill>
                  <a:schemeClr val="bg1"/>
                </a:solidFill>
              </a:rPr>
              <a:t>"Again and again the impossible problem is solved when we see that the problem is only a tough decision waiting to be made." Dr. Robert Schuller</a:t>
            </a:r>
          </a:p>
          <a:p>
            <a:pPr marL="457200" indent="-457200"/>
            <a:endParaRPr lang="en-US" sz="2000" b="1" smtClean="0">
              <a:solidFill>
                <a:schemeClr val="bg1"/>
              </a:solidFill>
            </a:endParaRPr>
          </a:p>
          <a:p>
            <a:pPr marL="457200" indent="-457200"/>
            <a:r>
              <a:rPr lang="en-US" sz="2000" b="1" smtClean="0">
                <a:solidFill>
                  <a:schemeClr val="bg1"/>
                </a:solidFill>
              </a:rPr>
              <a:t>A Deadline Should Be Set When:</a:t>
            </a:r>
          </a:p>
          <a:p>
            <a:pPr marL="857250" lvl="1" indent="-457200">
              <a:buFontTx/>
              <a:buAutoNum type="alphaLcParenR"/>
            </a:pPr>
            <a:r>
              <a:rPr lang="en-US" sz="1600" smtClean="0">
                <a:solidFill>
                  <a:schemeClr val="bg1"/>
                </a:solidFill>
              </a:rPr>
              <a:t>Others depend on our decision.</a:t>
            </a:r>
          </a:p>
          <a:p>
            <a:pPr marL="857250" lvl="1" indent="-457200">
              <a:buFontTx/>
              <a:buAutoNum type="alphaLcParenR"/>
            </a:pPr>
            <a:r>
              <a:rPr lang="en-US" sz="1600" smtClean="0">
                <a:solidFill>
                  <a:schemeClr val="bg1"/>
                </a:solidFill>
              </a:rPr>
              <a:t>It is part of a larger decision.</a:t>
            </a:r>
          </a:p>
          <a:p>
            <a:pPr marL="857250" lvl="1" indent="-457200">
              <a:buFontTx/>
              <a:buAutoNum type="alphaLcParenR"/>
            </a:pPr>
            <a:r>
              <a:rPr lang="en-US" sz="1600" smtClean="0">
                <a:solidFill>
                  <a:schemeClr val="bg1"/>
                </a:solidFill>
              </a:rPr>
              <a:t>Our homework is complete.</a:t>
            </a:r>
          </a:p>
          <a:p>
            <a:pPr marL="857250" lvl="1" indent="-457200">
              <a:buFontTx/>
              <a:buAutoNum type="alphaLcParenR"/>
            </a:pPr>
            <a:r>
              <a:rPr lang="en-US" sz="1600" smtClean="0">
                <a:solidFill>
                  <a:schemeClr val="bg1"/>
                </a:solidFill>
              </a:rPr>
              <a:t>Our decision will not be a pleasant one.</a:t>
            </a:r>
          </a:p>
          <a:p>
            <a:pPr marL="857250" lvl="1" indent="-457200">
              <a:buFontTx/>
              <a:buAutoNum type="alphaLcParenR"/>
            </a:pPr>
            <a:r>
              <a:rPr lang="en-US" sz="1600" smtClean="0">
                <a:solidFill>
                  <a:schemeClr val="bg1"/>
                </a:solidFill>
              </a:rPr>
              <a:t>Our fear of failure delays our decision.</a:t>
            </a:r>
          </a:p>
        </p:txBody>
      </p:sp>
      <p:sp>
        <p:nvSpPr>
          <p:cNvPr id="4" name="TextBox 3"/>
          <p:cNvSpPr txBox="1">
            <a:spLocks noChangeArrowheads="1"/>
          </p:cNvSpPr>
          <p:nvPr/>
        </p:nvSpPr>
        <p:spPr bwMode="auto">
          <a:xfrm>
            <a:off x="1905000" y="1981200"/>
            <a:ext cx="2286000" cy="400050"/>
          </a:xfrm>
          <a:prstGeom prst="rect">
            <a:avLst/>
          </a:prstGeom>
          <a:noFill/>
          <a:ln w="9525">
            <a:noFill/>
            <a:miter lim="800000"/>
            <a:headEnd/>
            <a:tailEnd/>
          </a:ln>
        </p:spPr>
        <p:txBody>
          <a:bodyPr>
            <a:spAutoFit/>
          </a:bodyPr>
          <a:lstStyle/>
          <a:p>
            <a:r>
              <a:rPr lang="en-US" sz="2000">
                <a:solidFill>
                  <a:srgbClr val="FFFFCC"/>
                </a:solidFill>
              </a:rPr>
              <a:t>deadline</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T305.03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12</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7"/>
          <p:cNvSpPr>
            <a:spLocks noGrp="1"/>
          </p:cNvSpPr>
          <p:nvPr>
            <p:ph type="title"/>
          </p:nvPr>
        </p:nvSpPr>
        <p:spPr/>
        <p:txBody>
          <a:bodyPr/>
          <a:lstStyle/>
          <a:p>
            <a:r>
              <a:rPr lang="en-US" smtClean="0">
                <a:solidFill>
                  <a:srgbClr val="FFFFCC"/>
                </a:solidFill>
              </a:rPr>
              <a:t>Leadership and Credibility</a:t>
            </a:r>
            <a:br>
              <a:rPr lang="en-US" smtClean="0">
                <a:solidFill>
                  <a:srgbClr val="FFFFCC"/>
                </a:solidFill>
              </a:rPr>
            </a:br>
            <a:r>
              <a:rPr lang="en-US" sz="2000" smtClean="0">
                <a:solidFill>
                  <a:srgbClr val="FFFFCC"/>
                </a:solidFill>
              </a:rPr>
              <a:t>Earning Your Right to Have Followers</a:t>
            </a:r>
            <a:endParaRPr lang="en-US" sz="3600" smtClean="0">
              <a:solidFill>
                <a:srgbClr val="FFFFCC"/>
              </a:solidFill>
            </a:endParaRPr>
          </a:p>
        </p:txBody>
      </p:sp>
      <p:sp>
        <p:nvSpPr>
          <p:cNvPr id="39939" name="Content Placeholder 8"/>
          <p:cNvSpPr>
            <a:spLocks noGrp="1"/>
          </p:cNvSpPr>
          <p:nvPr>
            <p:ph idx="1"/>
          </p:nvPr>
        </p:nvSpPr>
        <p:spPr/>
        <p:txBody>
          <a:bodyPr/>
          <a:lstStyle/>
          <a:p>
            <a:pPr marL="457200" indent="-457200">
              <a:buFontTx/>
              <a:buAutoNum type="arabicPeriod" startAt="4"/>
            </a:pPr>
            <a:r>
              <a:rPr lang="en-US" sz="2000" b="1" smtClean="0">
                <a:solidFill>
                  <a:schemeClr val="bg1"/>
                </a:solidFill>
              </a:rPr>
              <a:t>Make sure the ______ is right.</a:t>
            </a:r>
          </a:p>
          <a:p>
            <a:pPr marL="457200" indent="-457200"/>
            <a:endParaRPr lang="en-US" sz="2000" smtClean="0">
              <a:solidFill>
                <a:schemeClr val="bg1"/>
              </a:solidFill>
            </a:endParaRPr>
          </a:p>
          <a:p>
            <a:pPr marL="457200" indent="-457200"/>
            <a:r>
              <a:rPr lang="en-US" sz="2000" smtClean="0">
                <a:solidFill>
                  <a:schemeClr val="bg1"/>
                </a:solidFill>
              </a:rPr>
              <a:t>The wrong decision at the wrong time is a ___________.</a:t>
            </a:r>
          </a:p>
          <a:p>
            <a:pPr marL="457200" indent="-457200"/>
            <a:r>
              <a:rPr lang="en-US" sz="2000" smtClean="0">
                <a:solidFill>
                  <a:schemeClr val="bg1"/>
                </a:solidFill>
              </a:rPr>
              <a:t>The wrong decision at the right time is a __________.</a:t>
            </a:r>
          </a:p>
          <a:p>
            <a:pPr marL="457200" indent="-457200"/>
            <a:r>
              <a:rPr lang="en-US" sz="2000" smtClean="0">
                <a:solidFill>
                  <a:schemeClr val="bg1"/>
                </a:solidFill>
              </a:rPr>
              <a:t>The right decision at the wrong time is ____________.</a:t>
            </a:r>
          </a:p>
          <a:p>
            <a:pPr marL="457200" indent="-457200"/>
            <a:r>
              <a:rPr lang="en-US" sz="2000" smtClean="0">
                <a:solidFill>
                  <a:schemeClr val="bg1"/>
                </a:solidFill>
              </a:rPr>
              <a:t>The right decision at the right time is a __________.</a:t>
            </a:r>
          </a:p>
        </p:txBody>
      </p:sp>
      <p:sp>
        <p:nvSpPr>
          <p:cNvPr id="4" name="TextBox 3"/>
          <p:cNvSpPr txBox="1">
            <a:spLocks noChangeArrowheads="1"/>
          </p:cNvSpPr>
          <p:nvPr/>
        </p:nvSpPr>
        <p:spPr bwMode="auto">
          <a:xfrm>
            <a:off x="2971800" y="1981200"/>
            <a:ext cx="2286000" cy="400050"/>
          </a:xfrm>
          <a:prstGeom prst="rect">
            <a:avLst/>
          </a:prstGeom>
          <a:noFill/>
          <a:ln w="9525">
            <a:noFill/>
            <a:miter lim="800000"/>
            <a:headEnd/>
            <a:tailEnd/>
          </a:ln>
        </p:spPr>
        <p:txBody>
          <a:bodyPr>
            <a:spAutoFit/>
          </a:bodyPr>
          <a:lstStyle/>
          <a:p>
            <a:r>
              <a:rPr lang="en-US" sz="2000">
                <a:solidFill>
                  <a:srgbClr val="FFFFCC"/>
                </a:solidFill>
              </a:rPr>
              <a:t>timing</a:t>
            </a:r>
          </a:p>
        </p:txBody>
      </p:sp>
      <p:sp>
        <p:nvSpPr>
          <p:cNvPr id="5" name="TextBox 4"/>
          <p:cNvSpPr txBox="1">
            <a:spLocks noChangeArrowheads="1"/>
          </p:cNvSpPr>
          <p:nvPr/>
        </p:nvSpPr>
        <p:spPr bwMode="auto">
          <a:xfrm>
            <a:off x="5943600" y="2667000"/>
            <a:ext cx="2133600" cy="400050"/>
          </a:xfrm>
          <a:prstGeom prst="rect">
            <a:avLst/>
          </a:prstGeom>
          <a:noFill/>
          <a:ln w="9525">
            <a:noFill/>
            <a:miter lim="800000"/>
            <a:headEnd/>
            <a:tailEnd/>
          </a:ln>
        </p:spPr>
        <p:txBody>
          <a:bodyPr>
            <a:spAutoFit/>
          </a:bodyPr>
          <a:lstStyle/>
          <a:p>
            <a:r>
              <a:rPr lang="en-US" sz="2000">
                <a:solidFill>
                  <a:srgbClr val="FFFFCC"/>
                </a:solidFill>
              </a:rPr>
              <a:t>disaster</a:t>
            </a:r>
          </a:p>
        </p:txBody>
      </p:sp>
      <p:sp>
        <p:nvSpPr>
          <p:cNvPr id="6" name="TextBox 5"/>
          <p:cNvSpPr txBox="1">
            <a:spLocks noChangeArrowheads="1"/>
          </p:cNvSpPr>
          <p:nvPr/>
        </p:nvSpPr>
        <p:spPr bwMode="auto">
          <a:xfrm>
            <a:off x="5791200" y="3048000"/>
            <a:ext cx="2133600" cy="400050"/>
          </a:xfrm>
          <a:prstGeom prst="rect">
            <a:avLst/>
          </a:prstGeom>
          <a:noFill/>
          <a:ln w="9525">
            <a:noFill/>
            <a:miter lim="800000"/>
            <a:headEnd/>
            <a:tailEnd/>
          </a:ln>
        </p:spPr>
        <p:txBody>
          <a:bodyPr>
            <a:spAutoFit/>
          </a:bodyPr>
          <a:lstStyle/>
          <a:p>
            <a:r>
              <a:rPr lang="en-US" sz="2000">
                <a:solidFill>
                  <a:srgbClr val="FFFFCC"/>
                </a:solidFill>
              </a:rPr>
              <a:t>mistake</a:t>
            </a:r>
          </a:p>
        </p:txBody>
      </p:sp>
      <p:sp>
        <p:nvSpPr>
          <p:cNvPr id="7" name="TextBox 6"/>
          <p:cNvSpPr txBox="1">
            <a:spLocks noChangeArrowheads="1"/>
          </p:cNvSpPr>
          <p:nvPr/>
        </p:nvSpPr>
        <p:spPr bwMode="auto">
          <a:xfrm>
            <a:off x="5562600" y="3429000"/>
            <a:ext cx="2133600" cy="400050"/>
          </a:xfrm>
          <a:prstGeom prst="rect">
            <a:avLst/>
          </a:prstGeom>
          <a:noFill/>
          <a:ln w="9525">
            <a:noFill/>
            <a:miter lim="800000"/>
            <a:headEnd/>
            <a:tailEnd/>
          </a:ln>
        </p:spPr>
        <p:txBody>
          <a:bodyPr>
            <a:spAutoFit/>
          </a:bodyPr>
          <a:lstStyle/>
          <a:p>
            <a:r>
              <a:rPr lang="en-US" sz="2000">
                <a:solidFill>
                  <a:srgbClr val="FFFFCC"/>
                </a:solidFill>
              </a:rPr>
              <a:t>unacceptance</a:t>
            </a:r>
          </a:p>
        </p:txBody>
      </p:sp>
      <p:sp>
        <p:nvSpPr>
          <p:cNvPr id="8" name="TextBox 7"/>
          <p:cNvSpPr txBox="1">
            <a:spLocks noChangeArrowheads="1"/>
          </p:cNvSpPr>
          <p:nvPr/>
        </p:nvSpPr>
        <p:spPr bwMode="auto">
          <a:xfrm>
            <a:off x="5562600" y="3810000"/>
            <a:ext cx="2133600" cy="400050"/>
          </a:xfrm>
          <a:prstGeom prst="rect">
            <a:avLst/>
          </a:prstGeom>
          <a:noFill/>
          <a:ln w="9525">
            <a:noFill/>
            <a:miter lim="800000"/>
            <a:headEnd/>
            <a:tailEnd/>
          </a:ln>
        </p:spPr>
        <p:txBody>
          <a:bodyPr>
            <a:spAutoFit/>
          </a:bodyPr>
          <a:lstStyle/>
          <a:p>
            <a:r>
              <a:rPr lang="en-US" sz="2000">
                <a:solidFill>
                  <a:srgbClr val="FFFFCC"/>
                </a:solidFill>
              </a:rPr>
              <a:t>success</a:t>
            </a:r>
          </a:p>
        </p:txBody>
      </p:sp>
      <p:sp>
        <p:nvSpPr>
          <p:cNvPr id="9"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T305.03           iteenchallenge.org               01 - 2012</a:t>
            </a:r>
            <a:endParaRPr lang="en-US" dirty="0">
              <a:solidFill>
                <a:schemeClr val="bg1"/>
              </a:solidFill>
            </a:endParaRPr>
          </a:p>
        </p:txBody>
      </p:sp>
      <p:sp>
        <p:nvSpPr>
          <p:cNvPr id="10"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13</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 calcmode="lin" valueType="num">
                                      <p:cBhvr additive="base">
                                        <p:cTn id="3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P spid="8"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p:txBody>
          <a:bodyPr/>
          <a:lstStyle/>
          <a:p>
            <a:r>
              <a:rPr lang="en-US" smtClean="0">
                <a:solidFill>
                  <a:srgbClr val="FFFFCC"/>
                </a:solidFill>
              </a:rPr>
              <a:t>Leadership and Credibility</a:t>
            </a:r>
            <a:br>
              <a:rPr lang="en-US" smtClean="0">
                <a:solidFill>
                  <a:srgbClr val="FFFFCC"/>
                </a:solidFill>
              </a:rPr>
            </a:br>
            <a:r>
              <a:rPr lang="en-US" sz="2000" smtClean="0">
                <a:solidFill>
                  <a:srgbClr val="FFFFCC"/>
                </a:solidFill>
              </a:rPr>
              <a:t>Earning Your Right to Have Followers</a:t>
            </a:r>
            <a:endParaRPr lang="en-US" sz="3600" smtClean="0">
              <a:solidFill>
                <a:srgbClr val="FFFFCC"/>
              </a:solidFill>
            </a:endParaRPr>
          </a:p>
        </p:txBody>
      </p:sp>
      <p:sp>
        <p:nvSpPr>
          <p:cNvPr id="40963" name="Content Placeholder 8"/>
          <p:cNvSpPr>
            <a:spLocks noGrp="1"/>
          </p:cNvSpPr>
          <p:nvPr>
            <p:ph idx="1"/>
          </p:nvPr>
        </p:nvSpPr>
        <p:spPr/>
        <p:txBody>
          <a:bodyPr/>
          <a:lstStyle/>
          <a:p>
            <a:pPr marL="457200" indent="-457200">
              <a:buFontTx/>
              <a:buAutoNum type="arabicPeriod" startAt="5"/>
            </a:pPr>
            <a:r>
              <a:rPr lang="en-US" sz="2000" b="1" smtClean="0">
                <a:solidFill>
                  <a:schemeClr val="bg1"/>
                </a:solidFill>
              </a:rPr>
              <a:t>Seek ________ from the right people.</a:t>
            </a:r>
          </a:p>
          <a:p>
            <a:pPr marL="457200" indent="-457200"/>
            <a:endParaRPr lang="en-US" sz="2000" smtClean="0">
              <a:solidFill>
                <a:schemeClr val="bg1"/>
              </a:solidFill>
            </a:endParaRPr>
          </a:p>
          <a:p>
            <a:pPr marL="457200" indent="-457200"/>
            <a:r>
              <a:rPr lang="en-US" sz="2000" smtClean="0">
                <a:solidFill>
                  <a:schemeClr val="bg1"/>
                </a:solidFill>
              </a:rPr>
              <a:t>Proverbs reminds us several times that there is wisdom in much counsel. Why seek greater participation from others? One compelling reason is the great need. No single leader today can possibly know enough about all the areas of ministry they're involved in to be able to make intelligent solo decisions. </a:t>
            </a:r>
          </a:p>
          <a:p>
            <a:pPr marL="457200" indent="-457200"/>
            <a:r>
              <a:rPr lang="en-US" sz="2000" smtClean="0">
                <a:solidFill>
                  <a:schemeClr val="bg1"/>
                </a:solidFill>
              </a:rPr>
              <a:t>Second, good leaders know that no decision will succeed without buy-in from their people.</a:t>
            </a:r>
          </a:p>
          <a:p>
            <a:pPr marL="457200" indent="-457200"/>
            <a:r>
              <a:rPr lang="en-US" sz="2000" smtClean="0">
                <a:solidFill>
                  <a:schemeClr val="bg1"/>
                </a:solidFill>
              </a:rPr>
              <a:t>As one leader said: "Remember, the boss can't execute decisions alone, and execution is 90% of the job. What we have learned the hard way is that conceptual planning</a:t>
            </a:r>
          </a:p>
        </p:txBody>
      </p:sp>
      <p:sp>
        <p:nvSpPr>
          <p:cNvPr id="4" name="TextBox 3"/>
          <p:cNvSpPr txBox="1">
            <a:spLocks noChangeArrowheads="1"/>
          </p:cNvSpPr>
          <p:nvPr/>
        </p:nvSpPr>
        <p:spPr bwMode="auto">
          <a:xfrm>
            <a:off x="1905000" y="1981200"/>
            <a:ext cx="2286000" cy="400050"/>
          </a:xfrm>
          <a:prstGeom prst="rect">
            <a:avLst/>
          </a:prstGeom>
          <a:noFill/>
          <a:ln w="9525">
            <a:noFill/>
            <a:miter lim="800000"/>
            <a:headEnd/>
            <a:tailEnd/>
          </a:ln>
        </p:spPr>
        <p:txBody>
          <a:bodyPr>
            <a:spAutoFit/>
          </a:bodyPr>
          <a:lstStyle/>
          <a:p>
            <a:r>
              <a:rPr lang="en-US" sz="2000">
                <a:solidFill>
                  <a:srgbClr val="FFFFCC"/>
                </a:solidFill>
              </a:rPr>
              <a:t>counsel</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T305.03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14</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7"/>
          <p:cNvSpPr>
            <a:spLocks noGrp="1"/>
          </p:cNvSpPr>
          <p:nvPr>
            <p:ph type="title"/>
          </p:nvPr>
        </p:nvSpPr>
        <p:spPr/>
        <p:txBody>
          <a:bodyPr/>
          <a:lstStyle/>
          <a:p>
            <a:r>
              <a:rPr lang="en-US" smtClean="0">
                <a:solidFill>
                  <a:srgbClr val="FFFFCC"/>
                </a:solidFill>
              </a:rPr>
              <a:t>Leadership and Credibility</a:t>
            </a:r>
            <a:br>
              <a:rPr lang="en-US" smtClean="0">
                <a:solidFill>
                  <a:srgbClr val="FFFFCC"/>
                </a:solidFill>
              </a:rPr>
            </a:br>
            <a:r>
              <a:rPr lang="en-US" sz="2000" smtClean="0">
                <a:solidFill>
                  <a:srgbClr val="FFFFCC"/>
                </a:solidFill>
              </a:rPr>
              <a:t>Earning Your Right to Have Followers</a:t>
            </a:r>
            <a:endParaRPr lang="en-US" sz="3600" smtClean="0">
              <a:solidFill>
                <a:srgbClr val="FFFFCC"/>
              </a:solidFill>
            </a:endParaRPr>
          </a:p>
        </p:txBody>
      </p:sp>
      <p:sp>
        <p:nvSpPr>
          <p:cNvPr id="41987" name="Content Placeholder 8"/>
          <p:cNvSpPr>
            <a:spLocks noGrp="1"/>
          </p:cNvSpPr>
          <p:nvPr>
            <p:ph idx="1"/>
          </p:nvPr>
        </p:nvSpPr>
        <p:spPr/>
        <p:txBody>
          <a:bodyPr/>
          <a:lstStyle/>
          <a:p>
            <a:pPr marL="457200" indent="-457200">
              <a:buFontTx/>
              <a:buAutoNum type="arabicPeriod" startAt="6"/>
            </a:pPr>
            <a:r>
              <a:rPr lang="en-US" sz="2000" b="1" smtClean="0">
                <a:solidFill>
                  <a:schemeClr val="bg1"/>
                </a:solidFill>
              </a:rPr>
              <a:t>Make your decisions based on your _________ and ______.</a:t>
            </a:r>
          </a:p>
          <a:p>
            <a:pPr marL="457200" indent="-457200"/>
            <a:endParaRPr lang="en-US" sz="2000" smtClean="0">
              <a:solidFill>
                <a:schemeClr val="bg1"/>
              </a:solidFill>
            </a:endParaRPr>
          </a:p>
          <a:p>
            <a:pPr marL="457200" indent="-457200"/>
            <a:r>
              <a:rPr lang="en-US" sz="2000" smtClean="0">
                <a:solidFill>
                  <a:schemeClr val="bg1"/>
                </a:solidFill>
              </a:rPr>
              <a:t>Cowardice asks the question: Is it safe?</a:t>
            </a:r>
          </a:p>
          <a:p>
            <a:pPr marL="457200" indent="-457200"/>
            <a:endParaRPr lang="en-US" sz="2000" smtClean="0">
              <a:solidFill>
                <a:schemeClr val="bg1"/>
              </a:solidFill>
            </a:endParaRPr>
          </a:p>
          <a:p>
            <a:pPr marL="457200" indent="-457200"/>
            <a:r>
              <a:rPr lang="en-US" sz="2000" smtClean="0">
                <a:solidFill>
                  <a:schemeClr val="bg1"/>
                </a:solidFill>
              </a:rPr>
              <a:t>Consensus asks the question: Is it popular?</a:t>
            </a:r>
          </a:p>
          <a:p>
            <a:pPr marL="457200" indent="-457200"/>
            <a:endParaRPr lang="en-US" sz="2000" smtClean="0">
              <a:solidFill>
                <a:schemeClr val="bg1"/>
              </a:solidFill>
            </a:endParaRPr>
          </a:p>
          <a:p>
            <a:pPr marL="457200" indent="-457200"/>
            <a:r>
              <a:rPr lang="en-US" sz="2000" smtClean="0">
                <a:solidFill>
                  <a:schemeClr val="bg1"/>
                </a:solidFill>
              </a:rPr>
              <a:t>Conscience asks the question: Is it right? </a:t>
            </a:r>
          </a:p>
          <a:p>
            <a:pPr marL="800100" lvl="1" indent="-342900">
              <a:buFontTx/>
              <a:buNone/>
            </a:pPr>
            <a:r>
              <a:rPr lang="en-US" sz="1600" smtClean="0">
                <a:solidFill>
                  <a:schemeClr val="bg1"/>
                </a:solidFill>
              </a:rPr>
              <a:t>						Dr. Martin Luther King, Jr.</a:t>
            </a:r>
          </a:p>
        </p:txBody>
      </p:sp>
      <p:sp>
        <p:nvSpPr>
          <p:cNvPr id="4" name="TextBox 3"/>
          <p:cNvSpPr txBox="1">
            <a:spLocks noChangeArrowheads="1"/>
          </p:cNvSpPr>
          <p:nvPr/>
        </p:nvSpPr>
        <p:spPr bwMode="auto">
          <a:xfrm>
            <a:off x="5562600" y="1905000"/>
            <a:ext cx="2286000" cy="400050"/>
          </a:xfrm>
          <a:prstGeom prst="rect">
            <a:avLst/>
          </a:prstGeom>
          <a:noFill/>
          <a:ln w="9525">
            <a:noFill/>
            <a:miter lim="800000"/>
            <a:headEnd/>
            <a:tailEnd/>
          </a:ln>
        </p:spPr>
        <p:txBody>
          <a:bodyPr>
            <a:spAutoFit/>
          </a:bodyPr>
          <a:lstStyle/>
          <a:p>
            <a:r>
              <a:rPr lang="en-US" sz="2000">
                <a:solidFill>
                  <a:srgbClr val="FFFFCC"/>
                </a:solidFill>
              </a:rPr>
              <a:t>principles</a:t>
            </a:r>
          </a:p>
        </p:txBody>
      </p:sp>
      <p:sp>
        <p:nvSpPr>
          <p:cNvPr id="5" name="TextBox 4"/>
          <p:cNvSpPr txBox="1">
            <a:spLocks noChangeArrowheads="1"/>
          </p:cNvSpPr>
          <p:nvPr/>
        </p:nvSpPr>
        <p:spPr bwMode="auto">
          <a:xfrm>
            <a:off x="1219200" y="2286000"/>
            <a:ext cx="2286000" cy="400050"/>
          </a:xfrm>
          <a:prstGeom prst="rect">
            <a:avLst/>
          </a:prstGeom>
          <a:noFill/>
          <a:ln w="9525">
            <a:noFill/>
            <a:miter lim="800000"/>
            <a:headEnd/>
            <a:tailEnd/>
          </a:ln>
        </p:spPr>
        <p:txBody>
          <a:bodyPr>
            <a:spAutoFit/>
          </a:bodyPr>
          <a:lstStyle/>
          <a:p>
            <a:r>
              <a:rPr lang="en-US" sz="2000">
                <a:solidFill>
                  <a:srgbClr val="FFFFCC"/>
                </a:solidFill>
              </a:rPr>
              <a:t>values</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T305.03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15</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smtClean="0">
                <a:solidFill>
                  <a:srgbClr val="FFFFCC"/>
                </a:solidFill>
              </a:rPr>
              <a:t>Leadership and Credibility</a:t>
            </a:r>
            <a:br>
              <a:rPr lang="en-US" smtClean="0">
                <a:solidFill>
                  <a:srgbClr val="FFFFCC"/>
                </a:solidFill>
              </a:rPr>
            </a:br>
            <a:r>
              <a:rPr lang="en-US" sz="2000" smtClean="0">
                <a:solidFill>
                  <a:srgbClr val="FFFFCC"/>
                </a:solidFill>
              </a:rPr>
              <a:t>Earning Your Right to Have Followers</a:t>
            </a:r>
            <a:endParaRPr lang="en-US" sz="3600" smtClean="0">
              <a:solidFill>
                <a:srgbClr val="FFFFCC"/>
              </a:solidFill>
            </a:endParaRPr>
          </a:p>
        </p:txBody>
      </p:sp>
      <p:sp>
        <p:nvSpPr>
          <p:cNvPr id="43011" name="Content Placeholder 8"/>
          <p:cNvSpPr>
            <a:spLocks noGrp="1"/>
          </p:cNvSpPr>
          <p:nvPr>
            <p:ph sz="half" idx="1"/>
          </p:nvPr>
        </p:nvSpPr>
        <p:spPr/>
        <p:txBody>
          <a:bodyPr/>
          <a:lstStyle/>
          <a:p>
            <a:pPr marL="457200" indent="-457200">
              <a:buFontTx/>
              <a:buAutoNum type="arabicPeriod" startAt="7"/>
            </a:pPr>
            <a:r>
              <a:rPr lang="en-US" sz="2000" b="1" smtClean="0">
                <a:solidFill>
                  <a:schemeClr val="bg1"/>
                </a:solidFill>
              </a:rPr>
              <a:t>Develop __________ that enable you to make the tough call.</a:t>
            </a:r>
          </a:p>
          <a:p>
            <a:pPr marL="457200" indent="-457200"/>
            <a:endParaRPr lang="en-US" sz="2000" smtClean="0">
              <a:solidFill>
                <a:schemeClr val="bg1"/>
              </a:solidFill>
            </a:endParaRPr>
          </a:p>
          <a:p>
            <a:pPr marL="457200" indent="-457200"/>
            <a:r>
              <a:rPr lang="en-US" sz="2000" smtClean="0">
                <a:solidFill>
                  <a:schemeClr val="bg1"/>
                </a:solidFill>
              </a:rPr>
              <a:t>One of the wisest decisions you can make as a leader is to establish systems to help you make decisions. Identify the principles you embrace and use those principles to guide your process.</a:t>
            </a:r>
          </a:p>
        </p:txBody>
      </p:sp>
      <p:sp>
        <p:nvSpPr>
          <p:cNvPr id="5" name="TextBox 4"/>
          <p:cNvSpPr txBox="1">
            <a:spLocks noChangeArrowheads="1"/>
          </p:cNvSpPr>
          <p:nvPr/>
        </p:nvSpPr>
        <p:spPr bwMode="auto">
          <a:xfrm>
            <a:off x="2286000" y="1981200"/>
            <a:ext cx="2286000" cy="400050"/>
          </a:xfrm>
          <a:prstGeom prst="rect">
            <a:avLst/>
          </a:prstGeom>
          <a:noFill/>
          <a:ln w="9525">
            <a:noFill/>
            <a:miter lim="800000"/>
            <a:headEnd/>
            <a:tailEnd/>
          </a:ln>
        </p:spPr>
        <p:txBody>
          <a:bodyPr>
            <a:spAutoFit/>
          </a:bodyPr>
          <a:lstStyle/>
          <a:p>
            <a:r>
              <a:rPr lang="en-US" sz="2000">
                <a:solidFill>
                  <a:srgbClr val="FFFFCC"/>
                </a:solidFill>
              </a:rPr>
              <a:t>systems</a:t>
            </a:r>
          </a:p>
        </p:txBody>
      </p:sp>
      <p:pic>
        <p:nvPicPr>
          <p:cNvPr id="43013" name="Picture 7" descr="http://www.time-management-guide.com/images/decision-tree.gif"/>
          <p:cNvPicPr>
            <a:picLocks noChangeAspect="1" noChangeArrowheads="1"/>
          </p:cNvPicPr>
          <p:nvPr/>
        </p:nvPicPr>
        <p:blipFill>
          <a:blip r:embed="rId3"/>
          <a:srcRect/>
          <a:stretch>
            <a:fillRect/>
          </a:stretch>
        </p:blipFill>
        <p:spPr bwMode="auto">
          <a:xfrm>
            <a:off x="4876800" y="2286000"/>
            <a:ext cx="3810000" cy="3724275"/>
          </a:xfrm>
          <a:prstGeom prst="rect">
            <a:avLst/>
          </a:prstGeom>
          <a:noFill/>
          <a:ln w="9525">
            <a:noFill/>
            <a:miter lim="800000"/>
            <a:headEnd/>
            <a:tailEnd/>
          </a:ln>
        </p:spPr>
      </p:pic>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T305.03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16</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7"/>
          <p:cNvSpPr>
            <a:spLocks noGrp="1"/>
          </p:cNvSpPr>
          <p:nvPr>
            <p:ph type="title"/>
          </p:nvPr>
        </p:nvSpPr>
        <p:spPr/>
        <p:txBody>
          <a:bodyPr/>
          <a:lstStyle/>
          <a:p>
            <a:r>
              <a:rPr lang="en-US" smtClean="0">
                <a:solidFill>
                  <a:srgbClr val="FFFFCC"/>
                </a:solidFill>
              </a:rPr>
              <a:t>Leadership and Credibility</a:t>
            </a:r>
            <a:br>
              <a:rPr lang="en-US" smtClean="0">
                <a:solidFill>
                  <a:srgbClr val="FFFFCC"/>
                </a:solidFill>
              </a:rPr>
            </a:br>
            <a:r>
              <a:rPr lang="en-US" sz="2000" smtClean="0">
                <a:solidFill>
                  <a:srgbClr val="FFFFCC"/>
                </a:solidFill>
              </a:rPr>
              <a:t>Earning Your Right to Have Followers</a:t>
            </a:r>
            <a:endParaRPr lang="en-US" sz="3600" smtClean="0">
              <a:solidFill>
                <a:srgbClr val="FFFFCC"/>
              </a:solidFill>
            </a:endParaRPr>
          </a:p>
        </p:txBody>
      </p:sp>
      <p:pic>
        <p:nvPicPr>
          <p:cNvPr id="44035" name="Picture 2"/>
          <p:cNvPicPr>
            <a:picLocks noGrp="1" noChangeAspect="1" noChangeArrowheads="1"/>
          </p:cNvPicPr>
          <p:nvPr>
            <p:ph idx="1"/>
          </p:nvPr>
        </p:nvPicPr>
        <p:blipFill>
          <a:blip r:embed="rId3"/>
          <a:srcRect r="13924" b="9596"/>
          <a:stretch>
            <a:fillRect/>
          </a:stretch>
        </p:blipFill>
        <p:spPr>
          <a:xfrm>
            <a:off x="1524000" y="3095625"/>
            <a:ext cx="5181600" cy="1704975"/>
          </a:xfrm>
          <a:noFill/>
        </p:spPr>
      </p:pic>
      <p:sp>
        <p:nvSpPr>
          <p:cNvPr id="44036" name="TextBox 4"/>
          <p:cNvSpPr txBox="1">
            <a:spLocks noChangeArrowheads="1"/>
          </p:cNvSpPr>
          <p:nvPr/>
        </p:nvSpPr>
        <p:spPr bwMode="auto">
          <a:xfrm>
            <a:off x="2286000" y="5029200"/>
            <a:ext cx="1981200" cy="1200150"/>
          </a:xfrm>
          <a:prstGeom prst="rect">
            <a:avLst/>
          </a:prstGeom>
          <a:noFill/>
          <a:ln w="9525">
            <a:noFill/>
            <a:miter lim="800000"/>
            <a:headEnd/>
            <a:tailEnd/>
          </a:ln>
        </p:spPr>
        <p:txBody>
          <a:bodyPr>
            <a:spAutoFit/>
          </a:bodyPr>
          <a:lstStyle/>
          <a:p>
            <a:r>
              <a:rPr lang="en-US">
                <a:solidFill>
                  <a:schemeClr val="bg1"/>
                </a:solidFill>
              </a:rPr>
              <a:t>The wrong time to make decisions</a:t>
            </a:r>
          </a:p>
        </p:txBody>
      </p:sp>
      <p:sp>
        <p:nvSpPr>
          <p:cNvPr id="44037" name="TextBox 5"/>
          <p:cNvSpPr txBox="1">
            <a:spLocks noChangeArrowheads="1"/>
          </p:cNvSpPr>
          <p:nvPr/>
        </p:nvSpPr>
        <p:spPr bwMode="auto">
          <a:xfrm>
            <a:off x="6781800" y="2971800"/>
            <a:ext cx="1524000" cy="1570038"/>
          </a:xfrm>
          <a:prstGeom prst="rect">
            <a:avLst/>
          </a:prstGeom>
          <a:noFill/>
          <a:ln w="9525">
            <a:noFill/>
            <a:miter lim="800000"/>
            <a:headEnd/>
            <a:tailEnd/>
          </a:ln>
        </p:spPr>
        <p:txBody>
          <a:bodyPr>
            <a:spAutoFit/>
          </a:bodyPr>
          <a:lstStyle/>
          <a:p>
            <a:r>
              <a:rPr lang="en-US">
                <a:solidFill>
                  <a:schemeClr val="bg1"/>
                </a:solidFill>
              </a:rPr>
              <a:t>The right time to make decisions</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T305.03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17</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7"/>
          <p:cNvSpPr>
            <a:spLocks noGrp="1"/>
          </p:cNvSpPr>
          <p:nvPr>
            <p:ph type="title"/>
          </p:nvPr>
        </p:nvSpPr>
        <p:spPr/>
        <p:txBody>
          <a:bodyPr/>
          <a:lstStyle/>
          <a:p>
            <a:r>
              <a:rPr lang="en-US" smtClean="0">
                <a:solidFill>
                  <a:srgbClr val="FFFFCC"/>
                </a:solidFill>
              </a:rPr>
              <a:t>Leadership and Credibility</a:t>
            </a:r>
            <a:br>
              <a:rPr lang="en-US" smtClean="0">
                <a:solidFill>
                  <a:srgbClr val="FFFFCC"/>
                </a:solidFill>
              </a:rPr>
            </a:br>
            <a:r>
              <a:rPr lang="en-US" sz="2000" smtClean="0">
                <a:solidFill>
                  <a:srgbClr val="FFFFCC"/>
                </a:solidFill>
              </a:rPr>
              <a:t>Earning Your Right to Have Followers</a:t>
            </a:r>
            <a:endParaRPr lang="en-US" sz="3600" smtClean="0">
              <a:solidFill>
                <a:srgbClr val="FFFFCC"/>
              </a:solidFill>
            </a:endParaRPr>
          </a:p>
        </p:txBody>
      </p:sp>
      <p:sp>
        <p:nvSpPr>
          <p:cNvPr id="45059" name="Content Placeholder 8"/>
          <p:cNvSpPr>
            <a:spLocks noGrp="1"/>
          </p:cNvSpPr>
          <p:nvPr>
            <p:ph idx="1"/>
          </p:nvPr>
        </p:nvSpPr>
        <p:spPr>
          <a:xfrm>
            <a:off x="609600" y="1981200"/>
            <a:ext cx="8001000" cy="4114800"/>
          </a:xfrm>
        </p:spPr>
        <p:txBody>
          <a:bodyPr/>
          <a:lstStyle/>
          <a:p>
            <a:pPr marL="457200" indent="-457200">
              <a:buFontTx/>
              <a:buAutoNum type="arabicPeriod" startAt="8"/>
            </a:pPr>
            <a:r>
              <a:rPr lang="en-US" sz="2000" b="1" smtClean="0">
                <a:solidFill>
                  <a:schemeClr val="bg1"/>
                </a:solidFill>
              </a:rPr>
              <a:t>Understand the ________ of making a tough call.</a:t>
            </a:r>
          </a:p>
          <a:p>
            <a:pPr marL="457200" indent="-457200"/>
            <a:r>
              <a:rPr lang="en-US" sz="2000" smtClean="0">
                <a:solidFill>
                  <a:schemeClr val="bg1"/>
                </a:solidFill>
              </a:rPr>
              <a:t>"The best decision-makers are those who are willing to suffer the most over decisions, but still retain their ability to be decisive." M. Scott Peck</a:t>
            </a:r>
          </a:p>
          <a:p>
            <a:pPr marL="457200" indent="-457200"/>
            <a:r>
              <a:rPr lang="en-US" sz="2000" smtClean="0">
                <a:solidFill>
                  <a:schemeClr val="bg1"/>
                </a:solidFill>
              </a:rPr>
              <a:t>Decisions mean change and change can be threatening. Fears may try to force you back to your comfort zone. Remember to:</a:t>
            </a:r>
          </a:p>
          <a:p>
            <a:pPr marL="857250" lvl="1" indent="-457200">
              <a:buFontTx/>
              <a:buAutoNum type="alphaLcParenR"/>
            </a:pPr>
            <a:r>
              <a:rPr lang="en-US" sz="1600" smtClean="0">
                <a:solidFill>
                  <a:schemeClr val="bg1"/>
                </a:solidFill>
              </a:rPr>
              <a:t>See second thoughts as normal. Major steps of faith come with major doubts.</a:t>
            </a:r>
          </a:p>
          <a:p>
            <a:pPr marL="857250" lvl="1" indent="-457200">
              <a:buFontTx/>
              <a:buAutoNum type="alphaLcParenR"/>
            </a:pPr>
            <a:r>
              <a:rPr lang="en-US" sz="1600" smtClean="0">
                <a:solidFill>
                  <a:schemeClr val="bg1"/>
                </a:solidFill>
              </a:rPr>
              <a:t>Take time to mourn what you are leaving behind. It's OK to grieve the loss.</a:t>
            </a:r>
          </a:p>
          <a:p>
            <a:pPr marL="857250" lvl="1" indent="-457200">
              <a:buFontTx/>
              <a:buAutoNum type="alphaLcParenR"/>
            </a:pPr>
            <a:r>
              <a:rPr lang="en-US" sz="1600" smtClean="0">
                <a:solidFill>
                  <a:schemeClr val="bg1"/>
                </a:solidFill>
              </a:rPr>
              <a:t>Accept the principle of trade-offs. Take hold of the new and let go of the old.</a:t>
            </a:r>
          </a:p>
          <a:p>
            <a:pPr marL="857250" lvl="1" indent="-457200">
              <a:buFontTx/>
              <a:buAutoNum type="alphaLcParenR"/>
            </a:pPr>
            <a:r>
              <a:rPr lang="en-US" sz="1600" smtClean="0">
                <a:solidFill>
                  <a:schemeClr val="bg1"/>
                </a:solidFill>
              </a:rPr>
              <a:t>Pray for strength and passion. You will find courage, as Jesus did in Gethsemane.</a:t>
            </a:r>
          </a:p>
          <a:p>
            <a:pPr marL="457200" indent="-457200"/>
            <a:r>
              <a:rPr lang="en-US" sz="2000" smtClean="0">
                <a:solidFill>
                  <a:schemeClr val="bg1"/>
                </a:solidFill>
              </a:rPr>
              <a:t>"Successful leaders dare to be unpopular when they have to make tough decisions…and they accept that there may be long periods before the rewards of their efforts finally appear." Andrew Sherwood</a:t>
            </a:r>
          </a:p>
        </p:txBody>
      </p:sp>
      <p:sp>
        <p:nvSpPr>
          <p:cNvPr id="4" name="TextBox 3"/>
          <p:cNvSpPr txBox="1">
            <a:spLocks noChangeArrowheads="1"/>
          </p:cNvSpPr>
          <p:nvPr/>
        </p:nvSpPr>
        <p:spPr bwMode="auto">
          <a:xfrm>
            <a:off x="3048000" y="1981200"/>
            <a:ext cx="2286000" cy="400050"/>
          </a:xfrm>
          <a:prstGeom prst="rect">
            <a:avLst/>
          </a:prstGeom>
          <a:noFill/>
          <a:ln w="9525">
            <a:noFill/>
            <a:miter lim="800000"/>
            <a:headEnd/>
            <a:tailEnd/>
          </a:ln>
        </p:spPr>
        <p:txBody>
          <a:bodyPr>
            <a:spAutoFit/>
          </a:bodyPr>
          <a:lstStyle/>
          <a:p>
            <a:r>
              <a:rPr lang="en-US" sz="2000">
                <a:solidFill>
                  <a:srgbClr val="FFFFCC"/>
                </a:solidFill>
              </a:rPr>
              <a:t>emotions</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T305.03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18</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7"/>
          <p:cNvSpPr>
            <a:spLocks noGrp="1"/>
          </p:cNvSpPr>
          <p:nvPr>
            <p:ph type="title"/>
          </p:nvPr>
        </p:nvSpPr>
        <p:spPr/>
        <p:txBody>
          <a:bodyPr/>
          <a:lstStyle/>
          <a:p>
            <a:r>
              <a:rPr lang="en-US" smtClean="0">
                <a:solidFill>
                  <a:srgbClr val="FFFFCC"/>
                </a:solidFill>
              </a:rPr>
              <a:t>Leadership and Credibility</a:t>
            </a:r>
            <a:br>
              <a:rPr lang="en-US" smtClean="0">
                <a:solidFill>
                  <a:srgbClr val="FFFFCC"/>
                </a:solidFill>
              </a:rPr>
            </a:br>
            <a:r>
              <a:rPr lang="en-US" sz="2000" smtClean="0">
                <a:solidFill>
                  <a:srgbClr val="FFFFCC"/>
                </a:solidFill>
              </a:rPr>
              <a:t>Earning Your Right to Have Followers</a:t>
            </a:r>
            <a:endParaRPr lang="en-US" sz="3600" smtClean="0">
              <a:solidFill>
                <a:srgbClr val="FFFFCC"/>
              </a:solidFill>
            </a:endParaRPr>
          </a:p>
        </p:txBody>
      </p:sp>
      <p:sp>
        <p:nvSpPr>
          <p:cNvPr id="46083" name="Content Placeholder 8"/>
          <p:cNvSpPr>
            <a:spLocks noGrp="1"/>
          </p:cNvSpPr>
          <p:nvPr>
            <p:ph idx="1"/>
          </p:nvPr>
        </p:nvSpPr>
        <p:spPr/>
        <p:txBody>
          <a:bodyPr/>
          <a:lstStyle/>
          <a:p>
            <a:pPr marL="457200" indent="-457200">
              <a:buFontTx/>
              <a:buAutoNum type="arabicPeriod" startAt="9"/>
            </a:pPr>
            <a:r>
              <a:rPr lang="en-US" sz="2000" b="1" smtClean="0">
                <a:solidFill>
                  <a:schemeClr val="bg1"/>
                </a:solidFill>
              </a:rPr>
              <a:t>Understand _____ part and _____ part.</a:t>
            </a:r>
          </a:p>
          <a:p>
            <a:pPr marL="457200" indent="-457200"/>
            <a:endParaRPr lang="en-US" sz="2000" smtClean="0">
              <a:solidFill>
                <a:schemeClr val="bg1"/>
              </a:solidFill>
            </a:endParaRPr>
          </a:p>
          <a:p>
            <a:pPr marL="457200" indent="-457200"/>
            <a:r>
              <a:rPr lang="en-US" sz="2000" smtClean="0">
                <a:solidFill>
                  <a:schemeClr val="bg1"/>
                </a:solidFill>
              </a:rPr>
              <a:t>"My obligation is to do the right thing. The rest is in God's hands." Martin Luther King, Jr.</a:t>
            </a:r>
          </a:p>
          <a:p>
            <a:pPr marL="457200" indent="-457200"/>
            <a:r>
              <a:rPr lang="en-US" sz="2000" smtClean="0">
                <a:solidFill>
                  <a:schemeClr val="bg1"/>
                </a:solidFill>
              </a:rPr>
              <a:t>We must live just like the three Hebrew children in Daniel 3:15-18. They determined to do what was right and trust God for the results.</a:t>
            </a:r>
          </a:p>
        </p:txBody>
      </p:sp>
      <p:sp>
        <p:nvSpPr>
          <p:cNvPr id="4" name="TextBox 3"/>
          <p:cNvSpPr txBox="1">
            <a:spLocks noChangeArrowheads="1"/>
          </p:cNvSpPr>
          <p:nvPr/>
        </p:nvSpPr>
        <p:spPr bwMode="auto">
          <a:xfrm>
            <a:off x="2667000" y="1981200"/>
            <a:ext cx="2286000" cy="400050"/>
          </a:xfrm>
          <a:prstGeom prst="rect">
            <a:avLst/>
          </a:prstGeom>
          <a:noFill/>
          <a:ln w="9525">
            <a:noFill/>
            <a:miter lim="800000"/>
            <a:headEnd/>
            <a:tailEnd/>
          </a:ln>
        </p:spPr>
        <p:txBody>
          <a:bodyPr>
            <a:spAutoFit/>
          </a:bodyPr>
          <a:lstStyle/>
          <a:p>
            <a:r>
              <a:rPr lang="en-US" sz="2000">
                <a:solidFill>
                  <a:srgbClr val="FFFFCC"/>
                </a:solidFill>
              </a:rPr>
              <a:t>our</a:t>
            </a:r>
          </a:p>
        </p:txBody>
      </p:sp>
      <p:sp>
        <p:nvSpPr>
          <p:cNvPr id="5" name="TextBox 4"/>
          <p:cNvSpPr txBox="1">
            <a:spLocks noChangeArrowheads="1"/>
          </p:cNvSpPr>
          <p:nvPr/>
        </p:nvSpPr>
        <p:spPr bwMode="auto">
          <a:xfrm>
            <a:off x="4495800" y="1981200"/>
            <a:ext cx="2286000" cy="400050"/>
          </a:xfrm>
          <a:prstGeom prst="rect">
            <a:avLst/>
          </a:prstGeom>
          <a:noFill/>
          <a:ln w="9525">
            <a:noFill/>
            <a:miter lim="800000"/>
            <a:headEnd/>
            <a:tailEnd/>
          </a:ln>
        </p:spPr>
        <p:txBody>
          <a:bodyPr>
            <a:spAutoFit/>
          </a:bodyPr>
          <a:lstStyle/>
          <a:p>
            <a:r>
              <a:rPr lang="en-US" sz="2000">
                <a:solidFill>
                  <a:srgbClr val="FFFFCC"/>
                </a:solidFill>
              </a:rPr>
              <a:t>God’s</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T305.03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19</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Title 7"/>
          <p:cNvSpPr>
            <a:spLocks noGrp="1"/>
          </p:cNvSpPr>
          <p:nvPr>
            <p:ph type="title"/>
          </p:nvPr>
        </p:nvSpPr>
        <p:spPr/>
        <p:txBody>
          <a:bodyPr/>
          <a:lstStyle/>
          <a:p>
            <a:r>
              <a:rPr lang="en-US" dirty="0" smtClean="0">
                <a:solidFill>
                  <a:srgbClr val="FFFFCC"/>
                </a:solidFill>
              </a:rPr>
              <a:t>Leadership and Credibility</a:t>
            </a:r>
            <a:br>
              <a:rPr lang="en-US" dirty="0" smtClean="0">
                <a:solidFill>
                  <a:srgbClr val="FFFFCC"/>
                </a:solidFill>
              </a:rPr>
            </a:br>
            <a:r>
              <a:rPr lang="en-US" sz="2000" dirty="0" smtClean="0">
                <a:solidFill>
                  <a:srgbClr val="FFFFCC"/>
                </a:solidFill>
              </a:rPr>
              <a:t>Earning Your Right to Have Followers</a:t>
            </a:r>
            <a:endParaRPr lang="en-US" sz="3600" dirty="0" smtClean="0">
              <a:solidFill>
                <a:srgbClr val="FFFFCC"/>
              </a:solidFill>
            </a:endParaRPr>
          </a:p>
        </p:txBody>
      </p:sp>
      <p:sp>
        <p:nvSpPr>
          <p:cNvPr id="28676" name="Content Placeholder 8"/>
          <p:cNvSpPr>
            <a:spLocks noGrp="1"/>
          </p:cNvSpPr>
          <p:nvPr>
            <p:ph idx="1"/>
          </p:nvPr>
        </p:nvSpPr>
        <p:spPr/>
        <p:txBody>
          <a:bodyPr/>
          <a:lstStyle/>
          <a:p>
            <a:pPr algn="ctr">
              <a:buFontTx/>
              <a:buNone/>
            </a:pPr>
            <a:r>
              <a:rPr lang="en-US" sz="2000" i="1" smtClean="0">
                <a:solidFill>
                  <a:srgbClr val="FFFF99"/>
                </a:solidFill>
              </a:rPr>
              <a:t>We loved you so much that we were delighted to share with you not only the Gospel of God, but our very lives as well, because you had become so dear to us. Surely you remember, brothers, our toil and hardship; we worked night and day in order not to be a burden to anyone while we preached the Gospel of God to you.</a:t>
            </a:r>
          </a:p>
          <a:p>
            <a:pPr algn="ctr">
              <a:buFontTx/>
              <a:buNone/>
            </a:pPr>
            <a:r>
              <a:rPr lang="en-US" sz="1400" i="1" smtClean="0">
                <a:solidFill>
                  <a:srgbClr val="FFFF99"/>
                </a:solidFill>
              </a:rPr>
              <a:t>(I Thessalonians 2:8-9)</a:t>
            </a:r>
            <a:endParaRPr lang="en-US" smtClean="0">
              <a:solidFill>
                <a:srgbClr val="FFFF99"/>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105400"/>
            <a:ext cx="2343911" cy="1362739"/>
          </a:xfrm>
          <a:prstGeom prst="rect">
            <a:avLst/>
          </a:prstGeom>
        </p:spPr>
      </p:pic>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T305.03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7"/>
          <p:cNvSpPr>
            <a:spLocks noGrp="1"/>
          </p:cNvSpPr>
          <p:nvPr>
            <p:ph type="title"/>
          </p:nvPr>
        </p:nvSpPr>
        <p:spPr/>
        <p:txBody>
          <a:bodyPr/>
          <a:lstStyle/>
          <a:p>
            <a:r>
              <a:rPr lang="en-US" smtClean="0">
                <a:solidFill>
                  <a:srgbClr val="FFFFCC"/>
                </a:solidFill>
              </a:rPr>
              <a:t>Leadership and Credibility</a:t>
            </a:r>
            <a:br>
              <a:rPr lang="en-US" smtClean="0">
                <a:solidFill>
                  <a:srgbClr val="FFFFCC"/>
                </a:solidFill>
              </a:rPr>
            </a:br>
            <a:r>
              <a:rPr lang="en-US" sz="2000" smtClean="0">
                <a:solidFill>
                  <a:srgbClr val="FFFFCC"/>
                </a:solidFill>
              </a:rPr>
              <a:t>Earning Your Right to Have Followers</a:t>
            </a:r>
            <a:endParaRPr lang="en-US" sz="3600" smtClean="0">
              <a:solidFill>
                <a:srgbClr val="FFFFCC"/>
              </a:solidFill>
            </a:endParaRPr>
          </a:p>
        </p:txBody>
      </p:sp>
      <p:sp>
        <p:nvSpPr>
          <p:cNvPr id="47107" name="Content Placeholder 8"/>
          <p:cNvSpPr>
            <a:spLocks noGrp="1"/>
          </p:cNvSpPr>
          <p:nvPr>
            <p:ph idx="1"/>
          </p:nvPr>
        </p:nvSpPr>
        <p:spPr/>
        <p:txBody>
          <a:bodyPr/>
          <a:lstStyle/>
          <a:p>
            <a:pPr marL="457200" indent="-457200">
              <a:buFontTx/>
              <a:buAutoNum type="arabicPeriod" startAt="10"/>
            </a:pPr>
            <a:r>
              <a:rPr lang="en-US" sz="2000" b="1" smtClean="0">
                <a:solidFill>
                  <a:schemeClr val="bg1"/>
                </a:solidFill>
              </a:rPr>
              <a:t>Pray for ___________ and __________.</a:t>
            </a:r>
          </a:p>
          <a:p>
            <a:pPr marL="457200" indent="-457200"/>
            <a:endParaRPr lang="en-US" sz="2000" smtClean="0">
              <a:solidFill>
                <a:srgbClr val="FFFF99"/>
              </a:solidFill>
            </a:endParaRPr>
          </a:p>
          <a:p>
            <a:pPr marL="457200" indent="-457200"/>
            <a:r>
              <a:rPr lang="en-US" sz="2000" smtClean="0">
                <a:solidFill>
                  <a:srgbClr val="FFFF99"/>
                </a:solidFill>
              </a:rPr>
              <a:t>"If any of you lacks wisdom, let him ask God, who gives to all men generously and without reproach, and it will be given to him." (James 1:5)</a:t>
            </a:r>
          </a:p>
          <a:p>
            <a:pPr marL="457200" indent="-457200"/>
            <a:endParaRPr lang="en-US" sz="2000" smtClean="0">
              <a:solidFill>
                <a:srgbClr val="FFFF99"/>
              </a:solidFill>
            </a:endParaRPr>
          </a:p>
          <a:p>
            <a:pPr marL="457200" indent="-457200"/>
            <a:r>
              <a:rPr lang="en-US" sz="2000" smtClean="0">
                <a:solidFill>
                  <a:schemeClr val="bg1"/>
                </a:solidFill>
              </a:rPr>
              <a:t>"I have been driven many times upon my knees by the overwhelming conviction that I had nowhere else to go. My own wisdom and that of all about me seemed insufficient for that day." Abraham Lincoln</a:t>
            </a:r>
          </a:p>
        </p:txBody>
      </p:sp>
      <p:sp>
        <p:nvSpPr>
          <p:cNvPr id="4" name="TextBox 3"/>
          <p:cNvSpPr txBox="1">
            <a:spLocks noChangeArrowheads="1"/>
          </p:cNvSpPr>
          <p:nvPr/>
        </p:nvSpPr>
        <p:spPr bwMode="auto">
          <a:xfrm>
            <a:off x="2209800" y="1981200"/>
            <a:ext cx="2286000" cy="400050"/>
          </a:xfrm>
          <a:prstGeom prst="rect">
            <a:avLst/>
          </a:prstGeom>
          <a:noFill/>
          <a:ln w="9525">
            <a:noFill/>
            <a:miter lim="800000"/>
            <a:headEnd/>
            <a:tailEnd/>
          </a:ln>
        </p:spPr>
        <p:txBody>
          <a:bodyPr>
            <a:spAutoFit/>
          </a:bodyPr>
          <a:lstStyle/>
          <a:p>
            <a:r>
              <a:rPr lang="en-US" sz="2000">
                <a:solidFill>
                  <a:srgbClr val="FFFFCC"/>
                </a:solidFill>
              </a:rPr>
              <a:t>discernment</a:t>
            </a:r>
          </a:p>
        </p:txBody>
      </p:sp>
      <p:sp>
        <p:nvSpPr>
          <p:cNvPr id="5" name="TextBox 4"/>
          <p:cNvSpPr txBox="1">
            <a:spLocks noChangeArrowheads="1"/>
          </p:cNvSpPr>
          <p:nvPr/>
        </p:nvSpPr>
        <p:spPr bwMode="auto">
          <a:xfrm>
            <a:off x="4343400" y="1981200"/>
            <a:ext cx="2286000" cy="400050"/>
          </a:xfrm>
          <a:prstGeom prst="rect">
            <a:avLst/>
          </a:prstGeom>
          <a:noFill/>
          <a:ln w="9525">
            <a:noFill/>
            <a:miter lim="800000"/>
            <a:headEnd/>
            <a:tailEnd/>
          </a:ln>
        </p:spPr>
        <p:txBody>
          <a:bodyPr>
            <a:spAutoFit/>
          </a:bodyPr>
          <a:lstStyle/>
          <a:p>
            <a:r>
              <a:rPr lang="en-US" sz="2000">
                <a:solidFill>
                  <a:srgbClr val="FFFFCC"/>
                </a:solidFill>
              </a:rPr>
              <a:t>courage</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T305.03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20</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7"/>
          <p:cNvSpPr>
            <a:spLocks noGrp="1"/>
          </p:cNvSpPr>
          <p:nvPr>
            <p:ph type="title"/>
          </p:nvPr>
        </p:nvSpPr>
        <p:spPr/>
        <p:txBody>
          <a:bodyPr/>
          <a:lstStyle/>
          <a:p>
            <a:r>
              <a:rPr lang="en-US" smtClean="0">
                <a:solidFill>
                  <a:srgbClr val="FFFFCC"/>
                </a:solidFill>
              </a:rPr>
              <a:t>Leadership and Credibility</a:t>
            </a:r>
            <a:br>
              <a:rPr lang="en-US" smtClean="0">
                <a:solidFill>
                  <a:srgbClr val="FFFFCC"/>
                </a:solidFill>
              </a:rPr>
            </a:br>
            <a:r>
              <a:rPr lang="en-US" sz="2000" smtClean="0">
                <a:solidFill>
                  <a:srgbClr val="FFFFCC"/>
                </a:solidFill>
              </a:rPr>
              <a:t>Earning Your Right to Have Followers</a:t>
            </a:r>
            <a:endParaRPr lang="en-US" sz="3600" smtClean="0">
              <a:solidFill>
                <a:srgbClr val="FFFFCC"/>
              </a:solidFill>
            </a:endParaRPr>
          </a:p>
        </p:txBody>
      </p:sp>
      <p:sp>
        <p:nvSpPr>
          <p:cNvPr id="48131" name="Content Placeholder 8"/>
          <p:cNvSpPr>
            <a:spLocks noGrp="1"/>
          </p:cNvSpPr>
          <p:nvPr>
            <p:ph idx="1"/>
          </p:nvPr>
        </p:nvSpPr>
        <p:spPr/>
        <p:txBody>
          <a:bodyPr/>
          <a:lstStyle/>
          <a:p>
            <a:r>
              <a:rPr lang="en-US" sz="2000" b="1" i="1" smtClean="0">
                <a:solidFill>
                  <a:schemeClr val="bg1"/>
                </a:solidFill>
              </a:rPr>
              <a:t>ASSESSMENT: </a:t>
            </a:r>
            <a:r>
              <a:rPr lang="en-US" sz="2000" i="1" smtClean="0">
                <a:solidFill>
                  <a:schemeClr val="bg1"/>
                </a:solidFill>
              </a:rPr>
              <a:t>Identify two tough decisions in front of you. How are you handling them?</a:t>
            </a:r>
          </a:p>
          <a:p>
            <a:endParaRPr lang="en-US" sz="2000" b="1" i="1" smtClean="0">
              <a:solidFill>
                <a:schemeClr val="bg1"/>
              </a:solidFill>
            </a:endParaRPr>
          </a:p>
          <a:p>
            <a:r>
              <a:rPr lang="en-US" sz="2000" b="1" i="1" smtClean="0">
                <a:solidFill>
                  <a:schemeClr val="bg1"/>
                </a:solidFill>
              </a:rPr>
              <a:t>APPLICATION: </a:t>
            </a:r>
            <a:r>
              <a:rPr lang="en-US" sz="2000" i="1" smtClean="0">
                <a:solidFill>
                  <a:schemeClr val="bg1"/>
                </a:solidFill>
              </a:rPr>
              <a:t>Based on the list above, what steps should you take to handle these decisions well?</a:t>
            </a:r>
            <a:endParaRPr lang="en-US" sz="200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T305.03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21</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Title 7"/>
          <p:cNvSpPr>
            <a:spLocks noGrp="1"/>
          </p:cNvSpPr>
          <p:nvPr>
            <p:ph type="title"/>
          </p:nvPr>
        </p:nvSpPr>
        <p:spPr/>
        <p:txBody>
          <a:bodyPr/>
          <a:lstStyle/>
          <a:p>
            <a:r>
              <a:rPr lang="en-US" smtClean="0">
                <a:solidFill>
                  <a:srgbClr val="FFFFCC"/>
                </a:solidFill>
              </a:rPr>
              <a:t>Leadership and Credibility</a:t>
            </a:r>
            <a:br>
              <a:rPr lang="en-US" smtClean="0">
                <a:solidFill>
                  <a:srgbClr val="FFFFCC"/>
                </a:solidFill>
              </a:rPr>
            </a:br>
            <a:r>
              <a:rPr lang="en-US" sz="2000" smtClean="0">
                <a:solidFill>
                  <a:srgbClr val="FFFFCC"/>
                </a:solidFill>
              </a:rPr>
              <a:t>Earning Your Right to Have Followers</a:t>
            </a:r>
            <a:endParaRPr lang="en-US" sz="3600" smtClean="0">
              <a:solidFill>
                <a:srgbClr val="FFFFCC"/>
              </a:solidFill>
            </a:endParaRPr>
          </a:p>
        </p:txBody>
      </p:sp>
      <p:sp>
        <p:nvSpPr>
          <p:cNvPr id="49156" name="Content Placeholder 8"/>
          <p:cNvSpPr>
            <a:spLocks noGrp="1"/>
          </p:cNvSpPr>
          <p:nvPr>
            <p:ph idx="1"/>
          </p:nvPr>
        </p:nvSpPr>
        <p:spPr/>
        <p:txBody>
          <a:bodyPr/>
          <a:lstStyle/>
          <a:p>
            <a:pPr algn="ctr">
              <a:buFontTx/>
              <a:buNone/>
            </a:pPr>
            <a:r>
              <a:rPr lang="en-US" sz="2000" i="1" smtClean="0">
                <a:solidFill>
                  <a:srgbClr val="FFFF99"/>
                </a:solidFill>
              </a:rPr>
              <a:t>We loved you so much that we were delighted to share with you not only the Gospel of God, but our very lives as well, because you had become so dear to us. Surely you remember, brothers, our toil and hardship; we worked night and day in order not to be a burden to anyone while we preached the Gospel of God to you.</a:t>
            </a:r>
          </a:p>
          <a:p>
            <a:pPr algn="ctr">
              <a:buFontTx/>
              <a:buNone/>
            </a:pPr>
            <a:r>
              <a:rPr lang="en-US" sz="1400" i="1" smtClean="0">
                <a:solidFill>
                  <a:srgbClr val="FFFF99"/>
                </a:solidFill>
              </a:rPr>
              <a:t>(I Thessalonians 2:8-9)</a:t>
            </a:r>
          </a:p>
          <a:p>
            <a:pPr algn="ctr">
              <a:buFontTx/>
              <a:buNone/>
            </a:pPr>
            <a:endParaRPr lang="en-US" sz="1400" i="1" smtClean="0">
              <a:solidFill>
                <a:srgbClr val="FFFF99"/>
              </a:solidFill>
            </a:endParaRPr>
          </a:p>
          <a:p>
            <a:pPr algn="ctr">
              <a:buFontTx/>
              <a:buNone/>
            </a:pPr>
            <a:r>
              <a:rPr lang="en-US" sz="1400" i="1" smtClean="0">
                <a:solidFill>
                  <a:srgbClr val="FFFF99"/>
                </a:solidFill>
              </a:rPr>
              <a:t>Next Session:  The Leader’s Time – Tick Tock Manage the Clock</a:t>
            </a:r>
            <a:endParaRPr lang="en-US" smtClean="0">
              <a:solidFill>
                <a:srgbClr val="FFFF99"/>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105400"/>
            <a:ext cx="2343911" cy="1362739"/>
          </a:xfrm>
          <a:prstGeom prst="rect">
            <a:avLst/>
          </a:prstGeom>
        </p:spPr>
      </p:pic>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T305.03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22</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0400" y="2286000"/>
            <a:ext cx="7772400" cy="4114800"/>
          </a:xfrm>
        </p:spPr>
        <p:txBody>
          <a:bodyPr/>
          <a:lstStyle/>
          <a:p>
            <a:pPr marL="0" lvl="0" indent="0" algn="ctr" eaLnBrk="1" hangingPunct="1">
              <a:spcBef>
                <a:spcPct val="0"/>
              </a:spcBef>
              <a:buNone/>
              <a:defRPr/>
            </a:pP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For more information about this course and other training resources:</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Contact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Global Teen Challenge at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GTC@Globaltc.org</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Or visit our training website at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iTeenChallenge.org </a:t>
            </a:r>
          </a:p>
          <a:p>
            <a:endParaRPr lang="en-US" dirty="0"/>
          </a:p>
        </p:txBody>
      </p:sp>
      <p:sp>
        <p:nvSpPr>
          <p:cNvPr id="5" name="Slide Number Placeholder 4"/>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23</a:t>
            </a:fld>
            <a:endParaRPr lang="en-US" dirty="0">
              <a:solidFill>
                <a:srgbClr val="0000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7951" y="381000"/>
            <a:ext cx="3657298" cy="2035896"/>
          </a:xfrm>
          <a:prstGeom prst="rect">
            <a:avLst/>
          </a:prstGeom>
        </p:spPr>
      </p:pic>
      <p:sp>
        <p:nvSpPr>
          <p:cNvPr id="10"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T305.03           iteenchallenge.org               01 - 2012</a:t>
            </a:r>
            <a:endParaRPr lang="en-US" dirty="0">
              <a:solidFill>
                <a:schemeClr val="bg1"/>
              </a:solidFill>
            </a:endParaRPr>
          </a:p>
        </p:txBody>
      </p:sp>
    </p:spTree>
    <p:extLst>
      <p:ext uri="{BB962C8B-B14F-4D97-AF65-F5344CB8AC3E}">
        <p14:creationId xmlns:p14="http://schemas.microsoft.com/office/powerpoint/2010/main" val="1717819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7"/>
          <p:cNvSpPr>
            <a:spLocks noGrp="1"/>
          </p:cNvSpPr>
          <p:nvPr>
            <p:ph type="title"/>
          </p:nvPr>
        </p:nvSpPr>
        <p:spPr/>
        <p:txBody>
          <a:bodyPr/>
          <a:lstStyle/>
          <a:p>
            <a:r>
              <a:rPr lang="en-US" dirty="0" smtClean="0">
                <a:solidFill>
                  <a:srgbClr val="FFFFCC"/>
                </a:solidFill>
              </a:rPr>
              <a:t>Leadership and Credibility</a:t>
            </a:r>
            <a:br>
              <a:rPr lang="en-US" dirty="0" smtClean="0">
                <a:solidFill>
                  <a:srgbClr val="FFFFCC"/>
                </a:solidFill>
              </a:rPr>
            </a:br>
            <a:r>
              <a:rPr lang="en-US" sz="2000" dirty="0" smtClean="0">
                <a:solidFill>
                  <a:srgbClr val="FFFFCC"/>
                </a:solidFill>
              </a:rPr>
              <a:t>Earning Your Right to Have Followers</a:t>
            </a:r>
            <a:endParaRPr lang="en-US" sz="3600" dirty="0" smtClean="0">
              <a:solidFill>
                <a:srgbClr val="FFFFCC"/>
              </a:solidFill>
            </a:endParaRPr>
          </a:p>
        </p:txBody>
      </p:sp>
      <p:sp>
        <p:nvSpPr>
          <p:cNvPr id="29699" name="Content Placeholder 8"/>
          <p:cNvSpPr>
            <a:spLocks noGrp="1"/>
          </p:cNvSpPr>
          <p:nvPr>
            <p:ph idx="1"/>
          </p:nvPr>
        </p:nvSpPr>
        <p:spPr/>
        <p:txBody>
          <a:bodyPr/>
          <a:lstStyle/>
          <a:p>
            <a:r>
              <a:rPr lang="en-US" sz="2400" i="1" dirty="0" smtClean="0">
                <a:solidFill>
                  <a:srgbClr val="FFFF99"/>
                </a:solidFill>
              </a:rPr>
              <a:t>We loved you so much that we were delighted to share with you not only the Gospel of God, but our very lives as well, because you had become so dear to us. Surely you remember, brothers, our toil and hardship; we worked night and day in order not to be a burden to anyone while we preached the Gospel of God to you. (I Thessalonians 2:8-9)</a:t>
            </a:r>
            <a:endParaRPr lang="en-US" sz="2400" dirty="0" smtClean="0">
              <a:solidFill>
                <a:srgbClr val="FFFF99"/>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T305.03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3</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7"/>
          <p:cNvSpPr>
            <a:spLocks noGrp="1"/>
          </p:cNvSpPr>
          <p:nvPr>
            <p:ph type="title"/>
          </p:nvPr>
        </p:nvSpPr>
        <p:spPr/>
        <p:txBody>
          <a:bodyPr/>
          <a:lstStyle/>
          <a:p>
            <a:r>
              <a:rPr lang="en-US" smtClean="0">
                <a:solidFill>
                  <a:srgbClr val="FFFFCC"/>
                </a:solidFill>
              </a:rPr>
              <a:t>Leadership and Credibility</a:t>
            </a:r>
            <a:br>
              <a:rPr lang="en-US" smtClean="0">
                <a:solidFill>
                  <a:srgbClr val="FFFFCC"/>
                </a:solidFill>
              </a:rPr>
            </a:br>
            <a:r>
              <a:rPr lang="en-US" sz="2000" smtClean="0">
                <a:solidFill>
                  <a:srgbClr val="FFFFCC"/>
                </a:solidFill>
              </a:rPr>
              <a:t>Earning Your Right to Have Followers</a:t>
            </a:r>
            <a:endParaRPr lang="en-US" sz="3600" smtClean="0">
              <a:solidFill>
                <a:srgbClr val="FFFFCC"/>
              </a:solidFill>
            </a:endParaRPr>
          </a:p>
        </p:txBody>
      </p:sp>
      <p:sp>
        <p:nvSpPr>
          <p:cNvPr id="30723" name="Content Placeholder 8"/>
          <p:cNvSpPr>
            <a:spLocks noGrp="1"/>
          </p:cNvSpPr>
          <p:nvPr>
            <p:ph idx="1"/>
          </p:nvPr>
        </p:nvSpPr>
        <p:spPr/>
        <p:txBody>
          <a:bodyPr/>
          <a:lstStyle/>
          <a:p>
            <a:r>
              <a:rPr lang="en-US" sz="2000" smtClean="0">
                <a:solidFill>
                  <a:schemeClr val="bg1"/>
                </a:solidFill>
              </a:rPr>
              <a:t>In order to be a leader, a man must have followers. And to have followers – at least in today's world – a person must have credibility. Leaders must earn the right to be followed. </a:t>
            </a:r>
          </a:p>
          <a:p>
            <a:r>
              <a:rPr lang="en-US" sz="2000" smtClean="0">
                <a:solidFill>
                  <a:schemeClr val="bg1"/>
                </a:solidFill>
              </a:rPr>
              <a:t>The greatest reason pastors fail to get more followers in their church is the lack of credibility. Many talk the talk, but fail to walk the walk. Others pass the integrity test, but fail to lead their church effectively. </a:t>
            </a:r>
          </a:p>
          <a:p>
            <a:r>
              <a:rPr lang="en-US" sz="2000" smtClean="0">
                <a:solidFill>
                  <a:schemeClr val="bg1"/>
                </a:solidFill>
              </a:rPr>
              <a:t>People may like them as a friend, but they won't follow them as a leader. There is a big difference between the two.</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T305.03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4</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7"/>
          <p:cNvSpPr>
            <a:spLocks noGrp="1"/>
          </p:cNvSpPr>
          <p:nvPr>
            <p:ph type="title"/>
          </p:nvPr>
        </p:nvSpPr>
        <p:spPr/>
        <p:txBody>
          <a:bodyPr/>
          <a:lstStyle/>
          <a:p>
            <a:r>
              <a:rPr lang="en-US" smtClean="0">
                <a:solidFill>
                  <a:srgbClr val="FFFFCC"/>
                </a:solidFill>
              </a:rPr>
              <a:t>Leadership and Credibility</a:t>
            </a:r>
            <a:br>
              <a:rPr lang="en-US" smtClean="0">
                <a:solidFill>
                  <a:srgbClr val="FFFFCC"/>
                </a:solidFill>
              </a:rPr>
            </a:br>
            <a:r>
              <a:rPr lang="en-US" sz="2000" smtClean="0">
                <a:solidFill>
                  <a:srgbClr val="FFFFCC"/>
                </a:solidFill>
              </a:rPr>
              <a:t>Earning Your Right to Have Followers</a:t>
            </a:r>
            <a:endParaRPr lang="en-US" sz="3600" smtClean="0">
              <a:solidFill>
                <a:srgbClr val="FFFFCC"/>
              </a:solidFill>
            </a:endParaRPr>
          </a:p>
        </p:txBody>
      </p:sp>
      <p:sp>
        <p:nvSpPr>
          <p:cNvPr id="31747" name="Content Placeholder 8"/>
          <p:cNvSpPr>
            <a:spLocks noGrp="1"/>
          </p:cNvSpPr>
          <p:nvPr>
            <p:ph idx="1"/>
          </p:nvPr>
        </p:nvSpPr>
        <p:spPr/>
        <p:txBody>
          <a:bodyPr/>
          <a:lstStyle/>
          <a:p>
            <a:pPr algn="ctr">
              <a:buFontTx/>
              <a:buNone/>
            </a:pPr>
            <a:r>
              <a:rPr lang="en-US" sz="2000" b="1" smtClean="0">
                <a:solidFill>
                  <a:schemeClr val="bg1"/>
                </a:solidFill>
              </a:rPr>
              <a:t>The Leadership Equation</a:t>
            </a:r>
          </a:p>
          <a:p>
            <a:r>
              <a:rPr lang="en-US" sz="2000" smtClean="0">
                <a:solidFill>
                  <a:schemeClr val="bg1"/>
                </a:solidFill>
              </a:rPr>
              <a:t>_________ plus ___________equals ___________</a:t>
            </a:r>
          </a:p>
          <a:p>
            <a:r>
              <a:rPr lang="en-US" sz="2000" smtClean="0">
                <a:solidFill>
                  <a:schemeClr val="bg1"/>
                </a:solidFill>
              </a:rPr>
              <a:t>Your credibility as a leader comes from both your strong character and competence.</a:t>
            </a:r>
          </a:p>
          <a:p>
            <a:r>
              <a:rPr lang="en-US" sz="2000" smtClean="0">
                <a:solidFill>
                  <a:schemeClr val="bg1"/>
                </a:solidFill>
              </a:rPr>
              <a:t>People must believe that you have integrity and that you can get the job done. While God grants you the grace for both, you must develop them through discipline and personal growth in the area of your gift.</a:t>
            </a:r>
          </a:p>
          <a:p>
            <a:r>
              <a:rPr lang="en-US" sz="2000" smtClean="0">
                <a:solidFill>
                  <a:schemeClr val="bg1"/>
                </a:solidFill>
              </a:rPr>
              <a:t>This is why we have focused on three categories in these leadership notebooks:</a:t>
            </a:r>
          </a:p>
          <a:p>
            <a:pPr lvl="1"/>
            <a:r>
              <a:rPr lang="en-US" sz="1600" smtClean="0">
                <a:solidFill>
                  <a:schemeClr val="bg1"/>
                </a:solidFill>
              </a:rPr>
              <a:t>The Spiritual Formation of a Leader (character and spiritual life)</a:t>
            </a:r>
          </a:p>
          <a:p>
            <a:pPr lvl="1"/>
            <a:r>
              <a:rPr lang="en-US" sz="1600" smtClean="0">
                <a:solidFill>
                  <a:schemeClr val="bg1"/>
                </a:solidFill>
              </a:rPr>
              <a:t>The Skill Formation of a Leader (leadership skills and behaviors)</a:t>
            </a:r>
          </a:p>
          <a:p>
            <a:pPr lvl="1"/>
            <a:r>
              <a:rPr lang="en-US" sz="1600" smtClean="0">
                <a:solidFill>
                  <a:schemeClr val="bg1"/>
                </a:solidFill>
              </a:rPr>
              <a:t>The Strategic Formation of a Leader (wise use of strategy to fulfill the mission)</a:t>
            </a:r>
          </a:p>
        </p:txBody>
      </p:sp>
      <p:sp>
        <p:nvSpPr>
          <p:cNvPr id="4" name="TextBox 3"/>
          <p:cNvSpPr txBox="1">
            <a:spLocks noChangeArrowheads="1"/>
          </p:cNvSpPr>
          <p:nvPr/>
        </p:nvSpPr>
        <p:spPr bwMode="auto">
          <a:xfrm>
            <a:off x="1066800" y="2362200"/>
            <a:ext cx="2286000" cy="400050"/>
          </a:xfrm>
          <a:prstGeom prst="rect">
            <a:avLst/>
          </a:prstGeom>
          <a:noFill/>
          <a:ln w="9525">
            <a:noFill/>
            <a:miter lim="800000"/>
            <a:headEnd/>
            <a:tailEnd/>
          </a:ln>
        </p:spPr>
        <p:txBody>
          <a:bodyPr>
            <a:spAutoFit/>
          </a:bodyPr>
          <a:lstStyle/>
          <a:p>
            <a:r>
              <a:rPr lang="en-US" sz="2000">
                <a:solidFill>
                  <a:srgbClr val="FFFFCC"/>
                </a:solidFill>
              </a:rPr>
              <a:t>Character</a:t>
            </a:r>
          </a:p>
        </p:txBody>
      </p:sp>
      <p:sp>
        <p:nvSpPr>
          <p:cNvPr id="5" name="TextBox 4"/>
          <p:cNvSpPr txBox="1">
            <a:spLocks noChangeArrowheads="1"/>
          </p:cNvSpPr>
          <p:nvPr/>
        </p:nvSpPr>
        <p:spPr bwMode="auto">
          <a:xfrm>
            <a:off x="2895600" y="2362200"/>
            <a:ext cx="2286000" cy="400050"/>
          </a:xfrm>
          <a:prstGeom prst="rect">
            <a:avLst/>
          </a:prstGeom>
          <a:noFill/>
          <a:ln w="9525">
            <a:noFill/>
            <a:miter lim="800000"/>
            <a:headEnd/>
            <a:tailEnd/>
          </a:ln>
        </p:spPr>
        <p:txBody>
          <a:bodyPr>
            <a:spAutoFit/>
          </a:bodyPr>
          <a:lstStyle/>
          <a:p>
            <a:r>
              <a:rPr lang="en-US" sz="2000">
                <a:solidFill>
                  <a:srgbClr val="FFFFCC"/>
                </a:solidFill>
              </a:rPr>
              <a:t>Competence</a:t>
            </a:r>
          </a:p>
        </p:txBody>
      </p:sp>
      <p:sp>
        <p:nvSpPr>
          <p:cNvPr id="6" name="TextBox 5"/>
          <p:cNvSpPr txBox="1">
            <a:spLocks noChangeArrowheads="1"/>
          </p:cNvSpPr>
          <p:nvPr/>
        </p:nvSpPr>
        <p:spPr bwMode="auto">
          <a:xfrm>
            <a:off x="5257800" y="2362200"/>
            <a:ext cx="2286000" cy="400050"/>
          </a:xfrm>
          <a:prstGeom prst="rect">
            <a:avLst/>
          </a:prstGeom>
          <a:noFill/>
          <a:ln w="9525">
            <a:noFill/>
            <a:miter lim="800000"/>
            <a:headEnd/>
            <a:tailEnd/>
          </a:ln>
        </p:spPr>
        <p:txBody>
          <a:bodyPr>
            <a:spAutoFit/>
          </a:bodyPr>
          <a:lstStyle/>
          <a:p>
            <a:r>
              <a:rPr lang="en-US" sz="2000">
                <a:solidFill>
                  <a:srgbClr val="FFFFCC"/>
                </a:solidFill>
              </a:rPr>
              <a:t>Credibility</a:t>
            </a:r>
          </a:p>
        </p:txBody>
      </p:sp>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T305.03           iteenchallenge.org               01 - 2012</a:t>
            </a:r>
            <a:endParaRPr lang="en-US" dirty="0">
              <a:solidFill>
                <a:schemeClr val="bg1"/>
              </a:solidFill>
            </a:endParaRPr>
          </a:p>
        </p:txBody>
      </p:sp>
      <p:sp>
        <p:nvSpPr>
          <p:cNvPr id="8"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5</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7"/>
          <p:cNvSpPr>
            <a:spLocks noGrp="1"/>
          </p:cNvSpPr>
          <p:nvPr>
            <p:ph type="title"/>
          </p:nvPr>
        </p:nvSpPr>
        <p:spPr/>
        <p:txBody>
          <a:bodyPr/>
          <a:lstStyle/>
          <a:p>
            <a:r>
              <a:rPr lang="en-US" smtClean="0">
                <a:solidFill>
                  <a:srgbClr val="FFFFCC"/>
                </a:solidFill>
              </a:rPr>
              <a:t>Leadership and Credibility</a:t>
            </a:r>
            <a:br>
              <a:rPr lang="en-US" smtClean="0">
                <a:solidFill>
                  <a:srgbClr val="FFFFCC"/>
                </a:solidFill>
              </a:rPr>
            </a:br>
            <a:r>
              <a:rPr lang="en-US" sz="2000" smtClean="0">
                <a:solidFill>
                  <a:srgbClr val="FFFFCC"/>
                </a:solidFill>
              </a:rPr>
              <a:t>Earning Your Right to Have Followers</a:t>
            </a:r>
            <a:endParaRPr lang="en-US" sz="3600" smtClean="0">
              <a:solidFill>
                <a:srgbClr val="FFFFCC"/>
              </a:solidFill>
            </a:endParaRPr>
          </a:p>
        </p:txBody>
      </p:sp>
      <p:sp>
        <p:nvSpPr>
          <p:cNvPr id="32771" name="Content Placeholder 8"/>
          <p:cNvSpPr>
            <a:spLocks noGrp="1"/>
          </p:cNvSpPr>
          <p:nvPr>
            <p:ph idx="1"/>
          </p:nvPr>
        </p:nvSpPr>
        <p:spPr/>
        <p:txBody>
          <a:bodyPr/>
          <a:lstStyle/>
          <a:p>
            <a:pPr algn="ctr">
              <a:buFontTx/>
              <a:buNone/>
            </a:pPr>
            <a:r>
              <a:rPr lang="en-US" sz="2000" b="1" smtClean="0">
                <a:solidFill>
                  <a:schemeClr val="bg1"/>
                </a:solidFill>
              </a:rPr>
              <a:t>Making the Tough Call</a:t>
            </a:r>
          </a:p>
          <a:p>
            <a:r>
              <a:rPr lang="en-US" sz="2000" smtClean="0">
                <a:solidFill>
                  <a:schemeClr val="bg1"/>
                </a:solidFill>
              </a:rPr>
              <a:t>Probably the acid test of credibility for leaders lies in their ability to "make a tough call."</a:t>
            </a:r>
          </a:p>
          <a:p>
            <a:r>
              <a:rPr lang="en-US" sz="2000" smtClean="0">
                <a:solidFill>
                  <a:schemeClr val="bg1"/>
                </a:solidFill>
              </a:rPr>
              <a:t>This test answers two questions: </a:t>
            </a:r>
            <a:r>
              <a:rPr lang="en-US" sz="2000" i="1" smtClean="0">
                <a:solidFill>
                  <a:schemeClr val="bg1"/>
                </a:solidFill>
              </a:rPr>
              <a:t>Can a leader make and follow through on a difficult </a:t>
            </a:r>
            <a:r>
              <a:rPr lang="en-US" sz="2000" smtClean="0">
                <a:solidFill>
                  <a:schemeClr val="bg1"/>
                </a:solidFill>
              </a:rPr>
              <a:t>decision? </a:t>
            </a:r>
            <a:r>
              <a:rPr lang="en-US" sz="2000" i="1" smtClean="0">
                <a:solidFill>
                  <a:schemeClr val="bg1"/>
                </a:solidFill>
              </a:rPr>
              <a:t>Will the leader make and follow through on a difficult decision?</a:t>
            </a:r>
          </a:p>
          <a:p>
            <a:pPr lvl="1"/>
            <a:r>
              <a:rPr lang="en-US" sz="1600" smtClean="0">
                <a:solidFill>
                  <a:schemeClr val="bg1"/>
                </a:solidFill>
              </a:rPr>
              <a:t>Marion Folsom said, "You're going to find that 95% of all the decisions you'll make in your career could be made by a reasonably intelligent teenager. But they'll pay you for the other 5%."</a:t>
            </a:r>
          </a:p>
          <a:p>
            <a:pPr lvl="1"/>
            <a:r>
              <a:rPr lang="en-US" sz="1600" smtClean="0">
                <a:solidFill>
                  <a:schemeClr val="bg1"/>
                </a:solidFill>
              </a:rPr>
              <a:t>According to a study of unsuccessful executive leaders in more than 200 organizations, the inability to make decisions is one of the principal reasons why executives fail. The greatest difficulty in making decisions is not in knowing the right decision but in making it.</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T305.03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6</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7"/>
          <p:cNvSpPr>
            <a:spLocks noGrp="1"/>
          </p:cNvSpPr>
          <p:nvPr>
            <p:ph type="title"/>
          </p:nvPr>
        </p:nvSpPr>
        <p:spPr/>
        <p:txBody>
          <a:bodyPr/>
          <a:lstStyle/>
          <a:p>
            <a:r>
              <a:rPr lang="en-US" smtClean="0">
                <a:solidFill>
                  <a:srgbClr val="FFFFCC"/>
                </a:solidFill>
              </a:rPr>
              <a:t>Leadership and Credibility</a:t>
            </a:r>
            <a:br>
              <a:rPr lang="en-US" smtClean="0">
                <a:solidFill>
                  <a:srgbClr val="FFFFCC"/>
                </a:solidFill>
              </a:rPr>
            </a:br>
            <a:r>
              <a:rPr lang="en-US" sz="2000" smtClean="0">
                <a:solidFill>
                  <a:srgbClr val="FFFFCC"/>
                </a:solidFill>
              </a:rPr>
              <a:t>Earning Your Right to Have Followers</a:t>
            </a:r>
            <a:endParaRPr lang="en-US" sz="3600" smtClean="0">
              <a:solidFill>
                <a:srgbClr val="FFFFCC"/>
              </a:solidFill>
            </a:endParaRPr>
          </a:p>
        </p:txBody>
      </p:sp>
      <p:sp>
        <p:nvSpPr>
          <p:cNvPr id="33795" name="Content Placeholder 8"/>
          <p:cNvSpPr>
            <a:spLocks noGrp="1"/>
          </p:cNvSpPr>
          <p:nvPr>
            <p:ph idx="1"/>
          </p:nvPr>
        </p:nvSpPr>
        <p:spPr/>
        <p:txBody>
          <a:bodyPr/>
          <a:lstStyle/>
          <a:p>
            <a:pPr algn="ctr">
              <a:buFontTx/>
              <a:buNone/>
            </a:pPr>
            <a:r>
              <a:rPr lang="en-US" sz="2000" b="1" smtClean="0">
                <a:solidFill>
                  <a:schemeClr val="bg1"/>
                </a:solidFill>
              </a:rPr>
              <a:t>What Makes a Tough Call Tough?</a:t>
            </a:r>
          </a:p>
          <a:p>
            <a:pPr>
              <a:buFontTx/>
              <a:buAutoNum type="arabicPeriod"/>
            </a:pPr>
            <a:r>
              <a:rPr lang="en-US" sz="2000" b="1" smtClean="0">
                <a:solidFill>
                  <a:schemeClr val="bg1"/>
                </a:solidFill>
              </a:rPr>
              <a:t>__________________</a:t>
            </a:r>
          </a:p>
          <a:p>
            <a:r>
              <a:rPr lang="en-US" sz="2000" smtClean="0">
                <a:solidFill>
                  <a:schemeClr val="bg1"/>
                </a:solidFill>
              </a:rPr>
              <a:t>Choosing to do what is right even when it goes against popular belief.</a:t>
            </a:r>
          </a:p>
          <a:p>
            <a:endParaRPr lang="en-US" sz="800" smtClean="0">
              <a:solidFill>
                <a:schemeClr val="bg1"/>
              </a:solidFill>
            </a:endParaRPr>
          </a:p>
          <a:p>
            <a:pPr>
              <a:buFontTx/>
              <a:buAutoNum type="arabicPeriod" startAt="2"/>
            </a:pPr>
            <a:r>
              <a:rPr lang="en-US" sz="2000" b="1" smtClean="0">
                <a:solidFill>
                  <a:schemeClr val="bg1"/>
                </a:solidFill>
              </a:rPr>
              <a:t>__________________</a:t>
            </a:r>
          </a:p>
          <a:p>
            <a:r>
              <a:rPr lang="en-US" sz="2000" smtClean="0">
                <a:solidFill>
                  <a:schemeClr val="bg1"/>
                </a:solidFill>
              </a:rPr>
              <a:t>Placing the interests of others before my own.</a:t>
            </a:r>
          </a:p>
          <a:p>
            <a:endParaRPr lang="en-US" sz="800" smtClean="0">
              <a:solidFill>
                <a:schemeClr val="bg1"/>
              </a:solidFill>
            </a:endParaRPr>
          </a:p>
          <a:p>
            <a:pPr>
              <a:buFontTx/>
              <a:buAutoNum type="arabicPeriod" startAt="3"/>
            </a:pPr>
            <a:r>
              <a:rPr lang="en-US" sz="2000" b="1" smtClean="0">
                <a:solidFill>
                  <a:schemeClr val="bg1"/>
                </a:solidFill>
              </a:rPr>
              <a:t>__________________</a:t>
            </a:r>
          </a:p>
          <a:p>
            <a:r>
              <a:rPr lang="en-US" sz="2000" smtClean="0">
                <a:solidFill>
                  <a:schemeClr val="bg1"/>
                </a:solidFill>
              </a:rPr>
              <a:t>Letting go of things I enjoy so I can continue my growth journey.</a:t>
            </a:r>
          </a:p>
          <a:p>
            <a:endParaRPr lang="en-US" sz="800" smtClean="0">
              <a:solidFill>
                <a:schemeClr val="bg1"/>
              </a:solidFill>
            </a:endParaRPr>
          </a:p>
          <a:p>
            <a:pPr>
              <a:buFontTx/>
              <a:buAutoNum type="arabicPeriod" startAt="4"/>
            </a:pPr>
            <a:r>
              <a:rPr lang="en-US" sz="2000" b="1" smtClean="0">
                <a:solidFill>
                  <a:schemeClr val="bg1"/>
                </a:solidFill>
              </a:rPr>
              <a:t>__________________</a:t>
            </a:r>
          </a:p>
          <a:p>
            <a:r>
              <a:rPr lang="en-US" sz="2000" smtClean="0">
                <a:solidFill>
                  <a:schemeClr val="bg1"/>
                </a:solidFill>
              </a:rPr>
              <a:t>Making disciplined choices in the weak areas of my life.</a:t>
            </a:r>
          </a:p>
        </p:txBody>
      </p:sp>
      <p:sp>
        <p:nvSpPr>
          <p:cNvPr id="4" name="TextBox 3"/>
          <p:cNvSpPr txBox="1">
            <a:spLocks noChangeArrowheads="1"/>
          </p:cNvSpPr>
          <p:nvPr/>
        </p:nvSpPr>
        <p:spPr bwMode="auto">
          <a:xfrm>
            <a:off x="1219200" y="2362200"/>
            <a:ext cx="2590800" cy="400050"/>
          </a:xfrm>
          <a:prstGeom prst="rect">
            <a:avLst/>
          </a:prstGeom>
          <a:noFill/>
          <a:ln w="9525">
            <a:noFill/>
            <a:miter lim="800000"/>
            <a:headEnd/>
            <a:tailEnd/>
          </a:ln>
        </p:spPr>
        <p:txBody>
          <a:bodyPr>
            <a:spAutoFit/>
          </a:bodyPr>
          <a:lstStyle/>
          <a:p>
            <a:r>
              <a:rPr lang="en-US" sz="2000">
                <a:solidFill>
                  <a:srgbClr val="FFFFCC"/>
                </a:solidFill>
              </a:rPr>
              <a:t>The Unpopular Call</a:t>
            </a:r>
          </a:p>
        </p:txBody>
      </p:sp>
      <p:sp>
        <p:nvSpPr>
          <p:cNvPr id="5" name="TextBox 4"/>
          <p:cNvSpPr txBox="1">
            <a:spLocks noChangeArrowheads="1"/>
          </p:cNvSpPr>
          <p:nvPr/>
        </p:nvSpPr>
        <p:spPr bwMode="auto">
          <a:xfrm>
            <a:off x="1219200" y="3505200"/>
            <a:ext cx="3048000" cy="400050"/>
          </a:xfrm>
          <a:prstGeom prst="rect">
            <a:avLst/>
          </a:prstGeom>
          <a:noFill/>
          <a:ln w="9525">
            <a:noFill/>
            <a:miter lim="800000"/>
            <a:headEnd/>
            <a:tailEnd/>
          </a:ln>
        </p:spPr>
        <p:txBody>
          <a:bodyPr>
            <a:spAutoFit/>
          </a:bodyPr>
          <a:lstStyle/>
          <a:p>
            <a:r>
              <a:rPr lang="en-US" sz="2000">
                <a:solidFill>
                  <a:srgbClr val="FFFFCC"/>
                </a:solidFill>
              </a:rPr>
              <a:t>The Servanthood Call</a:t>
            </a:r>
          </a:p>
        </p:txBody>
      </p:sp>
      <p:sp>
        <p:nvSpPr>
          <p:cNvPr id="6" name="TextBox 5"/>
          <p:cNvSpPr txBox="1">
            <a:spLocks noChangeArrowheads="1"/>
          </p:cNvSpPr>
          <p:nvPr/>
        </p:nvSpPr>
        <p:spPr bwMode="auto">
          <a:xfrm>
            <a:off x="1219200" y="4419600"/>
            <a:ext cx="2286000" cy="400050"/>
          </a:xfrm>
          <a:prstGeom prst="rect">
            <a:avLst/>
          </a:prstGeom>
          <a:noFill/>
          <a:ln w="9525">
            <a:noFill/>
            <a:miter lim="800000"/>
            <a:headEnd/>
            <a:tailEnd/>
          </a:ln>
        </p:spPr>
        <p:txBody>
          <a:bodyPr>
            <a:spAutoFit/>
          </a:bodyPr>
          <a:lstStyle/>
          <a:p>
            <a:r>
              <a:rPr lang="en-US" sz="2000">
                <a:solidFill>
                  <a:srgbClr val="FFFFCC"/>
                </a:solidFill>
              </a:rPr>
              <a:t>The Trade Off Call</a:t>
            </a:r>
          </a:p>
        </p:txBody>
      </p:sp>
      <p:sp>
        <p:nvSpPr>
          <p:cNvPr id="7" name="TextBox 6"/>
          <p:cNvSpPr txBox="1">
            <a:spLocks noChangeArrowheads="1"/>
          </p:cNvSpPr>
          <p:nvPr/>
        </p:nvSpPr>
        <p:spPr bwMode="auto">
          <a:xfrm>
            <a:off x="1143000" y="5257800"/>
            <a:ext cx="2971800" cy="400050"/>
          </a:xfrm>
          <a:prstGeom prst="rect">
            <a:avLst/>
          </a:prstGeom>
          <a:noFill/>
          <a:ln w="9525">
            <a:noFill/>
            <a:miter lim="800000"/>
            <a:headEnd/>
            <a:tailEnd/>
          </a:ln>
        </p:spPr>
        <p:txBody>
          <a:bodyPr>
            <a:spAutoFit/>
          </a:bodyPr>
          <a:lstStyle/>
          <a:p>
            <a:r>
              <a:rPr lang="en-US" sz="2000">
                <a:solidFill>
                  <a:srgbClr val="FFFFCC"/>
                </a:solidFill>
              </a:rPr>
              <a:t>The Character Call</a:t>
            </a:r>
          </a:p>
        </p:txBody>
      </p:sp>
      <p:sp>
        <p:nvSpPr>
          <p:cNvPr id="8"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T305.03           iteenchallenge.org               01 - 2012</a:t>
            </a:r>
            <a:endParaRPr lang="en-US" dirty="0">
              <a:solidFill>
                <a:schemeClr val="bg1"/>
              </a:solidFill>
            </a:endParaRPr>
          </a:p>
        </p:txBody>
      </p:sp>
      <p:sp>
        <p:nvSpPr>
          <p:cNvPr id="9" name="Footer Placeholder 1"/>
          <p:cNvSpPr txBox="1">
            <a:spLocks/>
          </p:cNvSpPr>
          <p:nvPr/>
        </p:nvSpPr>
        <p:spPr bwMode="auto">
          <a:xfrm>
            <a:off x="2133600" y="6705600"/>
            <a:ext cx="51816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smtClean="0">
                <a:ln>
                  <a:noFill/>
                </a:ln>
                <a:solidFill>
                  <a:schemeClr val="bg1"/>
                </a:solidFill>
                <a:effectLst/>
                <a:uLnTx/>
                <a:uFillTx/>
                <a:latin typeface="Arial" pitchFamily="34" charset="0"/>
                <a:ea typeface="+mn-ea"/>
                <a:cs typeface="+mn-cs"/>
              </a:rPr>
              <a:t>Lesson: T305.03           iteenchallenge.org               01 - 2012</a:t>
            </a:r>
            <a:endParaRPr kumimoji="0" lang="en-US" sz="1400" b="0" i="0" u="none" strike="noStrike" kern="1200" cap="none" spc="0" normalizeH="0" baseline="0" noProof="0" dirty="0">
              <a:ln>
                <a:noFill/>
              </a:ln>
              <a:solidFill>
                <a:schemeClr val="bg1"/>
              </a:solidFill>
              <a:effectLst/>
              <a:uLnTx/>
              <a:uFillTx/>
              <a:latin typeface="Arial" pitchFamily="34" charset="0"/>
              <a:ea typeface="+mn-ea"/>
              <a:cs typeface="+mn-cs"/>
            </a:endParaRPr>
          </a:p>
        </p:txBody>
      </p:sp>
      <p:sp>
        <p:nvSpPr>
          <p:cNvPr id="10"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7</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7"/>
          <p:cNvSpPr>
            <a:spLocks noGrp="1"/>
          </p:cNvSpPr>
          <p:nvPr>
            <p:ph type="title"/>
          </p:nvPr>
        </p:nvSpPr>
        <p:spPr/>
        <p:txBody>
          <a:bodyPr/>
          <a:lstStyle/>
          <a:p>
            <a:r>
              <a:rPr lang="en-US" smtClean="0">
                <a:solidFill>
                  <a:srgbClr val="FFFFCC"/>
                </a:solidFill>
              </a:rPr>
              <a:t>Leadership and Credibility</a:t>
            </a:r>
            <a:br>
              <a:rPr lang="en-US" smtClean="0">
                <a:solidFill>
                  <a:srgbClr val="FFFFCC"/>
                </a:solidFill>
              </a:rPr>
            </a:br>
            <a:r>
              <a:rPr lang="en-US" sz="2000" smtClean="0">
                <a:solidFill>
                  <a:srgbClr val="FFFFCC"/>
                </a:solidFill>
              </a:rPr>
              <a:t>Earning Your Right to Have Followers</a:t>
            </a:r>
            <a:endParaRPr lang="en-US" sz="3600" smtClean="0">
              <a:solidFill>
                <a:srgbClr val="FFFFCC"/>
              </a:solidFill>
            </a:endParaRPr>
          </a:p>
        </p:txBody>
      </p:sp>
      <p:sp>
        <p:nvSpPr>
          <p:cNvPr id="34819" name="Content Placeholder 8"/>
          <p:cNvSpPr>
            <a:spLocks noGrp="1"/>
          </p:cNvSpPr>
          <p:nvPr>
            <p:ph idx="1"/>
          </p:nvPr>
        </p:nvSpPr>
        <p:spPr/>
        <p:txBody>
          <a:bodyPr/>
          <a:lstStyle/>
          <a:p>
            <a:pPr marL="457200" indent="-457200">
              <a:buFontTx/>
              <a:buAutoNum type="arabicPeriod" startAt="5"/>
            </a:pPr>
            <a:r>
              <a:rPr lang="en-US" sz="2000" b="1" smtClean="0">
                <a:solidFill>
                  <a:schemeClr val="bg1"/>
                </a:solidFill>
              </a:rPr>
              <a:t>____________________</a:t>
            </a:r>
          </a:p>
          <a:p>
            <a:pPr marL="457200" indent="-457200"/>
            <a:r>
              <a:rPr lang="en-US" sz="1800" smtClean="0">
                <a:solidFill>
                  <a:schemeClr val="bg1"/>
                </a:solidFill>
              </a:rPr>
              <a:t>Moving forward even when it is expensive. Growth stops when the price gets too high.</a:t>
            </a:r>
          </a:p>
          <a:p>
            <a:pPr marL="457200" indent="-457200">
              <a:buFontTx/>
              <a:buAutoNum type="arabicPeriod" startAt="6"/>
            </a:pPr>
            <a:r>
              <a:rPr lang="en-US" sz="2000" b="1" smtClean="0">
                <a:solidFill>
                  <a:schemeClr val="bg1"/>
                </a:solidFill>
              </a:rPr>
              <a:t>____________________</a:t>
            </a:r>
          </a:p>
          <a:p>
            <a:pPr marL="457200" indent="-457200"/>
            <a:r>
              <a:rPr lang="en-US" sz="1800" smtClean="0">
                <a:solidFill>
                  <a:schemeClr val="bg1"/>
                </a:solidFill>
              </a:rPr>
              <a:t>Knowing that I don't know, yet knowing that I have to make the call.</a:t>
            </a:r>
          </a:p>
          <a:p>
            <a:pPr marL="457200" indent="-457200">
              <a:buFontTx/>
              <a:buAutoNum type="arabicPeriod" startAt="7"/>
            </a:pPr>
            <a:r>
              <a:rPr lang="en-US" sz="2000" b="1" smtClean="0">
                <a:solidFill>
                  <a:schemeClr val="bg1"/>
                </a:solidFill>
              </a:rPr>
              <a:t>____________________</a:t>
            </a:r>
          </a:p>
          <a:p>
            <a:pPr marL="457200" indent="-457200"/>
            <a:r>
              <a:rPr lang="en-US" sz="1800" smtClean="0">
                <a:solidFill>
                  <a:schemeClr val="bg1"/>
                </a:solidFill>
              </a:rPr>
              <a:t>Choosing to swallow my pride and admit: I have found the problem…and it is me.</a:t>
            </a:r>
          </a:p>
          <a:p>
            <a:pPr marL="457200" indent="-457200">
              <a:buFontTx/>
              <a:buAutoNum type="arabicPeriod" startAt="8"/>
            </a:pPr>
            <a:r>
              <a:rPr lang="en-US" sz="2000" b="1" smtClean="0">
                <a:solidFill>
                  <a:schemeClr val="bg1"/>
                </a:solidFill>
              </a:rPr>
              <a:t>____________________</a:t>
            </a:r>
          </a:p>
          <a:p>
            <a:pPr marL="457200" indent="-457200"/>
            <a:r>
              <a:rPr lang="en-US" sz="1800" smtClean="0">
                <a:solidFill>
                  <a:schemeClr val="bg1"/>
                </a:solidFill>
              </a:rPr>
              <a:t>This is the toughest call: choosing to confront situations or people who have strayed.</a:t>
            </a:r>
          </a:p>
          <a:p>
            <a:pPr marL="457200" indent="-457200">
              <a:buFontTx/>
              <a:buAutoNum type="arabicPeriod" startAt="9"/>
            </a:pPr>
            <a:r>
              <a:rPr lang="en-US" sz="2000" b="1" smtClean="0">
                <a:solidFill>
                  <a:schemeClr val="bg1"/>
                </a:solidFill>
              </a:rPr>
              <a:t>____________________</a:t>
            </a:r>
          </a:p>
          <a:p>
            <a:pPr marL="457200" indent="-457200"/>
            <a:r>
              <a:rPr lang="en-US" sz="1800" smtClean="0">
                <a:solidFill>
                  <a:schemeClr val="bg1"/>
                </a:solidFill>
              </a:rPr>
              <a:t>A leader may make a call without others, but once it is made, it will affect others.</a:t>
            </a:r>
          </a:p>
        </p:txBody>
      </p:sp>
      <p:sp>
        <p:nvSpPr>
          <p:cNvPr id="4" name="TextBox 3"/>
          <p:cNvSpPr txBox="1">
            <a:spLocks noChangeArrowheads="1"/>
          </p:cNvSpPr>
          <p:nvPr/>
        </p:nvSpPr>
        <p:spPr bwMode="auto">
          <a:xfrm>
            <a:off x="1219200" y="2895600"/>
            <a:ext cx="2971800" cy="400050"/>
          </a:xfrm>
          <a:prstGeom prst="rect">
            <a:avLst/>
          </a:prstGeom>
          <a:noFill/>
          <a:ln w="9525">
            <a:noFill/>
            <a:miter lim="800000"/>
            <a:headEnd/>
            <a:tailEnd/>
          </a:ln>
        </p:spPr>
        <p:txBody>
          <a:bodyPr>
            <a:spAutoFit/>
          </a:bodyPr>
          <a:lstStyle/>
          <a:p>
            <a:r>
              <a:rPr lang="en-US" sz="2000">
                <a:solidFill>
                  <a:srgbClr val="FFFFCC"/>
                </a:solidFill>
              </a:rPr>
              <a:t>The Inexperienced Call</a:t>
            </a:r>
          </a:p>
        </p:txBody>
      </p:sp>
      <p:sp>
        <p:nvSpPr>
          <p:cNvPr id="5" name="TextBox 4"/>
          <p:cNvSpPr txBox="1">
            <a:spLocks noChangeArrowheads="1"/>
          </p:cNvSpPr>
          <p:nvPr/>
        </p:nvSpPr>
        <p:spPr bwMode="auto">
          <a:xfrm>
            <a:off x="1219200" y="1905000"/>
            <a:ext cx="2286000" cy="400050"/>
          </a:xfrm>
          <a:prstGeom prst="rect">
            <a:avLst/>
          </a:prstGeom>
          <a:noFill/>
          <a:ln w="9525">
            <a:noFill/>
            <a:miter lim="800000"/>
            <a:headEnd/>
            <a:tailEnd/>
          </a:ln>
        </p:spPr>
        <p:txBody>
          <a:bodyPr>
            <a:spAutoFit/>
          </a:bodyPr>
          <a:lstStyle/>
          <a:p>
            <a:r>
              <a:rPr lang="en-US" sz="2000">
                <a:solidFill>
                  <a:srgbClr val="FFFFCC"/>
                </a:solidFill>
              </a:rPr>
              <a:t>The Costly Call</a:t>
            </a:r>
          </a:p>
        </p:txBody>
      </p:sp>
      <p:sp>
        <p:nvSpPr>
          <p:cNvPr id="6" name="TextBox 5"/>
          <p:cNvSpPr txBox="1">
            <a:spLocks noChangeArrowheads="1"/>
          </p:cNvSpPr>
          <p:nvPr/>
        </p:nvSpPr>
        <p:spPr bwMode="auto">
          <a:xfrm>
            <a:off x="1219200" y="3581400"/>
            <a:ext cx="2286000" cy="400050"/>
          </a:xfrm>
          <a:prstGeom prst="rect">
            <a:avLst/>
          </a:prstGeom>
          <a:noFill/>
          <a:ln w="9525">
            <a:noFill/>
            <a:miter lim="800000"/>
            <a:headEnd/>
            <a:tailEnd/>
          </a:ln>
        </p:spPr>
        <p:txBody>
          <a:bodyPr>
            <a:spAutoFit/>
          </a:bodyPr>
          <a:lstStyle/>
          <a:p>
            <a:r>
              <a:rPr lang="en-US" sz="2000">
                <a:solidFill>
                  <a:srgbClr val="FFFFCC"/>
                </a:solidFill>
              </a:rPr>
              <a:t>The Ego Call</a:t>
            </a:r>
          </a:p>
        </p:txBody>
      </p:sp>
      <p:sp>
        <p:nvSpPr>
          <p:cNvPr id="7" name="TextBox 6"/>
          <p:cNvSpPr txBox="1">
            <a:spLocks noChangeArrowheads="1"/>
          </p:cNvSpPr>
          <p:nvPr/>
        </p:nvSpPr>
        <p:spPr bwMode="auto">
          <a:xfrm>
            <a:off x="1219200" y="4572000"/>
            <a:ext cx="2971800" cy="400050"/>
          </a:xfrm>
          <a:prstGeom prst="rect">
            <a:avLst/>
          </a:prstGeom>
          <a:noFill/>
          <a:ln w="9525">
            <a:noFill/>
            <a:miter lim="800000"/>
            <a:headEnd/>
            <a:tailEnd/>
          </a:ln>
        </p:spPr>
        <p:txBody>
          <a:bodyPr>
            <a:spAutoFit/>
          </a:bodyPr>
          <a:lstStyle/>
          <a:p>
            <a:r>
              <a:rPr lang="en-US" sz="2000">
                <a:solidFill>
                  <a:srgbClr val="FFFFCC"/>
                </a:solidFill>
              </a:rPr>
              <a:t>The Confrontation Call</a:t>
            </a:r>
          </a:p>
        </p:txBody>
      </p:sp>
      <p:sp>
        <p:nvSpPr>
          <p:cNvPr id="8" name="TextBox 7"/>
          <p:cNvSpPr txBox="1">
            <a:spLocks noChangeArrowheads="1"/>
          </p:cNvSpPr>
          <p:nvPr/>
        </p:nvSpPr>
        <p:spPr bwMode="auto">
          <a:xfrm>
            <a:off x="1219200" y="5562600"/>
            <a:ext cx="2286000" cy="400050"/>
          </a:xfrm>
          <a:prstGeom prst="rect">
            <a:avLst/>
          </a:prstGeom>
          <a:noFill/>
          <a:ln w="9525">
            <a:noFill/>
            <a:miter lim="800000"/>
            <a:headEnd/>
            <a:tailEnd/>
          </a:ln>
        </p:spPr>
        <p:txBody>
          <a:bodyPr>
            <a:spAutoFit/>
          </a:bodyPr>
          <a:lstStyle/>
          <a:p>
            <a:r>
              <a:rPr lang="en-US" sz="2000">
                <a:solidFill>
                  <a:srgbClr val="FFFFCC"/>
                </a:solidFill>
              </a:rPr>
              <a:t>The Influence Call</a:t>
            </a:r>
          </a:p>
        </p:txBody>
      </p:sp>
      <p:sp>
        <p:nvSpPr>
          <p:cNvPr id="9"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T305.03           iteenchallenge.org               01 - 2012</a:t>
            </a:r>
            <a:endParaRPr lang="en-US" dirty="0">
              <a:solidFill>
                <a:schemeClr val="bg1"/>
              </a:solidFill>
            </a:endParaRPr>
          </a:p>
        </p:txBody>
      </p:sp>
      <p:sp>
        <p:nvSpPr>
          <p:cNvPr id="10"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8</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 calcmode="lin" valueType="num">
                                      <p:cBhvr additive="base">
                                        <p:cTn id="3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P spid="8"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7"/>
          <p:cNvSpPr>
            <a:spLocks noGrp="1"/>
          </p:cNvSpPr>
          <p:nvPr>
            <p:ph type="title"/>
          </p:nvPr>
        </p:nvSpPr>
        <p:spPr/>
        <p:txBody>
          <a:bodyPr/>
          <a:lstStyle/>
          <a:p>
            <a:r>
              <a:rPr lang="en-US" smtClean="0">
                <a:solidFill>
                  <a:srgbClr val="FFFFCC"/>
                </a:solidFill>
              </a:rPr>
              <a:t>Leadership and Credibility</a:t>
            </a:r>
            <a:br>
              <a:rPr lang="en-US" smtClean="0">
                <a:solidFill>
                  <a:srgbClr val="FFFFCC"/>
                </a:solidFill>
              </a:rPr>
            </a:br>
            <a:r>
              <a:rPr lang="en-US" sz="2000" smtClean="0">
                <a:solidFill>
                  <a:srgbClr val="FFFFCC"/>
                </a:solidFill>
              </a:rPr>
              <a:t>Earning Your Right to Have Followers</a:t>
            </a:r>
            <a:endParaRPr lang="en-US" sz="3600" smtClean="0">
              <a:solidFill>
                <a:srgbClr val="FFFFCC"/>
              </a:solidFill>
            </a:endParaRPr>
          </a:p>
        </p:txBody>
      </p:sp>
      <p:sp>
        <p:nvSpPr>
          <p:cNvPr id="35843" name="Content Placeholder 8"/>
          <p:cNvSpPr>
            <a:spLocks noGrp="1"/>
          </p:cNvSpPr>
          <p:nvPr>
            <p:ph idx="1"/>
          </p:nvPr>
        </p:nvSpPr>
        <p:spPr/>
        <p:txBody>
          <a:bodyPr/>
          <a:lstStyle/>
          <a:p>
            <a:pPr algn="ctr">
              <a:buFontTx/>
              <a:buNone/>
            </a:pPr>
            <a:r>
              <a:rPr lang="en-US" sz="2000" b="1" smtClean="0">
                <a:solidFill>
                  <a:schemeClr val="bg1"/>
                </a:solidFill>
              </a:rPr>
              <a:t>Common Ingredients in Tough Calls</a:t>
            </a:r>
          </a:p>
          <a:p>
            <a:pPr>
              <a:buFontTx/>
              <a:buAutoNum type="arabicPeriod"/>
            </a:pPr>
            <a:endParaRPr lang="en-US" sz="2000" smtClean="0">
              <a:solidFill>
                <a:schemeClr val="bg1"/>
              </a:solidFill>
            </a:endParaRPr>
          </a:p>
          <a:p>
            <a:pPr>
              <a:buFontTx/>
              <a:buAutoNum type="arabicPeriod"/>
            </a:pPr>
            <a:r>
              <a:rPr lang="en-US" sz="2000" smtClean="0">
                <a:solidFill>
                  <a:schemeClr val="bg1"/>
                </a:solidFill>
              </a:rPr>
              <a:t>Each tough call requires much ______, _____ and __________.</a:t>
            </a:r>
          </a:p>
          <a:p>
            <a:pPr>
              <a:buFontTx/>
              <a:buAutoNum type="arabicPeriod"/>
            </a:pPr>
            <a:r>
              <a:rPr lang="en-US" sz="2000" smtClean="0">
                <a:solidFill>
                  <a:schemeClr val="bg1"/>
                </a:solidFill>
              </a:rPr>
              <a:t>Each tough call demands ________.</a:t>
            </a:r>
          </a:p>
          <a:p>
            <a:pPr>
              <a:buFontTx/>
              <a:buAutoNum type="arabicPeriod"/>
            </a:pPr>
            <a:r>
              <a:rPr lang="en-US" sz="2000" smtClean="0">
                <a:solidFill>
                  <a:schemeClr val="bg1"/>
                </a:solidFill>
              </a:rPr>
              <a:t>Each tough call is ___________ and _________.</a:t>
            </a:r>
          </a:p>
          <a:p>
            <a:pPr>
              <a:buFontTx/>
              <a:buAutoNum type="arabicPeriod"/>
            </a:pPr>
            <a:r>
              <a:rPr lang="en-US" sz="2000" smtClean="0">
                <a:solidFill>
                  <a:schemeClr val="bg1"/>
                </a:solidFill>
              </a:rPr>
              <a:t>Each tough call ______ leaders greatly.</a:t>
            </a:r>
          </a:p>
          <a:p>
            <a:pPr>
              <a:buFontTx/>
              <a:buAutoNum type="arabicPeriod"/>
            </a:pPr>
            <a:r>
              <a:rPr lang="en-US" sz="2000" smtClean="0">
                <a:solidFill>
                  <a:schemeClr val="bg1"/>
                </a:solidFill>
              </a:rPr>
              <a:t>Each tough call _____ a leader's ministry to a higher level.</a:t>
            </a:r>
          </a:p>
        </p:txBody>
      </p:sp>
      <p:sp>
        <p:nvSpPr>
          <p:cNvPr id="4" name="TextBox 3"/>
          <p:cNvSpPr txBox="1">
            <a:spLocks noChangeArrowheads="1"/>
          </p:cNvSpPr>
          <p:nvPr/>
        </p:nvSpPr>
        <p:spPr bwMode="auto">
          <a:xfrm>
            <a:off x="4572000" y="2667000"/>
            <a:ext cx="2362200" cy="400050"/>
          </a:xfrm>
          <a:prstGeom prst="rect">
            <a:avLst/>
          </a:prstGeom>
          <a:noFill/>
          <a:ln w="9525">
            <a:noFill/>
            <a:miter lim="800000"/>
            <a:headEnd/>
            <a:tailEnd/>
          </a:ln>
        </p:spPr>
        <p:txBody>
          <a:bodyPr>
            <a:spAutoFit/>
          </a:bodyPr>
          <a:lstStyle/>
          <a:p>
            <a:r>
              <a:rPr lang="en-US" sz="2000">
                <a:solidFill>
                  <a:srgbClr val="FFFFCC"/>
                </a:solidFill>
              </a:rPr>
              <a:t>energy</a:t>
            </a:r>
          </a:p>
        </p:txBody>
      </p:sp>
      <p:sp>
        <p:nvSpPr>
          <p:cNvPr id="5" name="TextBox 4"/>
          <p:cNvSpPr txBox="1">
            <a:spLocks noChangeArrowheads="1"/>
          </p:cNvSpPr>
          <p:nvPr/>
        </p:nvSpPr>
        <p:spPr bwMode="auto">
          <a:xfrm>
            <a:off x="5638800" y="2667000"/>
            <a:ext cx="2286000" cy="400050"/>
          </a:xfrm>
          <a:prstGeom prst="rect">
            <a:avLst/>
          </a:prstGeom>
          <a:noFill/>
          <a:ln w="9525">
            <a:noFill/>
            <a:miter lim="800000"/>
            <a:headEnd/>
            <a:tailEnd/>
          </a:ln>
        </p:spPr>
        <p:txBody>
          <a:bodyPr>
            <a:spAutoFit/>
          </a:bodyPr>
          <a:lstStyle/>
          <a:p>
            <a:r>
              <a:rPr lang="en-US" sz="2000">
                <a:solidFill>
                  <a:srgbClr val="FFFFCC"/>
                </a:solidFill>
              </a:rPr>
              <a:t>time</a:t>
            </a:r>
          </a:p>
        </p:txBody>
      </p:sp>
      <p:sp>
        <p:nvSpPr>
          <p:cNvPr id="6" name="TextBox 5"/>
          <p:cNvSpPr txBox="1">
            <a:spLocks noChangeArrowheads="1"/>
          </p:cNvSpPr>
          <p:nvPr/>
        </p:nvSpPr>
        <p:spPr bwMode="auto">
          <a:xfrm>
            <a:off x="6858000" y="2667000"/>
            <a:ext cx="2286000" cy="400050"/>
          </a:xfrm>
          <a:prstGeom prst="rect">
            <a:avLst/>
          </a:prstGeom>
          <a:noFill/>
          <a:ln w="9525">
            <a:noFill/>
            <a:miter lim="800000"/>
            <a:headEnd/>
            <a:tailEnd/>
          </a:ln>
        </p:spPr>
        <p:txBody>
          <a:bodyPr>
            <a:spAutoFit/>
          </a:bodyPr>
          <a:lstStyle/>
          <a:p>
            <a:r>
              <a:rPr lang="en-US" sz="2000">
                <a:solidFill>
                  <a:srgbClr val="FFFFCC"/>
                </a:solidFill>
              </a:rPr>
              <a:t>prayer</a:t>
            </a:r>
          </a:p>
        </p:txBody>
      </p:sp>
      <p:sp>
        <p:nvSpPr>
          <p:cNvPr id="7" name="TextBox 6"/>
          <p:cNvSpPr txBox="1">
            <a:spLocks noChangeArrowheads="1"/>
          </p:cNvSpPr>
          <p:nvPr/>
        </p:nvSpPr>
        <p:spPr bwMode="auto">
          <a:xfrm>
            <a:off x="4114800" y="3048000"/>
            <a:ext cx="2286000" cy="400050"/>
          </a:xfrm>
          <a:prstGeom prst="rect">
            <a:avLst/>
          </a:prstGeom>
          <a:noFill/>
          <a:ln w="9525">
            <a:noFill/>
            <a:miter lim="800000"/>
            <a:headEnd/>
            <a:tailEnd/>
          </a:ln>
        </p:spPr>
        <p:txBody>
          <a:bodyPr>
            <a:spAutoFit/>
          </a:bodyPr>
          <a:lstStyle/>
          <a:p>
            <a:r>
              <a:rPr lang="en-US" sz="2000">
                <a:solidFill>
                  <a:srgbClr val="FFFFCC"/>
                </a:solidFill>
              </a:rPr>
              <a:t>risk</a:t>
            </a:r>
          </a:p>
        </p:txBody>
      </p:sp>
      <p:sp>
        <p:nvSpPr>
          <p:cNvPr id="8" name="TextBox 7"/>
          <p:cNvSpPr txBox="1">
            <a:spLocks noChangeArrowheads="1"/>
          </p:cNvSpPr>
          <p:nvPr/>
        </p:nvSpPr>
        <p:spPr bwMode="auto">
          <a:xfrm>
            <a:off x="3124200" y="3429000"/>
            <a:ext cx="2286000" cy="400050"/>
          </a:xfrm>
          <a:prstGeom prst="rect">
            <a:avLst/>
          </a:prstGeom>
          <a:noFill/>
          <a:ln w="9525">
            <a:noFill/>
            <a:miter lim="800000"/>
            <a:headEnd/>
            <a:tailEnd/>
          </a:ln>
        </p:spPr>
        <p:txBody>
          <a:bodyPr>
            <a:spAutoFit/>
          </a:bodyPr>
          <a:lstStyle/>
          <a:p>
            <a:r>
              <a:rPr lang="en-US" sz="2000">
                <a:solidFill>
                  <a:srgbClr val="FFFFCC"/>
                </a:solidFill>
              </a:rPr>
              <a:t>questioned</a:t>
            </a:r>
          </a:p>
        </p:txBody>
      </p:sp>
      <p:sp>
        <p:nvSpPr>
          <p:cNvPr id="9" name="TextBox 8"/>
          <p:cNvSpPr txBox="1">
            <a:spLocks noChangeArrowheads="1"/>
          </p:cNvSpPr>
          <p:nvPr/>
        </p:nvSpPr>
        <p:spPr bwMode="auto">
          <a:xfrm>
            <a:off x="5257800" y="3429000"/>
            <a:ext cx="2286000" cy="400050"/>
          </a:xfrm>
          <a:prstGeom prst="rect">
            <a:avLst/>
          </a:prstGeom>
          <a:noFill/>
          <a:ln w="9525">
            <a:noFill/>
            <a:miter lim="800000"/>
            <a:headEnd/>
            <a:tailEnd/>
          </a:ln>
        </p:spPr>
        <p:txBody>
          <a:bodyPr>
            <a:spAutoFit/>
          </a:bodyPr>
          <a:lstStyle/>
          <a:p>
            <a:r>
              <a:rPr lang="en-US" sz="2000">
                <a:solidFill>
                  <a:srgbClr val="FFFFCC"/>
                </a:solidFill>
              </a:rPr>
              <a:t>criticized</a:t>
            </a:r>
          </a:p>
        </p:txBody>
      </p:sp>
      <p:sp>
        <p:nvSpPr>
          <p:cNvPr id="10" name="TextBox 9"/>
          <p:cNvSpPr txBox="1">
            <a:spLocks noChangeArrowheads="1"/>
          </p:cNvSpPr>
          <p:nvPr/>
        </p:nvSpPr>
        <p:spPr bwMode="auto">
          <a:xfrm>
            <a:off x="2895600" y="3810000"/>
            <a:ext cx="2286000" cy="400050"/>
          </a:xfrm>
          <a:prstGeom prst="rect">
            <a:avLst/>
          </a:prstGeom>
          <a:noFill/>
          <a:ln w="9525">
            <a:noFill/>
            <a:miter lim="800000"/>
            <a:headEnd/>
            <a:tailEnd/>
          </a:ln>
        </p:spPr>
        <p:txBody>
          <a:bodyPr>
            <a:spAutoFit/>
          </a:bodyPr>
          <a:lstStyle/>
          <a:p>
            <a:r>
              <a:rPr lang="en-US" sz="2000">
                <a:solidFill>
                  <a:srgbClr val="FFFFCC"/>
                </a:solidFill>
              </a:rPr>
              <a:t>costs</a:t>
            </a:r>
          </a:p>
        </p:txBody>
      </p:sp>
      <p:sp>
        <p:nvSpPr>
          <p:cNvPr id="11" name="TextBox 10"/>
          <p:cNvSpPr txBox="1">
            <a:spLocks noChangeArrowheads="1"/>
          </p:cNvSpPr>
          <p:nvPr/>
        </p:nvSpPr>
        <p:spPr bwMode="auto">
          <a:xfrm>
            <a:off x="2895600" y="4191000"/>
            <a:ext cx="2286000" cy="400050"/>
          </a:xfrm>
          <a:prstGeom prst="rect">
            <a:avLst/>
          </a:prstGeom>
          <a:noFill/>
          <a:ln w="9525">
            <a:noFill/>
            <a:miter lim="800000"/>
            <a:headEnd/>
            <a:tailEnd/>
          </a:ln>
        </p:spPr>
        <p:txBody>
          <a:bodyPr>
            <a:spAutoFit/>
          </a:bodyPr>
          <a:lstStyle/>
          <a:p>
            <a:r>
              <a:rPr lang="en-US" sz="2000">
                <a:solidFill>
                  <a:srgbClr val="FFFFCC"/>
                </a:solidFill>
              </a:rPr>
              <a:t>lifts</a:t>
            </a:r>
          </a:p>
        </p:txBody>
      </p:sp>
      <p:sp>
        <p:nvSpPr>
          <p:cNvPr id="12"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T305.03           iteenchallenge.org               01 - 2012</a:t>
            </a:r>
            <a:endParaRPr lang="en-US" dirty="0">
              <a:solidFill>
                <a:schemeClr val="bg1"/>
              </a:solidFill>
            </a:endParaRPr>
          </a:p>
        </p:txBody>
      </p:sp>
      <p:sp>
        <p:nvSpPr>
          <p:cNvPr id="13"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9</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 calcmode="lin" valueType="num">
                                      <p:cBhvr additive="base">
                                        <p:cTn id="3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 calcmode="lin" valueType="num">
                                      <p:cBhvr additive="base">
                                        <p:cTn id="3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xEl>
                                              <p:pRg st="0" end="0"/>
                                            </p:txEl>
                                          </p:spTgt>
                                        </p:tgtEl>
                                        <p:attrNameLst>
                                          <p:attrName>style.visibility</p:attrName>
                                        </p:attrNameLst>
                                      </p:cBhvr>
                                      <p:to>
                                        <p:strVal val="visible"/>
                                      </p:to>
                                    </p:set>
                                    <p:anim calcmode="lin" valueType="num">
                                      <p:cBhvr additive="base">
                                        <p:cTn id="49"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P spid="8" grpId="0" build="allAtOnce"/>
      <p:bldP spid="9" grpId="0" build="allAtOnce"/>
      <p:bldP spid="10" grpId="0" build="allAtOnce"/>
      <p:bldP spid="11" grpId="0" build="allAtOnce"/>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38c13194c9df4b4e341df175e6d9d7f27b8c75"/>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TotalTime>
  <Words>1973</Words>
  <Application>Microsoft Office PowerPoint</Application>
  <PresentationFormat>On-screen Show (4:3)</PresentationFormat>
  <Paragraphs>250</Paragraphs>
  <Slides>23</Slides>
  <Notes>22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Blank Presentation</vt:lpstr>
      <vt:lpstr>Leadership and Credibility   Earning Your Right to Have Followers   by EQUIP Ministries founded by John Maxwell </vt:lpstr>
      <vt:lpstr>Leadership and Credibility Earning Your Right to Have Followers</vt:lpstr>
      <vt:lpstr>Leadership and Credibility Earning Your Right to Have Followers</vt:lpstr>
      <vt:lpstr>Leadership and Credibility Earning Your Right to Have Followers</vt:lpstr>
      <vt:lpstr>Leadership and Credibility Earning Your Right to Have Followers</vt:lpstr>
      <vt:lpstr>Leadership and Credibility Earning Your Right to Have Followers</vt:lpstr>
      <vt:lpstr>Leadership and Credibility Earning Your Right to Have Followers</vt:lpstr>
      <vt:lpstr>Leadership and Credibility Earning Your Right to Have Followers</vt:lpstr>
      <vt:lpstr>Leadership and Credibility Earning Your Right to Have Followers</vt:lpstr>
      <vt:lpstr>Leadership and Credibility Earning Your Right to Have Followers</vt:lpstr>
      <vt:lpstr>Leadership and Credibility Earning Your Right to Have Followers</vt:lpstr>
      <vt:lpstr>Leadership and Credibility Earning Your Right to Have Followers</vt:lpstr>
      <vt:lpstr>Leadership and Credibility Earning Your Right to Have Followers</vt:lpstr>
      <vt:lpstr>Leadership and Credibility Earning Your Right to Have Followers</vt:lpstr>
      <vt:lpstr>Leadership and Credibility Earning Your Right to Have Followers</vt:lpstr>
      <vt:lpstr>Leadership and Credibility Earning Your Right to Have Followers</vt:lpstr>
      <vt:lpstr>Leadership and Credibility Earning Your Right to Have Followers</vt:lpstr>
      <vt:lpstr>Leadership and Credibility Earning Your Right to Have Followers</vt:lpstr>
      <vt:lpstr>Leadership and Credibility Earning Your Right to Have Followers</vt:lpstr>
      <vt:lpstr>Leadership and Credibility Earning Your Right to Have Followers</vt:lpstr>
      <vt:lpstr>Leadership and Credibility Earning Your Right to Have Followers</vt:lpstr>
      <vt:lpstr>Leadership and Credibility Earning Your Right to Have Followers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Table of Contents</dc:title>
  <dc:creator>Gregg</dc:creator>
  <cp:lastModifiedBy>Gregg</cp:lastModifiedBy>
  <cp:revision>38</cp:revision>
  <dcterms:created xsi:type="dcterms:W3CDTF">2011-10-20T15:18:26Z</dcterms:created>
  <dcterms:modified xsi:type="dcterms:W3CDTF">2012-01-26T22:39:54Z</dcterms:modified>
</cp:coreProperties>
</file>