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9" r:id="rId2"/>
    <p:sldId id="315" r:id="rId3"/>
    <p:sldId id="299" r:id="rId4"/>
    <p:sldId id="300" r:id="rId5"/>
    <p:sldId id="301" r:id="rId6"/>
    <p:sldId id="302" r:id="rId7"/>
    <p:sldId id="303" r:id="rId8"/>
    <p:sldId id="304" r:id="rId9"/>
    <p:sldId id="305" r:id="rId10"/>
    <p:sldId id="306" r:id="rId11"/>
    <p:sldId id="307" r:id="rId12"/>
    <p:sldId id="308" r:id="rId13"/>
    <p:sldId id="309" r:id="rId14"/>
    <p:sldId id="310" r:id="rId15"/>
    <p:sldId id="311" r:id="rId16"/>
    <p:sldId id="312" r:id="rId17"/>
    <p:sldId id="313" r:id="rId18"/>
    <p:sldId id="314" r:id="rId19"/>
    <p:sldId id="298" r:id="rId20"/>
  </p:sldIdLst>
  <p:sldSz cx="9144000" cy="6858000" type="screen4x3"/>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8" d="100"/>
          <a:sy n="68" d="100"/>
        </p:scale>
        <p:origin x="-1218" y="-2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0F5854-FCE4-4675-A222-DFF3718A6AB8}" type="datetimeFigureOut">
              <a:rPr lang="en-US" smtClean="0"/>
              <a:pPr/>
              <a:t>1/26/2012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4669C6-B9B2-4C89-B895-8CA2810A4C37}" type="slidenum">
              <a:rPr lang="en-US" smtClean="0"/>
              <a:pPr/>
              <a:t>‹#›</a:t>
            </a:fld>
            <a:endParaRPr lang="en-US"/>
          </a:p>
        </p:txBody>
      </p:sp>
    </p:spTree>
    <p:extLst>
      <p:ext uri="{BB962C8B-B14F-4D97-AF65-F5344CB8AC3E}">
        <p14:creationId xmlns:p14="http://schemas.microsoft.com/office/powerpoint/2010/main" val="921931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03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FCEFC1F2-5DC0-4BBB-B3C4-2845AE2E65B6}" type="slidenum">
              <a:rPr lang="en-US" sz="1200">
                <a:solidFill>
                  <a:prstClr val="black"/>
                </a:solidFill>
              </a:rPr>
              <a:pPr/>
              <a:t>1</a:t>
            </a:fld>
            <a:endParaRPr lang="en-US" sz="120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58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491F0936-72EF-4983-94E2-AC46069C36A0}" type="slidenum">
              <a:rPr lang="en-US" sz="1200" smtClean="0"/>
              <a:pPr/>
              <a:t>10</a:t>
            </a:fld>
            <a:endParaRPr lang="en-US" sz="12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59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C13696D5-062E-4FA0-894D-8D846AE4593B}" type="slidenum">
              <a:rPr lang="en-US" sz="1200" smtClean="0"/>
              <a:pPr/>
              <a:t>11</a:t>
            </a:fld>
            <a:endParaRPr lang="en-US" sz="12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60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445E235A-44B6-4BB9-ABFD-DA585E0837FA}" type="slidenum">
              <a:rPr lang="en-US" sz="1200" smtClean="0"/>
              <a:pPr/>
              <a:t>12</a:t>
            </a:fld>
            <a:endParaRPr lang="en-US" sz="12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61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53F134B7-C6CB-4A86-9F7C-C50D7E61A06F}" type="slidenum">
              <a:rPr lang="en-US" sz="1200" smtClean="0"/>
              <a:pPr/>
              <a:t>13</a:t>
            </a:fld>
            <a:endParaRPr lang="en-US" sz="120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62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2D8435FD-A9BC-4ED2-B818-97EA1DBEC5DF}" type="slidenum">
              <a:rPr lang="en-US" sz="1200" smtClean="0"/>
              <a:pPr/>
              <a:t>14</a:t>
            </a:fld>
            <a:endParaRPr lang="en-US" sz="12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63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58E89CDC-D588-449E-B396-ECF1E7AC8386}" type="slidenum">
              <a:rPr lang="en-US" sz="1200" smtClean="0"/>
              <a:pPr/>
              <a:t>15</a:t>
            </a:fld>
            <a:endParaRPr lang="en-US" sz="12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64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20014AE3-4A68-412C-8B47-BA911E57CD19}" type="slidenum">
              <a:rPr lang="en-US" sz="1200" smtClean="0"/>
              <a:pPr/>
              <a:t>16</a:t>
            </a:fld>
            <a:endParaRPr lang="en-US" sz="120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65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F6003A34-27D0-4A01-8361-13F73C3C864A}" type="slidenum">
              <a:rPr lang="en-US" sz="1200" smtClean="0"/>
              <a:pPr/>
              <a:t>17</a:t>
            </a:fld>
            <a:endParaRPr lang="en-US" sz="120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66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BC8AD898-1C4E-461B-8F61-41E2AA8DCEAB}" type="slidenum">
              <a:rPr lang="en-US" sz="1200" smtClean="0"/>
              <a:pPr/>
              <a:t>18</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66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BC8AD898-1C4E-461B-8F61-41E2AA8DCEAB}" type="slidenum">
              <a:rPr lang="en-US" sz="1200" smtClean="0"/>
              <a:pPr/>
              <a:t>2</a:t>
            </a:fld>
            <a:endParaRPr 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51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C5DBF4AB-E911-4034-8A2B-74B9BFF4FDC7}" type="slidenum">
              <a:rPr lang="en-US" sz="1200" smtClean="0"/>
              <a:pPr/>
              <a:t>3</a:t>
            </a:fld>
            <a:endParaRPr 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52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29801AE5-18C5-43E5-9C13-BB60B6ADB39A}" type="slidenum">
              <a:rPr lang="en-US" sz="1200" smtClean="0"/>
              <a:pPr/>
              <a:t>4</a:t>
            </a:fld>
            <a:endParaRPr 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53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07E2ED3C-1211-4305-898A-E79A95EF3C89}" type="slidenum">
              <a:rPr lang="en-US" sz="1200" smtClean="0"/>
              <a:pPr/>
              <a:t>5</a:t>
            </a:fld>
            <a:endParaRPr lang="en-US" sz="12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54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65546EE0-8055-4470-A8C2-810E9076F862}" type="slidenum">
              <a:rPr lang="en-US" sz="1200" smtClean="0"/>
              <a:pPr/>
              <a:t>6</a:t>
            </a:fld>
            <a:endParaRPr lang="en-US" sz="12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55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D589CA1D-833C-4487-B63D-7D768B3D315C}" type="slidenum">
              <a:rPr lang="en-US" sz="1200" smtClean="0"/>
              <a:pPr/>
              <a:t>7</a:t>
            </a:fld>
            <a:endParaRPr lang="en-US" sz="12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56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2D3D6D61-8781-448D-AA17-05B893B2B49E}" type="slidenum">
              <a:rPr lang="en-US" sz="1200" smtClean="0"/>
              <a:pPr/>
              <a:t>8</a:t>
            </a:fld>
            <a:endParaRPr lang="en-US" sz="12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57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FF576D78-3967-4D7F-9EB7-3DC261549321}" type="slidenum">
              <a:rPr lang="en-US" sz="1200" smtClean="0"/>
              <a:pPr/>
              <a:t>9</a:t>
            </a:fld>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CA90CF6-23E5-4010-90B2-6A2EE90C21E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12160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0E897AA-17CC-4D76-AE30-97F82B15091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7080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8547890-9C1C-4298-8B96-59553DA81F8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81571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iteenchallenge.org                T102.03            10 - 2011</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45EC6E8-98E1-4849-A5C4-247ED1CA1DE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56366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9567FD-A1B8-4B53-A624-7FCEE13D0DB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4050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DC34706-0546-493E-923A-98A35F104A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35882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393DAA7-E244-4517-9B2E-CD6BF9604CD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0781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796E276-9713-4133-941C-9249351D61C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9613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A0F05D5-1FFD-429D-9865-006AF6AD011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56629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F39811-17F5-41B9-871D-E41556B747E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34901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150B0C-BCCF-4117-A201-7F4CD6596B3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60046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400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eaLnBrk="0" fontAlgn="base" hangingPunct="0">
              <a:spcBef>
                <a:spcPct val="0"/>
              </a:spcBef>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eaLnBrk="0" fontAlgn="base" hangingPunct="0">
              <a:spcBef>
                <a:spcPct val="0"/>
              </a:spcBef>
              <a:spcAft>
                <a:spcPct val="0"/>
              </a:spcAft>
              <a:defRPr/>
            </a:pPr>
            <a:r>
              <a:rPr lang="en-US" dirty="0" smtClean="0">
                <a:solidFill>
                  <a:schemeClr val="bg1"/>
                </a:solidFill>
              </a:rPr>
              <a:t>iteenchallenge.org</a:t>
            </a:r>
            <a:r>
              <a:rPr lang="en-US" dirty="0" smtClean="0">
                <a:solidFill>
                  <a:srgbClr val="000000"/>
                </a:solidFill>
              </a:rPr>
              <a:t>                </a:t>
            </a:r>
            <a:r>
              <a:rPr lang="en-US" dirty="0" smtClean="0">
                <a:solidFill>
                  <a:schemeClr val="bg1"/>
                </a:solidFill>
              </a:rPr>
              <a:t>T102.03            10 - 2011</a:t>
            </a:r>
            <a:endParaRPr lang="en-US" dirty="0">
              <a:solidFill>
                <a:schemeClr val="bg1"/>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eaLnBrk="0" fontAlgn="base" hangingPunct="0">
              <a:spcBef>
                <a:spcPct val="0"/>
              </a:spcBef>
              <a:spcAft>
                <a:spcPct val="0"/>
              </a:spcAft>
              <a:defRPr/>
            </a:pPr>
            <a:fld id="{C345F714-FEF3-4A48-827D-492AA418E35A}"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6494928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MS PGothic" pitchFamily="34" charset="-128"/>
        </a:defRPr>
      </a:lvl2pPr>
      <a:lvl3pPr algn="ctr" rtl="0" eaLnBrk="0" fontAlgn="base" hangingPunct="0">
        <a:spcBef>
          <a:spcPct val="0"/>
        </a:spcBef>
        <a:spcAft>
          <a:spcPct val="0"/>
        </a:spcAft>
        <a:defRPr sz="4400">
          <a:solidFill>
            <a:schemeClr val="tx2"/>
          </a:solidFill>
          <a:latin typeface="Arial" pitchFamily="34" charset="0"/>
          <a:ea typeface="MS PGothic" pitchFamily="34" charset="-128"/>
        </a:defRPr>
      </a:lvl3pPr>
      <a:lvl4pPr algn="ctr" rtl="0" eaLnBrk="0" fontAlgn="base" hangingPunct="0">
        <a:spcBef>
          <a:spcPct val="0"/>
        </a:spcBef>
        <a:spcAft>
          <a:spcPct val="0"/>
        </a:spcAft>
        <a:defRPr sz="4400">
          <a:solidFill>
            <a:schemeClr val="tx2"/>
          </a:solidFill>
          <a:latin typeface="Arial" pitchFamily="34" charset="0"/>
          <a:ea typeface="MS PGothic" pitchFamily="34" charset="-128"/>
        </a:defRPr>
      </a:lvl4pPr>
      <a:lvl5pPr algn="ctr" rtl="0" eaLnBrk="0" fontAlgn="base" hangingPunct="0">
        <a:spcBef>
          <a:spcPct val="0"/>
        </a:spcBef>
        <a:spcAft>
          <a:spcPct val="0"/>
        </a:spcAft>
        <a:defRPr sz="4400">
          <a:solidFill>
            <a:schemeClr val="tx2"/>
          </a:solidFill>
          <a:latin typeface="Arial" pitchFamily="34" charset="0"/>
          <a:ea typeface="MS PGothic" pitchFamily="34" charset="-128"/>
        </a:defRPr>
      </a:lvl5pPr>
      <a:lvl6pPr marL="457200" algn="ctr" rtl="0" fontAlgn="base">
        <a:spcBef>
          <a:spcPct val="0"/>
        </a:spcBef>
        <a:spcAft>
          <a:spcPct val="0"/>
        </a:spcAft>
        <a:defRPr sz="4400">
          <a:solidFill>
            <a:schemeClr val="tx2"/>
          </a:solidFill>
          <a:latin typeface="Arial" pitchFamily="34" charset="0"/>
          <a:ea typeface="MS PGothic" pitchFamily="34" charset="-128"/>
        </a:defRPr>
      </a:lvl6pPr>
      <a:lvl7pPr marL="914400" algn="ctr" rtl="0" fontAlgn="base">
        <a:spcBef>
          <a:spcPct val="0"/>
        </a:spcBef>
        <a:spcAft>
          <a:spcPct val="0"/>
        </a:spcAft>
        <a:defRPr sz="4400">
          <a:solidFill>
            <a:schemeClr val="tx2"/>
          </a:solidFill>
          <a:latin typeface="Arial" pitchFamily="34" charset="0"/>
          <a:ea typeface="MS PGothic" pitchFamily="34" charset="-128"/>
        </a:defRPr>
      </a:lvl7pPr>
      <a:lvl8pPr marL="1371600" algn="ctr" rtl="0" fontAlgn="base">
        <a:spcBef>
          <a:spcPct val="0"/>
        </a:spcBef>
        <a:spcAft>
          <a:spcPct val="0"/>
        </a:spcAft>
        <a:defRPr sz="4400">
          <a:solidFill>
            <a:schemeClr val="tx2"/>
          </a:solidFill>
          <a:latin typeface="Arial" pitchFamily="34" charset="0"/>
          <a:ea typeface="MS PGothic" pitchFamily="34" charset="-128"/>
        </a:defRPr>
      </a:lvl8pPr>
      <a:lvl9pPr marL="1828800" algn="ctr" rtl="0" fontAlgn="base">
        <a:spcBef>
          <a:spcPct val="0"/>
        </a:spcBef>
        <a:spcAft>
          <a:spcPct val="0"/>
        </a:spcAft>
        <a:defRPr sz="4400">
          <a:solidFill>
            <a:schemeClr val="tx2"/>
          </a:solidFill>
          <a:latin typeface="Arial" pitchFamily="34" charset="0"/>
          <a:ea typeface="MS PGothic" pitchFamily="34"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7"/>
          <p:cNvSpPr>
            <a:spLocks noGrp="1"/>
          </p:cNvSpPr>
          <p:nvPr>
            <p:ph type="title"/>
          </p:nvPr>
        </p:nvSpPr>
        <p:spPr>
          <a:xfrm>
            <a:off x="736751" y="1295400"/>
            <a:ext cx="7772400" cy="1600200"/>
          </a:xfrm>
        </p:spPr>
        <p:txBody>
          <a:bodyPr/>
          <a:lstStyle/>
          <a:p>
            <a:r>
              <a:rPr lang="en-US" sz="5400" dirty="0">
                <a:solidFill>
                  <a:srgbClr val="FFFFCC"/>
                </a:solidFill>
              </a:rPr>
              <a:t>Characteristics of a Giant Killer</a:t>
            </a:r>
            <a:r>
              <a:rPr lang="en-US" sz="2800" dirty="0">
                <a:solidFill>
                  <a:srgbClr val="FFFFCC"/>
                </a:solidFill>
              </a:rPr>
              <a:t/>
            </a:r>
            <a:br>
              <a:rPr lang="en-US" sz="2800" dirty="0">
                <a:solidFill>
                  <a:srgbClr val="FFFFCC"/>
                </a:solidFill>
              </a:rPr>
            </a:br>
            <a:r>
              <a:rPr lang="en-US" sz="2800" dirty="0">
                <a:solidFill>
                  <a:srgbClr val="FFFFCC"/>
                </a:solidFill>
              </a:rPr>
              <a:t>How to Handle Your Greatest Leadership Challenges</a:t>
            </a:r>
            <a:r>
              <a:rPr lang="en-US" sz="2800" dirty="0" smtClean="0">
                <a:solidFill>
                  <a:srgbClr val="FFFFCC"/>
                </a:solidFill>
              </a:rPr>
              <a:t/>
            </a:r>
            <a:br>
              <a:rPr lang="en-US" sz="2800" dirty="0" smtClean="0">
                <a:solidFill>
                  <a:srgbClr val="FFFFCC"/>
                </a:solidFill>
              </a:rPr>
            </a:br>
            <a:r>
              <a:rPr lang="en-US" sz="2000" dirty="0" smtClean="0">
                <a:solidFill>
                  <a:srgbClr val="FFFFCC"/>
                </a:solidFill>
              </a:rPr>
              <a:t/>
            </a:r>
            <a:br>
              <a:rPr lang="en-US" sz="2000" dirty="0" smtClean="0">
                <a:solidFill>
                  <a:srgbClr val="FFFFCC"/>
                </a:solidFill>
              </a:rPr>
            </a:br>
            <a:r>
              <a:rPr lang="en-US" sz="2000" dirty="0" smtClean="0">
                <a:solidFill>
                  <a:srgbClr val="FFFFCC"/>
                </a:solidFill>
              </a:rPr>
              <a:t>by EQUIP Ministries founded by John Maxwell</a:t>
            </a:r>
            <a:br>
              <a:rPr lang="en-US" sz="2000" dirty="0" smtClean="0">
                <a:solidFill>
                  <a:srgbClr val="FFFFCC"/>
                </a:solidFill>
              </a:rPr>
            </a:br>
            <a:endParaRPr lang="en-US" dirty="0" smtClean="0">
              <a:solidFill>
                <a:srgbClr val="FFFFCC"/>
              </a:solidFill>
            </a:endParaRPr>
          </a:p>
        </p:txBody>
      </p:sp>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1</a:t>
            </a:fld>
            <a:endParaRPr lang="en-US">
              <a:solidFill>
                <a:srgbClr val="00000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181600"/>
            <a:ext cx="2343911" cy="1362739"/>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4799" y="5257800"/>
            <a:ext cx="2533205" cy="1125869"/>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94302" y="2895600"/>
            <a:ext cx="3657298" cy="2035896"/>
          </a:xfrm>
          <a:prstGeom prst="rect">
            <a:avLst/>
          </a:prstGeom>
        </p:spPr>
      </p:pic>
      <p:sp>
        <p:nvSpPr>
          <p:cNvPr id="9"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chemeClr val="tx1"/>
                </a:solidFill>
                <a:latin typeface="Arial"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F45EC6E8-98E1-4849-A5C4-247ED1CA1DED}" type="slidenum">
              <a:rPr lang="en-US" smtClean="0">
                <a:solidFill>
                  <a:srgbClr val="000000"/>
                </a:solidFill>
              </a:rPr>
              <a:pPr>
                <a:defRPr/>
              </a:pPr>
              <a:t>1</a:t>
            </a:fld>
            <a:endParaRPr lang="en-US" dirty="0">
              <a:solidFill>
                <a:srgbClr val="000000"/>
              </a:solidFill>
            </a:endParaRPr>
          </a:p>
        </p:txBody>
      </p:sp>
      <p:sp>
        <p:nvSpPr>
          <p:cNvPr id="1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T306.01           iteenchallenge.org               01 - 2012</a:t>
            </a:r>
            <a:endParaRPr lang="en-US" dirty="0">
              <a:solidFill>
                <a:schemeClr val="bg1"/>
              </a:solidFill>
            </a:endParaRPr>
          </a:p>
        </p:txBody>
      </p:sp>
    </p:spTree>
    <p:extLst>
      <p:ext uri="{BB962C8B-B14F-4D97-AF65-F5344CB8AC3E}">
        <p14:creationId xmlns:p14="http://schemas.microsoft.com/office/powerpoint/2010/main" val="3933353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7"/>
          <p:cNvSpPr>
            <a:spLocks noGrp="1"/>
          </p:cNvSpPr>
          <p:nvPr>
            <p:ph type="title"/>
          </p:nvPr>
        </p:nvSpPr>
        <p:spPr/>
        <p:txBody>
          <a:bodyPr/>
          <a:lstStyle/>
          <a:p>
            <a:r>
              <a:rPr lang="en-US" sz="3600" smtClean="0">
                <a:solidFill>
                  <a:srgbClr val="FFFFCC"/>
                </a:solidFill>
              </a:rPr>
              <a:t>Characteristics of a Giant Killer</a:t>
            </a:r>
            <a:r>
              <a:rPr lang="en-US" smtClean="0">
                <a:solidFill>
                  <a:srgbClr val="FFFFCC"/>
                </a:solidFill>
              </a:rPr>
              <a:t/>
            </a:r>
            <a:br>
              <a:rPr lang="en-US" smtClean="0">
                <a:solidFill>
                  <a:srgbClr val="FFFFCC"/>
                </a:solidFill>
              </a:rPr>
            </a:br>
            <a:r>
              <a:rPr lang="en-US" sz="2000" smtClean="0">
                <a:solidFill>
                  <a:srgbClr val="FFFFCC"/>
                </a:solidFill>
              </a:rPr>
              <a:t>How to Handle Your Greatest Leadership Challenges</a:t>
            </a:r>
            <a:endParaRPr lang="en-US" sz="3600" smtClean="0">
              <a:solidFill>
                <a:srgbClr val="FFFFCC"/>
              </a:solidFill>
            </a:endParaRPr>
          </a:p>
        </p:txBody>
      </p:sp>
      <p:sp>
        <p:nvSpPr>
          <p:cNvPr id="74755" name="Content Placeholder 8"/>
          <p:cNvSpPr>
            <a:spLocks noGrp="1"/>
          </p:cNvSpPr>
          <p:nvPr>
            <p:ph idx="1"/>
          </p:nvPr>
        </p:nvSpPr>
        <p:spPr>
          <a:xfrm>
            <a:off x="685800" y="2133600"/>
            <a:ext cx="7772400" cy="3962400"/>
          </a:xfrm>
        </p:spPr>
        <p:txBody>
          <a:bodyPr/>
          <a:lstStyle/>
          <a:p>
            <a:pPr algn="ctr">
              <a:buFontTx/>
              <a:buNone/>
            </a:pPr>
            <a:r>
              <a:rPr lang="en-US" sz="2000" b="1" smtClean="0">
                <a:solidFill>
                  <a:schemeClr val="bg1"/>
                </a:solidFill>
              </a:rPr>
              <a:t>Ten Characteristics of a Giant Killer (I Samuel 17)</a:t>
            </a:r>
          </a:p>
          <a:p>
            <a:endParaRPr lang="en-US" sz="800" b="1" smtClean="0">
              <a:solidFill>
                <a:schemeClr val="bg1"/>
              </a:solidFill>
            </a:endParaRPr>
          </a:p>
          <a:p>
            <a:pPr>
              <a:buFontTx/>
              <a:buAutoNum type="arabicPeriod" startAt="5"/>
            </a:pPr>
            <a:r>
              <a:rPr lang="en-US" sz="2000" b="1" smtClean="0">
                <a:solidFill>
                  <a:schemeClr val="bg1"/>
                </a:solidFill>
              </a:rPr>
              <a:t>Giant Killers Build upon Past __________. (vv. 34-37)</a:t>
            </a:r>
          </a:p>
          <a:p>
            <a:r>
              <a:rPr lang="en-US" sz="1600" smtClean="0">
                <a:solidFill>
                  <a:schemeClr val="bg1"/>
                </a:solidFill>
              </a:rPr>
              <a:t>David's confidence was based on God's protection in successful encounters with a lion and a bear. He reminded himself and the people of the faithfulness of God. List an accomplishment in your life that brought you a sense of pride:</a:t>
            </a:r>
          </a:p>
          <a:p>
            <a:pPr>
              <a:buFontTx/>
              <a:buNone/>
            </a:pPr>
            <a:r>
              <a:rPr lang="en-US" sz="1600" smtClean="0">
                <a:solidFill>
                  <a:schemeClr val="bg1"/>
                </a:solidFill>
              </a:rPr>
              <a:t>	______________________________________________________________</a:t>
            </a:r>
          </a:p>
          <a:p>
            <a:pPr>
              <a:buFontTx/>
              <a:buNone/>
            </a:pPr>
            <a:endParaRPr lang="en-US" sz="1600" smtClean="0">
              <a:solidFill>
                <a:schemeClr val="bg1"/>
              </a:solidFill>
            </a:endParaRPr>
          </a:p>
          <a:p>
            <a:r>
              <a:rPr lang="en-US" sz="1600" smtClean="0">
                <a:solidFill>
                  <a:schemeClr val="bg1"/>
                </a:solidFill>
              </a:rPr>
              <a:t>It likely involved a challenge. You probably felt some self-doubt, but you eventually gave it your total commitment. After the challenge is over, we often forget the initial self-doubt we felt, but when we remind ourselves of God's faithfulness we can defeat self-doubt in the future.</a:t>
            </a:r>
          </a:p>
        </p:txBody>
      </p:sp>
      <p:sp>
        <p:nvSpPr>
          <p:cNvPr id="4" name="TextBox 3"/>
          <p:cNvSpPr txBox="1">
            <a:spLocks noChangeArrowheads="1"/>
          </p:cNvSpPr>
          <p:nvPr/>
        </p:nvSpPr>
        <p:spPr bwMode="auto">
          <a:xfrm>
            <a:off x="4724400" y="2590800"/>
            <a:ext cx="152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Successes</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T306.01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10</a:t>
            </a:fld>
            <a:endParaRPr lang="en-US" dirty="0">
              <a:solidFill>
                <a:srgbClr val="000000"/>
              </a:solidFill>
            </a:endParaRPr>
          </a:p>
        </p:txBody>
      </p:sp>
    </p:spTree>
    <p:extLst>
      <p:ext uri="{BB962C8B-B14F-4D97-AF65-F5344CB8AC3E}">
        <p14:creationId xmlns:p14="http://schemas.microsoft.com/office/powerpoint/2010/main" val="5051544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7"/>
          <p:cNvSpPr>
            <a:spLocks noGrp="1"/>
          </p:cNvSpPr>
          <p:nvPr>
            <p:ph type="title"/>
          </p:nvPr>
        </p:nvSpPr>
        <p:spPr/>
        <p:txBody>
          <a:bodyPr/>
          <a:lstStyle/>
          <a:p>
            <a:r>
              <a:rPr lang="en-US" sz="3600" smtClean="0">
                <a:solidFill>
                  <a:srgbClr val="FFFFCC"/>
                </a:solidFill>
              </a:rPr>
              <a:t>Characteristics of a Giant Killer</a:t>
            </a:r>
            <a:r>
              <a:rPr lang="en-US" smtClean="0">
                <a:solidFill>
                  <a:srgbClr val="FFFFCC"/>
                </a:solidFill>
              </a:rPr>
              <a:t/>
            </a:r>
            <a:br>
              <a:rPr lang="en-US" smtClean="0">
                <a:solidFill>
                  <a:srgbClr val="FFFFCC"/>
                </a:solidFill>
              </a:rPr>
            </a:br>
            <a:r>
              <a:rPr lang="en-US" sz="2000" smtClean="0">
                <a:solidFill>
                  <a:srgbClr val="FFFFCC"/>
                </a:solidFill>
              </a:rPr>
              <a:t>How to Handle Your Greatest Leadership Challenges</a:t>
            </a:r>
            <a:endParaRPr lang="en-US" sz="3600" smtClean="0">
              <a:solidFill>
                <a:srgbClr val="FFFFCC"/>
              </a:solidFill>
            </a:endParaRPr>
          </a:p>
        </p:txBody>
      </p:sp>
      <p:sp>
        <p:nvSpPr>
          <p:cNvPr id="75779" name="Content Placeholder 8"/>
          <p:cNvSpPr>
            <a:spLocks noGrp="1"/>
          </p:cNvSpPr>
          <p:nvPr>
            <p:ph idx="1"/>
          </p:nvPr>
        </p:nvSpPr>
        <p:spPr>
          <a:xfrm>
            <a:off x="685800" y="2133600"/>
            <a:ext cx="7772400" cy="3962400"/>
          </a:xfrm>
        </p:spPr>
        <p:txBody>
          <a:bodyPr/>
          <a:lstStyle/>
          <a:p>
            <a:pPr algn="ctr">
              <a:buFontTx/>
              <a:buNone/>
            </a:pPr>
            <a:r>
              <a:rPr lang="en-US" sz="2000" b="1" smtClean="0">
                <a:solidFill>
                  <a:schemeClr val="bg1"/>
                </a:solidFill>
              </a:rPr>
              <a:t>Ten Characteristics of a Giant Killer (I Samuel 17)</a:t>
            </a:r>
          </a:p>
          <a:p>
            <a:pPr algn="ctr">
              <a:buFontTx/>
              <a:buNone/>
            </a:pPr>
            <a:endParaRPr lang="en-US" sz="800" b="1" smtClean="0">
              <a:solidFill>
                <a:schemeClr val="bg1"/>
              </a:solidFill>
            </a:endParaRPr>
          </a:p>
          <a:p>
            <a:pPr>
              <a:buFontTx/>
              <a:buAutoNum type="arabicPeriod" startAt="6"/>
            </a:pPr>
            <a:r>
              <a:rPr lang="en-US" sz="2000" b="1" smtClean="0">
                <a:solidFill>
                  <a:schemeClr val="bg1"/>
                </a:solidFill>
              </a:rPr>
              <a:t>Giant Killers ________Others They Will Be Successful. </a:t>
            </a:r>
            <a:r>
              <a:rPr lang="en-US" sz="1200" b="1" smtClean="0">
                <a:solidFill>
                  <a:schemeClr val="bg1"/>
                </a:solidFill>
              </a:rPr>
              <a:t>(v. 37)</a:t>
            </a:r>
            <a:endParaRPr lang="en-US" sz="2000" b="1" smtClean="0">
              <a:solidFill>
                <a:schemeClr val="bg1"/>
              </a:solidFill>
            </a:endParaRPr>
          </a:p>
          <a:p>
            <a:r>
              <a:rPr lang="en-US" sz="1600" smtClean="0">
                <a:solidFill>
                  <a:schemeClr val="bg1"/>
                </a:solidFill>
              </a:rPr>
              <a:t>What you believe means more than anything else in tough situations: more than what you earn, more than where you live, more than your social position, and more than what anyone else may think about you. Jesus said, </a:t>
            </a:r>
            <a:r>
              <a:rPr lang="en-US" sz="1600" i="1" smtClean="0">
                <a:solidFill>
                  <a:schemeClr val="bg1"/>
                </a:solidFill>
              </a:rPr>
              <a:t>“According to your faith be it unto you.” (Matthew 9:29)</a:t>
            </a:r>
          </a:p>
          <a:p>
            <a:endParaRPr lang="en-US" sz="1600" i="1" smtClean="0">
              <a:solidFill>
                <a:schemeClr val="bg1"/>
              </a:solidFill>
            </a:endParaRPr>
          </a:p>
          <a:p>
            <a:r>
              <a:rPr lang="en-US" sz="1600" smtClean="0">
                <a:solidFill>
                  <a:schemeClr val="bg1"/>
                </a:solidFill>
              </a:rPr>
              <a:t>Self-confidence causes others to believe in you. God-confidence causes others to believe in God. Saul eventually said to David, “Go and may the Lord be with you.”</a:t>
            </a:r>
          </a:p>
        </p:txBody>
      </p:sp>
      <p:sp>
        <p:nvSpPr>
          <p:cNvPr id="4" name="TextBox 3"/>
          <p:cNvSpPr txBox="1">
            <a:spLocks noChangeArrowheads="1"/>
          </p:cNvSpPr>
          <p:nvPr/>
        </p:nvSpPr>
        <p:spPr bwMode="auto">
          <a:xfrm>
            <a:off x="2590800" y="2590800"/>
            <a:ext cx="1828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Convince</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T306.01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11</a:t>
            </a:fld>
            <a:endParaRPr lang="en-US" dirty="0">
              <a:solidFill>
                <a:srgbClr val="000000"/>
              </a:solidFill>
            </a:endParaRPr>
          </a:p>
        </p:txBody>
      </p:sp>
    </p:spTree>
    <p:extLst>
      <p:ext uri="{BB962C8B-B14F-4D97-AF65-F5344CB8AC3E}">
        <p14:creationId xmlns:p14="http://schemas.microsoft.com/office/powerpoint/2010/main" val="23840044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7"/>
          <p:cNvSpPr>
            <a:spLocks noGrp="1"/>
          </p:cNvSpPr>
          <p:nvPr>
            <p:ph type="title"/>
          </p:nvPr>
        </p:nvSpPr>
        <p:spPr/>
        <p:txBody>
          <a:bodyPr/>
          <a:lstStyle/>
          <a:p>
            <a:r>
              <a:rPr lang="en-US" sz="3600" smtClean="0">
                <a:solidFill>
                  <a:srgbClr val="FFFFCC"/>
                </a:solidFill>
              </a:rPr>
              <a:t>Characteristics of a Giant Killer</a:t>
            </a:r>
            <a:r>
              <a:rPr lang="en-US" smtClean="0">
                <a:solidFill>
                  <a:srgbClr val="FFFFCC"/>
                </a:solidFill>
              </a:rPr>
              <a:t/>
            </a:r>
            <a:br>
              <a:rPr lang="en-US" smtClean="0">
                <a:solidFill>
                  <a:srgbClr val="FFFFCC"/>
                </a:solidFill>
              </a:rPr>
            </a:br>
            <a:r>
              <a:rPr lang="en-US" sz="2000" smtClean="0">
                <a:solidFill>
                  <a:srgbClr val="FFFFCC"/>
                </a:solidFill>
              </a:rPr>
              <a:t>How to Handle Your Greatest Leadership Challenges</a:t>
            </a:r>
            <a:endParaRPr lang="en-US" sz="3600" smtClean="0">
              <a:solidFill>
                <a:srgbClr val="FFFFCC"/>
              </a:solidFill>
            </a:endParaRPr>
          </a:p>
        </p:txBody>
      </p:sp>
      <p:sp>
        <p:nvSpPr>
          <p:cNvPr id="76803" name="Content Placeholder 8"/>
          <p:cNvSpPr>
            <a:spLocks noGrp="1"/>
          </p:cNvSpPr>
          <p:nvPr>
            <p:ph idx="1"/>
          </p:nvPr>
        </p:nvSpPr>
        <p:spPr>
          <a:xfrm>
            <a:off x="685800" y="2133600"/>
            <a:ext cx="7772400" cy="3962400"/>
          </a:xfrm>
        </p:spPr>
        <p:txBody>
          <a:bodyPr/>
          <a:lstStyle/>
          <a:p>
            <a:pPr algn="ctr">
              <a:buFontTx/>
              <a:buNone/>
            </a:pPr>
            <a:r>
              <a:rPr lang="en-US" sz="2000" b="1" smtClean="0">
                <a:solidFill>
                  <a:schemeClr val="bg1"/>
                </a:solidFill>
              </a:rPr>
              <a:t>Ten Characteristics of a Giant Killer (I Samuel 17)</a:t>
            </a:r>
          </a:p>
          <a:p>
            <a:pPr>
              <a:buFontTx/>
              <a:buNone/>
            </a:pPr>
            <a:endParaRPr lang="en-US" sz="800" b="1" smtClean="0">
              <a:solidFill>
                <a:schemeClr val="bg1"/>
              </a:solidFill>
            </a:endParaRPr>
          </a:p>
          <a:p>
            <a:pPr>
              <a:buFontTx/>
              <a:buAutoNum type="arabicPeriod" startAt="7"/>
            </a:pPr>
            <a:r>
              <a:rPr lang="en-US" sz="2000" b="1" smtClean="0">
                <a:solidFill>
                  <a:schemeClr val="bg1"/>
                </a:solidFill>
              </a:rPr>
              <a:t>Giant Killers Don't Try To Be ____________. (vv. 38-40)</a:t>
            </a:r>
          </a:p>
          <a:p>
            <a:r>
              <a:rPr lang="en-US" sz="1600" smtClean="0">
                <a:solidFill>
                  <a:schemeClr val="bg1"/>
                </a:solidFill>
              </a:rPr>
              <a:t>King Saul offered David his armor and weapons. David tried them on out of courtesy, but realized they didn't fit who he was. Often you will find yourself in this same kind of situation:</a:t>
            </a:r>
          </a:p>
          <a:p>
            <a:pPr lvl="1"/>
            <a:r>
              <a:rPr lang="en-US" sz="1600" smtClean="0">
                <a:solidFill>
                  <a:schemeClr val="bg1"/>
                </a:solidFill>
              </a:rPr>
              <a:t>During a crisis, people will try to make you like them.</a:t>
            </a:r>
          </a:p>
          <a:p>
            <a:pPr lvl="1"/>
            <a:r>
              <a:rPr lang="en-US" sz="1600" smtClean="0">
                <a:solidFill>
                  <a:schemeClr val="bg1"/>
                </a:solidFill>
              </a:rPr>
              <a:t>You will never defeat the giants in your life with fleshly weapons.</a:t>
            </a:r>
          </a:p>
          <a:p>
            <a:pPr lvl="1"/>
            <a:r>
              <a:rPr lang="en-US" sz="1600" smtClean="0">
                <a:solidFill>
                  <a:schemeClr val="bg1"/>
                </a:solidFill>
              </a:rPr>
              <a:t>God only expects us to use what we have to overcome our giants.</a:t>
            </a:r>
          </a:p>
        </p:txBody>
      </p:sp>
      <p:sp>
        <p:nvSpPr>
          <p:cNvPr id="4" name="TextBox 3"/>
          <p:cNvSpPr txBox="1">
            <a:spLocks noChangeArrowheads="1"/>
          </p:cNvSpPr>
          <p:nvPr/>
        </p:nvSpPr>
        <p:spPr bwMode="auto">
          <a:xfrm>
            <a:off x="4648200" y="2590800"/>
            <a:ext cx="2209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Someone Else</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T306.01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12</a:t>
            </a:fld>
            <a:endParaRPr lang="en-US" dirty="0">
              <a:solidFill>
                <a:srgbClr val="000000"/>
              </a:solidFill>
            </a:endParaRPr>
          </a:p>
        </p:txBody>
      </p:sp>
    </p:spTree>
    <p:extLst>
      <p:ext uri="{BB962C8B-B14F-4D97-AF65-F5344CB8AC3E}">
        <p14:creationId xmlns:p14="http://schemas.microsoft.com/office/powerpoint/2010/main" val="11020405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7"/>
          <p:cNvSpPr>
            <a:spLocks noGrp="1"/>
          </p:cNvSpPr>
          <p:nvPr>
            <p:ph type="title"/>
          </p:nvPr>
        </p:nvSpPr>
        <p:spPr/>
        <p:txBody>
          <a:bodyPr/>
          <a:lstStyle/>
          <a:p>
            <a:r>
              <a:rPr lang="en-US" sz="3600" smtClean="0">
                <a:solidFill>
                  <a:srgbClr val="FFFFCC"/>
                </a:solidFill>
              </a:rPr>
              <a:t>Characteristics of a Giant Killer</a:t>
            </a:r>
            <a:r>
              <a:rPr lang="en-US" smtClean="0">
                <a:solidFill>
                  <a:srgbClr val="FFFFCC"/>
                </a:solidFill>
              </a:rPr>
              <a:t/>
            </a:r>
            <a:br>
              <a:rPr lang="en-US" smtClean="0">
                <a:solidFill>
                  <a:srgbClr val="FFFFCC"/>
                </a:solidFill>
              </a:rPr>
            </a:br>
            <a:r>
              <a:rPr lang="en-US" sz="2000" smtClean="0">
                <a:solidFill>
                  <a:srgbClr val="FFFFCC"/>
                </a:solidFill>
              </a:rPr>
              <a:t>How to Handle Your Greatest Leadership Challenges</a:t>
            </a:r>
            <a:endParaRPr lang="en-US" sz="3600" smtClean="0">
              <a:solidFill>
                <a:srgbClr val="FFFFCC"/>
              </a:solidFill>
            </a:endParaRPr>
          </a:p>
        </p:txBody>
      </p:sp>
      <p:sp>
        <p:nvSpPr>
          <p:cNvPr id="77827" name="Content Placeholder 8"/>
          <p:cNvSpPr>
            <a:spLocks noGrp="1"/>
          </p:cNvSpPr>
          <p:nvPr>
            <p:ph idx="1"/>
          </p:nvPr>
        </p:nvSpPr>
        <p:spPr>
          <a:xfrm>
            <a:off x="457200" y="2133600"/>
            <a:ext cx="8001000" cy="3962400"/>
          </a:xfrm>
        </p:spPr>
        <p:txBody>
          <a:bodyPr/>
          <a:lstStyle/>
          <a:p>
            <a:pPr algn="ctr">
              <a:buFontTx/>
              <a:buNone/>
            </a:pPr>
            <a:r>
              <a:rPr lang="en-US" sz="2000" b="1" smtClean="0">
                <a:solidFill>
                  <a:schemeClr val="bg1"/>
                </a:solidFill>
              </a:rPr>
              <a:t>Ten Characteristics of a Giant Killer (I Samuel 17)</a:t>
            </a:r>
          </a:p>
          <a:p>
            <a:pPr>
              <a:buFontTx/>
              <a:buNone/>
            </a:pPr>
            <a:endParaRPr lang="en-US" sz="800" b="1" smtClean="0">
              <a:solidFill>
                <a:schemeClr val="bg1"/>
              </a:solidFill>
            </a:endParaRPr>
          </a:p>
          <a:p>
            <a:pPr>
              <a:buFontTx/>
              <a:buAutoNum type="arabicPeriod" startAt="8"/>
            </a:pPr>
            <a:r>
              <a:rPr lang="en-US" sz="2000" b="1" smtClean="0">
                <a:solidFill>
                  <a:schemeClr val="bg1"/>
                </a:solidFill>
              </a:rPr>
              <a:t>Giant Killers Face the Challenge with a Higher _______. </a:t>
            </a:r>
            <a:r>
              <a:rPr lang="en-US" sz="1000" b="1" smtClean="0">
                <a:solidFill>
                  <a:schemeClr val="bg1"/>
                </a:solidFill>
              </a:rPr>
              <a:t>(vv. 45-47)</a:t>
            </a:r>
            <a:endParaRPr lang="en-US" sz="2000" b="1" smtClean="0">
              <a:solidFill>
                <a:schemeClr val="bg1"/>
              </a:solidFill>
            </a:endParaRPr>
          </a:p>
          <a:p>
            <a:r>
              <a:rPr lang="en-US" sz="1600" smtClean="0">
                <a:solidFill>
                  <a:schemeClr val="bg1"/>
                </a:solidFill>
              </a:rPr>
              <a:t>David saw this challenge as being more than just a battle with a nine-foot tall guy. He faced it with a higher purpose. David ran to the battle so that the world would know the Lord of hosts. He saw it as an enemy without a covenant with the living God versus a man who did have a covenant and who represented Him. It was a statement of things to come of God's great power.</a:t>
            </a:r>
          </a:p>
          <a:p>
            <a:endParaRPr lang="en-US" sz="1600" smtClean="0">
              <a:solidFill>
                <a:schemeClr val="bg1"/>
              </a:solidFill>
            </a:endParaRPr>
          </a:p>
          <a:p>
            <a:r>
              <a:rPr lang="en-US" sz="1600" i="1" smtClean="0">
                <a:solidFill>
                  <a:schemeClr val="bg1"/>
                </a:solidFill>
              </a:rPr>
              <a:t>“The real test of a man is not when he plays the role that he wants for himself, but when he plays the role destiny has for him.” (Bob Buford)</a:t>
            </a:r>
            <a:endParaRPr lang="en-US" sz="1600" smtClean="0">
              <a:solidFill>
                <a:schemeClr val="bg1"/>
              </a:solidFill>
            </a:endParaRPr>
          </a:p>
        </p:txBody>
      </p:sp>
      <p:sp>
        <p:nvSpPr>
          <p:cNvPr id="5" name="TextBox 4"/>
          <p:cNvSpPr txBox="1">
            <a:spLocks noChangeArrowheads="1"/>
          </p:cNvSpPr>
          <p:nvPr/>
        </p:nvSpPr>
        <p:spPr bwMode="auto">
          <a:xfrm>
            <a:off x="6400800" y="2590800"/>
            <a:ext cx="1447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Purpose</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T306.01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13</a:t>
            </a:fld>
            <a:endParaRPr lang="en-US" dirty="0">
              <a:solidFill>
                <a:srgbClr val="000000"/>
              </a:solidFill>
            </a:endParaRPr>
          </a:p>
        </p:txBody>
      </p:sp>
    </p:spTree>
    <p:extLst>
      <p:ext uri="{BB962C8B-B14F-4D97-AF65-F5344CB8AC3E}">
        <p14:creationId xmlns:p14="http://schemas.microsoft.com/office/powerpoint/2010/main" val="33030111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7"/>
          <p:cNvSpPr>
            <a:spLocks noGrp="1"/>
          </p:cNvSpPr>
          <p:nvPr>
            <p:ph type="title"/>
          </p:nvPr>
        </p:nvSpPr>
        <p:spPr/>
        <p:txBody>
          <a:bodyPr/>
          <a:lstStyle/>
          <a:p>
            <a:r>
              <a:rPr lang="en-US" sz="3600" smtClean="0">
                <a:solidFill>
                  <a:srgbClr val="FFFFCC"/>
                </a:solidFill>
              </a:rPr>
              <a:t>Characteristics of a Giant Killer</a:t>
            </a:r>
            <a:r>
              <a:rPr lang="en-US" smtClean="0">
                <a:solidFill>
                  <a:srgbClr val="FFFFCC"/>
                </a:solidFill>
              </a:rPr>
              <a:t/>
            </a:r>
            <a:br>
              <a:rPr lang="en-US" smtClean="0">
                <a:solidFill>
                  <a:srgbClr val="FFFFCC"/>
                </a:solidFill>
              </a:rPr>
            </a:br>
            <a:r>
              <a:rPr lang="en-US" sz="2000" smtClean="0">
                <a:solidFill>
                  <a:srgbClr val="FFFFCC"/>
                </a:solidFill>
              </a:rPr>
              <a:t>How to Handle Your Greatest Leadership Challenges</a:t>
            </a:r>
            <a:endParaRPr lang="en-US" sz="3600" smtClean="0">
              <a:solidFill>
                <a:srgbClr val="FFFFCC"/>
              </a:solidFill>
            </a:endParaRPr>
          </a:p>
        </p:txBody>
      </p:sp>
      <p:sp>
        <p:nvSpPr>
          <p:cNvPr id="78851" name="Content Placeholder 8"/>
          <p:cNvSpPr>
            <a:spLocks noGrp="1"/>
          </p:cNvSpPr>
          <p:nvPr>
            <p:ph idx="1"/>
          </p:nvPr>
        </p:nvSpPr>
        <p:spPr>
          <a:xfrm>
            <a:off x="304800" y="2133600"/>
            <a:ext cx="8610600" cy="3962400"/>
          </a:xfrm>
        </p:spPr>
        <p:txBody>
          <a:bodyPr/>
          <a:lstStyle/>
          <a:p>
            <a:pPr algn="ctr">
              <a:buFontTx/>
              <a:buNone/>
            </a:pPr>
            <a:r>
              <a:rPr lang="en-US" sz="2000" b="1" smtClean="0">
                <a:solidFill>
                  <a:schemeClr val="bg1"/>
                </a:solidFill>
              </a:rPr>
              <a:t>The Power of a Higher Purpose…</a:t>
            </a:r>
          </a:p>
          <a:p>
            <a:pPr algn="ctr">
              <a:buFontTx/>
              <a:buNone/>
            </a:pPr>
            <a:endParaRPr lang="en-US" sz="800" b="1" smtClean="0">
              <a:solidFill>
                <a:schemeClr val="bg1"/>
              </a:solidFill>
            </a:endParaRPr>
          </a:p>
          <a:p>
            <a:r>
              <a:rPr lang="en-US" sz="1800" smtClean="0">
                <a:solidFill>
                  <a:schemeClr val="bg1"/>
                </a:solidFill>
              </a:rPr>
              <a:t>Noah could overcome the scoffing of people because he had a purpose.</a:t>
            </a:r>
          </a:p>
          <a:p>
            <a:r>
              <a:rPr lang="en-US" sz="1800" smtClean="0">
                <a:solidFill>
                  <a:schemeClr val="bg1"/>
                </a:solidFill>
              </a:rPr>
              <a:t>Abraham could leave his home for a new land because he had a purpose.</a:t>
            </a:r>
          </a:p>
          <a:p>
            <a:r>
              <a:rPr lang="en-US" sz="1800" smtClean="0">
                <a:solidFill>
                  <a:schemeClr val="bg1"/>
                </a:solidFill>
              </a:rPr>
              <a:t>Joseph had strength to endure a dark prison because he had a dream.</a:t>
            </a:r>
          </a:p>
          <a:p>
            <a:r>
              <a:rPr lang="en-US" sz="1800" smtClean="0">
                <a:solidFill>
                  <a:schemeClr val="bg1"/>
                </a:solidFill>
              </a:rPr>
              <a:t>Daniel could sleep in a lions' den because he clung to a higher purpose.</a:t>
            </a:r>
          </a:p>
          <a:p>
            <a:r>
              <a:rPr lang="en-US" sz="1800" smtClean="0">
                <a:solidFill>
                  <a:schemeClr val="bg1"/>
                </a:solidFill>
              </a:rPr>
              <a:t>The three Hebrew men could enter a furnace because they had a purpose.</a:t>
            </a:r>
          </a:p>
          <a:p>
            <a:r>
              <a:rPr lang="en-US" sz="1800" smtClean="0">
                <a:solidFill>
                  <a:schemeClr val="bg1"/>
                </a:solidFill>
              </a:rPr>
              <a:t>John the Baptist could decrease in popularity because he had a purpose.</a:t>
            </a:r>
          </a:p>
          <a:p>
            <a:r>
              <a:rPr lang="en-US" sz="1800" smtClean="0">
                <a:solidFill>
                  <a:schemeClr val="bg1"/>
                </a:solidFill>
              </a:rPr>
              <a:t>Stephen preached and died for an unpopular Gospel because of purpose.</a:t>
            </a:r>
          </a:p>
          <a:p>
            <a:r>
              <a:rPr lang="en-US" sz="1800" smtClean="0">
                <a:solidFill>
                  <a:schemeClr val="bg1"/>
                </a:solidFill>
              </a:rPr>
              <a:t>Paul endured torture, slander and shipwreck because he had a purpose.</a:t>
            </a:r>
          </a:p>
          <a:p>
            <a:r>
              <a:rPr lang="en-US" sz="1800" smtClean="0">
                <a:solidFill>
                  <a:schemeClr val="bg1"/>
                </a:solidFill>
              </a:rPr>
              <a:t>Jesus, our example, endured the cross…because of His higher purpose: to seek and to save the lost!</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T306.01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14</a:t>
            </a:fld>
            <a:endParaRPr lang="en-US" dirty="0">
              <a:solidFill>
                <a:srgbClr val="000000"/>
              </a:solidFill>
            </a:endParaRPr>
          </a:p>
        </p:txBody>
      </p:sp>
    </p:spTree>
    <p:extLst>
      <p:ext uri="{BB962C8B-B14F-4D97-AF65-F5344CB8AC3E}">
        <p14:creationId xmlns:p14="http://schemas.microsoft.com/office/powerpoint/2010/main" val="37576626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7"/>
          <p:cNvSpPr>
            <a:spLocks noGrp="1"/>
          </p:cNvSpPr>
          <p:nvPr>
            <p:ph type="title"/>
          </p:nvPr>
        </p:nvSpPr>
        <p:spPr/>
        <p:txBody>
          <a:bodyPr/>
          <a:lstStyle/>
          <a:p>
            <a:r>
              <a:rPr lang="en-US" sz="3600" smtClean="0">
                <a:solidFill>
                  <a:srgbClr val="FFFFCC"/>
                </a:solidFill>
              </a:rPr>
              <a:t>Characteristics of a Giant Killer</a:t>
            </a:r>
            <a:r>
              <a:rPr lang="en-US" smtClean="0">
                <a:solidFill>
                  <a:srgbClr val="FFFFCC"/>
                </a:solidFill>
              </a:rPr>
              <a:t/>
            </a:r>
            <a:br>
              <a:rPr lang="en-US" smtClean="0">
                <a:solidFill>
                  <a:srgbClr val="FFFFCC"/>
                </a:solidFill>
              </a:rPr>
            </a:br>
            <a:r>
              <a:rPr lang="en-US" sz="2000" smtClean="0">
                <a:solidFill>
                  <a:srgbClr val="FFFFCC"/>
                </a:solidFill>
              </a:rPr>
              <a:t>How to Handle Your Greatest Leadership Challenges</a:t>
            </a:r>
            <a:endParaRPr lang="en-US" sz="3600" smtClean="0">
              <a:solidFill>
                <a:srgbClr val="FFFFCC"/>
              </a:solidFill>
            </a:endParaRPr>
          </a:p>
        </p:txBody>
      </p:sp>
      <p:sp>
        <p:nvSpPr>
          <p:cNvPr id="79875" name="Content Placeholder 8"/>
          <p:cNvSpPr>
            <a:spLocks noGrp="1"/>
          </p:cNvSpPr>
          <p:nvPr>
            <p:ph idx="1"/>
          </p:nvPr>
        </p:nvSpPr>
        <p:spPr>
          <a:xfrm>
            <a:off x="685800" y="2133600"/>
            <a:ext cx="7772400" cy="3962400"/>
          </a:xfrm>
        </p:spPr>
        <p:txBody>
          <a:bodyPr/>
          <a:lstStyle/>
          <a:p>
            <a:pPr algn="ctr">
              <a:buFontTx/>
              <a:buNone/>
            </a:pPr>
            <a:r>
              <a:rPr lang="en-US" sz="2000" b="1" smtClean="0">
                <a:solidFill>
                  <a:schemeClr val="bg1"/>
                </a:solidFill>
              </a:rPr>
              <a:t>Ten Characteristics of a Giant Killer (I Samuel 17)</a:t>
            </a:r>
          </a:p>
          <a:p>
            <a:pPr algn="ctr">
              <a:buFontTx/>
              <a:buNone/>
            </a:pPr>
            <a:endParaRPr lang="en-US" sz="800" b="1" smtClean="0">
              <a:solidFill>
                <a:schemeClr val="bg1"/>
              </a:solidFill>
            </a:endParaRPr>
          </a:p>
          <a:p>
            <a:pPr>
              <a:buFontTx/>
              <a:buAutoNum type="arabicPeriod" startAt="9"/>
            </a:pPr>
            <a:r>
              <a:rPr lang="en-US" sz="2000" b="1" smtClean="0">
                <a:solidFill>
                  <a:schemeClr val="bg1"/>
                </a:solidFill>
              </a:rPr>
              <a:t>Giant Killers Are Eager to ____. (v. 48)</a:t>
            </a:r>
          </a:p>
          <a:p>
            <a:r>
              <a:rPr lang="en-US" sz="2000" smtClean="0">
                <a:solidFill>
                  <a:schemeClr val="bg1"/>
                </a:solidFill>
              </a:rPr>
              <a:t>The first step to solving any problem is to begin. Overcomers are inspired by a challenge and are passionate to win the victory. David didn't walk toward Goliath…he ran! You can judge the size of a person by the size of the problem they are willing to face.</a:t>
            </a:r>
          </a:p>
        </p:txBody>
      </p:sp>
      <p:sp>
        <p:nvSpPr>
          <p:cNvPr id="4" name="TextBox 3"/>
          <p:cNvSpPr txBox="1">
            <a:spLocks noChangeArrowheads="1"/>
          </p:cNvSpPr>
          <p:nvPr/>
        </p:nvSpPr>
        <p:spPr bwMode="auto">
          <a:xfrm>
            <a:off x="4267200" y="2590800"/>
            <a:ext cx="914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Win</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T306.01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15</a:t>
            </a:fld>
            <a:endParaRPr lang="en-US" dirty="0">
              <a:solidFill>
                <a:srgbClr val="000000"/>
              </a:solidFill>
            </a:endParaRPr>
          </a:p>
        </p:txBody>
      </p:sp>
    </p:spTree>
    <p:extLst>
      <p:ext uri="{BB962C8B-B14F-4D97-AF65-F5344CB8AC3E}">
        <p14:creationId xmlns:p14="http://schemas.microsoft.com/office/powerpoint/2010/main" val="22374764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7"/>
          <p:cNvSpPr>
            <a:spLocks noGrp="1"/>
          </p:cNvSpPr>
          <p:nvPr>
            <p:ph type="title"/>
          </p:nvPr>
        </p:nvSpPr>
        <p:spPr/>
        <p:txBody>
          <a:bodyPr/>
          <a:lstStyle/>
          <a:p>
            <a:r>
              <a:rPr lang="en-US" sz="3600" smtClean="0">
                <a:solidFill>
                  <a:srgbClr val="FFFFCC"/>
                </a:solidFill>
              </a:rPr>
              <a:t>Characteristics of a Giant Killer</a:t>
            </a:r>
            <a:r>
              <a:rPr lang="en-US" smtClean="0">
                <a:solidFill>
                  <a:srgbClr val="FFFFCC"/>
                </a:solidFill>
              </a:rPr>
              <a:t/>
            </a:r>
            <a:br>
              <a:rPr lang="en-US" smtClean="0">
                <a:solidFill>
                  <a:srgbClr val="FFFFCC"/>
                </a:solidFill>
              </a:rPr>
            </a:br>
            <a:r>
              <a:rPr lang="en-US" sz="2000" smtClean="0">
                <a:solidFill>
                  <a:srgbClr val="FFFFCC"/>
                </a:solidFill>
              </a:rPr>
              <a:t>How to Handle Your Greatest Leadership Challenges</a:t>
            </a:r>
            <a:endParaRPr lang="en-US" sz="3600" smtClean="0">
              <a:solidFill>
                <a:srgbClr val="FFFFCC"/>
              </a:solidFill>
            </a:endParaRPr>
          </a:p>
        </p:txBody>
      </p:sp>
      <p:sp>
        <p:nvSpPr>
          <p:cNvPr id="80899" name="Content Placeholder 8"/>
          <p:cNvSpPr>
            <a:spLocks noGrp="1"/>
          </p:cNvSpPr>
          <p:nvPr>
            <p:ph idx="1"/>
          </p:nvPr>
        </p:nvSpPr>
        <p:spPr>
          <a:xfrm>
            <a:off x="304800" y="2133600"/>
            <a:ext cx="8458200" cy="3962400"/>
          </a:xfrm>
        </p:spPr>
        <p:txBody>
          <a:bodyPr/>
          <a:lstStyle/>
          <a:p>
            <a:pPr algn="ctr">
              <a:buFontTx/>
              <a:buNone/>
            </a:pPr>
            <a:r>
              <a:rPr lang="en-US" sz="2000" b="1" smtClean="0">
                <a:solidFill>
                  <a:schemeClr val="bg1"/>
                </a:solidFill>
              </a:rPr>
              <a:t>Ten Characteristics of a Giant Killer (I Samuel 17)</a:t>
            </a:r>
          </a:p>
          <a:p>
            <a:pPr algn="ctr">
              <a:buFontTx/>
              <a:buNone/>
            </a:pPr>
            <a:endParaRPr lang="en-US" sz="800" b="1" smtClean="0">
              <a:solidFill>
                <a:schemeClr val="bg1"/>
              </a:solidFill>
            </a:endParaRPr>
          </a:p>
          <a:p>
            <a:pPr>
              <a:buFontTx/>
              <a:buAutoNum type="arabicPeriod" startAt="10"/>
            </a:pPr>
            <a:r>
              <a:rPr lang="en-US" sz="2000" b="1" smtClean="0">
                <a:solidFill>
                  <a:schemeClr val="bg1"/>
                </a:solidFill>
              </a:rPr>
              <a:t>Giant Killers Take Those Around Them to a ______ Level. </a:t>
            </a:r>
            <a:r>
              <a:rPr lang="en-US" sz="1200" b="1" smtClean="0">
                <a:solidFill>
                  <a:schemeClr val="bg1"/>
                </a:solidFill>
              </a:rPr>
              <a:t>(vv. 49-52)</a:t>
            </a:r>
            <a:endParaRPr lang="en-US" sz="2000" b="1" smtClean="0">
              <a:solidFill>
                <a:schemeClr val="bg1"/>
              </a:solidFill>
            </a:endParaRPr>
          </a:p>
          <a:p>
            <a:r>
              <a:rPr lang="en-US" sz="2000" smtClean="0">
                <a:solidFill>
                  <a:schemeClr val="bg1"/>
                </a:solidFill>
              </a:rPr>
              <a:t>The first sign of a crisis is when you have a major problem and no one tries to help you solve it. Once David solved the problem of Goliath, the armies of Israel ran to chase down the rest of the Philistine army. They won the battle that day-but were able to win only because David paved the way for them.</a:t>
            </a:r>
          </a:p>
        </p:txBody>
      </p:sp>
      <p:sp>
        <p:nvSpPr>
          <p:cNvPr id="4" name="TextBox 3"/>
          <p:cNvSpPr txBox="1">
            <a:spLocks noChangeArrowheads="1"/>
          </p:cNvSpPr>
          <p:nvPr/>
        </p:nvSpPr>
        <p:spPr bwMode="auto">
          <a:xfrm>
            <a:off x="6019800" y="2590800"/>
            <a:ext cx="1066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Higher</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T306.01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16</a:t>
            </a:fld>
            <a:endParaRPr lang="en-US" dirty="0">
              <a:solidFill>
                <a:srgbClr val="000000"/>
              </a:solidFill>
            </a:endParaRPr>
          </a:p>
        </p:txBody>
      </p:sp>
    </p:spTree>
    <p:extLst>
      <p:ext uri="{BB962C8B-B14F-4D97-AF65-F5344CB8AC3E}">
        <p14:creationId xmlns:p14="http://schemas.microsoft.com/office/powerpoint/2010/main" val="28730582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7"/>
          <p:cNvSpPr>
            <a:spLocks noGrp="1"/>
          </p:cNvSpPr>
          <p:nvPr>
            <p:ph type="title"/>
          </p:nvPr>
        </p:nvSpPr>
        <p:spPr/>
        <p:txBody>
          <a:bodyPr/>
          <a:lstStyle/>
          <a:p>
            <a:r>
              <a:rPr lang="en-US" sz="3600" smtClean="0">
                <a:solidFill>
                  <a:srgbClr val="FFFFCC"/>
                </a:solidFill>
              </a:rPr>
              <a:t>Characteristics of a Giant Killer</a:t>
            </a:r>
            <a:r>
              <a:rPr lang="en-US" smtClean="0">
                <a:solidFill>
                  <a:srgbClr val="FFFFCC"/>
                </a:solidFill>
              </a:rPr>
              <a:t/>
            </a:r>
            <a:br>
              <a:rPr lang="en-US" smtClean="0">
                <a:solidFill>
                  <a:srgbClr val="FFFFCC"/>
                </a:solidFill>
              </a:rPr>
            </a:br>
            <a:r>
              <a:rPr lang="en-US" sz="2000" smtClean="0">
                <a:solidFill>
                  <a:srgbClr val="FFFFCC"/>
                </a:solidFill>
              </a:rPr>
              <a:t>How to Handle Your Greatest Leadership Challenges</a:t>
            </a:r>
            <a:endParaRPr lang="en-US" sz="3600" smtClean="0">
              <a:solidFill>
                <a:srgbClr val="FFFFCC"/>
              </a:solidFill>
            </a:endParaRPr>
          </a:p>
        </p:txBody>
      </p:sp>
      <p:sp>
        <p:nvSpPr>
          <p:cNvPr id="81923" name="Content Placeholder 8"/>
          <p:cNvSpPr>
            <a:spLocks noGrp="1"/>
          </p:cNvSpPr>
          <p:nvPr>
            <p:ph idx="1"/>
          </p:nvPr>
        </p:nvSpPr>
        <p:spPr>
          <a:xfrm>
            <a:off x="685800" y="2133600"/>
            <a:ext cx="7772400" cy="3962400"/>
          </a:xfrm>
        </p:spPr>
        <p:txBody>
          <a:bodyPr/>
          <a:lstStyle/>
          <a:p>
            <a:pPr>
              <a:buFontTx/>
              <a:buNone/>
            </a:pPr>
            <a:r>
              <a:rPr lang="en-US" sz="2000" b="1" i="1" smtClean="0">
                <a:solidFill>
                  <a:schemeClr val="bg1"/>
                </a:solidFill>
              </a:rPr>
              <a:t>ASSESSMENT: </a:t>
            </a:r>
            <a:r>
              <a:rPr lang="en-US" sz="2000" i="1" smtClean="0">
                <a:solidFill>
                  <a:schemeClr val="bg1"/>
                </a:solidFill>
              </a:rPr>
              <a:t>What are the “giants” you face today?</a:t>
            </a:r>
          </a:p>
          <a:p>
            <a:pPr>
              <a:buFontTx/>
              <a:buNone/>
            </a:pPr>
            <a:endParaRPr lang="en-US" sz="2000" b="1" i="1" smtClean="0">
              <a:solidFill>
                <a:schemeClr val="bg1"/>
              </a:solidFill>
            </a:endParaRPr>
          </a:p>
          <a:p>
            <a:pPr>
              <a:buFontTx/>
              <a:buNone/>
            </a:pPr>
            <a:endParaRPr lang="en-US" sz="2000" b="1" i="1" smtClean="0">
              <a:solidFill>
                <a:schemeClr val="bg1"/>
              </a:solidFill>
            </a:endParaRPr>
          </a:p>
          <a:p>
            <a:pPr>
              <a:buFontTx/>
              <a:buNone/>
            </a:pPr>
            <a:r>
              <a:rPr lang="en-US" sz="2000" b="1" i="1" smtClean="0">
                <a:solidFill>
                  <a:schemeClr val="bg1"/>
                </a:solidFill>
              </a:rPr>
              <a:t>APPLICATION: </a:t>
            </a:r>
            <a:r>
              <a:rPr lang="en-US" sz="2000" i="1" smtClean="0">
                <a:solidFill>
                  <a:schemeClr val="bg1"/>
                </a:solidFill>
              </a:rPr>
              <a:t>What will be your initial steps to conquer those giants?</a:t>
            </a:r>
            <a:endParaRPr lang="en-US" sz="2000"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T306.01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17</a:t>
            </a:fld>
            <a:endParaRPr lang="en-US" dirty="0">
              <a:solidFill>
                <a:srgbClr val="000000"/>
              </a:solidFill>
            </a:endParaRPr>
          </a:p>
        </p:txBody>
      </p:sp>
    </p:spTree>
    <p:extLst>
      <p:ext uri="{BB962C8B-B14F-4D97-AF65-F5344CB8AC3E}">
        <p14:creationId xmlns:p14="http://schemas.microsoft.com/office/powerpoint/2010/main" val="15519373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Title 7"/>
          <p:cNvSpPr>
            <a:spLocks noGrp="1"/>
          </p:cNvSpPr>
          <p:nvPr>
            <p:ph type="title"/>
          </p:nvPr>
        </p:nvSpPr>
        <p:spPr/>
        <p:txBody>
          <a:bodyPr/>
          <a:lstStyle/>
          <a:p>
            <a:r>
              <a:rPr lang="en-US" sz="3600" smtClean="0">
                <a:solidFill>
                  <a:srgbClr val="FFFFCC"/>
                </a:solidFill>
              </a:rPr>
              <a:t>Characteristics of a Giant Killer</a:t>
            </a:r>
            <a:r>
              <a:rPr lang="en-US" smtClean="0">
                <a:solidFill>
                  <a:srgbClr val="FFFFCC"/>
                </a:solidFill>
              </a:rPr>
              <a:t/>
            </a:r>
            <a:br>
              <a:rPr lang="en-US" smtClean="0">
                <a:solidFill>
                  <a:srgbClr val="FFFFCC"/>
                </a:solidFill>
              </a:rPr>
            </a:br>
            <a:r>
              <a:rPr lang="en-US" sz="2000" smtClean="0">
                <a:solidFill>
                  <a:srgbClr val="FFFFCC"/>
                </a:solidFill>
              </a:rPr>
              <a:t>How to Handle Your Greatest Leadership Challenges</a:t>
            </a:r>
            <a:endParaRPr lang="en-US" sz="3600" smtClean="0">
              <a:solidFill>
                <a:srgbClr val="FFFFCC"/>
              </a:solidFill>
            </a:endParaRPr>
          </a:p>
        </p:txBody>
      </p:sp>
      <p:sp>
        <p:nvSpPr>
          <p:cNvPr id="82948" name="Content Placeholder 8"/>
          <p:cNvSpPr>
            <a:spLocks noGrp="1"/>
          </p:cNvSpPr>
          <p:nvPr>
            <p:ph idx="1"/>
          </p:nvPr>
        </p:nvSpPr>
        <p:spPr>
          <a:xfrm>
            <a:off x="685800" y="2133600"/>
            <a:ext cx="7772400" cy="3962400"/>
          </a:xfrm>
        </p:spPr>
        <p:txBody>
          <a:bodyPr/>
          <a:lstStyle/>
          <a:p>
            <a:pPr algn="ctr">
              <a:buFontTx/>
              <a:buNone/>
            </a:pPr>
            <a:r>
              <a:rPr lang="en-US" i="1" smtClean="0">
                <a:solidFill>
                  <a:srgbClr val="FFFF99"/>
                </a:solidFill>
              </a:rPr>
              <a:t>“Then David said to the Philistine, ‘You come to me with a sword and spear, and a javelin, but I come to you in the name of the Lord of Hosts…This day the Lord will deliver you into my hands…and all the earth will know there is a God in Israel…’”</a:t>
            </a:r>
          </a:p>
          <a:p>
            <a:pPr algn="ctr">
              <a:buFontTx/>
              <a:buNone/>
            </a:pPr>
            <a:r>
              <a:rPr lang="en-US" sz="1400" smtClean="0">
                <a:solidFill>
                  <a:srgbClr val="FFFF99"/>
                </a:solidFill>
              </a:rPr>
              <a:t>(I Samuel 17:45-46)</a:t>
            </a:r>
          </a:p>
          <a:p>
            <a:pPr algn="ctr">
              <a:buFontTx/>
              <a:buNone/>
            </a:pPr>
            <a:endParaRPr lang="en-US" sz="1400" smtClean="0">
              <a:solidFill>
                <a:srgbClr val="FFFF99"/>
              </a:solidFill>
            </a:endParaRPr>
          </a:p>
          <a:p>
            <a:pPr algn="ctr">
              <a:buFontTx/>
              <a:buNone/>
            </a:pPr>
            <a:r>
              <a:rPr lang="en-US" sz="1400" smtClean="0">
                <a:solidFill>
                  <a:srgbClr val="FFFF99"/>
                </a:solidFill>
              </a:rPr>
              <a:t>Next Session: Track Five – The Foundation of Our Leadership</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T306.01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18</a:t>
            </a:fld>
            <a:endParaRPr lang="en-US" dirty="0">
              <a:solidFill>
                <a:srgbClr val="000000"/>
              </a:solidFill>
            </a:endParaRPr>
          </a:p>
        </p:txBody>
      </p:sp>
    </p:spTree>
    <p:extLst>
      <p:ext uri="{BB962C8B-B14F-4D97-AF65-F5344CB8AC3E}">
        <p14:creationId xmlns:p14="http://schemas.microsoft.com/office/powerpoint/2010/main" val="27887869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0400" y="2286000"/>
            <a:ext cx="7772400" cy="4114800"/>
          </a:xfrm>
        </p:spPr>
        <p:txBody>
          <a:bodyPr/>
          <a:lstStyle/>
          <a:p>
            <a:pPr marL="0" lvl="0" indent="0" algn="ctr" eaLnBrk="1" hangingPunct="1">
              <a:spcBef>
                <a:spcPct val="0"/>
              </a:spcBef>
              <a:buNone/>
              <a:defRPr/>
            </a:pP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For more information about this course and other training resources:</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Contact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Global Teen Challenge at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GTC@Globaltc.org</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Or visit our training website at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iTeenChallenge.org </a:t>
            </a:r>
          </a:p>
          <a:p>
            <a:endParaRPr lang="en-US" dirty="0"/>
          </a:p>
        </p:txBody>
      </p:sp>
      <p:sp>
        <p:nvSpPr>
          <p:cNvPr id="5" name="Slide Number Placeholder 4"/>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19</a:t>
            </a:fld>
            <a:endParaRPr lang="en-US" dirty="0">
              <a:solidFill>
                <a:srgbClr val="000000"/>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7951" y="381000"/>
            <a:ext cx="3657298" cy="2035896"/>
          </a:xfrm>
          <a:prstGeom prst="rect">
            <a:avLst/>
          </a:prstGeom>
        </p:spPr>
      </p:pic>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T306.01           iteenchallenge.org               01 - 2012</a:t>
            </a:r>
            <a:endParaRPr lang="en-US" dirty="0">
              <a:solidFill>
                <a:schemeClr val="bg1"/>
              </a:solidFill>
            </a:endParaRPr>
          </a:p>
        </p:txBody>
      </p:sp>
    </p:spTree>
    <p:extLst>
      <p:ext uri="{BB962C8B-B14F-4D97-AF65-F5344CB8AC3E}">
        <p14:creationId xmlns:p14="http://schemas.microsoft.com/office/powerpoint/2010/main" val="17178197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5486400"/>
            <a:ext cx="1572768" cy="914400"/>
          </a:xfrm>
          <a:prstGeom prst="rect">
            <a:avLst/>
          </a:prstGeom>
        </p:spPr>
      </p:pic>
      <p:sp>
        <p:nvSpPr>
          <p:cNvPr id="82947" name="Title 7"/>
          <p:cNvSpPr>
            <a:spLocks noGrp="1"/>
          </p:cNvSpPr>
          <p:nvPr>
            <p:ph type="title"/>
          </p:nvPr>
        </p:nvSpPr>
        <p:spPr/>
        <p:txBody>
          <a:bodyPr/>
          <a:lstStyle/>
          <a:p>
            <a:r>
              <a:rPr lang="en-US" sz="3600" dirty="0" smtClean="0">
                <a:solidFill>
                  <a:srgbClr val="FFFFCC"/>
                </a:solidFill>
              </a:rPr>
              <a:t>Characteristics of a Giant Killer</a:t>
            </a:r>
            <a:r>
              <a:rPr lang="en-US" dirty="0" smtClean="0">
                <a:solidFill>
                  <a:srgbClr val="FFFFCC"/>
                </a:solidFill>
              </a:rPr>
              <a:t/>
            </a:r>
            <a:br>
              <a:rPr lang="en-US" dirty="0" smtClean="0">
                <a:solidFill>
                  <a:srgbClr val="FFFFCC"/>
                </a:solidFill>
              </a:rPr>
            </a:br>
            <a:r>
              <a:rPr lang="en-US" sz="2000" dirty="0" smtClean="0">
                <a:solidFill>
                  <a:srgbClr val="FFFFCC"/>
                </a:solidFill>
              </a:rPr>
              <a:t>How to Handle Your Greatest Leadership Challenges</a:t>
            </a:r>
            <a:endParaRPr lang="en-US" sz="3600" dirty="0" smtClean="0">
              <a:solidFill>
                <a:srgbClr val="FFFFCC"/>
              </a:solidFill>
            </a:endParaRPr>
          </a:p>
        </p:txBody>
      </p:sp>
      <p:sp>
        <p:nvSpPr>
          <p:cNvPr id="82948" name="Content Placeholder 8"/>
          <p:cNvSpPr>
            <a:spLocks noGrp="1"/>
          </p:cNvSpPr>
          <p:nvPr>
            <p:ph idx="1"/>
          </p:nvPr>
        </p:nvSpPr>
        <p:spPr>
          <a:xfrm>
            <a:off x="685800" y="2133600"/>
            <a:ext cx="7772400" cy="3962400"/>
          </a:xfrm>
        </p:spPr>
        <p:txBody>
          <a:bodyPr/>
          <a:lstStyle/>
          <a:p>
            <a:pPr algn="ctr">
              <a:buFontTx/>
              <a:buNone/>
            </a:pPr>
            <a:r>
              <a:rPr lang="en-US" i="1" dirty="0" smtClean="0">
                <a:solidFill>
                  <a:srgbClr val="FFFF99"/>
                </a:solidFill>
              </a:rPr>
              <a:t>“Then David said to the Philistine, ‘You come to me with a sword and spear, and a javelin, but I come to you in the name of the Lord of Hosts…This day the Lord will deliver you into my hands…and all the earth will know there is a God in Israel…’”</a:t>
            </a:r>
          </a:p>
          <a:p>
            <a:pPr algn="ctr">
              <a:buFontTx/>
              <a:buNone/>
            </a:pPr>
            <a:r>
              <a:rPr lang="en-US" sz="1400" dirty="0" smtClean="0">
                <a:solidFill>
                  <a:srgbClr val="FFFF99"/>
                </a:solidFill>
              </a:rPr>
              <a:t>(I Samuel 17:45-46)</a:t>
            </a:r>
          </a:p>
          <a:p>
            <a:pPr algn="ctr">
              <a:buFontTx/>
              <a:buNone/>
            </a:pPr>
            <a:endParaRPr lang="en-US" sz="1400" dirty="0" smtClean="0">
              <a:solidFill>
                <a:srgbClr val="FFFF99"/>
              </a:solidFill>
            </a:endParaRP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T306.01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a:t>
            </a:fld>
            <a:endParaRPr lang="en-US" dirty="0">
              <a:solidFill>
                <a:srgbClr val="000000"/>
              </a:solidFill>
            </a:endParaRPr>
          </a:p>
        </p:txBody>
      </p:sp>
    </p:spTree>
    <p:extLst>
      <p:ext uri="{BB962C8B-B14F-4D97-AF65-F5344CB8AC3E}">
        <p14:creationId xmlns:p14="http://schemas.microsoft.com/office/powerpoint/2010/main" val="2546840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7"/>
          <p:cNvSpPr>
            <a:spLocks noGrp="1"/>
          </p:cNvSpPr>
          <p:nvPr>
            <p:ph type="title"/>
          </p:nvPr>
        </p:nvSpPr>
        <p:spPr/>
        <p:txBody>
          <a:bodyPr/>
          <a:lstStyle/>
          <a:p>
            <a:r>
              <a:rPr lang="en-US" sz="3600" smtClean="0">
                <a:solidFill>
                  <a:srgbClr val="FFFFCC"/>
                </a:solidFill>
              </a:rPr>
              <a:t>Characteristics of a Giant Killer</a:t>
            </a:r>
            <a:r>
              <a:rPr lang="en-US" smtClean="0">
                <a:solidFill>
                  <a:srgbClr val="FFFFCC"/>
                </a:solidFill>
              </a:rPr>
              <a:t/>
            </a:r>
            <a:br>
              <a:rPr lang="en-US" smtClean="0">
                <a:solidFill>
                  <a:srgbClr val="FFFFCC"/>
                </a:solidFill>
              </a:rPr>
            </a:br>
            <a:r>
              <a:rPr lang="en-US" sz="2000" smtClean="0">
                <a:solidFill>
                  <a:srgbClr val="FFFFCC"/>
                </a:solidFill>
              </a:rPr>
              <a:t>How to Handle Your Greatest Leadership Challenges</a:t>
            </a:r>
            <a:endParaRPr lang="en-US" sz="3600" smtClean="0">
              <a:solidFill>
                <a:srgbClr val="FFFFCC"/>
              </a:solidFill>
            </a:endParaRPr>
          </a:p>
        </p:txBody>
      </p:sp>
      <p:sp>
        <p:nvSpPr>
          <p:cNvPr id="67587" name="Content Placeholder 8"/>
          <p:cNvSpPr>
            <a:spLocks noGrp="1"/>
          </p:cNvSpPr>
          <p:nvPr>
            <p:ph idx="1"/>
          </p:nvPr>
        </p:nvSpPr>
        <p:spPr>
          <a:xfrm>
            <a:off x="685800" y="2133600"/>
            <a:ext cx="7772400" cy="3962400"/>
          </a:xfrm>
        </p:spPr>
        <p:txBody>
          <a:bodyPr/>
          <a:lstStyle/>
          <a:p>
            <a:pPr algn="ctr">
              <a:buFontTx/>
              <a:buNone/>
            </a:pPr>
            <a:r>
              <a:rPr lang="en-US" sz="2000" b="1" smtClean="0">
                <a:solidFill>
                  <a:schemeClr val="bg1"/>
                </a:solidFill>
              </a:rPr>
              <a:t>Giant Truths and Giants in Life</a:t>
            </a:r>
          </a:p>
          <a:p>
            <a:pPr algn="ctr">
              <a:buFontTx/>
              <a:buNone/>
            </a:pPr>
            <a:endParaRPr lang="en-US" sz="800" b="1" smtClean="0">
              <a:solidFill>
                <a:schemeClr val="bg1"/>
              </a:solidFill>
            </a:endParaRPr>
          </a:p>
          <a:p>
            <a:pPr>
              <a:buFontTx/>
              <a:buAutoNum type="arabicPeriod"/>
            </a:pPr>
            <a:r>
              <a:rPr lang="en-US" sz="2000" b="1" smtClean="0">
                <a:solidFill>
                  <a:schemeClr val="bg1"/>
                </a:solidFill>
              </a:rPr>
              <a:t>Every “giant” introduces me to ______.</a:t>
            </a:r>
          </a:p>
          <a:p>
            <a:r>
              <a:rPr lang="en-US" sz="1600" smtClean="0">
                <a:solidFill>
                  <a:schemeClr val="bg1"/>
                </a:solidFill>
              </a:rPr>
              <a:t>A crisis doesn't make us, it only reveals what we already are. Negative situations or challenges only uncover what is inside of leaders.</a:t>
            </a:r>
          </a:p>
          <a:p>
            <a:endParaRPr lang="en-US" sz="800" smtClean="0">
              <a:solidFill>
                <a:schemeClr val="bg1"/>
              </a:solidFill>
            </a:endParaRPr>
          </a:p>
          <a:p>
            <a:pPr>
              <a:buFontTx/>
              <a:buAutoNum type="arabicPeriod" startAt="2"/>
            </a:pPr>
            <a:r>
              <a:rPr lang="en-US" sz="2000" b="1" smtClean="0">
                <a:solidFill>
                  <a:schemeClr val="bg1"/>
                </a:solidFill>
              </a:rPr>
              <a:t>People who reach “giant positions” have ________ giants.</a:t>
            </a:r>
          </a:p>
          <a:p>
            <a:r>
              <a:rPr lang="en-US" sz="1600" smtClean="0">
                <a:solidFill>
                  <a:schemeClr val="bg1"/>
                </a:solidFill>
              </a:rPr>
              <a:t>No team or person has ever achieved greatness without facing a giant obstacle. In a 1962 study entitled “Cradles of Eminence,” researchers found one common thread running through all the outstanding lives they studied. Almost all of them had to overcome very difficult obstacles in order to become who they were.</a:t>
            </a:r>
          </a:p>
          <a:p>
            <a:endParaRPr lang="en-US" sz="800" smtClean="0">
              <a:solidFill>
                <a:schemeClr val="bg1"/>
              </a:solidFill>
            </a:endParaRPr>
          </a:p>
          <a:p>
            <a:pPr>
              <a:buFontTx/>
              <a:buAutoNum type="arabicPeriod" startAt="3"/>
            </a:pPr>
            <a:r>
              <a:rPr lang="en-US" sz="2000" b="1" smtClean="0">
                <a:solidFill>
                  <a:schemeClr val="bg1"/>
                </a:solidFill>
              </a:rPr>
              <a:t>Giants are often ____ God uses to shape us for bigger opportunities.</a:t>
            </a:r>
          </a:p>
          <a:p>
            <a:r>
              <a:rPr lang="en-US" sz="1600" smtClean="0">
                <a:solidFill>
                  <a:schemeClr val="bg1"/>
                </a:solidFill>
              </a:rPr>
              <a:t>Once young David knocked down Goliath, most people could see he was being prepared for national leadership.</a:t>
            </a:r>
          </a:p>
        </p:txBody>
      </p:sp>
      <p:sp>
        <p:nvSpPr>
          <p:cNvPr id="5" name="TextBox 4"/>
          <p:cNvSpPr txBox="1">
            <a:spLocks noChangeArrowheads="1"/>
          </p:cNvSpPr>
          <p:nvPr/>
        </p:nvSpPr>
        <p:spPr bwMode="auto">
          <a:xfrm>
            <a:off x="4953000" y="2590800"/>
            <a:ext cx="1447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myself</a:t>
            </a:r>
          </a:p>
        </p:txBody>
      </p:sp>
      <p:sp>
        <p:nvSpPr>
          <p:cNvPr id="6" name="TextBox 5"/>
          <p:cNvSpPr txBox="1">
            <a:spLocks noChangeArrowheads="1"/>
          </p:cNvSpPr>
          <p:nvPr/>
        </p:nvSpPr>
        <p:spPr bwMode="auto">
          <a:xfrm>
            <a:off x="6019800" y="3657600"/>
            <a:ext cx="1600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defeated</a:t>
            </a:r>
          </a:p>
        </p:txBody>
      </p:sp>
      <p:sp>
        <p:nvSpPr>
          <p:cNvPr id="7" name="TextBox 6"/>
          <p:cNvSpPr txBox="1">
            <a:spLocks noChangeArrowheads="1"/>
          </p:cNvSpPr>
          <p:nvPr/>
        </p:nvSpPr>
        <p:spPr bwMode="auto">
          <a:xfrm>
            <a:off x="3048000" y="5181600"/>
            <a:ext cx="152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tools</a:t>
            </a:r>
          </a:p>
        </p:txBody>
      </p:sp>
      <p:sp>
        <p:nvSpPr>
          <p:cNvPr id="8"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T306.01           iteenchallenge.org               01 - 2012</a:t>
            </a:r>
            <a:endParaRPr lang="en-US" dirty="0">
              <a:solidFill>
                <a:schemeClr val="bg1"/>
              </a:solidFill>
            </a:endParaRPr>
          </a:p>
        </p:txBody>
      </p:sp>
      <p:sp>
        <p:nvSpPr>
          <p:cNvPr id="9"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3</a:t>
            </a:fld>
            <a:endParaRPr lang="en-US" dirty="0">
              <a:solidFill>
                <a:srgbClr val="000000"/>
              </a:solidFill>
            </a:endParaRPr>
          </a:p>
        </p:txBody>
      </p:sp>
    </p:spTree>
    <p:extLst>
      <p:ext uri="{BB962C8B-B14F-4D97-AF65-F5344CB8AC3E}">
        <p14:creationId xmlns:p14="http://schemas.microsoft.com/office/powerpoint/2010/main" val="7635651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7"/>
          <p:cNvSpPr>
            <a:spLocks noGrp="1"/>
          </p:cNvSpPr>
          <p:nvPr>
            <p:ph type="title"/>
          </p:nvPr>
        </p:nvSpPr>
        <p:spPr/>
        <p:txBody>
          <a:bodyPr/>
          <a:lstStyle/>
          <a:p>
            <a:r>
              <a:rPr lang="en-US" sz="3600" smtClean="0">
                <a:solidFill>
                  <a:srgbClr val="FFFFCC"/>
                </a:solidFill>
              </a:rPr>
              <a:t>Characteristics of a Giant Killer</a:t>
            </a:r>
            <a:r>
              <a:rPr lang="en-US" smtClean="0">
                <a:solidFill>
                  <a:srgbClr val="FFFFCC"/>
                </a:solidFill>
              </a:rPr>
              <a:t/>
            </a:r>
            <a:br>
              <a:rPr lang="en-US" smtClean="0">
                <a:solidFill>
                  <a:srgbClr val="FFFFCC"/>
                </a:solidFill>
              </a:rPr>
            </a:br>
            <a:r>
              <a:rPr lang="en-US" sz="2000" smtClean="0">
                <a:solidFill>
                  <a:srgbClr val="FFFFCC"/>
                </a:solidFill>
              </a:rPr>
              <a:t>How to Handle Your Greatest Leadership Challenges</a:t>
            </a:r>
            <a:endParaRPr lang="en-US" sz="3600" smtClean="0">
              <a:solidFill>
                <a:srgbClr val="FFFFCC"/>
              </a:solidFill>
            </a:endParaRPr>
          </a:p>
        </p:txBody>
      </p:sp>
      <p:sp>
        <p:nvSpPr>
          <p:cNvPr id="68611" name="Content Placeholder 8"/>
          <p:cNvSpPr>
            <a:spLocks noGrp="1"/>
          </p:cNvSpPr>
          <p:nvPr>
            <p:ph idx="1"/>
          </p:nvPr>
        </p:nvSpPr>
        <p:spPr>
          <a:xfrm>
            <a:off x="685800" y="2133600"/>
            <a:ext cx="7772400" cy="3962400"/>
          </a:xfrm>
        </p:spPr>
        <p:txBody>
          <a:bodyPr/>
          <a:lstStyle/>
          <a:p>
            <a:pPr algn="ctr">
              <a:buFontTx/>
              <a:buNone/>
            </a:pPr>
            <a:r>
              <a:rPr lang="en-US" sz="2000" b="1" smtClean="0">
                <a:solidFill>
                  <a:schemeClr val="bg1"/>
                </a:solidFill>
              </a:rPr>
              <a:t>List some “giants” in your life</a:t>
            </a:r>
          </a:p>
          <a:p>
            <a:pPr algn="ctr">
              <a:buFontTx/>
              <a:buNone/>
            </a:pPr>
            <a:endParaRPr lang="en-US" sz="2000" b="1" smtClean="0">
              <a:solidFill>
                <a:schemeClr val="bg1"/>
              </a:solidFill>
            </a:endParaRPr>
          </a:p>
          <a:p>
            <a:pPr>
              <a:buFontTx/>
              <a:buAutoNum type="arabicPeriod"/>
            </a:pPr>
            <a:r>
              <a:rPr lang="en-US" sz="2000" b="1" smtClean="0">
                <a:solidFill>
                  <a:schemeClr val="bg1"/>
                </a:solidFill>
              </a:rPr>
              <a:t> </a:t>
            </a:r>
          </a:p>
          <a:p>
            <a:pPr>
              <a:buFontTx/>
              <a:buAutoNum type="arabicPeriod"/>
            </a:pPr>
            <a:r>
              <a:rPr lang="en-US" sz="2000" b="1" smtClean="0">
                <a:solidFill>
                  <a:schemeClr val="bg1"/>
                </a:solidFill>
              </a:rPr>
              <a:t> </a:t>
            </a:r>
          </a:p>
          <a:p>
            <a:pPr>
              <a:buFontTx/>
              <a:buAutoNum type="arabicPeriod"/>
            </a:pPr>
            <a:r>
              <a:rPr lang="en-US" sz="2000" b="1" smtClean="0">
                <a:solidFill>
                  <a:schemeClr val="bg1"/>
                </a:solidFill>
              </a:rPr>
              <a:t> </a:t>
            </a:r>
            <a:endParaRPr lang="en-US" sz="2000"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T306.01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4</a:t>
            </a:fld>
            <a:endParaRPr lang="en-US" dirty="0">
              <a:solidFill>
                <a:srgbClr val="000000"/>
              </a:solidFill>
            </a:endParaRPr>
          </a:p>
        </p:txBody>
      </p:sp>
    </p:spTree>
    <p:extLst>
      <p:ext uri="{BB962C8B-B14F-4D97-AF65-F5344CB8AC3E}">
        <p14:creationId xmlns:p14="http://schemas.microsoft.com/office/powerpoint/2010/main" val="6149786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7"/>
          <p:cNvSpPr>
            <a:spLocks noGrp="1"/>
          </p:cNvSpPr>
          <p:nvPr>
            <p:ph type="title"/>
          </p:nvPr>
        </p:nvSpPr>
        <p:spPr/>
        <p:txBody>
          <a:bodyPr/>
          <a:lstStyle/>
          <a:p>
            <a:r>
              <a:rPr lang="en-US" sz="3600" smtClean="0">
                <a:solidFill>
                  <a:srgbClr val="FFFFCC"/>
                </a:solidFill>
              </a:rPr>
              <a:t>Characteristics of a Giant Killer</a:t>
            </a:r>
            <a:r>
              <a:rPr lang="en-US" smtClean="0">
                <a:solidFill>
                  <a:srgbClr val="FFFFCC"/>
                </a:solidFill>
              </a:rPr>
              <a:t/>
            </a:r>
            <a:br>
              <a:rPr lang="en-US" smtClean="0">
                <a:solidFill>
                  <a:srgbClr val="FFFFCC"/>
                </a:solidFill>
              </a:rPr>
            </a:br>
            <a:r>
              <a:rPr lang="en-US" sz="2000" smtClean="0">
                <a:solidFill>
                  <a:srgbClr val="FFFFCC"/>
                </a:solidFill>
              </a:rPr>
              <a:t>How to Handle Your Greatest Leadership Challenges</a:t>
            </a:r>
            <a:endParaRPr lang="en-US" sz="3600" smtClean="0">
              <a:solidFill>
                <a:srgbClr val="FFFFCC"/>
              </a:solidFill>
            </a:endParaRPr>
          </a:p>
        </p:txBody>
      </p:sp>
      <p:sp>
        <p:nvSpPr>
          <p:cNvPr id="69635" name="Content Placeholder 8"/>
          <p:cNvSpPr>
            <a:spLocks noGrp="1"/>
          </p:cNvSpPr>
          <p:nvPr>
            <p:ph idx="1"/>
          </p:nvPr>
        </p:nvSpPr>
        <p:spPr>
          <a:xfrm>
            <a:off x="685800" y="2133600"/>
            <a:ext cx="7772400" cy="3962400"/>
          </a:xfrm>
        </p:spPr>
        <p:txBody>
          <a:bodyPr/>
          <a:lstStyle/>
          <a:p>
            <a:pPr algn="ctr">
              <a:buFontTx/>
              <a:buNone/>
            </a:pPr>
            <a:r>
              <a:rPr lang="en-US" sz="2000" b="1" smtClean="0">
                <a:solidFill>
                  <a:schemeClr val="bg1"/>
                </a:solidFill>
              </a:rPr>
              <a:t>Ten Characteristics of a Giant Killer (I Samuel 17)</a:t>
            </a:r>
          </a:p>
          <a:p>
            <a:pPr algn="ctr">
              <a:buFontTx/>
              <a:buNone/>
            </a:pPr>
            <a:endParaRPr lang="en-US" sz="800" b="1" smtClean="0">
              <a:solidFill>
                <a:schemeClr val="bg1"/>
              </a:solidFill>
            </a:endParaRPr>
          </a:p>
          <a:p>
            <a:pPr>
              <a:buFontTx/>
              <a:buAutoNum type="arabicPeriod"/>
            </a:pPr>
            <a:r>
              <a:rPr lang="en-US" sz="2000" b="1" smtClean="0">
                <a:solidFill>
                  <a:schemeClr val="bg1"/>
                </a:solidFill>
              </a:rPr>
              <a:t>Giant Killers Don't ______ as Giant Killers. (vv. 14-24)</a:t>
            </a:r>
          </a:p>
          <a:p>
            <a:r>
              <a:rPr lang="en-US" sz="1600" smtClean="0">
                <a:solidFill>
                  <a:schemeClr val="bg1"/>
                </a:solidFill>
              </a:rPr>
              <a:t>When war broke out between the Philistines and the Israelites, David was young. He was a musician and he was a shepherd. While his brothers served as soldiers, David became an errand boy for his dad, carrying food and checking up on them. He found the soldiers dressed for battle, but never engaging the enemy. Goliath wouldn't go away; for forty days, he kept coming back saying the same thing.</a:t>
            </a:r>
          </a:p>
          <a:p>
            <a:endParaRPr lang="en-US" sz="2000" smtClean="0">
              <a:solidFill>
                <a:schemeClr val="bg1"/>
              </a:solidFill>
            </a:endParaRPr>
          </a:p>
          <a:p>
            <a:r>
              <a:rPr lang="en-US" sz="2000" smtClean="0">
                <a:solidFill>
                  <a:schemeClr val="bg1"/>
                </a:solidFill>
              </a:rPr>
              <a:t>Observations on David and the soldiers:</a:t>
            </a:r>
          </a:p>
          <a:p>
            <a:pPr lvl="1"/>
            <a:r>
              <a:rPr lang="en-US" sz="1600" smtClean="0">
                <a:solidFill>
                  <a:schemeClr val="bg1"/>
                </a:solidFill>
              </a:rPr>
              <a:t>David was faithful in every one of his small tasks.</a:t>
            </a:r>
          </a:p>
          <a:p>
            <a:pPr lvl="1"/>
            <a:r>
              <a:rPr lang="en-US" sz="1600" smtClean="0">
                <a:solidFill>
                  <a:schemeClr val="bg1"/>
                </a:solidFill>
              </a:rPr>
              <a:t>The army was unfaithful in their very large task.</a:t>
            </a:r>
          </a:p>
        </p:txBody>
      </p:sp>
      <p:sp>
        <p:nvSpPr>
          <p:cNvPr id="4" name="TextBox 3"/>
          <p:cNvSpPr txBox="1">
            <a:spLocks noChangeArrowheads="1"/>
          </p:cNvSpPr>
          <p:nvPr/>
        </p:nvSpPr>
        <p:spPr bwMode="auto">
          <a:xfrm>
            <a:off x="3505200" y="2590800"/>
            <a:ext cx="914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Begin</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T306.01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5</a:t>
            </a:fld>
            <a:endParaRPr lang="en-US" dirty="0">
              <a:solidFill>
                <a:srgbClr val="000000"/>
              </a:solidFill>
            </a:endParaRPr>
          </a:p>
        </p:txBody>
      </p:sp>
    </p:spTree>
    <p:extLst>
      <p:ext uri="{BB962C8B-B14F-4D97-AF65-F5344CB8AC3E}">
        <p14:creationId xmlns:p14="http://schemas.microsoft.com/office/powerpoint/2010/main" val="3786322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7"/>
          <p:cNvSpPr>
            <a:spLocks noGrp="1"/>
          </p:cNvSpPr>
          <p:nvPr>
            <p:ph type="title"/>
          </p:nvPr>
        </p:nvSpPr>
        <p:spPr/>
        <p:txBody>
          <a:bodyPr/>
          <a:lstStyle/>
          <a:p>
            <a:r>
              <a:rPr lang="en-US" sz="3600" smtClean="0">
                <a:solidFill>
                  <a:srgbClr val="FFFFCC"/>
                </a:solidFill>
              </a:rPr>
              <a:t>Characteristics of a Giant Killer</a:t>
            </a:r>
            <a:r>
              <a:rPr lang="en-US" smtClean="0">
                <a:solidFill>
                  <a:srgbClr val="FFFFCC"/>
                </a:solidFill>
              </a:rPr>
              <a:t/>
            </a:r>
            <a:br>
              <a:rPr lang="en-US" smtClean="0">
                <a:solidFill>
                  <a:srgbClr val="FFFFCC"/>
                </a:solidFill>
              </a:rPr>
            </a:br>
            <a:r>
              <a:rPr lang="en-US" sz="2000" smtClean="0">
                <a:solidFill>
                  <a:srgbClr val="FFFFCC"/>
                </a:solidFill>
              </a:rPr>
              <a:t>How to Handle Your Greatest Leadership Challenges</a:t>
            </a:r>
            <a:endParaRPr lang="en-US" sz="3600" smtClean="0">
              <a:solidFill>
                <a:srgbClr val="FFFFCC"/>
              </a:solidFill>
            </a:endParaRPr>
          </a:p>
        </p:txBody>
      </p:sp>
      <p:sp>
        <p:nvSpPr>
          <p:cNvPr id="70659" name="Content Placeholder 8"/>
          <p:cNvSpPr>
            <a:spLocks noGrp="1"/>
          </p:cNvSpPr>
          <p:nvPr>
            <p:ph idx="1"/>
          </p:nvPr>
        </p:nvSpPr>
        <p:spPr>
          <a:xfrm>
            <a:off x="152400" y="2133600"/>
            <a:ext cx="8763000" cy="3962400"/>
          </a:xfrm>
        </p:spPr>
        <p:txBody>
          <a:bodyPr/>
          <a:lstStyle/>
          <a:p>
            <a:pPr algn="ctr">
              <a:buFontTx/>
              <a:buNone/>
            </a:pPr>
            <a:r>
              <a:rPr lang="en-US" sz="2000" b="1" smtClean="0">
                <a:solidFill>
                  <a:schemeClr val="bg1"/>
                </a:solidFill>
              </a:rPr>
              <a:t>Ten Characteristics of a Giant Killer (I Samuel 17)</a:t>
            </a:r>
          </a:p>
          <a:p>
            <a:endParaRPr lang="en-US" sz="800" b="1" smtClean="0">
              <a:solidFill>
                <a:schemeClr val="bg1"/>
              </a:solidFill>
            </a:endParaRPr>
          </a:p>
          <a:p>
            <a:pPr>
              <a:buFontTx/>
              <a:buAutoNum type="arabicPeriod" startAt="2"/>
            </a:pPr>
            <a:r>
              <a:rPr lang="en-US" sz="2000" b="1" smtClean="0">
                <a:solidFill>
                  <a:schemeClr val="bg1"/>
                </a:solidFill>
              </a:rPr>
              <a:t>Giant Killers See the _______ Potential if They Defeat the Giant. (vv. 25-27)</a:t>
            </a:r>
          </a:p>
          <a:p>
            <a:r>
              <a:rPr lang="en-US" sz="1600" smtClean="0">
                <a:solidFill>
                  <a:schemeClr val="bg1"/>
                </a:solidFill>
              </a:rPr>
              <a:t>The majority of the crowd sees the obstacles; only a few see the objectives. What separates the fruitful leader from the unfruitful one is this: fruitful leaders see the impact and reward for taking a risk-and they take it. For others, the risk seems too high. On the day David faced Goliath, everyone had the same opportunity:</a:t>
            </a:r>
          </a:p>
          <a:p>
            <a:pPr lvl="1"/>
            <a:r>
              <a:rPr lang="en-US" sz="1600" smtClean="0">
                <a:solidFill>
                  <a:schemeClr val="bg1"/>
                </a:solidFill>
              </a:rPr>
              <a:t>The army saw Goliath.</a:t>
            </a:r>
          </a:p>
          <a:p>
            <a:pPr lvl="1"/>
            <a:r>
              <a:rPr lang="en-US" sz="1600" smtClean="0">
                <a:solidFill>
                  <a:schemeClr val="bg1"/>
                </a:solidFill>
              </a:rPr>
              <a:t>David saw God.</a:t>
            </a:r>
          </a:p>
          <a:p>
            <a:pPr lvl="1"/>
            <a:r>
              <a:rPr lang="en-US" sz="1600" smtClean="0">
                <a:solidFill>
                  <a:schemeClr val="bg1"/>
                </a:solidFill>
              </a:rPr>
              <a:t>The army saw the problem.</a:t>
            </a:r>
          </a:p>
          <a:p>
            <a:pPr lvl="1"/>
            <a:r>
              <a:rPr lang="en-US" sz="1600" smtClean="0">
                <a:solidFill>
                  <a:schemeClr val="bg1"/>
                </a:solidFill>
              </a:rPr>
              <a:t>David saw the potential.</a:t>
            </a:r>
          </a:p>
          <a:p>
            <a:pPr lvl="1"/>
            <a:r>
              <a:rPr lang="en-US" sz="1600" smtClean="0">
                <a:solidFill>
                  <a:schemeClr val="bg1"/>
                </a:solidFill>
              </a:rPr>
              <a:t>We cannot evaluate a situation in terms of what we see. What is observable is real, but it is not the ultimate reality. Behind what we see is an all-powerful, loving God, and we must remind ourselves of this reality.</a:t>
            </a:r>
          </a:p>
        </p:txBody>
      </p:sp>
      <p:sp>
        <p:nvSpPr>
          <p:cNvPr id="4" name="TextBox 3"/>
          <p:cNvSpPr txBox="1">
            <a:spLocks noChangeArrowheads="1"/>
          </p:cNvSpPr>
          <p:nvPr/>
        </p:nvSpPr>
        <p:spPr bwMode="auto">
          <a:xfrm>
            <a:off x="3200400" y="2590800"/>
            <a:ext cx="1066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Reward</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T306.01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6</a:t>
            </a:fld>
            <a:endParaRPr lang="en-US" dirty="0">
              <a:solidFill>
                <a:srgbClr val="000000"/>
              </a:solidFill>
            </a:endParaRPr>
          </a:p>
        </p:txBody>
      </p:sp>
    </p:spTree>
    <p:extLst>
      <p:ext uri="{BB962C8B-B14F-4D97-AF65-F5344CB8AC3E}">
        <p14:creationId xmlns:p14="http://schemas.microsoft.com/office/powerpoint/2010/main" val="37981862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7"/>
          <p:cNvSpPr>
            <a:spLocks noGrp="1"/>
          </p:cNvSpPr>
          <p:nvPr>
            <p:ph type="title"/>
          </p:nvPr>
        </p:nvSpPr>
        <p:spPr/>
        <p:txBody>
          <a:bodyPr/>
          <a:lstStyle/>
          <a:p>
            <a:r>
              <a:rPr lang="en-US" sz="3600" smtClean="0">
                <a:solidFill>
                  <a:srgbClr val="FFFFCC"/>
                </a:solidFill>
              </a:rPr>
              <a:t>Characteristics of a Giant Killer</a:t>
            </a:r>
            <a:r>
              <a:rPr lang="en-US" smtClean="0">
                <a:solidFill>
                  <a:srgbClr val="FFFFCC"/>
                </a:solidFill>
              </a:rPr>
              <a:t/>
            </a:r>
            <a:br>
              <a:rPr lang="en-US" smtClean="0">
                <a:solidFill>
                  <a:srgbClr val="FFFFCC"/>
                </a:solidFill>
              </a:rPr>
            </a:br>
            <a:r>
              <a:rPr lang="en-US" sz="2000" smtClean="0">
                <a:solidFill>
                  <a:srgbClr val="FFFFCC"/>
                </a:solidFill>
              </a:rPr>
              <a:t>How to Handle Your Greatest Leadership Challenges</a:t>
            </a:r>
            <a:endParaRPr lang="en-US" sz="3600" smtClean="0">
              <a:solidFill>
                <a:srgbClr val="FFFFCC"/>
              </a:solidFill>
            </a:endParaRPr>
          </a:p>
        </p:txBody>
      </p:sp>
      <p:sp>
        <p:nvSpPr>
          <p:cNvPr id="71683" name="Content Placeholder 8"/>
          <p:cNvSpPr>
            <a:spLocks noGrp="1"/>
          </p:cNvSpPr>
          <p:nvPr>
            <p:ph idx="1"/>
          </p:nvPr>
        </p:nvSpPr>
        <p:spPr>
          <a:xfrm>
            <a:off x="685800" y="2133600"/>
            <a:ext cx="7772400" cy="3962400"/>
          </a:xfrm>
        </p:spPr>
        <p:txBody>
          <a:bodyPr/>
          <a:lstStyle/>
          <a:p>
            <a:pPr algn="ctr">
              <a:buFontTx/>
              <a:buNone/>
            </a:pPr>
            <a:r>
              <a:rPr lang="en-US" sz="2000" b="1" smtClean="0">
                <a:solidFill>
                  <a:schemeClr val="bg1"/>
                </a:solidFill>
              </a:rPr>
              <a:t>Ten Characteristics of a Giant Killer (I Samuel 17)</a:t>
            </a:r>
          </a:p>
          <a:p>
            <a:endParaRPr lang="en-US" sz="800" b="1" smtClean="0">
              <a:solidFill>
                <a:schemeClr val="bg1"/>
              </a:solidFill>
            </a:endParaRPr>
          </a:p>
          <a:p>
            <a:pPr>
              <a:buFontTx/>
              <a:buAutoNum type="arabicPeriod" startAt="3"/>
            </a:pPr>
            <a:r>
              <a:rPr lang="en-US" sz="2000" b="1" smtClean="0">
                <a:solidFill>
                  <a:schemeClr val="bg1"/>
                </a:solidFill>
              </a:rPr>
              <a:t>Giant Killers Don't Listen to Doubting ______. </a:t>
            </a:r>
            <a:r>
              <a:rPr lang="en-US" sz="1400" b="1" smtClean="0">
                <a:solidFill>
                  <a:schemeClr val="bg1"/>
                </a:solidFill>
              </a:rPr>
              <a:t>(vv. 28-33, 41-44)</a:t>
            </a:r>
            <a:endParaRPr lang="en-US" sz="2000" b="1" smtClean="0">
              <a:solidFill>
                <a:schemeClr val="bg1"/>
              </a:solidFill>
            </a:endParaRPr>
          </a:p>
          <a:p>
            <a:r>
              <a:rPr lang="en-US" sz="1600" smtClean="0">
                <a:solidFill>
                  <a:schemeClr val="bg1"/>
                </a:solidFill>
              </a:rPr>
              <a:t>You can easily determine the caliber of a person by the amount of opposition it takes to discourage him. Like David, we must do three things to handle critics:</a:t>
            </a:r>
          </a:p>
          <a:p>
            <a:pPr lvl="1"/>
            <a:r>
              <a:rPr lang="en-US" sz="1600" smtClean="0">
                <a:solidFill>
                  <a:schemeClr val="bg1"/>
                </a:solidFill>
              </a:rPr>
              <a:t>We must get by our Eliabs. (They intimidate us emotionally.)</a:t>
            </a:r>
          </a:p>
          <a:p>
            <a:pPr lvl="1"/>
            <a:r>
              <a:rPr lang="en-US" sz="1600" smtClean="0">
                <a:solidFill>
                  <a:schemeClr val="bg1"/>
                </a:solidFill>
              </a:rPr>
              <a:t>We must get by our Sauls. (They intimidate us with their position.)</a:t>
            </a:r>
          </a:p>
          <a:p>
            <a:pPr lvl="1"/>
            <a:r>
              <a:rPr lang="en-US" sz="1600" smtClean="0">
                <a:solidFill>
                  <a:schemeClr val="bg1"/>
                </a:solidFill>
              </a:rPr>
              <a:t>We must get by our Goliaths. (They intimidate us with their ability.)</a:t>
            </a:r>
          </a:p>
          <a:p>
            <a:pPr lvl="1"/>
            <a:r>
              <a:rPr lang="en-US" sz="1600" smtClean="0">
                <a:solidFill>
                  <a:schemeClr val="bg1"/>
                </a:solidFill>
              </a:rPr>
              <a:t>David's critics said things like: “You don't belong here.” “You're too young.” “You are full of pride.” “You are inexperienced.” It was tough because the criticism was continual. It came from respectable people in his life; they questioned his motives and abilities. Remember: everyone who has never killed a giant will tell you it is impossible</a:t>
            </a:r>
          </a:p>
        </p:txBody>
      </p:sp>
      <p:sp>
        <p:nvSpPr>
          <p:cNvPr id="4" name="TextBox 3"/>
          <p:cNvSpPr txBox="1">
            <a:spLocks noChangeArrowheads="1"/>
          </p:cNvSpPr>
          <p:nvPr/>
        </p:nvSpPr>
        <p:spPr bwMode="auto">
          <a:xfrm>
            <a:off x="5791200" y="2590800"/>
            <a:ext cx="914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Critics</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T306.01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7</a:t>
            </a:fld>
            <a:endParaRPr lang="en-US" dirty="0">
              <a:solidFill>
                <a:srgbClr val="000000"/>
              </a:solidFill>
            </a:endParaRPr>
          </a:p>
        </p:txBody>
      </p:sp>
    </p:spTree>
    <p:extLst>
      <p:ext uri="{BB962C8B-B14F-4D97-AF65-F5344CB8AC3E}">
        <p14:creationId xmlns:p14="http://schemas.microsoft.com/office/powerpoint/2010/main" val="21821364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7"/>
          <p:cNvSpPr>
            <a:spLocks noGrp="1"/>
          </p:cNvSpPr>
          <p:nvPr>
            <p:ph type="title"/>
          </p:nvPr>
        </p:nvSpPr>
        <p:spPr/>
        <p:txBody>
          <a:bodyPr/>
          <a:lstStyle/>
          <a:p>
            <a:r>
              <a:rPr lang="en-US" sz="3600" smtClean="0">
                <a:solidFill>
                  <a:srgbClr val="FFFFCC"/>
                </a:solidFill>
              </a:rPr>
              <a:t>Characteristics of a Giant Killer</a:t>
            </a:r>
            <a:r>
              <a:rPr lang="en-US" smtClean="0">
                <a:solidFill>
                  <a:srgbClr val="FFFFCC"/>
                </a:solidFill>
              </a:rPr>
              <a:t/>
            </a:r>
            <a:br>
              <a:rPr lang="en-US" smtClean="0">
                <a:solidFill>
                  <a:srgbClr val="FFFFCC"/>
                </a:solidFill>
              </a:rPr>
            </a:br>
            <a:r>
              <a:rPr lang="en-US" sz="2000" smtClean="0">
                <a:solidFill>
                  <a:srgbClr val="FFFFCC"/>
                </a:solidFill>
              </a:rPr>
              <a:t>How to Handle Your Greatest Leadership Challenges</a:t>
            </a:r>
            <a:endParaRPr lang="en-US" sz="3600" smtClean="0">
              <a:solidFill>
                <a:srgbClr val="FFFFCC"/>
              </a:solidFill>
            </a:endParaRPr>
          </a:p>
        </p:txBody>
      </p:sp>
      <p:sp>
        <p:nvSpPr>
          <p:cNvPr id="72707" name="Content Placeholder 8"/>
          <p:cNvSpPr>
            <a:spLocks noGrp="1"/>
          </p:cNvSpPr>
          <p:nvPr>
            <p:ph idx="1"/>
          </p:nvPr>
        </p:nvSpPr>
        <p:spPr>
          <a:xfrm>
            <a:off x="685800" y="2133600"/>
            <a:ext cx="7772400" cy="3962400"/>
          </a:xfrm>
        </p:spPr>
        <p:txBody>
          <a:bodyPr/>
          <a:lstStyle/>
          <a:p>
            <a:pPr algn="ctr">
              <a:buFontTx/>
              <a:buNone/>
            </a:pPr>
            <a:r>
              <a:rPr lang="en-US" sz="2000" b="1" smtClean="0">
                <a:solidFill>
                  <a:schemeClr val="bg1"/>
                </a:solidFill>
              </a:rPr>
              <a:t>Ten Characteristics of a Giant Killer (I Samuel 17)</a:t>
            </a:r>
          </a:p>
          <a:p>
            <a:endParaRPr lang="en-US" sz="800" b="1" smtClean="0">
              <a:solidFill>
                <a:schemeClr val="bg1"/>
              </a:solidFill>
            </a:endParaRPr>
          </a:p>
          <a:p>
            <a:pPr>
              <a:buFontTx/>
              <a:buAutoNum type="arabicPeriod" startAt="4"/>
            </a:pPr>
            <a:r>
              <a:rPr lang="en-US" sz="2000" b="1" smtClean="0">
                <a:solidFill>
                  <a:schemeClr val="bg1"/>
                </a:solidFill>
              </a:rPr>
              <a:t>Giant Killers Are Not Overwhelmed by the _________. </a:t>
            </a:r>
            <a:r>
              <a:rPr lang="en-US" sz="1600" b="1" smtClean="0">
                <a:solidFill>
                  <a:schemeClr val="bg1"/>
                </a:solidFill>
              </a:rPr>
              <a:t>(v. 32)</a:t>
            </a:r>
            <a:endParaRPr lang="en-US" sz="2000" b="1" smtClean="0">
              <a:solidFill>
                <a:schemeClr val="bg1"/>
              </a:solidFill>
            </a:endParaRPr>
          </a:p>
          <a:p>
            <a:r>
              <a:rPr lang="en-US" sz="1600" smtClean="0">
                <a:solidFill>
                  <a:schemeClr val="bg1"/>
                </a:solidFill>
              </a:rPr>
              <a:t>The Israelite army cowered in fear. They had legitimate reasons for their anxiety.</a:t>
            </a:r>
          </a:p>
          <a:p>
            <a:r>
              <a:rPr lang="en-US" sz="1600" smtClean="0">
                <a:solidFill>
                  <a:schemeClr val="bg1"/>
                </a:solidFill>
              </a:rPr>
              <a:t>Goliath was the most fierce and powerful opponent they had ever seen. But David wanted to know who it was that defied the armies of the living God. The army saw Goliath as too big to hit. David saw him as too big to miss. We can get overwhelmed when we get in David's situation:</a:t>
            </a:r>
          </a:p>
          <a:p>
            <a:pPr lvl="1"/>
            <a:r>
              <a:rPr lang="en-US" sz="1600" smtClean="0">
                <a:solidFill>
                  <a:schemeClr val="bg1"/>
                </a:solidFill>
              </a:rPr>
              <a:t>Our giants have a reputation.</a:t>
            </a:r>
          </a:p>
          <a:p>
            <a:pPr lvl="1"/>
            <a:r>
              <a:rPr lang="en-US" sz="1600" smtClean="0">
                <a:solidFill>
                  <a:schemeClr val="bg1"/>
                </a:solidFill>
              </a:rPr>
              <a:t>Our giants continually confront us.</a:t>
            </a:r>
          </a:p>
          <a:p>
            <a:pPr lvl="1"/>
            <a:r>
              <a:rPr lang="en-US" sz="1600" smtClean="0">
                <a:solidFill>
                  <a:schemeClr val="bg1"/>
                </a:solidFill>
              </a:rPr>
              <a:t>Our giants keep defeating us psychologically.</a:t>
            </a:r>
          </a:p>
          <a:p>
            <a:pPr lvl="1"/>
            <a:r>
              <a:rPr lang="en-US" sz="1600" smtClean="0">
                <a:solidFill>
                  <a:schemeClr val="bg1"/>
                </a:solidFill>
              </a:rPr>
              <a:t>Others on our side are afraid.</a:t>
            </a:r>
          </a:p>
          <a:p>
            <a:pPr lvl="1"/>
            <a:r>
              <a:rPr lang="en-US" sz="1600" smtClean="0">
                <a:solidFill>
                  <a:schemeClr val="bg1"/>
                </a:solidFill>
              </a:rPr>
              <a:t>We come together and never deal with the giant.</a:t>
            </a:r>
          </a:p>
          <a:p>
            <a:pPr lvl="1"/>
            <a:r>
              <a:rPr lang="en-US" sz="1600" smtClean="0">
                <a:solidFill>
                  <a:schemeClr val="bg1"/>
                </a:solidFill>
              </a:rPr>
              <a:t>Our leader is afraid of the giant.</a:t>
            </a:r>
          </a:p>
        </p:txBody>
      </p:sp>
      <p:sp>
        <p:nvSpPr>
          <p:cNvPr id="4" name="TextBox 3"/>
          <p:cNvSpPr txBox="1">
            <a:spLocks noChangeArrowheads="1"/>
          </p:cNvSpPr>
          <p:nvPr/>
        </p:nvSpPr>
        <p:spPr bwMode="auto">
          <a:xfrm>
            <a:off x="6248400" y="2590800"/>
            <a:ext cx="1371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Challenge</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T306.01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8</a:t>
            </a:fld>
            <a:endParaRPr lang="en-US" dirty="0">
              <a:solidFill>
                <a:srgbClr val="000000"/>
              </a:solidFill>
            </a:endParaRPr>
          </a:p>
        </p:txBody>
      </p:sp>
    </p:spTree>
    <p:extLst>
      <p:ext uri="{BB962C8B-B14F-4D97-AF65-F5344CB8AC3E}">
        <p14:creationId xmlns:p14="http://schemas.microsoft.com/office/powerpoint/2010/main" val="16185303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7"/>
          <p:cNvSpPr>
            <a:spLocks noGrp="1"/>
          </p:cNvSpPr>
          <p:nvPr>
            <p:ph type="title"/>
          </p:nvPr>
        </p:nvSpPr>
        <p:spPr/>
        <p:txBody>
          <a:bodyPr/>
          <a:lstStyle/>
          <a:p>
            <a:r>
              <a:rPr lang="en-US" sz="3600" smtClean="0">
                <a:solidFill>
                  <a:srgbClr val="FFFFCC"/>
                </a:solidFill>
              </a:rPr>
              <a:t>Characteristics of a Giant Killer</a:t>
            </a:r>
            <a:r>
              <a:rPr lang="en-US" smtClean="0">
                <a:solidFill>
                  <a:srgbClr val="FFFFCC"/>
                </a:solidFill>
              </a:rPr>
              <a:t/>
            </a:r>
            <a:br>
              <a:rPr lang="en-US" smtClean="0">
                <a:solidFill>
                  <a:srgbClr val="FFFFCC"/>
                </a:solidFill>
              </a:rPr>
            </a:br>
            <a:r>
              <a:rPr lang="en-US" sz="2000" smtClean="0">
                <a:solidFill>
                  <a:srgbClr val="FFFFCC"/>
                </a:solidFill>
              </a:rPr>
              <a:t>How to Handle Your Greatest Leadership Challenges</a:t>
            </a:r>
            <a:endParaRPr lang="en-US" sz="3600" smtClean="0">
              <a:solidFill>
                <a:srgbClr val="FFFFCC"/>
              </a:solidFill>
            </a:endParaRPr>
          </a:p>
        </p:txBody>
      </p:sp>
      <p:sp>
        <p:nvSpPr>
          <p:cNvPr id="73731" name="Content Placeholder 8"/>
          <p:cNvSpPr>
            <a:spLocks noGrp="1"/>
          </p:cNvSpPr>
          <p:nvPr>
            <p:ph idx="1"/>
          </p:nvPr>
        </p:nvSpPr>
        <p:spPr>
          <a:xfrm>
            <a:off x="685800" y="2133600"/>
            <a:ext cx="7772400" cy="3962400"/>
          </a:xfrm>
        </p:spPr>
        <p:txBody>
          <a:bodyPr/>
          <a:lstStyle/>
          <a:p>
            <a:pPr>
              <a:buFontTx/>
              <a:buNone/>
            </a:pPr>
            <a:r>
              <a:rPr lang="en-US" sz="2000" b="1" smtClean="0">
                <a:solidFill>
                  <a:schemeClr val="bg1"/>
                </a:solidFill>
              </a:rPr>
              <a:t>Why wasn't David overwhelmed?</a:t>
            </a:r>
          </a:p>
          <a:p>
            <a:pPr>
              <a:buFontTx/>
              <a:buNone/>
            </a:pPr>
            <a:endParaRPr lang="en-US" sz="2000" b="1" smtClean="0">
              <a:solidFill>
                <a:schemeClr val="bg1"/>
              </a:solidFill>
            </a:endParaRPr>
          </a:p>
          <a:p>
            <a:r>
              <a:rPr lang="en-US" sz="2000" smtClean="0">
                <a:solidFill>
                  <a:schemeClr val="bg1"/>
                </a:solidFill>
              </a:rPr>
              <a:t> His passion was for God to be honored.</a:t>
            </a:r>
          </a:p>
          <a:p>
            <a:r>
              <a:rPr lang="en-US" sz="2000" smtClean="0">
                <a:solidFill>
                  <a:schemeClr val="bg1"/>
                </a:solidFill>
              </a:rPr>
              <a:t> His desire was for the reward.</a:t>
            </a:r>
          </a:p>
          <a:p>
            <a:r>
              <a:rPr lang="en-US" sz="2000" smtClean="0">
                <a:solidFill>
                  <a:schemeClr val="bg1"/>
                </a:solidFill>
              </a:rPr>
              <a:t> His confidence was in God to be his strength.</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T306.01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9</a:t>
            </a:fld>
            <a:endParaRPr lang="en-US" dirty="0">
              <a:solidFill>
                <a:srgbClr val="000000"/>
              </a:solidFill>
            </a:endParaRPr>
          </a:p>
        </p:txBody>
      </p:sp>
    </p:spTree>
    <p:extLst>
      <p:ext uri="{BB962C8B-B14F-4D97-AF65-F5344CB8AC3E}">
        <p14:creationId xmlns:p14="http://schemas.microsoft.com/office/powerpoint/2010/main" val="211907101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38c13194c9df4b4e341df175e6d9d7f27b8c75"/>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1959</Words>
  <Application>Microsoft Office PowerPoint</Application>
  <PresentationFormat>On-screen Show (4:3)</PresentationFormat>
  <Paragraphs>200</Paragraphs>
  <Slides>19</Slides>
  <Notes>18</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Blank Presentation</vt:lpstr>
      <vt:lpstr>Characteristics of a Giant Killer How to Handle Your Greatest Leadership Challenges  by EQUIP Ministries founded by John Maxwell </vt:lpstr>
      <vt:lpstr>Characteristics of a Giant Killer How to Handle Your Greatest Leadership Challenges</vt:lpstr>
      <vt:lpstr>Characteristics of a Giant Killer How to Handle Your Greatest Leadership Challenges</vt:lpstr>
      <vt:lpstr>Characteristics of a Giant Killer How to Handle Your Greatest Leadership Challenges</vt:lpstr>
      <vt:lpstr>Characteristics of a Giant Killer How to Handle Your Greatest Leadership Challenges</vt:lpstr>
      <vt:lpstr>Characteristics of a Giant Killer How to Handle Your Greatest Leadership Challenges</vt:lpstr>
      <vt:lpstr>Characteristics of a Giant Killer How to Handle Your Greatest Leadership Challenges</vt:lpstr>
      <vt:lpstr>Characteristics of a Giant Killer How to Handle Your Greatest Leadership Challenges</vt:lpstr>
      <vt:lpstr>Characteristics of a Giant Killer How to Handle Your Greatest Leadership Challenges</vt:lpstr>
      <vt:lpstr>Characteristics of a Giant Killer How to Handle Your Greatest Leadership Challenges</vt:lpstr>
      <vt:lpstr>Characteristics of a Giant Killer How to Handle Your Greatest Leadership Challenges</vt:lpstr>
      <vt:lpstr>Characteristics of a Giant Killer How to Handle Your Greatest Leadership Challenges</vt:lpstr>
      <vt:lpstr>Characteristics of a Giant Killer How to Handle Your Greatest Leadership Challenges</vt:lpstr>
      <vt:lpstr>Characteristics of a Giant Killer How to Handle Your Greatest Leadership Challenges</vt:lpstr>
      <vt:lpstr>Characteristics of a Giant Killer How to Handle Your Greatest Leadership Challenges</vt:lpstr>
      <vt:lpstr>Characteristics of a Giant Killer How to Handle Your Greatest Leadership Challenges</vt:lpstr>
      <vt:lpstr>Characteristics of a Giant Killer How to Handle Your Greatest Leadership Challenges</vt:lpstr>
      <vt:lpstr>Characteristics of a Giant Killer How to Handle Your Greatest Leadership Challenges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Table of Contents</dc:title>
  <dc:creator>Gregg</dc:creator>
  <cp:lastModifiedBy>Gregg</cp:lastModifiedBy>
  <cp:revision>29</cp:revision>
  <dcterms:created xsi:type="dcterms:W3CDTF">2011-10-20T15:18:26Z</dcterms:created>
  <dcterms:modified xsi:type="dcterms:W3CDTF">2012-01-26T21:58:08Z</dcterms:modified>
</cp:coreProperties>
</file>